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42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14-06-2017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6/14/2017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6/14/2017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6/14/2017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6/14/2017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6/14/2017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6/14/2017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6/14/2017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6/14/2017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6/14/2017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6/14/2017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6/14/2017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6/14/2017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6/14/2017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6/14/2017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 smtClean="0"/>
              <a:t>Jäger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Mads</a:t>
            </a:r>
            <a:r>
              <a:rPr lang="en-US" dirty="0" smtClean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 smtClean="0"/>
              <a:t>Gotthardsen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Markos</a:t>
            </a:r>
            <a:r>
              <a:rPr lang="en-US" dirty="0" smtClean="0"/>
              <a:t> </a:t>
            </a:r>
            <a:r>
              <a:rPr lang="en-US" u="sng" dirty="0" err="1" smtClean="0"/>
              <a:t>Vourvachis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(insert </a:t>
            </a:r>
            <a:r>
              <a:rPr lang="en-US" dirty="0" err="1" smtClean="0"/>
              <a:t>bessel</a:t>
            </a:r>
            <a:r>
              <a:rPr lang="en-US" dirty="0" smtClean="0"/>
              <a:t> function </a:t>
            </a:r>
            <a:r>
              <a:rPr lang="en-US" dirty="0" err="1" smtClean="0"/>
              <a:t>vs</a:t>
            </a:r>
            <a:r>
              <a:rPr lang="en-US" dirty="0" smtClean="0"/>
              <a:t> wavelength picture)</a:t>
            </a:r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60466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r>
              <a:rPr lang="en-US" dirty="0" smtClean="0"/>
              <a:t>(insert picture of FCF)</a:t>
            </a:r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471933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(insert structure photo here)</a:t>
            </a:r>
          </a:p>
          <a:p>
            <a:r>
              <a:rPr lang="en-US" dirty="0" smtClean="0"/>
              <a:t>Explain each part of the structure</a:t>
            </a:r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Correction with Network Analyzer</a:t>
            </a:r>
          </a:p>
          <a:p>
            <a:r>
              <a:rPr lang="en-US" dirty="0" smtClean="0"/>
              <a:t>Calibration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920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4223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92106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(inser</a:t>
            </a:r>
            <a:r>
              <a:rPr lang="en-US" dirty="0" smtClean="0"/>
              <a:t>t picture of designed room)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288672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Dynamic Range 131dB and Frequency Range 10MHz to 67GHz</a:t>
            </a:r>
          </a:p>
          <a:p>
            <a:r>
              <a:rPr lang="en-US" dirty="0" smtClean="0"/>
              <a:t>Simple Calibration</a:t>
            </a:r>
          </a:p>
          <a:p>
            <a:r>
              <a:rPr lang="en-US" dirty="0" smtClean="0"/>
              <a:t>3 RX cables(10m) and 1 TX cable(4m) with cable loss 0.5dB/m</a:t>
            </a:r>
          </a:p>
          <a:p>
            <a:r>
              <a:rPr lang="en-US" dirty="0" smtClean="0"/>
              <a:t>RX 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  <a:p>
            <a:r>
              <a:rPr lang="en-US" dirty="0" smtClean="0"/>
              <a:t>(insert figure 5.6)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824687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of Coherence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PDP measurement</a:t>
            </a:r>
          </a:p>
          <a:p>
            <a:r>
              <a:rPr lang="en-US" dirty="0" smtClean="0"/>
              <a:t>20 different positions in the measurement area</a:t>
            </a:r>
          </a:p>
          <a:p>
            <a:r>
              <a:rPr lang="en-US" dirty="0" smtClean="0"/>
              <a:t>(insert figure 4.1)</a:t>
            </a:r>
          </a:p>
          <a:p>
            <a:r>
              <a:rPr lang="en-US" dirty="0" smtClean="0"/>
              <a:t>RMS delay spread 14ns = 71.5MHz</a:t>
            </a:r>
          </a:p>
          <a:p>
            <a:r>
              <a:rPr lang="en-US" dirty="0" smtClean="0"/>
              <a:t>New measurement with </a:t>
            </a:r>
            <a:r>
              <a:rPr lang="el-GR" dirty="0" smtClean="0"/>
              <a:t>Δ</a:t>
            </a:r>
            <a:r>
              <a:rPr lang="da-DK" dirty="0" smtClean="0"/>
              <a:t>f </a:t>
            </a:r>
            <a:r>
              <a:rPr lang="en-US" dirty="0" smtClean="0"/>
              <a:t>5MHz</a:t>
            </a:r>
          </a:p>
          <a:p>
            <a:r>
              <a:rPr lang="en-US" dirty="0" smtClean="0"/>
              <a:t>Autocorrelation function to determine the Frequency Correlation</a:t>
            </a:r>
          </a:p>
          <a:p>
            <a:r>
              <a:rPr lang="en-US" dirty="0" smtClean="0"/>
              <a:t>(insert figure 7.2)</a:t>
            </a:r>
          </a:p>
          <a:p>
            <a:r>
              <a:rPr lang="en-US" dirty="0" smtClean="0"/>
              <a:t>Correlation &lt; 0.3 with </a:t>
            </a:r>
            <a:r>
              <a:rPr lang="en-US" dirty="0" err="1" smtClean="0"/>
              <a:t>Bc</a:t>
            </a:r>
            <a:r>
              <a:rPr lang="en-US" dirty="0" smtClean="0"/>
              <a:t> 25MHz </a:t>
            </a:r>
          </a:p>
        </p:txBody>
      </p:sp>
    </p:spTree>
    <p:extLst>
      <p:ext uri="{BB962C8B-B14F-4D97-AF65-F5344CB8AC3E}">
        <p14:creationId xmlns:p14="http://schemas.microsoft.com/office/powerpoint/2010/main" val="34045567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Fading Measurements-Results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162 walks for total combined length of 810 meters</a:t>
            </a:r>
          </a:p>
          <a:p>
            <a:r>
              <a:rPr lang="en-US" dirty="0" smtClean="0"/>
              <a:t>Total 4,184,460 samples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346034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Stationarity</a:t>
            </a:r>
            <a:r>
              <a:rPr lang="en-US" dirty="0" smtClean="0"/>
              <a:t> WSSUS criteria</a:t>
            </a:r>
          </a:p>
          <a:p>
            <a:r>
              <a:rPr lang="en-US" dirty="0" smtClean="0"/>
              <a:t>Data structure Frequency , Antenna and Space/walk</a:t>
            </a:r>
          </a:p>
          <a:p>
            <a:r>
              <a:rPr lang="en-US" dirty="0" smtClean="0"/>
              <a:t>Frequency </a:t>
            </a:r>
            <a:r>
              <a:rPr lang="en-US" dirty="0" err="1" smtClean="0"/>
              <a:t>stationarity</a:t>
            </a:r>
            <a:r>
              <a:rPr lang="en-US" dirty="0" smtClean="0"/>
              <a:t>(insert figure 8.2)</a:t>
            </a:r>
          </a:p>
          <a:p>
            <a:r>
              <a:rPr lang="en-US" dirty="0" smtClean="0"/>
              <a:t>Spatial </a:t>
            </a:r>
            <a:r>
              <a:rPr lang="en-US" dirty="0" err="1" smtClean="0"/>
              <a:t>stationarity</a:t>
            </a:r>
            <a:endParaRPr lang="en-US" dirty="0"/>
          </a:p>
          <a:p>
            <a:r>
              <a:rPr lang="en-US" dirty="0" smtClean="0"/>
              <a:t>Visualization of the space data(insert figures 8.3)</a:t>
            </a:r>
          </a:p>
          <a:p>
            <a:r>
              <a:rPr lang="en-US" dirty="0" smtClean="0"/>
              <a:t>Main lobe reflection – not stationary</a:t>
            </a:r>
          </a:p>
          <a:p>
            <a:r>
              <a:rPr lang="en-US" dirty="0" smtClean="0"/>
              <a:t>Moving average required (insert figures for 8.4)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71028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Fading and multipath outages</a:t>
            </a:r>
          </a:p>
          <a:p>
            <a:r>
              <a:rPr lang="en-US" dirty="0" smtClean="0"/>
              <a:t>Ultra Reliable Low Latency Communication(URLLC) 5G</a:t>
            </a:r>
          </a:p>
          <a:p>
            <a:r>
              <a:rPr lang="en-US" dirty="0" smtClean="0"/>
              <a:t>Cable replacement</a:t>
            </a:r>
          </a:p>
          <a:p>
            <a:r>
              <a:rPr lang="en-US" dirty="0" smtClean="0"/>
              <a:t>Low latency means low error correction coding</a:t>
            </a:r>
          </a:p>
          <a:p>
            <a:r>
              <a:rPr lang="en-US" dirty="0" smtClean="0"/>
              <a:t>Future applications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 and US proof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auto-correlation depends only on the time </a:t>
            </a:r>
            <a:r>
              <a:rPr lang="en-US" dirty="0" smtClean="0"/>
              <a:t>lag</a:t>
            </a:r>
          </a:p>
          <a:p>
            <a:r>
              <a:rPr lang="en-US" dirty="0" smtClean="0"/>
              <a:t>Sample mean and variance were found for both frequency and space</a:t>
            </a:r>
          </a:p>
          <a:p>
            <a:r>
              <a:rPr lang="en-US" dirty="0" smtClean="0"/>
              <a:t>For each element the cross-covariance matrix is found</a:t>
            </a:r>
          </a:p>
          <a:p>
            <a:r>
              <a:rPr lang="en-US" dirty="0" smtClean="0"/>
              <a:t>The variance across the diagonal elements is close to zero and depends only on time lag</a:t>
            </a:r>
          </a:p>
          <a:p>
            <a:r>
              <a:rPr lang="en-US" dirty="0" smtClean="0"/>
              <a:t>A higher diagonal variance in the spatial domain indicates a dominant component in the signal</a:t>
            </a:r>
          </a:p>
          <a:p>
            <a:r>
              <a:rPr lang="en-US" dirty="0" smtClean="0"/>
              <a:t>Still work under the assumption that both domains are stationary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56143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Verification of the Phase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Uniformly distributed (insert picture)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52741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, Antenna and space correlation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&lt; 0.3 is considered uncorrelated.</a:t>
            </a:r>
          </a:p>
          <a:p>
            <a:r>
              <a:rPr lang="en-US" dirty="0" smtClean="0"/>
              <a:t>(insert figure 8.7)</a:t>
            </a:r>
          </a:p>
          <a:p>
            <a:r>
              <a:rPr lang="en-US" dirty="0" smtClean="0"/>
              <a:t>Antenna’s and frequency’s samples are uncorrelated</a:t>
            </a:r>
          </a:p>
          <a:p>
            <a:r>
              <a:rPr lang="en-US" dirty="0" smtClean="0"/>
              <a:t>Space samples are too correlated with correlation of 0.45</a:t>
            </a:r>
            <a:endParaRPr lang="en-US" dirty="0"/>
          </a:p>
          <a:p>
            <a:r>
              <a:rPr lang="en-US" dirty="0" smtClean="0"/>
              <a:t>Cause of this could be slow movement or the </a:t>
            </a:r>
            <a:r>
              <a:rPr lang="en-US" dirty="0" err="1" smtClean="0"/>
              <a:t>stationarity</a:t>
            </a:r>
            <a:r>
              <a:rPr lang="en-US" dirty="0" smtClean="0"/>
              <a:t> issue in space</a:t>
            </a:r>
          </a:p>
          <a:p>
            <a:r>
              <a:rPr lang="en-US" dirty="0" smtClean="0"/>
              <a:t>The way to fix it was to remove samples from the sample pool</a:t>
            </a:r>
          </a:p>
          <a:p>
            <a:r>
              <a:rPr lang="en-US" dirty="0" smtClean="0"/>
              <a:t>Every other sample was removed giving a correlation of 0.165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87962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the lower sample size of 2,902,230 the confidence interval is increased to </a:t>
            </a:r>
            <a:r>
              <a:rPr lang="el-GR" dirty="0" smtClean="0"/>
              <a:t>±</a:t>
            </a:r>
            <a:r>
              <a:rPr lang="en-US" dirty="0" smtClean="0"/>
              <a:t>1.33dB</a:t>
            </a:r>
          </a:p>
          <a:p>
            <a:r>
              <a:rPr lang="en-US" dirty="0" smtClean="0"/>
              <a:t>10,000 bootstraps (insert figure 8.9)</a:t>
            </a:r>
          </a:p>
          <a:p>
            <a:r>
              <a:rPr lang="en-US" dirty="0" smtClean="0"/>
              <a:t>-51.59dB fading gain with </a:t>
            </a:r>
            <a:r>
              <a:rPr lang="el-GR" dirty="0" smtClean="0"/>
              <a:t>±</a:t>
            </a:r>
            <a:r>
              <a:rPr lang="en-US" dirty="0" smtClean="0"/>
              <a:t>1.37dB interval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169860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error of the measurements compared to the Rayleigh fading model.</a:t>
            </a:r>
          </a:p>
          <a:p>
            <a:r>
              <a:rPr lang="en-US" dirty="0" smtClean="0"/>
              <a:t>(insert figure 8.10)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1451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different diversity orders </a:t>
            </a:r>
          </a:p>
          <a:p>
            <a:r>
              <a:rPr lang="en-US" dirty="0" smtClean="0"/>
              <a:t>Combining frequency and antenna diversity</a:t>
            </a:r>
          </a:p>
          <a:p>
            <a:r>
              <a:rPr lang="en-US" dirty="0" smtClean="0"/>
              <a:t>(insert picture with different diversity orders for frequency)</a:t>
            </a:r>
          </a:p>
          <a:p>
            <a:r>
              <a:rPr lang="en-US" dirty="0" smtClean="0"/>
              <a:t>(insert picture for combined )</a:t>
            </a:r>
          </a:p>
          <a:p>
            <a:r>
              <a:rPr lang="en-US" dirty="0" smtClean="0"/>
              <a:t>Diminishing returns of diversity order &gt; 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0810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514287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Rayleigh fading channels</a:t>
            </a:r>
          </a:p>
          <a:p>
            <a:r>
              <a:rPr lang="en-US" dirty="0" smtClean="0"/>
              <a:t>“Log-Log linear”</a:t>
            </a:r>
          </a:p>
          <a:p>
            <a:r>
              <a:rPr lang="en-US" dirty="0" smtClean="0"/>
              <a:t>Fading gain of 10e-5 / -50dB</a:t>
            </a:r>
          </a:p>
          <a:p>
            <a:r>
              <a:rPr lang="en-US" dirty="0" smtClean="0"/>
              <a:t>Extrapolated models</a:t>
            </a:r>
          </a:p>
        </p:txBody>
      </p:sp>
    </p:spTree>
    <p:extLst>
      <p:ext uri="{BB962C8B-B14F-4D97-AF65-F5344CB8AC3E}">
        <p14:creationId xmlns:p14="http://schemas.microsoft.com/office/powerpoint/2010/main" val="966690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r>
              <a:rPr lang="en-US" dirty="0" smtClean="0"/>
              <a:t>Statistically sufficient amount of samples.</a:t>
            </a:r>
          </a:p>
          <a:p>
            <a:r>
              <a:rPr lang="en-US" dirty="0" smtClean="0"/>
              <a:t>Sufficient Dynamic </a:t>
            </a:r>
            <a:r>
              <a:rPr lang="en-US" dirty="0" smtClean="0"/>
              <a:t>Range </a:t>
            </a:r>
            <a:r>
              <a:rPr lang="en-US" dirty="0" smtClean="0"/>
              <a:t>to see the deep fades.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of sample pool.</a:t>
            </a:r>
          </a:p>
          <a:p>
            <a:r>
              <a:rPr lang="en-US" dirty="0" smtClean="0"/>
              <a:t>Normal approximation of the Binomial proportion.</a:t>
            </a:r>
          </a:p>
          <a:p>
            <a:r>
              <a:rPr lang="en-US" dirty="0" smtClean="0"/>
              <a:t>Confidence level and interval</a:t>
            </a:r>
          </a:p>
          <a:p>
            <a:r>
              <a:rPr lang="en-US" dirty="0" smtClean="0"/>
              <a:t>The goal was 90% and </a:t>
            </a:r>
            <a:r>
              <a:rPr lang="el-GR" dirty="0"/>
              <a:t>±</a:t>
            </a:r>
            <a:r>
              <a:rPr lang="en-US" dirty="0" smtClean="0"/>
              <a:t>1dB </a:t>
            </a:r>
            <a:r>
              <a:rPr lang="en-US" dirty="0" err="1" smtClean="0"/>
              <a:t>respectivly</a:t>
            </a:r>
            <a:endParaRPr lang="en-US" dirty="0" smtClean="0"/>
          </a:p>
          <a:p>
            <a:r>
              <a:rPr lang="en-US" dirty="0" smtClean="0"/>
              <a:t>Important sampling</a:t>
            </a:r>
          </a:p>
          <a:p>
            <a:r>
              <a:rPr lang="en-US" dirty="0" smtClean="0"/>
              <a:t>Bootstrap method</a:t>
            </a:r>
          </a:p>
          <a:p>
            <a:r>
              <a:rPr lang="en-US" dirty="0" smtClean="0"/>
              <a:t>Simulation of bootstrap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Selective Fading</a:t>
            </a:r>
          </a:p>
          <a:p>
            <a:r>
              <a:rPr lang="en-US" dirty="0" smtClean="0"/>
              <a:t>Diversity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Temporal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Spatial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Frequency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Rayleigh Fading(</a:t>
            </a:r>
            <a:r>
              <a:rPr lang="en-US" dirty="0"/>
              <a:t>Non-Line Of Sight , Urban fading </a:t>
            </a:r>
            <a:r>
              <a:rPr lang="en-US" dirty="0" smtClean="0"/>
              <a:t>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Doppler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Relative velocity between </a:t>
            </a:r>
            <a:r>
              <a:rPr lang="en-US" dirty="0" err="1" smtClean="0"/>
              <a:t>Tx</a:t>
            </a:r>
            <a:r>
              <a:rPr lang="en-US" dirty="0" smtClean="0"/>
              <a:t>-Rx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 Characteristics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 channels are described by 2 domains(Temporal-Spatial).</a:t>
            </a:r>
          </a:p>
          <a:p>
            <a:r>
              <a:rPr lang="en-US" dirty="0" smtClean="0"/>
              <a:t>Utilization of both domains for a large sample pool.</a:t>
            </a:r>
          </a:p>
          <a:p>
            <a:r>
              <a:rPr lang="en-US" dirty="0" smtClean="0"/>
              <a:t>Domain Transformation with FFT.</a:t>
            </a:r>
          </a:p>
          <a:p>
            <a:r>
              <a:rPr lang="en-US" dirty="0" smtClean="0"/>
              <a:t>4 representations(insert picture here)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r>
              <a:rPr lang="en-US" dirty="0" smtClean="0"/>
              <a:t>Joint autocorrelations(insert picture here)</a:t>
            </a:r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598302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907</TotalTime>
  <Words>783</Words>
  <Application>Microsoft Office PowerPoint</Application>
  <PresentationFormat>On-screen Show (4:3)</PresentationFormat>
  <Paragraphs>149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AAU_EN_waves</vt:lpstr>
      <vt:lpstr>Practical investigation of Rayleigh fading model in URC conditions</vt:lpstr>
      <vt:lpstr>Introduction</vt:lpstr>
      <vt:lpstr>Introduction</vt:lpstr>
      <vt:lpstr>Problem statement</vt:lpstr>
      <vt:lpstr>Statistical Aspect</vt:lpstr>
      <vt:lpstr>Wireless Channel</vt:lpstr>
      <vt:lpstr>Doppler Bandwidth</vt:lpstr>
      <vt:lpstr>Wireless Channel Characteristics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Measurement of Coherence Bandwidth</vt:lpstr>
      <vt:lpstr>Fading Measurements-Results</vt:lpstr>
      <vt:lpstr>Data Processing</vt:lpstr>
      <vt:lpstr>WSS and US proof</vt:lpstr>
      <vt:lpstr>Verification of the Phase</vt:lpstr>
      <vt:lpstr>Frequency , Antenna and space correlation</vt:lpstr>
      <vt:lpstr>Results</vt:lpstr>
      <vt:lpstr>Results</vt:lpstr>
      <vt:lpstr>Diversity Combining</vt:lpstr>
      <vt:lpstr>Uncertainties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markos</cp:lastModifiedBy>
  <cp:revision>35</cp:revision>
  <dcterms:created xsi:type="dcterms:W3CDTF">2017-06-12T08:52:38Z</dcterms:created>
  <dcterms:modified xsi:type="dcterms:W3CDTF">2017-06-14T13:10:47Z</dcterms:modified>
</cp:coreProperties>
</file>