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4" r:id="rId3"/>
    <p:sldId id="265" r:id="rId4"/>
    <p:sldId id="257" r:id="rId5"/>
    <p:sldId id="259" r:id="rId6"/>
    <p:sldId id="261" r:id="rId7"/>
    <p:sldId id="268" r:id="rId8"/>
    <p:sldId id="290" r:id="rId9"/>
    <p:sldId id="291" r:id="rId10"/>
    <p:sldId id="267" r:id="rId11"/>
    <p:sldId id="269" r:id="rId12"/>
    <p:sldId id="270" r:id="rId13"/>
    <p:sldId id="271" r:id="rId14"/>
    <p:sldId id="272" r:id="rId15"/>
    <p:sldId id="293" r:id="rId16"/>
    <p:sldId id="294" r:id="rId17"/>
    <p:sldId id="275" r:id="rId18"/>
    <p:sldId id="276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85" r:id="rId28"/>
    <p:sldId id="286" r:id="rId29"/>
    <p:sldId id="287" r:id="rId30"/>
    <p:sldId id="288" r:id="rId31"/>
    <p:sldId id="292" r:id="rId32"/>
    <p:sldId id="289" r:id="rId3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12" autoAdjust="0"/>
  </p:normalViewPr>
  <p:slideViewPr>
    <p:cSldViewPr>
      <p:cViewPr>
        <p:scale>
          <a:sx n="70" d="100"/>
          <a:sy n="70" d="100"/>
        </p:scale>
        <p:origin x="181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17-06-2017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for 5G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89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Fading and multipath outages</a:t>
            </a:r>
          </a:p>
          <a:p>
            <a:r>
              <a:rPr lang="en-US" dirty="0"/>
              <a:t>Ultra Reliable Low Latency Communication(URLLC) 5G</a:t>
            </a:r>
          </a:p>
          <a:p>
            <a:r>
              <a:rPr lang="en-US" dirty="0"/>
              <a:t>Cable replacement</a:t>
            </a:r>
          </a:p>
          <a:p>
            <a:r>
              <a:rPr lang="en-US" dirty="0"/>
              <a:t>Low latency means low error correction coding</a:t>
            </a:r>
          </a:p>
          <a:p>
            <a:r>
              <a:rPr lang="en-US" dirty="0"/>
              <a:t>Future applications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72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 channels</a:t>
            </a:r>
          </a:p>
          <a:p>
            <a:r>
              <a:rPr lang="en-US" dirty="0"/>
              <a:t>“Log-Log linear”</a:t>
            </a:r>
          </a:p>
          <a:p>
            <a:r>
              <a:rPr lang="en-US" dirty="0"/>
              <a:t>Fading gain of 10e-5 / -50dB</a:t>
            </a:r>
          </a:p>
          <a:p>
            <a:r>
              <a:rPr lang="en-US" dirty="0"/>
              <a:t>Extrapolated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940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17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Selective Fading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84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Fading(Non-Line Of Sight , Urban fading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28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311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87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6/17/2017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6/17/2017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6/17/2017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98935"/>
            <a:ext cx="7772400" cy="1470025"/>
          </a:xfrm>
        </p:spPr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/>
              <a:t>Jäger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Mads</a:t>
            </a:r>
            <a:r>
              <a:rPr lang="en-US" dirty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/>
              <a:t>Gotthardsen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Markos</a:t>
            </a:r>
            <a:r>
              <a:rPr lang="en-US" dirty="0"/>
              <a:t> </a:t>
            </a:r>
            <a:r>
              <a:rPr lang="en-US" u="sng" dirty="0" err="1"/>
              <a:t>Vourvachis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  <p:sp>
        <p:nvSpPr>
          <p:cNvPr id="4" name="Tekstfelt 3"/>
          <p:cNvSpPr txBox="1"/>
          <p:nvPr/>
        </p:nvSpPr>
        <p:spPr>
          <a:xfrm>
            <a:off x="3563888" y="30689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WCS8 Gr. 850</a:t>
            </a:r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Temporal domain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Spatial</a:t>
            </a:r>
            <a:r>
              <a:rPr lang="da-DK" dirty="0"/>
              <a:t> domain</a:t>
            </a:r>
            <a:endParaRPr lang="en-US" dirty="0"/>
          </a:p>
        </p:txBody>
      </p:sp>
      <p:pic>
        <p:nvPicPr>
          <p:cNvPr id="3074" name="Picture 2" descr="illusion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44975"/>
            <a:ext cx="4032250" cy="23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×2 SM from white paper thumbnail"/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365371"/>
            <a:ext cx="4041775" cy="335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944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WSS – Temporal domain</a:t>
            </a:r>
          </a:p>
          <a:p>
            <a:r>
              <a:rPr lang="en-US" dirty="0"/>
              <a:t>US – Spatial domain</a:t>
            </a:r>
          </a:p>
          <a:p>
            <a:r>
              <a:rPr lang="en-US" dirty="0"/>
              <a:t>One parameter per domain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6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1"/>
            <a:ext cx="8229600" cy="4277071"/>
          </a:xfrm>
        </p:spPr>
        <p:txBody>
          <a:bodyPr/>
          <a:lstStyle/>
          <a:p>
            <a:r>
              <a:rPr lang="en-US" dirty="0"/>
              <a:t>FFT of Doppler spectrum</a:t>
            </a:r>
          </a:p>
          <a:p>
            <a:r>
              <a:rPr lang="en-US" dirty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Zero order </a:t>
            </a:r>
            <a:r>
              <a:rPr lang="en-US" dirty="0" err="1"/>
              <a:t>bessel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Uncorrelated samples 0.38</a:t>
            </a:r>
            <a:r>
              <a:rPr lang="el-GR" dirty="0"/>
              <a:t>λ</a:t>
            </a:r>
            <a:r>
              <a:rPr lang="en-US" dirty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76872"/>
            <a:ext cx="4032448" cy="3092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54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FFT of Power Delay Profile(PDP)</a:t>
            </a:r>
          </a:p>
          <a:p>
            <a:r>
              <a:rPr lang="en-US" dirty="0"/>
              <a:t>Assuming exponential decay PDP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Small environment more </a:t>
            </a:r>
            <a:r>
              <a:rPr lang="el-GR" dirty="0"/>
              <a:t>Δ</a:t>
            </a:r>
            <a:r>
              <a:rPr lang="da-DK" dirty="0"/>
              <a:t>f is needed</a:t>
            </a:r>
          </a:p>
          <a:p>
            <a:r>
              <a:rPr lang="da-DK" dirty="0"/>
              <a:t>Approximation of coherence bandwidth</a:t>
            </a:r>
          </a:p>
          <a:p>
            <a:r>
              <a:rPr lang="da-DK" dirty="0"/>
              <a:t>RMS delay 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0884"/>
            <a:ext cx="3672408" cy="2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208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receiver’s structure.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Noise</a:t>
            </a:r>
          </a:p>
          <a:p>
            <a:r>
              <a:rPr lang="en-US" dirty="0"/>
              <a:t>Noise is the dominant factor.</a:t>
            </a:r>
          </a:p>
          <a:p>
            <a:r>
              <a:rPr lang="en-US" dirty="0"/>
              <a:t>Calibration for distortion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3727798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02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Sensitivity of the receiver to Max signal strength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Sensitivity lowest signal that meets the receiver’s criteria</a:t>
            </a:r>
          </a:p>
          <a:p>
            <a:r>
              <a:rPr lang="en-US" dirty="0"/>
              <a:t>In NA sensitivity=noise floor</a:t>
            </a:r>
          </a:p>
          <a:p>
            <a:r>
              <a:rPr lang="en-US" dirty="0"/>
              <a:t>Tradeoff between Narrowband-Wideband sample acquisition </a:t>
            </a:r>
          </a:p>
          <a:p>
            <a:r>
              <a:rPr lang="en-US" dirty="0"/>
              <a:t>Digital signal processing – averaging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210108" cy="52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88840"/>
            <a:ext cx="298505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502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Distinguish noise from deep fades</a:t>
            </a:r>
          </a:p>
          <a:p>
            <a:r>
              <a:rPr lang="en-US" dirty="0" err="1"/>
              <a:t>Rician</a:t>
            </a:r>
            <a:r>
              <a:rPr lang="en-US" dirty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K-factor is constant signal to noise</a:t>
            </a:r>
          </a:p>
          <a:p>
            <a:pPr marL="457200" lvl="1" indent="0">
              <a:buNone/>
            </a:pPr>
            <a:r>
              <a:rPr lang="en-US" dirty="0"/>
              <a:t>K-factor to SNR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90% confidence level and </a:t>
            </a:r>
            <a:r>
              <a:rPr lang="el-GR" dirty="0"/>
              <a:t>± </a:t>
            </a:r>
            <a:r>
              <a:rPr lang="en-US" dirty="0"/>
              <a:t>1dB interval SNR margin is 14dB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52936"/>
            <a:ext cx="2893694" cy="23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734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measurements were contacted in the blue shaded space</a:t>
            </a:r>
            <a:br>
              <a:rPr lang="en-US" dirty="0"/>
            </a:br>
            <a:r>
              <a:rPr lang="en-US" dirty="0"/>
              <a:t>while The antenna position is circled with 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90639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52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Keysight</a:t>
            </a:r>
            <a:r>
              <a:rPr lang="en-US" dirty="0"/>
              <a:t> 4-port Network Analyzer</a:t>
            </a:r>
          </a:p>
          <a:p>
            <a:r>
              <a:rPr lang="en-US" dirty="0"/>
              <a:t>Normalization of signal</a:t>
            </a:r>
          </a:p>
          <a:p>
            <a:r>
              <a:rPr lang="en-US" dirty="0"/>
              <a:t>RX omnidirectional antenna array fc 5GHz and 0.4</a:t>
            </a:r>
            <a:r>
              <a:rPr lang="el-GR" dirty="0"/>
              <a:t>λ </a:t>
            </a:r>
            <a:r>
              <a:rPr lang="en-US" dirty="0"/>
              <a:t>spacing</a:t>
            </a:r>
          </a:p>
          <a:p>
            <a:r>
              <a:rPr lang="en-US" dirty="0"/>
              <a:t>Directional TX antenna 12dBi Gain and fc 5GHz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59" y="3356992"/>
            <a:ext cx="3688881" cy="2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72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 of Coherence Bandwidth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57200" y="141696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PDP measurement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different positions in the measurement area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 delay spread 14ns = 71.5MHz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measurement with Δf 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Autocorrelation function to determine the Frequency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with Bc 25MHz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Picture 119"/>
          <p:cNvPicPr/>
          <p:nvPr/>
        </p:nvPicPr>
        <p:blipFill>
          <a:blip r:embed="rId2"/>
          <a:srcRect b="6524"/>
          <a:stretch/>
        </p:blipFill>
        <p:spPr>
          <a:xfrm>
            <a:off x="145440" y="3490920"/>
            <a:ext cx="3669840" cy="3092400"/>
          </a:xfrm>
          <a:prstGeom prst="rect">
            <a:avLst/>
          </a:prstGeom>
          <a:ln>
            <a:noFill/>
          </a:ln>
        </p:spPr>
      </p:pic>
      <p:pic>
        <p:nvPicPr>
          <p:cNvPr id="232" name="Picture 120"/>
          <p:cNvPicPr/>
          <p:nvPr/>
        </p:nvPicPr>
        <p:blipFill>
          <a:blip r:embed="rId3"/>
          <a:srcRect b="5668"/>
          <a:stretch/>
        </p:blipFill>
        <p:spPr>
          <a:xfrm rot="18000">
            <a:off x="4946400" y="3291840"/>
            <a:ext cx="4187520" cy="3280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094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l-GR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753344" y="2492897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</a:t>
            </a:r>
          </a:p>
          <a:p>
            <a:r>
              <a:rPr lang="en-US"/>
              <a:t>Statistical Aspect</a:t>
            </a:r>
          </a:p>
          <a:p>
            <a:r>
              <a:rPr lang="en-US"/>
              <a:t>Wireless Channel</a:t>
            </a:r>
          </a:p>
          <a:p>
            <a:r>
              <a:rPr lang="en-US"/>
              <a:t>WSSUS</a:t>
            </a:r>
          </a:p>
          <a:p>
            <a:r>
              <a:rPr lang="en-US"/>
              <a:t>Correlation</a:t>
            </a:r>
          </a:p>
          <a:p>
            <a:r>
              <a:rPr lang="en-US"/>
              <a:t>Dynamic Range</a:t>
            </a:r>
          </a:p>
          <a:p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Measurement Setup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/>
              <a:t>Diversity Combining</a:t>
            </a:r>
          </a:p>
          <a:p>
            <a:r>
              <a:rPr lang="en-US" dirty="0"/>
              <a:t>Uncertainties</a:t>
            </a:r>
          </a:p>
          <a:p>
            <a:r>
              <a:rPr lang="da-DK" dirty="0" err="1"/>
              <a:t>Further</a:t>
            </a:r>
            <a:r>
              <a:rPr lang="da-DK" dirty="0"/>
              <a:t> Work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305069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Fading Measurements-Results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162 walks for total combined length of 810 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41 frequency, 3 antennas and 34,020 space samples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4,184,460 samples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Billede 1"/>
          <p:cNvPicPr/>
          <p:nvPr/>
        </p:nvPicPr>
        <p:blipFill>
          <a:blip r:embed="rId2"/>
          <a:stretch/>
        </p:blipFill>
        <p:spPr>
          <a:xfrm>
            <a:off x="2004840" y="2636280"/>
            <a:ext cx="5133240" cy="324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330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stationarity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Pathloss and Antenna gain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Normailze the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Picture 125"/>
          <p:cNvPicPr/>
          <p:nvPr/>
        </p:nvPicPr>
        <p:blipFill>
          <a:blip r:embed="rId2"/>
          <a:srcRect b="12151"/>
          <a:stretch/>
        </p:blipFill>
        <p:spPr>
          <a:xfrm>
            <a:off x="295920" y="3291840"/>
            <a:ext cx="5263560" cy="2584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043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 stationarity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lobe reflection – not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average required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Picture 128"/>
          <p:cNvPicPr/>
          <p:nvPr/>
        </p:nvPicPr>
        <p:blipFill>
          <a:blip r:embed="rId2"/>
          <a:srcRect b="10983"/>
          <a:stretch/>
        </p:blipFill>
        <p:spPr>
          <a:xfrm>
            <a:off x="59760" y="3474720"/>
            <a:ext cx="4328640" cy="2011320"/>
          </a:xfrm>
          <a:prstGeom prst="rect">
            <a:avLst/>
          </a:prstGeom>
          <a:ln>
            <a:noFill/>
          </a:ln>
        </p:spPr>
      </p:pic>
      <p:pic>
        <p:nvPicPr>
          <p:cNvPr id="242" name="Picture 129"/>
          <p:cNvPicPr/>
          <p:nvPr/>
        </p:nvPicPr>
        <p:blipFill>
          <a:blip r:embed="rId3"/>
          <a:srcRect b="11981"/>
          <a:stretch/>
        </p:blipFill>
        <p:spPr>
          <a:xfrm>
            <a:off x="4754880" y="3474720"/>
            <a:ext cx="4182840" cy="2011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453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and US proof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if auto-correlation depends only on the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mean and variance were found for both frequency and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element the cross-covariance matrix is found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variance across the diagonal elements is close to zero and depends only on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higher diagonal variance in the spatial domain indicates a dominant component in the signal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work under the assumption that both domains are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98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Frequency, Antenna and space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is considered uncorrelated.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Antenna’s and frequency’s samples are uncorrelated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samples are too correlated with correlation of 0.45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Cause of this could be slow movement or the stationarity issue in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way to fix it was to remove samples from the sample pool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other sample was removed giving a correlation of 0.165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7" name="Picture 134"/>
          <p:cNvPicPr/>
          <p:nvPr/>
        </p:nvPicPr>
        <p:blipFill>
          <a:blip r:embed="rId2"/>
          <a:srcRect b="4853"/>
          <a:stretch/>
        </p:blipFill>
        <p:spPr>
          <a:xfrm>
            <a:off x="1745640" y="3525120"/>
            <a:ext cx="5302800" cy="3241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650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of the lower sample size of 2,092,230 the confidence interval is increased.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10,000 bootstraps was used to find the end interval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-51.59dB fading gain with ±1.37dB interval of 90% confidence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137"/>
          <p:cNvPicPr/>
          <p:nvPr/>
        </p:nvPicPr>
        <p:blipFill>
          <a:blip r:embed="rId2"/>
          <a:srcRect b="9589"/>
          <a:stretch/>
        </p:blipFill>
        <p:spPr>
          <a:xfrm>
            <a:off x="3559680" y="2834640"/>
            <a:ext cx="5583600" cy="365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341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 of the measurements compared to the Rayleigh fading model.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Picture 140"/>
          <p:cNvPicPr/>
          <p:nvPr/>
        </p:nvPicPr>
        <p:blipFill>
          <a:blip r:embed="rId2"/>
          <a:srcRect b="4540"/>
          <a:stretch/>
        </p:blipFill>
        <p:spPr>
          <a:xfrm>
            <a:off x="459720" y="1977480"/>
            <a:ext cx="4751640" cy="3874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667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26108432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Diversity Combining</a:t>
            </a:r>
            <a:endParaRPr lang="el-GR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5"/>
          <a:stretch/>
        </p:blipFill>
        <p:spPr>
          <a:xfrm>
            <a:off x="-1" y="1844823"/>
            <a:ext cx="4572001" cy="3384911"/>
          </a:xfrm>
          <a:prstGeom prst="rect">
            <a:avLst/>
          </a:prstGeom>
        </p:spPr>
      </p:pic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8"/>
          <a:stretch/>
        </p:blipFill>
        <p:spPr>
          <a:xfrm>
            <a:off x="4466842" y="1850629"/>
            <a:ext cx="4569654" cy="3378571"/>
          </a:xfrm>
        </p:spPr>
      </p:pic>
    </p:spTree>
    <p:extLst>
      <p:ext uri="{BB962C8B-B14F-4D97-AF65-F5344CB8AC3E}">
        <p14:creationId xmlns:p14="http://schemas.microsoft.com/office/powerpoint/2010/main" val="297695260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WSSUS</a:t>
            </a:r>
          </a:p>
          <a:p>
            <a:pPr lvl="1"/>
            <a:r>
              <a:rPr lang="da-DK" dirty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/>
              <a:t>error</a:t>
            </a:r>
            <a:endParaRPr lang="da-DK" dirty="0"/>
          </a:p>
          <a:p>
            <a:pPr lvl="1"/>
            <a:r>
              <a:rPr lang="da-DK" dirty="0"/>
              <a:t>Wide </a:t>
            </a:r>
            <a:r>
              <a:rPr lang="da-DK" dirty="0" err="1"/>
              <a:t>bandwidth</a:t>
            </a:r>
            <a:endParaRPr lang="da-DK" dirty="0"/>
          </a:p>
          <a:p>
            <a:r>
              <a:rPr lang="da-DK" dirty="0" err="1"/>
              <a:t>Phase</a:t>
            </a:r>
            <a:r>
              <a:rPr lang="da-DK" dirty="0"/>
              <a:t> </a:t>
            </a:r>
            <a:r>
              <a:rPr lang="da-DK" dirty="0" err="1"/>
              <a:t>correlation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93750"/>
            <a:ext cx="4324350" cy="249555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844824"/>
            <a:ext cx="3061097" cy="43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93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2050" name="Picture 2" descr="Image result for 5g urll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6" r="17120"/>
          <a:stretch/>
        </p:blipFill>
        <p:spPr bwMode="auto">
          <a:xfrm>
            <a:off x="2483768" y="1628800"/>
            <a:ext cx="4104456" cy="35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92080" y="1628800"/>
            <a:ext cx="1296144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835696" y="3861048"/>
            <a:ext cx="1440160" cy="1296144"/>
          </a:xfrm>
          <a:prstGeom prst="triangle">
            <a:avLst>
              <a:gd name="adj" fmla="val 473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549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Further</a:t>
            </a:r>
            <a:r>
              <a:rPr lang="da-DK" dirty="0"/>
              <a:t> Work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diversity</a:t>
            </a:r>
            <a:r>
              <a:rPr lang="da-DK" dirty="0"/>
              <a:t> to </a:t>
            </a:r>
            <a:r>
              <a:rPr lang="da-DK" dirty="0" err="1"/>
              <a:t>minimize</a:t>
            </a:r>
            <a:r>
              <a:rPr lang="da-DK" dirty="0"/>
              <a:t> </a:t>
            </a:r>
            <a:r>
              <a:rPr lang="da-DK" dirty="0" err="1"/>
              <a:t>needed</a:t>
            </a:r>
            <a:r>
              <a:rPr lang="da-DK" dirty="0"/>
              <a:t> SNR </a:t>
            </a:r>
            <a:r>
              <a:rPr lang="da-DK" dirty="0" err="1"/>
              <a:t>level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four</a:t>
            </a:r>
            <a:r>
              <a:rPr lang="da-DK" dirty="0"/>
              <a:t> </a:t>
            </a:r>
            <a:r>
              <a:rPr lang="da-DK" dirty="0" err="1"/>
              <a:t>antennas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three</a:t>
            </a:r>
            <a:endParaRPr lang="da-DK" dirty="0"/>
          </a:p>
          <a:p>
            <a:r>
              <a:rPr lang="da-DK" dirty="0" err="1"/>
              <a:t>Moving</a:t>
            </a:r>
            <a:r>
              <a:rPr lang="da-DK" dirty="0"/>
              <a:t> faster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0168"/>
            <a:ext cx="3688881" cy="238629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90" y="2794707"/>
            <a:ext cx="4441937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562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874072"/>
            <a:ext cx="3538736" cy="1180727"/>
          </a:xfrm>
        </p:spPr>
        <p:txBody>
          <a:bodyPr/>
          <a:lstStyle/>
          <a:p>
            <a:r>
              <a:rPr lang="da-DK" dirty="0" err="1"/>
              <a:t>Partly</a:t>
            </a:r>
            <a:r>
              <a:rPr lang="da-DK" dirty="0"/>
              <a:t> </a:t>
            </a:r>
            <a:r>
              <a:rPr lang="da-DK" dirty="0" err="1"/>
              <a:t>stationary</a:t>
            </a:r>
            <a:endParaRPr lang="da-DK" dirty="0"/>
          </a:p>
          <a:p>
            <a:r>
              <a:rPr lang="da-DK" dirty="0"/>
              <a:t>2E+6 </a:t>
            </a:r>
            <a:r>
              <a:rPr lang="da-DK" dirty="0" err="1"/>
              <a:t>uncorrelated</a:t>
            </a:r>
            <a:r>
              <a:rPr lang="da-DK" dirty="0"/>
              <a:t> samples</a:t>
            </a:r>
          </a:p>
          <a:p>
            <a:r>
              <a:rPr lang="da-DK" dirty="0"/>
              <a:t>(1.58±1.37) dB </a:t>
            </a:r>
            <a:r>
              <a:rPr lang="da-DK" dirty="0" err="1"/>
              <a:t>error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pic>
        <p:nvPicPr>
          <p:cNvPr id="4" name="Picture 137"/>
          <p:cNvPicPr/>
          <p:nvPr/>
        </p:nvPicPr>
        <p:blipFill rotWithShape="1">
          <a:blip r:embed="rId2"/>
          <a:srcRect l="7738" r="8442" b="7819"/>
          <a:stretch/>
        </p:blipFill>
        <p:spPr>
          <a:xfrm>
            <a:off x="4355976" y="1874072"/>
            <a:ext cx="4680520" cy="37293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36992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Summary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53344" y="2492897"/>
            <a:ext cx="3106688" cy="2376265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Statistical Aspect</a:t>
            </a:r>
          </a:p>
          <a:p>
            <a:r>
              <a:rPr lang="en-US" dirty="0"/>
              <a:t>Wireless Channel</a:t>
            </a:r>
          </a:p>
          <a:p>
            <a:r>
              <a:rPr lang="en-US" dirty="0"/>
              <a:t>WSSUS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Dynamic Range</a:t>
            </a:r>
          </a:p>
          <a:p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Measurement Setup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/>
              <a:t>Diversity Combining</a:t>
            </a:r>
          </a:p>
          <a:p>
            <a:r>
              <a:rPr lang="en-US" dirty="0"/>
              <a:t>Uncertainties</a:t>
            </a:r>
          </a:p>
          <a:p>
            <a:r>
              <a:rPr lang="da-DK" dirty="0" err="1"/>
              <a:t>Further</a:t>
            </a:r>
            <a:r>
              <a:rPr lang="da-DK" dirty="0"/>
              <a:t> Work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8326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35" y="1124744"/>
            <a:ext cx="6051529" cy="47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3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2050" name="Picture 2" descr="http://archive.cnx.org/resources/dcec95c0858d2d96b52871bd4463e3e89d17d179/graphic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681163"/>
            <a:ext cx="39528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124744"/>
            <a:ext cx="6181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7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7870460" cy="31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078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78" y="1124744"/>
            <a:ext cx="6282444" cy="46500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6743" y="386104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± 0.82 dB</a:t>
            </a:r>
          </a:p>
        </p:txBody>
      </p:sp>
    </p:spTree>
    <p:extLst>
      <p:ext uri="{BB962C8B-B14F-4D97-AF65-F5344CB8AC3E}">
        <p14:creationId xmlns:p14="http://schemas.microsoft.com/office/powerpoint/2010/main" val="35341682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3852</TotalTime>
  <Words>759</Words>
  <Application>Microsoft Office PowerPoint</Application>
  <PresentationFormat>On-screen Show (4:3)</PresentationFormat>
  <Paragraphs>230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AAU_EN_waves</vt:lpstr>
      <vt:lpstr>Practical investigation of Rayleigh fading model in URC conditions</vt:lpstr>
      <vt:lpstr>Agenda</vt:lpstr>
      <vt:lpstr>Introduction</vt:lpstr>
      <vt:lpstr>Introduction</vt:lpstr>
      <vt:lpstr>Problem statement</vt:lpstr>
      <vt:lpstr>Wireless Channel</vt:lpstr>
      <vt:lpstr>Wireless Channel</vt:lpstr>
      <vt:lpstr>Statistical Aspect</vt:lpstr>
      <vt:lpstr>Statistical Aspect</vt:lpstr>
      <vt:lpstr>Wireless Channel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Results</vt:lpstr>
      <vt:lpstr>Diversity Combining</vt:lpstr>
      <vt:lpstr>Uncertainties</vt:lpstr>
      <vt:lpstr>Further Work</vt:lpstr>
      <vt:lpstr>Conclusion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Mads Gotthardsen</cp:lastModifiedBy>
  <cp:revision>61</cp:revision>
  <dcterms:created xsi:type="dcterms:W3CDTF">2017-06-12T08:52:38Z</dcterms:created>
  <dcterms:modified xsi:type="dcterms:W3CDTF">2017-06-17T15:33:24Z</dcterms:modified>
</cp:coreProperties>
</file>