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64" r:id="rId3"/>
    <p:sldId id="265" r:id="rId4"/>
    <p:sldId id="257" r:id="rId5"/>
    <p:sldId id="259" r:id="rId6"/>
    <p:sldId id="261" r:id="rId7"/>
    <p:sldId id="268" r:id="rId8"/>
    <p:sldId id="290" r:id="rId9"/>
    <p:sldId id="291" r:id="rId10"/>
    <p:sldId id="267" r:id="rId11"/>
    <p:sldId id="269" r:id="rId12"/>
    <p:sldId id="270" r:id="rId13"/>
    <p:sldId id="271" r:id="rId14"/>
    <p:sldId id="272" r:id="rId15"/>
    <p:sldId id="293" r:id="rId16"/>
    <p:sldId id="294" r:id="rId17"/>
    <p:sldId id="275" r:id="rId18"/>
    <p:sldId id="276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285" r:id="rId28"/>
    <p:sldId id="286" r:id="rId29"/>
    <p:sldId id="287" r:id="rId30"/>
    <p:sldId id="288" r:id="rId31"/>
    <p:sldId id="292" r:id="rId32"/>
    <p:sldId id="289" r:id="rId3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A52"/>
    <a:srgbClr val="546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12" autoAdjust="0"/>
  </p:normalViewPr>
  <p:slideViewPr>
    <p:cSldViewPr>
      <p:cViewPr varScale="1">
        <p:scale>
          <a:sx n="63" d="100"/>
          <a:sy n="63" d="100"/>
        </p:scale>
        <p:origin x="77" y="2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A7B7-9729-4998-A735-980F4A67C550}" type="datetimeFigureOut">
              <a:rPr lang="da-DK" smtClean="0"/>
              <a:t>17-06-2017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4EA0-E96F-4A9F-BECE-F82ED93FDC3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66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picture</a:t>
            </a:r>
            <a:r>
              <a:rPr lang="da-DK" dirty="0"/>
              <a:t> for 5G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789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Fading and multipath outages</a:t>
            </a:r>
          </a:p>
          <a:p>
            <a:r>
              <a:rPr lang="en-US" dirty="0"/>
              <a:t>Ultra Reliable Low Latency Communication(URLLC) 5G</a:t>
            </a:r>
          </a:p>
          <a:p>
            <a:r>
              <a:rPr lang="en-US" dirty="0"/>
              <a:t>Cable replacement</a:t>
            </a:r>
          </a:p>
          <a:p>
            <a:r>
              <a:rPr lang="en-US" dirty="0"/>
              <a:t>Low latency means low error correction coding</a:t>
            </a:r>
          </a:p>
          <a:p>
            <a:r>
              <a:rPr lang="en-US" dirty="0"/>
              <a:t>Future applications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572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Rayleigh fading channels</a:t>
            </a:r>
          </a:p>
          <a:p>
            <a:r>
              <a:rPr lang="en-US" dirty="0"/>
              <a:t>“Log-Log linear”</a:t>
            </a:r>
          </a:p>
          <a:p>
            <a:r>
              <a:rPr lang="en-US" dirty="0"/>
              <a:t>Fading gain of 10e-5 / -50dB</a:t>
            </a:r>
          </a:p>
          <a:p>
            <a:r>
              <a:rPr lang="en-US" dirty="0"/>
              <a:t>Extrapolated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940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117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Multipath fading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Large scale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Small scale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Flat Fading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/>
              <a:t>Selective Fading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084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Rayleigh Fading(Non-Line Of Sight , Urban fading model)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7283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Estimation of sample pool.</a:t>
            </a:r>
          </a:p>
          <a:p>
            <a:r>
              <a:rPr lang="en-US" dirty="0"/>
              <a:t>Normal approximation of the Binomial proportion.</a:t>
            </a:r>
          </a:p>
          <a:p>
            <a:r>
              <a:rPr lang="en-US" dirty="0"/>
              <a:t>Confidence level and interval</a:t>
            </a:r>
          </a:p>
          <a:p>
            <a:r>
              <a:rPr lang="en-US" dirty="0"/>
              <a:t>The goal was 90% and </a:t>
            </a:r>
            <a:r>
              <a:rPr lang="el-GR" dirty="0"/>
              <a:t>±</a:t>
            </a:r>
            <a:r>
              <a:rPr lang="en-US" dirty="0"/>
              <a:t>1dB </a:t>
            </a:r>
            <a:r>
              <a:rPr lang="en-US" dirty="0" err="1"/>
              <a:t>respectivly</a:t>
            </a:r>
            <a:endParaRPr lang="en-US" dirty="0"/>
          </a:p>
          <a:p>
            <a:r>
              <a:rPr lang="en-US" dirty="0"/>
              <a:t>Important sampling</a:t>
            </a:r>
          </a:p>
          <a:p>
            <a:r>
              <a:rPr lang="en-US" dirty="0"/>
              <a:t>Bootstrap method</a:t>
            </a:r>
          </a:p>
          <a:p>
            <a:r>
              <a:rPr lang="en-US" dirty="0"/>
              <a:t>Simulation of bootstrap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3113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Estimation of sample pool.</a:t>
            </a:r>
          </a:p>
          <a:p>
            <a:r>
              <a:rPr lang="en-US" dirty="0"/>
              <a:t>Normal approximation of the Binomial proportion.</a:t>
            </a:r>
          </a:p>
          <a:p>
            <a:r>
              <a:rPr lang="en-US" dirty="0"/>
              <a:t>Confidence level and interval</a:t>
            </a:r>
          </a:p>
          <a:p>
            <a:r>
              <a:rPr lang="en-US" dirty="0"/>
              <a:t>The goal was 90% and </a:t>
            </a:r>
            <a:r>
              <a:rPr lang="el-GR" dirty="0"/>
              <a:t>±</a:t>
            </a:r>
            <a:r>
              <a:rPr lang="en-US" dirty="0"/>
              <a:t>1dB </a:t>
            </a:r>
            <a:r>
              <a:rPr lang="en-US" dirty="0" err="1"/>
              <a:t>respectivly</a:t>
            </a:r>
            <a:endParaRPr lang="en-US" dirty="0"/>
          </a:p>
          <a:p>
            <a:r>
              <a:rPr lang="en-US" dirty="0"/>
              <a:t>Important sampling</a:t>
            </a:r>
          </a:p>
          <a:p>
            <a:r>
              <a:rPr lang="en-US" dirty="0"/>
              <a:t>Bootstrap method</a:t>
            </a:r>
          </a:p>
          <a:p>
            <a:r>
              <a:rPr lang="en-US" dirty="0"/>
              <a:t>Simulation of bootstrap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4EA0-E96F-4A9F-BECE-F82ED93FDC31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873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>
          <a:xfrm>
            <a:off x="610256" y="3861048"/>
            <a:ext cx="7920880" cy="1296144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cap="all" spc="200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4F2D-3E4C-4B5D-BE90-617E350CBCB0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776864" cy="1152128"/>
          </a:xfrm>
        </p:spPr>
        <p:txBody>
          <a:bodyPr anchor="ctr"/>
          <a:lstStyle>
            <a:lvl1pPr marL="0" indent="0" algn="ctr">
              <a:buNone/>
              <a:defRPr cap="all" spc="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pic>
        <p:nvPicPr>
          <p:cNvPr id="10" name="Billed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7938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653136"/>
            <a:ext cx="548640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38963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50993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4616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1876-57C1-4E57-B3D5-811D4A7749B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87461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blu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A2E2-4A97-4510-BCDE-7B7FE292540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755576" y="3573016"/>
            <a:ext cx="7632848" cy="2232248"/>
          </a:xfrm>
        </p:spPr>
        <p:txBody>
          <a:bodyPr anchor="t">
            <a:normAutofit/>
          </a:bodyPr>
          <a:lstStyle>
            <a:lvl1pPr algn="ctr">
              <a:defRPr sz="2400" b="0" i="0" cap="all" baseline="0">
                <a:solidFill>
                  <a:srgbClr val="211A52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49777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 picture - whit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billede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icon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27584" y="3573016"/>
            <a:ext cx="7488832" cy="2232248"/>
          </a:xfrm>
        </p:spPr>
        <p:txBody>
          <a:bodyPr anchor="t">
            <a:normAutofit/>
          </a:bodyPr>
          <a:lstStyle>
            <a:lvl1pPr algn="ctr">
              <a:defRPr sz="2400" b="0"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7FB-E98B-4846-B79F-E8A32E28DB0F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30129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" y="5898"/>
            <a:ext cx="9136136" cy="6852103"/>
          </a:xfrm>
          <a:prstGeom prst="rect">
            <a:avLst/>
          </a:prstGeom>
        </p:spPr>
      </p:pic>
      <p:sp>
        <p:nvSpPr>
          <p:cNvPr id="5" name="Rektangel 4"/>
          <p:cNvSpPr/>
          <p:nvPr userDrawn="1"/>
        </p:nvSpPr>
        <p:spPr>
          <a:xfrm>
            <a:off x="611560" y="2492896"/>
            <a:ext cx="7920880" cy="1584176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562473"/>
            <a:ext cx="7772400" cy="1470025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5749-9A07-4D32-9BA1-70B5CAE1178C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5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E53-6C39-4C63-9F8D-3493893D403B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Pladsholder til titel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8" name="Pladsholder til tekst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277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55255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C8BB-F69C-41F0-97E2-212D172D3B53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375868"/>
          </a:xfrm>
        </p:spPr>
        <p:txBody>
          <a:bodyPr/>
          <a:lstStyle>
            <a:lvl1pPr marL="0" indent="0">
              <a:buClr>
                <a:srgbClr val="54616E"/>
              </a:buClr>
              <a:buSzPct val="100000"/>
              <a:buFont typeface="Arial" pitchFamily="34" charset="0"/>
              <a:buNone/>
              <a:defRPr>
                <a:solidFill>
                  <a:srgbClr val="54616E"/>
                </a:solidFill>
              </a:defRPr>
            </a:lvl1pPr>
            <a:lvl2pPr marL="457200" indent="0">
              <a:buNone/>
              <a:defRPr>
                <a:solidFill>
                  <a:srgbClr val="54616E"/>
                </a:solidFill>
              </a:defRPr>
            </a:lvl2pPr>
            <a:lvl3pPr marL="914400" indent="0">
              <a:buNone/>
              <a:defRPr>
                <a:solidFill>
                  <a:srgbClr val="54616E"/>
                </a:solidFill>
              </a:defRPr>
            </a:lvl3pPr>
            <a:lvl4pPr marL="1371600" indent="0">
              <a:buNone/>
              <a:defRPr>
                <a:solidFill>
                  <a:srgbClr val="54616E"/>
                </a:solidFill>
              </a:defRPr>
            </a:lvl4pPr>
            <a:lvl5pPr marL="1828800" indent="0">
              <a:buNone/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21175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ragrap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984971"/>
            <a:ext cx="7772400" cy="1362075"/>
          </a:xfrm>
        </p:spPr>
        <p:txBody>
          <a:bodyPr anchor="t"/>
          <a:lstStyle>
            <a:lvl1pPr algn="ctr">
              <a:defRPr sz="2400" b="0" cap="all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722313" y="1484784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54616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/>
              <a:t>CLICK TO EDIT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2B0-E7E2-4CF5-913E-3C1EE37363B7}" type="datetime1">
              <a:rPr lang="en-US" smtClean="0"/>
              <a:t>6/17/2017</a:t>
            </a:fld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30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3FD1-DFEE-478F-8764-EA4A12E6E420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457200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716016" y="1556793"/>
            <a:ext cx="3970784" cy="4392488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54517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211A5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3CBE-7DAD-4AD6-A447-AE25CEF4DF49}" type="datetime1">
              <a:rPr lang="en-US" smtClean="0"/>
              <a:t>6/17/2017</a:t>
            </a:fld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Pladsholder til indhold 2"/>
          <p:cNvSpPr>
            <a:spLocks noGrp="1"/>
          </p:cNvSpPr>
          <p:nvPr>
            <p:ph idx="13" hasCustomPrompt="1"/>
          </p:nvPr>
        </p:nvSpPr>
        <p:spPr>
          <a:xfrm>
            <a:off x="467544" y="2204864"/>
            <a:ext cx="4032448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Pladsholder til indhold 2"/>
          <p:cNvSpPr>
            <a:spLocks noGrp="1"/>
          </p:cNvSpPr>
          <p:nvPr>
            <p:ph idx="14" hasCustomPrompt="1"/>
          </p:nvPr>
        </p:nvSpPr>
        <p:spPr>
          <a:xfrm>
            <a:off x="4633664" y="2204864"/>
            <a:ext cx="4042792" cy="3672408"/>
          </a:xfrm>
        </p:spPr>
        <p:txBody>
          <a:bodyPr/>
          <a:lstStyle>
            <a:lvl1pPr>
              <a:defRPr>
                <a:solidFill>
                  <a:srgbClr val="54616E"/>
                </a:solidFill>
              </a:defRPr>
            </a:lvl1pPr>
            <a:lvl2pPr>
              <a:defRPr>
                <a:solidFill>
                  <a:srgbClr val="54616E"/>
                </a:solidFill>
              </a:defRPr>
            </a:lvl2pPr>
            <a:lvl3pPr>
              <a:defRPr>
                <a:solidFill>
                  <a:srgbClr val="54616E"/>
                </a:solidFill>
              </a:defRPr>
            </a:lvl3pPr>
            <a:lvl4pPr>
              <a:defRPr>
                <a:solidFill>
                  <a:srgbClr val="54616E"/>
                </a:solidFill>
              </a:defRPr>
            </a:lvl4pPr>
            <a:lvl5pPr>
              <a:defRPr>
                <a:solidFill>
                  <a:srgbClr val="54616E"/>
                </a:solidFill>
              </a:defRPr>
            </a:lvl5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64822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A6F4-40AE-463F-85E5-665BB46F1CBB}" type="datetime1">
              <a:rPr lang="en-US" smtClean="0"/>
              <a:t>6/17/2017</a:t>
            </a:fld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58383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1AC8-7F67-46F6-B557-46F7F820EB38}" type="datetime1">
              <a:rPr lang="en-US" smtClean="0"/>
              <a:t>6/17/2017</a:t>
            </a:fld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04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1"/>
            <a:ext cx="3008313" cy="444217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86D9-E5D1-499F-92A5-9D5B7169092D}" type="datetime1">
              <a:rPr lang="en-US" smtClean="0"/>
              <a:t>6/17/2017</a:t>
            </a:fld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8A6B-2702-4E09-BF63-7CC1F22DFC4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3635896" y="260648"/>
            <a:ext cx="4824536" cy="5616624"/>
          </a:xfrm>
        </p:spPr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0627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54616E"/>
                </a:solidFill>
              </a:defRPr>
            </a:lvl1pPr>
          </a:lstStyle>
          <a:p>
            <a:fld id="{A355CBA8-7D2E-46F8-A8E5-BD7BACFEDE84}" type="datetime1">
              <a:rPr lang="en-US" smtClean="0"/>
              <a:t>6/17/2017</a:t>
            </a:fld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54616E"/>
                </a:solidFill>
              </a:defRPr>
            </a:lvl1pPr>
          </a:lstStyle>
          <a:p>
            <a:fld id="{409B8A6B-2702-4E09-BF63-7CC1F22DFC4D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39" y="5949280"/>
            <a:ext cx="1224137" cy="8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</p:sldLayoutIdLst>
  <p:transition>
    <p:fade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baseline="0">
          <a:solidFill>
            <a:srgbClr val="211A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211A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98935"/>
            <a:ext cx="7772400" cy="1470025"/>
          </a:xfrm>
        </p:spPr>
        <p:txBody>
          <a:bodyPr/>
          <a:lstStyle/>
          <a:p>
            <a:r>
              <a:rPr lang="en-US" dirty="0"/>
              <a:t>Practical investigation of Rayleigh fading model in </a:t>
            </a:r>
            <a:r>
              <a:rPr lang="en-US" u="sng" dirty="0"/>
              <a:t>URC</a:t>
            </a:r>
            <a:r>
              <a:rPr lang="en-US" dirty="0"/>
              <a:t> conditions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Andreas </a:t>
            </a:r>
            <a:r>
              <a:rPr lang="en-US" u="sng" dirty="0" err="1"/>
              <a:t>Vembe</a:t>
            </a:r>
            <a:r>
              <a:rPr lang="en-US" dirty="0"/>
              <a:t> </a:t>
            </a:r>
            <a:r>
              <a:rPr lang="en-US" u="sng" dirty="0" err="1"/>
              <a:t>Jäger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 err="1"/>
              <a:t>Mads</a:t>
            </a:r>
            <a:r>
              <a:rPr lang="en-US" dirty="0"/>
              <a:t> </a:t>
            </a:r>
            <a:r>
              <a:rPr lang="en-US" u="sng" dirty="0" err="1"/>
              <a:t>Røgeskov</a:t>
            </a:r>
            <a:r>
              <a:rPr lang="en-US" dirty="0"/>
              <a:t> </a:t>
            </a:r>
            <a:r>
              <a:rPr lang="en-US" u="sng" dirty="0" err="1"/>
              <a:t>Gotthardsen</a:t>
            </a:r>
            <a:r>
              <a:rPr lang="en-US" dirty="0"/>
              <a:t> </a:t>
            </a:r>
            <a:br>
              <a:rPr lang="en-US" dirty="0"/>
            </a:br>
            <a:r>
              <a:rPr lang="en-US" u="sng" dirty="0" err="1"/>
              <a:t>Markos</a:t>
            </a:r>
            <a:r>
              <a:rPr lang="en-US" dirty="0"/>
              <a:t> </a:t>
            </a:r>
            <a:r>
              <a:rPr lang="en-US" u="sng" dirty="0" err="1"/>
              <a:t>Vourvachis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Thomas </a:t>
            </a:r>
            <a:r>
              <a:rPr lang="en-US" u="sng" dirty="0" err="1"/>
              <a:t>Kær</a:t>
            </a:r>
            <a:r>
              <a:rPr lang="en-US" dirty="0"/>
              <a:t> </a:t>
            </a:r>
            <a:r>
              <a:rPr lang="en-US" u="sng" dirty="0" err="1"/>
              <a:t>Juel</a:t>
            </a:r>
            <a:r>
              <a:rPr lang="en-US" dirty="0"/>
              <a:t> </a:t>
            </a:r>
            <a:r>
              <a:rPr lang="en-US" u="sng" dirty="0" err="1"/>
              <a:t>Jørgensen</a:t>
            </a:r>
            <a:endParaRPr lang="el-GR" dirty="0"/>
          </a:p>
        </p:txBody>
      </p:sp>
      <p:sp>
        <p:nvSpPr>
          <p:cNvPr id="4" name="Tekstfelt 3"/>
          <p:cNvSpPr txBox="1"/>
          <p:nvPr/>
        </p:nvSpPr>
        <p:spPr>
          <a:xfrm>
            <a:off x="3563888" y="30689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WCS8 Gr. 850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69473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Temporal </a:t>
            </a:r>
            <a:r>
              <a:rPr lang="da-DK" dirty="0" smtClean="0"/>
              <a:t>domain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/>
              <a:t>Spatial</a:t>
            </a:r>
            <a:r>
              <a:rPr lang="da-DK" dirty="0"/>
              <a:t> </a:t>
            </a:r>
            <a:r>
              <a:rPr lang="da-DK" dirty="0" smtClean="0"/>
              <a:t>domain</a:t>
            </a:r>
            <a:endParaRPr lang="en-US" dirty="0"/>
          </a:p>
        </p:txBody>
      </p:sp>
      <p:pic>
        <p:nvPicPr>
          <p:cNvPr id="3074" name="Picture 2" descr="illusion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44975"/>
            <a:ext cx="4032250" cy="23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2×2 SM from white paper thumbnail"/>
          <p:cNvPicPr>
            <a:picLocks noGrp="1" noChangeAspect="1" noChangeArrowheads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2365371"/>
            <a:ext cx="4041775" cy="335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9944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WSSUS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– Temporal domain</a:t>
            </a:r>
          </a:p>
          <a:p>
            <a:r>
              <a:rPr lang="en-US" dirty="0" smtClean="0"/>
              <a:t>US – Spatial domain</a:t>
            </a:r>
          </a:p>
          <a:p>
            <a:r>
              <a:rPr lang="en-US" dirty="0" smtClean="0"/>
              <a:t>One parameter per domain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Independent domains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410584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Space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1"/>
            <a:ext cx="8229600" cy="4277071"/>
          </a:xfrm>
        </p:spPr>
        <p:txBody>
          <a:bodyPr/>
          <a:lstStyle/>
          <a:p>
            <a:r>
              <a:rPr lang="en-US" dirty="0" smtClean="0"/>
              <a:t>FFT of </a:t>
            </a:r>
            <a:r>
              <a:rPr lang="en-US" dirty="0"/>
              <a:t>D</a:t>
            </a:r>
            <a:r>
              <a:rPr lang="en-US" dirty="0" smtClean="0"/>
              <a:t>oppler spectrum</a:t>
            </a:r>
          </a:p>
          <a:p>
            <a:r>
              <a:rPr lang="en-US" dirty="0" smtClean="0"/>
              <a:t>Assuming Rayleigh and Jakes bathtub.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Zero order </a:t>
            </a:r>
            <a:r>
              <a:rPr lang="en-US" dirty="0" err="1" smtClean="0"/>
              <a:t>bessel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Uncorrelated samples 0.38</a:t>
            </a:r>
            <a:r>
              <a:rPr lang="el-GR" dirty="0" smtClean="0"/>
              <a:t>λ</a:t>
            </a:r>
            <a:r>
              <a:rPr lang="en-US" dirty="0" smtClean="0"/>
              <a:t> </a:t>
            </a:r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276872"/>
            <a:ext cx="4032448" cy="3092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6006"/>
            <a:ext cx="2088232" cy="5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95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Correlation Function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FFT of Power Delay Profile(PDP)</a:t>
            </a:r>
          </a:p>
          <a:p>
            <a:r>
              <a:rPr lang="en-US" dirty="0" smtClean="0"/>
              <a:t>Assuming exponential decay PDP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Small environment more </a:t>
            </a:r>
            <a:r>
              <a:rPr lang="el-GR" dirty="0" smtClean="0"/>
              <a:t>Δ</a:t>
            </a:r>
            <a:r>
              <a:rPr lang="da-DK" dirty="0" smtClean="0"/>
              <a:t>f is needed</a:t>
            </a:r>
          </a:p>
          <a:p>
            <a:r>
              <a:rPr lang="da-DK" dirty="0" smtClean="0"/>
              <a:t>Approximation of coherence bandwidth</a:t>
            </a:r>
          </a:p>
          <a:p>
            <a:r>
              <a:rPr lang="da-DK" dirty="0"/>
              <a:t>RMS delay </a:t>
            </a:r>
            <a:r>
              <a:rPr lang="da-DK" dirty="0" smtClean="0"/>
              <a:t>spread inversely proportioned to coherence bandwidth</a:t>
            </a:r>
            <a:endParaRPr lang="el-GR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1616395" cy="665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20884"/>
            <a:ext cx="3672408" cy="2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20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Receiver Structure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 receiver’s structure.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Receiver is influenced by 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Gain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Distortion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Noise</a:t>
            </a:r>
          </a:p>
          <a:p>
            <a:r>
              <a:rPr lang="en-US" dirty="0" smtClean="0"/>
              <a:t>Noise is the dominant factor.</a:t>
            </a:r>
          </a:p>
          <a:p>
            <a:r>
              <a:rPr lang="en-US" dirty="0" smtClean="0"/>
              <a:t>Calibration for distortion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3727798" cy="11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80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Range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Sensitivity of the receiver to Max signal strength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Sensitivity lowest signal that meets the receiver’s criteria</a:t>
            </a:r>
          </a:p>
          <a:p>
            <a:r>
              <a:rPr lang="en-US" dirty="0" smtClean="0"/>
              <a:t>In NA sensitivity=noise floor</a:t>
            </a:r>
          </a:p>
          <a:p>
            <a:r>
              <a:rPr lang="en-US" dirty="0" smtClean="0"/>
              <a:t>Tradeoff between Narrowband-Wideband sample acquisition </a:t>
            </a:r>
          </a:p>
          <a:p>
            <a:r>
              <a:rPr lang="en-US" dirty="0" smtClean="0"/>
              <a:t>Digital signal processing – averaging 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2210108" cy="523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88840"/>
            <a:ext cx="298505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502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SNR Margin Estimation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Distinguish noise from deep fades</a:t>
            </a:r>
          </a:p>
          <a:p>
            <a:r>
              <a:rPr lang="en-US" dirty="0" err="1" smtClean="0"/>
              <a:t>Rician</a:t>
            </a:r>
            <a:r>
              <a:rPr lang="en-US" dirty="0" smtClean="0"/>
              <a:t> distribution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K-factor is constant signal to noise</a:t>
            </a:r>
          </a:p>
          <a:p>
            <a:pPr marL="457200" lvl="1" indent="0">
              <a:buNone/>
            </a:pPr>
            <a:r>
              <a:rPr lang="en-US" dirty="0" smtClean="0"/>
              <a:t>K-factor to SNR connection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90% confidence level and </a:t>
            </a:r>
            <a:r>
              <a:rPr lang="el-GR" dirty="0"/>
              <a:t>± </a:t>
            </a:r>
            <a:r>
              <a:rPr lang="en-US" dirty="0" smtClean="0"/>
              <a:t>1dB interval SNR margin is 14dB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52936"/>
            <a:ext cx="2893694" cy="23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73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Measurement Setup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measurements were contacted in the blue shaded space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while The antenna position is circled with red.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3190639" cy="30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35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Equipment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Keysight</a:t>
            </a:r>
            <a:r>
              <a:rPr lang="en-US" dirty="0" smtClean="0"/>
              <a:t> 4-port Network Analyzer</a:t>
            </a:r>
          </a:p>
          <a:p>
            <a:r>
              <a:rPr lang="en-US" dirty="0" smtClean="0"/>
              <a:t>Normalization of signal</a:t>
            </a:r>
            <a:endParaRPr lang="en-US" dirty="0" smtClean="0"/>
          </a:p>
          <a:p>
            <a:r>
              <a:rPr lang="en-US" dirty="0" smtClean="0"/>
              <a:t>RX </a:t>
            </a:r>
            <a:r>
              <a:rPr lang="en-US" dirty="0" smtClean="0"/>
              <a:t>omnidirectional antenna array fc 5GHz and 0.4</a:t>
            </a:r>
            <a:r>
              <a:rPr lang="el-GR" dirty="0" smtClean="0"/>
              <a:t>λ </a:t>
            </a:r>
            <a:r>
              <a:rPr lang="en-US" dirty="0" smtClean="0"/>
              <a:t>spacing</a:t>
            </a:r>
          </a:p>
          <a:p>
            <a:r>
              <a:rPr lang="en-US" dirty="0" smtClean="0"/>
              <a:t>Directional TX antenna 12dBi Gain and fc 5GHz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559" y="3356992"/>
            <a:ext cx="3688881" cy="23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7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Measurement of Coherence Bandwidth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57200" y="141696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PDP measurement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 different positions in the measurement area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RMS delay spread 14ns = 71.5MHz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measurement with Δf 5MHz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Autocorrelation function to determine the Frequency Correlation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&lt; 0.3 with Bc 25MHz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Picture 119"/>
          <p:cNvPicPr/>
          <p:nvPr/>
        </p:nvPicPr>
        <p:blipFill>
          <a:blip r:embed="rId2"/>
          <a:srcRect b="6524"/>
          <a:stretch/>
        </p:blipFill>
        <p:spPr>
          <a:xfrm>
            <a:off x="145440" y="3490920"/>
            <a:ext cx="3669840" cy="3092400"/>
          </a:xfrm>
          <a:prstGeom prst="rect">
            <a:avLst/>
          </a:prstGeom>
          <a:ln>
            <a:noFill/>
          </a:ln>
        </p:spPr>
      </p:pic>
      <p:pic>
        <p:nvPicPr>
          <p:cNvPr id="232" name="Picture 120"/>
          <p:cNvPicPr/>
          <p:nvPr/>
        </p:nvPicPr>
        <p:blipFill>
          <a:blip r:embed="rId3"/>
          <a:srcRect b="5668"/>
          <a:stretch/>
        </p:blipFill>
        <p:spPr>
          <a:xfrm rot="18000">
            <a:off x="4946400" y="3291840"/>
            <a:ext cx="4187520" cy="3280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10944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l-GR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753344" y="2492897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Introduction</a:t>
            </a:r>
          </a:p>
          <a:p>
            <a:r>
              <a:rPr lang="en-US" smtClean="0"/>
              <a:t>Statistical Aspect</a:t>
            </a:r>
          </a:p>
          <a:p>
            <a:r>
              <a:rPr lang="en-US" smtClean="0"/>
              <a:t>Wireless Channel</a:t>
            </a:r>
          </a:p>
          <a:p>
            <a:r>
              <a:rPr lang="en-US" smtClean="0"/>
              <a:t>WSSUS</a:t>
            </a:r>
          </a:p>
          <a:p>
            <a:r>
              <a:rPr lang="en-US" smtClean="0"/>
              <a:t>Correlation</a:t>
            </a:r>
          </a:p>
          <a:p>
            <a:r>
              <a:rPr lang="en-US" smtClean="0"/>
              <a:t>Dynamic Range</a:t>
            </a:r>
          </a:p>
          <a:p>
            <a:endParaRPr lang="da-DK" dirty="0"/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5004048" y="2492896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Measurement Setup</a:t>
            </a: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Data Processing</a:t>
            </a: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Results</a:t>
            </a:r>
          </a:p>
          <a:p>
            <a:r>
              <a:rPr lang="en-US" dirty="0" smtClean="0"/>
              <a:t>Diversity Combining</a:t>
            </a:r>
          </a:p>
          <a:p>
            <a:r>
              <a:rPr lang="en-US" dirty="0" smtClean="0"/>
              <a:t>Uncertainties</a:t>
            </a:r>
          </a:p>
          <a:p>
            <a:r>
              <a:rPr lang="da-DK" dirty="0" err="1" smtClean="0"/>
              <a:t>Further</a:t>
            </a:r>
            <a:r>
              <a:rPr lang="da-DK" dirty="0" smtClean="0"/>
              <a:t> Work</a:t>
            </a:r>
            <a:endParaRPr lang="en-US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305069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Fading Measurements-Results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162 walks for total combined length of 810 meters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41 frequency, 3 antennas and 34,020 space samples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Total 4,184,460 samples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5" name="Billede 1"/>
          <p:cNvPicPr/>
          <p:nvPr/>
        </p:nvPicPr>
        <p:blipFill>
          <a:blip r:embed="rId2"/>
          <a:stretch/>
        </p:blipFill>
        <p:spPr>
          <a:xfrm>
            <a:off x="2004840" y="2636280"/>
            <a:ext cx="5133240" cy="324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330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WSS stationarity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Pathloss and Antenna gain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Normailze the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8" name="Picture 125"/>
          <p:cNvPicPr/>
          <p:nvPr/>
        </p:nvPicPr>
        <p:blipFill>
          <a:blip r:embed="rId2"/>
          <a:srcRect b="12151"/>
          <a:stretch/>
        </p:blipFill>
        <p:spPr>
          <a:xfrm>
            <a:off x="295920" y="3291840"/>
            <a:ext cx="5263560" cy="2584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8043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 stationarity criteria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 lobe reflection – not stationary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Moving average required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1" name="Picture 128"/>
          <p:cNvPicPr/>
          <p:nvPr/>
        </p:nvPicPr>
        <p:blipFill>
          <a:blip r:embed="rId2"/>
          <a:srcRect b="10983"/>
          <a:stretch/>
        </p:blipFill>
        <p:spPr>
          <a:xfrm>
            <a:off x="59760" y="3474720"/>
            <a:ext cx="4328640" cy="2011320"/>
          </a:xfrm>
          <a:prstGeom prst="rect">
            <a:avLst/>
          </a:prstGeom>
          <a:ln>
            <a:noFill/>
          </a:ln>
        </p:spPr>
      </p:pic>
      <p:pic>
        <p:nvPicPr>
          <p:cNvPr id="242" name="Picture 129"/>
          <p:cNvPicPr/>
          <p:nvPr/>
        </p:nvPicPr>
        <p:blipFill>
          <a:blip r:embed="rId3"/>
          <a:srcRect b="11981"/>
          <a:stretch/>
        </p:blipFill>
        <p:spPr>
          <a:xfrm>
            <a:off x="4754880" y="3474720"/>
            <a:ext cx="4182840" cy="2011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4453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WSS and US proof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if auto-correlation depends only on the time lag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Sample mean and variance were found for both frequency and 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each element the cross-covariance matrix is found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variance across the diagonal elements is close to zero and depends only on time lag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higher diagonal variance in the spatial domain indicates a dominant component in the signal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work under the assumption that both domains are stationary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998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Frequency, Antenna and space correlation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Correlation &lt; 0.3 is considered uncorrelated.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Antenna’s and frequency’s samples are uncorrelated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Space samples are too correlated with correlation of 0.45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Cause of this could be slow movement or the stationarity issue in 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way to fix it was to remove samples from the sample pool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other sample was removed giving a correlation of 0.165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7" name="Picture 134"/>
          <p:cNvPicPr/>
          <p:nvPr/>
        </p:nvPicPr>
        <p:blipFill>
          <a:blip r:embed="rId2"/>
          <a:srcRect b="4853"/>
          <a:stretch/>
        </p:blipFill>
        <p:spPr>
          <a:xfrm>
            <a:off x="1745640" y="3525120"/>
            <a:ext cx="5302800" cy="3241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56503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Because of the lower sample size of 2,092,230 the confidence interval is increased.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10,000 bootstraps was used to find the end interval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-51.59dB fading gain with ±1.37dB interval of 90% confidence level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0" name="Picture 137"/>
          <p:cNvPicPr/>
          <p:nvPr/>
        </p:nvPicPr>
        <p:blipFill>
          <a:blip r:embed="rId2"/>
          <a:srcRect b="9589"/>
          <a:stretch/>
        </p:blipFill>
        <p:spPr>
          <a:xfrm>
            <a:off x="3559680" y="2834640"/>
            <a:ext cx="5583600" cy="3657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2341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57200" y="1600200"/>
            <a:ext cx="8228520" cy="42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spcBef>
                <a:spcPts val="360"/>
              </a:spcBef>
              <a:buClr>
                <a:srgbClr val="211A5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Relative error of the measurements compared to the Rayleigh fading model.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Picture 140"/>
          <p:cNvPicPr/>
          <p:nvPr/>
        </p:nvPicPr>
        <p:blipFill>
          <a:blip r:embed="rId2"/>
          <a:srcRect b="4540"/>
          <a:stretch/>
        </p:blipFill>
        <p:spPr>
          <a:xfrm>
            <a:off x="459720" y="1977480"/>
            <a:ext cx="4751640" cy="3874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667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New </a:t>
            </a:r>
            <a:r>
              <a:rPr lang="da-DK" dirty="0" err="1" smtClean="0"/>
              <a:t>Results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85" y="2057401"/>
            <a:ext cx="4622030" cy="3207544"/>
          </a:xfrm>
        </p:spPr>
      </p:pic>
    </p:spTree>
    <p:extLst>
      <p:ext uri="{BB962C8B-B14F-4D97-AF65-F5344CB8AC3E}">
        <p14:creationId xmlns:p14="http://schemas.microsoft.com/office/powerpoint/2010/main" val="261084320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Diversity Combining</a:t>
            </a:r>
            <a:endParaRPr lang="el-GR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5"/>
          <a:stretch/>
        </p:blipFill>
        <p:spPr>
          <a:xfrm>
            <a:off x="-1" y="1844823"/>
            <a:ext cx="4572001" cy="3384911"/>
          </a:xfrm>
          <a:prstGeom prst="rect">
            <a:avLst/>
          </a:prstGeom>
        </p:spPr>
      </p:pic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8"/>
          <a:stretch/>
        </p:blipFill>
        <p:spPr>
          <a:xfrm>
            <a:off x="4466842" y="1850629"/>
            <a:ext cx="4569654" cy="3378571"/>
          </a:xfrm>
        </p:spPr>
      </p:pic>
    </p:spTree>
    <p:extLst>
      <p:ext uri="{BB962C8B-B14F-4D97-AF65-F5344CB8AC3E}">
        <p14:creationId xmlns:p14="http://schemas.microsoft.com/office/powerpoint/2010/main" val="297695260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Uncertainties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WSSUS</a:t>
            </a:r>
          </a:p>
          <a:p>
            <a:pPr lvl="1"/>
            <a:r>
              <a:rPr lang="da-DK" dirty="0" smtClean="0"/>
              <a:t>Distance</a:t>
            </a:r>
          </a:p>
          <a:p>
            <a:pPr lvl="1"/>
            <a:r>
              <a:rPr lang="da-DK" dirty="0"/>
              <a:t>Human </a:t>
            </a:r>
            <a:r>
              <a:rPr lang="da-DK" dirty="0" err="1" smtClean="0"/>
              <a:t>error</a:t>
            </a:r>
            <a:endParaRPr lang="da-DK" dirty="0" smtClean="0"/>
          </a:p>
          <a:p>
            <a:pPr lvl="1"/>
            <a:r>
              <a:rPr lang="da-DK" dirty="0" smtClean="0"/>
              <a:t>Wide </a:t>
            </a:r>
            <a:r>
              <a:rPr lang="da-DK" dirty="0" err="1" smtClean="0"/>
              <a:t>bandwidth</a:t>
            </a:r>
            <a:endParaRPr lang="da-DK" dirty="0"/>
          </a:p>
          <a:p>
            <a:r>
              <a:rPr lang="da-DK" dirty="0" err="1" smtClean="0"/>
              <a:t>Phase</a:t>
            </a:r>
            <a:r>
              <a:rPr lang="da-DK" dirty="0" smtClean="0"/>
              <a:t> </a:t>
            </a:r>
            <a:r>
              <a:rPr lang="da-DK" dirty="0" err="1" smtClean="0"/>
              <a:t>correlation</a:t>
            </a:r>
            <a:endParaRPr lang="da-DK" dirty="0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93750"/>
            <a:ext cx="4324350" cy="249555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844824"/>
            <a:ext cx="3061097" cy="435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293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l-GR" dirty="0"/>
          </a:p>
        </p:txBody>
      </p:sp>
      <p:pic>
        <p:nvPicPr>
          <p:cNvPr id="6146" name="Picture 2" descr="Image result for 5g urll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4" r="23137"/>
          <a:stretch/>
        </p:blipFill>
        <p:spPr bwMode="auto">
          <a:xfrm>
            <a:off x="2879812" y="1772816"/>
            <a:ext cx="3384376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5490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/>
              <a:t>Further</a:t>
            </a:r>
            <a:r>
              <a:rPr lang="da-DK" dirty="0" smtClean="0"/>
              <a:t> Work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Using </a:t>
            </a:r>
            <a:r>
              <a:rPr lang="da-DK" dirty="0" err="1" smtClean="0"/>
              <a:t>diversity</a:t>
            </a:r>
            <a:r>
              <a:rPr lang="da-DK" dirty="0" smtClean="0"/>
              <a:t> to </a:t>
            </a:r>
            <a:r>
              <a:rPr lang="da-DK" dirty="0" err="1" smtClean="0"/>
              <a:t>minimize</a:t>
            </a:r>
            <a:r>
              <a:rPr lang="da-DK" dirty="0" smtClean="0"/>
              <a:t> </a:t>
            </a:r>
            <a:r>
              <a:rPr lang="da-DK" dirty="0" err="1" smtClean="0"/>
              <a:t>needed</a:t>
            </a:r>
            <a:r>
              <a:rPr lang="da-DK" dirty="0" smtClean="0"/>
              <a:t> SNR </a:t>
            </a:r>
            <a:r>
              <a:rPr lang="da-DK" dirty="0" err="1" smtClean="0"/>
              <a:t>level</a:t>
            </a:r>
            <a:endParaRPr lang="da-DK" dirty="0" smtClean="0"/>
          </a:p>
          <a:p>
            <a:r>
              <a:rPr lang="da-DK" dirty="0" smtClean="0"/>
              <a:t>Using </a:t>
            </a:r>
            <a:r>
              <a:rPr lang="da-DK" dirty="0" err="1" smtClean="0"/>
              <a:t>four</a:t>
            </a:r>
            <a:r>
              <a:rPr lang="da-DK" dirty="0" smtClean="0"/>
              <a:t> </a:t>
            </a:r>
            <a:r>
              <a:rPr lang="da-DK" dirty="0" err="1" smtClean="0"/>
              <a:t>antennas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three</a:t>
            </a:r>
            <a:endParaRPr lang="da-DK" dirty="0" smtClean="0"/>
          </a:p>
          <a:p>
            <a:r>
              <a:rPr lang="da-DK" dirty="0" err="1" smtClean="0"/>
              <a:t>Moving</a:t>
            </a:r>
            <a:r>
              <a:rPr lang="da-DK" dirty="0" smtClean="0"/>
              <a:t> faster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10168"/>
            <a:ext cx="3688881" cy="2386295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90" y="2794707"/>
            <a:ext cx="4441937" cy="30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3562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/>
              <a:t>Conclusion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874072"/>
            <a:ext cx="3538736" cy="1180727"/>
          </a:xfrm>
        </p:spPr>
        <p:txBody>
          <a:bodyPr/>
          <a:lstStyle/>
          <a:p>
            <a:r>
              <a:rPr lang="da-DK" dirty="0" err="1" smtClean="0"/>
              <a:t>Partly</a:t>
            </a:r>
            <a:r>
              <a:rPr lang="da-DK" dirty="0" smtClean="0"/>
              <a:t> </a:t>
            </a:r>
            <a:r>
              <a:rPr lang="da-DK" dirty="0" err="1" smtClean="0"/>
              <a:t>stationary</a:t>
            </a:r>
            <a:endParaRPr lang="da-DK" dirty="0" smtClean="0"/>
          </a:p>
          <a:p>
            <a:r>
              <a:rPr lang="da-DK" dirty="0" smtClean="0"/>
              <a:t>2E+6 </a:t>
            </a:r>
            <a:r>
              <a:rPr lang="da-DK" dirty="0" err="1" smtClean="0"/>
              <a:t>uncorrelated</a:t>
            </a:r>
            <a:r>
              <a:rPr lang="da-DK" dirty="0" smtClean="0"/>
              <a:t> samples</a:t>
            </a:r>
          </a:p>
          <a:p>
            <a:r>
              <a:rPr lang="da-DK" dirty="0" smtClean="0"/>
              <a:t>(1.58±1.37) dB </a:t>
            </a:r>
            <a:r>
              <a:rPr lang="da-DK" dirty="0" err="1" smtClean="0"/>
              <a:t>error</a:t>
            </a:r>
            <a:endParaRPr lang="da-DK" dirty="0" smtClean="0"/>
          </a:p>
          <a:p>
            <a:pPr marL="0" indent="0">
              <a:buNone/>
            </a:pPr>
            <a:endParaRPr lang="da-DK" dirty="0" smtClean="0"/>
          </a:p>
          <a:p>
            <a:endParaRPr lang="da-DK" dirty="0"/>
          </a:p>
        </p:txBody>
      </p:sp>
      <p:pic>
        <p:nvPicPr>
          <p:cNvPr id="4" name="Picture 137"/>
          <p:cNvPicPr/>
          <p:nvPr/>
        </p:nvPicPr>
        <p:blipFill rotWithShape="1">
          <a:blip r:embed="rId2"/>
          <a:srcRect l="7738" r="8442" b="7819"/>
          <a:stretch/>
        </p:blipFill>
        <p:spPr>
          <a:xfrm>
            <a:off x="4355976" y="1874072"/>
            <a:ext cx="4680520" cy="372932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36992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Summary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753344" y="2492897"/>
            <a:ext cx="3106688" cy="237626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Statistical </a:t>
            </a:r>
            <a:r>
              <a:rPr lang="en-US" dirty="0" smtClean="0"/>
              <a:t>Aspect</a:t>
            </a:r>
          </a:p>
          <a:p>
            <a:r>
              <a:rPr lang="en-US" dirty="0"/>
              <a:t>Wireless </a:t>
            </a:r>
            <a:r>
              <a:rPr lang="en-US" dirty="0" smtClean="0"/>
              <a:t>Channel</a:t>
            </a:r>
          </a:p>
          <a:p>
            <a:r>
              <a:rPr lang="en-US" dirty="0" smtClean="0"/>
              <a:t>WSSUS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/>
              <a:t>Dynamic </a:t>
            </a:r>
            <a:r>
              <a:rPr lang="en-US" dirty="0" smtClean="0"/>
              <a:t>Range</a:t>
            </a:r>
          </a:p>
          <a:p>
            <a:endParaRPr lang="da-DK" dirty="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5004048" y="2492896"/>
            <a:ext cx="3106688" cy="237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211A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Measurement Setup</a:t>
            </a: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Data Processing</a:t>
            </a:r>
            <a:endParaRPr lang="en-US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 smtClean="0">
                <a:uFill>
                  <a:solidFill>
                    <a:srgbClr val="FFFFFF"/>
                  </a:solidFill>
                </a:uFill>
              </a:rPr>
              <a:t>Results</a:t>
            </a:r>
          </a:p>
          <a:p>
            <a:r>
              <a:rPr lang="en-US" dirty="0" smtClean="0"/>
              <a:t>Diversity Combining</a:t>
            </a:r>
          </a:p>
          <a:p>
            <a:r>
              <a:rPr lang="en-US" dirty="0" smtClean="0"/>
              <a:t>Uncertainties</a:t>
            </a:r>
          </a:p>
          <a:p>
            <a:r>
              <a:rPr lang="da-DK" dirty="0" err="1" smtClean="0"/>
              <a:t>Further</a:t>
            </a:r>
            <a:r>
              <a:rPr lang="da-DK" dirty="0" smtClean="0"/>
              <a:t> Work</a:t>
            </a:r>
            <a:endParaRPr lang="en-US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8326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l-GR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500099"/>
              </p:ext>
            </p:extLst>
          </p:nvPr>
        </p:nvGraphicFramePr>
        <p:xfrm>
          <a:off x="1754797" y="1593913"/>
          <a:ext cx="5634406" cy="447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Acrobat Document" r:id="rId4" imgW="2743200" imgH="2178925" progId="AcroExch.Document.DC">
                  <p:embed/>
                </p:oleObj>
              </mc:Choice>
              <mc:Fallback>
                <p:oleObj name="Acrobat Document" r:id="rId4" imgW="2743200" imgH="21789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4797" y="1593913"/>
                        <a:ext cx="5634406" cy="4476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3377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Design a measurement system that can handle very deep fades and a statistical method to process the data and compare to existing Rayleigh model used in </a:t>
            </a:r>
            <a:r>
              <a:rPr lang="en-US" u="sng" dirty="0"/>
              <a:t>URLLC</a:t>
            </a:r>
            <a:r>
              <a:rPr lang="en-US" dirty="0"/>
              <a:t> channels.</a:t>
            </a:r>
            <a:endParaRPr lang="el-GR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233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240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pic>
        <p:nvPicPr>
          <p:cNvPr id="2050" name="Picture 2" descr="http://archive.cnx.org/resources/dcec95c0858d2d96b52871bd4463e3e89d17d179/graphic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681163"/>
            <a:ext cx="39528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8843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Wireless Channel</a:t>
            </a:r>
            <a:endParaRPr lang="el-G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1124744"/>
            <a:ext cx="61817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297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00808"/>
            <a:ext cx="7870460" cy="31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0781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Aspect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78" y="1124744"/>
            <a:ext cx="6282444" cy="46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682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AU_EN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AAU_EN_waves</Template>
  <TotalTime>3848</TotalTime>
  <Words>746</Words>
  <Application>Microsoft Office PowerPoint</Application>
  <PresentationFormat>Skærmshow (4:3)</PresentationFormat>
  <Paragraphs>229</Paragraphs>
  <Slides>32</Slides>
  <Notes>8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32</vt:i4>
      </vt:variant>
    </vt:vector>
  </HeadingPairs>
  <TitlesOfParts>
    <vt:vector size="37" baseType="lpstr">
      <vt:lpstr>Arial</vt:lpstr>
      <vt:lpstr>Calibri</vt:lpstr>
      <vt:lpstr>Wingdings</vt:lpstr>
      <vt:lpstr>AAU_EN_waves</vt:lpstr>
      <vt:lpstr>Acrobat Document</vt:lpstr>
      <vt:lpstr>Practical investigation of Rayleigh fading model in URC conditions</vt:lpstr>
      <vt:lpstr>Agenda</vt:lpstr>
      <vt:lpstr>Introduction</vt:lpstr>
      <vt:lpstr>Introduction</vt:lpstr>
      <vt:lpstr>Problem statement</vt:lpstr>
      <vt:lpstr>Wireless Channel</vt:lpstr>
      <vt:lpstr>Wireless Channel</vt:lpstr>
      <vt:lpstr>Statistical Aspect</vt:lpstr>
      <vt:lpstr>Statistical Aspect</vt:lpstr>
      <vt:lpstr>Wireless Channel</vt:lpstr>
      <vt:lpstr>WSSUS</vt:lpstr>
      <vt:lpstr>Space Correlation Function</vt:lpstr>
      <vt:lpstr>Frequency Correlation Function</vt:lpstr>
      <vt:lpstr>Receiver Structure</vt:lpstr>
      <vt:lpstr>Dynamic Range</vt:lpstr>
      <vt:lpstr>SNR Margin Estimation</vt:lpstr>
      <vt:lpstr>Measurement Setup</vt:lpstr>
      <vt:lpstr>Equipment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New Results</vt:lpstr>
      <vt:lpstr>Diversity Combining</vt:lpstr>
      <vt:lpstr>Uncertainties</vt:lpstr>
      <vt:lpstr>Further Work</vt:lpstr>
      <vt:lpstr>Conclusion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investigation of Rayleigh fading model in URC conditions</dc:title>
  <dc:creator>markos</dc:creator>
  <cp:lastModifiedBy>Acer</cp:lastModifiedBy>
  <cp:revision>59</cp:revision>
  <dcterms:created xsi:type="dcterms:W3CDTF">2017-06-12T08:52:38Z</dcterms:created>
  <dcterms:modified xsi:type="dcterms:W3CDTF">2017-06-17T15:23:50Z</dcterms:modified>
</cp:coreProperties>
</file>