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heme/themeOverride1.xml" ContentType="application/vnd.openxmlformats-officedocument.themeOverride+xml"/>
  <Override PartName="/ppt/charts/chart6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5" r:id="rId1"/>
  </p:sldMasterIdLst>
  <p:sldIdLst>
    <p:sldId id="330" r:id="rId2"/>
    <p:sldId id="269" r:id="rId3"/>
    <p:sldId id="331" r:id="rId4"/>
    <p:sldId id="332" r:id="rId5"/>
    <p:sldId id="333" r:id="rId6"/>
    <p:sldId id="334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CC99FF"/>
    <a:srgbClr val="CCECFF"/>
    <a:srgbClr val="00FFFF"/>
    <a:srgbClr val="FF66CC"/>
    <a:srgbClr val="0066FF"/>
    <a:srgbClr val="3366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8" autoAdjust="0"/>
    <p:restoredTop sz="94660" autoAdjust="0"/>
  </p:normalViewPr>
  <p:slideViewPr>
    <p:cSldViewPr>
      <p:cViewPr varScale="1">
        <p:scale>
          <a:sx n="80" d="100"/>
          <a:sy n="80" d="100"/>
        </p:scale>
        <p:origin x="24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2" y="81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1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Total Dairy</c:v>
                </c:pt>
              </c:strCache>
            </c:strRef>
          </c:tx>
          <c:spPr>
            <a:solidFill>
              <a:srgbClr val="92D050"/>
            </a:solidFill>
            <a:scene3d>
              <a:camera prst="orthographicFront"/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numFmt formatCode="#,##0_ 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rgbClr val="404040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Sheet1!$B$1:$O$1</c:f>
              <c:strCache>
                <c:ptCount val="14"/>
                <c:pt idx="0">
                  <c:v>YTD 1612</c:v>
                </c:pt>
                <c:pt idx="1">
                  <c:v>YTD 1712</c:v>
                </c:pt>
                <c:pt idx="2">
                  <c:v>YTD 1612</c:v>
                </c:pt>
                <c:pt idx="3">
                  <c:v>YTD 1712</c:v>
                </c:pt>
                <c:pt idx="4">
                  <c:v>YTD 1612</c:v>
                </c:pt>
                <c:pt idx="5">
                  <c:v>YTD 1712</c:v>
                </c:pt>
                <c:pt idx="6">
                  <c:v>YTD 1612</c:v>
                </c:pt>
                <c:pt idx="7">
                  <c:v>YTD 1712</c:v>
                </c:pt>
                <c:pt idx="8">
                  <c:v>YTD 1612</c:v>
                </c:pt>
                <c:pt idx="9">
                  <c:v>YTD 1712</c:v>
                </c:pt>
                <c:pt idx="10">
                  <c:v>YTD 1612</c:v>
                </c:pt>
                <c:pt idx="11">
                  <c:v>YTD 1712</c:v>
                </c:pt>
                <c:pt idx="12">
                  <c:v>YTD 1612</c:v>
                </c:pt>
                <c:pt idx="13">
                  <c:v>YTD 1712</c:v>
                </c:pt>
              </c:strCache>
            </c:strRef>
          </c:cat>
          <c:val>
            <c:numRef>
              <c:f>Sheet1!$B$2:$O$2</c:f>
              <c:numCache>
                <c:formatCode>#,##0.000000000;\-#,##0.000000000</c:formatCode>
                <c:ptCount val="14"/>
                <c:pt idx="0">
                  <c:v>4330.035296</c:v>
                </c:pt>
                <c:pt idx="1">
                  <c:v>4330.035296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6A-4A36-83D2-008B8E93883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Total Plant Protein Drinks</c:v>
                </c:pt>
              </c:strCache>
            </c:strRef>
          </c:tx>
          <c:spPr>
            <a:solidFill>
              <a:srgbClr val="CCECFF"/>
            </a:solidFill>
            <a:scene3d>
              <a:camera prst="orthographicFront"/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numFmt formatCode="#,##0_ 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rgbClr val="404040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Sheet1!$B$1:$O$1</c:f>
              <c:strCache>
                <c:ptCount val="14"/>
                <c:pt idx="0">
                  <c:v>YTD 1612</c:v>
                </c:pt>
                <c:pt idx="1">
                  <c:v>YTD 1712</c:v>
                </c:pt>
                <c:pt idx="2">
                  <c:v>YTD 1612</c:v>
                </c:pt>
                <c:pt idx="3">
                  <c:v>YTD 1712</c:v>
                </c:pt>
                <c:pt idx="4">
                  <c:v>YTD 1612</c:v>
                </c:pt>
                <c:pt idx="5">
                  <c:v>YTD 1712</c:v>
                </c:pt>
                <c:pt idx="6">
                  <c:v>YTD 1612</c:v>
                </c:pt>
                <c:pt idx="7">
                  <c:v>YTD 1712</c:v>
                </c:pt>
                <c:pt idx="8">
                  <c:v>YTD 1612</c:v>
                </c:pt>
                <c:pt idx="9">
                  <c:v>YTD 1712</c:v>
                </c:pt>
                <c:pt idx="10">
                  <c:v>YTD 1612</c:v>
                </c:pt>
                <c:pt idx="11">
                  <c:v>YTD 1712</c:v>
                </c:pt>
                <c:pt idx="12">
                  <c:v>YTD 1612</c:v>
                </c:pt>
                <c:pt idx="13">
                  <c:v>YTD 1712</c:v>
                </c:pt>
              </c:strCache>
            </c:strRef>
          </c:cat>
          <c:val>
            <c:numRef>
              <c:f>Sheet1!$B$3:$O$3</c:f>
              <c:numCache>
                <c:formatCode>#,##0.000000000;\-#,##0.000000000</c:formatCode>
                <c:ptCount val="14"/>
                <c:pt idx="0">
                  <c:v>604.02143599999999</c:v>
                </c:pt>
                <c:pt idx="1">
                  <c:v>604.02143599999999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6A-4A36-83D2-008B8E938837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Soya milk</c:v>
                </c:pt>
              </c:strCache>
            </c:strRef>
          </c:tx>
          <c:spPr>
            <a:solidFill>
              <a:srgbClr val="FFC000"/>
            </a:solidFill>
            <a:scene3d>
              <a:camera prst="orthographicFront"/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numFmt formatCode="#,##0_ 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Sheet1!$B$1:$O$1</c:f>
              <c:strCache>
                <c:ptCount val="14"/>
                <c:pt idx="0">
                  <c:v>YTD 1612</c:v>
                </c:pt>
                <c:pt idx="1">
                  <c:v>YTD 1712</c:v>
                </c:pt>
                <c:pt idx="2">
                  <c:v>YTD 1612</c:v>
                </c:pt>
                <c:pt idx="3">
                  <c:v>YTD 1712</c:v>
                </c:pt>
                <c:pt idx="4">
                  <c:v>YTD 1612</c:v>
                </c:pt>
                <c:pt idx="5">
                  <c:v>YTD 1712</c:v>
                </c:pt>
                <c:pt idx="6">
                  <c:v>YTD 1612</c:v>
                </c:pt>
                <c:pt idx="7">
                  <c:v>YTD 1712</c:v>
                </c:pt>
                <c:pt idx="8">
                  <c:v>YTD 1612</c:v>
                </c:pt>
                <c:pt idx="9">
                  <c:v>YTD 1712</c:v>
                </c:pt>
                <c:pt idx="10">
                  <c:v>YTD 1612</c:v>
                </c:pt>
                <c:pt idx="11">
                  <c:v>YTD 1712</c:v>
                </c:pt>
                <c:pt idx="12">
                  <c:v>YTD 1612</c:v>
                </c:pt>
                <c:pt idx="13">
                  <c:v>YTD 1712</c:v>
                </c:pt>
              </c:strCache>
            </c:strRef>
          </c:cat>
          <c:val>
            <c:numRef>
              <c:f>Sheet1!$B$4:$O$4</c:f>
              <c:numCache>
                <c:formatCode>#,##0.000000000;\-#,##0.000000000</c:formatCode>
                <c:ptCount val="14"/>
                <c:pt idx="0">
                  <c:v>705.33798400000001</c:v>
                </c:pt>
                <c:pt idx="1">
                  <c:v>705.33798400000001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6A-4A36-83D2-008B8E9388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38253440"/>
        <c:axId val="138254976"/>
      </c:barChart>
      <c:catAx>
        <c:axId val="138253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404040"/>
                </a:solidFill>
              </a:defRPr>
            </a:pPr>
            <a:endParaRPr lang="zh-CN"/>
          </a:p>
        </c:txPr>
        <c:crossAx val="138254976"/>
        <c:crosses val="autoZero"/>
        <c:auto val="1"/>
        <c:lblAlgn val="ctr"/>
        <c:lblOffset val="100"/>
        <c:noMultiLvlLbl val="0"/>
      </c:catAx>
      <c:valAx>
        <c:axId val="138254976"/>
        <c:scaling>
          <c:orientation val="minMax"/>
        </c:scaling>
        <c:delete val="1"/>
        <c:axPos val="l"/>
        <c:numFmt formatCode="#,##0.000000000;\-#,##0.000000000" sourceLinked="1"/>
        <c:majorTickMark val="out"/>
        <c:minorTickMark val="none"/>
        <c:tickLblPos val="none"/>
        <c:crossAx val="138253440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txPr>
        <a:bodyPr/>
        <a:lstStyle/>
        <a:p>
          <a:pPr>
            <a:defRPr b="1">
              <a:solidFill>
                <a:srgbClr val="404040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2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Total Vitasoy</c:v>
                </c:pt>
              </c:strCache>
            </c:strRef>
          </c:tx>
          <c:spPr>
            <a:solidFill>
              <a:srgbClr val="0070C0"/>
            </a:solidFill>
            <a:scene3d>
              <a:camera prst="orthographicFront"/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Sheet1!$B$1:$O$1</c:f>
              <c:strCache>
                <c:ptCount val="14"/>
                <c:pt idx="0">
                  <c:v>YTD 1612</c:v>
                </c:pt>
                <c:pt idx="1">
                  <c:v>YTD Dec 17</c:v>
                </c:pt>
                <c:pt idx="2">
                  <c:v>YTD Dec 16</c:v>
                </c:pt>
                <c:pt idx="3">
                  <c:v>YTD Dec 17</c:v>
                </c:pt>
                <c:pt idx="4">
                  <c:v>YTD Dec 16</c:v>
                </c:pt>
                <c:pt idx="5">
                  <c:v>YTD Dec 17</c:v>
                </c:pt>
                <c:pt idx="6">
                  <c:v>YTD Dec 16</c:v>
                </c:pt>
                <c:pt idx="7">
                  <c:v>YTD Dec 17</c:v>
                </c:pt>
                <c:pt idx="8">
                  <c:v>YTD Dec 16</c:v>
                </c:pt>
                <c:pt idx="9">
                  <c:v>YTD Dec 17</c:v>
                </c:pt>
                <c:pt idx="10">
                  <c:v>YTD Dec 16</c:v>
                </c:pt>
                <c:pt idx="11">
                  <c:v>YTD Dec 17</c:v>
                </c:pt>
                <c:pt idx="12">
                  <c:v>YTD Dec 16</c:v>
                </c:pt>
                <c:pt idx="13">
                  <c:v>YTD Dec 17</c:v>
                </c:pt>
              </c:strCache>
            </c:strRef>
          </c:cat>
          <c:val>
            <c:numRef>
              <c:f>Sheet1!$B$2:$O$2</c:f>
              <c:numCache>
                <c:formatCode>#,##0.000000000;\-#,##0.000000000</c:formatCode>
                <c:ptCount val="14"/>
                <c:pt idx="0">
                  <c:v>15</c:v>
                </c:pt>
                <c:pt idx="1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74-4B30-8376-24F5A03F19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40946048"/>
        <c:axId val="140951936"/>
      </c:barChart>
      <c:catAx>
        <c:axId val="140946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404040"/>
                </a:solidFill>
              </a:defRPr>
            </a:pPr>
            <a:endParaRPr lang="zh-CN"/>
          </a:p>
        </c:txPr>
        <c:crossAx val="140951936"/>
        <c:crosses val="autoZero"/>
        <c:auto val="1"/>
        <c:lblAlgn val="ctr"/>
        <c:lblOffset val="100"/>
        <c:noMultiLvlLbl val="0"/>
      </c:catAx>
      <c:valAx>
        <c:axId val="140951936"/>
        <c:scaling>
          <c:orientation val="minMax"/>
        </c:scaling>
        <c:delete val="1"/>
        <c:axPos val="l"/>
        <c:numFmt formatCode="#,##0.000000000;\-#,##0.000000000" sourceLinked="1"/>
        <c:majorTickMark val="out"/>
        <c:minorTickMark val="none"/>
        <c:tickLblPos val="none"/>
        <c:crossAx val="140946048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txPr>
        <a:bodyPr/>
        <a:lstStyle/>
        <a:p>
          <a:pPr>
            <a:defRPr b="1">
              <a:solidFill>
                <a:srgbClr val="404040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2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811688827575067E-2"/>
          <c:y val="3.403617921595456E-2"/>
          <c:w val="0.96934065061026808"/>
          <c:h val="0.7610214362146896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rgbClr val="0070C0"/>
            </a:solidFill>
            <a:scene3d>
              <a:camera prst="orthographicFront"/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Sheet1!$B$1:$O$1</c:f>
              <c:strCache>
                <c:ptCount val="14"/>
                <c:pt idx="0">
                  <c:v>YTD Dec 16</c:v>
                </c:pt>
                <c:pt idx="1">
                  <c:v>YTD Dec 17</c:v>
                </c:pt>
                <c:pt idx="2">
                  <c:v>YTD Dec 16</c:v>
                </c:pt>
                <c:pt idx="3">
                  <c:v>YTD Dec 17</c:v>
                </c:pt>
                <c:pt idx="4">
                  <c:v>YTD Dec 16</c:v>
                </c:pt>
                <c:pt idx="5">
                  <c:v>YTD Dec 17</c:v>
                </c:pt>
                <c:pt idx="6">
                  <c:v>YTD Dec 16</c:v>
                </c:pt>
                <c:pt idx="7">
                  <c:v>YTD Dec 17</c:v>
                </c:pt>
                <c:pt idx="8">
                  <c:v>YTD Dec 16</c:v>
                </c:pt>
                <c:pt idx="9">
                  <c:v>YTD Dec 17</c:v>
                </c:pt>
                <c:pt idx="10">
                  <c:v>YTD Dec 16</c:v>
                </c:pt>
                <c:pt idx="11">
                  <c:v>YTD Dec 17</c:v>
                </c:pt>
                <c:pt idx="12">
                  <c:v>YTD Dec 16</c:v>
                </c:pt>
                <c:pt idx="13">
                  <c:v>YTD Dec 17</c:v>
                </c:pt>
              </c:strCache>
            </c:strRef>
          </c:cat>
          <c:val>
            <c:numRef>
              <c:f>Sheet1!$B$2:$O$2</c:f>
              <c:numCache>
                <c:formatCode>#,##0.000000000;\-#,##0.000000000</c:formatCode>
                <c:ptCount val="14"/>
                <c:pt idx="0">
                  <c:v>11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11-4AC0-A6B4-C892C24967FF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Baseline(Lowsugar)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scene3d>
              <a:camera prst="orthographicFront"/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Sheet1!$B$1:$O$1</c:f>
              <c:strCache>
                <c:ptCount val="14"/>
                <c:pt idx="0">
                  <c:v>YTD Dec 16</c:v>
                </c:pt>
                <c:pt idx="1">
                  <c:v>YTD Dec 17</c:v>
                </c:pt>
                <c:pt idx="2">
                  <c:v>YTD Dec 16</c:v>
                </c:pt>
                <c:pt idx="3">
                  <c:v>YTD Dec 17</c:v>
                </c:pt>
                <c:pt idx="4">
                  <c:v>YTD Dec 16</c:v>
                </c:pt>
                <c:pt idx="5">
                  <c:v>YTD Dec 17</c:v>
                </c:pt>
                <c:pt idx="6">
                  <c:v>YTD Dec 16</c:v>
                </c:pt>
                <c:pt idx="7">
                  <c:v>YTD Dec 17</c:v>
                </c:pt>
                <c:pt idx="8">
                  <c:v>YTD Dec 16</c:v>
                </c:pt>
                <c:pt idx="9">
                  <c:v>YTD Dec 17</c:v>
                </c:pt>
                <c:pt idx="10">
                  <c:v>YTD Dec 16</c:v>
                </c:pt>
                <c:pt idx="11">
                  <c:v>YTD Dec 17</c:v>
                </c:pt>
                <c:pt idx="12">
                  <c:v>YTD Dec 16</c:v>
                </c:pt>
                <c:pt idx="13">
                  <c:v>YTD Dec 17</c:v>
                </c:pt>
              </c:strCache>
            </c:strRef>
          </c:cat>
          <c:val>
            <c:numRef>
              <c:f>Sheet1!$B$3:$O$3</c:f>
              <c:numCache>
                <c:formatCode>#,##0.000000000;\-#,##0.000000000</c:formatCode>
                <c:ptCount val="14"/>
                <c:pt idx="0">
                  <c:v>1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11-4AC0-A6B4-C892C24967FF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Plant Sunshine</c:v>
                </c:pt>
              </c:strCache>
            </c:strRef>
          </c:tx>
          <c:spPr>
            <a:solidFill>
              <a:srgbClr val="92D050"/>
            </a:solidFill>
            <a:scene3d>
              <a:camera prst="orthographicFront"/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Sheet1!$B$1:$O$1</c:f>
              <c:strCache>
                <c:ptCount val="14"/>
                <c:pt idx="0">
                  <c:v>YTD Dec 16</c:v>
                </c:pt>
                <c:pt idx="1">
                  <c:v>YTD Dec 17</c:v>
                </c:pt>
                <c:pt idx="2">
                  <c:v>YTD Dec 16</c:v>
                </c:pt>
                <c:pt idx="3">
                  <c:v>YTD Dec 17</c:v>
                </c:pt>
                <c:pt idx="4">
                  <c:v>YTD Dec 16</c:v>
                </c:pt>
                <c:pt idx="5">
                  <c:v>YTD Dec 17</c:v>
                </c:pt>
                <c:pt idx="6">
                  <c:v>YTD Dec 16</c:v>
                </c:pt>
                <c:pt idx="7">
                  <c:v>YTD Dec 17</c:v>
                </c:pt>
                <c:pt idx="8">
                  <c:v>YTD Dec 16</c:v>
                </c:pt>
                <c:pt idx="9">
                  <c:v>YTD Dec 17</c:v>
                </c:pt>
                <c:pt idx="10">
                  <c:v>YTD Dec 16</c:v>
                </c:pt>
                <c:pt idx="11">
                  <c:v>YTD Dec 17</c:v>
                </c:pt>
                <c:pt idx="12">
                  <c:v>YTD Dec 16</c:v>
                </c:pt>
                <c:pt idx="13">
                  <c:v>YTD Dec 17</c:v>
                </c:pt>
              </c:strCache>
            </c:strRef>
          </c:cat>
          <c:val>
            <c:numRef>
              <c:f>Sheet1!$B$4:$O$4</c:f>
              <c:numCache>
                <c:formatCode>#,##0.000000000;\-#,##0.000000000</c:formatCode>
                <c:ptCount val="14"/>
                <c:pt idx="0">
                  <c:v>1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11-4AC0-A6B4-C892C24967FF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Health+</c:v>
                </c:pt>
              </c:strCache>
            </c:strRef>
          </c:tx>
          <c:spPr>
            <a:solidFill>
              <a:srgbClr val="CC99FF"/>
            </a:solidFill>
            <a:scene3d>
              <a:camera prst="orthographicFront"/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Sheet1!$B$1:$O$1</c:f>
              <c:strCache>
                <c:ptCount val="14"/>
                <c:pt idx="0">
                  <c:v>YTD Dec 16</c:v>
                </c:pt>
                <c:pt idx="1">
                  <c:v>YTD Dec 17</c:v>
                </c:pt>
                <c:pt idx="2">
                  <c:v>YTD Dec 16</c:v>
                </c:pt>
                <c:pt idx="3">
                  <c:v>YTD Dec 17</c:v>
                </c:pt>
                <c:pt idx="4">
                  <c:v>YTD Dec 16</c:v>
                </c:pt>
                <c:pt idx="5">
                  <c:v>YTD Dec 17</c:v>
                </c:pt>
                <c:pt idx="6">
                  <c:v>YTD Dec 16</c:v>
                </c:pt>
                <c:pt idx="7">
                  <c:v>YTD Dec 17</c:v>
                </c:pt>
                <c:pt idx="8">
                  <c:v>YTD Dec 16</c:v>
                </c:pt>
                <c:pt idx="9">
                  <c:v>YTD Dec 17</c:v>
                </c:pt>
                <c:pt idx="10">
                  <c:v>YTD Dec 16</c:v>
                </c:pt>
                <c:pt idx="11">
                  <c:v>YTD Dec 17</c:v>
                </c:pt>
                <c:pt idx="12">
                  <c:v>YTD Dec 16</c:v>
                </c:pt>
                <c:pt idx="13">
                  <c:v>YTD Dec 17</c:v>
                </c:pt>
              </c:strCache>
            </c:strRef>
          </c:cat>
          <c:val>
            <c:numRef>
              <c:f>Sheet1!$B$5:$O$5</c:f>
              <c:numCache>
                <c:formatCode>#,##0.000000000;\-#,##0.000000000</c:formatCode>
                <c:ptCount val="14"/>
                <c:pt idx="0">
                  <c:v>1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D11-4AC0-A6B4-C892C24967FF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rgbClr val="FFCCFF"/>
            </a:solidFill>
            <a:scene3d>
              <a:camera prst="orthographicFront"/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Sheet1!$B$1:$O$1</c:f>
              <c:strCache>
                <c:ptCount val="14"/>
                <c:pt idx="0">
                  <c:v>YTD Dec 16</c:v>
                </c:pt>
                <c:pt idx="1">
                  <c:v>YTD Dec 17</c:v>
                </c:pt>
                <c:pt idx="2">
                  <c:v>YTD Dec 16</c:v>
                </c:pt>
                <c:pt idx="3">
                  <c:v>YTD Dec 17</c:v>
                </c:pt>
                <c:pt idx="4">
                  <c:v>YTD Dec 16</c:v>
                </c:pt>
                <c:pt idx="5">
                  <c:v>YTD Dec 17</c:v>
                </c:pt>
                <c:pt idx="6">
                  <c:v>YTD Dec 16</c:v>
                </c:pt>
                <c:pt idx="7">
                  <c:v>YTD Dec 17</c:v>
                </c:pt>
                <c:pt idx="8">
                  <c:v>YTD Dec 16</c:v>
                </c:pt>
                <c:pt idx="9">
                  <c:v>YTD Dec 17</c:v>
                </c:pt>
                <c:pt idx="10">
                  <c:v>YTD Dec 16</c:v>
                </c:pt>
                <c:pt idx="11">
                  <c:v>YTD Dec 17</c:v>
                </c:pt>
                <c:pt idx="12">
                  <c:v>YTD Dec 16</c:v>
                </c:pt>
                <c:pt idx="13">
                  <c:v>YTD Dec 17</c:v>
                </c:pt>
              </c:strCache>
            </c:strRef>
          </c:cat>
          <c:val>
            <c:numRef>
              <c:f>Sheet1!$B$6:$O$6</c:f>
              <c:numCache>
                <c:formatCode>#,##0.000000000;\-#,##0.000000000</c:formatCode>
                <c:ptCount val="14"/>
                <c:pt idx="0">
                  <c:v>0.35239978199999999</c:v>
                </c:pt>
                <c:pt idx="1">
                  <c:v>0.24146841899999999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11-4AC0-A6B4-C892C24967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45339136"/>
        <c:axId val="145340672"/>
      </c:barChart>
      <c:catAx>
        <c:axId val="145339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404040"/>
                </a:solidFill>
              </a:defRPr>
            </a:pPr>
            <a:endParaRPr lang="zh-CN"/>
          </a:p>
        </c:txPr>
        <c:crossAx val="145340672"/>
        <c:crosses val="autoZero"/>
        <c:auto val="1"/>
        <c:lblAlgn val="ctr"/>
        <c:lblOffset val="100"/>
        <c:noMultiLvlLbl val="0"/>
      </c:catAx>
      <c:valAx>
        <c:axId val="145340672"/>
        <c:scaling>
          <c:orientation val="minMax"/>
        </c:scaling>
        <c:delete val="1"/>
        <c:axPos val="l"/>
        <c:numFmt formatCode="#,##0.000000000;\-#,##0.000000000" sourceLinked="1"/>
        <c:majorTickMark val="out"/>
        <c:minorTickMark val="none"/>
        <c:tickLblPos val="none"/>
        <c:crossAx val="14533913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txPr>
        <a:bodyPr/>
        <a:lstStyle/>
        <a:p>
          <a:pPr>
            <a:defRPr b="1">
              <a:solidFill>
                <a:srgbClr val="404040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2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5239198826552885E-2"/>
          <c:y val="6.0214686693976671E-2"/>
          <c:w val="0.92476816301929088"/>
          <c:h val="0.69614906868064863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Vitasoy</c:v>
                </c:pt>
              </c:strCache>
            </c:strRef>
          </c:tx>
          <c:spPr>
            <a:ln w="34925" cap="rnd">
              <a:solidFill>
                <a:srgbClr val="3366FF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0066FF"/>
              </a:solidFill>
              <a:ln w="9525">
                <a:solidFill>
                  <a:srgbClr val="0066FF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dLbl>
              <c:idx val="17"/>
              <c:spPr/>
              <c:txPr>
                <a:bodyPr/>
                <a:lstStyle/>
                <a:p>
                  <a:pPr>
                    <a:defRPr altLang="en-US" sz="1200" b="1"/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F30-42FE-A4E3-42F211EEF911}"/>
                </c:ext>
              </c:extLst>
            </c:dLbl>
            <c:dLbl>
              <c:idx val="29"/>
              <c:spPr/>
              <c:txPr>
                <a:bodyPr/>
                <a:lstStyle/>
                <a:p>
                  <a:pPr>
                    <a:defRPr altLang="en-US" sz="1200" b="1"/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F30-42FE-A4E3-42F211EEF91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Sheet1!$B$1:$AE$1</c:f>
              <c:strCache>
                <c:ptCount val="30"/>
                <c:pt idx="0">
                  <c:v>MAT LY</c:v>
                </c:pt>
                <c:pt idx="1">
                  <c:v>MAT TY</c:v>
                </c:pt>
                <c:pt idx="2">
                  <c:v>  </c:v>
                </c:pt>
                <c:pt idx="3">
                  <c:v>YTD LY</c:v>
                </c:pt>
                <c:pt idx="4">
                  <c:v>YTD TY</c:v>
                </c:pt>
                <c:pt idx="5">
                  <c:v>  </c:v>
                </c:pt>
                <c:pt idx="6">
                  <c:v>JAN16</c:v>
                </c:pt>
                <c:pt idx="7">
                  <c:v>FEB16</c:v>
                </c:pt>
                <c:pt idx="8">
                  <c:v>MAR16</c:v>
                </c:pt>
                <c:pt idx="9">
                  <c:v>APR16</c:v>
                </c:pt>
                <c:pt idx="10">
                  <c:v>MAY16</c:v>
                </c:pt>
                <c:pt idx="11">
                  <c:v>JUN16</c:v>
                </c:pt>
                <c:pt idx="12">
                  <c:v>JUL16</c:v>
                </c:pt>
                <c:pt idx="13">
                  <c:v>AUG16</c:v>
                </c:pt>
                <c:pt idx="14">
                  <c:v>SEP16</c:v>
                </c:pt>
                <c:pt idx="15">
                  <c:v>OCT16</c:v>
                </c:pt>
                <c:pt idx="16">
                  <c:v>NOV16</c:v>
                </c:pt>
                <c:pt idx="17">
                  <c:v>DEC16</c:v>
                </c:pt>
                <c:pt idx="18">
                  <c:v>JAN17</c:v>
                </c:pt>
                <c:pt idx="19">
                  <c:v>FEB17</c:v>
                </c:pt>
                <c:pt idx="20">
                  <c:v>MAR17</c:v>
                </c:pt>
                <c:pt idx="21">
                  <c:v>APR17</c:v>
                </c:pt>
                <c:pt idx="22">
                  <c:v>MAY17</c:v>
                </c:pt>
                <c:pt idx="23">
                  <c:v>JUN17</c:v>
                </c:pt>
                <c:pt idx="24">
                  <c:v>JUL17</c:v>
                </c:pt>
                <c:pt idx="25">
                  <c:v>AUG17</c:v>
                </c:pt>
                <c:pt idx="26">
                  <c:v>SEP17</c:v>
                </c:pt>
                <c:pt idx="27">
                  <c:v>OCT17</c:v>
                </c:pt>
                <c:pt idx="28">
                  <c:v>NOV17</c:v>
                </c:pt>
                <c:pt idx="29">
                  <c:v>DEC17</c:v>
                </c:pt>
              </c:strCache>
            </c:strRef>
          </c:cat>
          <c:val>
            <c:numRef>
              <c:f>Sheet1!$B$2:$AE$2</c:f>
              <c:numCache>
                <c:formatCode>#,##0.0_ </c:formatCode>
                <c:ptCount val="30"/>
                <c:pt idx="0">
                  <c:v>10</c:v>
                </c:pt>
                <c:pt idx="1">
                  <c:v>10</c:v>
                </c:pt>
                <c:pt idx="3">
                  <c:v>10</c:v>
                </c:pt>
                <c:pt idx="4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F30-42FE-A4E3-42F211EEF911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Yili</c:v>
                </c:pt>
              </c:strCache>
            </c:strRef>
          </c:tx>
          <c:spPr>
            <a:ln w="34925" cap="rnd">
              <a:solidFill>
                <a:srgbClr val="FFC00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FFC000"/>
              </a:solidFill>
              <a:ln w="9525">
                <a:solidFill>
                  <a:srgbClr val="FFC000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dLbl>
              <c:idx val="17"/>
              <c:spPr/>
              <c:txPr>
                <a:bodyPr/>
                <a:lstStyle/>
                <a:p>
                  <a:pPr>
                    <a:defRPr altLang="en-US" sz="1200"/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F30-42FE-A4E3-42F211EEF911}"/>
                </c:ext>
              </c:extLst>
            </c:dLbl>
            <c:dLbl>
              <c:idx val="29"/>
              <c:spPr/>
              <c:txPr>
                <a:bodyPr/>
                <a:lstStyle/>
                <a:p>
                  <a:pPr>
                    <a:defRPr altLang="en-US" sz="1200"/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F30-42FE-A4E3-42F211EEF91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Sheet1!$B$1:$AE$1</c:f>
              <c:strCache>
                <c:ptCount val="30"/>
                <c:pt idx="0">
                  <c:v>MAT LY</c:v>
                </c:pt>
                <c:pt idx="1">
                  <c:v>MAT TY</c:v>
                </c:pt>
                <c:pt idx="2">
                  <c:v>  </c:v>
                </c:pt>
                <c:pt idx="3">
                  <c:v>YTD LY</c:v>
                </c:pt>
                <c:pt idx="4">
                  <c:v>YTD TY</c:v>
                </c:pt>
                <c:pt idx="5">
                  <c:v>  </c:v>
                </c:pt>
                <c:pt idx="6">
                  <c:v>JAN16</c:v>
                </c:pt>
                <c:pt idx="7">
                  <c:v>FEB16</c:v>
                </c:pt>
                <c:pt idx="8">
                  <c:v>MAR16</c:v>
                </c:pt>
                <c:pt idx="9">
                  <c:v>APR16</c:v>
                </c:pt>
                <c:pt idx="10">
                  <c:v>MAY16</c:v>
                </c:pt>
                <c:pt idx="11">
                  <c:v>JUN16</c:v>
                </c:pt>
                <c:pt idx="12">
                  <c:v>JUL16</c:v>
                </c:pt>
                <c:pt idx="13">
                  <c:v>AUG16</c:v>
                </c:pt>
                <c:pt idx="14">
                  <c:v>SEP16</c:v>
                </c:pt>
                <c:pt idx="15">
                  <c:v>OCT16</c:v>
                </c:pt>
                <c:pt idx="16">
                  <c:v>NOV16</c:v>
                </c:pt>
                <c:pt idx="17">
                  <c:v>DEC16</c:v>
                </c:pt>
                <c:pt idx="18">
                  <c:v>JAN17</c:v>
                </c:pt>
                <c:pt idx="19">
                  <c:v>FEB17</c:v>
                </c:pt>
                <c:pt idx="20">
                  <c:v>MAR17</c:v>
                </c:pt>
                <c:pt idx="21">
                  <c:v>APR17</c:v>
                </c:pt>
                <c:pt idx="22">
                  <c:v>MAY17</c:v>
                </c:pt>
                <c:pt idx="23">
                  <c:v>JUN17</c:v>
                </c:pt>
                <c:pt idx="24">
                  <c:v>JUL17</c:v>
                </c:pt>
                <c:pt idx="25">
                  <c:v>AUG17</c:v>
                </c:pt>
                <c:pt idx="26">
                  <c:v>SEP17</c:v>
                </c:pt>
                <c:pt idx="27">
                  <c:v>OCT17</c:v>
                </c:pt>
                <c:pt idx="28">
                  <c:v>NOV17</c:v>
                </c:pt>
                <c:pt idx="29">
                  <c:v>DEC17</c:v>
                </c:pt>
              </c:strCache>
            </c:strRef>
          </c:cat>
          <c:val>
            <c:numRef>
              <c:f>Sheet1!$B$3:$AE$3</c:f>
              <c:numCache>
                <c:formatCode>#,##0.0_ </c:formatCode>
                <c:ptCount val="30"/>
                <c:pt idx="0">
                  <c:v>13</c:v>
                </c:pt>
                <c:pt idx="1">
                  <c:v>13</c:v>
                </c:pt>
                <c:pt idx="3">
                  <c:v>13</c:v>
                </c:pt>
                <c:pt idx="4">
                  <c:v>13</c:v>
                </c:pt>
                <c:pt idx="6">
                  <c:v>13</c:v>
                </c:pt>
                <c:pt idx="7">
                  <c:v>13</c:v>
                </c:pt>
                <c:pt idx="8">
                  <c:v>13</c:v>
                </c:pt>
                <c:pt idx="9">
                  <c:v>13</c:v>
                </c:pt>
                <c:pt idx="10">
                  <c:v>13</c:v>
                </c:pt>
                <c:pt idx="11">
                  <c:v>13</c:v>
                </c:pt>
                <c:pt idx="12">
                  <c:v>13</c:v>
                </c:pt>
                <c:pt idx="13">
                  <c:v>13</c:v>
                </c:pt>
                <c:pt idx="14">
                  <c:v>13</c:v>
                </c:pt>
                <c:pt idx="15">
                  <c:v>13</c:v>
                </c:pt>
                <c:pt idx="16">
                  <c:v>13</c:v>
                </c:pt>
                <c:pt idx="17">
                  <c:v>13</c:v>
                </c:pt>
                <c:pt idx="18">
                  <c:v>13</c:v>
                </c:pt>
                <c:pt idx="19">
                  <c:v>13</c:v>
                </c:pt>
                <c:pt idx="20">
                  <c:v>13</c:v>
                </c:pt>
                <c:pt idx="21">
                  <c:v>13</c:v>
                </c:pt>
                <c:pt idx="22">
                  <c:v>13</c:v>
                </c:pt>
                <c:pt idx="23">
                  <c:v>13</c:v>
                </c:pt>
                <c:pt idx="24">
                  <c:v>13</c:v>
                </c:pt>
                <c:pt idx="25">
                  <c:v>13</c:v>
                </c:pt>
                <c:pt idx="26">
                  <c:v>13</c:v>
                </c:pt>
                <c:pt idx="27">
                  <c:v>13</c:v>
                </c:pt>
                <c:pt idx="28">
                  <c:v>13</c:v>
                </c:pt>
                <c:pt idx="29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F30-42FE-A4E3-42F211EEF911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Mengniu</c:v>
                </c:pt>
              </c:strCache>
            </c:strRef>
          </c:tx>
          <c:spPr>
            <a:ln w="34925" cap="rnd">
              <a:solidFill>
                <a:srgbClr val="00B05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00B050"/>
              </a:solidFill>
              <a:ln w="9525">
                <a:solidFill>
                  <a:srgbClr val="00B050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dLbl>
              <c:idx val="17"/>
              <c:spPr/>
              <c:txPr>
                <a:bodyPr/>
                <a:lstStyle/>
                <a:p>
                  <a:pPr>
                    <a:defRPr altLang="en-US" sz="1200"/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F30-42FE-A4E3-42F211EEF911}"/>
                </c:ext>
              </c:extLst>
            </c:dLbl>
            <c:dLbl>
              <c:idx val="29"/>
              <c:spPr/>
              <c:txPr>
                <a:bodyPr/>
                <a:lstStyle/>
                <a:p>
                  <a:pPr>
                    <a:defRPr altLang="en-US" sz="1200"/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F30-42FE-A4E3-42F211EEF91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Sheet1!$B$1:$AE$1</c:f>
              <c:strCache>
                <c:ptCount val="30"/>
                <c:pt idx="0">
                  <c:v>MAT LY</c:v>
                </c:pt>
                <c:pt idx="1">
                  <c:v>MAT TY</c:v>
                </c:pt>
                <c:pt idx="2">
                  <c:v>  </c:v>
                </c:pt>
                <c:pt idx="3">
                  <c:v>YTD LY</c:v>
                </c:pt>
                <c:pt idx="4">
                  <c:v>YTD TY</c:v>
                </c:pt>
                <c:pt idx="5">
                  <c:v>  </c:v>
                </c:pt>
                <c:pt idx="6">
                  <c:v>JAN16</c:v>
                </c:pt>
                <c:pt idx="7">
                  <c:v>FEB16</c:v>
                </c:pt>
                <c:pt idx="8">
                  <c:v>MAR16</c:v>
                </c:pt>
                <c:pt idx="9">
                  <c:v>APR16</c:v>
                </c:pt>
                <c:pt idx="10">
                  <c:v>MAY16</c:v>
                </c:pt>
                <c:pt idx="11">
                  <c:v>JUN16</c:v>
                </c:pt>
                <c:pt idx="12">
                  <c:v>JUL16</c:v>
                </c:pt>
                <c:pt idx="13">
                  <c:v>AUG16</c:v>
                </c:pt>
                <c:pt idx="14">
                  <c:v>SEP16</c:v>
                </c:pt>
                <c:pt idx="15">
                  <c:v>OCT16</c:v>
                </c:pt>
                <c:pt idx="16">
                  <c:v>NOV16</c:v>
                </c:pt>
                <c:pt idx="17">
                  <c:v>DEC16</c:v>
                </c:pt>
                <c:pt idx="18">
                  <c:v>JAN17</c:v>
                </c:pt>
                <c:pt idx="19">
                  <c:v>FEB17</c:v>
                </c:pt>
                <c:pt idx="20">
                  <c:v>MAR17</c:v>
                </c:pt>
                <c:pt idx="21">
                  <c:v>APR17</c:v>
                </c:pt>
                <c:pt idx="22">
                  <c:v>MAY17</c:v>
                </c:pt>
                <c:pt idx="23">
                  <c:v>JUN17</c:v>
                </c:pt>
                <c:pt idx="24">
                  <c:v>JUL17</c:v>
                </c:pt>
                <c:pt idx="25">
                  <c:v>AUG17</c:v>
                </c:pt>
                <c:pt idx="26">
                  <c:v>SEP17</c:v>
                </c:pt>
                <c:pt idx="27">
                  <c:v>OCT17</c:v>
                </c:pt>
                <c:pt idx="28">
                  <c:v>NOV17</c:v>
                </c:pt>
                <c:pt idx="29">
                  <c:v>DEC17</c:v>
                </c:pt>
              </c:strCache>
            </c:strRef>
          </c:cat>
          <c:val>
            <c:numRef>
              <c:f>Sheet1!$B$4:$AE$4</c:f>
              <c:numCache>
                <c:formatCode>#,##0.0_ </c:formatCode>
                <c:ptCount val="30"/>
                <c:pt idx="0">
                  <c:v>14</c:v>
                </c:pt>
                <c:pt idx="1">
                  <c:v>14</c:v>
                </c:pt>
                <c:pt idx="3">
                  <c:v>14</c:v>
                </c:pt>
                <c:pt idx="4">
                  <c:v>14</c:v>
                </c:pt>
                <c:pt idx="6">
                  <c:v>14</c:v>
                </c:pt>
                <c:pt idx="7">
                  <c:v>14</c:v>
                </c:pt>
                <c:pt idx="8">
                  <c:v>14</c:v>
                </c:pt>
                <c:pt idx="9">
                  <c:v>14</c:v>
                </c:pt>
                <c:pt idx="10">
                  <c:v>14</c:v>
                </c:pt>
                <c:pt idx="11">
                  <c:v>14</c:v>
                </c:pt>
                <c:pt idx="12">
                  <c:v>14</c:v>
                </c:pt>
                <c:pt idx="13">
                  <c:v>14</c:v>
                </c:pt>
                <c:pt idx="14">
                  <c:v>14</c:v>
                </c:pt>
                <c:pt idx="15">
                  <c:v>14</c:v>
                </c:pt>
                <c:pt idx="16">
                  <c:v>14</c:v>
                </c:pt>
                <c:pt idx="17">
                  <c:v>14</c:v>
                </c:pt>
                <c:pt idx="18">
                  <c:v>14</c:v>
                </c:pt>
                <c:pt idx="19">
                  <c:v>14</c:v>
                </c:pt>
                <c:pt idx="20">
                  <c:v>14</c:v>
                </c:pt>
                <c:pt idx="21">
                  <c:v>14</c:v>
                </c:pt>
                <c:pt idx="22">
                  <c:v>14</c:v>
                </c:pt>
                <c:pt idx="23">
                  <c:v>14</c:v>
                </c:pt>
                <c:pt idx="24">
                  <c:v>14</c:v>
                </c:pt>
                <c:pt idx="25">
                  <c:v>14</c:v>
                </c:pt>
                <c:pt idx="26">
                  <c:v>14</c:v>
                </c:pt>
                <c:pt idx="27">
                  <c:v>14</c:v>
                </c:pt>
                <c:pt idx="28">
                  <c:v>14</c:v>
                </c:pt>
                <c:pt idx="29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F30-42FE-A4E3-42F211EEF911}"/>
            </c:ext>
          </c:extLst>
        </c:ser>
        <c:ser>
          <c:idx val="4"/>
          <c:order val="3"/>
          <c:tx>
            <c:strRef>
              <c:f>Sheet1!$A$6</c:f>
              <c:strCache>
                <c:ptCount val="1"/>
                <c:pt idx="0">
                  <c:v>Yeshu</c:v>
                </c:pt>
              </c:strCache>
            </c:strRef>
          </c:tx>
          <c:spPr>
            <a:ln w="34925" cap="rnd">
              <a:solidFill>
                <a:srgbClr val="7030A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7030A0"/>
              </a:solidFill>
              <a:ln w="9525">
                <a:solidFill>
                  <a:srgbClr val="7030A0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dLbl>
              <c:idx val="17"/>
              <c:spPr/>
              <c:txPr>
                <a:bodyPr/>
                <a:lstStyle/>
                <a:p>
                  <a:pPr>
                    <a:defRPr altLang="en-US" sz="1200"/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F30-42FE-A4E3-42F211EEF911}"/>
                </c:ext>
              </c:extLst>
            </c:dLbl>
            <c:dLbl>
              <c:idx val="29"/>
              <c:spPr/>
              <c:txPr>
                <a:bodyPr/>
                <a:lstStyle/>
                <a:p>
                  <a:pPr>
                    <a:defRPr altLang="en-US" sz="1200"/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F30-42FE-A4E3-42F211EEF91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Sheet1!$B$1:$AE$1</c:f>
              <c:strCache>
                <c:ptCount val="30"/>
                <c:pt idx="0">
                  <c:v>MAT LY</c:v>
                </c:pt>
                <c:pt idx="1">
                  <c:v>MAT TY</c:v>
                </c:pt>
                <c:pt idx="2">
                  <c:v>  </c:v>
                </c:pt>
                <c:pt idx="3">
                  <c:v>YTD LY</c:v>
                </c:pt>
                <c:pt idx="4">
                  <c:v>YTD TY</c:v>
                </c:pt>
                <c:pt idx="5">
                  <c:v>  </c:v>
                </c:pt>
                <c:pt idx="6">
                  <c:v>JAN16</c:v>
                </c:pt>
                <c:pt idx="7">
                  <c:v>FEB16</c:v>
                </c:pt>
                <c:pt idx="8">
                  <c:v>MAR16</c:v>
                </c:pt>
                <c:pt idx="9">
                  <c:v>APR16</c:v>
                </c:pt>
                <c:pt idx="10">
                  <c:v>MAY16</c:v>
                </c:pt>
                <c:pt idx="11">
                  <c:v>JUN16</c:v>
                </c:pt>
                <c:pt idx="12">
                  <c:v>JUL16</c:v>
                </c:pt>
                <c:pt idx="13">
                  <c:v>AUG16</c:v>
                </c:pt>
                <c:pt idx="14">
                  <c:v>SEP16</c:v>
                </c:pt>
                <c:pt idx="15">
                  <c:v>OCT16</c:v>
                </c:pt>
                <c:pt idx="16">
                  <c:v>NOV16</c:v>
                </c:pt>
                <c:pt idx="17">
                  <c:v>DEC16</c:v>
                </c:pt>
                <c:pt idx="18">
                  <c:v>JAN17</c:v>
                </c:pt>
                <c:pt idx="19">
                  <c:v>FEB17</c:v>
                </c:pt>
                <c:pt idx="20">
                  <c:v>MAR17</c:v>
                </c:pt>
                <c:pt idx="21">
                  <c:v>APR17</c:v>
                </c:pt>
                <c:pt idx="22">
                  <c:v>MAY17</c:v>
                </c:pt>
                <c:pt idx="23">
                  <c:v>JUN17</c:v>
                </c:pt>
                <c:pt idx="24">
                  <c:v>JUL17</c:v>
                </c:pt>
                <c:pt idx="25">
                  <c:v>AUG17</c:v>
                </c:pt>
                <c:pt idx="26">
                  <c:v>SEP17</c:v>
                </c:pt>
                <c:pt idx="27">
                  <c:v>OCT17</c:v>
                </c:pt>
                <c:pt idx="28">
                  <c:v>NOV17</c:v>
                </c:pt>
                <c:pt idx="29">
                  <c:v>DEC17</c:v>
                </c:pt>
              </c:strCache>
            </c:strRef>
          </c:cat>
          <c:val>
            <c:numRef>
              <c:f>Sheet1!$B$6:$AE$6</c:f>
              <c:numCache>
                <c:formatCode>#,##0.0_ </c:formatCode>
                <c:ptCount val="30"/>
                <c:pt idx="0">
                  <c:v>5</c:v>
                </c:pt>
                <c:pt idx="1">
                  <c:v>5</c:v>
                </c:pt>
                <c:pt idx="3">
                  <c:v>5</c:v>
                </c:pt>
                <c:pt idx="4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0F30-42FE-A4E3-42F211EEF911}"/>
            </c:ext>
          </c:extLst>
        </c:ser>
        <c:ser>
          <c:idx val="5"/>
          <c:order val="4"/>
          <c:tx>
            <c:strRef>
              <c:f>Sheet1!$A$7</c:f>
              <c:strCache>
                <c:ptCount val="1"/>
                <c:pt idx="0">
                  <c:v>Yinlu</c:v>
                </c:pt>
              </c:strCache>
            </c:strRef>
          </c:tx>
          <c:spPr>
            <a:ln w="34925" cap="rnd">
              <a:solidFill>
                <a:schemeClr val="bg1">
                  <a:lumMod val="50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dLbl>
              <c:idx val="17"/>
              <c:spPr/>
              <c:txPr>
                <a:bodyPr/>
                <a:lstStyle/>
                <a:p>
                  <a:pPr>
                    <a:defRPr altLang="en-US" sz="1200"/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F30-42FE-A4E3-42F211EEF911}"/>
                </c:ext>
              </c:extLst>
            </c:dLbl>
            <c:dLbl>
              <c:idx val="29"/>
              <c:spPr/>
              <c:txPr>
                <a:bodyPr/>
                <a:lstStyle/>
                <a:p>
                  <a:pPr>
                    <a:defRPr altLang="en-US" sz="1200"/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F30-42FE-A4E3-42F211EEF91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Sheet1!$B$1:$AE$1</c:f>
              <c:strCache>
                <c:ptCount val="30"/>
                <c:pt idx="0">
                  <c:v>MAT LY</c:v>
                </c:pt>
                <c:pt idx="1">
                  <c:v>MAT TY</c:v>
                </c:pt>
                <c:pt idx="2">
                  <c:v>  </c:v>
                </c:pt>
                <c:pt idx="3">
                  <c:v>YTD LY</c:v>
                </c:pt>
                <c:pt idx="4">
                  <c:v>YTD TY</c:v>
                </c:pt>
                <c:pt idx="5">
                  <c:v>  </c:v>
                </c:pt>
                <c:pt idx="6">
                  <c:v>JAN16</c:v>
                </c:pt>
                <c:pt idx="7">
                  <c:v>FEB16</c:v>
                </c:pt>
                <c:pt idx="8">
                  <c:v>MAR16</c:v>
                </c:pt>
                <c:pt idx="9">
                  <c:v>APR16</c:v>
                </c:pt>
                <c:pt idx="10">
                  <c:v>MAY16</c:v>
                </c:pt>
                <c:pt idx="11">
                  <c:v>JUN16</c:v>
                </c:pt>
                <c:pt idx="12">
                  <c:v>JUL16</c:v>
                </c:pt>
                <c:pt idx="13">
                  <c:v>AUG16</c:v>
                </c:pt>
                <c:pt idx="14">
                  <c:v>SEP16</c:v>
                </c:pt>
                <c:pt idx="15">
                  <c:v>OCT16</c:v>
                </c:pt>
                <c:pt idx="16">
                  <c:v>NOV16</c:v>
                </c:pt>
                <c:pt idx="17">
                  <c:v>DEC16</c:v>
                </c:pt>
                <c:pt idx="18">
                  <c:v>JAN17</c:v>
                </c:pt>
                <c:pt idx="19">
                  <c:v>FEB17</c:v>
                </c:pt>
                <c:pt idx="20">
                  <c:v>MAR17</c:v>
                </c:pt>
                <c:pt idx="21">
                  <c:v>APR17</c:v>
                </c:pt>
                <c:pt idx="22">
                  <c:v>MAY17</c:v>
                </c:pt>
                <c:pt idx="23">
                  <c:v>JUN17</c:v>
                </c:pt>
                <c:pt idx="24">
                  <c:v>JUL17</c:v>
                </c:pt>
                <c:pt idx="25">
                  <c:v>AUG17</c:v>
                </c:pt>
                <c:pt idx="26">
                  <c:v>SEP17</c:v>
                </c:pt>
                <c:pt idx="27">
                  <c:v>OCT17</c:v>
                </c:pt>
                <c:pt idx="28">
                  <c:v>NOV17</c:v>
                </c:pt>
                <c:pt idx="29">
                  <c:v>DEC17</c:v>
                </c:pt>
              </c:strCache>
            </c:strRef>
          </c:cat>
          <c:val>
            <c:numRef>
              <c:f>Sheet1!$B$7:$AE$7</c:f>
              <c:numCache>
                <c:formatCode>#,##0.0_ </c:formatCode>
                <c:ptCount val="30"/>
                <c:pt idx="0">
                  <c:v>6</c:v>
                </c:pt>
                <c:pt idx="1">
                  <c:v>6</c:v>
                </c:pt>
                <c:pt idx="3">
                  <c:v>6</c:v>
                </c:pt>
                <c:pt idx="4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0F30-42FE-A4E3-42F211EEF911}"/>
            </c:ext>
          </c:extLst>
        </c:ser>
        <c:ser>
          <c:idx val="6"/>
          <c:order val="5"/>
          <c:tx>
            <c:strRef>
              <c:f>Sheet1!$A$8</c:f>
              <c:strCache>
                <c:ptCount val="1"/>
                <c:pt idx="0">
                  <c:v>Doubendou</c:v>
                </c:pt>
              </c:strCache>
            </c:strRef>
          </c:tx>
          <c:spPr>
            <a:ln w="34925">
              <a:solidFill>
                <a:schemeClr val="accent6">
                  <a:lumMod val="75000"/>
                </a:schemeClr>
              </a:solidFill>
            </a:ln>
            <a:effectLst>
              <a:outerShdw blurRad="40005" dist="22860" dir="5400000" algn="ctr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chemeClr val="accent6">
                  <a:lumMod val="75000"/>
                </a:schemeClr>
              </a:solidFill>
              <a:ln w="28575">
                <a:noFill/>
              </a:ln>
              <a:effectLst>
                <a:outerShdw blurRad="40005" dist="22860" dir="5400000" algn="ctr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dLbl>
              <c:idx val="17"/>
              <c:spPr/>
              <c:txPr>
                <a:bodyPr/>
                <a:lstStyle/>
                <a:p>
                  <a:pPr>
                    <a:defRPr altLang="en-US" sz="1200"/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F30-42FE-A4E3-42F211EEF911}"/>
                </c:ext>
              </c:extLst>
            </c:dLbl>
            <c:dLbl>
              <c:idx val="29"/>
              <c:spPr/>
              <c:txPr>
                <a:bodyPr/>
                <a:lstStyle/>
                <a:p>
                  <a:pPr>
                    <a:defRPr altLang="en-US" sz="1200"/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F30-42FE-A4E3-42F211EEF91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Sheet1!$B$1:$AE$1</c:f>
              <c:strCache>
                <c:ptCount val="30"/>
                <c:pt idx="0">
                  <c:v>MAT LY</c:v>
                </c:pt>
                <c:pt idx="1">
                  <c:v>MAT TY</c:v>
                </c:pt>
                <c:pt idx="2">
                  <c:v>  </c:v>
                </c:pt>
                <c:pt idx="3">
                  <c:v>YTD LY</c:v>
                </c:pt>
                <c:pt idx="4">
                  <c:v>YTD TY</c:v>
                </c:pt>
                <c:pt idx="5">
                  <c:v>  </c:v>
                </c:pt>
                <c:pt idx="6">
                  <c:v>JAN16</c:v>
                </c:pt>
                <c:pt idx="7">
                  <c:v>FEB16</c:v>
                </c:pt>
                <c:pt idx="8">
                  <c:v>MAR16</c:v>
                </c:pt>
                <c:pt idx="9">
                  <c:v>APR16</c:v>
                </c:pt>
                <c:pt idx="10">
                  <c:v>MAY16</c:v>
                </c:pt>
                <c:pt idx="11">
                  <c:v>JUN16</c:v>
                </c:pt>
                <c:pt idx="12">
                  <c:v>JUL16</c:v>
                </c:pt>
                <c:pt idx="13">
                  <c:v>AUG16</c:v>
                </c:pt>
                <c:pt idx="14">
                  <c:v>SEP16</c:v>
                </c:pt>
                <c:pt idx="15">
                  <c:v>OCT16</c:v>
                </c:pt>
                <c:pt idx="16">
                  <c:v>NOV16</c:v>
                </c:pt>
                <c:pt idx="17">
                  <c:v>DEC16</c:v>
                </c:pt>
                <c:pt idx="18">
                  <c:v>JAN17</c:v>
                </c:pt>
                <c:pt idx="19">
                  <c:v>FEB17</c:v>
                </c:pt>
                <c:pt idx="20">
                  <c:v>MAR17</c:v>
                </c:pt>
                <c:pt idx="21">
                  <c:v>APR17</c:v>
                </c:pt>
                <c:pt idx="22">
                  <c:v>MAY17</c:v>
                </c:pt>
                <c:pt idx="23">
                  <c:v>JUN17</c:v>
                </c:pt>
                <c:pt idx="24">
                  <c:v>JUL17</c:v>
                </c:pt>
                <c:pt idx="25">
                  <c:v>AUG17</c:v>
                </c:pt>
                <c:pt idx="26">
                  <c:v>SEP17</c:v>
                </c:pt>
                <c:pt idx="27">
                  <c:v>OCT17</c:v>
                </c:pt>
                <c:pt idx="28">
                  <c:v>NOV17</c:v>
                </c:pt>
                <c:pt idx="29">
                  <c:v>DEC17</c:v>
                </c:pt>
              </c:strCache>
            </c:strRef>
          </c:cat>
          <c:val>
            <c:numRef>
              <c:f>Sheet1!$B$8:$AE$8</c:f>
              <c:numCache>
                <c:formatCode>#,##0.0_ </c:formatCode>
                <c:ptCount val="30"/>
                <c:pt idx="0">
                  <c:v>6</c:v>
                </c:pt>
                <c:pt idx="1">
                  <c:v>6</c:v>
                </c:pt>
                <c:pt idx="3">
                  <c:v>6</c:v>
                </c:pt>
                <c:pt idx="4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0F30-42FE-A4E3-42F211EEF9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607680"/>
        <c:axId val="145707776"/>
      </c:lineChart>
      <c:catAx>
        <c:axId val="14560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5707776"/>
        <c:crosses val="autoZero"/>
        <c:auto val="1"/>
        <c:lblAlgn val="ctr"/>
        <c:lblOffset val="100"/>
        <c:noMultiLvlLbl val="0"/>
      </c:catAx>
      <c:valAx>
        <c:axId val="14570777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 " sourceLinked="1"/>
        <c:majorTickMark val="none"/>
        <c:minorTickMark val="none"/>
        <c:tickLblPos val="none"/>
        <c:crossAx val="1456076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471064904574804"/>
          <c:y val="0.88054196832398945"/>
          <c:w val="0.83575852924867799"/>
          <c:h val="5.86671781851132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2.4133948921720248E-2"/>
          <c:y val="6.0214686693976671E-2"/>
          <c:w val="0.47232830301982504"/>
          <c:h val="0.69614906868064863"/>
        </c:manualLayout>
      </c:layout>
      <c:lineChart>
        <c:grouping val="standard"/>
        <c:varyColors val="0"/>
        <c:ser>
          <c:idx val="0"/>
          <c:order val="0"/>
          <c:tx>
            <c:strRef>
              <c:f>Vita!$A$2</c:f>
              <c:strCache>
                <c:ptCount val="1"/>
                <c:pt idx="0">
                  <c:v>Vitasoy</c:v>
                </c:pt>
              </c:strCache>
            </c:strRef>
          </c:tx>
          <c:spPr>
            <a:ln w="34925" cap="rnd">
              <a:solidFill>
                <a:srgbClr val="0066FF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0066FF"/>
              </a:solidFill>
              <a:ln w="9525">
                <a:solidFill>
                  <a:srgbClr val="0066FF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dLbl>
              <c:idx val="11"/>
              <c:spPr/>
              <c:txPr>
                <a:bodyPr/>
                <a:lstStyle/>
                <a:p>
                  <a:pPr>
                    <a:defRPr altLang="en-US" sz="1200" b="1"/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024-4C84-8115-EE11F0553B1D}"/>
                </c:ext>
              </c:extLst>
            </c:dLbl>
            <c:dLbl>
              <c:idx val="23"/>
              <c:spPr/>
              <c:txPr>
                <a:bodyPr/>
                <a:lstStyle/>
                <a:p>
                  <a:pPr>
                    <a:defRPr altLang="en-US" sz="1200" b="1"/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24-4C84-8115-EE11F0553B1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Vita!$B$1:$Y$1</c:f>
              <c:strCache>
                <c:ptCount val="24"/>
                <c:pt idx="0">
                  <c:v>JAN16</c:v>
                </c:pt>
                <c:pt idx="1">
                  <c:v>FEB16</c:v>
                </c:pt>
                <c:pt idx="2">
                  <c:v>MAR16</c:v>
                </c:pt>
                <c:pt idx="3">
                  <c:v>APR16</c:v>
                </c:pt>
                <c:pt idx="4">
                  <c:v>MAY16</c:v>
                </c:pt>
                <c:pt idx="5">
                  <c:v>JUN16</c:v>
                </c:pt>
                <c:pt idx="6">
                  <c:v>JUL16</c:v>
                </c:pt>
                <c:pt idx="7">
                  <c:v>AUG16</c:v>
                </c:pt>
                <c:pt idx="8">
                  <c:v>SEP16</c:v>
                </c:pt>
                <c:pt idx="9">
                  <c:v>OCT16</c:v>
                </c:pt>
                <c:pt idx="10">
                  <c:v>NOV16</c:v>
                </c:pt>
                <c:pt idx="11">
                  <c:v>DEC16</c:v>
                </c:pt>
                <c:pt idx="12">
                  <c:v>JAN17</c:v>
                </c:pt>
                <c:pt idx="13">
                  <c:v>FEB17</c:v>
                </c:pt>
                <c:pt idx="14">
                  <c:v>MAR17</c:v>
                </c:pt>
                <c:pt idx="15">
                  <c:v>APR17</c:v>
                </c:pt>
                <c:pt idx="16">
                  <c:v>MAY17</c:v>
                </c:pt>
                <c:pt idx="17">
                  <c:v>JUN17</c:v>
                </c:pt>
                <c:pt idx="18">
                  <c:v>JUL17</c:v>
                </c:pt>
                <c:pt idx="19">
                  <c:v>AUG17</c:v>
                </c:pt>
                <c:pt idx="20">
                  <c:v>SEP17</c:v>
                </c:pt>
                <c:pt idx="21">
                  <c:v>OCT17</c:v>
                </c:pt>
                <c:pt idx="22">
                  <c:v>NOV17</c:v>
                </c:pt>
                <c:pt idx="23">
                  <c:v>DEC17</c:v>
                </c:pt>
              </c:strCache>
            </c:strRef>
          </c:cat>
          <c:val>
            <c:numRef>
              <c:f>Vita!$B$2:$Y$2</c:f>
              <c:numCache>
                <c:formatCode>General</c:formatCode>
                <c:ptCount val="24"/>
                <c:pt idx="0">
                  <c:v>60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  <c:pt idx="10">
                  <c:v>60</c:v>
                </c:pt>
                <c:pt idx="11">
                  <c:v>60</c:v>
                </c:pt>
                <c:pt idx="12">
                  <c:v>60</c:v>
                </c:pt>
                <c:pt idx="13">
                  <c:v>60</c:v>
                </c:pt>
                <c:pt idx="14">
                  <c:v>60</c:v>
                </c:pt>
                <c:pt idx="15">
                  <c:v>60</c:v>
                </c:pt>
                <c:pt idx="16">
                  <c:v>60</c:v>
                </c:pt>
                <c:pt idx="17">
                  <c:v>60</c:v>
                </c:pt>
                <c:pt idx="18">
                  <c:v>60</c:v>
                </c:pt>
                <c:pt idx="19">
                  <c:v>60</c:v>
                </c:pt>
                <c:pt idx="20">
                  <c:v>60</c:v>
                </c:pt>
                <c:pt idx="21">
                  <c:v>60</c:v>
                </c:pt>
                <c:pt idx="22">
                  <c:v>60</c:v>
                </c:pt>
                <c:pt idx="23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024-4C84-8115-EE11F0553B1D}"/>
            </c:ext>
          </c:extLst>
        </c:ser>
        <c:ser>
          <c:idx val="1"/>
          <c:order val="1"/>
          <c:tx>
            <c:strRef>
              <c:f>Vita!$A$3</c:f>
              <c:strCache>
                <c:ptCount val="1"/>
                <c:pt idx="0">
                  <c:v>Yili</c:v>
                </c:pt>
              </c:strCache>
            </c:strRef>
          </c:tx>
          <c:spPr>
            <a:ln w="34925" cap="rnd">
              <a:solidFill>
                <a:srgbClr val="FFC00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FFC000"/>
              </a:solidFill>
              <a:ln w="9525">
                <a:solidFill>
                  <a:srgbClr val="FFC000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dLbl>
              <c:idx val="11"/>
              <c:spPr/>
              <c:txPr>
                <a:bodyPr/>
                <a:lstStyle/>
                <a:p>
                  <a:pPr>
                    <a:defRPr altLang="en-US" sz="1200"/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24-4C84-8115-EE11F0553B1D}"/>
                </c:ext>
              </c:extLst>
            </c:dLbl>
            <c:dLbl>
              <c:idx val="23"/>
              <c:spPr/>
              <c:txPr>
                <a:bodyPr/>
                <a:lstStyle/>
                <a:p>
                  <a:pPr>
                    <a:defRPr altLang="en-US" sz="1200"/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024-4C84-8115-EE11F0553B1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Vita!$B$1:$Y$1</c:f>
              <c:strCache>
                <c:ptCount val="24"/>
                <c:pt idx="0">
                  <c:v>JAN16</c:v>
                </c:pt>
                <c:pt idx="1">
                  <c:v>FEB16</c:v>
                </c:pt>
                <c:pt idx="2">
                  <c:v>MAR16</c:v>
                </c:pt>
                <c:pt idx="3">
                  <c:v>APR16</c:v>
                </c:pt>
                <c:pt idx="4">
                  <c:v>MAY16</c:v>
                </c:pt>
                <c:pt idx="5">
                  <c:v>JUN16</c:v>
                </c:pt>
                <c:pt idx="6">
                  <c:v>JUL16</c:v>
                </c:pt>
                <c:pt idx="7">
                  <c:v>AUG16</c:v>
                </c:pt>
                <c:pt idx="8">
                  <c:v>SEP16</c:v>
                </c:pt>
                <c:pt idx="9">
                  <c:v>OCT16</c:v>
                </c:pt>
                <c:pt idx="10">
                  <c:v>NOV16</c:v>
                </c:pt>
                <c:pt idx="11">
                  <c:v>DEC16</c:v>
                </c:pt>
                <c:pt idx="12">
                  <c:v>JAN17</c:v>
                </c:pt>
                <c:pt idx="13">
                  <c:v>FEB17</c:v>
                </c:pt>
                <c:pt idx="14">
                  <c:v>MAR17</c:v>
                </c:pt>
                <c:pt idx="15">
                  <c:v>APR17</c:v>
                </c:pt>
                <c:pt idx="16">
                  <c:v>MAY17</c:v>
                </c:pt>
                <c:pt idx="17">
                  <c:v>JUN17</c:v>
                </c:pt>
                <c:pt idx="18">
                  <c:v>JUL17</c:v>
                </c:pt>
                <c:pt idx="19">
                  <c:v>AUG17</c:v>
                </c:pt>
                <c:pt idx="20">
                  <c:v>SEP17</c:v>
                </c:pt>
                <c:pt idx="21">
                  <c:v>OCT17</c:v>
                </c:pt>
                <c:pt idx="22">
                  <c:v>NOV17</c:v>
                </c:pt>
                <c:pt idx="23">
                  <c:v>DEC17</c:v>
                </c:pt>
              </c:strCache>
            </c:strRef>
          </c:cat>
          <c:val>
            <c:numRef>
              <c:f>Vita!$B$3:$Y$3</c:f>
              <c:numCache>
                <c:formatCode>General</c:formatCode>
                <c:ptCount val="24"/>
                <c:pt idx="0">
                  <c:v>70</c:v>
                </c:pt>
                <c:pt idx="1">
                  <c:v>70</c:v>
                </c:pt>
                <c:pt idx="2">
                  <c:v>70</c:v>
                </c:pt>
                <c:pt idx="3">
                  <c:v>70</c:v>
                </c:pt>
                <c:pt idx="4">
                  <c:v>70</c:v>
                </c:pt>
                <c:pt idx="5">
                  <c:v>70</c:v>
                </c:pt>
                <c:pt idx="6">
                  <c:v>70</c:v>
                </c:pt>
                <c:pt idx="7">
                  <c:v>70</c:v>
                </c:pt>
                <c:pt idx="8">
                  <c:v>70</c:v>
                </c:pt>
                <c:pt idx="9">
                  <c:v>70</c:v>
                </c:pt>
                <c:pt idx="10">
                  <c:v>70</c:v>
                </c:pt>
                <c:pt idx="11">
                  <c:v>70</c:v>
                </c:pt>
                <c:pt idx="12">
                  <c:v>70</c:v>
                </c:pt>
                <c:pt idx="13">
                  <c:v>70</c:v>
                </c:pt>
                <c:pt idx="14">
                  <c:v>70</c:v>
                </c:pt>
                <c:pt idx="15">
                  <c:v>70</c:v>
                </c:pt>
                <c:pt idx="16">
                  <c:v>70</c:v>
                </c:pt>
                <c:pt idx="17">
                  <c:v>70</c:v>
                </c:pt>
                <c:pt idx="18">
                  <c:v>70</c:v>
                </c:pt>
                <c:pt idx="19">
                  <c:v>70</c:v>
                </c:pt>
                <c:pt idx="20">
                  <c:v>70</c:v>
                </c:pt>
                <c:pt idx="21">
                  <c:v>70</c:v>
                </c:pt>
                <c:pt idx="22">
                  <c:v>70</c:v>
                </c:pt>
                <c:pt idx="23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024-4C84-8115-EE11F0553B1D}"/>
            </c:ext>
          </c:extLst>
        </c:ser>
        <c:ser>
          <c:idx val="2"/>
          <c:order val="2"/>
          <c:tx>
            <c:strRef>
              <c:f>Vita!$A$4</c:f>
              <c:strCache>
                <c:ptCount val="1"/>
                <c:pt idx="0">
                  <c:v>Mengniu</c:v>
                </c:pt>
              </c:strCache>
            </c:strRef>
          </c:tx>
          <c:spPr>
            <a:ln w="34925" cap="rnd">
              <a:solidFill>
                <a:srgbClr val="00B05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00B050"/>
              </a:solidFill>
              <a:ln w="9525">
                <a:solidFill>
                  <a:srgbClr val="00B050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dLbl>
              <c:idx val="11"/>
              <c:spPr/>
              <c:txPr>
                <a:bodyPr/>
                <a:lstStyle/>
                <a:p>
                  <a:pPr>
                    <a:defRPr altLang="en-US" sz="1200"/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024-4C84-8115-EE11F0553B1D}"/>
                </c:ext>
              </c:extLst>
            </c:dLbl>
            <c:dLbl>
              <c:idx val="23"/>
              <c:spPr/>
              <c:txPr>
                <a:bodyPr/>
                <a:lstStyle/>
                <a:p>
                  <a:pPr>
                    <a:defRPr altLang="en-US" sz="1200"/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024-4C84-8115-EE11F0553B1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Vita!$B$1:$Y$1</c:f>
              <c:strCache>
                <c:ptCount val="24"/>
                <c:pt idx="0">
                  <c:v>JAN16</c:v>
                </c:pt>
                <c:pt idx="1">
                  <c:v>FEB16</c:v>
                </c:pt>
                <c:pt idx="2">
                  <c:v>MAR16</c:v>
                </c:pt>
                <c:pt idx="3">
                  <c:v>APR16</c:v>
                </c:pt>
                <c:pt idx="4">
                  <c:v>MAY16</c:v>
                </c:pt>
                <c:pt idx="5">
                  <c:v>JUN16</c:v>
                </c:pt>
                <c:pt idx="6">
                  <c:v>JUL16</c:v>
                </c:pt>
                <c:pt idx="7">
                  <c:v>AUG16</c:v>
                </c:pt>
                <c:pt idx="8">
                  <c:v>SEP16</c:v>
                </c:pt>
                <c:pt idx="9">
                  <c:v>OCT16</c:v>
                </c:pt>
                <c:pt idx="10">
                  <c:v>NOV16</c:v>
                </c:pt>
                <c:pt idx="11">
                  <c:v>DEC16</c:v>
                </c:pt>
                <c:pt idx="12">
                  <c:v>JAN17</c:v>
                </c:pt>
                <c:pt idx="13">
                  <c:v>FEB17</c:v>
                </c:pt>
                <c:pt idx="14">
                  <c:v>MAR17</c:v>
                </c:pt>
                <c:pt idx="15">
                  <c:v>APR17</c:v>
                </c:pt>
                <c:pt idx="16">
                  <c:v>MAY17</c:v>
                </c:pt>
                <c:pt idx="17">
                  <c:v>JUN17</c:v>
                </c:pt>
                <c:pt idx="18">
                  <c:v>JUL17</c:v>
                </c:pt>
                <c:pt idx="19">
                  <c:v>AUG17</c:v>
                </c:pt>
                <c:pt idx="20">
                  <c:v>SEP17</c:v>
                </c:pt>
                <c:pt idx="21">
                  <c:v>OCT17</c:v>
                </c:pt>
                <c:pt idx="22">
                  <c:v>NOV17</c:v>
                </c:pt>
                <c:pt idx="23">
                  <c:v>DEC17</c:v>
                </c:pt>
              </c:strCache>
            </c:strRef>
          </c:cat>
          <c:val>
            <c:numRef>
              <c:f>Vita!$B$4:$Y$4</c:f>
              <c:numCache>
                <c:formatCode>General</c:formatCode>
                <c:ptCount val="24"/>
                <c:pt idx="0">
                  <c:v>80</c:v>
                </c:pt>
                <c:pt idx="1">
                  <c:v>80</c:v>
                </c:pt>
                <c:pt idx="2">
                  <c:v>80</c:v>
                </c:pt>
                <c:pt idx="3">
                  <c:v>80</c:v>
                </c:pt>
                <c:pt idx="4">
                  <c:v>80</c:v>
                </c:pt>
                <c:pt idx="5">
                  <c:v>80</c:v>
                </c:pt>
                <c:pt idx="6">
                  <c:v>80</c:v>
                </c:pt>
                <c:pt idx="7">
                  <c:v>80</c:v>
                </c:pt>
                <c:pt idx="8">
                  <c:v>80</c:v>
                </c:pt>
                <c:pt idx="9">
                  <c:v>80</c:v>
                </c:pt>
                <c:pt idx="10">
                  <c:v>80</c:v>
                </c:pt>
                <c:pt idx="11">
                  <c:v>80</c:v>
                </c:pt>
                <c:pt idx="12">
                  <c:v>80</c:v>
                </c:pt>
                <c:pt idx="13">
                  <c:v>80</c:v>
                </c:pt>
                <c:pt idx="14">
                  <c:v>80</c:v>
                </c:pt>
                <c:pt idx="15">
                  <c:v>80</c:v>
                </c:pt>
                <c:pt idx="16">
                  <c:v>80</c:v>
                </c:pt>
                <c:pt idx="17">
                  <c:v>80</c:v>
                </c:pt>
                <c:pt idx="18">
                  <c:v>80</c:v>
                </c:pt>
                <c:pt idx="19">
                  <c:v>80</c:v>
                </c:pt>
                <c:pt idx="20">
                  <c:v>80</c:v>
                </c:pt>
                <c:pt idx="21">
                  <c:v>80</c:v>
                </c:pt>
                <c:pt idx="22">
                  <c:v>80</c:v>
                </c:pt>
                <c:pt idx="23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2024-4C84-8115-EE11F0553B1D}"/>
            </c:ext>
          </c:extLst>
        </c:ser>
        <c:ser>
          <c:idx val="3"/>
          <c:order val="3"/>
          <c:tx>
            <c:strRef>
              <c:f>Vita!$A$5</c:f>
              <c:strCache>
                <c:ptCount val="1"/>
                <c:pt idx="0">
                  <c:v>Want-want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FF0000"/>
              </a:solidFill>
              <a:ln w="9525">
                <a:solidFill>
                  <a:srgbClr val="FF0000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dLbl>
              <c:idx val="11"/>
              <c:spPr/>
              <c:txPr>
                <a:bodyPr/>
                <a:lstStyle/>
                <a:p>
                  <a:pPr>
                    <a:defRPr altLang="en-US" sz="1200"/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024-4C84-8115-EE11F0553B1D}"/>
                </c:ext>
              </c:extLst>
            </c:dLbl>
            <c:dLbl>
              <c:idx val="23"/>
              <c:spPr/>
              <c:txPr>
                <a:bodyPr/>
                <a:lstStyle/>
                <a:p>
                  <a:pPr>
                    <a:defRPr altLang="en-US" sz="1200"/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024-4C84-8115-EE11F0553B1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Vita!$B$1:$Y$1</c:f>
              <c:strCache>
                <c:ptCount val="24"/>
                <c:pt idx="0">
                  <c:v>JAN16</c:v>
                </c:pt>
                <c:pt idx="1">
                  <c:v>FEB16</c:v>
                </c:pt>
                <c:pt idx="2">
                  <c:v>MAR16</c:v>
                </c:pt>
                <c:pt idx="3">
                  <c:v>APR16</c:v>
                </c:pt>
                <c:pt idx="4">
                  <c:v>MAY16</c:v>
                </c:pt>
                <c:pt idx="5">
                  <c:v>JUN16</c:v>
                </c:pt>
                <c:pt idx="6">
                  <c:v>JUL16</c:v>
                </c:pt>
                <c:pt idx="7">
                  <c:v>AUG16</c:v>
                </c:pt>
                <c:pt idx="8">
                  <c:v>SEP16</c:v>
                </c:pt>
                <c:pt idx="9">
                  <c:v>OCT16</c:v>
                </c:pt>
                <c:pt idx="10">
                  <c:v>NOV16</c:v>
                </c:pt>
                <c:pt idx="11">
                  <c:v>DEC16</c:v>
                </c:pt>
                <c:pt idx="12">
                  <c:v>JAN17</c:v>
                </c:pt>
                <c:pt idx="13">
                  <c:v>FEB17</c:v>
                </c:pt>
                <c:pt idx="14">
                  <c:v>MAR17</c:v>
                </c:pt>
                <c:pt idx="15">
                  <c:v>APR17</c:v>
                </c:pt>
                <c:pt idx="16">
                  <c:v>MAY17</c:v>
                </c:pt>
                <c:pt idx="17">
                  <c:v>JUN17</c:v>
                </c:pt>
                <c:pt idx="18">
                  <c:v>JUL17</c:v>
                </c:pt>
                <c:pt idx="19">
                  <c:v>AUG17</c:v>
                </c:pt>
                <c:pt idx="20">
                  <c:v>SEP17</c:v>
                </c:pt>
                <c:pt idx="21">
                  <c:v>OCT17</c:v>
                </c:pt>
                <c:pt idx="22">
                  <c:v>NOV17</c:v>
                </c:pt>
                <c:pt idx="23">
                  <c:v>DEC17</c:v>
                </c:pt>
              </c:strCache>
            </c:strRef>
          </c:cat>
          <c:val>
            <c:numRef>
              <c:f>Vita!$B$5:$Y$5</c:f>
              <c:numCache>
                <c:formatCode>General</c:formatCode>
                <c:ptCount val="24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2024-4C84-8115-EE11F0553B1D}"/>
            </c:ext>
          </c:extLst>
        </c:ser>
        <c:ser>
          <c:idx val="4"/>
          <c:order val="4"/>
          <c:tx>
            <c:strRef>
              <c:f>Vita!$A$6</c:f>
              <c:strCache>
                <c:ptCount val="1"/>
                <c:pt idx="0">
                  <c:v>Yeshu</c:v>
                </c:pt>
              </c:strCache>
            </c:strRef>
          </c:tx>
          <c:spPr>
            <a:ln w="34925" cap="rnd">
              <a:solidFill>
                <a:srgbClr val="7030A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7030A0"/>
              </a:solidFill>
              <a:ln w="9525">
                <a:solidFill>
                  <a:srgbClr val="7030A0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dLbl>
              <c:idx val="11"/>
              <c:spPr/>
              <c:txPr>
                <a:bodyPr/>
                <a:lstStyle/>
                <a:p>
                  <a:pPr>
                    <a:defRPr altLang="en-US" sz="1200"/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024-4C84-8115-EE11F0553B1D}"/>
                </c:ext>
              </c:extLst>
            </c:dLbl>
            <c:dLbl>
              <c:idx val="23"/>
              <c:spPr/>
              <c:txPr>
                <a:bodyPr/>
                <a:lstStyle/>
                <a:p>
                  <a:pPr>
                    <a:defRPr altLang="en-US" sz="1200"/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024-4C84-8115-EE11F0553B1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Vita!$B$1:$Y$1</c:f>
              <c:strCache>
                <c:ptCount val="24"/>
                <c:pt idx="0">
                  <c:v>JAN16</c:v>
                </c:pt>
                <c:pt idx="1">
                  <c:v>FEB16</c:v>
                </c:pt>
                <c:pt idx="2">
                  <c:v>MAR16</c:v>
                </c:pt>
                <c:pt idx="3">
                  <c:v>APR16</c:v>
                </c:pt>
                <c:pt idx="4">
                  <c:v>MAY16</c:v>
                </c:pt>
                <c:pt idx="5">
                  <c:v>JUN16</c:v>
                </c:pt>
                <c:pt idx="6">
                  <c:v>JUL16</c:v>
                </c:pt>
                <c:pt idx="7">
                  <c:v>AUG16</c:v>
                </c:pt>
                <c:pt idx="8">
                  <c:v>SEP16</c:v>
                </c:pt>
                <c:pt idx="9">
                  <c:v>OCT16</c:v>
                </c:pt>
                <c:pt idx="10">
                  <c:v>NOV16</c:v>
                </c:pt>
                <c:pt idx="11">
                  <c:v>DEC16</c:v>
                </c:pt>
                <c:pt idx="12">
                  <c:v>JAN17</c:v>
                </c:pt>
                <c:pt idx="13">
                  <c:v>FEB17</c:v>
                </c:pt>
                <c:pt idx="14">
                  <c:v>MAR17</c:v>
                </c:pt>
                <c:pt idx="15">
                  <c:v>APR17</c:v>
                </c:pt>
                <c:pt idx="16">
                  <c:v>MAY17</c:v>
                </c:pt>
                <c:pt idx="17">
                  <c:v>JUN17</c:v>
                </c:pt>
                <c:pt idx="18">
                  <c:v>JUL17</c:v>
                </c:pt>
                <c:pt idx="19">
                  <c:v>AUG17</c:v>
                </c:pt>
                <c:pt idx="20">
                  <c:v>SEP17</c:v>
                </c:pt>
                <c:pt idx="21">
                  <c:v>OCT17</c:v>
                </c:pt>
                <c:pt idx="22">
                  <c:v>NOV17</c:v>
                </c:pt>
                <c:pt idx="23">
                  <c:v>DEC17</c:v>
                </c:pt>
              </c:strCache>
            </c:strRef>
          </c:cat>
          <c:val>
            <c:numRef>
              <c:f>Vita!$B$6:$Y$6</c:f>
              <c:numCache>
                <c:formatCode>General</c:formatCode>
                <c:ptCount val="24"/>
                <c:pt idx="0">
                  <c:v>40</c:v>
                </c:pt>
                <c:pt idx="1">
                  <c:v>40</c:v>
                </c:pt>
                <c:pt idx="2">
                  <c:v>40</c:v>
                </c:pt>
                <c:pt idx="3">
                  <c:v>40</c:v>
                </c:pt>
                <c:pt idx="4">
                  <c:v>40</c:v>
                </c:pt>
                <c:pt idx="5">
                  <c:v>40</c:v>
                </c:pt>
                <c:pt idx="6">
                  <c:v>40</c:v>
                </c:pt>
                <c:pt idx="7">
                  <c:v>40</c:v>
                </c:pt>
                <c:pt idx="8">
                  <c:v>40</c:v>
                </c:pt>
                <c:pt idx="9">
                  <c:v>40</c:v>
                </c:pt>
                <c:pt idx="10">
                  <c:v>40</c:v>
                </c:pt>
                <c:pt idx="11">
                  <c:v>40</c:v>
                </c:pt>
                <c:pt idx="12">
                  <c:v>40</c:v>
                </c:pt>
                <c:pt idx="13">
                  <c:v>40</c:v>
                </c:pt>
                <c:pt idx="14">
                  <c:v>40</c:v>
                </c:pt>
                <c:pt idx="15">
                  <c:v>40</c:v>
                </c:pt>
                <c:pt idx="16">
                  <c:v>40</c:v>
                </c:pt>
                <c:pt idx="17">
                  <c:v>40</c:v>
                </c:pt>
                <c:pt idx="18">
                  <c:v>40</c:v>
                </c:pt>
                <c:pt idx="19">
                  <c:v>40</c:v>
                </c:pt>
                <c:pt idx="20">
                  <c:v>40</c:v>
                </c:pt>
                <c:pt idx="21">
                  <c:v>40</c:v>
                </c:pt>
                <c:pt idx="22">
                  <c:v>40</c:v>
                </c:pt>
                <c:pt idx="23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2024-4C84-8115-EE11F0553B1D}"/>
            </c:ext>
          </c:extLst>
        </c:ser>
        <c:ser>
          <c:idx val="5"/>
          <c:order val="5"/>
          <c:tx>
            <c:strRef>
              <c:f>Vita!$A$7</c:f>
              <c:strCache>
                <c:ptCount val="1"/>
                <c:pt idx="0">
                  <c:v>Yinlu</c:v>
                </c:pt>
              </c:strCache>
            </c:strRef>
          </c:tx>
          <c:spPr>
            <a:ln w="34925" cap="rnd">
              <a:solidFill>
                <a:sysClr val="window" lastClr="FFFFFF">
                  <a:lumMod val="50000"/>
                </a:sys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ysClr val="window" lastClr="FFFFFF">
                  <a:lumMod val="50000"/>
                </a:sysClr>
              </a:solidFill>
              <a:ln w="9525">
                <a:solidFill>
                  <a:sysClr val="window" lastClr="FFFFFF">
                    <a:lumMod val="50000"/>
                  </a:sysClr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dLbl>
              <c:idx val="11"/>
              <c:spPr/>
              <c:txPr>
                <a:bodyPr/>
                <a:lstStyle/>
                <a:p>
                  <a:pPr>
                    <a:defRPr altLang="en-US" sz="1200"/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024-4C84-8115-EE11F0553B1D}"/>
                </c:ext>
              </c:extLst>
            </c:dLbl>
            <c:dLbl>
              <c:idx val="23"/>
              <c:spPr/>
              <c:txPr>
                <a:bodyPr/>
                <a:lstStyle/>
                <a:p>
                  <a:pPr>
                    <a:defRPr altLang="en-US" sz="1200"/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024-4C84-8115-EE11F0553B1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Vita!$B$1:$Y$1</c:f>
              <c:strCache>
                <c:ptCount val="24"/>
                <c:pt idx="0">
                  <c:v>JAN16</c:v>
                </c:pt>
                <c:pt idx="1">
                  <c:v>FEB16</c:v>
                </c:pt>
                <c:pt idx="2">
                  <c:v>MAR16</c:v>
                </c:pt>
                <c:pt idx="3">
                  <c:v>APR16</c:v>
                </c:pt>
                <c:pt idx="4">
                  <c:v>MAY16</c:v>
                </c:pt>
                <c:pt idx="5">
                  <c:v>JUN16</c:v>
                </c:pt>
                <c:pt idx="6">
                  <c:v>JUL16</c:v>
                </c:pt>
                <c:pt idx="7">
                  <c:v>AUG16</c:v>
                </c:pt>
                <c:pt idx="8">
                  <c:v>SEP16</c:v>
                </c:pt>
                <c:pt idx="9">
                  <c:v>OCT16</c:v>
                </c:pt>
                <c:pt idx="10">
                  <c:v>NOV16</c:v>
                </c:pt>
                <c:pt idx="11">
                  <c:v>DEC16</c:v>
                </c:pt>
                <c:pt idx="12">
                  <c:v>JAN17</c:v>
                </c:pt>
                <c:pt idx="13">
                  <c:v>FEB17</c:v>
                </c:pt>
                <c:pt idx="14">
                  <c:v>MAR17</c:v>
                </c:pt>
                <c:pt idx="15">
                  <c:v>APR17</c:v>
                </c:pt>
                <c:pt idx="16">
                  <c:v>MAY17</c:v>
                </c:pt>
                <c:pt idx="17">
                  <c:v>JUN17</c:v>
                </c:pt>
                <c:pt idx="18">
                  <c:v>JUL17</c:v>
                </c:pt>
                <c:pt idx="19">
                  <c:v>AUG17</c:v>
                </c:pt>
                <c:pt idx="20">
                  <c:v>SEP17</c:v>
                </c:pt>
                <c:pt idx="21">
                  <c:v>OCT17</c:v>
                </c:pt>
                <c:pt idx="22">
                  <c:v>NOV17</c:v>
                </c:pt>
                <c:pt idx="23">
                  <c:v>DEC17</c:v>
                </c:pt>
              </c:strCache>
            </c:strRef>
          </c:cat>
          <c:val>
            <c:numRef>
              <c:f>Vita!$B$7:$Y$7</c:f>
              <c:numCache>
                <c:formatCode>General</c:formatCode>
                <c:ptCount val="24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30</c:v>
                </c:pt>
                <c:pt idx="9">
                  <c:v>30</c:v>
                </c:pt>
                <c:pt idx="10">
                  <c:v>30</c:v>
                </c:pt>
                <c:pt idx="11">
                  <c:v>30</c:v>
                </c:pt>
                <c:pt idx="12">
                  <c:v>30</c:v>
                </c:pt>
                <c:pt idx="13">
                  <c:v>30</c:v>
                </c:pt>
                <c:pt idx="14">
                  <c:v>30</c:v>
                </c:pt>
                <c:pt idx="15">
                  <c:v>30</c:v>
                </c:pt>
                <c:pt idx="16">
                  <c:v>30</c:v>
                </c:pt>
                <c:pt idx="17">
                  <c:v>30</c:v>
                </c:pt>
                <c:pt idx="18">
                  <c:v>30</c:v>
                </c:pt>
                <c:pt idx="19">
                  <c:v>30</c:v>
                </c:pt>
                <c:pt idx="20">
                  <c:v>30</c:v>
                </c:pt>
                <c:pt idx="21">
                  <c:v>30</c:v>
                </c:pt>
                <c:pt idx="22">
                  <c:v>30</c:v>
                </c:pt>
                <c:pt idx="23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2024-4C84-8115-EE11F0553B1D}"/>
            </c:ext>
          </c:extLst>
        </c:ser>
        <c:ser>
          <c:idx val="6"/>
          <c:order val="6"/>
          <c:tx>
            <c:strRef>
              <c:f>Vita!$A$8</c:f>
              <c:strCache>
                <c:ptCount val="1"/>
                <c:pt idx="0">
                  <c:v>Doubendou</c:v>
                </c:pt>
              </c:strCache>
            </c:strRef>
          </c:tx>
          <c:spPr>
            <a:ln w="34925">
              <a:solidFill>
                <a:srgbClr val="F79646">
                  <a:lumMod val="75000"/>
                </a:srgbClr>
              </a:solidFill>
            </a:ln>
            <a:effectLst>
              <a:outerShdw blurRad="40005" dist="22860" dir="5400000" algn="ctr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F79646">
                  <a:lumMod val="75000"/>
                </a:srgbClr>
              </a:solidFill>
              <a:ln>
                <a:solidFill>
                  <a:srgbClr val="F79646">
                    <a:lumMod val="75000"/>
                  </a:srgbClr>
                </a:solidFill>
              </a:ln>
              <a:effectLst>
                <a:outerShdw blurRad="40005" dist="22860" dir="5400000" algn="ctr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dLbl>
              <c:idx val="11"/>
              <c:spPr/>
              <c:txPr>
                <a:bodyPr/>
                <a:lstStyle/>
                <a:p>
                  <a:pPr>
                    <a:defRPr altLang="en-US" sz="1200"/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024-4C84-8115-EE11F0553B1D}"/>
                </c:ext>
              </c:extLst>
            </c:dLbl>
            <c:dLbl>
              <c:idx val="23"/>
              <c:spPr/>
              <c:txPr>
                <a:bodyPr/>
                <a:lstStyle/>
                <a:p>
                  <a:pPr>
                    <a:defRPr altLang="en-US" sz="1200"/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024-4C84-8115-EE11F0553B1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Vita!$B$1:$Y$1</c:f>
              <c:strCache>
                <c:ptCount val="24"/>
                <c:pt idx="0">
                  <c:v>JAN16</c:v>
                </c:pt>
                <c:pt idx="1">
                  <c:v>FEB16</c:v>
                </c:pt>
                <c:pt idx="2">
                  <c:v>MAR16</c:v>
                </c:pt>
                <c:pt idx="3">
                  <c:v>APR16</c:v>
                </c:pt>
                <c:pt idx="4">
                  <c:v>MAY16</c:v>
                </c:pt>
                <c:pt idx="5">
                  <c:v>JUN16</c:v>
                </c:pt>
                <c:pt idx="6">
                  <c:v>JUL16</c:v>
                </c:pt>
                <c:pt idx="7">
                  <c:v>AUG16</c:v>
                </c:pt>
                <c:pt idx="8">
                  <c:v>SEP16</c:v>
                </c:pt>
                <c:pt idx="9">
                  <c:v>OCT16</c:v>
                </c:pt>
                <c:pt idx="10">
                  <c:v>NOV16</c:v>
                </c:pt>
                <c:pt idx="11">
                  <c:v>DEC16</c:v>
                </c:pt>
                <c:pt idx="12">
                  <c:v>JAN17</c:v>
                </c:pt>
                <c:pt idx="13">
                  <c:v>FEB17</c:v>
                </c:pt>
                <c:pt idx="14">
                  <c:v>MAR17</c:v>
                </c:pt>
                <c:pt idx="15">
                  <c:v>APR17</c:v>
                </c:pt>
                <c:pt idx="16">
                  <c:v>MAY17</c:v>
                </c:pt>
                <c:pt idx="17">
                  <c:v>JUN17</c:v>
                </c:pt>
                <c:pt idx="18">
                  <c:v>JUL17</c:v>
                </c:pt>
                <c:pt idx="19">
                  <c:v>AUG17</c:v>
                </c:pt>
                <c:pt idx="20">
                  <c:v>SEP17</c:v>
                </c:pt>
                <c:pt idx="21">
                  <c:v>OCT17</c:v>
                </c:pt>
                <c:pt idx="22">
                  <c:v>NOV17</c:v>
                </c:pt>
                <c:pt idx="23">
                  <c:v>DEC17</c:v>
                </c:pt>
              </c:strCache>
            </c:strRef>
          </c:cat>
          <c:val>
            <c:numRef>
              <c:f>Vita!$B$8:$Y$8</c:f>
              <c:numCache>
                <c:formatCode>General</c:formatCode>
                <c:ptCount val="24"/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2024-4C84-8115-EE11F0553B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767808"/>
        <c:axId val="145785984"/>
      </c:lineChart>
      <c:catAx>
        <c:axId val="14576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5785984"/>
        <c:crosses val="autoZero"/>
        <c:auto val="1"/>
        <c:lblAlgn val="ctr"/>
        <c:lblOffset val="100"/>
        <c:noMultiLvlLbl val="0"/>
      </c:catAx>
      <c:valAx>
        <c:axId val="145785984"/>
        <c:scaling>
          <c:orientation val="minMax"/>
        </c:scaling>
        <c:delete val="1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one"/>
        <c:crossAx val="1457678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5.5239198826552885E-2"/>
          <c:y val="6.0214686693976671E-2"/>
          <c:w val="0.92476816301929088"/>
          <c:h val="0.69614906868064863"/>
        </c:manualLayout>
      </c:layout>
      <c:lineChart>
        <c:grouping val="standard"/>
        <c:varyColors val="0"/>
        <c:ser>
          <c:idx val="0"/>
          <c:order val="0"/>
          <c:tx>
            <c:strRef>
              <c:f>Vita!$A$2</c:f>
              <c:strCache>
                <c:ptCount val="1"/>
                <c:pt idx="0">
                  <c:v>Vitasoy</c:v>
                </c:pt>
              </c:strCache>
            </c:strRef>
          </c:tx>
          <c:spPr>
            <a:ln w="34925" cap="rnd">
              <a:solidFill>
                <a:srgbClr val="0066FF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0066FF"/>
              </a:solidFill>
              <a:ln w="9525">
                <a:solidFill>
                  <a:srgbClr val="0066FF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dLbl>
              <c:idx val="11"/>
              <c:spPr/>
              <c:txPr>
                <a:bodyPr/>
                <a:lstStyle/>
                <a:p>
                  <a:pPr>
                    <a:defRPr altLang="en-US" sz="1200" b="1"/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F6C-4675-9DD7-19A2727D47F7}"/>
                </c:ext>
              </c:extLst>
            </c:dLbl>
            <c:dLbl>
              <c:idx val="23"/>
              <c:spPr/>
              <c:txPr>
                <a:bodyPr/>
                <a:lstStyle/>
                <a:p>
                  <a:pPr>
                    <a:defRPr altLang="en-US" sz="1200" b="1"/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F6C-4675-9DD7-19A2727D47F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Vita!$B$1:$Y$1</c:f>
              <c:strCache>
                <c:ptCount val="24"/>
                <c:pt idx="0">
                  <c:v>JAN16</c:v>
                </c:pt>
                <c:pt idx="1">
                  <c:v>FEB16</c:v>
                </c:pt>
                <c:pt idx="2">
                  <c:v>MAR16</c:v>
                </c:pt>
                <c:pt idx="3">
                  <c:v>APR16</c:v>
                </c:pt>
                <c:pt idx="4">
                  <c:v>MAY16</c:v>
                </c:pt>
                <c:pt idx="5">
                  <c:v>JUN16</c:v>
                </c:pt>
                <c:pt idx="6">
                  <c:v>JUL16</c:v>
                </c:pt>
                <c:pt idx="7">
                  <c:v>AUG16</c:v>
                </c:pt>
                <c:pt idx="8">
                  <c:v>SEP16</c:v>
                </c:pt>
                <c:pt idx="9">
                  <c:v>OCT16</c:v>
                </c:pt>
                <c:pt idx="10">
                  <c:v>NOV16</c:v>
                </c:pt>
                <c:pt idx="11">
                  <c:v>DEC16</c:v>
                </c:pt>
                <c:pt idx="12">
                  <c:v>JAN17</c:v>
                </c:pt>
                <c:pt idx="13">
                  <c:v>FEB17</c:v>
                </c:pt>
                <c:pt idx="14">
                  <c:v>MAR17</c:v>
                </c:pt>
                <c:pt idx="15">
                  <c:v>APR17</c:v>
                </c:pt>
                <c:pt idx="16">
                  <c:v>MAY17</c:v>
                </c:pt>
                <c:pt idx="17">
                  <c:v>JUN17</c:v>
                </c:pt>
                <c:pt idx="18">
                  <c:v>JUL17</c:v>
                </c:pt>
                <c:pt idx="19">
                  <c:v>AUG17</c:v>
                </c:pt>
                <c:pt idx="20">
                  <c:v>SEP17</c:v>
                </c:pt>
                <c:pt idx="21">
                  <c:v>OCT17</c:v>
                </c:pt>
                <c:pt idx="22">
                  <c:v>NOV17</c:v>
                </c:pt>
                <c:pt idx="23">
                  <c:v>DEC17</c:v>
                </c:pt>
              </c:strCache>
            </c:strRef>
          </c:cat>
          <c:val>
            <c:numRef>
              <c:f>Vita!$B$2:$Y$2</c:f>
              <c:numCache>
                <c:formatCode>#,##0_ </c:formatCode>
                <c:ptCount val="24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1000</c:v>
                </c:pt>
                <c:pt idx="16">
                  <c:v>1000</c:v>
                </c:pt>
                <c:pt idx="17">
                  <c:v>1000</c:v>
                </c:pt>
                <c:pt idx="18">
                  <c:v>1000</c:v>
                </c:pt>
                <c:pt idx="19">
                  <c:v>1000</c:v>
                </c:pt>
                <c:pt idx="20">
                  <c:v>1000</c:v>
                </c:pt>
                <c:pt idx="21">
                  <c:v>1000</c:v>
                </c:pt>
                <c:pt idx="22">
                  <c:v>1000</c:v>
                </c:pt>
                <c:pt idx="23">
                  <c:v>1000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6C-4675-9DD7-19A2727D47F7}"/>
            </c:ext>
          </c:extLst>
        </c:ser>
        <c:ser>
          <c:idx val="1"/>
          <c:order val="1"/>
          <c:tx>
            <c:strRef>
              <c:f>Vita!$A$3</c:f>
              <c:strCache>
                <c:ptCount val="1"/>
                <c:pt idx="0">
                  <c:v>Yili</c:v>
                </c:pt>
              </c:strCache>
            </c:strRef>
          </c:tx>
          <c:spPr>
            <a:ln w="34925" cap="rnd">
              <a:solidFill>
                <a:srgbClr val="FFC00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FFC000"/>
              </a:solidFill>
              <a:ln w="9525">
                <a:solidFill>
                  <a:srgbClr val="FFC000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dLbl>
              <c:idx val="11"/>
              <c:spPr/>
              <c:txPr>
                <a:bodyPr/>
                <a:lstStyle/>
                <a:p>
                  <a:pPr>
                    <a:defRPr altLang="en-US" sz="1200"/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F6C-4675-9DD7-19A2727D47F7}"/>
                </c:ext>
              </c:extLst>
            </c:dLbl>
            <c:dLbl>
              <c:idx val="23"/>
              <c:spPr/>
              <c:txPr>
                <a:bodyPr/>
                <a:lstStyle/>
                <a:p>
                  <a:pPr>
                    <a:defRPr altLang="en-US" sz="1200"/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F6C-4675-9DD7-19A2727D47F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Vita!$B$1:$Y$1</c:f>
              <c:strCache>
                <c:ptCount val="24"/>
                <c:pt idx="0">
                  <c:v>JAN16</c:v>
                </c:pt>
                <c:pt idx="1">
                  <c:v>FEB16</c:v>
                </c:pt>
                <c:pt idx="2">
                  <c:v>MAR16</c:v>
                </c:pt>
                <c:pt idx="3">
                  <c:v>APR16</c:v>
                </c:pt>
                <c:pt idx="4">
                  <c:v>MAY16</c:v>
                </c:pt>
                <c:pt idx="5">
                  <c:v>JUN16</c:v>
                </c:pt>
                <c:pt idx="6">
                  <c:v>JUL16</c:v>
                </c:pt>
                <c:pt idx="7">
                  <c:v>AUG16</c:v>
                </c:pt>
                <c:pt idx="8">
                  <c:v>SEP16</c:v>
                </c:pt>
                <c:pt idx="9">
                  <c:v>OCT16</c:v>
                </c:pt>
                <c:pt idx="10">
                  <c:v>NOV16</c:v>
                </c:pt>
                <c:pt idx="11">
                  <c:v>DEC16</c:v>
                </c:pt>
                <c:pt idx="12">
                  <c:v>JAN17</c:v>
                </c:pt>
                <c:pt idx="13">
                  <c:v>FEB17</c:v>
                </c:pt>
                <c:pt idx="14">
                  <c:v>MAR17</c:v>
                </c:pt>
                <c:pt idx="15">
                  <c:v>APR17</c:v>
                </c:pt>
                <c:pt idx="16">
                  <c:v>MAY17</c:v>
                </c:pt>
                <c:pt idx="17">
                  <c:v>JUN17</c:v>
                </c:pt>
                <c:pt idx="18">
                  <c:v>JUL17</c:v>
                </c:pt>
                <c:pt idx="19">
                  <c:v>AUG17</c:v>
                </c:pt>
                <c:pt idx="20">
                  <c:v>SEP17</c:v>
                </c:pt>
                <c:pt idx="21">
                  <c:v>OCT17</c:v>
                </c:pt>
                <c:pt idx="22">
                  <c:v>NOV17</c:v>
                </c:pt>
                <c:pt idx="23">
                  <c:v>DEC17</c:v>
                </c:pt>
              </c:strCache>
            </c:strRef>
          </c:cat>
          <c:val>
            <c:numRef>
              <c:f>Vita!$B$3:$Y$3</c:f>
              <c:numCache>
                <c:formatCode>#,##0_ </c:formatCode>
                <c:ptCount val="24"/>
                <c:pt idx="0">
                  <c:v>2000</c:v>
                </c:pt>
                <c:pt idx="1">
                  <c:v>2000</c:v>
                </c:pt>
                <c:pt idx="2">
                  <c:v>2000</c:v>
                </c:pt>
                <c:pt idx="3">
                  <c:v>2000</c:v>
                </c:pt>
                <c:pt idx="4">
                  <c:v>2000</c:v>
                </c:pt>
                <c:pt idx="5">
                  <c:v>2000</c:v>
                </c:pt>
                <c:pt idx="6">
                  <c:v>2000</c:v>
                </c:pt>
                <c:pt idx="7">
                  <c:v>2000</c:v>
                </c:pt>
                <c:pt idx="8">
                  <c:v>2000</c:v>
                </c:pt>
                <c:pt idx="9">
                  <c:v>2000</c:v>
                </c:pt>
                <c:pt idx="10">
                  <c:v>2000</c:v>
                </c:pt>
                <c:pt idx="11">
                  <c:v>2000</c:v>
                </c:pt>
                <c:pt idx="12">
                  <c:v>2000</c:v>
                </c:pt>
                <c:pt idx="13">
                  <c:v>2000</c:v>
                </c:pt>
                <c:pt idx="14">
                  <c:v>2000</c:v>
                </c:pt>
                <c:pt idx="15">
                  <c:v>2000</c:v>
                </c:pt>
                <c:pt idx="16">
                  <c:v>2000</c:v>
                </c:pt>
                <c:pt idx="17">
                  <c:v>2000</c:v>
                </c:pt>
                <c:pt idx="18">
                  <c:v>2000</c:v>
                </c:pt>
                <c:pt idx="19">
                  <c:v>2000</c:v>
                </c:pt>
                <c:pt idx="20">
                  <c:v>2000</c:v>
                </c:pt>
                <c:pt idx="21">
                  <c:v>2000</c:v>
                </c:pt>
                <c:pt idx="22">
                  <c:v>2000</c:v>
                </c:pt>
                <c:pt idx="23">
                  <c:v>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F6C-4675-9DD7-19A2727D47F7}"/>
            </c:ext>
          </c:extLst>
        </c:ser>
        <c:ser>
          <c:idx val="2"/>
          <c:order val="2"/>
          <c:tx>
            <c:strRef>
              <c:f>Vita!$A$4</c:f>
              <c:strCache>
                <c:ptCount val="1"/>
                <c:pt idx="0">
                  <c:v>Mengniu</c:v>
                </c:pt>
              </c:strCache>
            </c:strRef>
          </c:tx>
          <c:spPr>
            <a:ln w="34925" cap="rnd">
              <a:solidFill>
                <a:srgbClr val="00B05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00B050"/>
              </a:solidFill>
              <a:ln w="9525">
                <a:solidFill>
                  <a:srgbClr val="00B050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dLbl>
              <c:idx val="11"/>
              <c:spPr/>
              <c:txPr>
                <a:bodyPr/>
                <a:lstStyle/>
                <a:p>
                  <a:pPr>
                    <a:defRPr altLang="en-US" sz="1200"/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F6C-4675-9DD7-19A2727D47F7}"/>
                </c:ext>
              </c:extLst>
            </c:dLbl>
            <c:dLbl>
              <c:idx val="23"/>
              <c:spPr/>
              <c:txPr>
                <a:bodyPr/>
                <a:lstStyle/>
                <a:p>
                  <a:pPr>
                    <a:defRPr altLang="en-US" sz="1200"/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F6C-4675-9DD7-19A2727D47F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Vita!$B$1:$Y$1</c:f>
              <c:strCache>
                <c:ptCount val="24"/>
                <c:pt idx="0">
                  <c:v>JAN16</c:v>
                </c:pt>
                <c:pt idx="1">
                  <c:v>FEB16</c:v>
                </c:pt>
                <c:pt idx="2">
                  <c:v>MAR16</c:v>
                </c:pt>
                <c:pt idx="3">
                  <c:v>APR16</c:v>
                </c:pt>
                <c:pt idx="4">
                  <c:v>MAY16</c:v>
                </c:pt>
                <c:pt idx="5">
                  <c:v>JUN16</c:v>
                </c:pt>
                <c:pt idx="6">
                  <c:v>JUL16</c:v>
                </c:pt>
                <c:pt idx="7">
                  <c:v>AUG16</c:v>
                </c:pt>
                <c:pt idx="8">
                  <c:v>SEP16</c:v>
                </c:pt>
                <c:pt idx="9">
                  <c:v>OCT16</c:v>
                </c:pt>
                <c:pt idx="10">
                  <c:v>NOV16</c:v>
                </c:pt>
                <c:pt idx="11">
                  <c:v>DEC16</c:v>
                </c:pt>
                <c:pt idx="12">
                  <c:v>JAN17</c:v>
                </c:pt>
                <c:pt idx="13">
                  <c:v>FEB17</c:v>
                </c:pt>
                <c:pt idx="14">
                  <c:v>MAR17</c:v>
                </c:pt>
                <c:pt idx="15">
                  <c:v>APR17</c:v>
                </c:pt>
                <c:pt idx="16">
                  <c:v>MAY17</c:v>
                </c:pt>
                <c:pt idx="17">
                  <c:v>JUN17</c:v>
                </c:pt>
                <c:pt idx="18">
                  <c:v>JUL17</c:v>
                </c:pt>
                <c:pt idx="19">
                  <c:v>AUG17</c:v>
                </c:pt>
                <c:pt idx="20">
                  <c:v>SEP17</c:v>
                </c:pt>
                <c:pt idx="21">
                  <c:v>OCT17</c:v>
                </c:pt>
                <c:pt idx="22">
                  <c:v>NOV17</c:v>
                </c:pt>
                <c:pt idx="23">
                  <c:v>DEC17</c:v>
                </c:pt>
              </c:strCache>
            </c:strRef>
          </c:cat>
          <c:val>
            <c:numRef>
              <c:f>Vita!$B$4:$Y$4</c:f>
              <c:numCache>
                <c:formatCode>#,##0_ </c:formatCode>
                <c:ptCount val="24"/>
                <c:pt idx="0">
                  <c:v>2500</c:v>
                </c:pt>
                <c:pt idx="1">
                  <c:v>2500</c:v>
                </c:pt>
                <c:pt idx="2">
                  <c:v>2500</c:v>
                </c:pt>
                <c:pt idx="3">
                  <c:v>2500</c:v>
                </c:pt>
                <c:pt idx="4">
                  <c:v>2500</c:v>
                </c:pt>
                <c:pt idx="5">
                  <c:v>2500</c:v>
                </c:pt>
                <c:pt idx="6">
                  <c:v>2500</c:v>
                </c:pt>
                <c:pt idx="7">
                  <c:v>2500</c:v>
                </c:pt>
                <c:pt idx="8">
                  <c:v>2500</c:v>
                </c:pt>
                <c:pt idx="9">
                  <c:v>2500</c:v>
                </c:pt>
                <c:pt idx="10">
                  <c:v>2500</c:v>
                </c:pt>
                <c:pt idx="11">
                  <c:v>2500</c:v>
                </c:pt>
                <c:pt idx="12">
                  <c:v>2500</c:v>
                </c:pt>
                <c:pt idx="13">
                  <c:v>2500</c:v>
                </c:pt>
                <c:pt idx="14">
                  <c:v>2500</c:v>
                </c:pt>
                <c:pt idx="15">
                  <c:v>2500</c:v>
                </c:pt>
                <c:pt idx="16">
                  <c:v>2500</c:v>
                </c:pt>
                <c:pt idx="17">
                  <c:v>2500</c:v>
                </c:pt>
                <c:pt idx="18">
                  <c:v>2500</c:v>
                </c:pt>
                <c:pt idx="19">
                  <c:v>2500</c:v>
                </c:pt>
                <c:pt idx="20">
                  <c:v>2500</c:v>
                </c:pt>
                <c:pt idx="21">
                  <c:v>2500</c:v>
                </c:pt>
                <c:pt idx="22">
                  <c:v>2500</c:v>
                </c:pt>
                <c:pt idx="23">
                  <c:v>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F6C-4675-9DD7-19A2727D47F7}"/>
            </c:ext>
          </c:extLst>
        </c:ser>
        <c:ser>
          <c:idx val="3"/>
          <c:order val="3"/>
          <c:tx>
            <c:strRef>
              <c:f>Vita!$A$5</c:f>
              <c:strCache>
                <c:ptCount val="1"/>
                <c:pt idx="0">
                  <c:v>Want-want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FF0000"/>
              </a:solidFill>
              <a:ln w="9525">
                <a:solidFill>
                  <a:srgbClr val="FF0000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dLbl>
              <c:idx val="11"/>
              <c:spPr/>
              <c:txPr>
                <a:bodyPr/>
                <a:lstStyle/>
                <a:p>
                  <a:pPr>
                    <a:defRPr altLang="en-US" sz="1200"/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F6C-4675-9DD7-19A2727D47F7}"/>
                </c:ext>
              </c:extLst>
            </c:dLbl>
            <c:dLbl>
              <c:idx val="23"/>
              <c:spPr/>
              <c:txPr>
                <a:bodyPr/>
                <a:lstStyle/>
                <a:p>
                  <a:pPr>
                    <a:defRPr altLang="en-US" sz="1200"/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F6C-4675-9DD7-19A2727D47F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Vita!$B$1:$Y$1</c:f>
              <c:strCache>
                <c:ptCount val="24"/>
                <c:pt idx="0">
                  <c:v>JAN16</c:v>
                </c:pt>
                <c:pt idx="1">
                  <c:v>FEB16</c:v>
                </c:pt>
                <c:pt idx="2">
                  <c:v>MAR16</c:v>
                </c:pt>
                <c:pt idx="3">
                  <c:v>APR16</c:v>
                </c:pt>
                <c:pt idx="4">
                  <c:v>MAY16</c:v>
                </c:pt>
                <c:pt idx="5">
                  <c:v>JUN16</c:v>
                </c:pt>
                <c:pt idx="6">
                  <c:v>JUL16</c:v>
                </c:pt>
                <c:pt idx="7">
                  <c:v>AUG16</c:v>
                </c:pt>
                <c:pt idx="8">
                  <c:v>SEP16</c:v>
                </c:pt>
                <c:pt idx="9">
                  <c:v>OCT16</c:v>
                </c:pt>
                <c:pt idx="10">
                  <c:v>NOV16</c:v>
                </c:pt>
                <c:pt idx="11">
                  <c:v>DEC16</c:v>
                </c:pt>
                <c:pt idx="12">
                  <c:v>JAN17</c:v>
                </c:pt>
                <c:pt idx="13">
                  <c:v>FEB17</c:v>
                </c:pt>
                <c:pt idx="14">
                  <c:v>MAR17</c:v>
                </c:pt>
                <c:pt idx="15">
                  <c:v>APR17</c:v>
                </c:pt>
                <c:pt idx="16">
                  <c:v>MAY17</c:v>
                </c:pt>
                <c:pt idx="17">
                  <c:v>JUN17</c:v>
                </c:pt>
                <c:pt idx="18">
                  <c:v>JUL17</c:v>
                </c:pt>
                <c:pt idx="19">
                  <c:v>AUG17</c:v>
                </c:pt>
                <c:pt idx="20">
                  <c:v>SEP17</c:v>
                </c:pt>
                <c:pt idx="21">
                  <c:v>OCT17</c:v>
                </c:pt>
                <c:pt idx="22">
                  <c:v>NOV17</c:v>
                </c:pt>
                <c:pt idx="23">
                  <c:v>DEC17</c:v>
                </c:pt>
              </c:strCache>
            </c:strRef>
          </c:cat>
          <c:val>
            <c:numRef>
              <c:f>Vita!$B$5:$Y$5</c:f>
              <c:numCache>
                <c:formatCode>#,##0_ </c:formatCode>
                <c:ptCount val="24"/>
                <c:pt idx="0">
                  <c:v>800</c:v>
                </c:pt>
                <c:pt idx="1">
                  <c:v>800</c:v>
                </c:pt>
                <c:pt idx="2">
                  <c:v>800</c:v>
                </c:pt>
                <c:pt idx="3">
                  <c:v>800</c:v>
                </c:pt>
                <c:pt idx="4">
                  <c:v>800</c:v>
                </c:pt>
                <c:pt idx="5">
                  <c:v>800</c:v>
                </c:pt>
                <c:pt idx="6">
                  <c:v>800</c:v>
                </c:pt>
                <c:pt idx="7">
                  <c:v>800</c:v>
                </c:pt>
                <c:pt idx="8">
                  <c:v>800</c:v>
                </c:pt>
                <c:pt idx="9">
                  <c:v>800</c:v>
                </c:pt>
                <c:pt idx="10">
                  <c:v>800</c:v>
                </c:pt>
                <c:pt idx="11">
                  <c:v>800</c:v>
                </c:pt>
                <c:pt idx="12">
                  <c:v>800</c:v>
                </c:pt>
                <c:pt idx="13">
                  <c:v>800</c:v>
                </c:pt>
                <c:pt idx="14">
                  <c:v>800</c:v>
                </c:pt>
                <c:pt idx="15">
                  <c:v>800</c:v>
                </c:pt>
                <c:pt idx="16">
                  <c:v>800</c:v>
                </c:pt>
                <c:pt idx="17">
                  <c:v>800</c:v>
                </c:pt>
                <c:pt idx="18">
                  <c:v>800</c:v>
                </c:pt>
                <c:pt idx="19">
                  <c:v>800</c:v>
                </c:pt>
                <c:pt idx="20">
                  <c:v>800</c:v>
                </c:pt>
                <c:pt idx="21">
                  <c:v>800</c:v>
                </c:pt>
                <c:pt idx="22">
                  <c:v>800</c:v>
                </c:pt>
                <c:pt idx="23">
                  <c:v>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EF6C-4675-9DD7-19A2727D47F7}"/>
            </c:ext>
          </c:extLst>
        </c:ser>
        <c:ser>
          <c:idx val="4"/>
          <c:order val="4"/>
          <c:tx>
            <c:strRef>
              <c:f>Vita!$A$6</c:f>
              <c:strCache>
                <c:ptCount val="1"/>
                <c:pt idx="0">
                  <c:v>Yeshu</c:v>
                </c:pt>
              </c:strCache>
            </c:strRef>
          </c:tx>
          <c:spPr>
            <a:ln w="34925" cap="rnd">
              <a:solidFill>
                <a:srgbClr val="7030A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7030A0"/>
              </a:solidFill>
              <a:ln w="9525">
                <a:solidFill>
                  <a:srgbClr val="7030A0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dLbl>
              <c:idx val="11"/>
              <c:spPr/>
              <c:txPr>
                <a:bodyPr/>
                <a:lstStyle/>
                <a:p>
                  <a:pPr>
                    <a:defRPr altLang="en-US" sz="1200"/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F6C-4675-9DD7-19A2727D47F7}"/>
                </c:ext>
              </c:extLst>
            </c:dLbl>
            <c:dLbl>
              <c:idx val="23"/>
              <c:spPr/>
              <c:txPr>
                <a:bodyPr/>
                <a:lstStyle/>
                <a:p>
                  <a:pPr>
                    <a:defRPr altLang="en-US" sz="1200"/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F6C-4675-9DD7-19A2727D47F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Vita!$B$1:$Y$1</c:f>
              <c:strCache>
                <c:ptCount val="24"/>
                <c:pt idx="0">
                  <c:v>JAN16</c:v>
                </c:pt>
                <c:pt idx="1">
                  <c:v>FEB16</c:v>
                </c:pt>
                <c:pt idx="2">
                  <c:v>MAR16</c:v>
                </c:pt>
                <c:pt idx="3">
                  <c:v>APR16</c:v>
                </c:pt>
                <c:pt idx="4">
                  <c:v>MAY16</c:v>
                </c:pt>
                <c:pt idx="5">
                  <c:v>JUN16</c:v>
                </c:pt>
                <c:pt idx="6">
                  <c:v>JUL16</c:v>
                </c:pt>
                <c:pt idx="7">
                  <c:v>AUG16</c:v>
                </c:pt>
                <c:pt idx="8">
                  <c:v>SEP16</c:v>
                </c:pt>
                <c:pt idx="9">
                  <c:v>OCT16</c:v>
                </c:pt>
                <c:pt idx="10">
                  <c:v>NOV16</c:v>
                </c:pt>
                <c:pt idx="11">
                  <c:v>DEC16</c:v>
                </c:pt>
                <c:pt idx="12">
                  <c:v>JAN17</c:v>
                </c:pt>
                <c:pt idx="13">
                  <c:v>FEB17</c:v>
                </c:pt>
                <c:pt idx="14">
                  <c:v>MAR17</c:v>
                </c:pt>
                <c:pt idx="15">
                  <c:v>APR17</c:v>
                </c:pt>
                <c:pt idx="16">
                  <c:v>MAY17</c:v>
                </c:pt>
                <c:pt idx="17">
                  <c:v>JUN17</c:v>
                </c:pt>
                <c:pt idx="18">
                  <c:v>JUL17</c:v>
                </c:pt>
                <c:pt idx="19">
                  <c:v>AUG17</c:v>
                </c:pt>
                <c:pt idx="20">
                  <c:v>SEP17</c:v>
                </c:pt>
                <c:pt idx="21">
                  <c:v>OCT17</c:v>
                </c:pt>
                <c:pt idx="22">
                  <c:v>NOV17</c:v>
                </c:pt>
                <c:pt idx="23">
                  <c:v>DEC17</c:v>
                </c:pt>
              </c:strCache>
            </c:strRef>
          </c:cat>
          <c:val>
            <c:numRef>
              <c:f>Vita!$B$6:$Y$6</c:f>
              <c:numCache>
                <c:formatCode>#,##0_ </c:formatCode>
                <c:ptCount val="24"/>
                <c:pt idx="0">
                  <c:v>600</c:v>
                </c:pt>
                <c:pt idx="1">
                  <c:v>600</c:v>
                </c:pt>
                <c:pt idx="2">
                  <c:v>600</c:v>
                </c:pt>
                <c:pt idx="3">
                  <c:v>600</c:v>
                </c:pt>
                <c:pt idx="4">
                  <c:v>600</c:v>
                </c:pt>
                <c:pt idx="5">
                  <c:v>600</c:v>
                </c:pt>
                <c:pt idx="6">
                  <c:v>600</c:v>
                </c:pt>
                <c:pt idx="7">
                  <c:v>600</c:v>
                </c:pt>
                <c:pt idx="8">
                  <c:v>600</c:v>
                </c:pt>
                <c:pt idx="9">
                  <c:v>600</c:v>
                </c:pt>
                <c:pt idx="10">
                  <c:v>600</c:v>
                </c:pt>
                <c:pt idx="11">
                  <c:v>600</c:v>
                </c:pt>
                <c:pt idx="12">
                  <c:v>600</c:v>
                </c:pt>
                <c:pt idx="13">
                  <c:v>600</c:v>
                </c:pt>
                <c:pt idx="14">
                  <c:v>600</c:v>
                </c:pt>
                <c:pt idx="15">
                  <c:v>600</c:v>
                </c:pt>
                <c:pt idx="16">
                  <c:v>600</c:v>
                </c:pt>
                <c:pt idx="17">
                  <c:v>600</c:v>
                </c:pt>
                <c:pt idx="18">
                  <c:v>600</c:v>
                </c:pt>
                <c:pt idx="19">
                  <c:v>600</c:v>
                </c:pt>
                <c:pt idx="20">
                  <c:v>600</c:v>
                </c:pt>
                <c:pt idx="21">
                  <c:v>600</c:v>
                </c:pt>
                <c:pt idx="22">
                  <c:v>600</c:v>
                </c:pt>
                <c:pt idx="23">
                  <c:v>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EF6C-4675-9DD7-19A2727D47F7}"/>
            </c:ext>
          </c:extLst>
        </c:ser>
        <c:ser>
          <c:idx val="5"/>
          <c:order val="5"/>
          <c:tx>
            <c:strRef>
              <c:f>Vita!$A$7</c:f>
              <c:strCache>
                <c:ptCount val="1"/>
                <c:pt idx="0">
                  <c:v>Yinlu</c:v>
                </c:pt>
              </c:strCache>
            </c:strRef>
          </c:tx>
          <c:spPr>
            <a:ln w="34925" cap="rnd">
              <a:solidFill>
                <a:sysClr val="window" lastClr="FFFFFF">
                  <a:lumMod val="50000"/>
                </a:sys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ysClr val="window" lastClr="FFFFFF">
                  <a:lumMod val="50000"/>
                </a:sysClr>
              </a:solidFill>
              <a:ln w="9525">
                <a:solidFill>
                  <a:sysClr val="window" lastClr="FFFFFF">
                    <a:lumMod val="50000"/>
                  </a:sysClr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dLbl>
              <c:idx val="11"/>
              <c:spPr/>
              <c:txPr>
                <a:bodyPr/>
                <a:lstStyle/>
                <a:p>
                  <a:pPr>
                    <a:defRPr altLang="en-US" sz="1200"/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EF6C-4675-9DD7-19A2727D47F7}"/>
                </c:ext>
              </c:extLst>
            </c:dLbl>
            <c:dLbl>
              <c:idx val="23"/>
              <c:spPr/>
              <c:txPr>
                <a:bodyPr/>
                <a:lstStyle/>
                <a:p>
                  <a:pPr>
                    <a:defRPr altLang="en-US" sz="1200"/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F6C-4675-9DD7-19A2727D47F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Vita!$B$1:$Y$1</c:f>
              <c:strCache>
                <c:ptCount val="24"/>
                <c:pt idx="0">
                  <c:v>JAN16</c:v>
                </c:pt>
                <c:pt idx="1">
                  <c:v>FEB16</c:v>
                </c:pt>
                <c:pt idx="2">
                  <c:v>MAR16</c:v>
                </c:pt>
                <c:pt idx="3">
                  <c:v>APR16</c:v>
                </c:pt>
                <c:pt idx="4">
                  <c:v>MAY16</c:v>
                </c:pt>
                <c:pt idx="5">
                  <c:v>JUN16</c:v>
                </c:pt>
                <c:pt idx="6">
                  <c:v>JUL16</c:v>
                </c:pt>
                <c:pt idx="7">
                  <c:v>AUG16</c:v>
                </c:pt>
                <c:pt idx="8">
                  <c:v>SEP16</c:v>
                </c:pt>
                <c:pt idx="9">
                  <c:v>OCT16</c:v>
                </c:pt>
                <c:pt idx="10">
                  <c:v>NOV16</c:v>
                </c:pt>
                <c:pt idx="11">
                  <c:v>DEC16</c:v>
                </c:pt>
                <c:pt idx="12">
                  <c:v>JAN17</c:v>
                </c:pt>
                <c:pt idx="13">
                  <c:v>FEB17</c:v>
                </c:pt>
                <c:pt idx="14">
                  <c:v>MAR17</c:v>
                </c:pt>
                <c:pt idx="15">
                  <c:v>APR17</c:v>
                </c:pt>
                <c:pt idx="16">
                  <c:v>MAY17</c:v>
                </c:pt>
                <c:pt idx="17">
                  <c:v>JUN17</c:v>
                </c:pt>
                <c:pt idx="18">
                  <c:v>JUL17</c:v>
                </c:pt>
                <c:pt idx="19">
                  <c:v>AUG17</c:v>
                </c:pt>
                <c:pt idx="20">
                  <c:v>SEP17</c:v>
                </c:pt>
                <c:pt idx="21">
                  <c:v>OCT17</c:v>
                </c:pt>
                <c:pt idx="22">
                  <c:v>NOV17</c:v>
                </c:pt>
                <c:pt idx="23">
                  <c:v>DEC17</c:v>
                </c:pt>
              </c:strCache>
            </c:strRef>
          </c:cat>
          <c:val>
            <c:numRef>
              <c:f>Vita!$B$7:$Y$7</c:f>
              <c:numCache>
                <c:formatCode>#,##0_ </c:formatCode>
                <c:ptCount val="24"/>
                <c:pt idx="0">
                  <c:v>700</c:v>
                </c:pt>
                <c:pt idx="1">
                  <c:v>700</c:v>
                </c:pt>
                <c:pt idx="2">
                  <c:v>700</c:v>
                </c:pt>
                <c:pt idx="3">
                  <c:v>700</c:v>
                </c:pt>
                <c:pt idx="4">
                  <c:v>700</c:v>
                </c:pt>
                <c:pt idx="5">
                  <c:v>700</c:v>
                </c:pt>
                <c:pt idx="6">
                  <c:v>700</c:v>
                </c:pt>
                <c:pt idx="7">
                  <c:v>700</c:v>
                </c:pt>
                <c:pt idx="8">
                  <c:v>700</c:v>
                </c:pt>
                <c:pt idx="9">
                  <c:v>700</c:v>
                </c:pt>
                <c:pt idx="10">
                  <c:v>700</c:v>
                </c:pt>
                <c:pt idx="11">
                  <c:v>700</c:v>
                </c:pt>
                <c:pt idx="12">
                  <c:v>700</c:v>
                </c:pt>
                <c:pt idx="13">
                  <c:v>700</c:v>
                </c:pt>
                <c:pt idx="14">
                  <c:v>700</c:v>
                </c:pt>
                <c:pt idx="15">
                  <c:v>700</c:v>
                </c:pt>
                <c:pt idx="16">
                  <c:v>700</c:v>
                </c:pt>
                <c:pt idx="17">
                  <c:v>700</c:v>
                </c:pt>
                <c:pt idx="18">
                  <c:v>700</c:v>
                </c:pt>
                <c:pt idx="19">
                  <c:v>700</c:v>
                </c:pt>
                <c:pt idx="20">
                  <c:v>700</c:v>
                </c:pt>
                <c:pt idx="21">
                  <c:v>700</c:v>
                </c:pt>
                <c:pt idx="22">
                  <c:v>700</c:v>
                </c:pt>
                <c:pt idx="23">
                  <c:v>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EF6C-4675-9DD7-19A2727D47F7}"/>
            </c:ext>
          </c:extLst>
        </c:ser>
        <c:ser>
          <c:idx val="6"/>
          <c:order val="6"/>
          <c:tx>
            <c:strRef>
              <c:f>Vita!$A$8</c:f>
              <c:strCache>
                <c:ptCount val="1"/>
                <c:pt idx="0">
                  <c:v>Doubendou</c:v>
                </c:pt>
              </c:strCache>
            </c:strRef>
          </c:tx>
          <c:spPr>
            <a:ln w="34925">
              <a:solidFill>
                <a:srgbClr val="F79646">
                  <a:lumMod val="75000"/>
                </a:srgbClr>
              </a:solidFill>
            </a:ln>
            <a:effectLst>
              <a:outerShdw blurRad="40005" dist="22860" dir="5400000" algn="ctr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F79646">
                  <a:lumMod val="75000"/>
                </a:srgbClr>
              </a:solidFill>
              <a:ln>
                <a:solidFill>
                  <a:srgbClr val="F79646">
                    <a:lumMod val="75000"/>
                  </a:srgbClr>
                </a:solidFill>
              </a:ln>
              <a:effectLst>
                <a:outerShdw blurRad="40005" dist="22860" dir="5400000" algn="ctr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dLbl>
              <c:idx val="11"/>
              <c:spPr/>
              <c:txPr>
                <a:bodyPr/>
                <a:lstStyle/>
                <a:p>
                  <a:pPr>
                    <a:defRPr altLang="en-US" sz="1200"/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F6C-4675-9DD7-19A2727D47F7}"/>
                </c:ext>
              </c:extLst>
            </c:dLbl>
            <c:dLbl>
              <c:idx val="23"/>
              <c:spPr/>
              <c:txPr>
                <a:bodyPr/>
                <a:lstStyle/>
                <a:p>
                  <a:pPr>
                    <a:defRPr altLang="en-US" sz="1200"/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F6C-4675-9DD7-19A2727D47F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Vita!$B$1:$Y$1</c:f>
              <c:strCache>
                <c:ptCount val="24"/>
                <c:pt idx="0">
                  <c:v>JAN16</c:v>
                </c:pt>
                <c:pt idx="1">
                  <c:v>FEB16</c:v>
                </c:pt>
                <c:pt idx="2">
                  <c:v>MAR16</c:v>
                </c:pt>
                <c:pt idx="3">
                  <c:v>APR16</c:v>
                </c:pt>
                <c:pt idx="4">
                  <c:v>MAY16</c:v>
                </c:pt>
                <c:pt idx="5">
                  <c:v>JUN16</c:v>
                </c:pt>
                <c:pt idx="6">
                  <c:v>JUL16</c:v>
                </c:pt>
                <c:pt idx="7">
                  <c:v>AUG16</c:v>
                </c:pt>
                <c:pt idx="8">
                  <c:v>SEP16</c:v>
                </c:pt>
                <c:pt idx="9">
                  <c:v>OCT16</c:v>
                </c:pt>
                <c:pt idx="10">
                  <c:v>NOV16</c:v>
                </c:pt>
                <c:pt idx="11">
                  <c:v>DEC16</c:v>
                </c:pt>
                <c:pt idx="12">
                  <c:v>JAN17</c:v>
                </c:pt>
                <c:pt idx="13">
                  <c:v>FEB17</c:v>
                </c:pt>
                <c:pt idx="14">
                  <c:v>MAR17</c:v>
                </c:pt>
                <c:pt idx="15">
                  <c:v>APR17</c:v>
                </c:pt>
                <c:pt idx="16">
                  <c:v>MAY17</c:v>
                </c:pt>
                <c:pt idx="17">
                  <c:v>JUN17</c:v>
                </c:pt>
                <c:pt idx="18">
                  <c:v>JUL17</c:v>
                </c:pt>
                <c:pt idx="19">
                  <c:v>AUG17</c:v>
                </c:pt>
                <c:pt idx="20">
                  <c:v>SEP17</c:v>
                </c:pt>
                <c:pt idx="21">
                  <c:v>OCT17</c:v>
                </c:pt>
                <c:pt idx="22">
                  <c:v>NOV17</c:v>
                </c:pt>
                <c:pt idx="23">
                  <c:v>DEC17</c:v>
                </c:pt>
              </c:strCache>
            </c:strRef>
          </c:cat>
          <c:val>
            <c:numRef>
              <c:f>Vita!$B$8:$Y$8</c:f>
              <c:numCache>
                <c:formatCode>General</c:formatCode>
                <c:ptCount val="24"/>
                <c:pt idx="19" formatCode="#,##0_ ">
                  <c:v>0</c:v>
                </c:pt>
                <c:pt idx="20" formatCode="#,##0_ ">
                  <c:v>500</c:v>
                </c:pt>
                <c:pt idx="21" formatCode="#,##0_ ">
                  <c:v>500</c:v>
                </c:pt>
                <c:pt idx="22" formatCode="#,##0_ ">
                  <c:v>500</c:v>
                </c:pt>
                <c:pt idx="23" formatCode="#,##0_ ">
                  <c:v>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EF6C-4675-9DD7-19A2727D47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097088"/>
        <c:axId val="147098624"/>
      </c:lineChart>
      <c:catAx>
        <c:axId val="147097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7098624"/>
        <c:crosses val="autoZero"/>
        <c:auto val="1"/>
        <c:lblAlgn val="ctr"/>
        <c:lblOffset val="100"/>
        <c:noMultiLvlLbl val="0"/>
      </c:catAx>
      <c:valAx>
        <c:axId val="1470986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" sourceLinked="1"/>
        <c:majorTickMark val="out"/>
        <c:minorTickMark val="none"/>
        <c:tickLblPos val="none"/>
        <c:crossAx val="147097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taCafé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32126" y="1030289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766889" y="1104900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sz="1800" dirty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0650" y="6151564"/>
            <a:ext cx="1398588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4350" y="6254751"/>
            <a:ext cx="73183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9487" y="6253165"/>
            <a:ext cx="525463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050" y="6626226"/>
            <a:ext cx="935038" cy="252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569076"/>
            <a:ext cx="1073150" cy="252413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02090" y="6569076"/>
            <a:ext cx="527050" cy="252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9747A-1E23-413E-A83F-ADD501869C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5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816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600" dirty="0"/>
            </a:lvl1pPr>
          </a:lstStyle>
          <a:p>
            <a:pPr lvl="0" algn="l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11"/>
          <p:cNvSpPr>
            <a:spLocks noGrp="1"/>
          </p:cNvSpPr>
          <p:nvPr>
            <p:ph sz="quarter" idx="10"/>
          </p:nvPr>
        </p:nvSpPr>
        <p:spPr>
          <a:xfrm>
            <a:off x="323530" y="1628800"/>
            <a:ext cx="8424863" cy="44640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4pPr algn="l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3416424"/>
            <a:ext cx="5004048" cy="114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816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600"/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4" name="内容占位符 11"/>
          <p:cNvSpPr>
            <a:spLocks noGrp="1"/>
          </p:cNvSpPr>
          <p:nvPr>
            <p:ph sz="quarter" idx="10"/>
          </p:nvPr>
        </p:nvSpPr>
        <p:spPr>
          <a:xfrm>
            <a:off x="340520" y="1606705"/>
            <a:ext cx="8424863" cy="44640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4pPr algn="l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592" y="4725144"/>
            <a:ext cx="1384824" cy="105476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683568" y="2492896"/>
            <a:ext cx="78488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感谢观看</a:t>
            </a:r>
            <a:endParaRPr lang="en-US" altLang="zh-CN" sz="4400" dirty="0">
              <a:solidFill>
                <a:schemeClr val="bg1"/>
              </a:solidFill>
            </a:endParaRPr>
          </a:p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Thanks For Watching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730326"/>
            <a:ext cx="1384824" cy="1054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973271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4467" y="0"/>
            <a:ext cx="9172937" cy="6858000"/>
          </a:xfrm>
          <a:prstGeom prst="rect">
            <a:avLst/>
          </a:prstGeom>
          <a:solidFill>
            <a:schemeClr val="lt1"/>
          </a:solidFill>
        </p:spPr>
      </p:pic>
    </p:spTree>
    <p:extLst>
      <p:ext uri="{BB962C8B-B14F-4D97-AF65-F5344CB8AC3E}">
        <p14:creationId xmlns:p14="http://schemas.microsoft.com/office/powerpoint/2010/main" val="393670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3BAF69-F8EC-4FFC-A8B5-0539A92947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318" y="2204865"/>
            <a:ext cx="2977372" cy="226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8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77002" y="6529388"/>
            <a:ext cx="1204913" cy="2524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13D101F-BC08-4C7A-818E-03B4EC046AB6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50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66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8967-6CD5-433B-B4BD-7B3B5B7D1C25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DB8B-6E0E-4FC5-B378-51041AF121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4038602" y="6553202"/>
            <a:ext cx="1204913" cy="252413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ctr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00820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54088" y="404664"/>
            <a:ext cx="7326224" cy="962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179514" y="1572921"/>
            <a:ext cx="8424863" cy="44640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4pPr algn="l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671" y="444075"/>
            <a:ext cx="697489" cy="52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0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318" y="2204865"/>
            <a:ext cx="2977372" cy="2267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3400028"/>
            <a:ext cx="4788024" cy="11430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rene.chan\AppData\Local\Microsoft\Windows\Temporary Internet Files\Content.Outlook\JO1CJ6CE\xmas card v9-bar-02-01 (2).jp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64072"/>
            <a:ext cx="9144000" cy="71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69076"/>
            <a:ext cx="2133600" cy="252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54917" y="6569076"/>
            <a:ext cx="2045685" cy="252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chemeClr val="bg1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29127" y="6569076"/>
            <a:ext cx="1204913" cy="252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39200" y="6477001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fld id="{413D101F-BC08-4C7A-818E-03B4EC046AB6}" type="slidenum">
              <a:rPr lang="en-US" altLang="zh-CN" sz="1400" b="1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614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3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2" r:id="rId6"/>
    <p:sldLayoutId id="2147483650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4" r:id="rId18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800" b="1" kern="1200">
          <a:solidFill>
            <a:srgbClr val="ED1C24"/>
          </a:solidFill>
          <a:latin typeface="Arial"/>
          <a:ea typeface="ＭＳ Ｐゴシック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ED1C24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ED1C24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ED1C24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ED1C24"/>
          </a:solidFill>
          <a:latin typeface="Arial" charset="0"/>
          <a:ea typeface="ＭＳ Ｐゴシック" charset="-128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L VAG Rounded Light" charset="0"/>
          <a:ea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L VAG Rounded Light" charset="0"/>
          <a:ea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L VAG Rounded Light" charset="0"/>
          <a:ea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L VAG Rounded Light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b="1" kern="1200">
          <a:solidFill>
            <a:srgbClr val="ED1C24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SzPct val="100000"/>
        <a:buFont typeface="Arial" charset="0"/>
        <a:buChar char="–"/>
        <a:defRPr lang="en-AU" sz="1600" kern="1200" dirty="0">
          <a:solidFill>
            <a:srgbClr val="6D6E71"/>
          </a:solidFill>
          <a:latin typeface="Arial"/>
          <a:ea typeface="ＭＳ Ｐゴシック" charset="-128"/>
          <a:cs typeface="Arial"/>
        </a:defRPr>
      </a:lvl2pPr>
      <a:lvl3pPr marL="228600" indent="-228600" algn="l" defTabSz="457200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2"/>
        </a:buBlip>
        <a:defRPr lang="en-AU" sz="1600" kern="1200" dirty="0">
          <a:solidFill>
            <a:srgbClr val="ED1C24"/>
          </a:solidFill>
          <a:latin typeface="Arial"/>
          <a:ea typeface="ＭＳ Ｐゴシック" charset="-128"/>
          <a:cs typeface="Arial"/>
        </a:defRPr>
      </a:lvl3pPr>
      <a:lvl4pPr marL="71755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lang="en-AU" sz="1400" kern="1200" dirty="0">
          <a:solidFill>
            <a:srgbClr val="6D6E71"/>
          </a:solidFill>
          <a:latin typeface="Arial"/>
          <a:ea typeface="ＭＳ Ｐゴシック" charset="-128"/>
          <a:cs typeface="Arial"/>
        </a:defRPr>
      </a:lvl4pPr>
      <a:lvl5pPr marL="1166813" indent="-228600" algn="l" defTabSz="457200" rtl="0" eaLnBrk="1" fontAlgn="base" hangingPunct="1">
        <a:spcBef>
          <a:spcPct val="20000"/>
        </a:spcBef>
        <a:spcAft>
          <a:spcPct val="0"/>
        </a:spcAft>
        <a:buFont typeface="Lucida Grande" pitchFamily="-84" charset="0"/>
        <a:buChar char="-"/>
        <a:defRPr sz="1200" kern="1200">
          <a:solidFill>
            <a:srgbClr val="6D6E7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321210"/>
            <a:ext cx="8064896" cy="1379598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Category sales value by market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-22285" y="6550223"/>
            <a:ext cx="2209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prstClr val="black"/>
                </a:solidFill>
              </a:rPr>
              <a:t>Source: Nielsen Retail Audit</a:t>
            </a:r>
          </a:p>
        </p:txBody>
      </p:sp>
      <p:sp>
        <p:nvSpPr>
          <p:cNvPr id="3" name="矩形 2"/>
          <p:cNvSpPr/>
          <p:nvPr/>
        </p:nvSpPr>
        <p:spPr>
          <a:xfrm>
            <a:off x="2369894" y="1484784"/>
            <a:ext cx="42258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</a:rPr>
              <a:t>Super Category Sales Value (million </a:t>
            </a:r>
            <a:r>
              <a:rPr lang="en-US" altLang="zh-CN" sz="1600" dirty="0" err="1">
                <a:solidFill>
                  <a:prstClr val="black"/>
                </a:solidFill>
              </a:rPr>
              <a:t>rmb</a:t>
            </a:r>
            <a:r>
              <a:rPr lang="en-US" altLang="zh-CN" sz="1600" dirty="0">
                <a:solidFill>
                  <a:prstClr val="black"/>
                </a:solidFill>
              </a:rPr>
              <a:t>)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35" name="Chart 34" descr="@Chart|R1_|0|0|1|1"/>
          <p:cNvGraphicFramePr/>
          <p:nvPr>
            <p:extLst>
              <p:ext uri="{D42A27DB-BD31-4B8C-83A1-F6EECF244321}">
                <p14:modId xmlns:p14="http://schemas.microsoft.com/office/powerpoint/2010/main" val="682446877"/>
              </p:ext>
            </p:extLst>
          </p:nvPr>
        </p:nvGraphicFramePr>
        <p:xfrm>
          <a:off x="30956" y="2492896"/>
          <a:ext cx="9113044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6" name="Object 35" descr="@Sheet1|R2_|0|0|2|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631092"/>
              </p:ext>
            </p:extLst>
          </p:nvPr>
        </p:nvGraphicFramePr>
        <p:xfrm>
          <a:off x="225425" y="2060575"/>
          <a:ext cx="790257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Worksheet" r:id="rId4" imgW="7901927" imgH="640009" progId="Excel.Sheet.12">
                  <p:embed/>
                </p:oleObj>
              </mc:Choice>
              <mc:Fallback>
                <p:oleObj name="Worksheet" r:id="rId4" imgW="7901927" imgH="640009" progId="Excel.Sheet.12">
                  <p:embed/>
                  <p:pic>
                    <p:nvPicPr>
                      <p:cNvPr id="0" name="Picture 28" descr="@Sheet1|R2_|0|0|2|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" y="2060575"/>
                        <a:ext cx="7902575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8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-25847" y="6550223"/>
            <a:ext cx="2209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Source: Nielsen Retail Audit</a:t>
            </a:r>
          </a:p>
        </p:txBody>
      </p:sp>
      <p:sp>
        <p:nvSpPr>
          <p:cNvPr id="3" name="矩形 2"/>
          <p:cNvSpPr/>
          <p:nvPr/>
        </p:nvSpPr>
        <p:spPr>
          <a:xfrm>
            <a:off x="2497621" y="1763524"/>
            <a:ext cx="4572000" cy="369332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/>
            <a:r>
              <a:rPr lang="en-US" altLang="zh-CN" dirty="0"/>
              <a:t>Vitasoy Value Share</a:t>
            </a:r>
            <a:endParaRPr lang="zh-CN" altLang="en-US" dirty="0"/>
          </a:p>
        </p:txBody>
      </p:sp>
      <p:graphicFrame>
        <p:nvGraphicFramePr>
          <p:cNvPr id="23" name="Chart 22" descr="@Chart|R3_|0|Val Shr|1|1"/>
          <p:cNvGraphicFramePr/>
          <p:nvPr>
            <p:extLst>
              <p:ext uri="{D42A27DB-BD31-4B8C-83A1-F6EECF244321}">
                <p14:modId xmlns:p14="http://schemas.microsoft.com/office/powerpoint/2010/main" val="3142128599"/>
              </p:ext>
            </p:extLst>
          </p:nvPr>
        </p:nvGraphicFramePr>
        <p:xfrm>
          <a:off x="30956" y="2708920"/>
          <a:ext cx="9113044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" name="Object 25" descr="@Sheet1|R3_|0|Val Shr Chg|3|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639712"/>
              </p:ext>
            </p:extLst>
          </p:nvPr>
        </p:nvGraphicFramePr>
        <p:xfrm>
          <a:off x="107950" y="2251075"/>
          <a:ext cx="7902575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Worksheet" r:id="rId4" imgW="7901927" imgH="769697" progId="Excel.Sheet.12">
                  <p:embed/>
                </p:oleObj>
              </mc:Choice>
              <mc:Fallback>
                <p:oleObj name="Worksheet" r:id="rId4" imgW="7901927" imgH="769697" progId="Excel.Sheet.12">
                  <p:embed/>
                  <p:pic>
                    <p:nvPicPr>
                      <p:cNvPr id="0" name="Picture 29" descr="@Sheet1|R3_|0|Val Shr Chg|3|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251075"/>
                        <a:ext cx="7902575" cy="7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1">
            <a:extLst>
              <a:ext uri="{FF2B5EF4-FFF2-40B4-BE49-F238E27FC236}">
                <a16:creationId xmlns:a16="http://schemas.microsoft.com/office/drawing/2014/main" id="{DC63436A-1BA4-45F9-A731-404E745D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321210"/>
            <a:ext cx="8064896" cy="1379598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Brand value share by market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817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-25847" y="6550223"/>
            <a:ext cx="2209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prstClr val="black"/>
                </a:solidFill>
              </a:rPr>
              <a:t>Source: Nielsen Retail Audit</a:t>
            </a:r>
          </a:p>
        </p:txBody>
      </p:sp>
      <p:sp>
        <p:nvSpPr>
          <p:cNvPr id="3" name="矩形 2"/>
          <p:cNvSpPr/>
          <p:nvPr/>
        </p:nvSpPr>
        <p:spPr>
          <a:xfrm>
            <a:off x="2843808" y="1594629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Vitasoy by Variant Value Share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6" name="Chart 25" descr="@Chart|R4_|0|0|1|1"/>
          <p:cNvGraphicFramePr/>
          <p:nvPr>
            <p:extLst>
              <p:ext uri="{D42A27DB-BD31-4B8C-83A1-F6EECF244321}">
                <p14:modId xmlns:p14="http://schemas.microsoft.com/office/powerpoint/2010/main" val="3625766059"/>
              </p:ext>
            </p:extLst>
          </p:nvPr>
        </p:nvGraphicFramePr>
        <p:xfrm>
          <a:off x="30956" y="2492896"/>
          <a:ext cx="9113044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Object 26" descr="@Sheet1|R3_|0|Val Shr Chg|3|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552058"/>
              </p:ext>
            </p:extLst>
          </p:nvPr>
        </p:nvGraphicFramePr>
        <p:xfrm>
          <a:off x="225425" y="1989138"/>
          <a:ext cx="7902575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Worksheet" r:id="rId4" imgW="7901927" imgH="769697" progId="Excel.Sheet.12">
                  <p:embed/>
                </p:oleObj>
              </mc:Choice>
              <mc:Fallback>
                <p:oleObj name="Worksheet" r:id="rId4" imgW="7901927" imgH="769697" progId="Excel.Sheet.12">
                  <p:embed/>
                  <p:pic>
                    <p:nvPicPr>
                      <p:cNvPr id="0" name="Picture 28" descr="@Sheet1|R3_|0|Val Shr Chg|3|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" y="1989138"/>
                        <a:ext cx="7902575" cy="76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1">
            <a:extLst>
              <a:ext uri="{FF2B5EF4-FFF2-40B4-BE49-F238E27FC236}">
                <a16:creationId xmlns:a16="http://schemas.microsoft.com/office/drawing/2014/main" id="{FA9A12F1-B1F3-48E8-B644-54C94E05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Brand by product lines value share by market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034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804" name="Text Box 4"/>
          <p:cNvSpPr txBox="1">
            <a:spLocks noChangeArrowheads="1"/>
          </p:cNvSpPr>
          <p:nvPr/>
        </p:nvSpPr>
        <p:spPr bwMode="auto">
          <a:xfrm>
            <a:off x="2359926" y="2186018"/>
            <a:ext cx="4588338" cy="37888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dirty="0">
                <a:solidFill>
                  <a:prstClr val="black">
                    <a:lumMod val="65000"/>
                    <a:lumOff val="35000"/>
                  </a:prstClr>
                </a:solidFill>
              </a:rPr>
              <a:t>GD Top brands Value % Share</a:t>
            </a:r>
            <a:endParaRPr lang="zh-CN" altLang="en-US" sz="1862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8" name="Chart 7" descr="@Chart1|R5_|0|GD - Val Shr|1|1"/>
          <p:cNvGraphicFramePr/>
          <p:nvPr>
            <p:extLst>
              <p:ext uri="{D42A27DB-BD31-4B8C-83A1-F6EECF244321}">
                <p14:modId xmlns:p14="http://schemas.microsoft.com/office/powerpoint/2010/main" val="114156720"/>
              </p:ext>
            </p:extLst>
          </p:nvPr>
        </p:nvGraphicFramePr>
        <p:xfrm>
          <a:off x="75845" y="2348880"/>
          <a:ext cx="8600611" cy="4363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0" y="6573860"/>
            <a:ext cx="2209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Source: Nielsen Retail Audit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F679AF1-2AF6-4586-B18B-7D9C7CAB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 brand value share by market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827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 descr="@Chart1|R5_|0|GD - ND|1|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6690693"/>
              </p:ext>
            </p:extLst>
          </p:nvPr>
        </p:nvGraphicFramePr>
        <p:xfrm>
          <a:off x="54087" y="2250291"/>
          <a:ext cx="8982409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 descr="@Chart1|R5_|0|GD - SPPD|1|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5012042"/>
              </p:ext>
            </p:extLst>
          </p:nvPr>
        </p:nvGraphicFramePr>
        <p:xfrm>
          <a:off x="4505017" y="2240210"/>
          <a:ext cx="4517912" cy="4443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-14808" y="6571920"/>
            <a:ext cx="2209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Source: Nielsen Retail Audit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1280" y="2060848"/>
            <a:ext cx="4411080" cy="37888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dirty="0">
                <a:solidFill>
                  <a:prstClr val="black">
                    <a:lumMod val="65000"/>
                    <a:lumOff val="35000"/>
                  </a:prstClr>
                </a:solidFill>
              </a:rPr>
              <a:t>GD Key Brands Numeric Distribution</a:t>
            </a:r>
            <a:endParaRPr lang="zh-CN" altLang="en-US" sz="1862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734608" y="2060848"/>
            <a:ext cx="4032448" cy="37888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dirty="0">
                <a:solidFill>
                  <a:prstClr val="black">
                    <a:lumMod val="65000"/>
                    <a:lumOff val="35000"/>
                  </a:prstClr>
                </a:solidFill>
              </a:rPr>
              <a:t>GD Key Brands SPPD</a:t>
            </a:r>
            <a:endParaRPr lang="zh-CN" altLang="en-US" sz="1862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FDAAAC66-6401-464E-A33B-A4837173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 brand ND &amp; SPPD by market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770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2168D-4F63-4843-8447-608A4EC8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availability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957163-A9E6-48EC-B10D-2EB0E9FB6E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b="0" dirty="0"/>
              <a:t>Category: Super category(</a:t>
            </a:r>
            <a:r>
              <a:rPr lang="en-US" altLang="zh-CN" b="0" dirty="0" err="1"/>
              <a:t>Soymilk+Plant+Dairy</a:t>
            </a:r>
            <a:r>
              <a:rPr lang="en-US" altLang="zh-CN" b="0" dirty="0"/>
              <a:t>), RTD Tea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b="0" dirty="0"/>
              <a:t>Brand: Vitasoy, Vita Tea and key competitors in each category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b="0" dirty="0"/>
              <a:t>Market: Guangdong, PRD, BOG, Guangzhou, Shenzhen, Hubei, Shanghai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b="0" dirty="0"/>
              <a:t>Period: monthly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b="0" dirty="0"/>
              <a:t>Data source</a:t>
            </a:r>
            <a:r>
              <a:rPr lang="zh-CN" altLang="en-US" b="0" dirty="0"/>
              <a:t>： </a:t>
            </a:r>
            <a:r>
              <a:rPr lang="en-US" altLang="zh-CN" b="0" dirty="0"/>
              <a:t>Nielsen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942626454"/>
      </p:ext>
    </p:extLst>
  </p:cSld>
  <p:clrMapOvr>
    <a:masterClrMapping/>
  </p:clrMapOvr>
</p:sld>
</file>

<file path=ppt/theme/theme1.xml><?xml version="1.0" encoding="utf-8"?>
<a:theme xmlns:a="http://schemas.openxmlformats.org/drawingml/2006/main" name="Vitasoy field template (no trees)">
  <a:themeElements>
    <a:clrScheme name="Custom 1">
      <a:dk1>
        <a:srgbClr val="6D6E71"/>
      </a:dk1>
      <a:lt1>
        <a:srgbClr val="FFFFFF"/>
      </a:lt1>
      <a:dk2>
        <a:srgbClr val="D5B076"/>
      </a:dk2>
      <a:lt2>
        <a:srgbClr val="ED1C24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奥斯汀">
    <a:majorFont>
      <a:latin typeface="Century Gothic"/>
      <a:ea typeface=""/>
      <a:cs typeface=""/>
      <a:font script="Jpan" typeface="ＭＳ ゴシック"/>
      <a:font script="Hang" typeface="HY중고딕"/>
      <a:font script="Hans" typeface="幼圆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幼圆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奥斯汀">
    <a:majorFont>
      <a:latin typeface="Century Gothic"/>
      <a:ea typeface=""/>
      <a:cs typeface=""/>
      <a:font script="Jpan" typeface="ＭＳ ゴシック"/>
      <a:font script="Hang" typeface="HY중고딕"/>
      <a:font script="Hans" typeface="幼圆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幼圆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Project Level Template</Template>
  <TotalTime>8035</TotalTime>
  <Words>174</Words>
  <Application>Microsoft Office PowerPoint</Application>
  <PresentationFormat>全屏显示(4:3)</PresentationFormat>
  <Paragraphs>64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L VAG Rounded Light</vt:lpstr>
      <vt:lpstr>Lucida Grande</vt:lpstr>
      <vt:lpstr>ＭＳ Ｐゴシック</vt:lpstr>
      <vt:lpstr>黑体</vt:lpstr>
      <vt:lpstr>微软雅黑</vt:lpstr>
      <vt:lpstr>Arial</vt:lpstr>
      <vt:lpstr>Vitasoy field template (no trees)</vt:lpstr>
      <vt:lpstr>Worksheet</vt:lpstr>
      <vt:lpstr>Microsoft Excel 工作表</vt:lpstr>
      <vt:lpstr>Category sales value by market</vt:lpstr>
      <vt:lpstr>Brand value share by market</vt:lpstr>
      <vt:lpstr>Brand by product lines value share by market</vt:lpstr>
      <vt:lpstr>Top brand value share by market</vt:lpstr>
      <vt:lpstr>Top brand ND &amp; SPPD by market</vt:lpstr>
      <vt:lpstr>Data availability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yoyoli(李靖瑶)</cp:lastModifiedBy>
  <cp:revision>710</cp:revision>
  <dcterms:created xsi:type="dcterms:W3CDTF">2016-12-05T05:49:00Z</dcterms:created>
  <dcterms:modified xsi:type="dcterms:W3CDTF">2018-02-11T03:52:47Z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