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814" r:id="rId5"/>
    <p:sldId id="877" r:id="rId6"/>
    <p:sldId id="876" r:id="rId7"/>
    <p:sldId id="883" r:id="rId8"/>
    <p:sldId id="910" r:id="rId9"/>
    <p:sldId id="901" r:id="rId10"/>
    <p:sldId id="900" r:id="rId11"/>
    <p:sldId id="911" r:id="rId12"/>
    <p:sldId id="919" r:id="rId13"/>
    <p:sldId id="920" r:id="rId14"/>
    <p:sldId id="906" r:id="rId15"/>
    <p:sldId id="907" r:id="rId16"/>
    <p:sldId id="912" r:id="rId17"/>
    <p:sldId id="921" r:id="rId18"/>
    <p:sldId id="926" r:id="rId19"/>
    <p:sldId id="925" r:id="rId20"/>
    <p:sldId id="927" r:id="rId21"/>
    <p:sldId id="928" r:id="rId22"/>
    <p:sldId id="929" r:id="rId23"/>
    <p:sldId id="923" r:id="rId24"/>
    <p:sldId id="915" r:id="rId25"/>
    <p:sldId id="902" r:id="rId26"/>
    <p:sldId id="892" r:id="rId27"/>
    <p:sldId id="888" r:id="rId28"/>
  </p:sldIdLst>
  <p:sldSz cx="9906000" cy="6858000" type="A4"/>
  <p:notesSz cx="6797675" cy="9928225"/>
  <p:custDataLst>
    <p:tags r:id="rId31"/>
  </p:custDataLst>
  <p:defaultTextStyle>
    <a:defPPr>
      <a:defRPr lang="en-US"/>
    </a:defPPr>
    <a:lvl1pPr algn="l" defTabSz="63861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638617" algn="l" defTabSz="63861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277234" algn="l" defTabSz="63861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915851" algn="l" defTabSz="63861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2554468" algn="l" defTabSz="63861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3193085" algn="l" defTabSz="1277234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3831702" algn="l" defTabSz="1277234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4470319" algn="l" defTabSz="1277234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5108936" algn="l" defTabSz="1277234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8" userDrawn="1">
          <p15:clr>
            <a:srgbClr val="A4A3A4"/>
          </p15:clr>
        </p15:guide>
        <p15:guide id="2" pos="2306" userDrawn="1">
          <p15:clr>
            <a:srgbClr val="A4A3A4"/>
          </p15:clr>
        </p15:guide>
        <p15:guide id="3" orient="horz" pos="2927" userDrawn="1">
          <p15:clr>
            <a:srgbClr val="A4A3A4"/>
          </p15:clr>
        </p15:guide>
        <p15:guide id="4" pos="2208" userDrawn="1">
          <p15:clr>
            <a:srgbClr val="A4A3A4"/>
          </p15:clr>
        </p15:guide>
        <p15:guide id="5" orient="horz" pos="3019" userDrawn="1">
          <p15:clr>
            <a:srgbClr val="A4A3A4"/>
          </p15:clr>
        </p15:guide>
        <p15:guide id="6" orient="horz" pos="3224" userDrawn="1">
          <p15:clr>
            <a:srgbClr val="A4A3A4"/>
          </p15:clr>
        </p15:guide>
        <p15:guide id="7" orient="horz" pos="3126" userDrawn="1">
          <p15:clr>
            <a:srgbClr val="A4A3A4"/>
          </p15:clr>
        </p15:guide>
        <p15:guide id="8" orient="horz" pos="3225" userDrawn="1">
          <p15:clr>
            <a:srgbClr val="A4A3A4"/>
          </p15:clr>
        </p15:guide>
        <p15:guide id="9" pos="2236" userDrawn="1">
          <p15:clr>
            <a:srgbClr val="A4A3A4"/>
          </p15:clr>
        </p15:guide>
        <p15:guide id="10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ne Ng (DMG)" initials="LN(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5C27"/>
    <a:srgbClr val="D5B076"/>
    <a:srgbClr val="BE8B3A"/>
    <a:srgbClr val="E6D0AD"/>
    <a:srgbClr val="F4777C"/>
    <a:srgbClr val="E2E2E3"/>
    <a:srgbClr val="002EA2"/>
    <a:srgbClr val="0070C0"/>
    <a:srgbClr val="3CFF6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2006" autoAdjust="0"/>
  </p:normalViewPr>
  <p:slideViewPr>
    <p:cSldViewPr>
      <p:cViewPr>
        <p:scale>
          <a:sx n="100" d="100"/>
          <a:sy n="100" d="100"/>
        </p:scale>
        <p:origin x="1026" y="-210"/>
      </p:cViewPr>
      <p:guideLst>
        <p:guide orient="horz" pos="2880"/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354" y="84"/>
      </p:cViewPr>
      <p:guideLst>
        <p:guide orient="horz" pos="3018"/>
        <p:guide pos="2306"/>
        <p:guide orient="horz" pos="2927"/>
        <p:guide pos="2208"/>
        <p:guide orient="horz" pos="3019"/>
        <p:guide orient="horz" pos="3224"/>
        <p:guide orient="horz" pos="3126"/>
        <p:guide orient="horz" pos="3225"/>
        <p:guide pos="223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6400" cy="49696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90" y="3"/>
            <a:ext cx="2946400" cy="49696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6F5B686F-5673-49F9-9A09-9464ED5845FF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676"/>
            <a:ext cx="2946400" cy="49696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90" y="9429676"/>
            <a:ext cx="2946400" cy="49696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964AD6C5-A1BD-477E-9629-58E56493C0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28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2"/>
            <a:ext cx="2945659" cy="496411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53" y="2"/>
            <a:ext cx="2945659" cy="496411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F15A4BAA-4891-4CAE-B146-BEEBEC5EEBF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" y="9430097"/>
            <a:ext cx="2945659" cy="496411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53" y="9430097"/>
            <a:ext cx="2945659" cy="496411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C4D1F1B9-4104-4187-A2C9-C41F999A54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560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1F1B9-4104-4187-A2C9-C41F999A54F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871275"/>
              </p:ext>
            </p:extLst>
          </p:nvPr>
        </p:nvGraphicFramePr>
        <p:xfrm>
          <a:off x="2295" y="2118"/>
          <a:ext cx="2292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5" y="2118"/>
                        <a:ext cx="2292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6752" y="6529388"/>
            <a:ext cx="1305323" cy="252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3D101F-BC08-4C7A-818E-03B4EC046AB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098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05389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972" y="549274"/>
            <a:ext cx="9365427" cy="898526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defRPr sz="2800" b="0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Action title</a:t>
            </a:r>
            <a:br>
              <a:rPr lang="en-US" dirty="0" smtClean="0"/>
            </a:br>
            <a:r>
              <a:rPr lang="en-US" dirty="0" smtClean="0"/>
              <a:t>(space for second line)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8967-6CD5-433B-B4BD-7B3B5B7D1C25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DB8B-6E0E-4FC5-B378-51041AF12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>
          <a:xfrm>
            <a:off x="4375152" y="6553202"/>
            <a:ext cx="1305323" cy="25241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Confidential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04800" y="2133600"/>
            <a:ext cx="9296400" cy="278868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§"/>
              <a:defRPr sz="1200" b="0" baseline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First bullet; Arial 10 – 12 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762000" y="2489200"/>
            <a:ext cx="8839200" cy="254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 panose="020B0604020202020204" pitchFamily="34" charset="0"/>
              <a:buChar char="-"/>
              <a:defRPr sz="12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Second level bullet</a:t>
            </a:r>
            <a:endParaRPr lang="en-GB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1428750" y="2836865"/>
            <a:ext cx="8172449" cy="261403"/>
          </a:xfrm>
          <a:prstGeom prst="rect">
            <a:avLst/>
          </a:prstGeom>
        </p:spPr>
        <p:txBody>
          <a:bodyPr/>
          <a:lstStyle>
            <a:lvl1pPr marL="177800" indent="-177800"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Third level bullet 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 hasCustomPrompt="1"/>
          </p:nvPr>
        </p:nvSpPr>
        <p:spPr>
          <a:xfrm>
            <a:off x="304800" y="1600200"/>
            <a:ext cx="54102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baseline="0">
                <a:solidFill>
                  <a:srgbClr val="002EA2"/>
                </a:solidFill>
              </a:defRPr>
            </a:lvl1pPr>
          </a:lstStyle>
          <a:p>
            <a:pPr lvl="0"/>
            <a:r>
              <a:rPr lang="en-GB" dirty="0" smtClean="0"/>
              <a:t>Subtitle, Arial 12 – 14, Bold, BLUE 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7" hasCustomPrompt="1"/>
          </p:nvPr>
        </p:nvSpPr>
        <p:spPr>
          <a:xfrm>
            <a:off x="311972" y="304800"/>
            <a:ext cx="6248400" cy="228600"/>
          </a:xfrm>
          <a:prstGeom prst="rect">
            <a:avLst/>
          </a:prstGeom>
        </p:spPr>
        <p:txBody>
          <a:bodyPr lIns="0" anchor="ctr" anchorCtr="0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Ghost</a:t>
            </a:r>
            <a:endParaRPr lang="en-GB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312738" y="3581400"/>
            <a:ext cx="7535862" cy="304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Paragraph: Single, 3 – 6 After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943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92" userDrawn="1">
          <p15:clr>
            <a:srgbClr val="FBAE40"/>
          </p15:clr>
        </p15:guide>
        <p15:guide id="2" pos="6048" userDrawn="1">
          <p15:clr>
            <a:srgbClr val="FBAE40"/>
          </p15:clr>
        </p15:guide>
        <p15:guide id="3" orient="horz" pos="912" userDrawn="1">
          <p15:clr>
            <a:srgbClr val="FBAE40"/>
          </p15:clr>
        </p15:guide>
        <p15:guide id="4" orient="horz" pos="1008" userDrawn="1">
          <p15:clr>
            <a:srgbClr val="FBAE40"/>
          </p15:clr>
        </p15:guide>
        <p15:guide id="5" orient="horz" pos="336" userDrawn="1">
          <p15:clr>
            <a:srgbClr val="FBAE40"/>
          </p15:clr>
        </p15:guide>
        <p15:guide id="6" orient="horz" pos="1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69614399"/>
              </p:ext>
            </p:extLst>
          </p:nvPr>
        </p:nvGraphicFramePr>
        <p:xfrm>
          <a:off x="2295" y="2118"/>
          <a:ext cx="2292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95" y="2118"/>
                        <a:ext cx="2292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C:\Users\irene.chan\AppData\Local\Microsoft\Windows\Temporary Internet Files\Content.Outlook\JO1CJ6CE\xmas card v9-bar-02-01 (2)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64072"/>
            <a:ext cx="9906000" cy="71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569076"/>
            <a:ext cx="2311400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4492" y="6569076"/>
            <a:ext cx="2216159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89888" y="6569076"/>
            <a:ext cx="130532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75800" y="647700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fld id="{413D101F-BC08-4C7A-818E-03B4EC046AB6}" type="slidenum">
              <a:rPr lang="en-US" altLang="zh-CN" sz="14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545288" y="171895"/>
            <a:ext cx="2160240" cy="376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400" b="1" dirty="0" smtClean="0">
                <a:solidFill>
                  <a:srgbClr val="C00000"/>
                </a:solidFill>
              </a:rPr>
              <a:t>Draft for discussion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4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800" b="1" kern="1200">
          <a:solidFill>
            <a:srgbClr val="ED1C24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L VAG Rounded Light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L VAG Rounded Light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L VAG Rounded Light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L VAG Rounded Light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b="1" kern="1200">
          <a:solidFill>
            <a:srgbClr val="ED1C24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SzPct val="100000"/>
        <a:buFont typeface="Arial" charset="0"/>
        <a:buChar char="–"/>
        <a:defRPr lang="en-AU" sz="1600" kern="1200" dirty="0">
          <a:solidFill>
            <a:srgbClr val="6D6E71"/>
          </a:solidFill>
          <a:latin typeface="Arial"/>
          <a:ea typeface="ＭＳ Ｐゴシック" charset="-128"/>
          <a:cs typeface="Arial"/>
        </a:defRPr>
      </a:lvl2pPr>
      <a:lvl3pPr marL="228600" indent="-2286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lang="en-AU" sz="1600" kern="1200" dirty="0">
          <a:solidFill>
            <a:srgbClr val="ED1C24"/>
          </a:solidFill>
          <a:latin typeface="Arial"/>
          <a:ea typeface="ＭＳ Ｐゴシック" charset="-128"/>
          <a:cs typeface="Arial"/>
        </a:defRPr>
      </a:lvl3pPr>
      <a:lvl4pPr marL="71755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AU" sz="1400" kern="1200" dirty="0">
          <a:solidFill>
            <a:srgbClr val="6D6E71"/>
          </a:solidFill>
          <a:latin typeface="Arial"/>
          <a:ea typeface="ＭＳ Ｐゴシック" charset="-128"/>
          <a:cs typeface="Arial"/>
        </a:defRPr>
      </a:lvl4pPr>
      <a:lvl5pPr marL="1166813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 pitchFamily="-84" charset="0"/>
        <a:buChar char="-"/>
        <a:defRPr sz="1200" kern="1200">
          <a:solidFill>
            <a:srgbClr val="6D6E7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tags" Target="../tags/tag165.xml"/><Relationship Id="rId21" Type="http://schemas.openxmlformats.org/officeDocument/2006/relationships/tags" Target="../tags/tag160.xml"/><Relationship Id="rId42" Type="http://schemas.openxmlformats.org/officeDocument/2006/relationships/tags" Target="../tags/tag181.xml"/><Relationship Id="rId47" Type="http://schemas.openxmlformats.org/officeDocument/2006/relationships/tags" Target="../tags/tag186.xml"/><Relationship Id="rId63" Type="http://schemas.openxmlformats.org/officeDocument/2006/relationships/tags" Target="../tags/tag202.xml"/><Relationship Id="rId68" Type="http://schemas.openxmlformats.org/officeDocument/2006/relationships/tags" Target="../tags/tag207.xml"/><Relationship Id="rId84" Type="http://schemas.openxmlformats.org/officeDocument/2006/relationships/slideLayout" Target="../slideLayouts/slideLayout2.xml"/><Relationship Id="rId16" Type="http://schemas.openxmlformats.org/officeDocument/2006/relationships/tags" Target="../tags/tag155.xml"/><Relationship Id="rId11" Type="http://schemas.openxmlformats.org/officeDocument/2006/relationships/tags" Target="../tags/tag150.xml"/><Relationship Id="rId32" Type="http://schemas.openxmlformats.org/officeDocument/2006/relationships/tags" Target="../tags/tag171.xml"/><Relationship Id="rId37" Type="http://schemas.openxmlformats.org/officeDocument/2006/relationships/tags" Target="../tags/tag176.xml"/><Relationship Id="rId53" Type="http://schemas.openxmlformats.org/officeDocument/2006/relationships/tags" Target="../tags/tag192.xml"/><Relationship Id="rId58" Type="http://schemas.openxmlformats.org/officeDocument/2006/relationships/tags" Target="../tags/tag197.xml"/><Relationship Id="rId74" Type="http://schemas.openxmlformats.org/officeDocument/2006/relationships/tags" Target="../tags/tag213.xml"/><Relationship Id="rId79" Type="http://schemas.openxmlformats.org/officeDocument/2006/relationships/tags" Target="../tags/tag218.xml"/><Relationship Id="rId5" Type="http://schemas.openxmlformats.org/officeDocument/2006/relationships/tags" Target="../tags/tag144.xml"/><Relationship Id="rId19" Type="http://schemas.openxmlformats.org/officeDocument/2006/relationships/tags" Target="../tags/tag15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Relationship Id="rId30" Type="http://schemas.openxmlformats.org/officeDocument/2006/relationships/tags" Target="../tags/tag169.xml"/><Relationship Id="rId35" Type="http://schemas.openxmlformats.org/officeDocument/2006/relationships/tags" Target="../tags/tag174.xml"/><Relationship Id="rId43" Type="http://schemas.openxmlformats.org/officeDocument/2006/relationships/tags" Target="../tags/tag182.xml"/><Relationship Id="rId48" Type="http://schemas.openxmlformats.org/officeDocument/2006/relationships/tags" Target="../tags/tag187.xml"/><Relationship Id="rId56" Type="http://schemas.openxmlformats.org/officeDocument/2006/relationships/tags" Target="../tags/tag195.xml"/><Relationship Id="rId64" Type="http://schemas.openxmlformats.org/officeDocument/2006/relationships/tags" Target="../tags/tag203.xml"/><Relationship Id="rId69" Type="http://schemas.openxmlformats.org/officeDocument/2006/relationships/tags" Target="../tags/tag208.xml"/><Relationship Id="rId77" Type="http://schemas.openxmlformats.org/officeDocument/2006/relationships/tags" Target="../tags/tag216.xml"/><Relationship Id="rId8" Type="http://schemas.openxmlformats.org/officeDocument/2006/relationships/tags" Target="../tags/tag147.xml"/><Relationship Id="rId51" Type="http://schemas.openxmlformats.org/officeDocument/2006/relationships/tags" Target="../tags/tag190.xml"/><Relationship Id="rId72" Type="http://schemas.openxmlformats.org/officeDocument/2006/relationships/tags" Target="../tags/tag211.xml"/><Relationship Id="rId80" Type="http://schemas.openxmlformats.org/officeDocument/2006/relationships/tags" Target="../tags/tag219.xml"/><Relationship Id="rId85" Type="http://schemas.openxmlformats.org/officeDocument/2006/relationships/oleObject" Target="../embeddings/oleObject7.bin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33" Type="http://schemas.openxmlformats.org/officeDocument/2006/relationships/tags" Target="../tags/tag172.xml"/><Relationship Id="rId38" Type="http://schemas.openxmlformats.org/officeDocument/2006/relationships/tags" Target="../tags/tag177.xml"/><Relationship Id="rId46" Type="http://schemas.openxmlformats.org/officeDocument/2006/relationships/tags" Target="../tags/tag185.xml"/><Relationship Id="rId59" Type="http://schemas.openxmlformats.org/officeDocument/2006/relationships/tags" Target="../tags/tag198.xml"/><Relationship Id="rId67" Type="http://schemas.openxmlformats.org/officeDocument/2006/relationships/tags" Target="../tags/tag206.xml"/><Relationship Id="rId20" Type="http://schemas.openxmlformats.org/officeDocument/2006/relationships/tags" Target="../tags/tag159.xml"/><Relationship Id="rId41" Type="http://schemas.openxmlformats.org/officeDocument/2006/relationships/tags" Target="../tags/tag180.xml"/><Relationship Id="rId54" Type="http://schemas.openxmlformats.org/officeDocument/2006/relationships/tags" Target="../tags/tag193.xml"/><Relationship Id="rId62" Type="http://schemas.openxmlformats.org/officeDocument/2006/relationships/tags" Target="../tags/tag201.xml"/><Relationship Id="rId70" Type="http://schemas.openxmlformats.org/officeDocument/2006/relationships/tags" Target="../tags/tag209.xml"/><Relationship Id="rId75" Type="http://schemas.openxmlformats.org/officeDocument/2006/relationships/tags" Target="../tags/tag214.xml"/><Relationship Id="rId83" Type="http://schemas.openxmlformats.org/officeDocument/2006/relationships/tags" Target="../tags/tag222.xml"/><Relationship Id="rId1" Type="http://schemas.openxmlformats.org/officeDocument/2006/relationships/vmlDrawing" Target="../drawings/vmlDrawing7.vml"/><Relationship Id="rId6" Type="http://schemas.openxmlformats.org/officeDocument/2006/relationships/tags" Target="../tags/tag145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tags" Target="../tags/tag167.xml"/><Relationship Id="rId36" Type="http://schemas.openxmlformats.org/officeDocument/2006/relationships/tags" Target="../tags/tag175.xml"/><Relationship Id="rId49" Type="http://schemas.openxmlformats.org/officeDocument/2006/relationships/tags" Target="../tags/tag188.xml"/><Relationship Id="rId57" Type="http://schemas.openxmlformats.org/officeDocument/2006/relationships/tags" Target="../tags/tag196.xml"/><Relationship Id="rId10" Type="http://schemas.openxmlformats.org/officeDocument/2006/relationships/tags" Target="../tags/tag149.xml"/><Relationship Id="rId31" Type="http://schemas.openxmlformats.org/officeDocument/2006/relationships/tags" Target="../tags/tag170.xml"/><Relationship Id="rId44" Type="http://schemas.openxmlformats.org/officeDocument/2006/relationships/tags" Target="../tags/tag183.xml"/><Relationship Id="rId52" Type="http://schemas.openxmlformats.org/officeDocument/2006/relationships/tags" Target="../tags/tag191.xml"/><Relationship Id="rId60" Type="http://schemas.openxmlformats.org/officeDocument/2006/relationships/tags" Target="../tags/tag199.xml"/><Relationship Id="rId65" Type="http://schemas.openxmlformats.org/officeDocument/2006/relationships/tags" Target="../tags/tag204.xml"/><Relationship Id="rId73" Type="http://schemas.openxmlformats.org/officeDocument/2006/relationships/tags" Target="../tags/tag212.xml"/><Relationship Id="rId78" Type="http://schemas.openxmlformats.org/officeDocument/2006/relationships/tags" Target="../tags/tag217.xml"/><Relationship Id="rId81" Type="http://schemas.openxmlformats.org/officeDocument/2006/relationships/tags" Target="../tags/tag220.xml"/><Relationship Id="rId86" Type="http://schemas.openxmlformats.org/officeDocument/2006/relationships/image" Target="../media/image1.emf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39" Type="http://schemas.openxmlformats.org/officeDocument/2006/relationships/tags" Target="../tags/tag178.xml"/><Relationship Id="rId34" Type="http://schemas.openxmlformats.org/officeDocument/2006/relationships/tags" Target="../tags/tag173.xml"/><Relationship Id="rId50" Type="http://schemas.openxmlformats.org/officeDocument/2006/relationships/tags" Target="../tags/tag189.xml"/><Relationship Id="rId55" Type="http://schemas.openxmlformats.org/officeDocument/2006/relationships/tags" Target="../tags/tag194.xml"/><Relationship Id="rId76" Type="http://schemas.openxmlformats.org/officeDocument/2006/relationships/tags" Target="../tags/tag215.xml"/><Relationship Id="rId7" Type="http://schemas.openxmlformats.org/officeDocument/2006/relationships/tags" Target="../tags/tag146.xml"/><Relationship Id="rId71" Type="http://schemas.openxmlformats.org/officeDocument/2006/relationships/tags" Target="../tags/tag210.xml"/><Relationship Id="rId2" Type="http://schemas.openxmlformats.org/officeDocument/2006/relationships/tags" Target="../tags/tag141.xml"/><Relationship Id="rId29" Type="http://schemas.openxmlformats.org/officeDocument/2006/relationships/tags" Target="../tags/tag168.xml"/><Relationship Id="rId24" Type="http://schemas.openxmlformats.org/officeDocument/2006/relationships/tags" Target="../tags/tag163.xml"/><Relationship Id="rId40" Type="http://schemas.openxmlformats.org/officeDocument/2006/relationships/tags" Target="../tags/tag179.xml"/><Relationship Id="rId45" Type="http://schemas.openxmlformats.org/officeDocument/2006/relationships/tags" Target="../tags/tag184.xml"/><Relationship Id="rId66" Type="http://schemas.openxmlformats.org/officeDocument/2006/relationships/tags" Target="../tags/tag205.xml"/><Relationship Id="rId61" Type="http://schemas.openxmlformats.org/officeDocument/2006/relationships/tags" Target="../tags/tag200.xml"/><Relationship Id="rId82" Type="http://schemas.openxmlformats.org/officeDocument/2006/relationships/tags" Target="../tags/tag2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9" Type="http://schemas.openxmlformats.org/officeDocument/2006/relationships/tags" Target="../tags/tag43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42" Type="http://schemas.openxmlformats.org/officeDocument/2006/relationships/tags" Target="../tags/tag46.xml"/><Relationship Id="rId47" Type="http://schemas.openxmlformats.org/officeDocument/2006/relationships/image" Target="../media/image1.emf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9" Type="http://schemas.openxmlformats.org/officeDocument/2006/relationships/tags" Target="../tags/tag33.xml"/><Relationship Id="rId1" Type="http://schemas.openxmlformats.org/officeDocument/2006/relationships/vmlDrawing" Target="../drawings/vmlDrawing5.v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40" Type="http://schemas.openxmlformats.org/officeDocument/2006/relationships/tags" Target="../tags/tag44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4" Type="http://schemas.openxmlformats.org/officeDocument/2006/relationships/tags" Target="../tags/tag48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43" Type="http://schemas.openxmlformats.org/officeDocument/2006/relationships/tags" Target="../tags/tag47.xml"/><Relationship Id="rId48" Type="http://schemas.openxmlformats.org/officeDocument/2006/relationships/image" Target="../media/image11.png"/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Relationship Id="rId46" Type="http://schemas.openxmlformats.org/officeDocument/2006/relationships/oleObject" Target="../embeddings/oleObject5.bin"/><Relationship Id="rId20" Type="http://schemas.openxmlformats.org/officeDocument/2006/relationships/tags" Target="../tags/tag24.xml"/><Relationship Id="rId4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73.xml"/><Relationship Id="rId21" Type="http://schemas.openxmlformats.org/officeDocument/2006/relationships/tags" Target="../tags/tag68.xml"/><Relationship Id="rId42" Type="http://schemas.openxmlformats.org/officeDocument/2006/relationships/tags" Target="../tags/tag89.xml"/><Relationship Id="rId47" Type="http://schemas.openxmlformats.org/officeDocument/2006/relationships/tags" Target="../tags/tag94.xml"/><Relationship Id="rId63" Type="http://schemas.openxmlformats.org/officeDocument/2006/relationships/tags" Target="../tags/tag110.xml"/><Relationship Id="rId68" Type="http://schemas.openxmlformats.org/officeDocument/2006/relationships/tags" Target="../tags/tag115.xml"/><Relationship Id="rId84" Type="http://schemas.openxmlformats.org/officeDocument/2006/relationships/tags" Target="../tags/tag131.xml"/><Relationship Id="rId89" Type="http://schemas.openxmlformats.org/officeDocument/2006/relationships/tags" Target="../tags/tag136.xml"/><Relationship Id="rId16" Type="http://schemas.openxmlformats.org/officeDocument/2006/relationships/tags" Target="../tags/tag63.xml"/><Relationship Id="rId11" Type="http://schemas.openxmlformats.org/officeDocument/2006/relationships/tags" Target="../tags/tag58.xml"/><Relationship Id="rId32" Type="http://schemas.openxmlformats.org/officeDocument/2006/relationships/tags" Target="../tags/tag79.xml"/><Relationship Id="rId37" Type="http://schemas.openxmlformats.org/officeDocument/2006/relationships/tags" Target="../tags/tag84.xml"/><Relationship Id="rId53" Type="http://schemas.openxmlformats.org/officeDocument/2006/relationships/tags" Target="../tags/tag100.xml"/><Relationship Id="rId58" Type="http://schemas.openxmlformats.org/officeDocument/2006/relationships/tags" Target="../tags/tag105.xml"/><Relationship Id="rId74" Type="http://schemas.openxmlformats.org/officeDocument/2006/relationships/tags" Target="../tags/tag121.xml"/><Relationship Id="rId79" Type="http://schemas.openxmlformats.org/officeDocument/2006/relationships/tags" Target="../tags/tag126.xml"/><Relationship Id="rId5" Type="http://schemas.openxmlformats.org/officeDocument/2006/relationships/tags" Target="../tags/tag52.xml"/><Relationship Id="rId90" Type="http://schemas.openxmlformats.org/officeDocument/2006/relationships/tags" Target="../tags/tag137.xml"/><Relationship Id="rId95" Type="http://schemas.openxmlformats.org/officeDocument/2006/relationships/oleObject" Target="../embeddings/oleObject6.bin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43" Type="http://schemas.openxmlformats.org/officeDocument/2006/relationships/tags" Target="../tags/tag90.xml"/><Relationship Id="rId48" Type="http://schemas.openxmlformats.org/officeDocument/2006/relationships/tags" Target="../tags/tag95.xml"/><Relationship Id="rId64" Type="http://schemas.openxmlformats.org/officeDocument/2006/relationships/tags" Target="../tags/tag111.xml"/><Relationship Id="rId69" Type="http://schemas.openxmlformats.org/officeDocument/2006/relationships/tags" Target="../tags/tag116.xml"/><Relationship Id="rId8" Type="http://schemas.openxmlformats.org/officeDocument/2006/relationships/tags" Target="../tags/tag55.xml"/><Relationship Id="rId51" Type="http://schemas.openxmlformats.org/officeDocument/2006/relationships/tags" Target="../tags/tag98.xml"/><Relationship Id="rId72" Type="http://schemas.openxmlformats.org/officeDocument/2006/relationships/tags" Target="../tags/tag119.xml"/><Relationship Id="rId80" Type="http://schemas.openxmlformats.org/officeDocument/2006/relationships/tags" Target="../tags/tag127.xml"/><Relationship Id="rId85" Type="http://schemas.openxmlformats.org/officeDocument/2006/relationships/tags" Target="../tags/tag132.xml"/><Relationship Id="rId93" Type="http://schemas.openxmlformats.org/officeDocument/2006/relationships/tags" Target="../tags/tag140.xml"/><Relationship Id="rId3" Type="http://schemas.openxmlformats.org/officeDocument/2006/relationships/tags" Target="../tags/tag50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33" Type="http://schemas.openxmlformats.org/officeDocument/2006/relationships/tags" Target="../tags/tag80.xml"/><Relationship Id="rId38" Type="http://schemas.openxmlformats.org/officeDocument/2006/relationships/tags" Target="../tags/tag85.xml"/><Relationship Id="rId46" Type="http://schemas.openxmlformats.org/officeDocument/2006/relationships/tags" Target="../tags/tag93.xml"/><Relationship Id="rId59" Type="http://schemas.openxmlformats.org/officeDocument/2006/relationships/tags" Target="../tags/tag106.xml"/><Relationship Id="rId67" Type="http://schemas.openxmlformats.org/officeDocument/2006/relationships/tags" Target="../tags/tag114.xml"/><Relationship Id="rId20" Type="http://schemas.openxmlformats.org/officeDocument/2006/relationships/tags" Target="../tags/tag67.xml"/><Relationship Id="rId41" Type="http://schemas.openxmlformats.org/officeDocument/2006/relationships/tags" Target="../tags/tag88.xml"/><Relationship Id="rId54" Type="http://schemas.openxmlformats.org/officeDocument/2006/relationships/tags" Target="../tags/tag101.xml"/><Relationship Id="rId62" Type="http://schemas.openxmlformats.org/officeDocument/2006/relationships/tags" Target="../tags/tag109.xml"/><Relationship Id="rId70" Type="http://schemas.openxmlformats.org/officeDocument/2006/relationships/tags" Target="../tags/tag117.xml"/><Relationship Id="rId75" Type="http://schemas.openxmlformats.org/officeDocument/2006/relationships/tags" Target="../tags/tag122.xml"/><Relationship Id="rId83" Type="http://schemas.openxmlformats.org/officeDocument/2006/relationships/tags" Target="../tags/tag130.xml"/><Relationship Id="rId88" Type="http://schemas.openxmlformats.org/officeDocument/2006/relationships/tags" Target="../tags/tag135.xml"/><Relationship Id="rId91" Type="http://schemas.openxmlformats.org/officeDocument/2006/relationships/tags" Target="../tags/tag138.xml"/><Relationship Id="rId96" Type="http://schemas.openxmlformats.org/officeDocument/2006/relationships/image" Target="../media/image1.emf"/><Relationship Id="rId1" Type="http://schemas.openxmlformats.org/officeDocument/2006/relationships/vmlDrawing" Target="../drawings/vmlDrawing6.vml"/><Relationship Id="rId6" Type="http://schemas.openxmlformats.org/officeDocument/2006/relationships/tags" Target="../tags/tag53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36" Type="http://schemas.openxmlformats.org/officeDocument/2006/relationships/tags" Target="../tags/tag83.xml"/><Relationship Id="rId49" Type="http://schemas.openxmlformats.org/officeDocument/2006/relationships/tags" Target="../tags/tag96.xml"/><Relationship Id="rId57" Type="http://schemas.openxmlformats.org/officeDocument/2006/relationships/tags" Target="../tags/tag104.xml"/><Relationship Id="rId10" Type="http://schemas.openxmlformats.org/officeDocument/2006/relationships/tags" Target="../tags/tag57.xml"/><Relationship Id="rId31" Type="http://schemas.openxmlformats.org/officeDocument/2006/relationships/tags" Target="../tags/tag78.xml"/><Relationship Id="rId44" Type="http://schemas.openxmlformats.org/officeDocument/2006/relationships/tags" Target="../tags/tag91.xml"/><Relationship Id="rId52" Type="http://schemas.openxmlformats.org/officeDocument/2006/relationships/tags" Target="../tags/tag99.xml"/><Relationship Id="rId60" Type="http://schemas.openxmlformats.org/officeDocument/2006/relationships/tags" Target="../tags/tag107.xml"/><Relationship Id="rId65" Type="http://schemas.openxmlformats.org/officeDocument/2006/relationships/tags" Target="../tags/tag112.xml"/><Relationship Id="rId73" Type="http://schemas.openxmlformats.org/officeDocument/2006/relationships/tags" Target="../tags/tag120.xml"/><Relationship Id="rId78" Type="http://schemas.openxmlformats.org/officeDocument/2006/relationships/tags" Target="../tags/tag125.xml"/><Relationship Id="rId81" Type="http://schemas.openxmlformats.org/officeDocument/2006/relationships/tags" Target="../tags/tag128.xml"/><Relationship Id="rId86" Type="http://schemas.openxmlformats.org/officeDocument/2006/relationships/tags" Target="../tags/tag133.xml"/><Relationship Id="rId94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39" Type="http://schemas.openxmlformats.org/officeDocument/2006/relationships/tags" Target="../tags/tag86.xml"/><Relationship Id="rId34" Type="http://schemas.openxmlformats.org/officeDocument/2006/relationships/tags" Target="../tags/tag81.xml"/><Relationship Id="rId50" Type="http://schemas.openxmlformats.org/officeDocument/2006/relationships/tags" Target="../tags/tag97.xml"/><Relationship Id="rId55" Type="http://schemas.openxmlformats.org/officeDocument/2006/relationships/tags" Target="../tags/tag102.xml"/><Relationship Id="rId76" Type="http://schemas.openxmlformats.org/officeDocument/2006/relationships/tags" Target="../tags/tag123.xml"/><Relationship Id="rId7" Type="http://schemas.openxmlformats.org/officeDocument/2006/relationships/tags" Target="../tags/tag54.xml"/><Relationship Id="rId71" Type="http://schemas.openxmlformats.org/officeDocument/2006/relationships/tags" Target="../tags/tag118.xml"/><Relationship Id="rId92" Type="http://schemas.openxmlformats.org/officeDocument/2006/relationships/tags" Target="../tags/tag139.xml"/><Relationship Id="rId2" Type="http://schemas.openxmlformats.org/officeDocument/2006/relationships/tags" Target="../tags/tag49.xml"/><Relationship Id="rId29" Type="http://schemas.openxmlformats.org/officeDocument/2006/relationships/tags" Target="../tags/tag76.xml"/><Relationship Id="rId24" Type="http://schemas.openxmlformats.org/officeDocument/2006/relationships/tags" Target="../tags/tag71.xml"/><Relationship Id="rId40" Type="http://schemas.openxmlformats.org/officeDocument/2006/relationships/tags" Target="../tags/tag87.xml"/><Relationship Id="rId45" Type="http://schemas.openxmlformats.org/officeDocument/2006/relationships/tags" Target="../tags/tag92.xml"/><Relationship Id="rId66" Type="http://schemas.openxmlformats.org/officeDocument/2006/relationships/tags" Target="../tags/tag113.xml"/><Relationship Id="rId87" Type="http://schemas.openxmlformats.org/officeDocument/2006/relationships/tags" Target="../tags/tag134.xml"/><Relationship Id="rId61" Type="http://schemas.openxmlformats.org/officeDocument/2006/relationships/tags" Target="../tags/tag108.xml"/><Relationship Id="rId82" Type="http://schemas.openxmlformats.org/officeDocument/2006/relationships/tags" Target="../tags/tag129.xml"/><Relationship Id="rId19" Type="http://schemas.openxmlformats.org/officeDocument/2006/relationships/tags" Target="../tags/tag66.xml"/><Relationship Id="rId14" Type="http://schemas.openxmlformats.org/officeDocument/2006/relationships/tags" Target="../tags/tag61.xml"/><Relationship Id="rId30" Type="http://schemas.openxmlformats.org/officeDocument/2006/relationships/tags" Target="../tags/tag77.xml"/><Relationship Id="rId35" Type="http://schemas.openxmlformats.org/officeDocument/2006/relationships/tags" Target="../tags/tag82.xml"/><Relationship Id="rId56" Type="http://schemas.openxmlformats.org/officeDocument/2006/relationships/tags" Target="../tags/tag103.xml"/><Relationship Id="rId77" Type="http://schemas.openxmlformats.org/officeDocument/2006/relationships/tags" Target="../tags/tag1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2271985"/>
              </p:ext>
            </p:extLst>
          </p:nvPr>
        </p:nvGraphicFramePr>
        <p:xfrm>
          <a:off x="1525589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85883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68CB6C-D501-4AB3-9F09-F4AA541E6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84" y="0"/>
            <a:ext cx="9930283" cy="617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E32B6-3FFA-402D-A06B-15C1CE726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99" y="865414"/>
            <a:ext cx="1432083" cy="2947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7660A-9303-4317-8B19-B6C1A5AF413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0" b="4555"/>
          <a:stretch/>
        </p:blipFill>
        <p:spPr>
          <a:xfrm>
            <a:off x="261786" y="609600"/>
            <a:ext cx="4531031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611EB3-4693-4270-87CC-B942E4DDFE16}"/>
              </a:ext>
            </a:extLst>
          </p:cNvPr>
          <p:cNvSpPr txBox="1"/>
          <p:nvPr/>
        </p:nvSpPr>
        <p:spPr>
          <a:xfrm>
            <a:off x="5073819" y="697483"/>
            <a:ext cx="4286249" cy="498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98" dirty="0" smtClean="0">
                <a:solidFill>
                  <a:srgbClr val="002EA2"/>
                </a:solidFill>
                <a:latin typeface="+mn-lt"/>
              </a:rPr>
              <a:t>Project </a:t>
            </a:r>
            <a:r>
              <a:rPr lang="en-US" altLang="zh-CN" sz="4000" b="1" spc="-98" dirty="0" smtClean="0">
                <a:solidFill>
                  <a:srgbClr val="002EA2"/>
                </a:solidFill>
                <a:latin typeface="+mn-lt"/>
              </a:rPr>
              <a:t>1     </a:t>
            </a:r>
            <a:br>
              <a:rPr lang="en-US" altLang="zh-CN" sz="4000" b="1" spc="-98" dirty="0" smtClean="0">
                <a:solidFill>
                  <a:srgbClr val="002EA2"/>
                </a:solidFill>
                <a:latin typeface="+mn-lt"/>
              </a:rPr>
            </a:br>
            <a:r>
              <a:rPr lang="en-US" altLang="zh-CN" sz="4000" b="1" spc="-98" dirty="0" smtClean="0">
                <a:solidFill>
                  <a:srgbClr val="002EA2"/>
                </a:solidFill>
                <a:latin typeface="+mn-lt"/>
              </a:rPr>
              <a:t>Real-Time </a:t>
            </a:r>
            <a:r>
              <a:rPr lang="en-US" altLang="zh-CN" sz="4000" b="1" spc="-98" dirty="0">
                <a:solidFill>
                  <a:srgbClr val="002EA2"/>
                </a:solidFill>
                <a:latin typeface="+mn-lt"/>
              </a:rPr>
              <a:t>Data Analytics Capacity</a:t>
            </a:r>
            <a:endParaRPr lang="en-US" sz="4000" b="1" spc="-98" dirty="0" smtClean="0">
              <a:solidFill>
                <a:srgbClr val="002EA2"/>
              </a:solidFill>
              <a:latin typeface="+mn-lt"/>
            </a:endParaRPr>
          </a:p>
          <a:p>
            <a:endParaRPr lang="en-US" sz="2000" b="1" spc="-98" dirty="0">
              <a:solidFill>
                <a:srgbClr val="002EA2"/>
              </a:solidFill>
              <a:latin typeface="+mn-lt"/>
            </a:endParaRPr>
          </a:p>
          <a:p>
            <a:r>
              <a:rPr lang="en-US" sz="3200" b="1" spc="-98" dirty="0" smtClean="0">
                <a:solidFill>
                  <a:srgbClr val="002EA2"/>
                </a:solidFill>
                <a:latin typeface="+mn-lt"/>
              </a:rPr>
              <a:t>Business Requirement – Workshop (Marketing)</a:t>
            </a:r>
          </a:p>
          <a:p>
            <a:endParaRPr lang="en-US" sz="1600" b="1" spc="-98" dirty="0">
              <a:solidFill>
                <a:srgbClr val="002EA2"/>
              </a:solidFill>
              <a:latin typeface="+mn-lt"/>
            </a:endParaRPr>
          </a:p>
          <a:p>
            <a:endParaRPr lang="en-US" sz="750" dirty="0" smtClean="0">
              <a:solidFill>
                <a:srgbClr val="002EA2"/>
              </a:solidFill>
              <a:latin typeface="+mn-lt"/>
            </a:endParaRPr>
          </a:p>
          <a:p>
            <a:r>
              <a:rPr lang="en-US" sz="1875" spc="-38" dirty="0" smtClean="0">
                <a:solidFill>
                  <a:srgbClr val="002EA2"/>
                </a:solidFill>
                <a:latin typeface="+mn-lt"/>
              </a:rPr>
              <a:t>March 2018</a:t>
            </a:r>
            <a:endParaRPr lang="en-US" sz="1875" spc="-38" dirty="0">
              <a:solidFill>
                <a:srgbClr val="002EA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65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1463674"/>
            <a:ext cx="6298853" cy="3160950"/>
            <a:chOff x="1066800" y="1463674"/>
            <a:chExt cx="6298853" cy="316095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66800" y="146367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08123" y="146367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Project Introduction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66800" y="200946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08123" y="200946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Timeline and Milestones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66800" y="255525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8123" y="255525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Objective of Workshop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(10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66800" y="310104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708123" y="3101044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Current Status Understanding </a:t>
              </a:r>
              <a:r>
                <a:rPr lang="en-GB" altLang="zh-CN" sz="1400" i="1" kern="0" dirty="0" smtClean="0">
                  <a:solidFill>
                    <a:schemeClr val="bg1"/>
                  </a:solidFill>
                  <a:ea typeface="华文楷体" pitchFamily="2" charset="-122"/>
                </a:rPr>
                <a:t>(5 minutes)</a:t>
              </a:r>
              <a:endParaRPr lang="en-GB" altLang="zh-CN" sz="1600" i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66800" y="364683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708123" y="364683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Requirement Clarification and Prioritisation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(2 hours)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66800" y="419262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6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8123" y="419262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Wrap-up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7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Previous business requirements from Alexandra in October 2017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Overview of business requirements for KPIs – Data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Current Status Understanding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5540503"/>
            <a:ext cx="8263849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800" dirty="0">
                <a:solidFill>
                  <a:schemeClr val="accent1"/>
                </a:solidFill>
              </a:rPr>
              <a:t>Notes: 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1) Feasibility of automation depends on the data availability of new applications to be implemented in other </a:t>
            </a:r>
            <a:r>
              <a:rPr lang="en-US" sz="800" dirty="0" err="1">
                <a:solidFill>
                  <a:schemeClr val="accent1"/>
                </a:solidFill>
              </a:rPr>
              <a:t>digitisation</a:t>
            </a:r>
            <a:r>
              <a:rPr lang="en-US" sz="800" dirty="0">
                <a:solidFill>
                  <a:schemeClr val="accent1"/>
                </a:solidFill>
              </a:rPr>
              <a:t> projects.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2) KPIs with high priority will be first automated in Wave 1, while the implementation of medium priority KPIs will follow at later stage of Wave 1 and onwards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3) New solution indicated in the future solution will be assessed and evaluated in the following phases.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84203"/>
              </p:ext>
            </p:extLst>
          </p:nvPr>
        </p:nvGraphicFramePr>
        <p:xfrm>
          <a:off x="311967" y="1905000"/>
          <a:ext cx="9365432" cy="342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78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713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KPI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Interpretation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Automated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 capability</a:t>
                      </a:r>
                      <a:r>
                        <a:rPr lang="en-GB" sz="1000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Priority</a:t>
                      </a:r>
                      <a:r>
                        <a:rPr lang="en-GB" sz="1000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Existing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/ Future KPI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Current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 data source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Future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 solution</a:t>
                      </a:r>
                      <a:r>
                        <a:rPr lang="en-GB" sz="1000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162">
                <a:tc gridSpan="6">
                  <a:txBody>
                    <a:bodyPr/>
                    <a:lstStyle/>
                    <a:p>
                      <a:pPr algn="l"/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Marketing</a:t>
                      </a:r>
                      <a:endParaRPr lang="en-GB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Brand value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% share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Market share of brand based on category and region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High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SAP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accent1"/>
                          </a:solidFill>
                        </a:rPr>
                        <a:t>Management dashboard with visualization tool and data warehouse solution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New social media analytics tools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aseline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115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SPPD by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region and brand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Amount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of sales per point of distribution by region and brand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GB" sz="10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SAP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Awareness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Brand awareness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based on GRP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GB" sz="10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15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Usage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Measure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of customer behaviour such as purchase habit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GB" sz="10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solidFill>
                          <a:srgbClr val="00338D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BUMO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Brand used most often by customers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GB" sz="10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solidFill>
                          <a:srgbClr val="00338D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ND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Number of outlets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carrying the product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GB" sz="10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SAP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solidFill>
                          <a:srgbClr val="00338D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GRP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Percentage of audience reached by advertisement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Medium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aseline="0" dirty="0" smtClean="0">
                        <a:solidFill>
                          <a:srgbClr val="00338D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Previous business requirements from Alexandra in October 2017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Overview of business requirements for KPIs – Data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Current Status Understanding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5540503"/>
            <a:ext cx="8263849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800" dirty="0">
                <a:solidFill>
                  <a:schemeClr val="accent1"/>
                </a:solidFill>
              </a:rPr>
              <a:t>Notes: 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1) Feasibility of automation depends on the data availability of new applications to be implemented in other </a:t>
            </a:r>
            <a:r>
              <a:rPr lang="en-US" sz="800" dirty="0" err="1">
                <a:solidFill>
                  <a:schemeClr val="accent1"/>
                </a:solidFill>
              </a:rPr>
              <a:t>digitisation</a:t>
            </a:r>
            <a:r>
              <a:rPr lang="en-US" sz="800" dirty="0">
                <a:solidFill>
                  <a:schemeClr val="accent1"/>
                </a:solidFill>
              </a:rPr>
              <a:t> projects.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2) KPIs with high priority will be first automated in Wave 1, while the implementation of medium priority KPIs will follow at later stage of Wave 1 and onwards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3) New solution indicated in the future solution will be assessed and evaluated in the following phases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73972"/>
              </p:ext>
            </p:extLst>
          </p:nvPr>
        </p:nvGraphicFramePr>
        <p:xfrm>
          <a:off x="311967" y="1905000"/>
          <a:ext cx="936543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948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KPI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Interpretation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Automated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 capability</a:t>
                      </a:r>
                      <a:r>
                        <a:rPr lang="en-GB" sz="1000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Priority</a:t>
                      </a:r>
                      <a:r>
                        <a:rPr lang="en-GB" sz="1000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Existing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/ Future KPI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Current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 data source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Future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 solution</a:t>
                      </a:r>
                      <a:r>
                        <a:rPr lang="en-GB" sz="1000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98">
                <a:tc gridSpan="6">
                  <a:txBody>
                    <a:bodyPr/>
                    <a:lstStyle/>
                    <a:p>
                      <a:pPr algn="l"/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Marketing</a:t>
                      </a:r>
                      <a:endParaRPr lang="en-GB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84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SOV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Share of conversation with target consumers the brand owns vs competitors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Medium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accent1"/>
                          </a:solidFill>
                        </a:rPr>
                        <a:t>Management dashboard with visualisation tool and data warehouse solution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New social media analytics tools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84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A&amp;P spend by brand advertising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Advertising and promotion spend by brand, campaign and type of advertising mean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mtClean="0">
                          <a:solidFill>
                            <a:schemeClr val="accent1"/>
                          </a:solidFill>
                        </a:rPr>
                        <a:t>Medium</a:t>
                      </a:r>
                      <a:endParaRPr lang="en-GB" sz="1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SAP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84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Mobile engagement 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Number of accessing marketing content via handheld</a:t>
                      </a:r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Medium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Mobile app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4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Mobile sharing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Number of sharing contents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with other users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mtClean="0">
                          <a:solidFill>
                            <a:schemeClr val="accent1"/>
                          </a:solidFill>
                        </a:rPr>
                        <a:t>Medium</a:t>
                      </a:r>
                      <a:endParaRPr lang="en-GB" sz="1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Mobile app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000" baseline="0" dirty="0" smtClean="0">
                        <a:solidFill>
                          <a:srgbClr val="00338D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484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Social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buzz topic reach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Number of Vitasoy Weibo topic being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mentioned/ commented/ discussed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mtClean="0">
                          <a:solidFill>
                            <a:schemeClr val="accent1"/>
                          </a:solidFill>
                        </a:rPr>
                        <a:t>Medium</a:t>
                      </a:r>
                      <a:endParaRPr lang="en-GB" sz="1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Web platform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solidFill>
                          <a:srgbClr val="00338D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No.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of bus displaying body advertising</a:t>
                      </a:r>
                      <a:endParaRPr lang="en-GB" sz="1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Number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of bus in China displaying ads on the bus body by variant and region</a:t>
                      </a:r>
                      <a:endParaRPr lang="en-GB" sz="1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mtClean="0">
                          <a:solidFill>
                            <a:schemeClr val="accent1"/>
                          </a:solidFill>
                        </a:rPr>
                        <a:t>Medium</a:t>
                      </a:r>
                      <a:endParaRPr lang="en-GB" sz="1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484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Search index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Amount of appearance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in search results of 3</a:t>
                      </a:r>
                      <a:r>
                        <a:rPr lang="en-GB" sz="1000" baseline="30000" dirty="0" smtClean="0">
                          <a:solidFill>
                            <a:schemeClr val="accent1"/>
                          </a:solidFill>
                        </a:rPr>
                        <a:t>rd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party search platforms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Medium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9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11972" y="549274"/>
            <a:ext cx="9365427" cy="898526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smtClean="0"/>
              <a:t>Existing reports from Yoyo 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7"/>
          </p:nvPr>
        </p:nvSpPr>
        <p:spPr>
          <a:xfrm>
            <a:off x="311972" y="304800"/>
            <a:ext cx="6248400" cy="228600"/>
          </a:xfrm>
        </p:spPr>
        <p:txBody>
          <a:bodyPr/>
          <a:lstStyle/>
          <a:p>
            <a:r>
              <a:rPr lang="en-GB" dirty="0"/>
              <a:t>Current Status Understanding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1981200"/>
            <a:ext cx="2926080" cy="4038600"/>
          </a:xfrm>
          <a:prstGeom prst="rect">
            <a:avLst/>
          </a:prstGeom>
          <a:noFill/>
          <a:ln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GB" sz="1600" b="1" dirty="0" smtClean="0">
                <a:solidFill>
                  <a:schemeClr val="accent1"/>
                </a:solidFill>
              </a:rPr>
              <a:t>Brand Health Study Report</a:t>
            </a:r>
            <a:endParaRPr lang="en-GB" sz="1600" b="1" dirty="0">
              <a:solidFill>
                <a:schemeClr val="accent1"/>
              </a:solidFill>
            </a:endParaRPr>
          </a:p>
          <a:p>
            <a:pPr algn="ctr"/>
            <a:endParaRPr lang="en-GB" sz="1000" dirty="0" smtClean="0">
              <a:solidFill>
                <a:schemeClr val="accent1"/>
              </a:solidFill>
            </a:endParaRP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Awareness (Aided, Unaided and Top-of mind)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Usage (Past 1 Year and Past 3 Months)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Brand Used Most Often (BUMO)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endParaRPr lang="en-GB" sz="1000" dirty="0" smtClean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1834" y="1913327"/>
            <a:ext cx="180000" cy="180000"/>
          </a:xfrm>
          <a:prstGeom prst="ellipse">
            <a:avLst/>
          </a:prstGeom>
          <a:solidFill>
            <a:srgbClr val="7F5C27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1981200"/>
            <a:ext cx="2926080" cy="4038600"/>
          </a:xfrm>
          <a:prstGeom prst="rect">
            <a:avLst/>
          </a:prstGeom>
          <a:noFill/>
          <a:ln>
            <a:solidFill>
              <a:srgbClr val="D5B07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GB" sz="1600" b="1" dirty="0" smtClean="0">
                <a:solidFill>
                  <a:schemeClr val="accent1"/>
                </a:solidFill>
              </a:rPr>
              <a:t>Flash Report Demo</a:t>
            </a:r>
            <a:endParaRPr lang="en-GB" sz="1600" b="1" dirty="0">
              <a:solidFill>
                <a:schemeClr val="accent1"/>
              </a:solidFill>
            </a:endParaRPr>
          </a:p>
          <a:p>
            <a:pPr algn="ctr"/>
            <a:endParaRPr lang="en-GB" sz="1000" dirty="0">
              <a:solidFill>
                <a:schemeClr val="accent1"/>
              </a:solidFill>
            </a:endParaRP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Brand value % share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SPPD (Amount of sales per point of distribution)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ND (Number of outlets carrying products)</a:t>
            </a:r>
            <a:endParaRPr lang="en-GB" sz="10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16035" y="1913327"/>
            <a:ext cx="180000" cy="180000"/>
          </a:xfrm>
          <a:prstGeom prst="ellipse">
            <a:avLst/>
          </a:prstGeom>
          <a:solidFill>
            <a:srgbClr val="D5B076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60622" y="1999835"/>
            <a:ext cx="2926080" cy="4038600"/>
          </a:xfrm>
          <a:prstGeom prst="rect">
            <a:avLst/>
          </a:prstGeom>
          <a:noFill/>
          <a:ln>
            <a:solidFill>
              <a:srgbClr val="E6D0A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GB" sz="1600" b="1" dirty="0" smtClean="0">
                <a:solidFill>
                  <a:schemeClr val="accent1"/>
                </a:solidFill>
              </a:rPr>
              <a:t>Offtake Monthly Report</a:t>
            </a:r>
            <a:endParaRPr lang="en-GB" sz="1600" b="1" dirty="0">
              <a:solidFill>
                <a:schemeClr val="accent1"/>
              </a:solidFill>
            </a:endParaRPr>
          </a:p>
          <a:p>
            <a:pPr algn="ctr"/>
            <a:endParaRPr lang="en-GB" sz="1000" dirty="0">
              <a:solidFill>
                <a:schemeClr val="accent1"/>
              </a:solidFill>
            </a:endParaRP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Brand Value Share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US" altLang="zh-CN" sz="1000" dirty="0">
                <a:solidFill>
                  <a:prstClr val="black"/>
                </a:solidFill>
              </a:rPr>
              <a:t>Super Category Sales </a:t>
            </a:r>
            <a:r>
              <a:rPr lang="en-US" altLang="zh-CN" sz="1000" dirty="0" smtClean="0">
                <a:solidFill>
                  <a:prstClr val="black"/>
                </a:solidFill>
              </a:rPr>
              <a:t>Value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SPPD </a:t>
            </a:r>
            <a:r>
              <a:rPr lang="en-GB" sz="1000" dirty="0">
                <a:solidFill>
                  <a:schemeClr val="accent1"/>
                </a:solidFill>
              </a:rPr>
              <a:t>(Amount of sales per point of distribution)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chemeClr val="accent1"/>
                </a:solidFill>
              </a:rPr>
              <a:t>ND (Number of outlets carrying products</a:t>
            </a:r>
            <a:r>
              <a:rPr lang="en-GB" sz="1000" dirty="0" smtClean="0">
                <a:solidFill>
                  <a:schemeClr val="accent1"/>
                </a:solidFill>
              </a:rPr>
              <a:t>)</a:t>
            </a:r>
            <a:endParaRPr lang="en-US" altLang="zh-CN" sz="1000" dirty="0" smtClean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95257" y="1931962"/>
            <a:ext cx="180000" cy="180000"/>
          </a:xfrm>
          <a:prstGeom prst="ellipse">
            <a:avLst/>
          </a:prstGeom>
          <a:solidFill>
            <a:srgbClr val="E6D0AD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3</a:t>
            </a:r>
            <a:endParaRPr lang="en-GB" sz="10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31" y="2269829"/>
            <a:ext cx="2177143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93" y="3158899"/>
            <a:ext cx="2183899" cy="12161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574" y="2270760"/>
            <a:ext cx="2631393" cy="21042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257" y="2276110"/>
            <a:ext cx="1967345" cy="1463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763" y="2567525"/>
            <a:ext cx="2061708" cy="1510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8360" y="2879429"/>
            <a:ext cx="1969617" cy="14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1463674"/>
            <a:ext cx="6298853" cy="3160950"/>
            <a:chOff x="1066800" y="1463674"/>
            <a:chExt cx="6298853" cy="316095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66800" y="146367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08123" y="146367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Project Introduction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66800" y="200946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08123" y="200946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Timeline and Milestones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66800" y="255525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8123" y="255525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Objective of Workshop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(10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66800" y="310104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708123" y="310104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Current Status Understanding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6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66800" y="364683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708123" y="3646834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Requirement Clarification and Prioritisation </a:t>
              </a:r>
              <a:r>
                <a:rPr lang="en-GB" altLang="zh-CN" sz="1400" i="1" kern="0" dirty="0" smtClean="0">
                  <a:solidFill>
                    <a:schemeClr val="bg1"/>
                  </a:solidFill>
                  <a:ea typeface="华文楷体" pitchFamily="2" charset="-122"/>
                </a:rPr>
                <a:t>(2 hours)</a:t>
              </a: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66800" y="419262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6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8123" y="419262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Wrap-up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8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Now: We have 20 KPI stated by Alexandra and appeared in existing report shared by Yoyo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549274"/>
            <a:ext cx="9365427" cy="550587"/>
          </a:xfrm>
        </p:spPr>
        <p:txBody>
          <a:bodyPr/>
          <a:lstStyle/>
          <a:p>
            <a:r>
              <a:rPr lang="en-US" dirty="0" smtClean="0"/>
              <a:t>1. Brand Awareness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1025" y="3867085"/>
            <a:ext cx="2926080" cy="1948167"/>
            <a:chOff x="304352" y="3179287"/>
            <a:chExt cx="2926080" cy="194816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510" y="3655602"/>
              <a:ext cx="2438400" cy="1365504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304352" y="3179287"/>
              <a:ext cx="2926080" cy="1948167"/>
            </a:xfrm>
            <a:prstGeom prst="rect">
              <a:avLst/>
            </a:prstGeom>
            <a:noFill/>
            <a:ln w="6350">
              <a:solidFill>
                <a:srgbClr val="7F5C2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t" anchorCtr="0"/>
            <a:lstStyle/>
            <a:p>
              <a:pPr algn="ctr"/>
              <a:r>
                <a:rPr lang="en-GB" sz="1200" b="1" dirty="0" smtClean="0">
                  <a:solidFill>
                    <a:schemeClr val="accent1"/>
                  </a:solidFill>
                </a:rPr>
                <a:t>Existing Data Source: </a:t>
              </a:r>
              <a:br>
                <a:rPr lang="en-GB" sz="1200" b="1" dirty="0" smtClean="0">
                  <a:solidFill>
                    <a:schemeClr val="accent1"/>
                  </a:solidFill>
                </a:rPr>
              </a:br>
              <a:r>
                <a:rPr lang="en-GB" sz="1200" dirty="0" smtClean="0">
                  <a:solidFill>
                    <a:schemeClr val="accent1"/>
                  </a:solidFill>
                </a:rPr>
                <a:t>Brand </a:t>
              </a:r>
              <a:r>
                <a:rPr lang="en-GB" sz="1200" dirty="0">
                  <a:solidFill>
                    <a:schemeClr val="accent1"/>
                  </a:solidFill>
                </a:rPr>
                <a:t>Health Study </a:t>
              </a:r>
              <a:r>
                <a:rPr lang="en-GB" sz="1200" dirty="0" smtClean="0">
                  <a:solidFill>
                    <a:schemeClr val="accent1"/>
                  </a:solidFill>
                </a:rPr>
                <a:t>Report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92343" y="2119498"/>
            <a:ext cx="2926080" cy="766762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</a:rPr>
              <a:t>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Top of Mind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Unaided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accent1"/>
                </a:solidFill>
              </a:rPr>
              <a:t>A</a:t>
            </a:r>
            <a:r>
              <a:rPr lang="en-GB" sz="1050" dirty="0" smtClean="0">
                <a:solidFill>
                  <a:schemeClr val="accent1"/>
                </a:solidFill>
              </a:rPr>
              <a:t>ided Awareness</a:t>
            </a:r>
            <a:endParaRPr lang="en-GB" sz="1050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2343" y="2989878"/>
            <a:ext cx="2926080" cy="773589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</a:rPr>
              <a:t>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City (e.g. GZ, WH, SH and BJ)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Wave (around quarterly)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Brand vs. competitors</a:t>
            </a:r>
            <a:endParaRPr lang="en-GB" sz="1050" dirty="0">
              <a:solidFill>
                <a:schemeClr val="accent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2343" y="1690907"/>
            <a:ext cx="2926080" cy="324973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</a:rPr>
              <a:t>Importance by Alexandra - </a:t>
            </a:r>
            <a:r>
              <a:rPr lang="en-GB" sz="1200" u="sng" dirty="0" smtClean="0">
                <a:solidFill>
                  <a:srgbClr val="00B050"/>
                </a:solidFill>
              </a:rPr>
              <a:t>High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44353"/>
              </p:ext>
            </p:extLst>
          </p:nvPr>
        </p:nvGraphicFramePr>
        <p:xfrm>
          <a:off x="4267200" y="1752601"/>
          <a:ext cx="5181599" cy="388619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29928">
                  <a:extLst>
                    <a:ext uri="{9D8B030D-6E8A-4147-A177-3AD203B41FA5}">
                      <a16:colId xmlns:a16="http://schemas.microsoft.com/office/drawing/2014/main" val="3727953895"/>
                    </a:ext>
                  </a:extLst>
                </a:gridCol>
                <a:gridCol w="1890646">
                  <a:extLst>
                    <a:ext uri="{9D8B030D-6E8A-4147-A177-3AD203B41FA5}">
                      <a16:colId xmlns:a16="http://schemas.microsoft.com/office/drawing/2014/main" val="217289397"/>
                    </a:ext>
                  </a:extLst>
                </a:gridCol>
                <a:gridCol w="2261025">
                  <a:extLst>
                    <a:ext uri="{9D8B030D-6E8A-4147-A177-3AD203B41FA5}">
                      <a16:colId xmlns:a16="http://schemas.microsoft.com/office/drawing/2014/main" val="467672919"/>
                    </a:ext>
                  </a:extLst>
                </a:gridCol>
              </a:tblGrid>
              <a:tr h="63587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6289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of Mind Awareness</a:t>
                      </a:r>
                    </a:p>
                    <a:p>
                      <a:pPr marL="26289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Unaided</a:t>
                      </a:r>
                      <a:r>
                        <a:rPr lang="en-US" sz="1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Awareness</a:t>
                      </a:r>
                    </a:p>
                    <a:p>
                      <a:pPr marL="26289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Aided Awareness</a:t>
                      </a:r>
                      <a:endParaRPr 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3631"/>
                  </a:ext>
                </a:extLst>
              </a:tr>
              <a:tr h="386411"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Importance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Prioritisation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KPI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(High  / Medium  / Low)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21473"/>
                  </a:ext>
                </a:extLst>
              </a:tr>
              <a:tr h="4329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Dimension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for deep-dive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59432"/>
                  </a:ext>
                </a:extLst>
              </a:tr>
              <a:tr h="552721">
                <a:tc rowSpan="3"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Accessing Characteristics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Source</a:t>
                      </a:r>
                      <a:b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(SAP, OA, 100 Sales, </a:t>
                      </a:r>
                      <a:r>
                        <a:rPr lang="en-US" sz="8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VWin</a:t>
                      </a:r>
                      <a:r>
                        <a:rPr lang="en-US" sz="8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Report)</a:t>
                      </a:r>
                      <a:endParaRPr lang="en-US" sz="8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560922"/>
                  </a:ext>
                </a:extLst>
              </a:tr>
              <a:tr h="386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Format</a:t>
                      </a:r>
                    </a:p>
                    <a:p>
                      <a:pPr marL="91440" algn="l" fontAlgn="ctr"/>
                      <a:r>
                        <a:rPr lang="en-US" sz="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(MS Excel, MS PowerPoint, Database)</a:t>
                      </a:r>
                      <a:endParaRPr lang="en-US" sz="8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96368"/>
                  </a:ext>
                </a:extLst>
              </a:tr>
              <a:tr h="386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Data Quality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(High  / Medium  / Low)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5660"/>
                  </a:ext>
                </a:extLst>
              </a:tr>
              <a:tr h="552721"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Data Collection &amp; Quality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How often?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</a:t>
                      </a:r>
                      <a:r>
                        <a:rPr lang="en-US" sz="800" i="1" u="none" strike="noStrike" dirty="0" smtClean="0">
                          <a:effectLst/>
                        </a:rPr>
                        <a:t>Daily</a:t>
                      </a:r>
                      <a:r>
                        <a:rPr lang="en-US" sz="800" i="1" u="none" strike="noStrike" baseline="0" dirty="0" smtClean="0">
                          <a:effectLst/>
                        </a:rPr>
                        <a:t> / </a:t>
                      </a:r>
                      <a:r>
                        <a:rPr lang="en-US" sz="800" i="1" u="none" strike="noStrike" dirty="0" smtClean="0">
                          <a:effectLst/>
                        </a:rPr>
                        <a:t>Weekly</a:t>
                      </a:r>
                      <a:r>
                        <a:rPr lang="en-US" sz="800" i="1" u="none" strike="noStrike" baseline="0" dirty="0" smtClean="0">
                          <a:effectLst/>
                        </a:rPr>
                        <a:t> / </a:t>
                      </a:r>
                      <a:r>
                        <a:rPr lang="en-US" sz="800" i="1" u="none" strike="noStrike" dirty="0" smtClean="0">
                          <a:effectLst/>
                        </a:rPr>
                        <a:t>Monthly</a:t>
                      </a:r>
                      <a:r>
                        <a:rPr lang="en-US" sz="800" i="1" u="none" strike="noStrike" baseline="0" dirty="0" smtClean="0">
                          <a:effectLst/>
                        </a:rPr>
                        <a:t> / </a:t>
                      </a:r>
                      <a:r>
                        <a:rPr lang="en-US" sz="800" i="1" u="none" strike="noStrike" dirty="0" smtClean="0">
                          <a:effectLst/>
                        </a:rPr>
                        <a:t> Quarterly / Half-yearly / Yearly)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287978"/>
                  </a:ext>
                </a:extLst>
              </a:tr>
              <a:tr h="552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Who?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(CEO, CFO, Brand Manager, Media Manager, Marketing Manager, </a:t>
                      </a:r>
                      <a:r>
                        <a:rPr lang="en-US" sz="800" i="1" u="none" strike="noStrike" dirty="0" err="1">
                          <a:effectLst/>
                        </a:rPr>
                        <a:t>etc</a:t>
                      </a:r>
                      <a:r>
                        <a:rPr lang="en-US" sz="800" i="1" u="none" strike="noStrike" dirty="0">
                          <a:effectLst/>
                        </a:rPr>
                        <a:t>)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712219"/>
                  </a:ext>
                </a:extLst>
              </a:tr>
            </a:tbl>
          </a:graphicData>
        </a:graphic>
      </p:graphicFrame>
      <p:sp>
        <p:nvSpPr>
          <p:cNvPr id="31" name="Rounded Rectangle 30"/>
          <p:cNvSpPr/>
          <p:nvPr/>
        </p:nvSpPr>
        <p:spPr>
          <a:xfrm>
            <a:off x="311972" y="1143000"/>
            <a:ext cx="3498028" cy="4925649"/>
          </a:xfrm>
          <a:prstGeom prst="roundRect">
            <a:avLst/>
          </a:prstGeom>
          <a:noFill/>
          <a:ln w="19050">
            <a:solidFill>
              <a:srgbClr val="7F5C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7F5C27"/>
                </a:solidFill>
              </a:rPr>
              <a:t>What we know so far</a:t>
            </a:r>
            <a:endParaRPr lang="en-US" sz="1600" b="1" dirty="0">
              <a:solidFill>
                <a:srgbClr val="7F5C27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9053" y="1143000"/>
            <a:ext cx="5598345" cy="4925649"/>
          </a:xfrm>
          <a:prstGeom prst="roundRect">
            <a:avLst/>
          </a:prstGeom>
          <a:noFill/>
          <a:ln w="19050">
            <a:solidFill>
              <a:srgbClr val="7F5C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600" b="1" dirty="0" smtClean="0">
                <a:solidFill>
                  <a:srgbClr val="7F5C27"/>
                </a:solidFill>
              </a:rPr>
              <a:t>What we have to decide</a:t>
            </a:r>
            <a:endParaRPr lang="en-US" sz="1600" b="1" dirty="0">
              <a:solidFill>
                <a:srgbClr val="7F5C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4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549274"/>
            <a:ext cx="9365427" cy="550587"/>
          </a:xfrm>
        </p:spPr>
        <p:txBody>
          <a:bodyPr/>
          <a:lstStyle/>
          <a:p>
            <a:r>
              <a:rPr lang="en-US" dirty="0" smtClean="0"/>
              <a:t>2. Usage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1025" y="3867085"/>
            <a:ext cx="2926080" cy="1948167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>
                <a:solidFill>
                  <a:schemeClr val="accent1"/>
                </a:solidFill>
              </a:rPr>
              <a:t>Existing Data Source: </a:t>
            </a:r>
            <a:br>
              <a:rPr lang="en-GB" sz="1200" b="1" dirty="0">
                <a:solidFill>
                  <a:schemeClr val="accent1"/>
                </a:solidFill>
              </a:rPr>
            </a:br>
            <a:r>
              <a:rPr lang="en-GB" sz="1200" dirty="0">
                <a:solidFill>
                  <a:schemeClr val="accent1"/>
                </a:solidFill>
              </a:rPr>
              <a:t>Brand Health Study Report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2343" y="2119498"/>
            <a:ext cx="2926080" cy="766762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</a:rPr>
              <a:t>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Past 1 Year (P1Y)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Past 3 Month (P3M)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Past 1 Month (P1M) Usage</a:t>
            </a:r>
            <a:endParaRPr lang="en-GB" sz="1050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2343" y="2989878"/>
            <a:ext cx="2926080" cy="773589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</a:rPr>
              <a:t>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City (e.g. GZ, WH, SH and BJ)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Wave (around quarterly)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Brand vs. competitors</a:t>
            </a:r>
            <a:endParaRPr lang="en-GB" sz="1050" dirty="0">
              <a:solidFill>
                <a:schemeClr val="accent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2343" y="1690907"/>
            <a:ext cx="2926080" cy="324973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</a:rPr>
              <a:t>Importance by Alexandra - </a:t>
            </a:r>
            <a:r>
              <a:rPr lang="en-GB" sz="1200" u="sng" dirty="0" smtClean="0">
                <a:solidFill>
                  <a:srgbClr val="00B050"/>
                </a:solidFill>
              </a:rPr>
              <a:t>High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88878"/>
              </p:ext>
            </p:extLst>
          </p:nvPr>
        </p:nvGraphicFramePr>
        <p:xfrm>
          <a:off x="4267200" y="1752601"/>
          <a:ext cx="5181599" cy="388619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29928">
                  <a:extLst>
                    <a:ext uri="{9D8B030D-6E8A-4147-A177-3AD203B41FA5}">
                      <a16:colId xmlns:a16="http://schemas.microsoft.com/office/drawing/2014/main" val="3727953895"/>
                    </a:ext>
                  </a:extLst>
                </a:gridCol>
                <a:gridCol w="1890646">
                  <a:extLst>
                    <a:ext uri="{9D8B030D-6E8A-4147-A177-3AD203B41FA5}">
                      <a16:colId xmlns:a16="http://schemas.microsoft.com/office/drawing/2014/main" val="217289397"/>
                    </a:ext>
                  </a:extLst>
                </a:gridCol>
                <a:gridCol w="2261025">
                  <a:extLst>
                    <a:ext uri="{9D8B030D-6E8A-4147-A177-3AD203B41FA5}">
                      <a16:colId xmlns:a16="http://schemas.microsoft.com/office/drawing/2014/main" val="467672919"/>
                    </a:ext>
                  </a:extLst>
                </a:gridCol>
              </a:tblGrid>
              <a:tr h="63587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6289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 1 Year (P1Y) Usage</a:t>
                      </a:r>
                    </a:p>
                    <a:p>
                      <a:pPr marL="26289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 3 Month (P3M) Usage</a:t>
                      </a:r>
                    </a:p>
                    <a:p>
                      <a:pPr marL="26289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 1 Month (P1M) Usage</a:t>
                      </a: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3631"/>
                  </a:ext>
                </a:extLst>
              </a:tr>
              <a:tr h="386411"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Importance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Prioritisation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KPI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(High  / Medium  / Low)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21473"/>
                  </a:ext>
                </a:extLst>
              </a:tr>
              <a:tr h="4329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Dimension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for deep-dive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59432"/>
                  </a:ext>
                </a:extLst>
              </a:tr>
              <a:tr h="552721">
                <a:tc rowSpan="3"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Accessing Characteristics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Source</a:t>
                      </a:r>
                      <a:b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(SAP, OA, 100 Sales, </a:t>
                      </a:r>
                      <a:r>
                        <a:rPr lang="en-US" sz="8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VWin</a:t>
                      </a:r>
                      <a:r>
                        <a:rPr lang="en-US" sz="8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Report)</a:t>
                      </a:r>
                      <a:endParaRPr lang="en-US" sz="8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560922"/>
                  </a:ext>
                </a:extLst>
              </a:tr>
              <a:tr h="386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Format</a:t>
                      </a:r>
                    </a:p>
                    <a:p>
                      <a:pPr marL="91440" algn="l" fontAlgn="ctr"/>
                      <a:r>
                        <a:rPr lang="en-US" sz="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(MS Excel, MS PowerPoint, Database)</a:t>
                      </a:r>
                      <a:endParaRPr lang="en-US" sz="8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96368"/>
                  </a:ext>
                </a:extLst>
              </a:tr>
              <a:tr h="386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Data Quality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(High  / Medium  / Low)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5660"/>
                  </a:ext>
                </a:extLst>
              </a:tr>
              <a:tr h="552721"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Data Collection &amp; Quality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How often?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</a:t>
                      </a:r>
                      <a:r>
                        <a:rPr lang="en-US" sz="800" i="1" u="none" strike="noStrike" dirty="0" smtClean="0">
                          <a:effectLst/>
                        </a:rPr>
                        <a:t>Daily</a:t>
                      </a:r>
                      <a:r>
                        <a:rPr lang="en-US" sz="800" i="1" u="none" strike="noStrike" baseline="0" dirty="0" smtClean="0">
                          <a:effectLst/>
                        </a:rPr>
                        <a:t> / </a:t>
                      </a:r>
                      <a:r>
                        <a:rPr lang="en-US" sz="800" i="1" u="none" strike="noStrike" dirty="0" smtClean="0">
                          <a:effectLst/>
                        </a:rPr>
                        <a:t>Weekly</a:t>
                      </a:r>
                      <a:r>
                        <a:rPr lang="en-US" sz="800" i="1" u="none" strike="noStrike" baseline="0" dirty="0" smtClean="0">
                          <a:effectLst/>
                        </a:rPr>
                        <a:t> / </a:t>
                      </a:r>
                      <a:r>
                        <a:rPr lang="en-US" sz="800" i="1" u="none" strike="noStrike" dirty="0" smtClean="0">
                          <a:effectLst/>
                        </a:rPr>
                        <a:t>Monthly</a:t>
                      </a:r>
                      <a:r>
                        <a:rPr lang="en-US" sz="800" i="1" u="none" strike="noStrike" baseline="0" dirty="0" smtClean="0">
                          <a:effectLst/>
                        </a:rPr>
                        <a:t> / </a:t>
                      </a:r>
                      <a:r>
                        <a:rPr lang="en-US" sz="800" i="1" u="none" strike="noStrike" dirty="0" smtClean="0">
                          <a:effectLst/>
                        </a:rPr>
                        <a:t> Quarterly / Half-yearly / Yearly)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287978"/>
                  </a:ext>
                </a:extLst>
              </a:tr>
              <a:tr h="552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Who?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(CEO, CFO, Brand Manager, Media Manager, Marketing Manager, </a:t>
                      </a:r>
                      <a:r>
                        <a:rPr lang="en-US" sz="800" i="1" u="none" strike="noStrike" dirty="0" err="1">
                          <a:effectLst/>
                        </a:rPr>
                        <a:t>etc</a:t>
                      </a:r>
                      <a:r>
                        <a:rPr lang="en-US" sz="800" i="1" u="none" strike="noStrike" dirty="0">
                          <a:effectLst/>
                        </a:rPr>
                        <a:t>)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712219"/>
                  </a:ext>
                </a:extLst>
              </a:tr>
            </a:tbl>
          </a:graphicData>
        </a:graphic>
      </p:graphicFrame>
      <p:sp>
        <p:nvSpPr>
          <p:cNvPr id="31" name="Rounded Rectangle 30"/>
          <p:cNvSpPr/>
          <p:nvPr/>
        </p:nvSpPr>
        <p:spPr>
          <a:xfrm>
            <a:off x="311972" y="1143000"/>
            <a:ext cx="3498028" cy="4925649"/>
          </a:xfrm>
          <a:prstGeom prst="roundRect">
            <a:avLst/>
          </a:prstGeom>
          <a:noFill/>
          <a:ln w="19050">
            <a:solidFill>
              <a:srgbClr val="7F5C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7F5C27"/>
                </a:solidFill>
              </a:rPr>
              <a:t>What we know so far</a:t>
            </a:r>
            <a:endParaRPr lang="en-US" sz="1600" b="1" dirty="0">
              <a:solidFill>
                <a:srgbClr val="7F5C27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9053" y="1143000"/>
            <a:ext cx="5598345" cy="4925649"/>
          </a:xfrm>
          <a:prstGeom prst="roundRect">
            <a:avLst/>
          </a:prstGeom>
          <a:noFill/>
          <a:ln w="19050">
            <a:solidFill>
              <a:srgbClr val="7F5C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600" b="1" dirty="0" smtClean="0">
                <a:solidFill>
                  <a:srgbClr val="7F5C27"/>
                </a:solidFill>
              </a:rPr>
              <a:t>What we have to decide</a:t>
            </a:r>
            <a:endParaRPr lang="en-US" sz="1600" b="1" dirty="0">
              <a:solidFill>
                <a:srgbClr val="7F5C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9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549274"/>
            <a:ext cx="9365427" cy="550587"/>
          </a:xfrm>
        </p:spPr>
        <p:txBody>
          <a:bodyPr/>
          <a:lstStyle/>
          <a:p>
            <a:r>
              <a:rPr lang="en-US" dirty="0" smtClean="0"/>
              <a:t>3. BUMO (Brand Used Most Often)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1025" y="3052321"/>
            <a:ext cx="2926080" cy="2762931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>
                <a:solidFill>
                  <a:schemeClr val="accent1"/>
                </a:solidFill>
              </a:rPr>
              <a:t>Existing Data Source: </a:t>
            </a:r>
            <a:br>
              <a:rPr lang="en-GB" sz="1200" b="1" dirty="0">
                <a:solidFill>
                  <a:schemeClr val="accent1"/>
                </a:solidFill>
              </a:rPr>
            </a:br>
            <a:r>
              <a:rPr lang="en-GB" sz="1200" dirty="0">
                <a:solidFill>
                  <a:schemeClr val="accent1"/>
                </a:solidFill>
              </a:rPr>
              <a:t>Brand Health Study Report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2343" y="2147306"/>
            <a:ext cx="2926080" cy="773589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</a:rPr>
              <a:t>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City (e.g. GZ, WH, SH and BJ)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Wave (around quarterly)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Brand vs. competitors</a:t>
            </a:r>
            <a:endParaRPr lang="en-GB" sz="1050" dirty="0">
              <a:solidFill>
                <a:schemeClr val="accent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92596"/>
              </p:ext>
            </p:extLst>
          </p:nvPr>
        </p:nvGraphicFramePr>
        <p:xfrm>
          <a:off x="4267200" y="1752597"/>
          <a:ext cx="5181599" cy="38862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29928">
                  <a:extLst>
                    <a:ext uri="{9D8B030D-6E8A-4147-A177-3AD203B41FA5}">
                      <a16:colId xmlns:a16="http://schemas.microsoft.com/office/drawing/2014/main" val="3727953895"/>
                    </a:ext>
                  </a:extLst>
                </a:gridCol>
                <a:gridCol w="1890646">
                  <a:extLst>
                    <a:ext uri="{9D8B030D-6E8A-4147-A177-3AD203B41FA5}">
                      <a16:colId xmlns:a16="http://schemas.microsoft.com/office/drawing/2014/main" val="217289397"/>
                    </a:ext>
                  </a:extLst>
                </a:gridCol>
                <a:gridCol w="2261025">
                  <a:extLst>
                    <a:ext uri="{9D8B030D-6E8A-4147-A177-3AD203B41FA5}">
                      <a16:colId xmlns:a16="http://schemas.microsoft.com/office/drawing/2014/main" val="467672919"/>
                    </a:ext>
                  </a:extLst>
                </a:gridCol>
              </a:tblGrid>
              <a:tr h="462007"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Importance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Prioritisation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KPI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(High  / Medium  / Low)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21473"/>
                  </a:ext>
                </a:extLst>
              </a:tr>
              <a:tr h="517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Dimension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for deep-dive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59432"/>
                  </a:ext>
                </a:extLst>
              </a:tr>
              <a:tr h="660853">
                <a:tc rowSpan="3"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Accessing Characteristics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Source</a:t>
                      </a:r>
                      <a:b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(SAP, OA, 100 Sales, </a:t>
                      </a:r>
                      <a:r>
                        <a:rPr lang="en-US" sz="8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VWin</a:t>
                      </a:r>
                      <a:r>
                        <a:rPr lang="en-US" sz="8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Report)</a:t>
                      </a:r>
                      <a:endParaRPr lang="en-US" sz="8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560922"/>
                  </a:ext>
                </a:extLst>
              </a:tr>
              <a:tr h="46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Format</a:t>
                      </a:r>
                    </a:p>
                    <a:p>
                      <a:pPr marL="91440" algn="l" fontAlgn="ctr"/>
                      <a:r>
                        <a:rPr lang="en-US" sz="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(MS Excel, MS PowerPoint, Database)</a:t>
                      </a:r>
                      <a:endParaRPr lang="en-US" sz="8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96368"/>
                  </a:ext>
                </a:extLst>
              </a:tr>
              <a:tr h="46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Data Quality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(High  / Medium  / Low)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5660"/>
                  </a:ext>
                </a:extLst>
              </a:tr>
              <a:tr h="660853"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Data Collection &amp; Quality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How often?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</a:t>
                      </a:r>
                      <a:r>
                        <a:rPr lang="en-US" sz="800" i="1" u="none" strike="noStrike" dirty="0" smtClean="0">
                          <a:effectLst/>
                        </a:rPr>
                        <a:t>Daily</a:t>
                      </a:r>
                      <a:r>
                        <a:rPr lang="en-US" sz="800" i="1" u="none" strike="noStrike" baseline="0" dirty="0" smtClean="0">
                          <a:effectLst/>
                        </a:rPr>
                        <a:t> / </a:t>
                      </a:r>
                      <a:r>
                        <a:rPr lang="en-US" sz="800" i="1" u="none" strike="noStrike" dirty="0" smtClean="0">
                          <a:effectLst/>
                        </a:rPr>
                        <a:t>Weekly</a:t>
                      </a:r>
                      <a:r>
                        <a:rPr lang="en-US" sz="800" i="1" u="none" strike="noStrike" baseline="0" dirty="0" smtClean="0">
                          <a:effectLst/>
                        </a:rPr>
                        <a:t> / </a:t>
                      </a:r>
                      <a:r>
                        <a:rPr lang="en-US" sz="800" i="1" u="none" strike="noStrike" dirty="0" smtClean="0">
                          <a:effectLst/>
                        </a:rPr>
                        <a:t>Monthly</a:t>
                      </a:r>
                      <a:r>
                        <a:rPr lang="en-US" sz="800" i="1" u="none" strike="noStrike" baseline="0" dirty="0" smtClean="0">
                          <a:effectLst/>
                        </a:rPr>
                        <a:t> / </a:t>
                      </a:r>
                      <a:r>
                        <a:rPr lang="en-US" sz="800" i="1" u="none" strike="noStrike" dirty="0" smtClean="0">
                          <a:effectLst/>
                        </a:rPr>
                        <a:t> Quarterly / Half-yearly / Yearly)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287978"/>
                  </a:ext>
                </a:extLst>
              </a:tr>
              <a:tr h="660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Who?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(CEO, CFO, Brand Manager, Media Manager, Marketing Manager, </a:t>
                      </a:r>
                      <a:r>
                        <a:rPr lang="en-US" sz="800" i="1" u="none" strike="noStrike" dirty="0" err="1">
                          <a:effectLst/>
                        </a:rPr>
                        <a:t>etc</a:t>
                      </a:r>
                      <a:r>
                        <a:rPr lang="en-US" sz="800" i="1" u="none" strike="noStrike" dirty="0">
                          <a:effectLst/>
                        </a:rPr>
                        <a:t>)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712219"/>
                  </a:ext>
                </a:extLst>
              </a:tr>
            </a:tbl>
          </a:graphicData>
        </a:graphic>
      </p:graphicFrame>
      <p:sp>
        <p:nvSpPr>
          <p:cNvPr id="31" name="Rounded Rectangle 30"/>
          <p:cNvSpPr/>
          <p:nvPr/>
        </p:nvSpPr>
        <p:spPr>
          <a:xfrm>
            <a:off x="311972" y="1143000"/>
            <a:ext cx="3498028" cy="4925649"/>
          </a:xfrm>
          <a:prstGeom prst="roundRect">
            <a:avLst/>
          </a:prstGeom>
          <a:noFill/>
          <a:ln w="19050">
            <a:solidFill>
              <a:srgbClr val="7F5C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7F5C27"/>
                </a:solidFill>
              </a:rPr>
              <a:t>What we know so far</a:t>
            </a:r>
            <a:endParaRPr lang="en-US" sz="1600" b="1" dirty="0">
              <a:solidFill>
                <a:srgbClr val="7F5C27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9053" y="1143000"/>
            <a:ext cx="5598345" cy="4925649"/>
          </a:xfrm>
          <a:prstGeom prst="roundRect">
            <a:avLst/>
          </a:prstGeom>
          <a:noFill/>
          <a:ln w="19050">
            <a:solidFill>
              <a:srgbClr val="7F5C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600" b="1" dirty="0" smtClean="0">
                <a:solidFill>
                  <a:srgbClr val="7F5C27"/>
                </a:solidFill>
              </a:rPr>
              <a:t>What we have to decide</a:t>
            </a:r>
            <a:endParaRPr lang="en-US" sz="1600" b="1" dirty="0">
              <a:solidFill>
                <a:srgbClr val="7F5C27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343" y="1690907"/>
            <a:ext cx="2926080" cy="324973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</a:rPr>
              <a:t>Importance by Alexandra - </a:t>
            </a:r>
            <a:r>
              <a:rPr lang="en-GB" sz="1200" u="sng" dirty="0" smtClean="0">
                <a:solidFill>
                  <a:srgbClr val="00B05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8463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549274"/>
            <a:ext cx="9365427" cy="550587"/>
          </a:xfrm>
        </p:spPr>
        <p:txBody>
          <a:bodyPr/>
          <a:lstStyle/>
          <a:p>
            <a:r>
              <a:rPr lang="en-US" dirty="0" smtClean="0"/>
              <a:t>4. Conversion Ratio in Brand Funnel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1025" y="3867085"/>
            <a:ext cx="2926080" cy="1948167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>
                <a:solidFill>
                  <a:schemeClr val="accent1"/>
                </a:solidFill>
              </a:rPr>
              <a:t>Existing Data Source: </a:t>
            </a:r>
            <a:br>
              <a:rPr lang="en-GB" sz="1200" b="1" dirty="0">
                <a:solidFill>
                  <a:schemeClr val="accent1"/>
                </a:solidFill>
              </a:rPr>
            </a:br>
            <a:r>
              <a:rPr lang="en-GB" sz="1200" dirty="0">
                <a:solidFill>
                  <a:schemeClr val="accent1"/>
                </a:solidFill>
              </a:rPr>
              <a:t>Brand Health Study Report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2343" y="2119498"/>
            <a:ext cx="2926080" cy="766762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</a:rPr>
              <a:t>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Ratio from aided awareness to P1Y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Ratio from P1Y usage to P3M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Ratio from P3M usage to P3M BUMO</a:t>
            </a:r>
            <a:endParaRPr lang="en-GB" sz="1050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2343" y="2989878"/>
            <a:ext cx="2926080" cy="773589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</a:rPr>
              <a:t>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City (e.g. GZ, WH, SH and BJ)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accent1"/>
                </a:solidFill>
              </a:rPr>
              <a:t>Brand vs. competitors</a:t>
            </a:r>
            <a:endParaRPr lang="en-GB" sz="1050" dirty="0">
              <a:solidFill>
                <a:schemeClr val="accent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2343" y="1690907"/>
            <a:ext cx="2926080" cy="324973"/>
          </a:xfrm>
          <a:prstGeom prst="rect">
            <a:avLst/>
          </a:prstGeom>
          <a:noFill/>
          <a:ln w="6350"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</a:rPr>
              <a:t>Importance by Alexandra - </a:t>
            </a:r>
            <a:r>
              <a:rPr lang="en-GB" sz="1200" u="sng" dirty="0" smtClean="0">
                <a:solidFill>
                  <a:schemeClr val="bg2">
                    <a:lumMod val="75000"/>
                  </a:schemeClr>
                </a:solidFill>
              </a:rPr>
              <a:t>Absent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15569"/>
              </p:ext>
            </p:extLst>
          </p:nvPr>
        </p:nvGraphicFramePr>
        <p:xfrm>
          <a:off x="4267200" y="1752601"/>
          <a:ext cx="5181599" cy="388619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7279538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7289397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467672919"/>
                    </a:ext>
                  </a:extLst>
                </a:gridCol>
              </a:tblGrid>
              <a:tr h="63587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6289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 from aided awareness to P1Y usage</a:t>
                      </a:r>
                    </a:p>
                    <a:p>
                      <a:pPr marL="26289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 from P1Y usage to P3M usage</a:t>
                      </a:r>
                    </a:p>
                    <a:p>
                      <a:pPr marL="26289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 from P3M usage to P3M BUMO</a:t>
                      </a: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3631"/>
                  </a:ext>
                </a:extLst>
              </a:tr>
              <a:tr h="386411"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Importance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Prioritisation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KPI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(High  / Medium  / Low)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21473"/>
                  </a:ext>
                </a:extLst>
              </a:tr>
              <a:tr h="4329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Dimension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for deep-dive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59432"/>
                  </a:ext>
                </a:extLst>
              </a:tr>
              <a:tr h="552721">
                <a:tc rowSpan="3"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Accessing Characteristics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Source</a:t>
                      </a:r>
                      <a:b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(SAP, OA, 100 Sales, </a:t>
                      </a:r>
                      <a:r>
                        <a:rPr lang="en-US" sz="8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VWin</a:t>
                      </a:r>
                      <a:r>
                        <a:rPr lang="en-US" sz="8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Report)</a:t>
                      </a:r>
                      <a:endParaRPr lang="en-US" sz="8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560922"/>
                  </a:ext>
                </a:extLst>
              </a:tr>
              <a:tr h="386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Format</a:t>
                      </a:r>
                    </a:p>
                    <a:p>
                      <a:pPr marL="91440" algn="l" fontAlgn="ctr"/>
                      <a:r>
                        <a:rPr lang="en-US" sz="8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(MS Excel, MS PowerPoint, Database)</a:t>
                      </a:r>
                      <a:endParaRPr lang="en-US" sz="8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96368"/>
                  </a:ext>
                </a:extLst>
              </a:tr>
              <a:tr h="386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Data Quality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(High  / Medium  / Low)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5660"/>
                  </a:ext>
                </a:extLst>
              </a:tr>
              <a:tr h="552721"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 smtClean="0">
                          <a:effectLst/>
                        </a:rPr>
                        <a:t>Data Collection &amp; Quality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How often?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</a:t>
                      </a:r>
                      <a:r>
                        <a:rPr lang="en-US" sz="800" i="1" u="none" strike="noStrike" dirty="0" smtClean="0">
                          <a:effectLst/>
                        </a:rPr>
                        <a:t>Daily</a:t>
                      </a:r>
                      <a:r>
                        <a:rPr lang="en-US" sz="800" i="1" u="none" strike="noStrike" baseline="0" dirty="0" smtClean="0">
                          <a:effectLst/>
                        </a:rPr>
                        <a:t> / </a:t>
                      </a:r>
                      <a:r>
                        <a:rPr lang="en-US" sz="800" i="1" u="none" strike="noStrike" dirty="0" smtClean="0">
                          <a:effectLst/>
                        </a:rPr>
                        <a:t>Weekly</a:t>
                      </a:r>
                      <a:r>
                        <a:rPr lang="en-US" sz="800" i="1" u="none" strike="noStrike" baseline="0" dirty="0" smtClean="0">
                          <a:effectLst/>
                        </a:rPr>
                        <a:t> / </a:t>
                      </a:r>
                      <a:r>
                        <a:rPr lang="en-US" sz="800" i="1" u="none" strike="noStrike" dirty="0" smtClean="0">
                          <a:effectLst/>
                        </a:rPr>
                        <a:t>Monthly</a:t>
                      </a:r>
                      <a:r>
                        <a:rPr lang="en-US" sz="800" i="1" u="none" strike="noStrike" baseline="0" dirty="0" smtClean="0">
                          <a:effectLst/>
                        </a:rPr>
                        <a:t> / </a:t>
                      </a:r>
                      <a:r>
                        <a:rPr lang="en-US" sz="800" i="1" u="none" strike="noStrike" dirty="0" smtClean="0">
                          <a:effectLst/>
                        </a:rPr>
                        <a:t> Quarterly / Half-yearly / Yearly)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287978"/>
                  </a:ext>
                </a:extLst>
              </a:tr>
              <a:tr h="552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000" u="none" strike="noStrike" dirty="0">
                          <a:effectLst/>
                        </a:rPr>
                        <a:t>Who?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800" i="1" u="none" strike="noStrike" dirty="0">
                          <a:effectLst/>
                        </a:rPr>
                        <a:t>(CEO, CFO, Brand Manager, Media Manager, Marketing Manager, </a:t>
                      </a:r>
                      <a:r>
                        <a:rPr lang="en-US" sz="800" i="1" u="none" strike="noStrike" dirty="0" err="1">
                          <a:effectLst/>
                        </a:rPr>
                        <a:t>etc</a:t>
                      </a:r>
                      <a:r>
                        <a:rPr lang="en-US" sz="800" i="1" u="none" strike="noStrike" dirty="0">
                          <a:effectLst/>
                        </a:rPr>
                        <a:t>)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53" marR="8953" marT="8953" marB="0" anchor="ctr">
                    <a:lnL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5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712219"/>
                  </a:ext>
                </a:extLst>
              </a:tr>
            </a:tbl>
          </a:graphicData>
        </a:graphic>
      </p:graphicFrame>
      <p:sp>
        <p:nvSpPr>
          <p:cNvPr id="31" name="Rounded Rectangle 30"/>
          <p:cNvSpPr/>
          <p:nvPr/>
        </p:nvSpPr>
        <p:spPr>
          <a:xfrm>
            <a:off x="311972" y="1143000"/>
            <a:ext cx="3498028" cy="4925649"/>
          </a:xfrm>
          <a:prstGeom prst="roundRect">
            <a:avLst/>
          </a:prstGeom>
          <a:noFill/>
          <a:ln w="19050">
            <a:solidFill>
              <a:srgbClr val="7F5C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7F5C27"/>
                </a:solidFill>
              </a:rPr>
              <a:t>What we know so far</a:t>
            </a:r>
            <a:endParaRPr lang="en-US" sz="1600" b="1" dirty="0">
              <a:solidFill>
                <a:srgbClr val="7F5C27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9053" y="1143000"/>
            <a:ext cx="5598345" cy="4925649"/>
          </a:xfrm>
          <a:prstGeom prst="roundRect">
            <a:avLst/>
          </a:prstGeom>
          <a:noFill/>
          <a:ln w="19050">
            <a:solidFill>
              <a:srgbClr val="7F5C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600" b="1" dirty="0" smtClean="0">
                <a:solidFill>
                  <a:srgbClr val="7F5C27"/>
                </a:solidFill>
              </a:rPr>
              <a:t>What we have to decide</a:t>
            </a:r>
            <a:endParaRPr lang="en-US" sz="1600" b="1" dirty="0">
              <a:solidFill>
                <a:srgbClr val="7F5C27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343400"/>
            <a:ext cx="2467751" cy="137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1463674"/>
            <a:ext cx="6298853" cy="3160950"/>
            <a:chOff x="1066800" y="1463674"/>
            <a:chExt cx="6298853" cy="316095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66800" y="146367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08123" y="1463674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Project Introduction </a:t>
              </a:r>
              <a:r>
                <a:rPr lang="en-GB" altLang="zh-CN" sz="1400" i="1" kern="0" dirty="0" smtClean="0">
                  <a:solidFill>
                    <a:schemeClr val="bg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66800" y="200946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08123" y="200946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Timeline and Milestones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66800" y="255525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8123" y="255525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Objective of Workshop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(10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66800" y="310104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708123" y="310104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Current Status Understanding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6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66800" y="364683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708123" y="364683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Requirement Clarification and Prioritisation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(2 hours)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66800" y="419262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6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8123" y="419262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Wrap-up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1463674"/>
            <a:ext cx="6298853" cy="3160950"/>
            <a:chOff x="1066800" y="1463674"/>
            <a:chExt cx="6298853" cy="316095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66800" y="146367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08123" y="146367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Project Introduction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66800" y="200946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08123" y="200946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Timeline and Milestones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66800" y="255525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8123" y="255525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Objective of Workshop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(10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66800" y="310104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708123" y="310104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Current Status Understanding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6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66800" y="364683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708123" y="364683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Requirement Clarification and Prioritisation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(2 hours)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66800" y="419262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6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8123" y="4192624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Wrap-up </a:t>
              </a:r>
              <a:r>
                <a:rPr lang="en-GB" altLang="zh-CN" sz="1400" i="1" kern="0" dirty="0" smtClean="0">
                  <a:solidFill>
                    <a:schemeClr val="bg1"/>
                  </a:solidFill>
                  <a:ea typeface="华文楷体" pitchFamily="2" charset="-122"/>
                </a:rPr>
                <a:t>(5 minutes)</a:t>
              </a: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3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66800" y="1463674"/>
            <a:ext cx="6298853" cy="2615160"/>
            <a:chOff x="297832" y="1600200"/>
            <a:chExt cx="6298853" cy="261516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7832" y="1600200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39155" y="1600200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Project Introduction</a:t>
              </a:r>
              <a:endParaRPr lang="en-GB" altLang="zh-CN" sz="1600" b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97832" y="2145990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39155" y="2145990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Timeline and milestones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97832" y="2691780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9155" y="2691780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Current Status Understanding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97832" y="3237570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39155" y="3237570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>
                  <a:solidFill>
                    <a:schemeClr val="accent1"/>
                  </a:solidFill>
                  <a:ea typeface="华文楷体" pitchFamily="2" charset="-122"/>
                </a:rPr>
                <a:t>Requirement clarification and prioritization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97832" y="3783360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39155" y="3783360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Appendix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71256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think-cell Slide" r:id="rId85" imgW="493" imgH="493" progId="TCLayout.ActiveDocument.1">
                  <p:embed/>
                </p:oleObj>
              </mc:Choice>
              <mc:Fallback>
                <p:oleObj name="think-cell Slide" r:id="rId8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GB" sz="10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549274"/>
            <a:ext cx="9746428" cy="898526"/>
          </a:xfrm>
        </p:spPr>
        <p:txBody>
          <a:bodyPr/>
          <a:lstStyle/>
          <a:p>
            <a:r>
              <a:rPr lang="en-US" dirty="0"/>
              <a:t>Real-time data analytics suggested key activities and timeline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Timeline and milestones</a:t>
            </a:r>
            <a:endParaRPr lang="en-GB" dirty="0"/>
          </a:p>
        </p:txBody>
      </p:sp>
      <p:sp>
        <p:nvSpPr>
          <p:cNvPr id="324" name="TextBox 323"/>
          <p:cNvSpPr txBox="1"/>
          <p:nvPr/>
        </p:nvSpPr>
        <p:spPr>
          <a:xfrm>
            <a:off x="540518" y="1447800"/>
            <a:ext cx="4354636" cy="23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b="1" dirty="0" smtClean="0">
                <a:solidFill>
                  <a:srgbClr val="7F5C27"/>
                </a:solidFill>
              </a:rPr>
              <a:t>Wave 1-3 activities for Digital Project 1</a:t>
            </a:r>
            <a:endParaRPr lang="en-GB" sz="1400" b="1" dirty="0">
              <a:solidFill>
                <a:srgbClr val="7F5C27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577899" y="5853189"/>
            <a:ext cx="7619267" cy="289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US" sz="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Notes: Defined activities of 3 waves will start in China first. For Hong Kong, areas of focus will be identified and assessed in the course of Wave 1</a:t>
            </a:r>
            <a:r>
              <a:rPr lang="en-US" sz="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en-US" sz="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97" name="Rectangle 196"/>
          <p:cNvSpPr/>
          <p:nvPr>
            <p:custDataLst>
              <p:tags r:id="rId4"/>
            </p:custDataLst>
          </p:nvPr>
        </p:nvSpPr>
        <p:spPr bwMode="auto">
          <a:xfrm>
            <a:off x="539750" y="1695450"/>
            <a:ext cx="8591550" cy="4014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198" name="Rectangle 197"/>
          <p:cNvSpPr/>
          <p:nvPr>
            <p:custDataLst>
              <p:tags r:id="rId5"/>
            </p:custDataLst>
          </p:nvPr>
        </p:nvSpPr>
        <p:spPr bwMode="auto">
          <a:xfrm>
            <a:off x="539750" y="2873375"/>
            <a:ext cx="8591550" cy="2778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8" name="Rectangle 207"/>
          <p:cNvSpPr/>
          <p:nvPr>
            <p:custDataLst>
              <p:tags r:id="rId6"/>
            </p:custDataLst>
          </p:nvPr>
        </p:nvSpPr>
        <p:spPr bwMode="auto">
          <a:xfrm>
            <a:off x="539750" y="1695450"/>
            <a:ext cx="8591550" cy="2651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smtClean="0">
              <a:solidFill>
                <a:schemeClr val="bg1"/>
              </a:solidFill>
            </a:endParaRPr>
          </a:p>
        </p:txBody>
      </p:sp>
      <p:sp>
        <p:nvSpPr>
          <p:cNvPr id="200" name="Rectangle 199"/>
          <p:cNvSpPr/>
          <p:nvPr>
            <p:custDataLst>
              <p:tags r:id="rId7"/>
            </p:custDataLst>
          </p:nvPr>
        </p:nvSpPr>
        <p:spPr bwMode="auto">
          <a:xfrm>
            <a:off x="539750" y="4060825"/>
            <a:ext cx="8591550" cy="160338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6" name="Rectangle 205"/>
          <p:cNvSpPr/>
          <p:nvPr>
            <p:custDataLst>
              <p:tags r:id="rId8"/>
            </p:custDataLst>
          </p:nvPr>
        </p:nvSpPr>
        <p:spPr bwMode="auto">
          <a:xfrm>
            <a:off x="539750" y="1960563"/>
            <a:ext cx="8591550" cy="2778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4" name="Rectangle 203"/>
          <p:cNvSpPr/>
          <p:nvPr>
            <p:custDataLst>
              <p:tags r:id="rId9"/>
            </p:custDataLst>
          </p:nvPr>
        </p:nvSpPr>
        <p:spPr bwMode="auto">
          <a:xfrm>
            <a:off x="539750" y="3625850"/>
            <a:ext cx="8591550" cy="2778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199" name="Rectangle 198"/>
          <p:cNvSpPr/>
          <p:nvPr>
            <p:custDataLst>
              <p:tags r:id="rId10"/>
            </p:custDataLst>
          </p:nvPr>
        </p:nvSpPr>
        <p:spPr bwMode="auto">
          <a:xfrm>
            <a:off x="539750" y="4545013"/>
            <a:ext cx="8591550" cy="3381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2" name="Rectangle 201"/>
          <p:cNvSpPr/>
          <p:nvPr>
            <p:custDataLst>
              <p:tags r:id="rId11"/>
            </p:custDataLst>
          </p:nvPr>
        </p:nvSpPr>
        <p:spPr bwMode="auto">
          <a:xfrm>
            <a:off x="539750" y="5043488"/>
            <a:ext cx="8591550" cy="161925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>
            <p:custDataLst>
              <p:tags r:id="rId12"/>
            </p:custDataLst>
          </p:nvPr>
        </p:nvSpPr>
        <p:spPr bwMode="auto">
          <a:xfrm>
            <a:off x="539750" y="3308350"/>
            <a:ext cx="8591550" cy="160338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1" name="Rectangle 200"/>
          <p:cNvSpPr/>
          <p:nvPr>
            <p:custDataLst>
              <p:tags r:id="rId13"/>
            </p:custDataLst>
          </p:nvPr>
        </p:nvSpPr>
        <p:spPr bwMode="auto">
          <a:xfrm>
            <a:off x="539750" y="5365750"/>
            <a:ext cx="8591550" cy="161925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7" name="Rectangle 206"/>
          <p:cNvSpPr/>
          <p:nvPr>
            <p:custDataLst>
              <p:tags r:id="rId14"/>
            </p:custDataLst>
          </p:nvPr>
        </p:nvSpPr>
        <p:spPr bwMode="auto">
          <a:xfrm>
            <a:off x="539750" y="2393950"/>
            <a:ext cx="8591550" cy="161925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3" name="Rectangle 202"/>
          <p:cNvSpPr/>
          <p:nvPr>
            <p:custDataLst>
              <p:tags r:id="rId15"/>
            </p:custDataLst>
          </p:nvPr>
        </p:nvSpPr>
        <p:spPr bwMode="auto">
          <a:xfrm>
            <a:off x="539750" y="2716213"/>
            <a:ext cx="8591550" cy="157163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9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138738" y="1295400"/>
            <a:ext cx="1330325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FFFFFF"/>
                </a:solidFill>
              </a:rPr>
              <a:t>FY18/19</a:t>
            </a:r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0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469063" y="1295400"/>
            <a:ext cx="132873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FFFFFF"/>
                </a:solidFill>
              </a:rPr>
              <a:t>FY19/20</a:t>
            </a:r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1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797800" y="1295400"/>
            <a:ext cx="133350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FFFFFF"/>
                </a:solidFill>
              </a:rPr>
              <a:t>FY20/21</a:t>
            </a:r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2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138738" y="1495425"/>
            <a:ext cx="3286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84A8684-C755-41D3-B948-5A9278723DB9}" type="datetime'''''''''Q''1'''">
              <a:rPr lang="en-GB" altLang="en-US">
                <a:solidFill>
                  <a:srgbClr val="FFFFFF"/>
                </a:solidFill>
              </a:rPr>
              <a:pPr/>
              <a:t>Q1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3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5467350" y="1495425"/>
            <a:ext cx="33020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C794910-937D-4AA0-90B2-5661A9BFCABF}" type="datetime'''''''''''''''Q''''''''''''''2'''">
              <a:rPr lang="en-GB" altLang="en-US">
                <a:solidFill>
                  <a:srgbClr val="FFFFFF"/>
                </a:solidFill>
              </a:rPr>
              <a:pPr/>
              <a:t>Q2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4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797550" y="1495425"/>
            <a:ext cx="33496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EC6B106-4A7B-495B-98EC-B57496AC0769}" type="datetime'''''Q''''''''''''''''''3'''''''''''''''''''''''''''''''''">
              <a:rPr lang="en-GB" altLang="en-US">
                <a:solidFill>
                  <a:srgbClr val="FFFFFF"/>
                </a:solidFill>
              </a:rPr>
              <a:pPr/>
              <a:t>Q3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5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132513" y="1495425"/>
            <a:ext cx="33655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180AE14-5F6C-4951-A631-3C1E7026DBB8}" type="datetime'''''''''''''''Q''''4'''''''''''''''''''''''''''''''''">
              <a:rPr lang="en-GB" altLang="en-US">
                <a:solidFill>
                  <a:srgbClr val="FFFFFF"/>
                </a:solidFill>
              </a:rPr>
              <a:pPr/>
              <a:t>Q4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6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469063" y="1495425"/>
            <a:ext cx="327025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A4180AF-703E-411A-91D7-F61956781DCB}" type="datetime'''Q''''''''''''''''''''''''''''''1'">
              <a:rPr lang="en-GB" altLang="en-US">
                <a:solidFill>
                  <a:srgbClr val="FFFFFF"/>
                </a:solidFill>
              </a:rPr>
              <a:pPr/>
              <a:t>Q1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7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796088" y="1495425"/>
            <a:ext cx="33178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2A8BA2D-12BB-426B-B850-C46949945591}" type="datetime'''''''''''''''''''''''''Q''''''''2'''''''">
              <a:rPr lang="en-GB" altLang="en-US">
                <a:solidFill>
                  <a:srgbClr val="FFFFFF"/>
                </a:solidFill>
              </a:rPr>
              <a:pPr/>
              <a:t>Q2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8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127875" y="1495425"/>
            <a:ext cx="33496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999D4D8-74F9-474D-AE6A-6E40BF501E91}" type="datetime'''''''''''''''''''''Q''''''3'''''''''''">
              <a:rPr lang="en-GB" altLang="en-US">
                <a:solidFill>
                  <a:srgbClr val="FFFFFF"/>
                </a:solidFill>
              </a:rPr>
              <a:pPr/>
              <a:t>Q3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9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462838" y="1495425"/>
            <a:ext cx="33496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E045F22-2927-4920-840F-85AA62F47A6D}" type="datetime'''''''''''''''''''''''Q''''''4'">
              <a:rPr lang="en-GB" altLang="en-US">
                <a:solidFill>
                  <a:srgbClr val="FFFFFF"/>
                </a:solidFill>
              </a:rPr>
              <a:pPr/>
              <a:t>Q4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20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797800" y="1495425"/>
            <a:ext cx="33178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6C68838-7874-4975-861B-E354DF28A9C5}" type="datetime'''''''''''''''''''''''''Q''''''''''''''''''1'">
              <a:rPr lang="en-GB" altLang="en-US">
                <a:solidFill>
                  <a:srgbClr val="FFFFFF"/>
                </a:solidFill>
              </a:rPr>
              <a:pPr/>
              <a:t>Q1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21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8129588" y="1495425"/>
            <a:ext cx="33178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EE8451D-5DBB-426F-B016-258331627B3A}" type="datetime'''''''''''''''Q''''2'''''''''''''''''''''''''''''''''''''''''">
              <a:rPr lang="en-GB" altLang="en-US">
                <a:solidFill>
                  <a:srgbClr val="FFFFFF"/>
                </a:solidFill>
              </a:rPr>
              <a:pPr/>
              <a:t>Q2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22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8461375" y="1495425"/>
            <a:ext cx="33496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33C5392-13BD-41A4-A40F-2B9840FFE7F6}" type="datetime'''''''Q''''''''''''''''''''''''''''''''''''''3'''''">
              <a:rPr lang="en-GB" altLang="en-US">
                <a:solidFill>
                  <a:srgbClr val="FFFFFF"/>
                </a:solidFill>
              </a:rPr>
              <a:pPr/>
              <a:t>Q3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23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8796338" y="1495425"/>
            <a:ext cx="33496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1022273-0E2D-4AA2-A001-60152A7AB283}" type="datetime'''''''''''''''''''''''''''''''''Q''''''''''4'''''''''''''''">
              <a:rPr lang="en-GB" altLang="en-US">
                <a:solidFill>
                  <a:srgbClr val="FFFFFF"/>
                </a:solidFill>
              </a:rPr>
              <a:pPr/>
              <a:t>Q4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cxnSp>
        <p:nvCxnSpPr>
          <p:cNvPr id="225" name="Straight Connector 224"/>
          <p:cNvCxnSpPr/>
          <p:nvPr>
            <p:custDataLst>
              <p:tags r:id="rId31"/>
            </p:custDataLst>
          </p:nvPr>
        </p:nvCxnSpPr>
        <p:spPr bwMode="auto">
          <a:xfrm>
            <a:off x="539750" y="1695450"/>
            <a:ext cx="0" cy="40147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>
            <p:custDataLst>
              <p:tags r:id="rId32"/>
            </p:custDataLst>
          </p:nvPr>
        </p:nvCxnSpPr>
        <p:spPr bwMode="auto">
          <a:xfrm>
            <a:off x="5138738" y="1695450"/>
            <a:ext cx="0" cy="40147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>
            <p:custDataLst>
              <p:tags r:id="rId33"/>
            </p:custDataLst>
          </p:nvPr>
        </p:nvCxnSpPr>
        <p:spPr bwMode="auto">
          <a:xfrm>
            <a:off x="9131300" y="1695450"/>
            <a:ext cx="0" cy="40147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>
            <p:custDataLst>
              <p:tags r:id="rId34"/>
            </p:custDataLst>
          </p:nvPr>
        </p:nvCxnSpPr>
        <p:spPr bwMode="auto">
          <a:xfrm>
            <a:off x="539750" y="5710238"/>
            <a:ext cx="859155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>
            <p:custDataLst>
              <p:tags r:id="rId35"/>
            </p:custDataLst>
          </p:nvPr>
        </p:nvCxnSpPr>
        <p:spPr bwMode="auto">
          <a:xfrm>
            <a:off x="539750" y="1695450"/>
            <a:ext cx="859155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7754938" y="3648075"/>
            <a:ext cx="1366838" cy="233363"/>
          </a:xfrm>
          <a:prstGeom prst="chevron">
            <a:avLst>
              <a:gd name="adj" fmla="val 18367"/>
            </a:avLst>
          </a:prstGeom>
          <a:solidFill>
            <a:srgbClr val="9DB1CF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1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7797800" y="1704975"/>
            <a:ext cx="663575" cy="233363"/>
          </a:xfrm>
          <a:prstGeom prst="homePlate">
            <a:avLst>
              <a:gd name="adj" fmla="val 18367"/>
            </a:avLst>
          </a:prstGeom>
          <a:solidFill>
            <a:srgbClr val="9DB1CF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sz="1000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0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7754938" y="2895600"/>
            <a:ext cx="1366838" cy="233363"/>
          </a:xfrm>
          <a:prstGeom prst="chevron">
            <a:avLst>
              <a:gd name="adj" fmla="val 18367"/>
            </a:avLst>
          </a:prstGeom>
          <a:solidFill>
            <a:srgbClr val="9DB1CF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3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6426200" y="3648075"/>
            <a:ext cx="1371600" cy="233363"/>
          </a:xfrm>
          <a:prstGeom prst="chevron">
            <a:avLst>
              <a:gd name="adj" fmla="val 18367"/>
            </a:avLst>
          </a:prstGeom>
          <a:solidFill>
            <a:srgbClr val="6F8DB9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7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6464300" y="1704975"/>
            <a:ext cx="663575" cy="233363"/>
          </a:xfrm>
          <a:prstGeom prst="homePlate">
            <a:avLst>
              <a:gd name="adj" fmla="val 18367"/>
            </a:avLst>
          </a:prstGeom>
          <a:solidFill>
            <a:srgbClr val="6F8DB9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sz="1000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2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6426200" y="2895600"/>
            <a:ext cx="1371600" cy="233363"/>
          </a:xfrm>
          <a:prstGeom prst="chevron">
            <a:avLst>
              <a:gd name="adj" fmla="val 18367"/>
            </a:avLst>
          </a:prstGeom>
          <a:solidFill>
            <a:srgbClr val="6F8DB9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6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5138738" y="2895600"/>
            <a:ext cx="1330325" cy="233363"/>
          </a:xfrm>
          <a:prstGeom prst="homePlate">
            <a:avLst>
              <a:gd name="adj" fmla="val 18367"/>
            </a:avLst>
          </a:prstGeom>
          <a:solidFill>
            <a:srgbClr val="364D6E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4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5138738" y="1982788"/>
            <a:ext cx="3643313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8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6129338" y="4573588"/>
            <a:ext cx="1330325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5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5251450" y="3648075"/>
            <a:ext cx="1217613" cy="233363"/>
          </a:xfrm>
          <a:prstGeom prst="homePlate">
            <a:avLst>
              <a:gd name="adj" fmla="val 18367"/>
            </a:avLst>
          </a:prstGeom>
          <a:solidFill>
            <a:srgbClr val="364D6E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16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5138738" y="1704975"/>
            <a:ext cx="658813" cy="233363"/>
          </a:xfrm>
          <a:prstGeom prst="homePlate">
            <a:avLst>
              <a:gd name="adj" fmla="val 18367"/>
            </a:avLst>
          </a:prstGeom>
          <a:solidFill>
            <a:srgbClr val="364D6E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sz="1000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41" name="Rectangle 240"/>
          <p:cNvSpPr/>
          <p:nvPr>
            <p:custDataLst>
              <p:tags r:id="rId47"/>
            </p:custDataLst>
          </p:nvPr>
        </p:nvSpPr>
        <p:spPr bwMode="gray">
          <a:xfrm>
            <a:off x="6132513" y="4419600"/>
            <a:ext cx="29940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3" name="Rectangle 242"/>
          <p:cNvSpPr/>
          <p:nvPr>
            <p:custDataLst>
              <p:tags r:id="rId48"/>
            </p:custDataLst>
          </p:nvPr>
        </p:nvSpPr>
        <p:spPr bwMode="gray">
          <a:xfrm>
            <a:off x="5251450" y="4097338"/>
            <a:ext cx="32099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39" name="Rectangle 238"/>
          <p:cNvSpPr/>
          <p:nvPr>
            <p:custDataLst>
              <p:tags r:id="rId49"/>
            </p:custDataLst>
          </p:nvPr>
        </p:nvSpPr>
        <p:spPr bwMode="gray">
          <a:xfrm>
            <a:off x="5251450" y="4257675"/>
            <a:ext cx="354488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5" name="Rectangle 244"/>
          <p:cNvSpPr/>
          <p:nvPr>
            <p:custDataLst>
              <p:tags r:id="rId50"/>
            </p:custDataLst>
          </p:nvPr>
        </p:nvSpPr>
        <p:spPr bwMode="gray">
          <a:xfrm>
            <a:off x="5143500" y="2592388"/>
            <a:ext cx="36385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2" name="Rectangle 241"/>
          <p:cNvSpPr/>
          <p:nvPr>
            <p:custDataLst>
              <p:tags r:id="rId51"/>
            </p:custDataLst>
          </p:nvPr>
        </p:nvSpPr>
        <p:spPr bwMode="gray">
          <a:xfrm>
            <a:off x="5143500" y="3182938"/>
            <a:ext cx="275590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0" name="Rectangle 239"/>
          <p:cNvSpPr/>
          <p:nvPr>
            <p:custDataLst>
              <p:tags r:id="rId52"/>
            </p:custDataLst>
          </p:nvPr>
        </p:nvSpPr>
        <p:spPr bwMode="gray">
          <a:xfrm>
            <a:off x="5143500" y="2270125"/>
            <a:ext cx="6540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4" name="Rectangle 243"/>
          <p:cNvSpPr/>
          <p:nvPr>
            <p:custDataLst>
              <p:tags r:id="rId53"/>
            </p:custDataLst>
          </p:nvPr>
        </p:nvSpPr>
        <p:spPr bwMode="gray">
          <a:xfrm>
            <a:off x="5251450" y="3935413"/>
            <a:ext cx="32099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6" name="Rectangle 245"/>
          <p:cNvSpPr/>
          <p:nvPr>
            <p:custDataLst>
              <p:tags r:id="rId54"/>
            </p:custDataLst>
          </p:nvPr>
        </p:nvSpPr>
        <p:spPr bwMode="gray">
          <a:xfrm>
            <a:off x="5467350" y="3505200"/>
            <a:ext cx="28765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50" name="Rectangle 249"/>
          <p:cNvSpPr/>
          <p:nvPr>
            <p:custDataLst>
              <p:tags r:id="rId55"/>
            </p:custDataLst>
          </p:nvPr>
        </p:nvSpPr>
        <p:spPr bwMode="gray">
          <a:xfrm>
            <a:off x="6799263" y="5241925"/>
            <a:ext cx="65563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53" name="Rectangle 252"/>
          <p:cNvSpPr/>
          <p:nvPr>
            <p:custDataLst>
              <p:tags r:id="rId56"/>
            </p:custDataLst>
          </p:nvPr>
        </p:nvSpPr>
        <p:spPr bwMode="gray">
          <a:xfrm>
            <a:off x="5797550" y="2430463"/>
            <a:ext cx="20002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smtClean="0">
              <a:solidFill>
                <a:schemeClr val="bg1"/>
              </a:solidFill>
            </a:endParaRPr>
          </a:p>
        </p:txBody>
      </p:sp>
      <p:sp>
        <p:nvSpPr>
          <p:cNvPr id="251" name="Rectangle 250"/>
          <p:cNvSpPr/>
          <p:nvPr>
            <p:custDataLst>
              <p:tags r:id="rId57"/>
            </p:custDataLst>
          </p:nvPr>
        </p:nvSpPr>
        <p:spPr bwMode="gray">
          <a:xfrm>
            <a:off x="6464300" y="5080000"/>
            <a:ext cx="3349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7" name="Rectangle 246"/>
          <p:cNvSpPr/>
          <p:nvPr>
            <p:custDataLst>
              <p:tags r:id="rId58"/>
            </p:custDataLst>
          </p:nvPr>
        </p:nvSpPr>
        <p:spPr bwMode="gray">
          <a:xfrm>
            <a:off x="5143500" y="3344863"/>
            <a:ext cx="275590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smtClean="0">
              <a:solidFill>
                <a:schemeClr val="bg1"/>
              </a:solidFill>
            </a:endParaRPr>
          </a:p>
        </p:txBody>
      </p:sp>
      <p:sp>
        <p:nvSpPr>
          <p:cNvPr id="249" name="Rectangle 248"/>
          <p:cNvSpPr/>
          <p:nvPr>
            <p:custDataLst>
              <p:tags r:id="rId59"/>
            </p:custDataLst>
          </p:nvPr>
        </p:nvSpPr>
        <p:spPr bwMode="gray">
          <a:xfrm>
            <a:off x="6129338" y="5402263"/>
            <a:ext cx="13255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54" name="Rectangle 253"/>
          <p:cNvSpPr/>
          <p:nvPr>
            <p:custDataLst>
              <p:tags r:id="rId60"/>
            </p:custDataLst>
          </p:nvPr>
        </p:nvSpPr>
        <p:spPr bwMode="gray">
          <a:xfrm>
            <a:off x="6129338" y="5564188"/>
            <a:ext cx="13303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smtClean="0">
              <a:solidFill>
                <a:schemeClr val="bg1"/>
              </a:solidFill>
            </a:endParaRPr>
          </a:p>
        </p:txBody>
      </p:sp>
      <p:sp>
        <p:nvSpPr>
          <p:cNvPr id="248" name="Rectangle 247"/>
          <p:cNvSpPr/>
          <p:nvPr>
            <p:custDataLst>
              <p:tags r:id="rId61"/>
            </p:custDataLst>
          </p:nvPr>
        </p:nvSpPr>
        <p:spPr bwMode="gray">
          <a:xfrm>
            <a:off x="5797550" y="2752725"/>
            <a:ext cx="298450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52" name="Rectangle 251"/>
          <p:cNvSpPr/>
          <p:nvPr>
            <p:custDataLst>
              <p:tags r:id="rId62"/>
            </p:custDataLst>
          </p:nvPr>
        </p:nvSpPr>
        <p:spPr bwMode="gray">
          <a:xfrm>
            <a:off x="6129338" y="4919663"/>
            <a:ext cx="6699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74" name="Text Placeholder 2"/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590550" y="4387850"/>
            <a:ext cx="31067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Upgrade solution to accommodate new applications</a:t>
            </a:r>
          </a:p>
        </p:txBody>
      </p:sp>
      <p:sp>
        <p:nvSpPr>
          <p:cNvPr id="275" name="Text Placeholder 2"/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590550" y="2022475"/>
            <a:ext cx="28543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Build data analytics team </a:t>
            </a:r>
            <a:r>
              <a:rPr lang="en-GB" altLang="en-US" dirty="0" smtClean="0">
                <a:solidFill>
                  <a:schemeClr val="tx1"/>
                </a:solidFill>
              </a:rPr>
              <a:t>capability (IT, KPMG) 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5" name="Text Placeholder 2"/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590550" y="2560638"/>
            <a:ext cx="29130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Up-skill IT team to support data related activities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2" name="Text Placeholder 2"/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590550" y="2238375"/>
            <a:ext cx="42656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Hire </a:t>
            </a:r>
            <a:r>
              <a:rPr lang="en-GB" altLang="en-US" dirty="0" smtClean="0">
                <a:solidFill>
                  <a:schemeClr val="tx1"/>
                </a:solidFill>
              </a:rPr>
              <a:t>data analytics professionals and </a:t>
            </a:r>
            <a:r>
              <a:rPr lang="en-GB" altLang="en-US" dirty="0">
                <a:solidFill>
                  <a:schemeClr val="tx1"/>
                </a:solidFill>
              </a:rPr>
              <a:t>build </a:t>
            </a:r>
            <a:r>
              <a:rPr lang="en-GB" altLang="en-US" dirty="0" smtClean="0">
                <a:solidFill>
                  <a:schemeClr val="tx1"/>
                </a:solidFill>
              </a:rPr>
              <a:t>data </a:t>
            </a:r>
            <a:r>
              <a:rPr lang="en-GB" altLang="en-US" dirty="0">
                <a:solidFill>
                  <a:schemeClr val="tx1"/>
                </a:solidFill>
              </a:rPr>
              <a:t>analytics </a:t>
            </a:r>
            <a:r>
              <a:rPr lang="en-GB" altLang="en-US" dirty="0" smtClean="0">
                <a:solidFill>
                  <a:schemeClr val="tx1"/>
                </a:solidFill>
              </a:rPr>
              <a:t>team capability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58" name="Text Placeholder 2"/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590550" y="2398713"/>
            <a:ext cx="34226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chemeClr val="tx1"/>
                </a:solidFill>
              </a:rPr>
              <a:t>Conduct vendor selection for Wave 2 and 3 (if applicable)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57" name="Text Placeholder 2"/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590550" y="1744663"/>
            <a:ext cx="39354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Collect and analyse business requirements (IT, business, KPMG) 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6" name="Text Placeholder 2"/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590550" y="3473450"/>
            <a:ext cx="35131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Automate and implement new data </a:t>
            </a:r>
            <a:r>
              <a:rPr lang="en-GB" dirty="0" smtClean="0">
                <a:solidFill>
                  <a:schemeClr val="tx1"/>
                </a:solidFill>
                <a:sym typeface="+mn-lt"/>
              </a:rPr>
              <a:t>processes, if applicable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59" name="Text Placeholder 2"/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590550" y="3151188"/>
            <a:ext cx="41640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sym typeface="+mn-lt"/>
              </a:rPr>
              <a:t>Understand business processes and associated technology operations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55" name="Text Placeholder 2"/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590550" y="2935288"/>
            <a:ext cx="3471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sym typeface="+mn-lt"/>
              </a:rPr>
              <a:t>Re-engineer data related </a:t>
            </a:r>
            <a:r>
              <a:rPr lang="en-US" dirty="0" smtClean="0">
                <a:solidFill>
                  <a:schemeClr val="tx1"/>
                </a:solidFill>
                <a:sym typeface="+mn-lt"/>
              </a:rPr>
              <a:t>processes </a:t>
            </a:r>
            <a:r>
              <a:rPr lang="en-GB" dirty="0">
                <a:solidFill>
                  <a:schemeClr val="tx1"/>
                </a:solidFill>
                <a:sym typeface="+mn-lt"/>
              </a:rPr>
              <a:t>(IT, business, KPMG)</a:t>
            </a:r>
            <a:r>
              <a:rPr lang="en-US" dirty="0" smtClean="0">
                <a:solidFill>
                  <a:schemeClr val="tx1"/>
                </a:solidFill>
                <a:sym typeface="+mn-lt"/>
              </a:rPr>
              <a:t> 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56" name="Text Placeholder 2"/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590550" y="3313113"/>
            <a:ext cx="44973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Define data collection mechanism and new business processes, if </a:t>
            </a:r>
            <a:r>
              <a:rPr lang="en-GB" altLang="en-US" dirty="0" smtClean="0">
                <a:solidFill>
                  <a:schemeClr val="tx1"/>
                </a:solidFill>
              </a:rPr>
              <a:t>applicable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1" name="Text Placeholder 2"/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590550" y="3687763"/>
            <a:ext cx="29178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Build data analytics </a:t>
            </a:r>
            <a:r>
              <a:rPr lang="en-GB" altLang="en-US" dirty="0" smtClean="0">
                <a:solidFill>
                  <a:schemeClr val="tx1"/>
                </a:solidFill>
              </a:rPr>
              <a:t>systems (IT, Vendor, KPMG)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4" name="Text Placeholder 2"/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590550" y="4065588"/>
            <a:ext cx="10922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sym typeface="+mn-lt"/>
              </a:rPr>
              <a:t>Build data store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8" name="Text Placeholder 2"/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590550" y="5532438"/>
            <a:ext cx="2479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chemeClr val="tx1"/>
                </a:solidFill>
              </a:rPr>
              <a:t>Refine performance measure framework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7" name="Text Placeholder 2"/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590550" y="4225925"/>
            <a:ext cx="255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Build reporting </a:t>
            </a:r>
            <a:r>
              <a:rPr lang="en-GB" dirty="0" smtClean="0">
                <a:solidFill>
                  <a:schemeClr val="tx1"/>
                </a:solidFill>
                <a:sym typeface="+mn-lt"/>
              </a:rPr>
              <a:t>and predictive functionality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73" name="Text Placeholder 2"/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590550" y="5210175"/>
            <a:ext cx="28448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Implement data standards on ETL / data </a:t>
            </a:r>
            <a:r>
              <a:rPr lang="en-GB" altLang="en-US" dirty="0" smtClean="0">
                <a:solidFill>
                  <a:schemeClr val="tx1"/>
                </a:solidFill>
              </a:rPr>
              <a:t>stores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71" name="Text Placeholder 2"/>
          <p:cNvSpPr>
            <a:spLocks noGrp="1"/>
          </p:cNvSpPr>
          <p:nvPr>
            <p:custDataLst>
              <p:tags r:id="rId78"/>
            </p:custDataLst>
          </p:nvPr>
        </p:nvSpPr>
        <p:spPr bwMode="auto">
          <a:xfrm>
            <a:off x="590550" y="4573588"/>
            <a:ext cx="372903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Implement new data governance structure </a:t>
            </a:r>
            <a:r>
              <a:rPr lang="en-GB" altLang="en-US" dirty="0" smtClean="0">
                <a:solidFill>
                  <a:schemeClr val="tx1"/>
                </a:solidFill>
              </a:rPr>
              <a:t>(IT, </a:t>
            </a:r>
            <a:r>
              <a:rPr lang="en-GB" altLang="en-US" dirty="0">
                <a:solidFill>
                  <a:schemeClr val="tx1"/>
                </a:solidFill>
              </a:rPr>
              <a:t>Vendor, KPMG)</a:t>
            </a:r>
            <a:endParaRPr lang="en-GB" dirty="0">
              <a:solidFill>
                <a:schemeClr val="tx1"/>
              </a:solidFill>
              <a:sym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00338D"/>
              </a:solidFill>
              <a:sym typeface="+mn-lt"/>
            </a:endParaRPr>
          </a:p>
        </p:txBody>
      </p:sp>
      <p:sp>
        <p:nvSpPr>
          <p:cNvPr id="263" name="Text Placeholder 2"/>
          <p:cNvSpPr>
            <a:spLocks noGrp="1"/>
          </p:cNvSpPr>
          <p:nvPr>
            <p:custDataLst>
              <p:tags r:id="rId79"/>
            </p:custDataLst>
          </p:nvPr>
        </p:nvSpPr>
        <p:spPr bwMode="auto">
          <a:xfrm>
            <a:off x="590550" y="3903663"/>
            <a:ext cx="25447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Build data ingestion and ETL mechanism </a:t>
            </a:r>
          </a:p>
        </p:txBody>
      </p:sp>
      <p:sp>
        <p:nvSpPr>
          <p:cNvPr id="270" name="Text Placeholder 2"/>
          <p:cNvSpPr>
            <a:spLocks noGrp="1"/>
          </p:cNvSpPr>
          <p:nvPr>
            <p:custDataLst>
              <p:tags r:id="rId80"/>
            </p:custDataLst>
          </p:nvPr>
        </p:nvSpPr>
        <p:spPr bwMode="auto">
          <a:xfrm>
            <a:off x="590550" y="4887913"/>
            <a:ext cx="27416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Design and implement new data organisation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0" name="Text Placeholder 2"/>
          <p:cNvSpPr>
            <a:spLocks noGrp="1"/>
          </p:cNvSpPr>
          <p:nvPr>
            <p:custDataLst>
              <p:tags r:id="rId81"/>
            </p:custDataLst>
          </p:nvPr>
        </p:nvSpPr>
        <p:spPr bwMode="auto">
          <a:xfrm>
            <a:off x="590550" y="2720975"/>
            <a:ext cx="3054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Train business users on new systems &amp; processes</a:t>
            </a:r>
          </a:p>
        </p:txBody>
      </p:sp>
      <p:sp>
        <p:nvSpPr>
          <p:cNvPr id="272" name="Text Placeholder 2"/>
          <p:cNvSpPr>
            <a:spLocks noGrp="1"/>
          </p:cNvSpPr>
          <p:nvPr>
            <p:custDataLst>
              <p:tags r:id="rId82"/>
            </p:custDataLst>
          </p:nvPr>
        </p:nvSpPr>
        <p:spPr bwMode="auto">
          <a:xfrm>
            <a:off x="590550" y="5370513"/>
            <a:ext cx="28257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Define service level and business engagement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9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auto">
          <a:xfrm>
            <a:off x="590550" y="5048250"/>
            <a:ext cx="21859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Define data policies and standards 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6453012" y="1704286"/>
            <a:ext cx="971434" cy="251339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Back office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7781217" y="1704286"/>
            <a:ext cx="971434" cy="251339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Supply Chain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53012" y="2895344"/>
            <a:ext cx="2299639" cy="251339"/>
            <a:chOff x="6491404" y="2895344"/>
            <a:chExt cx="2299639" cy="251339"/>
          </a:xfrm>
        </p:grpSpPr>
        <p:sp>
          <p:nvSpPr>
            <p:cNvPr id="278" name="TextBox 277"/>
            <p:cNvSpPr txBox="1"/>
            <p:nvPr/>
          </p:nvSpPr>
          <p:spPr>
            <a:xfrm>
              <a:off x="6491404" y="2895344"/>
              <a:ext cx="971434" cy="251339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800" dirty="0" smtClean="0">
                  <a:solidFill>
                    <a:schemeClr val="bg1"/>
                  </a:solidFill>
                </a:rPr>
                <a:t>Back office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7819609" y="2895344"/>
              <a:ext cx="971434" cy="251339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800" dirty="0" smtClean="0">
                  <a:solidFill>
                    <a:schemeClr val="bg1"/>
                  </a:solidFill>
                </a:rPr>
                <a:t>Supply Chain</a:t>
              </a: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6453012" y="3646056"/>
            <a:ext cx="2299639" cy="251339"/>
            <a:chOff x="6491404" y="2895344"/>
            <a:chExt cx="2299639" cy="251339"/>
          </a:xfrm>
        </p:grpSpPr>
        <p:sp>
          <p:nvSpPr>
            <p:cNvPr id="285" name="TextBox 284"/>
            <p:cNvSpPr txBox="1"/>
            <p:nvPr/>
          </p:nvSpPr>
          <p:spPr>
            <a:xfrm>
              <a:off x="6491404" y="2895344"/>
              <a:ext cx="971434" cy="251339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800" dirty="0" smtClean="0">
                  <a:solidFill>
                    <a:schemeClr val="bg1"/>
                  </a:solidFill>
                </a:rPr>
                <a:t>Back office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7819609" y="2895344"/>
              <a:ext cx="971434" cy="251339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800" dirty="0" smtClean="0">
                  <a:solidFill>
                    <a:schemeClr val="bg1"/>
                  </a:solidFill>
                </a:rPr>
                <a:t>Supply Chain</a:t>
              </a:r>
            </a:p>
          </p:txBody>
        </p:sp>
      </p:grpSp>
      <p:sp>
        <p:nvSpPr>
          <p:cNvPr id="287" name="TextBox 286"/>
          <p:cNvSpPr txBox="1"/>
          <p:nvPr/>
        </p:nvSpPr>
        <p:spPr>
          <a:xfrm>
            <a:off x="5255276" y="3641468"/>
            <a:ext cx="971434" cy="251339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Sales &amp; Marketing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5132448" y="2891262"/>
            <a:ext cx="971434" cy="251339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Sales &amp; Marketing</a:t>
            </a:r>
          </a:p>
        </p:txBody>
      </p:sp>
      <p:grpSp>
        <p:nvGrpSpPr>
          <p:cNvPr id="289" name="Group 288"/>
          <p:cNvGrpSpPr/>
          <p:nvPr/>
        </p:nvGrpSpPr>
        <p:grpSpPr>
          <a:xfrm>
            <a:off x="5700458" y="1724592"/>
            <a:ext cx="1470103" cy="4241008"/>
            <a:chOff x="5889605" y="1608446"/>
            <a:chExt cx="1470103" cy="4637038"/>
          </a:xfrm>
        </p:grpSpPr>
        <p:sp>
          <p:nvSpPr>
            <p:cNvPr id="290" name="Isosceles Triangle 289"/>
            <p:cNvSpPr/>
            <p:nvPr/>
          </p:nvSpPr>
          <p:spPr>
            <a:xfrm>
              <a:off x="6599401" y="5927556"/>
              <a:ext cx="108000" cy="108000"/>
            </a:xfrm>
            <a:prstGeom prst="triangle">
              <a:avLst/>
            </a:prstGeom>
            <a:solidFill>
              <a:srgbClr val="4C6C9C"/>
            </a:solidFill>
            <a:ln>
              <a:solidFill>
                <a:srgbClr val="4C6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smtClean="0">
                <a:ln>
                  <a:solidFill>
                    <a:srgbClr val="4C6C9C"/>
                  </a:solidFill>
                </a:ln>
                <a:solidFill>
                  <a:srgbClr val="4C6C9C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5889605" y="6013979"/>
              <a:ext cx="1470103" cy="231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US" sz="900" dirty="0" smtClean="0">
                  <a:solidFill>
                    <a:srgbClr val="00338D"/>
                  </a:solidFill>
                </a:rPr>
                <a:t>Wave 1 complete</a:t>
              </a:r>
              <a:endParaRPr lang="en-GB" sz="900" dirty="0">
                <a:solidFill>
                  <a:srgbClr val="00338D"/>
                </a:solidFill>
              </a:endParaRPr>
            </a:p>
          </p:txBody>
        </p:sp>
        <p:cxnSp>
          <p:nvCxnSpPr>
            <p:cNvPr id="292" name="Straight Connector 291"/>
            <p:cNvCxnSpPr/>
            <p:nvPr/>
          </p:nvCxnSpPr>
          <p:spPr>
            <a:xfrm>
              <a:off x="6652747" y="1608446"/>
              <a:ext cx="0" cy="4320000"/>
            </a:xfrm>
            <a:prstGeom prst="line">
              <a:avLst/>
            </a:prstGeom>
            <a:ln w="12700">
              <a:solidFill>
                <a:srgbClr val="4C6C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7039476" y="1724592"/>
            <a:ext cx="1470103" cy="4241008"/>
            <a:chOff x="5889605" y="1608446"/>
            <a:chExt cx="1470103" cy="4637038"/>
          </a:xfrm>
        </p:grpSpPr>
        <p:sp>
          <p:nvSpPr>
            <p:cNvPr id="294" name="Isosceles Triangle 293"/>
            <p:cNvSpPr/>
            <p:nvPr/>
          </p:nvSpPr>
          <p:spPr>
            <a:xfrm>
              <a:off x="6599401" y="5927556"/>
              <a:ext cx="108000" cy="108000"/>
            </a:xfrm>
            <a:prstGeom prst="triangle">
              <a:avLst/>
            </a:prstGeom>
            <a:solidFill>
              <a:srgbClr val="4C6C9C"/>
            </a:solidFill>
            <a:ln>
              <a:solidFill>
                <a:srgbClr val="4C6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smtClean="0">
                <a:ln>
                  <a:solidFill>
                    <a:srgbClr val="4C6C9C"/>
                  </a:solidFill>
                </a:ln>
                <a:solidFill>
                  <a:srgbClr val="4C6C9C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889605" y="6013979"/>
              <a:ext cx="1470103" cy="231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US" sz="900" dirty="0" smtClean="0">
                  <a:solidFill>
                    <a:srgbClr val="00338D"/>
                  </a:solidFill>
                </a:rPr>
                <a:t>Wave 2 complete</a:t>
              </a:r>
              <a:endParaRPr lang="en-GB" sz="900" dirty="0">
                <a:solidFill>
                  <a:srgbClr val="00338D"/>
                </a:solidFill>
              </a:endParaRPr>
            </a:p>
          </p:txBody>
        </p:sp>
        <p:cxnSp>
          <p:nvCxnSpPr>
            <p:cNvPr id="296" name="Straight Connector 295"/>
            <p:cNvCxnSpPr/>
            <p:nvPr/>
          </p:nvCxnSpPr>
          <p:spPr>
            <a:xfrm>
              <a:off x="6652747" y="1608446"/>
              <a:ext cx="0" cy="4320000"/>
            </a:xfrm>
            <a:prstGeom prst="line">
              <a:avLst/>
            </a:prstGeom>
            <a:ln w="12700">
              <a:solidFill>
                <a:srgbClr val="4C6C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8365732" y="1724592"/>
            <a:ext cx="1470103" cy="4241008"/>
            <a:chOff x="5889605" y="1608446"/>
            <a:chExt cx="1470103" cy="4637038"/>
          </a:xfrm>
        </p:grpSpPr>
        <p:sp>
          <p:nvSpPr>
            <p:cNvPr id="298" name="Isosceles Triangle 297"/>
            <p:cNvSpPr/>
            <p:nvPr/>
          </p:nvSpPr>
          <p:spPr>
            <a:xfrm>
              <a:off x="6599401" y="5927556"/>
              <a:ext cx="108000" cy="108000"/>
            </a:xfrm>
            <a:prstGeom prst="triangle">
              <a:avLst/>
            </a:prstGeom>
            <a:solidFill>
              <a:srgbClr val="4C6C9C"/>
            </a:solidFill>
            <a:ln>
              <a:solidFill>
                <a:srgbClr val="4C6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smtClean="0">
                <a:ln>
                  <a:solidFill>
                    <a:srgbClr val="4C6C9C"/>
                  </a:solidFill>
                </a:ln>
                <a:solidFill>
                  <a:srgbClr val="4C6C9C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5889605" y="6013979"/>
              <a:ext cx="1470103" cy="231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US" sz="900" dirty="0" smtClean="0">
                  <a:solidFill>
                    <a:srgbClr val="00338D"/>
                  </a:solidFill>
                </a:rPr>
                <a:t>Wave 3 complete</a:t>
              </a:r>
              <a:endParaRPr lang="en-GB" sz="900" dirty="0">
                <a:solidFill>
                  <a:srgbClr val="00338D"/>
                </a:solidFill>
              </a:endParaRPr>
            </a:p>
          </p:txBody>
        </p:sp>
        <p:cxnSp>
          <p:nvCxnSpPr>
            <p:cNvPr id="300" name="Straight Connector 299"/>
            <p:cNvCxnSpPr/>
            <p:nvPr/>
          </p:nvCxnSpPr>
          <p:spPr>
            <a:xfrm>
              <a:off x="6652747" y="1608446"/>
              <a:ext cx="0" cy="4320000"/>
            </a:xfrm>
            <a:prstGeom prst="line">
              <a:avLst/>
            </a:prstGeom>
            <a:ln w="12700">
              <a:solidFill>
                <a:srgbClr val="4C6C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8090093" y="5958370"/>
            <a:ext cx="1085850" cy="178684"/>
            <a:chOff x="7799412" y="6199026"/>
            <a:chExt cx="1323843" cy="254310"/>
          </a:xfrm>
        </p:grpSpPr>
        <p:sp>
          <p:nvSpPr>
            <p:cNvPr id="302" name="Isosceles Triangle 301"/>
            <p:cNvSpPr/>
            <p:nvPr/>
          </p:nvSpPr>
          <p:spPr>
            <a:xfrm>
              <a:off x="7901785" y="6260845"/>
              <a:ext cx="108000" cy="108000"/>
            </a:xfrm>
            <a:prstGeom prst="triangle">
              <a:avLst/>
            </a:prstGeom>
            <a:solidFill>
              <a:srgbClr val="4C6C9C"/>
            </a:solidFill>
            <a:ln>
              <a:solidFill>
                <a:srgbClr val="4C6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8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117809" y="6224667"/>
              <a:ext cx="1005446" cy="198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r>
                <a:rPr lang="en-GB" sz="800" dirty="0" smtClean="0">
                  <a:solidFill>
                    <a:schemeClr val="tx2">
                      <a:lumMod val="50000"/>
                    </a:schemeClr>
                  </a:solidFill>
                </a:rPr>
                <a:t>Key milestone</a:t>
              </a:r>
              <a:endParaRPr lang="en-GB" sz="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7799412" y="6199026"/>
              <a:ext cx="1296961" cy="25431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8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305" name="Rectangle 304"/>
          <p:cNvSpPr/>
          <p:nvPr/>
        </p:nvSpPr>
        <p:spPr>
          <a:xfrm>
            <a:off x="569653" y="5791200"/>
            <a:ext cx="3663680" cy="202674"/>
          </a:xfrm>
          <a:prstGeom prst="rect">
            <a:avLst/>
          </a:prstGeom>
          <a:solidFill>
            <a:srgbClr val="C00000">
              <a:alpha val="7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900" b="1" dirty="0" smtClean="0">
                <a:solidFill>
                  <a:schemeClr val="bg1"/>
                </a:solidFill>
              </a:rPr>
              <a:t>Preliminary: Timing depends on final prioritisation / sequencing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104226" y="1655058"/>
            <a:ext cx="671516" cy="256020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Sales &amp; </a:t>
            </a:r>
          </a:p>
          <a:p>
            <a:pPr>
              <a:spcAft>
                <a:spcPts val="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29993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governance structure to oversee project progress &amp; delivery 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Governance model</a:t>
            </a:r>
            <a:endParaRPr lang="en-GB" dirty="0"/>
          </a:p>
        </p:txBody>
      </p:sp>
      <p:sp>
        <p:nvSpPr>
          <p:cNvPr id="11" name="object 16"/>
          <p:cNvSpPr/>
          <p:nvPr/>
        </p:nvSpPr>
        <p:spPr>
          <a:xfrm>
            <a:off x="456442" y="1877191"/>
            <a:ext cx="3124958" cy="406641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72000" tIns="36000" rIns="36000" bIns="36000" rtlCol="0" anchor="t"/>
          <a:lstStyle/>
          <a:p>
            <a:pPr marL="72000" defTabSz="429814">
              <a:lnSpc>
                <a:spcPct val="150000"/>
              </a:lnSpc>
              <a:spcAft>
                <a:spcPts val="300"/>
              </a:spcAft>
              <a:buClr>
                <a:schemeClr val="accent4"/>
              </a:buClr>
            </a:pPr>
            <a:r>
              <a:rPr lang="en-US" sz="1100" b="1" dirty="0">
                <a:solidFill>
                  <a:schemeClr val="accent1"/>
                </a:solidFill>
                <a:cs typeface="Arial"/>
              </a:rPr>
              <a:t>Monthly DPO</a:t>
            </a:r>
            <a:r>
              <a:rPr lang="en-US" sz="1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¹</a:t>
            </a:r>
            <a:r>
              <a:rPr lang="en-US" sz="1100" b="1" dirty="0">
                <a:solidFill>
                  <a:schemeClr val="accent1"/>
                </a:solidFill>
                <a:cs typeface="Arial"/>
              </a:rPr>
              <a:t> meetings</a:t>
            </a:r>
          </a:p>
          <a:p>
            <a:pPr marL="72000" defTabSz="429814">
              <a:spcAft>
                <a:spcPts val="300"/>
              </a:spcAft>
              <a:buClr>
                <a:srgbClr val="005EB8"/>
              </a:buClr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The DPO to meet on monthly basis to:</a:t>
            </a:r>
          </a:p>
          <a:p>
            <a:pPr marL="243450" indent="-171450" defTabSz="429814">
              <a:spcBef>
                <a:spcPts val="300"/>
              </a:spcBef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GB" altLang="en-US" sz="1000" dirty="0">
                <a:solidFill>
                  <a:schemeClr val="accent1"/>
                </a:solidFill>
                <a:cs typeface="Arial"/>
              </a:rPr>
              <a:t>Drive &amp; coordinate </a:t>
            </a:r>
            <a:r>
              <a:rPr lang="en-GB" altLang="en-US" sz="1000" dirty="0" smtClean="0">
                <a:solidFill>
                  <a:schemeClr val="accent1"/>
                </a:solidFill>
                <a:cs typeface="Arial"/>
              </a:rPr>
              <a:t>programme </a:t>
            </a:r>
            <a:r>
              <a:rPr lang="en-GB" altLang="en-US" sz="1000" dirty="0">
                <a:solidFill>
                  <a:schemeClr val="accent1"/>
                </a:solidFill>
                <a:cs typeface="Arial"/>
              </a:rPr>
              <a:t>activities and oversee implementation project progress &amp; impact</a:t>
            </a:r>
            <a:endParaRPr lang="en-US" sz="1000" dirty="0">
              <a:solidFill>
                <a:schemeClr val="accent1"/>
              </a:solidFill>
              <a:cs typeface="Arial"/>
            </a:endParaRPr>
          </a:p>
          <a:p>
            <a:pPr marL="72000" defTabSz="429814">
              <a:lnSpc>
                <a:spcPct val="150000"/>
              </a:lnSpc>
              <a:spcAft>
                <a:spcPts val="300"/>
              </a:spcAft>
              <a:buClr>
                <a:schemeClr val="accent4"/>
              </a:buClr>
            </a:pPr>
            <a:r>
              <a:rPr lang="en-US" sz="1100" b="1" dirty="0">
                <a:solidFill>
                  <a:schemeClr val="accent1"/>
                </a:solidFill>
                <a:cs typeface="Arial"/>
              </a:rPr>
              <a:t>Weekly status meeting </a:t>
            </a:r>
          </a:p>
          <a:p>
            <a:pPr marL="72000" defTabSz="429814">
              <a:spcAft>
                <a:spcPts val="300"/>
              </a:spcAft>
              <a:buClr>
                <a:srgbClr val="005EB8"/>
              </a:buClr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The project lead &amp; management group will meet on a weekly basis to:</a:t>
            </a:r>
          </a:p>
          <a:p>
            <a:pPr marL="243450" indent="-171450" defTabSz="429814"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Review and track project plan and progress against milestones</a:t>
            </a:r>
          </a:p>
          <a:p>
            <a:pPr marL="243450" indent="-171450" defTabSz="429814"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Review key issues and observation identified</a:t>
            </a:r>
          </a:p>
          <a:p>
            <a:pPr marL="243450" indent="-171450" defTabSz="429814"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Document action items and assign responsibilities</a:t>
            </a:r>
          </a:p>
          <a:p>
            <a:pPr marL="72000" defTabSz="429814">
              <a:lnSpc>
                <a:spcPct val="150000"/>
              </a:lnSpc>
              <a:spcAft>
                <a:spcPts val="300"/>
              </a:spcAft>
              <a:buClr>
                <a:schemeClr val="accent4"/>
              </a:buClr>
            </a:pPr>
            <a:r>
              <a:rPr lang="en-US" sz="1100" b="1" dirty="0">
                <a:solidFill>
                  <a:schemeClr val="accent1"/>
                </a:solidFill>
                <a:cs typeface="Arial"/>
              </a:rPr>
              <a:t>Weekly working group meeting</a:t>
            </a:r>
          </a:p>
          <a:p>
            <a:pPr marL="72000" defTabSz="429814">
              <a:spcAft>
                <a:spcPts val="300"/>
              </a:spcAft>
              <a:buClr>
                <a:srgbClr val="005EB8"/>
              </a:buClr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The project lead &amp; working group will meet on a weekly basis to:</a:t>
            </a:r>
          </a:p>
          <a:p>
            <a:pPr marL="243450" indent="-171450" defTabSz="429814"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Report completed work items</a:t>
            </a:r>
          </a:p>
          <a:p>
            <a:pPr marL="243450" indent="-171450" defTabSz="429814"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Address work allocation to each team member</a:t>
            </a:r>
          </a:p>
          <a:p>
            <a:pPr marL="243450" indent="-171450" defTabSz="429814"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Discuss key issues and challenges</a:t>
            </a:r>
          </a:p>
          <a:p>
            <a:pPr marL="72000" defTabSz="429814">
              <a:spcAft>
                <a:spcPts val="300"/>
              </a:spcAft>
              <a:buClr>
                <a:srgbClr val="7F5C27"/>
              </a:buClr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(KPMG will support coordination)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11972" y="1464437"/>
            <a:ext cx="3269428" cy="471600"/>
            <a:chOff x="311972" y="1463674"/>
            <a:chExt cx="3269428" cy="471600"/>
          </a:xfrm>
        </p:grpSpPr>
        <p:sp>
          <p:nvSpPr>
            <p:cNvPr id="10" name="object 16"/>
            <p:cNvSpPr/>
            <p:nvPr/>
          </p:nvSpPr>
          <p:spPr>
            <a:xfrm>
              <a:off x="456442" y="1554935"/>
              <a:ext cx="3124958" cy="298803"/>
            </a:xfrm>
            <a:prstGeom prst="rect">
              <a:avLst/>
            </a:prstGeom>
            <a:solidFill>
              <a:srgbClr val="7F5C27"/>
            </a:solidFill>
            <a:ln w="12700">
              <a:solidFill>
                <a:srgbClr val="7F5C27"/>
              </a:solidFill>
            </a:ln>
          </p:spPr>
          <p:txBody>
            <a:bodyPr wrap="square" lIns="0" tIns="0" rIns="0" bIns="0" rtlCol="0" anchor="ctr"/>
            <a:lstStyle/>
            <a:p>
              <a:pPr marL="86753" algn="ctr"/>
              <a:r>
                <a:rPr lang="en-US" sz="1200" b="1" spc="-9" dirty="0" smtClean="0">
                  <a:solidFill>
                    <a:schemeClr val="bg1"/>
                  </a:solidFill>
                  <a:cs typeface="Arial"/>
                </a:rPr>
                <a:t>Project governance setting</a:t>
              </a:r>
              <a:endParaRPr lang="en-US" sz="1000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1972" y="1463674"/>
              <a:ext cx="471600" cy="471600"/>
            </a:xfrm>
            <a:prstGeom prst="ellipse">
              <a:avLst/>
            </a:prstGeom>
            <a:solidFill>
              <a:srgbClr val="7F5C27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>
                <a:lnSpc>
                  <a:spcPts val="900"/>
                </a:lnSpc>
              </a:pPr>
              <a:endParaRPr lang="en-GB" sz="800" b="1" dirty="0">
                <a:solidFill>
                  <a:schemeClr val="bg1"/>
                </a:solidFill>
                <a:latin typeface="Univers 45 Light" pitchFamily="2" charset="0"/>
              </a:endParaRPr>
            </a:p>
          </p:txBody>
        </p:sp>
        <p:sp>
          <p:nvSpPr>
            <p:cNvPr id="13" name="Freeform 77"/>
            <p:cNvSpPr>
              <a:spLocks noEditPoints="1"/>
            </p:cNvSpPr>
            <p:nvPr/>
          </p:nvSpPr>
          <p:spPr bwMode="auto">
            <a:xfrm>
              <a:off x="395582" y="1548545"/>
              <a:ext cx="304380" cy="305692"/>
            </a:xfrm>
            <a:custGeom>
              <a:avLst/>
              <a:gdLst>
                <a:gd name="T0" fmla="*/ 212 w 232"/>
                <a:gd name="T1" fmla="*/ 93 h 233"/>
                <a:gd name="T2" fmla="*/ 187 w 232"/>
                <a:gd name="T3" fmla="*/ 46 h 233"/>
                <a:gd name="T4" fmla="*/ 139 w 232"/>
                <a:gd name="T5" fmla="*/ 20 h 233"/>
                <a:gd name="T6" fmla="*/ 111 w 232"/>
                <a:gd name="T7" fmla="*/ 0 h 233"/>
                <a:gd name="T8" fmla="*/ 76 w 232"/>
                <a:gd name="T9" fmla="*/ 26 h 233"/>
                <a:gd name="T10" fmla="*/ 35 w 232"/>
                <a:gd name="T11" fmla="*/ 60 h 233"/>
                <a:gd name="T12" fmla="*/ 17 w 232"/>
                <a:gd name="T13" fmla="*/ 112 h 233"/>
                <a:gd name="T14" fmla="*/ 17 w 232"/>
                <a:gd name="T15" fmla="*/ 121 h 233"/>
                <a:gd name="T16" fmla="*/ 35 w 232"/>
                <a:gd name="T17" fmla="*/ 172 h 233"/>
                <a:gd name="T18" fmla="*/ 76 w 232"/>
                <a:gd name="T19" fmla="*/ 206 h 233"/>
                <a:gd name="T20" fmla="*/ 111 w 232"/>
                <a:gd name="T21" fmla="*/ 233 h 233"/>
                <a:gd name="T22" fmla="*/ 139 w 232"/>
                <a:gd name="T23" fmla="*/ 213 h 233"/>
                <a:gd name="T24" fmla="*/ 187 w 232"/>
                <a:gd name="T25" fmla="*/ 186 h 233"/>
                <a:gd name="T26" fmla="*/ 212 w 232"/>
                <a:gd name="T27" fmla="*/ 139 h 233"/>
                <a:gd name="T28" fmla="*/ 232 w 232"/>
                <a:gd name="T29" fmla="*/ 112 h 233"/>
                <a:gd name="T30" fmla="*/ 180 w 232"/>
                <a:gd name="T31" fmla="*/ 96 h 233"/>
                <a:gd name="T32" fmla="*/ 151 w 232"/>
                <a:gd name="T33" fmla="*/ 60 h 233"/>
                <a:gd name="T34" fmla="*/ 121 w 232"/>
                <a:gd name="T35" fmla="*/ 30 h 233"/>
                <a:gd name="T36" fmla="*/ 170 w 232"/>
                <a:gd name="T37" fmla="*/ 49 h 233"/>
                <a:gd name="T38" fmla="*/ 200 w 232"/>
                <a:gd name="T39" fmla="*/ 93 h 233"/>
                <a:gd name="T40" fmla="*/ 106 w 232"/>
                <a:gd name="T41" fmla="*/ 101 h 233"/>
                <a:gd name="T42" fmla="*/ 82 w 232"/>
                <a:gd name="T43" fmla="*/ 112 h 233"/>
                <a:gd name="T44" fmla="*/ 101 w 232"/>
                <a:gd name="T45" fmla="*/ 85 h 233"/>
                <a:gd name="T46" fmla="*/ 98 w 232"/>
                <a:gd name="T47" fmla="*/ 121 h 233"/>
                <a:gd name="T48" fmla="*/ 111 w 232"/>
                <a:gd name="T49" fmla="*/ 135 h 233"/>
                <a:gd name="T50" fmla="*/ 92 w 232"/>
                <a:gd name="T51" fmla="*/ 140 h 233"/>
                <a:gd name="T52" fmla="*/ 98 w 232"/>
                <a:gd name="T53" fmla="*/ 121 h 233"/>
                <a:gd name="T54" fmla="*/ 132 w 232"/>
                <a:gd name="T55" fmla="*/ 127 h 233"/>
                <a:gd name="T56" fmla="*/ 148 w 232"/>
                <a:gd name="T57" fmla="*/ 131 h 233"/>
                <a:gd name="T58" fmla="*/ 121 w 232"/>
                <a:gd name="T59" fmla="*/ 150 h 233"/>
                <a:gd name="T60" fmla="*/ 132 w 232"/>
                <a:gd name="T61" fmla="*/ 105 h 233"/>
                <a:gd name="T62" fmla="*/ 121 w 232"/>
                <a:gd name="T63" fmla="*/ 82 h 233"/>
                <a:gd name="T64" fmla="*/ 148 w 232"/>
                <a:gd name="T65" fmla="*/ 101 h 233"/>
                <a:gd name="T66" fmla="*/ 111 w 232"/>
                <a:gd name="T67" fmla="*/ 30 h 233"/>
                <a:gd name="T68" fmla="*/ 82 w 232"/>
                <a:gd name="T69" fmla="*/ 60 h 233"/>
                <a:gd name="T70" fmla="*/ 53 w 232"/>
                <a:gd name="T71" fmla="*/ 96 h 233"/>
                <a:gd name="T72" fmla="*/ 33 w 232"/>
                <a:gd name="T73" fmla="*/ 93 h 233"/>
                <a:gd name="T74" fmla="*/ 61 w 232"/>
                <a:gd name="T75" fmla="*/ 49 h 233"/>
                <a:gd name="T76" fmla="*/ 111 w 232"/>
                <a:gd name="T77" fmla="*/ 30 h 233"/>
                <a:gd name="T78" fmla="*/ 53 w 232"/>
                <a:gd name="T79" fmla="*/ 136 h 233"/>
                <a:gd name="T80" fmla="*/ 82 w 232"/>
                <a:gd name="T81" fmla="*/ 173 h 233"/>
                <a:gd name="T82" fmla="*/ 111 w 232"/>
                <a:gd name="T83" fmla="*/ 203 h 233"/>
                <a:gd name="T84" fmla="*/ 61 w 232"/>
                <a:gd name="T85" fmla="*/ 183 h 233"/>
                <a:gd name="T86" fmla="*/ 33 w 232"/>
                <a:gd name="T87" fmla="*/ 139 h 233"/>
                <a:gd name="T88" fmla="*/ 121 w 232"/>
                <a:gd name="T89" fmla="*/ 183 h 233"/>
                <a:gd name="T90" fmla="*/ 164 w 232"/>
                <a:gd name="T91" fmla="*/ 163 h 233"/>
                <a:gd name="T92" fmla="*/ 182 w 232"/>
                <a:gd name="T93" fmla="*/ 121 h 233"/>
                <a:gd name="T94" fmla="*/ 193 w 232"/>
                <a:gd name="T95" fmla="*/ 156 h 233"/>
                <a:gd name="T96" fmla="*/ 156 w 232"/>
                <a:gd name="T97" fmla="*/ 19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233">
                  <a:moveTo>
                    <a:pt x="232" y="112"/>
                  </a:moveTo>
                  <a:lnTo>
                    <a:pt x="215" y="112"/>
                  </a:lnTo>
                  <a:lnTo>
                    <a:pt x="212" y="93"/>
                  </a:lnTo>
                  <a:lnTo>
                    <a:pt x="206" y="76"/>
                  </a:lnTo>
                  <a:lnTo>
                    <a:pt x="197" y="60"/>
                  </a:lnTo>
                  <a:lnTo>
                    <a:pt x="187" y="46"/>
                  </a:lnTo>
                  <a:lnTo>
                    <a:pt x="173" y="35"/>
                  </a:lnTo>
                  <a:lnTo>
                    <a:pt x="157" y="26"/>
                  </a:lnTo>
                  <a:lnTo>
                    <a:pt x="139" y="20"/>
                  </a:lnTo>
                  <a:lnTo>
                    <a:pt x="121" y="18"/>
                  </a:lnTo>
                  <a:lnTo>
                    <a:pt x="121" y="0"/>
                  </a:lnTo>
                  <a:lnTo>
                    <a:pt x="111" y="0"/>
                  </a:lnTo>
                  <a:lnTo>
                    <a:pt x="111" y="18"/>
                  </a:lnTo>
                  <a:lnTo>
                    <a:pt x="94" y="20"/>
                  </a:lnTo>
                  <a:lnTo>
                    <a:pt x="76" y="26"/>
                  </a:lnTo>
                  <a:lnTo>
                    <a:pt x="60" y="35"/>
                  </a:lnTo>
                  <a:lnTo>
                    <a:pt x="47" y="46"/>
                  </a:lnTo>
                  <a:lnTo>
                    <a:pt x="35" y="60"/>
                  </a:lnTo>
                  <a:lnTo>
                    <a:pt x="26" y="76"/>
                  </a:lnTo>
                  <a:lnTo>
                    <a:pt x="20" y="93"/>
                  </a:lnTo>
                  <a:lnTo>
                    <a:pt x="17" y="112"/>
                  </a:lnTo>
                  <a:lnTo>
                    <a:pt x="0" y="112"/>
                  </a:lnTo>
                  <a:lnTo>
                    <a:pt x="0" y="121"/>
                  </a:lnTo>
                  <a:lnTo>
                    <a:pt x="17" y="121"/>
                  </a:lnTo>
                  <a:lnTo>
                    <a:pt x="20" y="139"/>
                  </a:lnTo>
                  <a:lnTo>
                    <a:pt x="26" y="157"/>
                  </a:lnTo>
                  <a:lnTo>
                    <a:pt x="35" y="172"/>
                  </a:lnTo>
                  <a:lnTo>
                    <a:pt x="47" y="186"/>
                  </a:lnTo>
                  <a:lnTo>
                    <a:pt x="60" y="198"/>
                  </a:lnTo>
                  <a:lnTo>
                    <a:pt x="76" y="206"/>
                  </a:lnTo>
                  <a:lnTo>
                    <a:pt x="94" y="213"/>
                  </a:lnTo>
                  <a:lnTo>
                    <a:pt x="111" y="215"/>
                  </a:lnTo>
                  <a:lnTo>
                    <a:pt x="111" y="233"/>
                  </a:lnTo>
                  <a:lnTo>
                    <a:pt x="121" y="233"/>
                  </a:lnTo>
                  <a:lnTo>
                    <a:pt x="121" y="215"/>
                  </a:lnTo>
                  <a:lnTo>
                    <a:pt x="139" y="213"/>
                  </a:lnTo>
                  <a:lnTo>
                    <a:pt x="157" y="206"/>
                  </a:lnTo>
                  <a:lnTo>
                    <a:pt x="173" y="198"/>
                  </a:lnTo>
                  <a:lnTo>
                    <a:pt x="187" y="186"/>
                  </a:lnTo>
                  <a:lnTo>
                    <a:pt x="197" y="172"/>
                  </a:lnTo>
                  <a:lnTo>
                    <a:pt x="206" y="157"/>
                  </a:lnTo>
                  <a:lnTo>
                    <a:pt x="212" y="139"/>
                  </a:lnTo>
                  <a:lnTo>
                    <a:pt x="215" y="121"/>
                  </a:lnTo>
                  <a:lnTo>
                    <a:pt x="232" y="121"/>
                  </a:lnTo>
                  <a:lnTo>
                    <a:pt x="232" y="112"/>
                  </a:lnTo>
                  <a:close/>
                  <a:moveTo>
                    <a:pt x="203" y="112"/>
                  </a:moveTo>
                  <a:lnTo>
                    <a:pt x="182" y="112"/>
                  </a:lnTo>
                  <a:lnTo>
                    <a:pt x="180" y="96"/>
                  </a:lnTo>
                  <a:lnTo>
                    <a:pt x="173" y="81"/>
                  </a:lnTo>
                  <a:lnTo>
                    <a:pt x="164" y="69"/>
                  </a:lnTo>
                  <a:lnTo>
                    <a:pt x="151" y="60"/>
                  </a:lnTo>
                  <a:lnTo>
                    <a:pt x="137" y="52"/>
                  </a:lnTo>
                  <a:lnTo>
                    <a:pt x="121" y="50"/>
                  </a:lnTo>
                  <a:lnTo>
                    <a:pt x="121" y="30"/>
                  </a:lnTo>
                  <a:lnTo>
                    <a:pt x="139" y="33"/>
                  </a:lnTo>
                  <a:lnTo>
                    <a:pt x="156" y="39"/>
                  </a:lnTo>
                  <a:lnTo>
                    <a:pt x="170" y="49"/>
                  </a:lnTo>
                  <a:lnTo>
                    <a:pt x="184" y="62"/>
                  </a:lnTo>
                  <a:lnTo>
                    <a:pt x="193" y="77"/>
                  </a:lnTo>
                  <a:lnTo>
                    <a:pt x="200" y="93"/>
                  </a:lnTo>
                  <a:lnTo>
                    <a:pt x="203" y="112"/>
                  </a:lnTo>
                  <a:close/>
                  <a:moveTo>
                    <a:pt x="111" y="98"/>
                  </a:moveTo>
                  <a:lnTo>
                    <a:pt x="106" y="101"/>
                  </a:lnTo>
                  <a:lnTo>
                    <a:pt x="100" y="105"/>
                  </a:lnTo>
                  <a:lnTo>
                    <a:pt x="98" y="112"/>
                  </a:lnTo>
                  <a:lnTo>
                    <a:pt x="82" y="112"/>
                  </a:lnTo>
                  <a:lnTo>
                    <a:pt x="86" y="101"/>
                  </a:lnTo>
                  <a:lnTo>
                    <a:pt x="92" y="92"/>
                  </a:lnTo>
                  <a:lnTo>
                    <a:pt x="101" y="85"/>
                  </a:lnTo>
                  <a:lnTo>
                    <a:pt x="111" y="82"/>
                  </a:lnTo>
                  <a:lnTo>
                    <a:pt x="111" y="98"/>
                  </a:lnTo>
                  <a:close/>
                  <a:moveTo>
                    <a:pt x="98" y="121"/>
                  </a:moveTo>
                  <a:lnTo>
                    <a:pt x="100" y="127"/>
                  </a:lnTo>
                  <a:lnTo>
                    <a:pt x="106" y="132"/>
                  </a:lnTo>
                  <a:lnTo>
                    <a:pt x="111" y="135"/>
                  </a:lnTo>
                  <a:lnTo>
                    <a:pt x="111" y="150"/>
                  </a:lnTo>
                  <a:lnTo>
                    <a:pt x="101" y="147"/>
                  </a:lnTo>
                  <a:lnTo>
                    <a:pt x="92" y="140"/>
                  </a:lnTo>
                  <a:lnTo>
                    <a:pt x="86" y="131"/>
                  </a:lnTo>
                  <a:lnTo>
                    <a:pt x="82" y="121"/>
                  </a:lnTo>
                  <a:lnTo>
                    <a:pt x="98" y="121"/>
                  </a:lnTo>
                  <a:close/>
                  <a:moveTo>
                    <a:pt x="121" y="135"/>
                  </a:moveTo>
                  <a:lnTo>
                    <a:pt x="127" y="132"/>
                  </a:lnTo>
                  <a:lnTo>
                    <a:pt x="132" y="127"/>
                  </a:lnTo>
                  <a:lnTo>
                    <a:pt x="135" y="121"/>
                  </a:lnTo>
                  <a:lnTo>
                    <a:pt x="151" y="121"/>
                  </a:lnTo>
                  <a:lnTo>
                    <a:pt x="148" y="131"/>
                  </a:lnTo>
                  <a:lnTo>
                    <a:pt x="141" y="140"/>
                  </a:lnTo>
                  <a:lnTo>
                    <a:pt x="132" y="147"/>
                  </a:lnTo>
                  <a:lnTo>
                    <a:pt x="121" y="150"/>
                  </a:lnTo>
                  <a:lnTo>
                    <a:pt x="121" y="135"/>
                  </a:lnTo>
                  <a:close/>
                  <a:moveTo>
                    <a:pt x="135" y="112"/>
                  </a:moveTo>
                  <a:lnTo>
                    <a:pt x="132" y="105"/>
                  </a:lnTo>
                  <a:lnTo>
                    <a:pt x="127" y="101"/>
                  </a:lnTo>
                  <a:lnTo>
                    <a:pt x="121" y="98"/>
                  </a:lnTo>
                  <a:lnTo>
                    <a:pt x="121" y="82"/>
                  </a:lnTo>
                  <a:lnTo>
                    <a:pt x="132" y="85"/>
                  </a:lnTo>
                  <a:lnTo>
                    <a:pt x="141" y="92"/>
                  </a:lnTo>
                  <a:lnTo>
                    <a:pt x="148" y="101"/>
                  </a:lnTo>
                  <a:lnTo>
                    <a:pt x="151" y="112"/>
                  </a:lnTo>
                  <a:lnTo>
                    <a:pt x="135" y="112"/>
                  </a:lnTo>
                  <a:close/>
                  <a:moveTo>
                    <a:pt x="111" y="30"/>
                  </a:moveTo>
                  <a:lnTo>
                    <a:pt x="111" y="50"/>
                  </a:lnTo>
                  <a:lnTo>
                    <a:pt x="96" y="52"/>
                  </a:lnTo>
                  <a:lnTo>
                    <a:pt x="82" y="60"/>
                  </a:lnTo>
                  <a:lnTo>
                    <a:pt x="69" y="69"/>
                  </a:lnTo>
                  <a:lnTo>
                    <a:pt x="60" y="81"/>
                  </a:lnTo>
                  <a:lnTo>
                    <a:pt x="53" y="96"/>
                  </a:lnTo>
                  <a:lnTo>
                    <a:pt x="50" y="112"/>
                  </a:lnTo>
                  <a:lnTo>
                    <a:pt x="29" y="112"/>
                  </a:lnTo>
                  <a:lnTo>
                    <a:pt x="33" y="93"/>
                  </a:lnTo>
                  <a:lnTo>
                    <a:pt x="39" y="77"/>
                  </a:lnTo>
                  <a:lnTo>
                    <a:pt x="49" y="62"/>
                  </a:lnTo>
                  <a:lnTo>
                    <a:pt x="61" y="49"/>
                  </a:lnTo>
                  <a:lnTo>
                    <a:pt x="76" y="39"/>
                  </a:lnTo>
                  <a:lnTo>
                    <a:pt x="94" y="33"/>
                  </a:lnTo>
                  <a:lnTo>
                    <a:pt x="111" y="30"/>
                  </a:lnTo>
                  <a:close/>
                  <a:moveTo>
                    <a:pt x="29" y="121"/>
                  </a:moveTo>
                  <a:lnTo>
                    <a:pt x="50" y="121"/>
                  </a:lnTo>
                  <a:lnTo>
                    <a:pt x="53" y="136"/>
                  </a:lnTo>
                  <a:lnTo>
                    <a:pt x="60" y="151"/>
                  </a:lnTo>
                  <a:lnTo>
                    <a:pt x="69" y="163"/>
                  </a:lnTo>
                  <a:lnTo>
                    <a:pt x="82" y="173"/>
                  </a:lnTo>
                  <a:lnTo>
                    <a:pt x="96" y="180"/>
                  </a:lnTo>
                  <a:lnTo>
                    <a:pt x="111" y="183"/>
                  </a:lnTo>
                  <a:lnTo>
                    <a:pt x="111" y="203"/>
                  </a:lnTo>
                  <a:lnTo>
                    <a:pt x="94" y="199"/>
                  </a:lnTo>
                  <a:lnTo>
                    <a:pt x="76" y="193"/>
                  </a:lnTo>
                  <a:lnTo>
                    <a:pt x="61" y="183"/>
                  </a:lnTo>
                  <a:lnTo>
                    <a:pt x="49" y="171"/>
                  </a:lnTo>
                  <a:lnTo>
                    <a:pt x="39" y="156"/>
                  </a:lnTo>
                  <a:lnTo>
                    <a:pt x="33" y="139"/>
                  </a:lnTo>
                  <a:lnTo>
                    <a:pt x="29" y="121"/>
                  </a:lnTo>
                  <a:close/>
                  <a:moveTo>
                    <a:pt x="121" y="203"/>
                  </a:moveTo>
                  <a:lnTo>
                    <a:pt x="121" y="183"/>
                  </a:lnTo>
                  <a:lnTo>
                    <a:pt x="137" y="180"/>
                  </a:lnTo>
                  <a:lnTo>
                    <a:pt x="151" y="173"/>
                  </a:lnTo>
                  <a:lnTo>
                    <a:pt x="164" y="163"/>
                  </a:lnTo>
                  <a:lnTo>
                    <a:pt x="173" y="151"/>
                  </a:lnTo>
                  <a:lnTo>
                    <a:pt x="180" y="136"/>
                  </a:lnTo>
                  <a:lnTo>
                    <a:pt x="182" y="121"/>
                  </a:lnTo>
                  <a:lnTo>
                    <a:pt x="203" y="121"/>
                  </a:lnTo>
                  <a:lnTo>
                    <a:pt x="200" y="139"/>
                  </a:lnTo>
                  <a:lnTo>
                    <a:pt x="193" y="156"/>
                  </a:lnTo>
                  <a:lnTo>
                    <a:pt x="184" y="171"/>
                  </a:lnTo>
                  <a:lnTo>
                    <a:pt x="170" y="183"/>
                  </a:lnTo>
                  <a:lnTo>
                    <a:pt x="156" y="193"/>
                  </a:lnTo>
                  <a:lnTo>
                    <a:pt x="139" y="199"/>
                  </a:lnTo>
                  <a:lnTo>
                    <a:pt x="121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25869" y="1877191"/>
            <a:ext cx="5951529" cy="406641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500" dirty="0" smtClean="0">
              <a:solidFill>
                <a:schemeClr val="bg1"/>
              </a:solidFill>
            </a:endParaRPr>
          </a:p>
        </p:txBody>
      </p:sp>
      <p:sp>
        <p:nvSpPr>
          <p:cNvPr id="15" name="object 16"/>
          <p:cNvSpPr/>
          <p:nvPr/>
        </p:nvSpPr>
        <p:spPr>
          <a:xfrm>
            <a:off x="4015224" y="1547296"/>
            <a:ext cx="5662173" cy="298803"/>
          </a:xfrm>
          <a:prstGeom prst="rect">
            <a:avLst/>
          </a:prstGeom>
          <a:solidFill>
            <a:srgbClr val="7F5C27"/>
          </a:solidFill>
          <a:ln w="12700">
            <a:solidFill>
              <a:srgbClr val="7F5C27"/>
            </a:solidFill>
          </a:ln>
        </p:spPr>
        <p:txBody>
          <a:bodyPr wrap="square" lIns="0" tIns="0" rIns="0" bIns="0" rtlCol="0" anchor="ctr"/>
          <a:lstStyle/>
          <a:p>
            <a:pPr marL="86753" algn="ctr"/>
            <a:r>
              <a:rPr lang="en-US" sz="1200" b="1" spc="-9" dirty="0" smtClean="0">
                <a:solidFill>
                  <a:schemeClr val="bg1"/>
                </a:solidFill>
                <a:cs typeface="Arial"/>
              </a:rPr>
              <a:t>Project governance structure</a:t>
            </a:r>
            <a:r>
              <a:rPr lang="en-US" sz="1200" b="1" spc="-9" baseline="30000" dirty="0" smtClean="0">
                <a:solidFill>
                  <a:schemeClr val="bg1"/>
                </a:solidFill>
                <a:cs typeface="Arial"/>
              </a:rPr>
              <a:t>2</a:t>
            </a:r>
            <a:endParaRPr lang="en-US" sz="1000" baseline="30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635909" y="1457357"/>
            <a:ext cx="479421" cy="478680"/>
          </a:xfrm>
          <a:prstGeom prst="ellipse">
            <a:avLst/>
          </a:prstGeom>
          <a:solidFill>
            <a:srgbClr val="7F5C27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649" tIns="51649" rIns="51649" bIns="51649" rtlCol="0" anchor="ctr"/>
          <a:lstStyle/>
          <a:p>
            <a:pPr algn="ctr" defTabSz="1019864"/>
            <a:endParaRPr lang="en-GB" sz="16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39039" y="1525838"/>
            <a:ext cx="228723" cy="305142"/>
            <a:chOff x="2654301" y="2367435"/>
            <a:chExt cx="152400" cy="212725"/>
          </a:xfrm>
          <a:solidFill>
            <a:srgbClr val="005EB8"/>
          </a:solidFill>
        </p:grpSpPr>
        <p:sp>
          <p:nvSpPr>
            <p:cNvPr id="18" name="Freeform 164"/>
            <p:cNvSpPr>
              <a:spLocks noEditPoints="1"/>
            </p:cNvSpPr>
            <p:nvPr/>
          </p:nvSpPr>
          <p:spPr bwMode="auto">
            <a:xfrm>
              <a:off x="2654301" y="2367435"/>
              <a:ext cx="152400" cy="212725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41" y="0"/>
                </a:cxn>
                <a:cxn ang="0">
                  <a:pos x="26" y="0"/>
                </a:cxn>
                <a:cxn ang="0">
                  <a:pos x="12" y="17"/>
                </a:cxn>
                <a:cxn ang="0">
                  <a:pos x="0" y="29"/>
                </a:cxn>
                <a:cxn ang="0">
                  <a:pos x="0" y="61"/>
                </a:cxn>
                <a:cxn ang="0">
                  <a:pos x="0" y="102"/>
                </a:cxn>
                <a:cxn ang="0">
                  <a:pos x="0" y="122"/>
                </a:cxn>
                <a:cxn ang="0">
                  <a:pos x="0" y="125"/>
                </a:cxn>
                <a:cxn ang="0">
                  <a:pos x="6" y="134"/>
                </a:cxn>
                <a:cxn ang="0">
                  <a:pos x="53" y="134"/>
                </a:cxn>
                <a:cxn ang="0">
                  <a:pos x="79" y="134"/>
                </a:cxn>
                <a:cxn ang="0">
                  <a:pos x="88" y="134"/>
                </a:cxn>
                <a:cxn ang="0">
                  <a:pos x="93" y="131"/>
                </a:cxn>
                <a:cxn ang="0">
                  <a:pos x="96" y="87"/>
                </a:cxn>
                <a:cxn ang="0">
                  <a:pos x="96" y="35"/>
                </a:cxn>
                <a:cxn ang="0">
                  <a:pos x="96" y="11"/>
                </a:cxn>
                <a:cxn ang="0">
                  <a:pos x="96" y="6"/>
                </a:cxn>
                <a:cxn ang="0">
                  <a:pos x="88" y="0"/>
                </a:cxn>
                <a:cxn ang="0">
                  <a:pos x="91" y="125"/>
                </a:cxn>
                <a:cxn ang="0">
                  <a:pos x="88" y="128"/>
                </a:cxn>
                <a:cxn ang="0">
                  <a:pos x="41" y="128"/>
                </a:cxn>
                <a:cxn ang="0">
                  <a:pos x="14" y="128"/>
                </a:cxn>
                <a:cxn ang="0">
                  <a:pos x="6" y="128"/>
                </a:cxn>
                <a:cxn ang="0">
                  <a:pos x="3" y="128"/>
                </a:cxn>
                <a:cxn ang="0">
                  <a:pos x="3" y="96"/>
                </a:cxn>
                <a:cxn ang="0">
                  <a:pos x="3" y="55"/>
                </a:cxn>
                <a:cxn ang="0">
                  <a:pos x="3" y="38"/>
                </a:cxn>
                <a:cxn ang="0">
                  <a:pos x="3" y="32"/>
                </a:cxn>
                <a:cxn ang="0">
                  <a:pos x="26" y="32"/>
                </a:cxn>
                <a:cxn ang="0">
                  <a:pos x="29" y="32"/>
                </a:cxn>
                <a:cxn ang="0">
                  <a:pos x="29" y="6"/>
                </a:cxn>
                <a:cxn ang="0">
                  <a:pos x="29" y="3"/>
                </a:cxn>
                <a:cxn ang="0">
                  <a:pos x="64" y="3"/>
                </a:cxn>
                <a:cxn ang="0">
                  <a:pos x="82" y="3"/>
                </a:cxn>
                <a:cxn ang="0">
                  <a:pos x="88" y="3"/>
                </a:cxn>
                <a:cxn ang="0">
                  <a:pos x="91" y="6"/>
                </a:cxn>
                <a:cxn ang="0">
                  <a:pos x="91" y="125"/>
                </a:cxn>
              </a:cxnLst>
              <a:rect l="0" t="0" r="r" b="b"/>
              <a:pathLst>
                <a:path w="96" h="134">
                  <a:moveTo>
                    <a:pt x="88" y="0"/>
                  </a:moveTo>
                  <a:lnTo>
                    <a:pt x="67" y="0"/>
                  </a:lnTo>
                  <a:lnTo>
                    <a:pt x="53" y="0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2" y="17"/>
                  </a:lnTo>
                  <a:lnTo>
                    <a:pt x="3" y="26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61"/>
                  </a:lnTo>
                  <a:lnTo>
                    <a:pt x="0" y="84"/>
                  </a:lnTo>
                  <a:lnTo>
                    <a:pt x="0" y="102"/>
                  </a:lnTo>
                  <a:lnTo>
                    <a:pt x="0" y="114"/>
                  </a:lnTo>
                  <a:lnTo>
                    <a:pt x="0" y="122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31"/>
                  </a:lnTo>
                  <a:lnTo>
                    <a:pt x="6" y="134"/>
                  </a:lnTo>
                  <a:lnTo>
                    <a:pt x="32" y="134"/>
                  </a:lnTo>
                  <a:lnTo>
                    <a:pt x="53" y="134"/>
                  </a:lnTo>
                  <a:lnTo>
                    <a:pt x="67" y="134"/>
                  </a:lnTo>
                  <a:lnTo>
                    <a:pt x="79" y="134"/>
                  </a:lnTo>
                  <a:lnTo>
                    <a:pt x="85" y="134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93" y="131"/>
                  </a:lnTo>
                  <a:lnTo>
                    <a:pt x="96" y="125"/>
                  </a:lnTo>
                  <a:lnTo>
                    <a:pt x="96" y="87"/>
                  </a:lnTo>
                  <a:lnTo>
                    <a:pt x="96" y="55"/>
                  </a:lnTo>
                  <a:lnTo>
                    <a:pt x="96" y="35"/>
                  </a:lnTo>
                  <a:lnTo>
                    <a:pt x="96" y="20"/>
                  </a:lnTo>
                  <a:lnTo>
                    <a:pt x="96" y="11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93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91" y="125"/>
                  </a:moveTo>
                  <a:lnTo>
                    <a:pt x="91" y="128"/>
                  </a:lnTo>
                  <a:lnTo>
                    <a:pt x="88" y="128"/>
                  </a:lnTo>
                  <a:lnTo>
                    <a:pt x="61" y="128"/>
                  </a:lnTo>
                  <a:lnTo>
                    <a:pt x="41" y="128"/>
                  </a:lnTo>
                  <a:lnTo>
                    <a:pt x="26" y="128"/>
                  </a:lnTo>
                  <a:lnTo>
                    <a:pt x="14" y="128"/>
                  </a:lnTo>
                  <a:lnTo>
                    <a:pt x="9" y="128"/>
                  </a:lnTo>
                  <a:lnTo>
                    <a:pt x="6" y="128"/>
                  </a:lnTo>
                  <a:lnTo>
                    <a:pt x="6" y="128"/>
                  </a:lnTo>
                  <a:lnTo>
                    <a:pt x="3" y="128"/>
                  </a:lnTo>
                  <a:lnTo>
                    <a:pt x="3" y="125"/>
                  </a:lnTo>
                  <a:lnTo>
                    <a:pt x="3" y="96"/>
                  </a:lnTo>
                  <a:lnTo>
                    <a:pt x="3" y="73"/>
                  </a:lnTo>
                  <a:lnTo>
                    <a:pt x="3" y="5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17" y="32"/>
                  </a:lnTo>
                  <a:lnTo>
                    <a:pt x="26" y="32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9" y="14"/>
                  </a:lnTo>
                  <a:lnTo>
                    <a:pt x="29" y="6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50" y="3"/>
                  </a:lnTo>
                  <a:lnTo>
                    <a:pt x="64" y="3"/>
                  </a:lnTo>
                  <a:lnTo>
                    <a:pt x="73" y="3"/>
                  </a:lnTo>
                  <a:lnTo>
                    <a:pt x="82" y="3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91" y="3"/>
                  </a:lnTo>
                  <a:lnTo>
                    <a:pt x="91" y="6"/>
                  </a:lnTo>
                  <a:lnTo>
                    <a:pt x="91" y="125"/>
                  </a:lnTo>
                  <a:lnTo>
                    <a:pt x="91" y="125"/>
                  </a:ln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29814"/>
              <a:endParaRPr lang="en-GB" sz="1692" dirty="0">
                <a:solidFill>
                  <a:srgbClr val="DA291C"/>
                </a:solidFill>
                <a:latin typeface="Univers 45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65"/>
            <p:cNvSpPr>
              <a:spLocks/>
            </p:cNvSpPr>
            <p:nvPr/>
          </p:nvSpPr>
          <p:spPr bwMode="auto">
            <a:xfrm>
              <a:off x="2681288" y="2515073"/>
              <a:ext cx="103188" cy="95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1" y="0"/>
                </a:cxn>
                <a:cxn ang="0">
                  <a:pos x="27" y="0"/>
                </a:cxn>
                <a:cxn ang="0">
                  <a:pos x="15" y="0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1" y="6"/>
                </a:cxn>
                <a:cxn ang="0">
                  <a:pos x="36" y="6"/>
                </a:cxn>
                <a:cxn ang="0">
                  <a:pos x="47" y="6"/>
                </a:cxn>
                <a:cxn ang="0">
                  <a:pos x="53" y="6"/>
                </a:cxn>
                <a:cxn ang="0">
                  <a:pos x="59" y="6"/>
                </a:cxn>
                <a:cxn ang="0">
                  <a:pos x="62" y="6"/>
                </a:cxn>
                <a:cxn ang="0">
                  <a:pos x="65" y="0"/>
                </a:cxn>
                <a:cxn ang="0">
                  <a:pos x="62" y="0"/>
                </a:cxn>
              </a:cxnLst>
              <a:rect l="0" t="0" r="r" b="b"/>
              <a:pathLst>
                <a:path w="65" h="6">
                  <a:moveTo>
                    <a:pt x="62" y="0"/>
                  </a:moveTo>
                  <a:lnTo>
                    <a:pt x="41" y="0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6"/>
                  </a:lnTo>
                  <a:lnTo>
                    <a:pt x="36" y="6"/>
                  </a:lnTo>
                  <a:lnTo>
                    <a:pt x="47" y="6"/>
                  </a:lnTo>
                  <a:lnTo>
                    <a:pt x="53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5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29814"/>
              <a:endParaRPr lang="en-GB" sz="1692" dirty="0">
                <a:solidFill>
                  <a:srgbClr val="DA291C"/>
                </a:solidFill>
                <a:latin typeface="Univers 45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66"/>
            <p:cNvSpPr>
              <a:spLocks/>
            </p:cNvSpPr>
            <p:nvPr/>
          </p:nvSpPr>
          <p:spPr bwMode="auto">
            <a:xfrm>
              <a:off x="2681288" y="2548410"/>
              <a:ext cx="52388" cy="31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0" y="2"/>
                </a:cxn>
                <a:cxn ang="0">
                  <a:pos x="33" y="0"/>
                </a:cxn>
                <a:cxn ang="0">
                  <a:pos x="30" y="0"/>
                </a:cxn>
              </a:cxnLst>
              <a:rect l="0" t="0" r="r" b="b"/>
              <a:pathLst>
                <a:path w="33" h="2">
                  <a:moveTo>
                    <a:pt x="3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29814"/>
              <a:endParaRPr lang="en-GB" sz="1692" dirty="0">
                <a:solidFill>
                  <a:srgbClr val="DA291C"/>
                </a:solidFill>
                <a:latin typeface="Univers 45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67"/>
            <p:cNvSpPr>
              <a:spLocks/>
            </p:cNvSpPr>
            <p:nvPr/>
          </p:nvSpPr>
          <p:spPr bwMode="auto">
            <a:xfrm>
              <a:off x="2681288" y="2496023"/>
              <a:ext cx="103188" cy="95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1" y="0"/>
                </a:cxn>
                <a:cxn ang="0">
                  <a:pos x="27" y="0"/>
                </a:cxn>
                <a:cxn ang="0">
                  <a:pos x="15" y="0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21" y="6"/>
                </a:cxn>
                <a:cxn ang="0">
                  <a:pos x="36" y="6"/>
                </a:cxn>
                <a:cxn ang="0">
                  <a:pos x="47" y="6"/>
                </a:cxn>
                <a:cxn ang="0">
                  <a:pos x="53" y="6"/>
                </a:cxn>
                <a:cxn ang="0">
                  <a:pos x="59" y="6"/>
                </a:cxn>
                <a:cxn ang="0">
                  <a:pos x="62" y="6"/>
                </a:cxn>
                <a:cxn ang="0">
                  <a:pos x="65" y="3"/>
                </a:cxn>
                <a:cxn ang="0">
                  <a:pos x="62" y="0"/>
                </a:cxn>
              </a:cxnLst>
              <a:rect l="0" t="0" r="r" b="b"/>
              <a:pathLst>
                <a:path w="65" h="6">
                  <a:moveTo>
                    <a:pt x="62" y="0"/>
                  </a:moveTo>
                  <a:lnTo>
                    <a:pt x="41" y="0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21" y="6"/>
                  </a:lnTo>
                  <a:lnTo>
                    <a:pt x="36" y="6"/>
                  </a:lnTo>
                  <a:lnTo>
                    <a:pt x="47" y="6"/>
                  </a:lnTo>
                  <a:lnTo>
                    <a:pt x="53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5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29814"/>
              <a:endParaRPr lang="en-GB" sz="1692" dirty="0">
                <a:solidFill>
                  <a:srgbClr val="DA291C"/>
                </a:solidFill>
                <a:latin typeface="Univers 45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68"/>
            <p:cNvSpPr>
              <a:spLocks/>
            </p:cNvSpPr>
            <p:nvPr/>
          </p:nvSpPr>
          <p:spPr bwMode="auto">
            <a:xfrm>
              <a:off x="2681288" y="2478560"/>
              <a:ext cx="103188" cy="95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1" y="0"/>
                </a:cxn>
                <a:cxn ang="0">
                  <a:pos x="27" y="0"/>
                </a:cxn>
                <a:cxn ang="0">
                  <a:pos x="15" y="0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1" y="6"/>
                </a:cxn>
                <a:cxn ang="0">
                  <a:pos x="36" y="6"/>
                </a:cxn>
                <a:cxn ang="0">
                  <a:pos x="47" y="6"/>
                </a:cxn>
                <a:cxn ang="0">
                  <a:pos x="53" y="6"/>
                </a:cxn>
                <a:cxn ang="0">
                  <a:pos x="59" y="6"/>
                </a:cxn>
                <a:cxn ang="0">
                  <a:pos x="62" y="6"/>
                </a:cxn>
                <a:cxn ang="0">
                  <a:pos x="65" y="0"/>
                </a:cxn>
                <a:cxn ang="0">
                  <a:pos x="62" y="0"/>
                </a:cxn>
              </a:cxnLst>
              <a:rect l="0" t="0" r="r" b="b"/>
              <a:pathLst>
                <a:path w="65" h="6">
                  <a:moveTo>
                    <a:pt x="62" y="0"/>
                  </a:moveTo>
                  <a:lnTo>
                    <a:pt x="41" y="0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6"/>
                  </a:lnTo>
                  <a:lnTo>
                    <a:pt x="36" y="6"/>
                  </a:lnTo>
                  <a:lnTo>
                    <a:pt x="47" y="6"/>
                  </a:lnTo>
                  <a:lnTo>
                    <a:pt x="53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5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29814"/>
              <a:endParaRPr lang="en-GB" sz="1692" dirty="0">
                <a:solidFill>
                  <a:srgbClr val="DA291C"/>
                </a:solidFill>
                <a:latin typeface="Univers 45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69"/>
            <p:cNvSpPr>
              <a:spLocks/>
            </p:cNvSpPr>
            <p:nvPr/>
          </p:nvSpPr>
          <p:spPr bwMode="auto">
            <a:xfrm>
              <a:off x="2681288" y="245951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9" y="6"/>
                </a:cxn>
                <a:cxn ang="0">
                  <a:pos x="15" y="6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29814"/>
              <a:endParaRPr lang="en-GB" sz="1692" dirty="0">
                <a:solidFill>
                  <a:srgbClr val="DA291C"/>
                </a:solidFill>
                <a:latin typeface="Univers 45 Ligh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Striped Right Arrow 26"/>
          <p:cNvSpPr/>
          <p:nvPr/>
        </p:nvSpPr>
        <p:spPr>
          <a:xfrm rot="16200000" flipV="1">
            <a:off x="4727447" y="2670001"/>
            <a:ext cx="1473152" cy="457777"/>
          </a:xfrm>
          <a:prstGeom prst="stripedRightArrow">
            <a:avLst>
              <a:gd name="adj1" fmla="val 50000"/>
              <a:gd name="adj2" fmla="val 4622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flipV="1">
            <a:off x="5328543" y="2162312"/>
            <a:ext cx="277940" cy="1458502"/>
          </a:xfrm>
          <a:prstGeom prst="rect">
            <a:avLst/>
          </a:prstGeom>
          <a:noFill/>
        </p:spPr>
        <p:txBody>
          <a:bodyPr vert="eaVert"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solidFill>
                  <a:schemeClr val="accent1"/>
                </a:solidFill>
              </a:rPr>
              <a:t>Reporting &amp; Request</a:t>
            </a:r>
          </a:p>
        </p:txBody>
      </p:sp>
      <p:sp>
        <p:nvSpPr>
          <p:cNvPr id="29" name="Striped Right Arrow 28"/>
          <p:cNvSpPr/>
          <p:nvPr/>
        </p:nvSpPr>
        <p:spPr>
          <a:xfrm rot="5400000">
            <a:off x="6985424" y="2641287"/>
            <a:ext cx="1473152" cy="457777"/>
          </a:xfrm>
          <a:prstGeom prst="stripedRightArrow">
            <a:avLst>
              <a:gd name="adj1" fmla="val 50000"/>
              <a:gd name="adj2" fmla="val 4622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7779" y="2133599"/>
            <a:ext cx="252126" cy="1473153"/>
          </a:xfrm>
          <a:prstGeom prst="rect">
            <a:avLst/>
          </a:prstGeom>
          <a:noFill/>
        </p:spPr>
        <p:txBody>
          <a:bodyPr vert="eaVert"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solidFill>
                  <a:schemeClr val="accent1"/>
                </a:solidFill>
              </a:rPr>
              <a:t>Direction &amp; Approval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79542" y="3989432"/>
            <a:ext cx="5852090" cy="1877968"/>
          </a:xfrm>
          <a:prstGeom prst="rect">
            <a:avLst/>
          </a:prstGeom>
          <a:noFill/>
          <a:ln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07954" y="3989432"/>
            <a:ext cx="1787358" cy="20156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000" b="1" dirty="0" smtClean="0">
                <a:solidFill>
                  <a:srgbClr val="7F5C27"/>
                </a:solidFill>
              </a:rPr>
              <a:t>Project working group</a:t>
            </a:r>
          </a:p>
        </p:txBody>
      </p:sp>
      <p:cxnSp>
        <p:nvCxnSpPr>
          <p:cNvPr id="44" name="Straight Connector 43"/>
          <p:cNvCxnSpPr>
            <a:stCxn id="55" idx="2"/>
            <a:endCxn id="47" idx="0"/>
          </p:cNvCxnSpPr>
          <p:nvPr/>
        </p:nvCxnSpPr>
        <p:spPr>
          <a:xfrm>
            <a:off x="4773026" y="4907040"/>
            <a:ext cx="0" cy="178361"/>
          </a:xfrm>
          <a:prstGeom prst="line">
            <a:avLst/>
          </a:prstGeom>
          <a:ln>
            <a:solidFill>
              <a:srgbClr val="7F5C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6789"/>
              </p:ext>
            </p:extLst>
          </p:nvPr>
        </p:nvGraphicFramePr>
        <p:xfrm>
          <a:off x="5817905" y="5085401"/>
          <a:ext cx="18000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6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Business users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5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R.</a:t>
                      </a:r>
                      <a:r>
                        <a:rPr lang="en-GB" sz="1000" b="1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Pu (Sales),</a:t>
                      </a:r>
                      <a:endParaRPr lang="en-GB" sz="1000" b="1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D.</a:t>
                      </a:r>
                      <a:r>
                        <a:rPr lang="en-GB" sz="1000" b="1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Chen (</a:t>
                      </a:r>
                      <a:r>
                        <a:rPr lang="en-GB" sz="1000" b="1" baseline="0" dirty="0" err="1" smtClean="0">
                          <a:solidFill>
                            <a:schemeClr val="accent1"/>
                          </a:solidFill>
                          <a:latin typeface="+mn-lt"/>
                        </a:rPr>
                        <a:t>Mktg</a:t>
                      </a:r>
                      <a:r>
                        <a:rPr lang="en-GB" sz="1000" b="1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)</a:t>
                      </a:r>
                      <a:r>
                        <a:rPr lang="en-GB" sz="1000" b="1" baseline="30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3</a:t>
                      </a:r>
                      <a:endParaRPr lang="en-GB" sz="1000" baseline="30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51023"/>
              </p:ext>
            </p:extLst>
          </p:nvPr>
        </p:nvGraphicFramePr>
        <p:xfrm>
          <a:off x="3872990" y="5085401"/>
          <a:ext cx="1800072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4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Team support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C. Pang (CN)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96045"/>
              </p:ext>
            </p:extLst>
          </p:nvPr>
        </p:nvGraphicFramePr>
        <p:xfrm>
          <a:off x="3872990" y="4267200"/>
          <a:ext cx="1800072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495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Data lead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M. </a:t>
                      </a:r>
                      <a:r>
                        <a:rPr lang="en-GB" sz="1000" b="1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Wong </a:t>
                      </a:r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(HK)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25141"/>
              </p:ext>
            </p:extLst>
          </p:nvPr>
        </p:nvGraphicFramePr>
        <p:xfrm>
          <a:off x="5693039" y="2570804"/>
          <a:ext cx="1800072" cy="57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5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Executive sponsor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8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CH. Thay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17412"/>
              </p:ext>
            </p:extLst>
          </p:nvPr>
        </p:nvGraphicFramePr>
        <p:xfrm>
          <a:off x="5693039" y="1945595"/>
          <a:ext cx="1800072" cy="58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87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Digitisation </a:t>
                      </a:r>
                      <a:b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Programme Office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52165"/>
              </p:ext>
            </p:extLst>
          </p:nvPr>
        </p:nvGraphicFramePr>
        <p:xfrm>
          <a:off x="5693039" y="3215563"/>
          <a:ext cx="1800072" cy="57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5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Project</a:t>
                      </a:r>
                      <a:r>
                        <a:rPr lang="en-US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lead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8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B.</a:t>
                      </a:r>
                      <a:r>
                        <a:rPr lang="en-GB" sz="1000" b="1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Wong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47606"/>
              </p:ext>
            </p:extLst>
          </p:nvPr>
        </p:nvGraphicFramePr>
        <p:xfrm>
          <a:off x="5817905" y="4267200"/>
          <a:ext cx="1800072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4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IT-business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coordinator</a:t>
                      </a:r>
                      <a:endParaRPr lang="en-GB" sz="10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Yinghong (CN)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18998"/>
              </p:ext>
            </p:extLst>
          </p:nvPr>
        </p:nvGraphicFramePr>
        <p:xfrm>
          <a:off x="7762820" y="4267200"/>
          <a:ext cx="1800072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4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KPMG support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A. </a:t>
                      </a:r>
                      <a:r>
                        <a:rPr lang="en-GB" sz="1000" b="1" dirty="0" err="1" smtClean="0">
                          <a:solidFill>
                            <a:schemeClr val="accent1"/>
                          </a:solidFill>
                          <a:latin typeface="+mn-lt"/>
                        </a:rPr>
                        <a:t>Stuckert</a:t>
                      </a:r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, R. Leong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93095"/>
              </p:ext>
            </p:extLst>
          </p:nvPr>
        </p:nvGraphicFramePr>
        <p:xfrm>
          <a:off x="7762820" y="5085401"/>
          <a:ext cx="1800072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4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KPMG team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S. Fu, M. Chan, </a:t>
                      </a:r>
                      <a:r>
                        <a:rPr lang="en-GB" sz="1000" b="1" dirty="0" err="1" smtClean="0">
                          <a:solidFill>
                            <a:schemeClr val="accent1"/>
                          </a:solidFill>
                          <a:latin typeface="+mn-lt"/>
                        </a:rPr>
                        <a:t>T.Tse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0" name="Straight Connector 69"/>
          <p:cNvCxnSpPr>
            <a:stCxn id="65" idx="2"/>
            <a:endCxn id="46" idx="0"/>
          </p:cNvCxnSpPr>
          <p:nvPr/>
        </p:nvCxnSpPr>
        <p:spPr>
          <a:xfrm>
            <a:off x="6717941" y="4907040"/>
            <a:ext cx="0" cy="178361"/>
          </a:xfrm>
          <a:prstGeom prst="line">
            <a:avLst/>
          </a:prstGeom>
          <a:ln>
            <a:solidFill>
              <a:srgbClr val="7F5C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6" idx="2"/>
            <a:endCxn id="68" idx="0"/>
          </p:cNvCxnSpPr>
          <p:nvPr/>
        </p:nvCxnSpPr>
        <p:spPr>
          <a:xfrm>
            <a:off x="8662856" y="4907040"/>
            <a:ext cx="0" cy="178361"/>
          </a:xfrm>
          <a:prstGeom prst="line">
            <a:avLst/>
          </a:prstGeom>
          <a:ln>
            <a:solidFill>
              <a:srgbClr val="7F5C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6442" y="5995330"/>
            <a:ext cx="7511776" cy="289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GB" sz="800" dirty="0" smtClean="0">
                <a:solidFill>
                  <a:schemeClr val="accent1"/>
                </a:solidFill>
              </a:rPr>
              <a:t>Note: 1) Digitisation Programme Office; 2) To be decided during strategic project preparation; 3) </a:t>
            </a:r>
            <a:r>
              <a:rPr lang="en-GB" sz="800" dirty="0" err="1" smtClean="0">
                <a:solidFill>
                  <a:schemeClr val="accent1"/>
                </a:solidFill>
              </a:rPr>
              <a:t>Mktg</a:t>
            </a:r>
            <a:r>
              <a:rPr lang="en-GB" sz="800" dirty="0" smtClean="0">
                <a:solidFill>
                  <a:schemeClr val="accent1"/>
                </a:solidFill>
              </a:rPr>
              <a:t> = Marketing</a:t>
            </a:r>
            <a:endParaRPr lang="en-GB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governance mechanism to ensure robust project execution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Governance </a:t>
            </a:r>
            <a:r>
              <a:rPr lang="en-GB" dirty="0" smtClean="0"/>
              <a:t>model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95857"/>
              </p:ext>
            </p:extLst>
          </p:nvPr>
        </p:nvGraphicFramePr>
        <p:xfrm>
          <a:off x="203468" y="1371600"/>
          <a:ext cx="9582434" cy="47247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08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Governance role </a:t>
                      </a:r>
                      <a:endParaRPr lang="en-GB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Responsibilities</a:t>
                      </a:r>
                      <a:endParaRPr lang="en-GB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Working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agenda</a:t>
                      </a:r>
                      <a:endParaRPr lang="en-GB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Meeting</a:t>
                      </a:r>
                      <a:endParaRPr lang="en-GB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Allocation</a:t>
                      </a:r>
                      <a:endParaRPr lang="en-GB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0">
                <a:tc>
                  <a:txBody>
                    <a:bodyPr/>
                    <a:lstStyle/>
                    <a:p>
                      <a:pPr marL="3175" lvl="1" indent="-3175" algn="l" defTabSz="914400" rtl="0" eaLnBrk="1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" lvl="1" indent="-3175" algn="l" defTabSz="914400" rtl="0" eaLnBrk="1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" lvl="1" indent="-3175" algn="l" defTabSz="914400" rtl="0" eaLnBrk="1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Approve project resourcing,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budget, plan and significant changes</a:t>
                      </a:r>
                    </a:p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Provide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overall finance oversight and being accountable 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for delivery,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outcomes and benefits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Prepare progress update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to core team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Monitor progress between milestones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Business decisions required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Resolution of any escalated risks and issues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  <a:endParaRPr lang="en-GB" sz="1000" kern="1200" baseline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 hours 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~5%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00">
                <a:tc>
                  <a:txBody>
                    <a:bodyPr/>
                    <a:lstStyle/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Manage project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to cost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and being accountable for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benefits,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timeline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and qu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ality standards</a:t>
                      </a:r>
                    </a:p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Monitor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project progress against KPIs, deliverables, quality measures and resources</a:t>
                      </a:r>
                    </a:p>
                    <a:p>
                      <a:pPr marL="199688" marR="0" lvl="1" indent="-197937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Engage and manage external stakeholders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Review of project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progress and preparation of status report to DPO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Update project planning (milestone tracking, changes &amp; dependencies)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Fortnightly</a:t>
                      </a:r>
                    </a:p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 hours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-30%</a:t>
                      </a:r>
                      <a:endParaRPr lang="en-GB" sz="10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800">
                <a:tc>
                  <a:txBody>
                    <a:bodyPr/>
                    <a:lstStyle/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Coordinate activities of design and build of analytics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capabilities</a:t>
                      </a:r>
                    </a:p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US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Support business requirements collection and user testing</a:t>
                      </a:r>
                      <a:endParaRPr lang="en-GB" sz="10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Review project progress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and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deliverables</a:t>
                      </a:r>
                    </a:p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Manage risks,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issues and interdependencies and escalate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to Project lead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as required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Ensure quality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of deliverables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Prepare progress update of deliverables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Delegate resources within work stream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GB" sz="10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Weekly</a:t>
                      </a:r>
                    </a:p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 hours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50-100%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742">
                <a:tc>
                  <a:txBody>
                    <a:bodyPr/>
                    <a:lstStyle/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4433" lvl="1" indent="-194433">
                        <a:spcBef>
                          <a:spcPts val="3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Prepare deliverables and in alignment to design principles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and quality standards</a:t>
                      </a:r>
                    </a:p>
                    <a:p>
                      <a:pPr marL="194433" lvl="1" indent="-194433">
                        <a:spcBef>
                          <a:spcPts val="3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Escalate potential risks and mitigation proposal to work stream management</a:t>
                      </a:r>
                    </a:p>
                    <a:p>
                      <a:pPr marL="194433" lvl="1" indent="-194433">
                        <a:spcBef>
                          <a:spcPts val="3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Inform work stream management about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relevant project and functional interdependencies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Deliver project specific contents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Prepare progress report to work stream management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Identify potential risks and provide suggestion for mitigation</a:t>
                      </a:r>
                      <a:endParaRPr lang="en-GB" sz="10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Weekly, ongoing</a:t>
                      </a:r>
                      <a:endParaRPr lang="en-GB" sz="1000" kern="1200" baseline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 hours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573">
                <a:tc>
                  <a:txBody>
                    <a:bodyPr/>
                    <a:lstStyle/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alignment between project lead and DPO and </a:t>
                      </a: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preparation of strategic decisions, business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case and vendor management 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Support the Wave 1 project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execution and help to deliver </a:t>
                      </a: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business requirements and technical capabilities</a:t>
                      </a:r>
                      <a:endParaRPr lang="en-GB" sz="1000" baseline="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preparation and tracking of project deliverables and align quality standards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Support implementation of analytics capabilities</a:t>
                      </a:r>
                      <a:endParaRPr lang="en-GB" sz="10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Weekly ongoing</a:t>
                      </a:r>
                    </a:p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 hours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(2-3 FTEs)</a:t>
                      </a:r>
                      <a:endParaRPr lang="en-GB" sz="10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304800" y="4457692"/>
            <a:ext cx="381000" cy="379843"/>
            <a:chOff x="1159907" y="5364591"/>
            <a:chExt cx="643767" cy="642413"/>
          </a:xfrm>
        </p:grpSpPr>
        <p:grpSp>
          <p:nvGrpSpPr>
            <p:cNvPr id="106" name="Group 105"/>
            <p:cNvGrpSpPr/>
            <p:nvPr/>
          </p:nvGrpSpPr>
          <p:grpSpPr>
            <a:xfrm>
              <a:off x="1159907" y="5364591"/>
              <a:ext cx="643767" cy="642413"/>
              <a:chOff x="600184" y="2599469"/>
              <a:chExt cx="642412" cy="642413"/>
            </a:xfrm>
          </p:grpSpPr>
          <p:grpSp>
            <p:nvGrpSpPr>
              <p:cNvPr id="117" name="Group 116"/>
              <p:cNvGrpSpPr/>
              <p:nvPr/>
            </p:nvGrpSpPr>
            <p:grpSpPr>
              <a:xfrm rot="19108713">
                <a:off x="600184" y="2599469"/>
                <a:ext cx="642412" cy="642413"/>
                <a:chOff x="272480" y="2585109"/>
                <a:chExt cx="540000" cy="54000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272480" y="25851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0" name="Arc 119"/>
                <p:cNvSpPr/>
                <p:nvPr/>
              </p:nvSpPr>
              <p:spPr>
                <a:xfrm rot="5400000">
                  <a:off x="272480" y="2585109"/>
                  <a:ext cx="540000" cy="540000"/>
                </a:xfrm>
                <a:prstGeom prst="arc">
                  <a:avLst>
                    <a:gd name="adj1" fmla="val 15717417"/>
                    <a:gd name="adj2" fmla="val 480087"/>
                  </a:avLst>
                </a:prstGeom>
                <a:noFill/>
                <a:ln w="38100"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" name="Arc 120"/>
                <p:cNvSpPr/>
                <p:nvPr/>
              </p:nvSpPr>
              <p:spPr>
                <a:xfrm rot="5400000">
                  <a:off x="272480" y="2585110"/>
                  <a:ext cx="540000" cy="540000"/>
                </a:xfrm>
                <a:prstGeom prst="arc">
                  <a:avLst/>
                </a:prstGeom>
                <a:noFill/>
                <a:ln w="38100" cap="flat">
                  <a:solidFill>
                    <a:srgbClr val="7F5C2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8" name="Round Same Side Corner Rectangle 117"/>
              <p:cNvSpPr/>
              <p:nvPr/>
            </p:nvSpPr>
            <p:spPr>
              <a:xfrm>
                <a:off x="902132" y="2872960"/>
                <a:ext cx="199839" cy="241183"/>
              </a:xfrm>
              <a:prstGeom prst="round2SameRect">
                <a:avLst>
                  <a:gd name="adj1" fmla="val 317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662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304862" y="5449958"/>
              <a:ext cx="355808" cy="353483"/>
              <a:chOff x="4132263" y="568325"/>
              <a:chExt cx="1082675" cy="1111250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09" name="Group 108"/>
              <p:cNvGrpSpPr/>
              <p:nvPr/>
            </p:nvGrpSpPr>
            <p:grpSpPr>
              <a:xfrm>
                <a:off x="4276725" y="568325"/>
                <a:ext cx="793750" cy="795338"/>
                <a:chOff x="4276725" y="568325"/>
                <a:chExt cx="793750" cy="795338"/>
              </a:xfrm>
              <a:grpFill/>
            </p:grpSpPr>
            <p:sp>
              <p:nvSpPr>
                <p:cNvPr id="111" name="Freeform 34"/>
                <p:cNvSpPr>
                  <a:spLocks/>
                </p:cNvSpPr>
                <p:nvPr/>
              </p:nvSpPr>
              <p:spPr bwMode="auto">
                <a:xfrm>
                  <a:off x="4276725" y="958850"/>
                  <a:ext cx="307975" cy="306388"/>
                </a:xfrm>
                <a:custGeom>
                  <a:avLst/>
                  <a:gdLst/>
                  <a:ahLst/>
                  <a:cxnLst>
                    <a:cxn ang="0">
                      <a:pos x="193" y="386"/>
                    </a:cxn>
                    <a:cxn ang="0">
                      <a:pos x="232" y="382"/>
                    </a:cxn>
                    <a:cxn ang="0">
                      <a:pos x="269" y="371"/>
                    </a:cxn>
                    <a:cxn ang="0">
                      <a:pos x="302" y="353"/>
                    </a:cxn>
                    <a:cxn ang="0">
                      <a:pos x="330" y="330"/>
                    </a:cxn>
                    <a:cxn ang="0">
                      <a:pos x="354" y="301"/>
                    </a:cxn>
                    <a:cxn ang="0">
                      <a:pos x="372" y="268"/>
                    </a:cxn>
                    <a:cxn ang="0">
                      <a:pos x="383" y="231"/>
                    </a:cxn>
                    <a:cxn ang="0">
                      <a:pos x="387" y="193"/>
                    </a:cxn>
                    <a:cxn ang="0">
                      <a:pos x="386" y="173"/>
                    </a:cxn>
                    <a:cxn ang="0">
                      <a:pos x="378" y="136"/>
                    </a:cxn>
                    <a:cxn ang="0">
                      <a:pos x="363" y="101"/>
                    </a:cxn>
                    <a:cxn ang="0">
                      <a:pos x="342" y="69"/>
                    </a:cxn>
                    <a:cxn ang="0">
                      <a:pos x="317" y="43"/>
                    </a:cxn>
                    <a:cxn ang="0">
                      <a:pos x="285" y="23"/>
                    </a:cxn>
                    <a:cxn ang="0">
                      <a:pos x="251" y="8"/>
                    </a:cxn>
                    <a:cxn ang="0">
                      <a:pos x="213" y="1"/>
                    </a:cxn>
                    <a:cxn ang="0">
                      <a:pos x="193" y="0"/>
                    </a:cxn>
                    <a:cxn ang="0">
                      <a:pos x="155" y="3"/>
                    </a:cxn>
                    <a:cxn ang="0">
                      <a:pos x="118" y="14"/>
                    </a:cxn>
                    <a:cxn ang="0">
                      <a:pos x="85" y="33"/>
                    </a:cxn>
                    <a:cxn ang="0">
                      <a:pos x="57" y="56"/>
                    </a:cxn>
                    <a:cxn ang="0">
                      <a:pos x="33" y="85"/>
                    </a:cxn>
                    <a:cxn ang="0">
                      <a:pos x="16" y="117"/>
                    </a:cxn>
                    <a:cxn ang="0">
                      <a:pos x="4" y="153"/>
                    </a:cxn>
                    <a:cxn ang="0">
                      <a:pos x="0" y="193"/>
                    </a:cxn>
                    <a:cxn ang="0">
                      <a:pos x="1" y="213"/>
                    </a:cxn>
                    <a:cxn ang="0">
                      <a:pos x="9" y="250"/>
                    </a:cxn>
                    <a:cxn ang="0">
                      <a:pos x="24" y="285"/>
                    </a:cxn>
                    <a:cxn ang="0">
                      <a:pos x="45" y="315"/>
                    </a:cxn>
                    <a:cxn ang="0">
                      <a:pos x="71" y="342"/>
                    </a:cxn>
                    <a:cxn ang="0">
                      <a:pos x="102" y="363"/>
                    </a:cxn>
                    <a:cxn ang="0">
                      <a:pos x="136" y="378"/>
                    </a:cxn>
                    <a:cxn ang="0">
                      <a:pos x="173" y="385"/>
                    </a:cxn>
                    <a:cxn ang="0">
                      <a:pos x="193" y="386"/>
                    </a:cxn>
                  </a:cxnLst>
                  <a:rect l="0" t="0" r="r" b="b"/>
                  <a:pathLst>
                    <a:path w="387" h="386">
                      <a:moveTo>
                        <a:pt x="193" y="386"/>
                      </a:moveTo>
                      <a:lnTo>
                        <a:pt x="193" y="386"/>
                      </a:lnTo>
                      <a:lnTo>
                        <a:pt x="213" y="385"/>
                      </a:lnTo>
                      <a:lnTo>
                        <a:pt x="232" y="382"/>
                      </a:lnTo>
                      <a:lnTo>
                        <a:pt x="251" y="378"/>
                      </a:lnTo>
                      <a:lnTo>
                        <a:pt x="269" y="371"/>
                      </a:lnTo>
                      <a:lnTo>
                        <a:pt x="285" y="363"/>
                      </a:lnTo>
                      <a:lnTo>
                        <a:pt x="302" y="353"/>
                      </a:lnTo>
                      <a:lnTo>
                        <a:pt x="317" y="342"/>
                      </a:lnTo>
                      <a:lnTo>
                        <a:pt x="330" y="330"/>
                      </a:lnTo>
                      <a:lnTo>
                        <a:pt x="342" y="315"/>
                      </a:lnTo>
                      <a:lnTo>
                        <a:pt x="354" y="301"/>
                      </a:lnTo>
                      <a:lnTo>
                        <a:pt x="363" y="285"/>
                      </a:lnTo>
                      <a:lnTo>
                        <a:pt x="372" y="268"/>
                      </a:lnTo>
                      <a:lnTo>
                        <a:pt x="378" y="250"/>
                      </a:lnTo>
                      <a:lnTo>
                        <a:pt x="383" y="231"/>
                      </a:lnTo>
                      <a:lnTo>
                        <a:pt x="386" y="213"/>
                      </a:lnTo>
                      <a:lnTo>
                        <a:pt x="387" y="193"/>
                      </a:lnTo>
                      <a:lnTo>
                        <a:pt x="387" y="193"/>
                      </a:lnTo>
                      <a:lnTo>
                        <a:pt x="386" y="173"/>
                      </a:lnTo>
                      <a:lnTo>
                        <a:pt x="383" y="153"/>
                      </a:lnTo>
                      <a:lnTo>
                        <a:pt x="378" y="136"/>
                      </a:lnTo>
                      <a:lnTo>
                        <a:pt x="372" y="117"/>
                      </a:lnTo>
                      <a:lnTo>
                        <a:pt x="363" y="101"/>
                      </a:lnTo>
                      <a:lnTo>
                        <a:pt x="354" y="85"/>
                      </a:lnTo>
                      <a:lnTo>
                        <a:pt x="342" y="69"/>
                      </a:lnTo>
                      <a:lnTo>
                        <a:pt x="330" y="56"/>
                      </a:lnTo>
                      <a:lnTo>
                        <a:pt x="317" y="43"/>
                      </a:lnTo>
                      <a:lnTo>
                        <a:pt x="302" y="33"/>
                      </a:lnTo>
                      <a:lnTo>
                        <a:pt x="285" y="23"/>
                      </a:lnTo>
                      <a:lnTo>
                        <a:pt x="269" y="14"/>
                      </a:lnTo>
                      <a:lnTo>
                        <a:pt x="251" y="8"/>
                      </a:lnTo>
                      <a:lnTo>
                        <a:pt x="232" y="3"/>
                      </a:lnTo>
                      <a:lnTo>
                        <a:pt x="213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5" y="3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3"/>
                      </a:lnTo>
                      <a:lnTo>
                        <a:pt x="85" y="33"/>
                      </a:lnTo>
                      <a:lnTo>
                        <a:pt x="71" y="43"/>
                      </a:lnTo>
                      <a:lnTo>
                        <a:pt x="57" y="56"/>
                      </a:lnTo>
                      <a:lnTo>
                        <a:pt x="45" y="69"/>
                      </a:lnTo>
                      <a:lnTo>
                        <a:pt x="33" y="85"/>
                      </a:lnTo>
                      <a:lnTo>
                        <a:pt x="24" y="101"/>
                      </a:lnTo>
                      <a:lnTo>
                        <a:pt x="16" y="117"/>
                      </a:lnTo>
                      <a:lnTo>
                        <a:pt x="9" y="136"/>
                      </a:lnTo>
                      <a:lnTo>
                        <a:pt x="4" y="153"/>
                      </a:lnTo>
                      <a:lnTo>
                        <a:pt x="1" y="173"/>
                      </a:lnTo>
                      <a:lnTo>
                        <a:pt x="0" y="193"/>
                      </a:lnTo>
                      <a:lnTo>
                        <a:pt x="0" y="193"/>
                      </a:lnTo>
                      <a:lnTo>
                        <a:pt x="1" y="213"/>
                      </a:lnTo>
                      <a:lnTo>
                        <a:pt x="4" y="231"/>
                      </a:lnTo>
                      <a:lnTo>
                        <a:pt x="9" y="250"/>
                      </a:lnTo>
                      <a:lnTo>
                        <a:pt x="16" y="268"/>
                      </a:lnTo>
                      <a:lnTo>
                        <a:pt x="24" y="285"/>
                      </a:lnTo>
                      <a:lnTo>
                        <a:pt x="33" y="301"/>
                      </a:lnTo>
                      <a:lnTo>
                        <a:pt x="45" y="315"/>
                      </a:lnTo>
                      <a:lnTo>
                        <a:pt x="57" y="330"/>
                      </a:lnTo>
                      <a:lnTo>
                        <a:pt x="71" y="342"/>
                      </a:lnTo>
                      <a:lnTo>
                        <a:pt x="85" y="353"/>
                      </a:lnTo>
                      <a:lnTo>
                        <a:pt x="102" y="363"/>
                      </a:lnTo>
                      <a:lnTo>
                        <a:pt x="118" y="371"/>
                      </a:lnTo>
                      <a:lnTo>
                        <a:pt x="136" y="378"/>
                      </a:lnTo>
                      <a:lnTo>
                        <a:pt x="155" y="382"/>
                      </a:lnTo>
                      <a:lnTo>
                        <a:pt x="173" y="385"/>
                      </a:lnTo>
                      <a:lnTo>
                        <a:pt x="193" y="386"/>
                      </a:lnTo>
                      <a:lnTo>
                        <a:pt x="193" y="3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" name="Freeform 35"/>
                <p:cNvSpPr>
                  <a:spLocks/>
                </p:cNvSpPr>
                <p:nvPr/>
              </p:nvSpPr>
              <p:spPr bwMode="auto">
                <a:xfrm>
                  <a:off x="4764088" y="958850"/>
                  <a:ext cx="306387" cy="306388"/>
                </a:xfrm>
                <a:custGeom>
                  <a:avLst/>
                  <a:gdLst/>
                  <a:ahLst/>
                  <a:cxnLst>
                    <a:cxn ang="0">
                      <a:pos x="0" y="193"/>
                    </a:cxn>
                    <a:cxn ang="0">
                      <a:pos x="4" y="231"/>
                    </a:cxn>
                    <a:cxn ang="0">
                      <a:pos x="15" y="268"/>
                    </a:cxn>
                    <a:cxn ang="0">
                      <a:pos x="34" y="301"/>
                    </a:cxn>
                    <a:cxn ang="0">
                      <a:pos x="56" y="330"/>
                    </a:cxn>
                    <a:cxn ang="0">
                      <a:pos x="85" y="353"/>
                    </a:cxn>
                    <a:cxn ang="0">
                      <a:pos x="119" y="371"/>
                    </a:cxn>
                    <a:cxn ang="0">
                      <a:pos x="154" y="382"/>
                    </a:cxn>
                    <a:cxn ang="0">
                      <a:pos x="193" y="386"/>
                    </a:cxn>
                    <a:cxn ang="0">
                      <a:pos x="213" y="385"/>
                    </a:cxn>
                    <a:cxn ang="0">
                      <a:pos x="250" y="378"/>
                    </a:cxn>
                    <a:cxn ang="0">
                      <a:pos x="286" y="363"/>
                    </a:cxn>
                    <a:cxn ang="0">
                      <a:pos x="316" y="342"/>
                    </a:cxn>
                    <a:cxn ang="0">
                      <a:pos x="343" y="315"/>
                    </a:cxn>
                    <a:cxn ang="0">
                      <a:pos x="364" y="285"/>
                    </a:cxn>
                    <a:cxn ang="0">
                      <a:pos x="378" y="250"/>
                    </a:cxn>
                    <a:cxn ang="0">
                      <a:pos x="385" y="213"/>
                    </a:cxn>
                    <a:cxn ang="0">
                      <a:pos x="386" y="193"/>
                    </a:cxn>
                    <a:cxn ang="0">
                      <a:pos x="382" y="153"/>
                    </a:cxn>
                    <a:cxn ang="0">
                      <a:pos x="372" y="117"/>
                    </a:cxn>
                    <a:cxn ang="0">
                      <a:pos x="353" y="85"/>
                    </a:cxn>
                    <a:cxn ang="0">
                      <a:pos x="330" y="56"/>
                    </a:cxn>
                    <a:cxn ang="0">
                      <a:pos x="301" y="33"/>
                    </a:cxn>
                    <a:cxn ang="0">
                      <a:pos x="268" y="14"/>
                    </a:cxn>
                    <a:cxn ang="0">
                      <a:pos x="233" y="3"/>
                    </a:cxn>
                    <a:cxn ang="0">
                      <a:pos x="193" y="0"/>
                    </a:cxn>
                    <a:cxn ang="0">
                      <a:pos x="174" y="1"/>
                    </a:cxn>
                    <a:cxn ang="0">
                      <a:pos x="136" y="8"/>
                    </a:cxn>
                    <a:cxn ang="0">
                      <a:pos x="101" y="23"/>
                    </a:cxn>
                    <a:cxn ang="0">
                      <a:pos x="71" y="43"/>
                    </a:cxn>
                    <a:cxn ang="0">
                      <a:pos x="44" y="69"/>
                    </a:cxn>
                    <a:cxn ang="0">
                      <a:pos x="23" y="101"/>
                    </a:cxn>
                    <a:cxn ang="0">
                      <a:pos x="9" y="136"/>
                    </a:cxn>
                    <a:cxn ang="0">
                      <a:pos x="1" y="173"/>
                    </a:cxn>
                    <a:cxn ang="0">
                      <a:pos x="0" y="193"/>
                    </a:cxn>
                  </a:cxnLst>
                  <a:rect l="0" t="0" r="r" b="b"/>
                  <a:pathLst>
                    <a:path w="386" h="386">
                      <a:moveTo>
                        <a:pt x="0" y="193"/>
                      </a:moveTo>
                      <a:lnTo>
                        <a:pt x="0" y="193"/>
                      </a:lnTo>
                      <a:lnTo>
                        <a:pt x="1" y="213"/>
                      </a:lnTo>
                      <a:lnTo>
                        <a:pt x="4" y="231"/>
                      </a:lnTo>
                      <a:lnTo>
                        <a:pt x="9" y="250"/>
                      </a:lnTo>
                      <a:lnTo>
                        <a:pt x="15" y="268"/>
                      </a:lnTo>
                      <a:lnTo>
                        <a:pt x="23" y="285"/>
                      </a:lnTo>
                      <a:lnTo>
                        <a:pt x="34" y="301"/>
                      </a:lnTo>
                      <a:lnTo>
                        <a:pt x="44" y="315"/>
                      </a:lnTo>
                      <a:lnTo>
                        <a:pt x="56" y="330"/>
                      </a:lnTo>
                      <a:lnTo>
                        <a:pt x="71" y="342"/>
                      </a:lnTo>
                      <a:lnTo>
                        <a:pt x="85" y="353"/>
                      </a:lnTo>
                      <a:lnTo>
                        <a:pt x="101" y="363"/>
                      </a:lnTo>
                      <a:lnTo>
                        <a:pt x="119" y="371"/>
                      </a:lnTo>
                      <a:lnTo>
                        <a:pt x="136" y="378"/>
                      </a:lnTo>
                      <a:lnTo>
                        <a:pt x="154" y="382"/>
                      </a:lnTo>
                      <a:lnTo>
                        <a:pt x="174" y="385"/>
                      </a:lnTo>
                      <a:lnTo>
                        <a:pt x="193" y="386"/>
                      </a:lnTo>
                      <a:lnTo>
                        <a:pt x="193" y="386"/>
                      </a:lnTo>
                      <a:lnTo>
                        <a:pt x="213" y="385"/>
                      </a:lnTo>
                      <a:lnTo>
                        <a:pt x="233" y="382"/>
                      </a:lnTo>
                      <a:lnTo>
                        <a:pt x="250" y="378"/>
                      </a:lnTo>
                      <a:lnTo>
                        <a:pt x="268" y="371"/>
                      </a:lnTo>
                      <a:lnTo>
                        <a:pt x="286" y="363"/>
                      </a:lnTo>
                      <a:lnTo>
                        <a:pt x="301" y="353"/>
                      </a:lnTo>
                      <a:lnTo>
                        <a:pt x="316" y="342"/>
                      </a:lnTo>
                      <a:lnTo>
                        <a:pt x="330" y="330"/>
                      </a:lnTo>
                      <a:lnTo>
                        <a:pt x="343" y="315"/>
                      </a:lnTo>
                      <a:lnTo>
                        <a:pt x="353" y="301"/>
                      </a:lnTo>
                      <a:lnTo>
                        <a:pt x="364" y="285"/>
                      </a:lnTo>
                      <a:lnTo>
                        <a:pt x="372" y="268"/>
                      </a:lnTo>
                      <a:lnTo>
                        <a:pt x="378" y="250"/>
                      </a:lnTo>
                      <a:lnTo>
                        <a:pt x="382" y="231"/>
                      </a:lnTo>
                      <a:lnTo>
                        <a:pt x="385" y="213"/>
                      </a:lnTo>
                      <a:lnTo>
                        <a:pt x="386" y="193"/>
                      </a:lnTo>
                      <a:lnTo>
                        <a:pt x="386" y="193"/>
                      </a:lnTo>
                      <a:lnTo>
                        <a:pt x="385" y="173"/>
                      </a:lnTo>
                      <a:lnTo>
                        <a:pt x="382" y="153"/>
                      </a:lnTo>
                      <a:lnTo>
                        <a:pt x="378" y="136"/>
                      </a:lnTo>
                      <a:lnTo>
                        <a:pt x="372" y="117"/>
                      </a:lnTo>
                      <a:lnTo>
                        <a:pt x="364" y="101"/>
                      </a:lnTo>
                      <a:lnTo>
                        <a:pt x="353" y="85"/>
                      </a:lnTo>
                      <a:lnTo>
                        <a:pt x="343" y="69"/>
                      </a:lnTo>
                      <a:lnTo>
                        <a:pt x="330" y="56"/>
                      </a:lnTo>
                      <a:lnTo>
                        <a:pt x="316" y="43"/>
                      </a:lnTo>
                      <a:lnTo>
                        <a:pt x="301" y="33"/>
                      </a:lnTo>
                      <a:lnTo>
                        <a:pt x="286" y="23"/>
                      </a:lnTo>
                      <a:lnTo>
                        <a:pt x="268" y="14"/>
                      </a:lnTo>
                      <a:lnTo>
                        <a:pt x="250" y="8"/>
                      </a:lnTo>
                      <a:lnTo>
                        <a:pt x="233" y="3"/>
                      </a:lnTo>
                      <a:lnTo>
                        <a:pt x="213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4" y="1"/>
                      </a:lnTo>
                      <a:lnTo>
                        <a:pt x="154" y="3"/>
                      </a:lnTo>
                      <a:lnTo>
                        <a:pt x="136" y="8"/>
                      </a:lnTo>
                      <a:lnTo>
                        <a:pt x="119" y="14"/>
                      </a:lnTo>
                      <a:lnTo>
                        <a:pt x="101" y="23"/>
                      </a:lnTo>
                      <a:lnTo>
                        <a:pt x="85" y="33"/>
                      </a:lnTo>
                      <a:lnTo>
                        <a:pt x="71" y="43"/>
                      </a:lnTo>
                      <a:lnTo>
                        <a:pt x="56" y="56"/>
                      </a:lnTo>
                      <a:lnTo>
                        <a:pt x="44" y="69"/>
                      </a:lnTo>
                      <a:lnTo>
                        <a:pt x="34" y="85"/>
                      </a:lnTo>
                      <a:lnTo>
                        <a:pt x="23" y="101"/>
                      </a:lnTo>
                      <a:lnTo>
                        <a:pt x="15" y="117"/>
                      </a:lnTo>
                      <a:lnTo>
                        <a:pt x="9" y="136"/>
                      </a:lnTo>
                      <a:lnTo>
                        <a:pt x="4" y="153"/>
                      </a:lnTo>
                      <a:lnTo>
                        <a:pt x="1" y="173"/>
                      </a:lnTo>
                      <a:lnTo>
                        <a:pt x="0" y="193"/>
                      </a:lnTo>
                      <a:lnTo>
                        <a:pt x="0" y="19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" name="Freeform 36"/>
                <p:cNvSpPr>
                  <a:spLocks/>
                </p:cNvSpPr>
                <p:nvPr/>
              </p:nvSpPr>
              <p:spPr bwMode="auto">
                <a:xfrm>
                  <a:off x="4521200" y="568325"/>
                  <a:ext cx="306387" cy="307975"/>
                </a:xfrm>
                <a:custGeom>
                  <a:avLst/>
                  <a:gdLst/>
                  <a:ahLst/>
                  <a:cxnLst>
                    <a:cxn ang="0">
                      <a:pos x="193" y="387"/>
                    </a:cxn>
                    <a:cxn ang="0">
                      <a:pos x="233" y="383"/>
                    </a:cxn>
                    <a:cxn ang="0">
                      <a:pos x="269" y="371"/>
                    </a:cxn>
                    <a:cxn ang="0">
                      <a:pos x="301" y="354"/>
                    </a:cxn>
                    <a:cxn ang="0">
                      <a:pos x="330" y="330"/>
                    </a:cxn>
                    <a:cxn ang="0">
                      <a:pos x="354" y="302"/>
                    </a:cxn>
                    <a:cxn ang="0">
                      <a:pos x="372" y="269"/>
                    </a:cxn>
                    <a:cxn ang="0">
                      <a:pos x="383" y="232"/>
                    </a:cxn>
                    <a:cxn ang="0">
                      <a:pos x="386" y="193"/>
                    </a:cxn>
                    <a:cxn ang="0">
                      <a:pos x="386" y="173"/>
                    </a:cxn>
                    <a:cxn ang="0">
                      <a:pos x="378" y="136"/>
                    </a:cxn>
                    <a:cxn ang="0">
                      <a:pos x="363" y="102"/>
                    </a:cxn>
                    <a:cxn ang="0">
                      <a:pos x="343" y="70"/>
                    </a:cxn>
                    <a:cxn ang="0">
                      <a:pos x="317" y="45"/>
                    </a:cxn>
                    <a:cxn ang="0">
                      <a:pos x="286" y="24"/>
                    </a:cxn>
                    <a:cxn ang="0">
                      <a:pos x="251" y="9"/>
                    </a:cxn>
                    <a:cxn ang="0">
                      <a:pos x="213" y="1"/>
                    </a:cxn>
                    <a:cxn ang="0">
                      <a:pos x="193" y="0"/>
                    </a:cxn>
                    <a:cxn ang="0">
                      <a:pos x="155" y="4"/>
                    </a:cxn>
                    <a:cxn ang="0">
                      <a:pos x="118" y="15"/>
                    </a:cxn>
                    <a:cxn ang="0">
                      <a:pos x="85" y="33"/>
                    </a:cxn>
                    <a:cxn ang="0">
                      <a:pos x="57" y="57"/>
                    </a:cxn>
                    <a:cxn ang="0">
                      <a:pos x="33" y="85"/>
                    </a:cxn>
                    <a:cxn ang="0">
                      <a:pos x="16" y="118"/>
                    </a:cxn>
                    <a:cxn ang="0">
                      <a:pos x="4" y="155"/>
                    </a:cxn>
                    <a:cxn ang="0">
                      <a:pos x="0" y="193"/>
                    </a:cxn>
                    <a:cxn ang="0">
                      <a:pos x="1" y="214"/>
                    </a:cxn>
                    <a:cxn ang="0">
                      <a:pos x="8" y="251"/>
                    </a:cxn>
                    <a:cxn ang="0">
                      <a:pos x="23" y="285"/>
                    </a:cxn>
                    <a:cxn ang="0">
                      <a:pos x="45" y="316"/>
                    </a:cxn>
                    <a:cxn ang="0">
                      <a:pos x="71" y="342"/>
                    </a:cxn>
                    <a:cxn ang="0">
                      <a:pos x="101" y="363"/>
                    </a:cxn>
                    <a:cxn ang="0">
                      <a:pos x="136" y="378"/>
                    </a:cxn>
                    <a:cxn ang="0">
                      <a:pos x="173" y="386"/>
                    </a:cxn>
                    <a:cxn ang="0">
                      <a:pos x="193" y="387"/>
                    </a:cxn>
                  </a:cxnLst>
                  <a:rect l="0" t="0" r="r" b="b"/>
                  <a:pathLst>
                    <a:path w="386" h="387">
                      <a:moveTo>
                        <a:pt x="193" y="387"/>
                      </a:moveTo>
                      <a:lnTo>
                        <a:pt x="193" y="387"/>
                      </a:lnTo>
                      <a:lnTo>
                        <a:pt x="213" y="386"/>
                      </a:lnTo>
                      <a:lnTo>
                        <a:pt x="233" y="383"/>
                      </a:lnTo>
                      <a:lnTo>
                        <a:pt x="251" y="378"/>
                      </a:lnTo>
                      <a:lnTo>
                        <a:pt x="269" y="371"/>
                      </a:lnTo>
                      <a:lnTo>
                        <a:pt x="286" y="363"/>
                      </a:lnTo>
                      <a:lnTo>
                        <a:pt x="301" y="354"/>
                      </a:lnTo>
                      <a:lnTo>
                        <a:pt x="317" y="342"/>
                      </a:lnTo>
                      <a:lnTo>
                        <a:pt x="330" y="330"/>
                      </a:lnTo>
                      <a:lnTo>
                        <a:pt x="343" y="316"/>
                      </a:lnTo>
                      <a:lnTo>
                        <a:pt x="354" y="302"/>
                      </a:lnTo>
                      <a:lnTo>
                        <a:pt x="363" y="285"/>
                      </a:lnTo>
                      <a:lnTo>
                        <a:pt x="372" y="269"/>
                      </a:lnTo>
                      <a:lnTo>
                        <a:pt x="378" y="251"/>
                      </a:lnTo>
                      <a:lnTo>
                        <a:pt x="383" y="232"/>
                      </a:lnTo>
                      <a:lnTo>
                        <a:pt x="386" y="214"/>
                      </a:lnTo>
                      <a:lnTo>
                        <a:pt x="386" y="193"/>
                      </a:lnTo>
                      <a:lnTo>
                        <a:pt x="386" y="193"/>
                      </a:lnTo>
                      <a:lnTo>
                        <a:pt x="386" y="173"/>
                      </a:lnTo>
                      <a:lnTo>
                        <a:pt x="383" y="155"/>
                      </a:lnTo>
                      <a:lnTo>
                        <a:pt x="378" y="136"/>
                      </a:lnTo>
                      <a:lnTo>
                        <a:pt x="372" y="118"/>
                      </a:lnTo>
                      <a:lnTo>
                        <a:pt x="363" y="102"/>
                      </a:lnTo>
                      <a:lnTo>
                        <a:pt x="354" y="85"/>
                      </a:lnTo>
                      <a:lnTo>
                        <a:pt x="343" y="70"/>
                      </a:lnTo>
                      <a:lnTo>
                        <a:pt x="330" y="57"/>
                      </a:lnTo>
                      <a:lnTo>
                        <a:pt x="317" y="45"/>
                      </a:lnTo>
                      <a:lnTo>
                        <a:pt x="301" y="33"/>
                      </a:lnTo>
                      <a:lnTo>
                        <a:pt x="286" y="24"/>
                      </a:lnTo>
                      <a:lnTo>
                        <a:pt x="269" y="15"/>
                      </a:lnTo>
                      <a:lnTo>
                        <a:pt x="251" y="9"/>
                      </a:lnTo>
                      <a:lnTo>
                        <a:pt x="233" y="4"/>
                      </a:lnTo>
                      <a:lnTo>
                        <a:pt x="213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5" y="4"/>
                      </a:lnTo>
                      <a:lnTo>
                        <a:pt x="136" y="9"/>
                      </a:lnTo>
                      <a:lnTo>
                        <a:pt x="118" y="15"/>
                      </a:lnTo>
                      <a:lnTo>
                        <a:pt x="101" y="24"/>
                      </a:lnTo>
                      <a:lnTo>
                        <a:pt x="85" y="33"/>
                      </a:lnTo>
                      <a:lnTo>
                        <a:pt x="71" y="45"/>
                      </a:lnTo>
                      <a:lnTo>
                        <a:pt x="57" y="57"/>
                      </a:lnTo>
                      <a:lnTo>
                        <a:pt x="45" y="70"/>
                      </a:lnTo>
                      <a:lnTo>
                        <a:pt x="33" y="85"/>
                      </a:lnTo>
                      <a:lnTo>
                        <a:pt x="23" y="102"/>
                      </a:lnTo>
                      <a:lnTo>
                        <a:pt x="16" y="118"/>
                      </a:lnTo>
                      <a:lnTo>
                        <a:pt x="8" y="136"/>
                      </a:lnTo>
                      <a:lnTo>
                        <a:pt x="4" y="155"/>
                      </a:lnTo>
                      <a:lnTo>
                        <a:pt x="1" y="173"/>
                      </a:lnTo>
                      <a:lnTo>
                        <a:pt x="0" y="193"/>
                      </a:lnTo>
                      <a:lnTo>
                        <a:pt x="0" y="193"/>
                      </a:lnTo>
                      <a:lnTo>
                        <a:pt x="1" y="214"/>
                      </a:lnTo>
                      <a:lnTo>
                        <a:pt x="4" y="232"/>
                      </a:lnTo>
                      <a:lnTo>
                        <a:pt x="8" y="251"/>
                      </a:lnTo>
                      <a:lnTo>
                        <a:pt x="16" y="269"/>
                      </a:lnTo>
                      <a:lnTo>
                        <a:pt x="23" y="285"/>
                      </a:lnTo>
                      <a:lnTo>
                        <a:pt x="33" y="302"/>
                      </a:lnTo>
                      <a:lnTo>
                        <a:pt x="45" y="316"/>
                      </a:lnTo>
                      <a:lnTo>
                        <a:pt x="57" y="330"/>
                      </a:lnTo>
                      <a:lnTo>
                        <a:pt x="71" y="342"/>
                      </a:lnTo>
                      <a:lnTo>
                        <a:pt x="85" y="354"/>
                      </a:lnTo>
                      <a:lnTo>
                        <a:pt x="101" y="363"/>
                      </a:lnTo>
                      <a:lnTo>
                        <a:pt x="118" y="371"/>
                      </a:lnTo>
                      <a:lnTo>
                        <a:pt x="136" y="378"/>
                      </a:lnTo>
                      <a:lnTo>
                        <a:pt x="155" y="383"/>
                      </a:lnTo>
                      <a:lnTo>
                        <a:pt x="173" y="386"/>
                      </a:lnTo>
                      <a:lnTo>
                        <a:pt x="193" y="387"/>
                      </a:lnTo>
                      <a:lnTo>
                        <a:pt x="193" y="38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" name="Freeform 37"/>
                <p:cNvSpPr>
                  <a:spLocks/>
                </p:cNvSpPr>
                <p:nvPr/>
              </p:nvSpPr>
              <p:spPr bwMode="auto">
                <a:xfrm>
                  <a:off x="4775200" y="895350"/>
                  <a:ext cx="85725" cy="93663"/>
                </a:xfrm>
                <a:custGeom>
                  <a:avLst/>
                  <a:gdLst/>
                  <a:ahLst/>
                  <a:cxnLst>
                    <a:cxn ang="0">
                      <a:pos x="0" y="117"/>
                    </a:cxn>
                    <a:cxn ang="0">
                      <a:pos x="0" y="117"/>
                    </a:cxn>
                    <a:cxn ang="0">
                      <a:pos x="11" y="106"/>
                    </a:cxn>
                    <a:cxn ang="0">
                      <a:pos x="23" y="94"/>
                    </a:cxn>
                    <a:cxn ang="0">
                      <a:pos x="35" y="84"/>
                    </a:cxn>
                    <a:cxn ang="0">
                      <a:pos x="49" y="75"/>
                    </a:cxn>
                    <a:cxn ang="0">
                      <a:pos x="62" y="66"/>
                    </a:cxn>
                    <a:cxn ang="0">
                      <a:pos x="78" y="58"/>
                    </a:cxn>
                    <a:cxn ang="0">
                      <a:pos x="92" y="52"/>
                    </a:cxn>
                    <a:cxn ang="0">
                      <a:pos x="108" y="47"/>
                    </a:cxn>
                    <a:cxn ang="0">
                      <a:pos x="108" y="47"/>
                    </a:cxn>
                    <a:cxn ang="0">
                      <a:pos x="97" y="36"/>
                    </a:cxn>
                    <a:cxn ang="0">
                      <a:pos x="85" y="28"/>
                    </a:cxn>
                    <a:cxn ang="0">
                      <a:pos x="73" y="20"/>
                    </a:cxn>
                    <a:cxn ang="0">
                      <a:pos x="59" y="13"/>
                    </a:cxn>
                    <a:cxn ang="0">
                      <a:pos x="46" y="8"/>
                    </a:cxn>
                    <a:cxn ang="0">
                      <a:pos x="30" y="4"/>
                    </a:cxn>
                    <a:cxn ang="0">
                      <a:pos x="15" y="1"/>
                    </a:cxn>
                    <a:cxn ang="0">
                      <a:pos x="0" y="0"/>
                    </a:cxn>
                    <a:cxn ang="0">
                      <a:pos x="0" y="117"/>
                    </a:cxn>
                  </a:cxnLst>
                  <a:rect l="0" t="0" r="r" b="b"/>
                  <a:pathLst>
                    <a:path w="108" h="117">
                      <a:moveTo>
                        <a:pt x="0" y="117"/>
                      </a:moveTo>
                      <a:lnTo>
                        <a:pt x="0" y="117"/>
                      </a:lnTo>
                      <a:lnTo>
                        <a:pt x="11" y="106"/>
                      </a:lnTo>
                      <a:lnTo>
                        <a:pt x="23" y="94"/>
                      </a:lnTo>
                      <a:lnTo>
                        <a:pt x="35" y="84"/>
                      </a:lnTo>
                      <a:lnTo>
                        <a:pt x="49" y="75"/>
                      </a:lnTo>
                      <a:lnTo>
                        <a:pt x="62" y="66"/>
                      </a:lnTo>
                      <a:lnTo>
                        <a:pt x="78" y="58"/>
                      </a:lnTo>
                      <a:lnTo>
                        <a:pt x="92" y="52"/>
                      </a:lnTo>
                      <a:lnTo>
                        <a:pt x="108" y="47"/>
                      </a:lnTo>
                      <a:lnTo>
                        <a:pt x="108" y="47"/>
                      </a:lnTo>
                      <a:lnTo>
                        <a:pt x="97" y="36"/>
                      </a:lnTo>
                      <a:lnTo>
                        <a:pt x="85" y="28"/>
                      </a:lnTo>
                      <a:lnTo>
                        <a:pt x="73" y="20"/>
                      </a:lnTo>
                      <a:lnTo>
                        <a:pt x="59" y="13"/>
                      </a:lnTo>
                      <a:lnTo>
                        <a:pt x="46" y="8"/>
                      </a:lnTo>
                      <a:lnTo>
                        <a:pt x="30" y="4"/>
                      </a:lnTo>
                      <a:lnTo>
                        <a:pt x="15" y="1"/>
                      </a:lnTo>
                      <a:lnTo>
                        <a:pt x="0" y="0"/>
                      </a:lnTo>
                      <a:lnTo>
                        <a:pt x="0" y="11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" name="Freeform 38"/>
                <p:cNvSpPr>
                  <a:spLocks/>
                </p:cNvSpPr>
                <p:nvPr/>
              </p:nvSpPr>
              <p:spPr bwMode="auto">
                <a:xfrm>
                  <a:off x="4486275" y="895350"/>
                  <a:ext cx="87312" cy="93663"/>
                </a:xfrm>
                <a:custGeom>
                  <a:avLst/>
                  <a:gdLst/>
                  <a:ahLst/>
                  <a:cxnLst>
                    <a:cxn ang="0">
                      <a:pos x="109" y="117"/>
                    </a:cxn>
                    <a:cxn ang="0">
                      <a:pos x="109" y="0"/>
                    </a:cxn>
                    <a:cxn ang="0">
                      <a:pos x="109" y="0"/>
                    </a:cxn>
                    <a:cxn ang="0">
                      <a:pos x="93" y="1"/>
                    </a:cxn>
                    <a:cxn ang="0">
                      <a:pos x="77" y="4"/>
                    </a:cxn>
                    <a:cxn ang="0">
                      <a:pos x="63" y="8"/>
                    </a:cxn>
                    <a:cxn ang="0">
                      <a:pos x="48" y="13"/>
                    </a:cxn>
                    <a:cxn ang="0">
                      <a:pos x="36" y="20"/>
                    </a:cxn>
                    <a:cxn ang="0">
                      <a:pos x="22" y="28"/>
                    </a:cxn>
                    <a:cxn ang="0">
                      <a:pos x="11" y="36"/>
                    </a:cxn>
                    <a:cxn ang="0">
                      <a:pos x="0" y="47"/>
                    </a:cxn>
                    <a:cxn ang="0">
                      <a:pos x="0" y="47"/>
                    </a:cxn>
                    <a:cxn ang="0">
                      <a:pos x="15" y="52"/>
                    </a:cxn>
                    <a:cxn ang="0">
                      <a:pos x="31" y="58"/>
                    </a:cxn>
                    <a:cxn ang="0">
                      <a:pos x="45" y="66"/>
                    </a:cxn>
                    <a:cxn ang="0">
                      <a:pos x="59" y="75"/>
                    </a:cxn>
                    <a:cxn ang="0">
                      <a:pos x="72" y="84"/>
                    </a:cxn>
                    <a:cxn ang="0">
                      <a:pos x="85" y="94"/>
                    </a:cxn>
                    <a:cxn ang="0">
                      <a:pos x="97" y="106"/>
                    </a:cxn>
                    <a:cxn ang="0">
                      <a:pos x="109" y="117"/>
                    </a:cxn>
                    <a:cxn ang="0">
                      <a:pos x="109" y="117"/>
                    </a:cxn>
                  </a:cxnLst>
                  <a:rect l="0" t="0" r="r" b="b"/>
                  <a:pathLst>
                    <a:path w="109" h="117">
                      <a:moveTo>
                        <a:pt x="109" y="117"/>
                      </a:moveTo>
                      <a:lnTo>
                        <a:pt x="109" y="0"/>
                      </a:lnTo>
                      <a:lnTo>
                        <a:pt x="109" y="0"/>
                      </a:lnTo>
                      <a:lnTo>
                        <a:pt x="93" y="1"/>
                      </a:lnTo>
                      <a:lnTo>
                        <a:pt x="77" y="4"/>
                      </a:lnTo>
                      <a:lnTo>
                        <a:pt x="63" y="8"/>
                      </a:lnTo>
                      <a:lnTo>
                        <a:pt x="48" y="13"/>
                      </a:lnTo>
                      <a:lnTo>
                        <a:pt x="36" y="20"/>
                      </a:lnTo>
                      <a:lnTo>
                        <a:pt x="22" y="28"/>
                      </a:lnTo>
                      <a:lnTo>
                        <a:pt x="11" y="36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15" y="52"/>
                      </a:lnTo>
                      <a:lnTo>
                        <a:pt x="31" y="58"/>
                      </a:lnTo>
                      <a:lnTo>
                        <a:pt x="45" y="66"/>
                      </a:lnTo>
                      <a:lnTo>
                        <a:pt x="59" y="75"/>
                      </a:lnTo>
                      <a:lnTo>
                        <a:pt x="72" y="84"/>
                      </a:lnTo>
                      <a:lnTo>
                        <a:pt x="85" y="94"/>
                      </a:lnTo>
                      <a:lnTo>
                        <a:pt x="97" y="106"/>
                      </a:lnTo>
                      <a:lnTo>
                        <a:pt x="109" y="117"/>
                      </a:lnTo>
                      <a:lnTo>
                        <a:pt x="109" y="11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" name="Freeform 39"/>
                <p:cNvSpPr>
                  <a:spLocks/>
                </p:cNvSpPr>
                <p:nvPr/>
              </p:nvSpPr>
              <p:spPr bwMode="auto">
                <a:xfrm>
                  <a:off x="4543425" y="895350"/>
                  <a:ext cx="260350" cy="468313"/>
                </a:xfrm>
                <a:custGeom>
                  <a:avLst/>
                  <a:gdLst/>
                  <a:ahLst/>
                  <a:cxnLst>
                    <a:cxn ang="0">
                      <a:pos x="0" y="461"/>
                    </a:cxn>
                    <a:cxn ang="0">
                      <a:pos x="39" y="475"/>
                    </a:cxn>
                    <a:cxn ang="0">
                      <a:pos x="75" y="495"/>
                    </a:cxn>
                    <a:cxn ang="0">
                      <a:pos x="106" y="518"/>
                    </a:cxn>
                    <a:cxn ang="0">
                      <a:pos x="132" y="544"/>
                    </a:cxn>
                    <a:cxn ang="0">
                      <a:pos x="137" y="550"/>
                    </a:cxn>
                    <a:cxn ang="0">
                      <a:pos x="192" y="550"/>
                    </a:cxn>
                    <a:cxn ang="0">
                      <a:pos x="196" y="544"/>
                    </a:cxn>
                    <a:cxn ang="0">
                      <a:pos x="209" y="530"/>
                    </a:cxn>
                    <a:cxn ang="0">
                      <a:pos x="238" y="506"/>
                    </a:cxn>
                    <a:cxn ang="0">
                      <a:pos x="272" y="485"/>
                    </a:cxn>
                    <a:cxn ang="0">
                      <a:pos x="310" y="467"/>
                    </a:cxn>
                    <a:cxn ang="0">
                      <a:pos x="328" y="461"/>
                    </a:cxn>
                    <a:cxn ang="0">
                      <a:pos x="308" y="443"/>
                    </a:cxn>
                    <a:cxn ang="0">
                      <a:pos x="290" y="423"/>
                    </a:cxn>
                    <a:cxn ang="0">
                      <a:pos x="273" y="403"/>
                    </a:cxn>
                    <a:cxn ang="0">
                      <a:pos x="260" y="379"/>
                    </a:cxn>
                    <a:cxn ang="0">
                      <a:pos x="249" y="354"/>
                    </a:cxn>
                    <a:cxn ang="0">
                      <a:pos x="241" y="328"/>
                    </a:cxn>
                    <a:cxn ang="0">
                      <a:pos x="236" y="300"/>
                    </a:cxn>
                    <a:cxn ang="0">
                      <a:pos x="234" y="272"/>
                    </a:cxn>
                    <a:cxn ang="0">
                      <a:pos x="235" y="259"/>
                    </a:cxn>
                    <a:cxn ang="0">
                      <a:pos x="237" y="236"/>
                    </a:cxn>
                    <a:cxn ang="0">
                      <a:pos x="213" y="266"/>
                    </a:cxn>
                    <a:cxn ang="0">
                      <a:pos x="220" y="56"/>
                    </a:cxn>
                    <a:cxn ang="0">
                      <a:pos x="108" y="56"/>
                    </a:cxn>
                    <a:cxn ang="0">
                      <a:pos x="116" y="266"/>
                    </a:cxn>
                    <a:cxn ang="0">
                      <a:pos x="89" y="223"/>
                    </a:cxn>
                    <a:cxn ang="0">
                      <a:pos x="94" y="247"/>
                    </a:cxn>
                    <a:cxn ang="0">
                      <a:pos x="95" y="272"/>
                    </a:cxn>
                    <a:cxn ang="0">
                      <a:pos x="95" y="286"/>
                    </a:cxn>
                    <a:cxn ang="0">
                      <a:pos x="91" y="314"/>
                    </a:cxn>
                    <a:cxn ang="0">
                      <a:pos x="84" y="341"/>
                    </a:cxn>
                    <a:cxn ang="0">
                      <a:pos x="75" y="366"/>
                    </a:cxn>
                    <a:cxn ang="0">
                      <a:pos x="62" y="391"/>
                    </a:cxn>
                    <a:cxn ang="0">
                      <a:pos x="48" y="413"/>
                    </a:cxn>
                    <a:cxn ang="0">
                      <a:pos x="30" y="434"/>
                    </a:cxn>
                    <a:cxn ang="0">
                      <a:pos x="11" y="453"/>
                    </a:cxn>
                    <a:cxn ang="0">
                      <a:pos x="0" y="461"/>
                    </a:cxn>
                  </a:cxnLst>
                  <a:rect l="0" t="0" r="r" b="b"/>
                  <a:pathLst>
                    <a:path w="328" h="590">
                      <a:moveTo>
                        <a:pt x="0" y="461"/>
                      </a:moveTo>
                      <a:lnTo>
                        <a:pt x="0" y="461"/>
                      </a:lnTo>
                      <a:lnTo>
                        <a:pt x="20" y="467"/>
                      </a:lnTo>
                      <a:lnTo>
                        <a:pt x="39" y="475"/>
                      </a:lnTo>
                      <a:lnTo>
                        <a:pt x="57" y="485"/>
                      </a:lnTo>
                      <a:lnTo>
                        <a:pt x="75" y="495"/>
                      </a:lnTo>
                      <a:lnTo>
                        <a:pt x="92" y="506"/>
                      </a:lnTo>
                      <a:lnTo>
                        <a:pt x="106" y="518"/>
                      </a:lnTo>
                      <a:lnTo>
                        <a:pt x="121" y="530"/>
                      </a:lnTo>
                      <a:lnTo>
                        <a:pt x="132" y="544"/>
                      </a:lnTo>
                      <a:lnTo>
                        <a:pt x="132" y="544"/>
                      </a:lnTo>
                      <a:lnTo>
                        <a:pt x="137" y="550"/>
                      </a:lnTo>
                      <a:lnTo>
                        <a:pt x="164" y="590"/>
                      </a:lnTo>
                      <a:lnTo>
                        <a:pt x="192" y="550"/>
                      </a:lnTo>
                      <a:lnTo>
                        <a:pt x="192" y="550"/>
                      </a:lnTo>
                      <a:lnTo>
                        <a:pt x="196" y="544"/>
                      </a:lnTo>
                      <a:lnTo>
                        <a:pt x="196" y="544"/>
                      </a:lnTo>
                      <a:lnTo>
                        <a:pt x="209" y="530"/>
                      </a:lnTo>
                      <a:lnTo>
                        <a:pt x="222" y="518"/>
                      </a:lnTo>
                      <a:lnTo>
                        <a:pt x="238" y="506"/>
                      </a:lnTo>
                      <a:lnTo>
                        <a:pt x="254" y="495"/>
                      </a:lnTo>
                      <a:lnTo>
                        <a:pt x="272" y="485"/>
                      </a:lnTo>
                      <a:lnTo>
                        <a:pt x="290" y="475"/>
                      </a:lnTo>
                      <a:lnTo>
                        <a:pt x="310" y="467"/>
                      </a:lnTo>
                      <a:lnTo>
                        <a:pt x="328" y="461"/>
                      </a:lnTo>
                      <a:lnTo>
                        <a:pt x="328" y="461"/>
                      </a:lnTo>
                      <a:lnTo>
                        <a:pt x="318" y="453"/>
                      </a:lnTo>
                      <a:lnTo>
                        <a:pt x="308" y="443"/>
                      </a:lnTo>
                      <a:lnTo>
                        <a:pt x="298" y="434"/>
                      </a:lnTo>
                      <a:lnTo>
                        <a:pt x="290" y="423"/>
                      </a:lnTo>
                      <a:lnTo>
                        <a:pt x="281" y="413"/>
                      </a:lnTo>
                      <a:lnTo>
                        <a:pt x="273" y="403"/>
                      </a:lnTo>
                      <a:lnTo>
                        <a:pt x="266" y="391"/>
                      </a:lnTo>
                      <a:lnTo>
                        <a:pt x="260" y="379"/>
                      </a:lnTo>
                      <a:lnTo>
                        <a:pt x="254" y="366"/>
                      </a:lnTo>
                      <a:lnTo>
                        <a:pt x="249" y="354"/>
                      </a:lnTo>
                      <a:lnTo>
                        <a:pt x="244" y="341"/>
                      </a:lnTo>
                      <a:lnTo>
                        <a:pt x="241" y="328"/>
                      </a:lnTo>
                      <a:lnTo>
                        <a:pt x="238" y="314"/>
                      </a:lnTo>
                      <a:lnTo>
                        <a:pt x="236" y="300"/>
                      </a:lnTo>
                      <a:lnTo>
                        <a:pt x="235" y="286"/>
                      </a:lnTo>
                      <a:lnTo>
                        <a:pt x="234" y="272"/>
                      </a:lnTo>
                      <a:lnTo>
                        <a:pt x="234" y="272"/>
                      </a:lnTo>
                      <a:lnTo>
                        <a:pt x="235" y="259"/>
                      </a:lnTo>
                      <a:lnTo>
                        <a:pt x="236" y="247"/>
                      </a:lnTo>
                      <a:lnTo>
                        <a:pt x="237" y="236"/>
                      </a:lnTo>
                      <a:lnTo>
                        <a:pt x="239" y="223"/>
                      </a:lnTo>
                      <a:lnTo>
                        <a:pt x="213" y="266"/>
                      </a:lnTo>
                      <a:lnTo>
                        <a:pt x="178" y="100"/>
                      </a:lnTo>
                      <a:lnTo>
                        <a:pt x="220" y="56"/>
                      </a:lnTo>
                      <a:lnTo>
                        <a:pt x="164" y="0"/>
                      </a:lnTo>
                      <a:lnTo>
                        <a:pt x="108" y="56"/>
                      </a:lnTo>
                      <a:lnTo>
                        <a:pt x="152" y="100"/>
                      </a:lnTo>
                      <a:lnTo>
                        <a:pt x="116" y="266"/>
                      </a:lnTo>
                      <a:lnTo>
                        <a:pt x="89" y="223"/>
                      </a:lnTo>
                      <a:lnTo>
                        <a:pt x="89" y="223"/>
                      </a:lnTo>
                      <a:lnTo>
                        <a:pt x="92" y="236"/>
                      </a:lnTo>
                      <a:lnTo>
                        <a:pt x="94" y="247"/>
                      </a:lnTo>
                      <a:lnTo>
                        <a:pt x="95" y="259"/>
                      </a:lnTo>
                      <a:lnTo>
                        <a:pt x="95" y="272"/>
                      </a:lnTo>
                      <a:lnTo>
                        <a:pt x="95" y="272"/>
                      </a:lnTo>
                      <a:lnTo>
                        <a:pt x="95" y="286"/>
                      </a:lnTo>
                      <a:lnTo>
                        <a:pt x="93" y="300"/>
                      </a:lnTo>
                      <a:lnTo>
                        <a:pt x="91" y="314"/>
                      </a:lnTo>
                      <a:lnTo>
                        <a:pt x="88" y="328"/>
                      </a:lnTo>
                      <a:lnTo>
                        <a:pt x="84" y="341"/>
                      </a:lnTo>
                      <a:lnTo>
                        <a:pt x="80" y="354"/>
                      </a:lnTo>
                      <a:lnTo>
                        <a:pt x="75" y="366"/>
                      </a:lnTo>
                      <a:lnTo>
                        <a:pt x="69" y="379"/>
                      </a:lnTo>
                      <a:lnTo>
                        <a:pt x="62" y="391"/>
                      </a:lnTo>
                      <a:lnTo>
                        <a:pt x="55" y="403"/>
                      </a:lnTo>
                      <a:lnTo>
                        <a:pt x="48" y="413"/>
                      </a:lnTo>
                      <a:lnTo>
                        <a:pt x="40" y="423"/>
                      </a:lnTo>
                      <a:lnTo>
                        <a:pt x="30" y="434"/>
                      </a:lnTo>
                      <a:lnTo>
                        <a:pt x="21" y="443"/>
                      </a:lnTo>
                      <a:lnTo>
                        <a:pt x="11" y="453"/>
                      </a:lnTo>
                      <a:lnTo>
                        <a:pt x="0" y="461"/>
                      </a:lnTo>
                      <a:lnTo>
                        <a:pt x="0" y="4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10" name="Freeform 40"/>
              <p:cNvSpPr>
                <a:spLocks/>
              </p:cNvSpPr>
              <p:nvPr/>
            </p:nvSpPr>
            <p:spPr bwMode="auto">
              <a:xfrm>
                <a:off x="4132263" y="1285875"/>
                <a:ext cx="1082675" cy="393700"/>
              </a:xfrm>
              <a:custGeom>
                <a:avLst/>
                <a:gdLst/>
                <a:ahLst/>
                <a:cxnLst>
                  <a:cxn ang="0">
                    <a:pos x="1257" y="449"/>
                  </a:cxn>
                  <a:cxn ang="0">
                    <a:pos x="1311" y="437"/>
                  </a:cxn>
                  <a:cxn ang="0">
                    <a:pos x="1340" y="416"/>
                  </a:cxn>
                  <a:cxn ang="0">
                    <a:pos x="1355" y="394"/>
                  </a:cxn>
                  <a:cxn ang="0">
                    <a:pos x="1360" y="360"/>
                  </a:cxn>
                  <a:cxn ang="0">
                    <a:pos x="1343" y="307"/>
                  </a:cxn>
                  <a:cxn ang="0">
                    <a:pos x="1321" y="263"/>
                  </a:cxn>
                  <a:cxn ang="0">
                    <a:pos x="1243" y="103"/>
                  </a:cxn>
                  <a:cxn ang="0">
                    <a:pos x="1215" y="62"/>
                  </a:cxn>
                  <a:cxn ang="0">
                    <a:pos x="1176" y="33"/>
                  </a:cxn>
                  <a:cxn ang="0">
                    <a:pos x="1105" y="5"/>
                  </a:cxn>
                  <a:cxn ang="0">
                    <a:pos x="919" y="0"/>
                  </a:cxn>
                  <a:cxn ang="0">
                    <a:pos x="885" y="3"/>
                  </a:cxn>
                  <a:cxn ang="0">
                    <a:pos x="803" y="35"/>
                  </a:cxn>
                  <a:cxn ang="0">
                    <a:pos x="755" y="72"/>
                  </a:cxn>
                  <a:cxn ang="0">
                    <a:pos x="910" y="83"/>
                  </a:cxn>
                  <a:cxn ang="0">
                    <a:pos x="930" y="86"/>
                  </a:cxn>
                  <a:cxn ang="0">
                    <a:pos x="954" y="100"/>
                  </a:cxn>
                  <a:cxn ang="0">
                    <a:pos x="972" y="120"/>
                  </a:cxn>
                  <a:cxn ang="0">
                    <a:pos x="979" y="146"/>
                  </a:cxn>
                  <a:cxn ang="0">
                    <a:pos x="979" y="432"/>
                  </a:cxn>
                  <a:cxn ang="0">
                    <a:pos x="910" y="451"/>
                  </a:cxn>
                  <a:cxn ang="0">
                    <a:pos x="925" y="447"/>
                  </a:cxn>
                  <a:cxn ang="0">
                    <a:pos x="936" y="430"/>
                  </a:cxn>
                  <a:cxn ang="0">
                    <a:pos x="936" y="148"/>
                  </a:cxn>
                  <a:cxn ang="0">
                    <a:pos x="925" y="131"/>
                  </a:cxn>
                  <a:cxn ang="0">
                    <a:pos x="456" y="126"/>
                  </a:cxn>
                  <a:cxn ang="0">
                    <a:pos x="440" y="131"/>
                  </a:cxn>
                  <a:cxn ang="0">
                    <a:pos x="429" y="148"/>
                  </a:cxn>
                  <a:cxn ang="0">
                    <a:pos x="429" y="430"/>
                  </a:cxn>
                  <a:cxn ang="0">
                    <a:pos x="440" y="447"/>
                  </a:cxn>
                  <a:cxn ang="0">
                    <a:pos x="391" y="451"/>
                  </a:cxn>
                  <a:cxn ang="0">
                    <a:pos x="385" y="432"/>
                  </a:cxn>
                  <a:cxn ang="0">
                    <a:pos x="385" y="146"/>
                  </a:cxn>
                  <a:cxn ang="0">
                    <a:pos x="394" y="120"/>
                  </a:cxn>
                  <a:cxn ang="0">
                    <a:pos x="410" y="100"/>
                  </a:cxn>
                  <a:cxn ang="0">
                    <a:pos x="434" y="86"/>
                  </a:cxn>
                  <a:cxn ang="0">
                    <a:pos x="620" y="83"/>
                  </a:cxn>
                  <a:cxn ang="0">
                    <a:pos x="610" y="72"/>
                  </a:cxn>
                  <a:cxn ang="0">
                    <a:pos x="563" y="35"/>
                  </a:cxn>
                  <a:cxn ang="0">
                    <a:pos x="480" y="3"/>
                  </a:cxn>
                  <a:cxn ang="0">
                    <a:pos x="306" y="0"/>
                  </a:cxn>
                  <a:cxn ang="0">
                    <a:pos x="261" y="5"/>
                  </a:cxn>
                  <a:cxn ang="0">
                    <a:pos x="188" y="33"/>
                  </a:cxn>
                  <a:cxn ang="0">
                    <a:pos x="150" y="62"/>
                  </a:cxn>
                  <a:cxn ang="0">
                    <a:pos x="123" y="103"/>
                  </a:cxn>
                  <a:cxn ang="0">
                    <a:pos x="45" y="263"/>
                  </a:cxn>
                  <a:cxn ang="0">
                    <a:pos x="22" y="307"/>
                  </a:cxn>
                  <a:cxn ang="0">
                    <a:pos x="4" y="360"/>
                  </a:cxn>
                  <a:cxn ang="0">
                    <a:pos x="10" y="394"/>
                  </a:cxn>
                  <a:cxn ang="0">
                    <a:pos x="24" y="416"/>
                  </a:cxn>
                  <a:cxn ang="0">
                    <a:pos x="54" y="437"/>
                  </a:cxn>
                  <a:cxn ang="0">
                    <a:pos x="107" y="449"/>
                  </a:cxn>
                  <a:cxn ang="0">
                    <a:pos x="0" y="494"/>
                  </a:cxn>
                </a:cxnLst>
                <a:rect l="0" t="0" r="r" b="b"/>
                <a:pathLst>
                  <a:path w="1364" h="494">
                    <a:moveTo>
                      <a:pt x="1224" y="451"/>
                    </a:moveTo>
                    <a:lnTo>
                      <a:pt x="1224" y="451"/>
                    </a:lnTo>
                    <a:lnTo>
                      <a:pt x="1241" y="450"/>
                    </a:lnTo>
                    <a:lnTo>
                      <a:pt x="1257" y="449"/>
                    </a:lnTo>
                    <a:lnTo>
                      <a:pt x="1276" y="447"/>
                    </a:lnTo>
                    <a:lnTo>
                      <a:pt x="1294" y="443"/>
                    </a:lnTo>
                    <a:lnTo>
                      <a:pt x="1303" y="440"/>
                    </a:lnTo>
                    <a:lnTo>
                      <a:pt x="1311" y="437"/>
                    </a:lnTo>
                    <a:lnTo>
                      <a:pt x="1320" y="433"/>
                    </a:lnTo>
                    <a:lnTo>
                      <a:pt x="1327" y="428"/>
                    </a:lnTo>
                    <a:lnTo>
                      <a:pt x="1334" y="422"/>
                    </a:lnTo>
                    <a:lnTo>
                      <a:pt x="1340" y="416"/>
                    </a:lnTo>
                    <a:lnTo>
                      <a:pt x="1346" y="409"/>
                    </a:lnTo>
                    <a:lnTo>
                      <a:pt x="1352" y="401"/>
                    </a:lnTo>
                    <a:lnTo>
                      <a:pt x="1352" y="401"/>
                    </a:lnTo>
                    <a:lnTo>
                      <a:pt x="1355" y="394"/>
                    </a:lnTo>
                    <a:lnTo>
                      <a:pt x="1358" y="387"/>
                    </a:lnTo>
                    <a:lnTo>
                      <a:pt x="1359" y="381"/>
                    </a:lnTo>
                    <a:lnTo>
                      <a:pt x="1360" y="374"/>
                    </a:lnTo>
                    <a:lnTo>
                      <a:pt x="1360" y="360"/>
                    </a:lnTo>
                    <a:lnTo>
                      <a:pt x="1358" y="347"/>
                    </a:lnTo>
                    <a:lnTo>
                      <a:pt x="1355" y="333"/>
                    </a:lnTo>
                    <a:lnTo>
                      <a:pt x="1350" y="320"/>
                    </a:lnTo>
                    <a:lnTo>
                      <a:pt x="1343" y="307"/>
                    </a:lnTo>
                    <a:lnTo>
                      <a:pt x="1336" y="296"/>
                    </a:lnTo>
                    <a:lnTo>
                      <a:pt x="1336" y="296"/>
                    </a:lnTo>
                    <a:lnTo>
                      <a:pt x="1330" y="284"/>
                    </a:lnTo>
                    <a:lnTo>
                      <a:pt x="1321" y="263"/>
                    </a:lnTo>
                    <a:lnTo>
                      <a:pt x="1291" y="200"/>
                    </a:lnTo>
                    <a:lnTo>
                      <a:pt x="1275" y="166"/>
                    </a:lnTo>
                    <a:lnTo>
                      <a:pt x="1258" y="133"/>
                    </a:lnTo>
                    <a:lnTo>
                      <a:pt x="1243" y="103"/>
                    </a:lnTo>
                    <a:lnTo>
                      <a:pt x="1229" y="79"/>
                    </a:lnTo>
                    <a:lnTo>
                      <a:pt x="1229" y="79"/>
                    </a:lnTo>
                    <a:lnTo>
                      <a:pt x="1223" y="71"/>
                    </a:lnTo>
                    <a:lnTo>
                      <a:pt x="1215" y="62"/>
                    </a:lnTo>
                    <a:lnTo>
                      <a:pt x="1206" y="54"/>
                    </a:lnTo>
                    <a:lnTo>
                      <a:pt x="1197" y="47"/>
                    </a:lnTo>
                    <a:lnTo>
                      <a:pt x="1187" y="39"/>
                    </a:lnTo>
                    <a:lnTo>
                      <a:pt x="1176" y="33"/>
                    </a:lnTo>
                    <a:lnTo>
                      <a:pt x="1165" y="27"/>
                    </a:lnTo>
                    <a:lnTo>
                      <a:pt x="1153" y="22"/>
                    </a:lnTo>
                    <a:lnTo>
                      <a:pt x="1130" y="12"/>
                    </a:lnTo>
                    <a:lnTo>
                      <a:pt x="1105" y="5"/>
                    </a:lnTo>
                    <a:lnTo>
                      <a:pt x="1081" y="1"/>
                    </a:lnTo>
                    <a:lnTo>
                      <a:pt x="1069" y="0"/>
                    </a:lnTo>
                    <a:lnTo>
                      <a:pt x="1058" y="0"/>
                    </a:lnTo>
                    <a:lnTo>
                      <a:pt x="919" y="0"/>
                    </a:lnTo>
                    <a:lnTo>
                      <a:pt x="919" y="0"/>
                    </a:lnTo>
                    <a:lnTo>
                      <a:pt x="907" y="0"/>
                    </a:lnTo>
                    <a:lnTo>
                      <a:pt x="896" y="1"/>
                    </a:lnTo>
                    <a:lnTo>
                      <a:pt x="885" y="3"/>
                    </a:lnTo>
                    <a:lnTo>
                      <a:pt x="873" y="6"/>
                    </a:lnTo>
                    <a:lnTo>
                      <a:pt x="849" y="13"/>
                    </a:lnTo>
                    <a:lnTo>
                      <a:pt x="825" y="23"/>
                    </a:lnTo>
                    <a:lnTo>
                      <a:pt x="803" y="35"/>
                    </a:lnTo>
                    <a:lnTo>
                      <a:pt x="782" y="49"/>
                    </a:lnTo>
                    <a:lnTo>
                      <a:pt x="771" y="56"/>
                    </a:lnTo>
                    <a:lnTo>
                      <a:pt x="763" y="63"/>
                    </a:lnTo>
                    <a:lnTo>
                      <a:pt x="755" y="72"/>
                    </a:lnTo>
                    <a:lnTo>
                      <a:pt x="748" y="79"/>
                    </a:lnTo>
                    <a:lnTo>
                      <a:pt x="748" y="79"/>
                    </a:lnTo>
                    <a:lnTo>
                      <a:pt x="744" y="83"/>
                    </a:lnTo>
                    <a:lnTo>
                      <a:pt x="910" y="83"/>
                    </a:lnTo>
                    <a:lnTo>
                      <a:pt x="910" y="83"/>
                    </a:lnTo>
                    <a:lnTo>
                      <a:pt x="917" y="83"/>
                    </a:lnTo>
                    <a:lnTo>
                      <a:pt x="924" y="84"/>
                    </a:lnTo>
                    <a:lnTo>
                      <a:pt x="930" y="86"/>
                    </a:lnTo>
                    <a:lnTo>
                      <a:pt x="936" y="88"/>
                    </a:lnTo>
                    <a:lnTo>
                      <a:pt x="943" y="91"/>
                    </a:lnTo>
                    <a:lnTo>
                      <a:pt x="949" y="95"/>
                    </a:lnTo>
                    <a:lnTo>
                      <a:pt x="954" y="100"/>
                    </a:lnTo>
                    <a:lnTo>
                      <a:pt x="959" y="104"/>
                    </a:lnTo>
                    <a:lnTo>
                      <a:pt x="963" y="109"/>
                    </a:lnTo>
                    <a:lnTo>
                      <a:pt x="968" y="114"/>
                    </a:lnTo>
                    <a:lnTo>
                      <a:pt x="972" y="120"/>
                    </a:lnTo>
                    <a:lnTo>
                      <a:pt x="974" y="127"/>
                    </a:lnTo>
                    <a:lnTo>
                      <a:pt x="977" y="133"/>
                    </a:lnTo>
                    <a:lnTo>
                      <a:pt x="978" y="139"/>
                    </a:lnTo>
                    <a:lnTo>
                      <a:pt x="979" y="146"/>
                    </a:lnTo>
                    <a:lnTo>
                      <a:pt x="980" y="154"/>
                    </a:lnTo>
                    <a:lnTo>
                      <a:pt x="980" y="424"/>
                    </a:lnTo>
                    <a:lnTo>
                      <a:pt x="980" y="424"/>
                    </a:lnTo>
                    <a:lnTo>
                      <a:pt x="979" y="432"/>
                    </a:lnTo>
                    <a:lnTo>
                      <a:pt x="978" y="438"/>
                    </a:lnTo>
                    <a:lnTo>
                      <a:pt x="977" y="445"/>
                    </a:lnTo>
                    <a:lnTo>
                      <a:pt x="974" y="451"/>
                    </a:lnTo>
                    <a:lnTo>
                      <a:pt x="910" y="451"/>
                    </a:lnTo>
                    <a:lnTo>
                      <a:pt x="910" y="451"/>
                    </a:lnTo>
                    <a:lnTo>
                      <a:pt x="915" y="451"/>
                    </a:lnTo>
                    <a:lnTo>
                      <a:pt x="920" y="449"/>
                    </a:lnTo>
                    <a:lnTo>
                      <a:pt x="925" y="447"/>
                    </a:lnTo>
                    <a:lnTo>
                      <a:pt x="929" y="443"/>
                    </a:lnTo>
                    <a:lnTo>
                      <a:pt x="932" y="439"/>
                    </a:lnTo>
                    <a:lnTo>
                      <a:pt x="934" y="435"/>
                    </a:lnTo>
                    <a:lnTo>
                      <a:pt x="936" y="430"/>
                    </a:lnTo>
                    <a:lnTo>
                      <a:pt x="936" y="424"/>
                    </a:lnTo>
                    <a:lnTo>
                      <a:pt x="936" y="154"/>
                    </a:lnTo>
                    <a:lnTo>
                      <a:pt x="936" y="154"/>
                    </a:lnTo>
                    <a:lnTo>
                      <a:pt x="936" y="148"/>
                    </a:lnTo>
                    <a:lnTo>
                      <a:pt x="934" y="143"/>
                    </a:lnTo>
                    <a:lnTo>
                      <a:pt x="932" y="138"/>
                    </a:lnTo>
                    <a:lnTo>
                      <a:pt x="929" y="134"/>
                    </a:lnTo>
                    <a:lnTo>
                      <a:pt x="925" y="131"/>
                    </a:lnTo>
                    <a:lnTo>
                      <a:pt x="920" y="129"/>
                    </a:lnTo>
                    <a:lnTo>
                      <a:pt x="915" y="127"/>
                    </a:lnTo>
                    <a:lnTo>
                      <a:pt x="910" y="126"/>
                    </a:lnTo>
                    <a:lnTo>
                      <a:pt x="456" y="126"/>
                    </a:lnTo>
                    <a:lnTo>
                      <a:pt x="456" y="126"/>
                    </a:lnTo>
                    <a:lnTo>
                      <a:pt x="450" y="127"/>
                    </a:lnTo>
                    <a:lnTo>
                      <a:pt x="445" y="129"/>
                    </a:lnTo>
                    <a:lnTo>
                      <a:pt x="440" y="131"/>
                    </a:lnTo>
                    <a:lnTo>
                      <a:pt x="436" y="134"/>
                    </a:lnTo>
                    <a:lnTo>
                      <a:pt x="433" y="138"/>
                    </a:lnTo>
                    <a:lnTo>
                      <a:pt x="430" y="143"/>
                    </a:lnTo>
                    <a:lnTo>
                      <a:pt x="429" y="148"/>
                    </a:lnTo>
                    <a:lnTo>
                      <a:pt x="428" y="154"/>
                    </a:lnTo>
                    <a:lnTo>
                      <a:pt x="428" y="424"/>
                    </a:lnTo>
                    <a:lnTo>
                      <a:pt x="428" y="424"/>
                    </a:lnTo>
                    <a:lnTo>
                      <a:pt x="429" y="430"/>
                    </a:lnTo>
                    <a:lnTo>
                      <a:pt x="430" y="435"/>
                    </a:lnTo>
                    <a:lnTo>
                      <a:pt x="433" y="439"/>
                    </a:lnTo>
                    <a:lnTo>
                      <a:pt x="436" y="443"/>
                    </a:lnTo>
                    <a:lnTo>
                      <a:pt x="440" y="447"/>
                    </a:lnTo>
                    <a:lnTo>
                      <a:pt x="445" y="449"/>
                    </a:lnTo>
                    <a:lnTo>
                      <a:pt x="450" y="451"/>
                    </a:lnTo>
                    <a:lnTo>
                      <a:pt x="456" y="451"/>
                    </a:lnTo>
                    <a:lnTo>
                      <a:pt x="391" y="451"/>
                    </a:lnTo>
                    <a:lnTo>
                      <a:pt x="391" y="451"/>
                    </a:lnTo>
                    <a:lnTo>
                      <a:pt x="388" y="445"/>
                    </a:lnTo>
                    <a:lnTo>
                      <a:pt x="386" y="438"/>
                    </a:lnTo>
                    <a:lnTo>
                      <a:pt x="385" y="432"/>
                    </a:lnTo>
                    <a:lnTo>
                      <a:pt x="385" y="424"/>
                    </a:lnTo>
                    <a:lnTo>
                      <a:pt x="385" y="154"/>
                    </a:lnTo>
                    <a:lnTo>
                      <a:pt x="385" y="154"/>
                    </a:lnTo>
                    <a:lnTo>
                      <a:pt x="385" y="146"/>
                    </a:lnTo>
                    <a:lnTo>
                      <a:pt x="386" y="139"/>
                    </a:lnTo>
                    <a:lnTo>
                      <a:pt x="388" y="133"/>
                    </a:lnTo>
                    <a:lnTo>
                      <a:pt x="391" y="127"/>
                    </a:lnTo>
                    <a:lnTo>
                      <a:pt x="394" y="120"/>
                    </a:lnTo>
                    <a:lnTo>
                      <a:pt x="397" y="114"/>
                    </a:lnTo>
                    <a:lnTo>
                      <a:pt x="401" y="109"/>
                    </a:lnTo>
                    <a:lnTo>
                      <a:pt x="406" y="104"/>
                    </a:lnTo>
                    <a:lnTo>
                      <a:pt x="410" y="100"/>
                    </a:lnTo>
                    <a:lnTo>
                      <a:pt x="416" y="95"/>
                    </a:lnTo>
                    <a:lnTo>
                      <a:pt x="422" y="91"/>
                    </a:lnTo>
                    <a:lnTo>
                      <a:pt x="428" y="88"/>
                    </a:lnTo>
                    <a:lnTo>
                      <a:pt x="434" y="86"/>
                    </a:lnTo>
                    <a:lnTo>
                      <a:pt x="441" y="84"/>
                    </a:lnTo>
                    <a:lnTo>
                      <a:pt x="449" y="83"/>
                    </a:lnTo>
                    <a:lnTo>
                      <a:pt x="456" y="83"/>
                    </a:lnTo>
                    <a:lnTo>
                      <a:pt x="620" y="83"/>
                    </a:lnTo>
                    <a:lnTo>
                      <a:pt x="620" y="83"/>
                    </a:lnTo>
                    <a:lnTo>
                      <a:pt x="617" y="79"/>
                    </a:lnTo>
                    <a:lnTo>
                      <a:pt x="617" y="79"/>
                    </a:lnTo>
                    <a:lnTo>
                      <a:pt x="610" y="72"/>
                    </a:lnTo>
                    <a:lnTo>
                      <a:pt x="602" y="63"/>
                    </a:lnTo>
                    <a:lnTo>
                      <a:pt x="593" y="56"/>
                    </a:lnTo>
                    <a:lnTo>
                      <a:pt x="584" y="49"/>
                    </a:lnTo>
                    <a:lnTo>
                      <a:pt x="563" y="35"/>
                    </a:lnTo>
                    <a:lnTo>
                      <a:pt x="540" y="23"/>
                    </a:lnTo>
                    <a:lnTo>
                      <a:pt x="516" y="13"/>
                    </a:lnTo>
                    <a:lnTo>
                      <a:pt x="492" y="6"/>
                    </a:lnTo>
                    <a:lnTo>
                      <a:pt x="480" y="3"/>
                    </a:lnTo>
                    <a:lnTo>
                      <a:pt x="468" y="1"/>
                    </a:lnTo>
                    <a:lnTo>
                      <a:pt x="457" y="0"/>
                    </a:lnTo>
                    <a:lnTo>
                      <a:pt x="447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296" y="0"/>
                    </a:lnTo>
                    <a:lnTo>
                      <a:pt x="285" y="1"/>
                    </a:lnTo>
                    <a:lnTo>
                      <a:pt x="261" y="5"/>
                    </a:lnTo>
                    <a:lnTo>
                      <a:pt x="236" y="12"/>
                    </a:lnTo>
                    <a:lnTo>
                      <a:pt x="212" y="22"/>
                    </a:lnTo>
                    <a:lnTo>
                      <a:pt x="200" y="27"/>
                    </a:lnTo>
                    <a:lnTo>
                      <a:pt x="188" y="33"/>
                    </a:lnTo>
                    <a:lnTo>
                      <a:pt x="178" y="39"/>
                    </a:lnTo>
                    <a:lnTo>
                      <a:pt x="167" y="47"/>
                    </a:lnTo>
                    <a:lnTo>
                      <a:pt x="158" y="54"/>
                    </a:lnTo>
                    <a:lnTo>
                      <a:pt x="150" y="62"/>
                    </a:lnTo>
                    <a:lnTo>
                      <a:pt x="142" y="71"/>
                    </a:lnTo>
                    <a:lnTo>
                      <a:pt x="136" y="79"/>
                    </a:lnTo>
                    <a:lnTo>
                      <a:pt x="136" y="79"/>
                    </a:lnTo>
                    <a:lnTo>
                      <a:pt x="123" y="103"/>
                    </a:lnTo>
                    <a:lnTo>
                      <a:pt x="107" y="133"/>
                    </a:lnTo>
                    <a:lnTo>
                      <a:pt x="91" y="166"/>
                    </a:lnTo>
                    <a:lnTo>
                      <a:pt x="74" y="200"/>
                    </a:lnTo>
                    <a:lnTo>
                      <a:pt x="45" y="263"/>
                    </a:lnTo>
                    <a:lnTo>
                      <a:pt x="35" y="284"/>
                    </a:lnTo>
                    <a:lnTo>
                      <a:pt x="28" y="296"/>
                    </a:lnTo>
                    <a:lnTo>
                      <a:pt x="28" y="296"/>
                    </a:lnTo>
                    <a:lnTo>
                      <a:pt x="22" y="307"/>
                    </a:lnTo>
                    <a:lnTo>
                      <a:pt x="16" y="320"/>
                    </a:lnTo>
                    <a:lnTo>
                      <a:pt x="11" y="333"/>
                    </a:lnTo>
                    <a:lnTo>
                      <a:pt x="6" y="347"/>
                    </a:lnTo>
                    <a:lnTo>
                      <a:pt x="4" y="360"/>
                    </a:lnTo>
                    <a:lnTo>
                      <a:pt x="4" y="374"/>
                    </a:lnTo>
                    <a:lnTo>
                      <a:pt x="5" y="381"/>
                    </a:lnTo>
                    <a:lnTo>
                      <a:pt x="8" y="387"/>
                    </a:lnTo>
                    <a:lnTo>
                      <a:pt x="10" y="394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18" y="409"/>
                    </a:lnTo>
                    <a:lnTo>
                      <a:pt x="24" y="416"/>
                    </a:lnTo>
                    <a:lnTo>
                      <a:pt x="30" y="422"/>
                    </a:lnTo>
                    <a:lnTo>
                      <a:pt x="38" y="428"/>
                    </a:lnTo>
                    <a:lnTo>
                      <a:pt x="46" y="433"/>
                    </a:lnTo>
                    <a:lnTo>
                      <a:pt x="54" y="437"/>
                    </a:lnTo>
                    <a:lnTo>
                      <a:pt x="63" y="440"/>
                    </a:lnTo>
                    <a:lnTo>
                      <a:pt x="71" y="443"/>
                    </a:lnTo>
                    <a:lnTo>
                      <a:pt x="90" y="447"/>
                    </a:lnTo>
                    <a:lnTo>
                      <a:pt x="107" y="449"/>
                    </a:lnTo>
                    <a:lnTo>
                      <a:pt x="125" y="450"/>
                    </a:lnTo>
                    <a:lnTo>
                      <a:pt x="140" y="451"/>
                    </a:lnTo>
                    <a:lnTo>
                      <a:pt x="0" y="451"/>
                    </a:lnTo>
                    <a:lnTo>
                      <a:pt x="0" y="494"/>
                    </a:lnTo>
                    <a:lnTo>
                      <a:pt x="1364" y="494"/>
                    </a:lnTo>
                    <a:lnTo>
                      <a:pt x="1364" y="451"/>
                    </a:lnTo>
                    <a:lnTo>
                      <a:pt x="1224" y="45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8" name="Freeform 37"/>
            <p:cNvSpPr>
              <a:spLocks noChangeAspect="1" noEditPoints="1"/>
            </p:cNvSpPr>
            <p:nvPr/>
          </p:nvSpPr>
          <p:spPr bwMode="gray">
            <a:xfrm>
              <a:off x="1396110" y="5725943"/>
              <a:ext cx="316361" cy="179163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0" y="23"/>
                </a:cxn>
                <a:cxn ang="0">
                  <a:pos x="41" y="46"/>
                </a:cxn>
                <a:cxn ang="0">
                  <a:pos x="82" y="23"/>
                </a:cxn>
                <a:cxn ang="0">
                  <a:pos x="41" y="0"/>
                </a:cxn>
                <a:cxn ang="0">
                  <a:pos x="41" y="40"/>
                </a:cxn>
                <a:cxn ang="0">
                  <a:pos x="23" y="23"/>
                </a:cxn>
                <a:cxn ang="0">
                  <a:pos x="41" y="5"/>
                </a:cxn>
                <a:cxn ang="0">
                  <a:pos x="59" y="23"/>
                </a:cxn>
                <a:cxn ang="0">
                  <a:pos x="41" y="40"/>
                </a:cxn>
                <a:cxn ang="0">
                  <a:pos x="41" y="23"/>
                </a:cxn>
                <a:cxn ang="0">
                  <a:pos x="41" y="14"/>
                </a:cxn>
                <a:cxn ang="0">
                  <a:pos x="32" y="23"/>
                </a:cxn>
                <a:cxn ang="0">
                  <a:pos x="41" y="32"/>
                </a:cxn>
                <a:cxn ang="0">
                  <a:pos x="50" y="23"/>
                </a:cxn>
                <a:cxn ang="0">
                  <a:pos x="41" y="23"/>
                </a:cxn>
              </a:cxnLst>
              <a:rect l="0" t="0" r="r" b="b"/>
              <a:pathLst>
                <a:path w="82" h="46">
                  <a:moveTo>
                    <a:pt x="41" y="0"/>
                  </a:moveTo>
                  <a:cubicBezTo>
                    <a:pt x="14" y="0"/>
                    <a:pt x="0" y="20"/>
                    <a:pt x="0" y="23"/>
                  </a:cubicBezTo>
                  <a:cubicBezTo>
                    <a:pt x="0" y="26"/>
                    <a:pt x="14" y="46"/>
                    <a:pt x="41" y="46"/>
                  </a:cubicBezTo>
                  <a:cubicBezTo>
                    <a:pt x="68" y="46"/>
                    <a:pt x="82" y="26"/>
                    <a:pt x="82" y="23"/>
                  </a:cubicBezTo>
                  <a:cubicBezTo>
                    <a:pt x="82" y="20"/>
                    <a:pt x="68" y="0"/>
                    <a:pt x="41" y="0"/>
                  </a:cubicBezTo>
                  <a:close/>
                  <a:moveTo>
                    <a:pt x="41" y="40"/>
                  </a:moveTo>
                  <a:cubicBezTo>
                    <a:pt x="31" y="40"/>
                    <a:pt x="23" y="32"/>
                    <a:pt x="23" y="23"/>
                  </a:cubicBezTo>
                  <a:cubicBezTo>
                    <a:pt x="23" y="13"/>
                    <a:pt x="31" y="5"/>
                    <a:pt x="41" y="5"/>
                  </a:cubicBezTo>
                  <a:cubicBezTo>
                    <a:pt x="51" y="5"/>
                    <a:pt x="59" y="13"/>
                    <a:pt x="59" y="23"/>
                  </a:cubicBezTo>
                  <a:cubicBezTo>
                    <a:pt x="59" y="32"/>
                    <a:pt x="51" y="40"/>
                    <a:pt x="41" y="40"/>
                  </a:cubicBezTo>
                  <a:close/>
                  <a:moveTo>
                    <a:pt x="41" y="23"/>
                  </a:moveTo>
                  <a:cubicBezTo>
                    <a:pt x="39" y="21"/>
                    <a:pt x="43" y="14"/>
                    <a:pt x="41" y="14"/>
                  </a:cubicBezTo>
                  <a:cubicBezTo>
                    <a:pt x="36" y="14"/>
                    <a:pt x="32" y="18"/>
                    <a:pt x="32" y="23"/>
                  </a:cubicBezTo>
                  <a:cubicBezTo>
                    <a:pt x="32" y="28"/>
                    <a:pt x="36" y="32"/>
                    <a:pt x="41" y="32"/>
                  </a:cubicBezTo>
                  <a:cubicBezTo>
                    <a:pt x="46" y="32"/>
                    <a:pt x="50" y="28"/>
                    <a:pt x="50" y="23"/>
                  </a:cubicBezTo>
                  <a:cubicBezTo>
                    <a:pt x="50" y="21"/>
                    <a:pt x="42" y="24"/>
                    <a:pt x="41" y="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kern="0" dirty="0" smtClean="0">
                <a:solidFill>
                  <a:prstClr val="black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73698" y="4426866"/>
            <a:ext cx="597902" cy="438040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r>
              <a:rPr lang="en-GB" sz="800" b="1" dirty="0" smtClean="0">
                <a:solidFill>
                  <a:schemeClr val="accent1"/>
                </a:solidFill>
              </a:rPr>
              <a:t>Team </a:t>
            </a:r>
          </a:p>
          <a:p>
            <a:r>
              <a:rPr lang="en-GB" sz="800" b="1" dirty="0" smtClean="0">
                <a:solidFill>
                  <a:schemeClr val="accent1"/>
                </a:solidFill>
              </a:rPr>
              <a:t>support</a:t>
            </a:r>
          </a:p>
        </p:txBody>
      </p:sp>
      <p:grpSp>
        <p:nvGrpSpPr>
          <p:cNvPr id="200" name="Group 199"/>
          <p:cNvGrpSpPr/>
          <p:nvPr/>
        </p:nvGrpSpPr>
        <p:grpSpPr>
          <a:xfrm>
            <a:off x="304800" y="1692747"/>
            <a:ext cx="381000" cy="379843"/>
            <a:chOff x="609601" y="1676400"/>
            <a:chExt cx="381000" cy="379843"/>
          </a:xfrm>
        </p:grpSpPr>
        <p:grpSp>
          <p:nvGrpSpPr>
            <p:cNvPr id="144" name="Group 143"/>
            <p:cNvGrpSpPr/>
            <p:nvPr/>
          </p:nvGrpSpPr>
          <p:grpSpPr>
            <a:xfrm rot="19108713">
              <a:off x="609601" y="1676400"/>
              <a:ext cx="381000" cy="379843"/>
              <a:chOff x="272373" y="2585109"/>
              <a:chExt cx="540107" cy="540015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272480" y="258510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662">
                  <a:solidFill>
                    <a:srgbClr val="FFFFFF"/>
                  </a:solidFill>
                </a:endParaRPr>
              </a:p>
            </p:txBody>
          </p:sp>
          <p:sp>
            <p:nvSpPr>
              <p:cNvPr id="147" name="Arc 146"/>
              <p:cNvSpPr/>
              <p:nvPr/>
            </p:nvSpPr>
            <p:spPr>
              <a:xfrm rot="5400000">
                <a:off x="272480" y="2585109"/>
                <a:ext cx="540000" cy="540000"/>
              </a:xfrm>
              <a:prstGeom prst="arc">
                <a:avLst>
                  <a:gd name="adj1" fmla="val 15717417"/>
                  <a:gd name="adj2" fmla="val 480087"/>
                </a:avLst>
              </a:prstGeom>
              <a:noFill/>
              <a:ln w="38100"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662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Arc 147"/>
              <p:cNvSpPr/>
              <p:nvPr/>
            </p:nvSpPr>
            <p:spPr>
              <a:xfrm rot="5400000">
                <a:off x="272373" y="2585125"/>
                <a:ext cx="539999" cy="540000"/>
              </a:xfrm>
              <a:prstGeom prst="arc">
                <a:avLst/>
              </a:prstGeom>
              <a:noFill/>
              <a:ln w="38100" cap="flat">
                <a:solidFill>
                  <a:srgbClr val="7F5C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662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5" name="Round Same Side Corner Rectangle 144"/>
            <p:cNvSpPr/>
            <p:nvPr/>
          </p:nvSpPr>
          <p:spPr>
            <a:xfrm>
              <a:off x="788706" y="1838080"/>
              <a:ext cx="118496" cy="142602"/>
            </a:xfrm>
            <a:prstGeom prst="round2SameRect">
              <a:avLst>
                <a:gd name="adj1" fmla="val 3172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62">
                <a:solidFill>
                  <a:srgbClr val="FFFFFF"/>
                </a:solidFill>
              </a:endParaRPr>
            </a:p>
          </p:txBody>
        </p:sp>
        <p:sp>
          <p:nvSpPr>
            <p:cNvPr id="132" name="Freeform 108"/>
            <p:cNvSpPr>
              <a:spLocks noEditPoints="1"/>
            </p:cNvSpPr>
            <p:nvPr/>
          </p:nvSpPr>
          <p:spPr bwMode="auto">
            <a:xfrm>
              <a:off x="867186" y="1869745"/>
              <a:ext cx="54583" cy="54971"/>
            </a:xfrm>
            <a:custGeom>
              <a:avLst/>
              <a:gdLst/>
              <a:ahLst/>
              <a:cxnLst>
                <a:cxn ang="0">
                  <a:pos x="25" y="61"/>
                </a:cxn>
                <a:cxn ang="0">
                  <a:pos x="51" y="27"/>
                </a:cxn>
                <a:cxn ang="0">
                  <a:pos x="8" y="39"/>
                </a:cxn>
                <a:cxn ang="0">
                  <a:pos x="25" y="61"/>
                </a:cxn>
                <a:cxn ang="0">
                  <a:pos x="5" y="26"/>
                </a:cxn>
                <a:cxn ang="0">
                  <a:pos x="60" y="29"/>
                </a:cxn>
                <a:cxn ang="0">
                  <a:pos x="7" y="58"/>
                </a:cxn>
                <a:cxn ang="0">
                  <a:pos x="5" y="26"/>
                </a:cxn>
              </a:cxnLst>
              <a:rect l="0" t="0" r="r" b="b"/>
              <a:pathLst>
                <a:path w="78" h="79">
                  <a:moveTo>
                    <a:pt x="25" y="61"/>
                  </a:moveTo>
                  <a:cubicBezTo>
                    <a:pt x="44" y="65"/>
                    <a:pt x="70" y="52"/>
                    <a:pt x="51" y="27"/>
                  </a:cubicBezTo>
                  <a:cubicBezTo>
                    <a:pt x="37" y="8"/>
                    <a:pt x="11" y="20"/>
                    <a:pt x="8" y="39"/>
                  </a:cubicBezTo>
                  <a:cubicBezTo>
                    <a:pt x="6" y="51"/>
                    <a:pt x="13" y="59"/>
                    <a:pt x="25" y="61"/>
                  </a:cubicBezTo>
                  <a:close/>
                  <a:moveTo>
                    <a:pt x="5" y="26"/>
                  </a:moveTo>
                  <a:cubicBezTo>
                    <a:pt x="16" y="9"/>
                    <a:pt x="47" y="0"/>
                    <a:pt x="60" y="29"/>
                  </a:cubicBezTo>
                  <a:cubicBezTo>
                    <a:pt x="78" y="69"/>
                    <a:pt x="23" y="79"/>
                    <a:pt x="7" y="58"/>
                  </a:cubicBezTo>
                  <a:cubicBezTo>
                    <a:pt x="0" y="50"/>
                    <a:pt x="0" y="35"/>
                    <a:pt x="5" y="26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810883" y="1869745"/>
              <a:ext cx="29226" cy="39510"/>
            </a:xfrm>
            <a:custGeom>
              <a:avLst/>
              <a:gdLst/>
              <a:ahLst/>
              <a:cxnLst>
                <a:cxn ang="0">
                  <a:pos x="41" y="4"/>
                </a:cxn>
                <a:cxn ang="0">
                  <a:pos x="18" y="36"/>
                </a:cxn>
                <a:cxn ang="0">
                  <a:pos x="25" y="41"/>
                </a:cxn>
                <a:cxn ang="0">
                  <a:pos x="29" y="43"/>
                </a:cxn>
                <a:cxn ang="0">
                  <a:pos x="27" y="47"/>
                </a:cxn>
                <a:cxn ang="0">
                  <a:pos x="3" y="56"/>
                </a:cxn>
                <a:cxn ang="0">
                  <a:pos x="0" y="54"/>
                </a:cxn>
                <a:cxn ang="0">
                  <a:pos x="3" y="29"/>
                </a:cxn>
                <a:cxn ang="0">
                  <a:pos x="7" y="28"/>
                </a:cxn>
                <a:cxn ang="0">
                  <a:pos x="15" y="34"/>
                </a:cxn>
                <a:cxn ang="0">
                  <a:pos x="38" y="1"/>
                </a:cxn>
                <a:cxn ang="0">
                  <a:pos x="41" y="1"/>
                </a:cxn>
                <a:cxn ang="0">
                  <a:pos x="41" y="4"/>
                </a:cxn>
              </a:cxnLst>
              <a:rect l="0" t="0" r="r" b="b"/>
              <a:pathLst>
                <a:path w="42" h="57">
                  <a:moveTo>
                    <a:pt x="41" y="4"/>
                  </a:moveTo>
                  <a:cubicBezTo>
                    <a:pt x="40" y="6"/>
                    <a:pt x="32" y="14"/>
                    <a:pt x="18" y="36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8" y="42"/>
                    <a:pt x="29" y="43"/>
                  </a:cubicBezTo>
                  <a:cubicBezTo>
                    <a:pt x="29" y="45"/>
                    <a:pt x="28" y="47"/>
                    <a:pt x="27" y="47"/>
                  </a:cubicBezTo>
                  <a:cubicBezTo>
                    <a:pt x="15" y="52"/>
                    <a:pt x="14" y="53"/>
                    <a:pt x="3" y="56"/>
                  </a:cubicBezTo>
                  <a:cubicBezTo>
                    <a:pt x="2" y="57"/>
                    <a:pt x="0" y="55"/>
                    <a:pt x="0" y="54"/>
                  </a:cubicBezTo>
                  <a:cubicBezTo>
                    <a:pt x="1" y="48"/>
                    <a:pt x="3" y="37"/>
                    <a:pt x="3" y="29"/>
                  </a:cubicBezTo>
                  <a:cubicBezTo>
                    <a:pt x="3" y="27"/>
                    <a:pt x="5" y="26"/>
                    <a:pt x="7" y="28"/>
                  </a:cubicBezTo>
                  <a:cubicBezTo>
                    <a:pt x="9" y="29"/>
                    <a:pt x="13" y="32"/>
                    <a:pt x="15" y="34"/>
                  </a:cubicBezTo>
                  <a:cubicBezTo>
                    <a:pt x="24" y="18"/>
                    <a:pt x="30" y="15"/>
                    <a:pt x="38" y="1"/>
                  </a:cubicBezTo>
                  <a:cubicBezTo>
                    <a:pt x="38" y="0"/>
                    <a:pt x="40" y="0"/>
                    <a:pt x="41" y="1"/>
                  </a:cubicBezTo>
                  <a:cubicBezTo>
                    <a:pt x="42" y="1"/>
                    <a:pt x="42" y="3"/>
                    <a:pt x="41" y="4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797130" y="1879193"/>
              <a:ext cx="45128" cy="40369"/>
            </a:xfrm>
            <a:custGeom>
              <a:avLst/>
              <a:gdLst/>
              <a:ahLst/>
              <a:cxnLst>
                <a:cxn ang="0">
                  <a:pos x="18" y="7"/>
                </a:cxn>
                <a:cxn ang="0">
                  <a:pos x="11" y="41"/>
                </a:cxn>
                <a:cxn ang="0">
                  <a:pos x="41" y="49"/>
                </a:cxn>
                <a:cxn ang="0">
                  <a:pos x="38" y="7"/>
                </a:cxn>
                <a:cxn ang="0">
                  <a:pos x="21" y="12"/>
                </a:cxn>
                <a:cxn ang="0">
                  <a:pos x="18" y="9"/>
                </a:cxn>
                <a:cxn ang="0">
                  <a:pos x="40" y="2"/>
                </a:cxn>
                <a:cxn ang="0">
                  <a:pos x="43" y="53"/>
                </a:cxn>
                <a:cxn ang="0">
                  <a:pos x="2" y="35"/>
                </a:cxn>
                <a:cxn ang="0">
                  <a:pos x="15" y="4"/>
                </a:cxn>
                <a:cxn ang="0">
                  <a:pos x="18" y="7"/>
                </a:cxn>
              </a:cxnLst>
              <a:rect l="0" t="0" r="r" b="b"/>
              <a:pathLst>
                <a:path w="65" h="58">
                  <a:moveTo>
                    <a:pt x="18" y="7"/>
                  </a:moveTo>
                  <a:cubicBezTo>
                    <a:pt x="9" y="15"/>
                    <a:pt x="3" y="29"/>
                    <a:pt x="11" y="41"/>
                  </a:cubicBezTo>
                  <a:cubicBezTo>
                    <a:pt x="18" y="51"/>
                    <a:pt x="31" y="52"/>
                    <a:pt x="41" y="49"/>
                  </a:cubicBezTo>
                  <a:cubicBezTo>
                    <a:pt x="60" y="43"/>
                    <a:pt x="57" y="11"/>
                    <a:pt x="38" y="7"/>
                  </a:cubicBezTo>
                  <a:cubicBezTo>
                    <a:pt x="30" y="5"/>
                    <a:pt x="27" y="7"/>
                    <a:pt x="21" y="12"/>
                  </a:cubicBezTo>
                  <a:cubicBezTo>
                    <a:pt x="19" y="13"/>
                    <a:pt x="15" y="11"/>
                    <a:pt x="18" y="9"/>
                  </a:cubicBezTo>
                  <a:cubicBezTo>
                    <a:pt x="23" y="4"/>
                    <a:pt x="30" y="0"/>
                    <a:pt x="40" y="2"/>
                  </a:cubicBezTo>
                  <a:cubicBezTo>
                    <a:pt x="64" y="7"/>
                    <a:pt x="65" y="47"/>
                    <a:pt x="43" y="53"/>
                  </a:cubicBezTo>
                  <a:cubicBezTo>
                    <a:pt x="27" y="58"/>
                    <a:pt x="5" y="54"/>
                    <a:pt x="2" y="35"/>
                  </a:cubicBezTo>
                  <a:cubicBezTo>
                    <a:pt x="0" y="24"/>
                    <a:pt x="3" y="12"/>
                    <a:pt x="15" y="4"/>
                  </a:cubicBezTo>
                  <a:cubicBezTo>
                    <a:pt x="19" y="1"/>
                    <a:pt x="20" y="6"/>
                    <a:pt x="18" y="7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Freeform 111"/>
            <p:cNvSpPr>
              <a:spLocks noEditPoints="1"/>
            </p:cNvSpPr>
            <p:nvPr/>
          </p:nvSpPr>
          <p:spPr bwMode="auto">
            <a:xfrm>
              <a:off x="774781" y="1784712"/>
              <a:ext cx="56303" cy="60124"/>
            </a:xfrm>
            <a:custGeom>
              <a:avLst/>
              <a:gdLst/>
              <a:ahLst/>
              <a:cxnLst>
                <a:cxn ang="0">
                  <a:pos x="76" y="49"/>
                </a:cxn>
                <a:cxn ang="0">
                  <a:pos x="38" y="37"/>
                </a:cxn>
                <a:cxn ang="0">
                  <a:pos x="31" y="56"/>
                </a:cxn>
                <a:cxn ang="0">
                  <a:pos x="44" y="71"/>
                </a:cxn>
                <a:cxn ang="0">
                  <a:pos x="76" y="50"/>
                </a:cxn>
                <a:cxn ang="0">
                  <a:pos x="76" y="49"/>
                </a:cxn>
                <a:cxn ang="0">
                  <a:pos x="81" y="48"/>
                </a:cxn>
                <a:cxn ang="0">
                  <a:pos x="81" y="50"/>
                </a:cxn>
                <a:cxn ang="0">
                  <a:pos x="35" y="72"/>
                </a:cxn>
                <a:cxn ang="0">
                  <a:pos x="81" y="48"/>
                </a:cxn>
              </a:cxnLst>
              <a:rect l="0" t="0" r="r" b="b"/>
              <a:pathLst>
                <a:path w="81" h="86">
                  <a:moveTo>
                    <a:pt x="76" y="49"/>
                  </a:moveTo>
                  <a:cubicBezTo>
                    <a:pt x="73" y="26"/>
                    <a:pt x="50" y="27"/>
                    <a:pt x="38" y="37"/>
                  </a:cubicBezTo>
                  <a:cubicBezTo>
                    <a:pt x="33" y="42"/>
                    <a:pt x="31" y="49"/>
                    <a:pt x="31" y="56"/>
                  </a:cubicBezTo>
                  <a:cubicBezTo>
                    <a:pt x="32" y="61"/>
                    <a:pt x="36" y="68"/>
                    <a:pt x="44" y="71"/>
                  </a:cubicBezTo>
                  <a:cubicBezTo>
                    <a:pt x="58" y="77"/>
                    <a:pt x="75" y="67"/>
                    <a:pt x="76" y="50"/>
                  </a:cubicBezTo>
                  <a:cubicBezTo>
                    <a:pt x="76" y="50"/>
                    <a:pt x="76" y="49"/>
                    <a:pt x="76" y="49"/>
                  </a:cubicBezTo>
                  <a:close/>
                  <a:moveTo>
                    <a:pt x="81" y="48"/>
                  </a:moveTo>
                  <a:cubicBezTo>
                    <a:pt x="81" y="49"/>
                    <a:pt x="81" y="50"/>
                    <a:pt x="81" y="50"/>
                  </a:cubicBezTo>
                  <a:cubicBezTo>
                    <a:pt x="79" y="79"/>
                    <a:pt x="49" y="86"/>
                    <a:pt x="35" y="72"/>
                  </a:cubicBezTo>
                  <a:cubicBezTo>
                    <a:pt x="0" y="36"/>
                    <a:pt x="75" y="0"/>
                    <a:pt x="81" y="48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Freeform 112"/>
            <p:cNvSpPr>
              <a:spLocks noEditPoints="1"/>
            </p:cNvSpPr>
            <p:nvPr/>
          </p:nvSpPr>
          <p:spPr bwMode="auto">
            <a:xfrm>
              <a:off x="871054" y="1793730"/>
              <a:ext cx="45128" cy="43375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2" y="28"/>
                </a:cxn>
                <a:cxn ang="0">
                  <a:pos x="41" y="47"/>
                </a:cxn>
                <a:cxn ang="0">
                  <a:pos x="45" y="15"/>
                </a:cxn>
                <a:cxn ang="0">
                  <a:pos x="18" y="12"/>
                </a:cxn>
                <a:cxn ang="0">
                  <a:pos x="47" y="11"/>
                </a:cxn>
                <a:cxn ang="0">
                  <a:pos x="40" y="52"/>
                </a:cxn>
                <a:cxn ang="0">
                  <a:pos x="14" y="9"/>
                </a:cxn>
                <a:cxn ang="0">
                  <a:pos x="47" y="11"/>
                </a:cxn>
              </a:cxnLst>
              <a:rect l="0" t="0" r="r" b="b"/>
              <a:pathLst>
                <a:path w="65" h="62">
                  <a:moveTo>
                    <a:pt x="18" y="12"/>
                  </a:moveTo>
                  <a:cubicBezTo>
                    <a:pt x="15" y="16"/>
                    <a:pt x="12" y="23"/>
                    <a:pt x="12" y="28"/>
                  </a:cubicBezTo>
                  <a:cubicBezTo>
                    <a:pt x="11" y="41"/>
                    <a:pt x="20" y="54"/>
                    <a:pt x="41" y="47"/>
                  </a:cubicBezTo>
                  <a:cubicBezTo>
                    <a:pt x="55" y="42"/>
                    <a:pt x="54" y="22"/>
                    <a:pt x="45" y="15"/>
                  </a:cubicBezTo>
                  <a:cubicBezTo>
                    <a:pt x="32" y="5"/>
                    <a:pt x="22" y="9"/>
                    <a:pt x="18" y="12"/>
                  </a:cubicBezTo>
                  <a:close/>
                  <a:moveTo>
                    <a:pt x="47" y="11"/>
                  </a:moveTo>
                  <a:cubicBezTo>
                    <a:pt x="59" y="22"/>
                    <a:pt x="65" y="46"/>
                    <a:pt x="40" y="52"/>
                  </a:cubicBezTo>
                  <a:cubicBezTo>
                    <a:pt x="2" y="62"/>
                    <a:pt x="0" y="22"/>
                    <a:pt x="14" y="9"/>
                  </a:cubicBezTo>
                  <a:cubicBezTo>
                    <a:pt x="25" y="0"/>
                    <a:pt x="40" y="4"/>
                    <a:pt x="47" y="11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869335" y="1866309"/>
              <a:ext cx="27936" cy="41658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28" y="38"/>
                </a:cxn>
                <a:cxn ang="0">
                  <a:pos x="36" y="33"/>
                </a:cxn>
                <a:cxn ang="0">
                  <a:pos x="38" y="31"/>
                </a:cxn>
                <a:cxn ang="0">
                  <a:pos x="40" y="34"/>
                </a:cxn>
                <a:cxn ang="0">
                  <a:pos x="39" y="57"/>
                </a:cxn>
                <a:cxn ang="0">
                  <a:pos x="36" y="59"/>
                </a:cxn>
                <a:cxn ang="0">
                  <a:pos x="17" y="50"/>
                </a:cxn>
                <a:cxn ang="0">
                  <a:pos x="16" y="46"/>
                </a:cxn>
                <a:cxn ang="0">
                  <a:pos x="25" y="40"/>
                </a:cxn>
                <a:cxn ang="0">
                  <a:pos x="1" y="4"/>
                </a:cxn>
                <a:cxn ang="0">
                  <a:pos x="1" y="1"/>
                </a:cxn>
                <a:cxn ang="0">
                  <a:pos x="4" y="2"/>
                </a:cxn>
              </a:cxnLst>
              <a:rect l="0" t="0" r="r" b="b"/>
              <a:pathLst>
                <a:path w="40" h="60">
                  <a:moveTo>
                    <a:pt x="4" y="2"/>
                  </a:moveTo>
                  <a:cubicBezTo>
                    <a:pt x="18" y="22"/>
                    <a:pt x="20" y="25"/>
                    <a:pt x="28" y="38"/>
                  </a:cubicBezTo>
                  <a:cubicBezTo>
                    <a:pt x="32" y="35"/>
                    <a:pt x="34" y="34"/>
                    <a:pt x="36" y="33"/>
                  </a:cubicBezTo>
                  <a:cubicBezTo>
                    <a:pt x="36" y="32"/>
                    <a:pt x="37" y="31"/>
                    <a:pt x="38" y="31"/>
                  </a:cubicBezTo>
                  <a:cubicBezTo>
                    <a:pt x="39" y="32"/>
                    <a:pt x="40" y="33"/>
                    <a:pt x="40" y="34"/>
                  </a:cubicBezTo>
                  <a:cubicBezTo>
                    <a:pt x="39" y="43"/>
                    <a:pt x="39" y="46"/>
                    <a:pt x="39" y="57"/>
                  </a:cubicBezTo>
                  <a:cubicBezTo>
                    <a:pt x="39" y="59"/>
                    <a:pt x="38" y="60"/>
                    <a:pt x="36" y="59"/>
                  </a:cubicBezTo>
                  <a:cubicBezTo>
                    <a:pt x="29" y="55"/>
                    <a:pt x="24" y="52"/>
                    <a:pt x="17" y="50"/>
                  </a:cubicBezTo>
                  <a:cubicBezTo>
                    <a:pt x="15" y="49"/>
                    <a:pt x="15" y="47"/>
                    <a:pt x="16" y="46"/>
                  </a:cubicBezTo>
                  <a:cubicBezTo>
                    <a:pt x="17" y="46"/>
                    <a:pt x="24" y="41"/>
                    <a:pt x="25" y="40"/>
                  </a:cubicBezTo>
                  <a:cubicBezTo>
                    <a:pt x="16" y="26"/>
                    <a:pt x="5" y="10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842258" y="1792442"/>
              <a:ext cx="17621" cy="45093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3" y="43"/>
                </a:cxn>
                <a:cxn ang="0">
                  <a:pos x="21" y="43"/>
                </a:cxn>
                <a:cxn ang="0">
                  <a:pos x="23" y="43"/>
                </a:cxn>
                <a:cxn ang="0">
                  <a:pos x="24" y="46"/>
                </a:cxn>
                <a:cxn ang="0">
                  <a:pos x="15" y="61"/>
                </a:cxn>
                <a:cxn ang="0">
                  <a:pos x="11" y="62"/>
                </a:cxn>
                <a:cxn ang="0">
                  <a:pos x="0" y="46"/>
                </a:cxn>
                <a:cxn ang="0">
                  <a:pos x="1" y="43"/>
                </a:cxn>
                <a:cxn ang="0">
                  <a:pos x="3" y="43"/>
                </a:cxn>
                <a:cxn ang="0">
                  <a:pos x="9" y="43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2" y="2"/>
                </a:cxn>
              </a:cxnLst>
              <a:rect l="0" t="0" r="r" b="b"/>
              <a:pathLst>
                <a:path w="25" h="65">
                  <a:moveTo>
                    <a:pt x="12" y="2"/>
                  </a:moveTo>
                  <a:cubicBezTo>
                    <a:pt x="12" y="15"/>
                    <a:pt x="12" y="35"/>
                    <a:pt x="13" y="43"/>
                  </a:cubicBezTo>
                  <a:cubicBezTo>
                    <a:pt x="15" y="44"/>
                    <a:pt x="19" y="44"/>
                    <a:pt x="21" y="43"/>
                  </a:cubicBezTo>
                  <a:cubicBezTo>
                    <a:pt x="22" y="43"/>
                    <a:pt x="23" y="43"/>
                    <a:pt x="23" y="43"/>
                  </a:cubicBezTo>
                  <a:cubicBezTo>
                    <a:pt x="24" y="43"/>
                    <a:pt x="25" y="44"/>
                    <a:pt x="24" y="46"/>
                  </a:cubicBezTo>
                  <a:cubicBezTo>
                    <a:pt x="21" y="51"/>
                    <a:pt x="18" y="56"/>
                    <a:pt x="15" y="61"/>
                  </a:cubicBezTo>
                  <a:cubicBezTo>
                    <a:pt x="14" y="63"/>
                    <a:pt x="13" y="65"/>
                    <a:pt x="11" y="62"/>
                  </a:cubicBezTo>
                  <a:cubicBezTo>
                    <a:pt x="10" y="61"/>
                    <a:pt x="1" y="47"/>
                    <a:pt x="0" y="46"/>
                  </a:cubicBezTo>
                  <a:cubicBezTo>
                    <a:pt x="0" y="45"/>
                    <a:pt x="0" y="44"/>
                    <a:pt x="1" y="43"/>
                  </a:cubicBezTo>
                  <a:cubicBezTo>
                    <a:pt x="2" y="43"/>
                    <a:pt x="3" y="43"/>
                    <a:pt x="3" y="43"/>
                  </a:cubicBezTo>
                  <a:cubicBezTo>
                    <a:pt x="5" y="43"/>
                    <a:pt x="8" y="43"/>
                    <a:pt x="9" y="43"/>
                  </a:cubicBezTo>
                  <a:cubicBezTo>
                    <a:pt x="8" y="34"/>
                    <a:pt x="8" y="13"/>
                    <a:pt x="8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804866" y="1811768"/>
              <a:ext cx="33094" cy="41228"/>
            </a:xfrm>
            <a:custGeom>
              <a:avLst/>
              <a:gdLst/>
              <a:ahLst/>
              <a:cxnLst>
                <a:cxn ang="0">
                  <a:pos x="45" y="54"/>
                </a:cxn>
                <a:cxn ang="0">
                  <a:pos x="41" y="57"/>
                </a:cxn>
                <a:cxn ang="0">
                  <a:pos x="14" y="22"/>
                </a:cxn>
                <a:cxn ang="0">
                  <a:pos x="9" y="26"/>
                </a:cxn>
                <a:cxn ang="0">
                  <a:pos x="4" y="26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24" y="9"/>
                </a:cxn>
                <a:cxn ang="0">
                  <a:pos x="24" y="13"/>
                </a:cxn>
                <a:cxn ang="0">
                  <a:pos x="18" y="18"/>
                </a:cxn>
                <a:cxn ang="0">
                  <a:pos x="45" y="54"/>
                </a:cxn>
              </a:cxnLst>
              <a:rect l="0" t="0" r="r" b="b"/>
              <a:pathLst>
                <a:path w="48" h="59">
                  <a:moveTo>
                    <a:pt x="45" y="54"/>
                  </a:moveTo>
                  <a:cubicBezTo>
                    <a:pt x="48" y="57"/>
                    <a:pt x="43" y="59"/>
                    <a:pt x="41" y="57"/>
                  </a:cubicBezTo>
                  <a:cubicBezTo>
                    <a:pt x="35" y="49"/>
                    <a:pt x="20" y="30"/>
                    <a:pt x="14" y="22"/>
                  </a:cubicBezTo>
                  <a:cubicBezTo>
                    <a:pt x="12" y="23"/>
                    <a:pt x="10" y="25"/>
                    <a:pt x="9" y="26"/>
                  </a:cubicBezTo>
                  <a:cubicBezTo>
                    <a:pt x="7" y="29"/>
                    <a:pt x="5" y="28"/>
                    <a:pt x="4" y="26"/>
                  </a:cubicBezTo>
                  <a:cubicBezTo>
                    <a:pt x="3" y="16"/>
                    <a:pt x="2" y="12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9" y="3"/>
                    <a:pt x="13" y="5"/>
                    <a:pt x="24" y="9"/>
                  </a:cubicBezTo>
                  <a:cubicBezTo>
                    <a:pt x="26" y="10"/>
                    <a:pt x="26" y="12"/>
                    <a:pt x="24" y="13"/>
                  </a:cubicBezTo>
                  <a:cubicBezTo>
                    <a:pt x="23" y="14"/>
                    <a:pt x="21" y="16"/>
                    <a:pt x="18" y="18"/>
                  </a:cubicBezTo>
                  <a:cubicBezTo>
                    <a:pt x="24" y="27"/>
                    <a:pt x="39" y="46"/>
                    <a:pt x="45" y="54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871054" y="1807044"/>
              <a:ext cx="28366" cy="40369"/>
            </a:xfrm>
            <a:custGeom>
              <a:avLst/>
              <a:gdLst/>
              <a:ahLst/>
              <a:cxnLst>
                <a:cxn ang="0">
                  <a:pos x="1" y="54"/>
                </a:cxn>
                <a:cxn ang="0">
                  <a:pos x="24" y="18"/>
                </a:cxn>
                <a:cxn ang="0">
                  <a:pos x="18" y="13"/>
                </a:cxn>
                <a:cxn ang="0">
                  <a:pos x="15" y="11"/>
                </a:cxn>
                <a:cxn ang="0">
                  <a:pos x="17" y="8"/>
                </a:cxn>
                <a:cxn ang="0">
                  <a:pos x="38" y="0"/>
                </a:cxn>
                <a:cxn ang="0">
                  <a:pos x="41" y="3"/>
                </a:cxn>
                <a:cxn ang="0">
                  <a:pos x="38" y="24"/>
                </a:cxn>
                <a:cxn ang="0">
                  <a:pos x="34" y="26"/>
                </a:cxn>
                <a:cxn ang="0">
                  <a:pos x="27" y="20"/>
                </a:cxn>
                <a:cxn ang="0">
                  <a:pos x="4" y="57"/>
                </a:cxn>
                <a:cxn ang="0">
                  <a:pos x="1" y="57"/>
                </a:cxn>
                <a:cxn ang="0">
                  <a:pos x="1" y="54"/>
                </a:cxn>
              </a:cxnLst>
              <a:rect l="0" t="0" r="r" b="b"/>
              <a:pathLst>
                <a:path w="41" h="58">
                  <a:moveTo>
                    <a:pt x="1" y="54"/>
                  </a:moveTo>
                  <a:cubicBezTo>
                    <a:pt x="1" y="53"/>
                    <a:pt x="12" y="37"/>
                    <a:pt x="24" y="18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6" y="12"/>
                    <a:pt x="15" y="11"/>
                  </a:cubicBezTo>
                  <a:cubicBezTo>
                    <a:pt x="15" y="10"/>
                    <a:pt x="16" y="8"/>
                    <a:pt x="17" y="8"/>
                  </a:cubicBezTo>
                  <a:cubicBezTo>
                    <a:pt x="27" y="4"/>
                    <a:pt x="29" y="3"/>
                    <a:pt x="38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0" y="7"/>
                    <a:pt x="38" y="17"/>
                    <a:pt x="38" y="24"/>
                  </a:cubicBezTo>
                  <a:cubicBezTo>
                    <a:pt x="38" y="26"/>
                    <a:pt x="36" y="27"/>
                    <a:pt x="34" y="26"/>
                  </a:cubicBezTo>
                  <a:cubicBezTo>
                    <a:pt x="33" y="25"/>
                    <a:pt x="29" y="21"/>
                    <a:pt x="27" y="20"/>
                  </a:cubicBezTo>
                  <a:cubicBezTo>
                    <a:pt x="19" y="33"/>
                    <a:pt x="10" y="45"/>
                    <a:pt x="4" y="57"/>
                  </a:cubicBezTo>
                  <a:cubicBezTo>
                    <a:pt x="3" y="58"/>
                    <a:pt x="2" y="58"/>
                    <a:pt x="1" y="57"/>
                  </a:cubicBezTo>
                  <a:cubicBezTo>
                    <a:pt x="0" y="57"/>
                    <a:pt x="0" y="55"/>
                    <a:pt x="1" y="54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Freeform 117"/>
            <p:cNvSpPr>
              <a:spLocks noEditPoints="1"/>
            </p:cNvSpPr>
            <p:nvPr/>
          </p:nvSpPr>
          <p:spPr bwMode="auto">
            <a:xfrm>
              <a:off x="779079" y="1764527"/>
              <a:ext cx="144839" cy="170925"/>
            </a:xfrm>
            <a:custGeom>
              <a:avLst/>
              <a:gdLst/>
              <a:ahLst/>
              <a:cxnLst>
                <a:cxn ang="0">
                  <a:pos x="198" y="9"/>
                </a:cxn>
                <a:cxn ang="0">
                  <a:pos x="39" y="7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7" y="30"/>
                </a:cxn>
                <a:cxn ang="0">
                  <a:pos x="12" y="31"/>
                </a:cxn>
                <a:cxn ang="0">
                  <a:pos x="8" y="134"/>
                </a:cxn>
                <a:cxn ang="0">
                  <a:pos x="14" y="239"/>
                </a:cxn>
                <a:cxn ang="0">
                  <a:pos x="200" y="236"/>
                </a:cxn>
                <a:cxn ang="0">
                  <a:pos x="195" y="124"/>
                </a:cxn>
                <a:cxn ang="0">
                  <a:pos x="198" y="9"/>
                </a:cxn>
                <a:cxn ang="0">
                  <a:pos x="35" y="0"/>
                </a:cxn>
                <a:cxn ang="0">
                  <a:pos x="202" y="1"/>
                </a:cxn>
                <a:cxn ang="0">
                  <a:pos x="202" y="1"/>
                </a:cxn>
                <a:cxn ang="0">
                  <a:pos x="206" y="5"/>
                </a:cxn>
                <a:cxn ang="0">
                  <a:pos x="202" y="124"/>
                </a:cxn>
                <a:cxn ang="0">
                  <a:pos x="208" y="239"/>
                </a:cxn>
                <a:cxn ang="0">
                  <a:pos x="208" y="239"/>
                </a:cxn>
                <a:cxn ang="0">
                  <a:pos x="208" y="240"/>
                </a:cxn>
                <a:cxn ang="0">
                  <a:pos x="205" y="243"/>
                </a:cxn>
                <a:cxn ang="0">
                  <a:pos x="11" y="246"/>
                </a:cxn>
                <a:cxn ang="0">
                  <a:pos x="7" y="243"/>
                </a:cxn>
                <a:cxn ang="0">
                  <a:pos x="1" y="134"/>
                </a:cxn>
                <a:cxn ang="0">
                  <a:pos x="4" y="27"/>
                </a:cxn>
                <a:cxn ang="0">
                  <a:pos x="6" y="25"/>
                </a:cxn>
                <a:cxn ang="0">
                  <a:pos x="33" y="1"/>
                </a:cxn>
                <a:cxn ang="0">
                  <a:pos x="33" y="1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32" y="12"/>
                </a:cxn>
                <a:cxn ang="0">
                  <a:pos x="18" y="23"/>
                </a:cxn>
                <a:cxn ang="0">
                  <a:pos x="33" y="23"/>
                </a:cxn>
                <a:cxn ang="0">
                  <a:pos x="32" y="12"/>
                </a:cxn>
              </a:cxnLst>
              <a:rect l="0" t="0" r="r" b="b"/>
              <a:pathLst>
                <a:path w="208" h="246">
                  <a:moveTo>
                    <a:pt x="198" y="9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8"/>
                    <a:pt x="39" y="30"/>
                    <a:pt x="37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65"/>
                    <a:pt x="8" y="99"/>
                    <a:pt x="8" y="134"/>
                  </a:cubicBezTo>
                  <a:cubicBezTo>
                    <a:pt x="9" y="169"/>
                    <a:pt x="10" y="204"/>
                    <a:pt x="14" y="239"/>
                  </a:cubicBezTo>
                  <a:cubicBezTo>
                    <a:pt x="200" y="236"/>
                    <a:pt x="200" y="236"/>
                    <a:pt x="200" y="236"/>
                  </a:cubicBezTo>
                  <a:cubicBezTo>
                    <a:pt x="197" y="199"/>
                    <a:pt x="195" y="162"/>
                    <a:pt x="195" y="124"/>
                  </a:cubicBezTo>
                  <a:cubicBezTo>
                    <a:pt x="195" y="86"/>
                    <a:pt x="196" y="47"/>
                    <a:pt x="198" y="9"/>
                  </a:cubicBezTo>
                  <a:close/>
                  <a:moveTo>
                    <a:pt x="35" y="0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4" y="1"/>
                    <a:pt x="206" y="3"/>
                    <a:pt x="206" y="5"/>
                  </a:cubicBezTo>
                  <a:cubicBezTo>
                    <a:pt x="203" y="45"/>
                    <a:pt x="202" y="84"/>
                    <a:pt x="202" y="124"/>
                  </a:cubicBezTo>
                  <a:cubicBezTo>
                    <a:pt x="203" y="163"/>
                    <a:pt x="204" y="201"/>
                    <a:pt x="208" y="239"/>
                  </a:cubicBezTo>
                  <a:cubicBezTo>
                    <a:pt x="208" y="239"/>
                    <a:pt x="208" y="239"/>
                    <a:pt x="208" y="239"/>
                  </a:cubicBezTo>
                  <a:cubicBezTo>
                    <a:pt x="208" y="239"/>
                    <a:pt x="208" y="240"/>
                    <a:pt x="208" y="240"/>
                  </a:cubicBezTo>
                  <a:cubicBezTo>
                    <a:pt x="208" y="242"/>
                    <a:pt x="207" y="243"/>
                    <a:pt x="205" y="243"/>
                  </a:cubicBezTo>
                  <a:cubicBezTo>
                    <a:pt x="11" y="246"/>
                    <a:pt x="11" y="246"/>
                    <a:pt x="11" y="246"/>
                  </a:cubicBezTo>
                  <a:cubicBezTo>
                    <a:pt x="9" y="246"/>
                    <a:pt x="7" y="245"/>
                    <a:pt x="7" y="243"/>
                  </a:cubicBezTo>
                  <a:cubicBezTo>
                    <a:pt x="3" y="206"/>
                    <a:pt x="1" y="170"/>
                    <a:pt x="1" y="134"/>
                  </a:cubicBezTo>
                  <a:cubicBezTo>
                    <a:pt x="0" y="98"/>
                    <a:pt x="2" y="62"/>
                    <a:pt x="4" y="27"/>
                  </a:cubicBezTo>
                  <a:cubicBezTo>
                    <a:pt x="5" y="26"/>
                    <a:pt x="5" y="25"/>
                    <a:pt x="6" y="25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4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2" y="12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12"/>
                    <a:pt x="32" y="12"/>
                    <a:pt x="32" y="12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2" name="Freeform 118"/>
            <p:cNvSpPr>
              <a:spLocks noEditPoints="1"/>
            </p:cNvSpPr>
            <p:nvPr/>
          </p:nvSpPr>
          <p:spPr bwMode="auto">
            <a:xfrm>
              <a:off x="810453" y="1822933"/>
              <a:ext cx="82520" cy="54971"/>
            </a:xfrm>
            <a:custGeom>
              <a:avLst/>
              <a:gdLst/>
              <a:ahLst/>
              <a:cxnLst>
                <a:cxn ang="0">
                  <a:pos x="89" y="27"/>
                </a:cxn>
                <a:cxn ang="0">
                  <a:pos x="55" y="22"/>
                </a:cxn>
                <a:cxn ang="0">
                  <a:pos x="8" y="53"/>
                </a:cxn>
                <a:cxn ang="0">
                  <a:pos x="63" y="72"/>
                </a:cxn>
                <a:cxn ang="0">
                  <a:pos x="110" y="51"/>
                </a:cxn>
                <a:cxn ang="0">
                  <a:pos x="45" y="32"/>
                </a:cxn>
                <a:cxn ang="0">
                  <a:pos x="41" y="29"/>
                </a:cxn>
                <a:cxn ang="0">
                  <a:pos x="44" y="26"/>
                </a:cxn>
                <a:cxn ang="0">
                  <a:pos x="89" y="27"/>
                </a:cxn>
                <a:cxn ang="0">
                  <a:pos x="99" y="30"/>
                </a:cxn>
                <a:cxn ang="0">
                  <a:pos x="118" y="51"/>
                </a:cxn>
                <a:cxn ang="0">
                  <a:pos x="62" y="79"/>
                </a:cxn>
                <a:cxn ang="0">
                  <a:pos x="1" y="53"/>
                </a:cxn>
                <a:cxn ang="0">
                  <a:pos x="99" y="24"/>
                </a:cxn>
                <a:cxn ang="0">
                  <a:pos x="100" y="29"/>
                </a:cxn>
                <a:cxn ang="0">
                  <a:pos x="99" y="30"/>
                </a:cxn>
              </a:cxnLst>
              <a:rect l="0" t="0" r="r" b="b"/>
              <a:pathLst>
                <a:path w="119" h="79">
                  <a:moveTo>
                    <a:pt x="89" y="27"/>
                  </a:moveTo>
                  <a:cubicBezTo>
                    <a:pt x="78" y="23"/>
                    <a:pt x="66" y="21"/>
                    <a:pt x="55" y="22"/>
                  </a:cubicBezTo>
                  <a:cubicBezTo>
                    <a:pt x="29" y="26"/>
                    <a:pt x="8" y="41"/>
                    <a:pt x="8" y="53"/>
                  </a:cubicBezTo>
                  <a:cubicBezTo>
                    <a:pt x="8" y="69"/>
                    <a:pt x="50" y="73"/>
                    <a:pt x="63" y="72"/>
                  </a:cubicBezTo>
                  <a:cubicBezTo>
                    <a:pt x="94" y="72"/>
                    <a:pt x="110" y="60"/>
                    <a:pt x="110" y="51"/>
                  </a:cubicBezTo>
                  <a:cubicBezTo>
                    <a:pt x="110" y="38"/>
                    <a:pt x="88" y="29"/>
                    <a:pt x="45" y="32"/>
                  </a:cubicBezTo>
                  <a:cubicBezTo>
                    <a:pt x="43" y="32"/>
                    <a:pt x="42" y="31"/>
                    <a:pt x="41" y="29"/>
                  </a:cubicBezTo>
                  <a:cubicBezTo>
                    <a:pt x="41" y="27"/>
                    <a:pt x="42" y="26"/>
                    <a:pt x="44" y="26"/>
                  </a:cubicBezTo>
                  <a:cubicBezTo>
                    <a:pt x="58" y="24"/>
                    <a:pt x="74" y="24"/>
                    <a:pt x="89" y="27"/>
                  </a:cubicBezTo>
                  <a:close/>
                  <a:moveTo>
                    <a:pt x="99" y="30"/>
                  </a:moveTo>
                  <a:cubicBezTo>
                    <a:pt x="113" y="35"/>
                    <a:pt x="119" y="43"/>
                    <a:pt x="118" y="51"/>
                  </a:cubicBezTo>
                  <a:cubicBezTo>
                    <a:pt x="116" y="65"/>
                    <a:pt x="94" y="78"/>
                    <a:pt x="62" y="79"/>
                  </a:cubicBezTo>
                  <a:cubicBezTo>
                    <a:pt x="45" y="79"/>
                    <a:pt x="0" y="76"/>
                    <a:pt x="1" y="53"/>
                  </a:cubicBezTo>
                  <a:cubicBezTo>
                    <a:pt x="2" y="30"/>
                    <a:pt x="55" y="0"/>
                    <a:pt x="99" y="24"/>
                  </a:cubicBezTo>
                  <a:cubicBezTo>
                    <a:pt x="101" y="25"/>
                    <a:pt x="101" y="28"/>
                    <a:pt x="100" y="29"/>
                  </a:cubicBezTo>
                  <a:cubicBezTo>
                    <a:pt x="100" y="29"/>
                    <a:pt x="100" y="30"/>
                    <a:pt x="99" y="30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3" name="Freeform 119"/>
            <p:cNvSpPr>
              <a:spLocks noEditPoints="1"/>
            </p:cNvSpPr>
            <p:nvPr/>
          </p:nvSpPr>
          <p:spPr bwMode="auto">
            <a:xfrm>
              <a:off x="830654" y="1767963"/>
              <a:ext cx="46417" cy="47670"/>
            </a:xfrm>
            <a:custGeom>
              <a:avLst/>
              <a:gdLst/>
              <a:ahLst/>
              <a:cxnLst>
                <a:cxn ang="0">
                  <a:pos x="21" y="53"/>
                </a:cxn>
                <a:cxn ang="0">
                  <a:pos x="43" y="23"/>
                </a:cxn>
                <a:cxn ang="0">
                  <a:pos x="7" y="34"/>
                </a:cxn>
                <a:cxn ang="0">
                  <a:pos x="21" y="53"/>
                </a:cxn>
                <a:cxn ang="0">
                  <a:pos x="4" y="23"/>
                </a:cxn>
                <a:cxn ang="0">
                  <a:pos x="51" y="26"/>
                </a:cxn>
                <a:cxn ang="0">
                  <a:pos x="5" y="50"/>
                </a:cxn>
                <a:cxn ang="0">
                  <a:pos x="4" y="23"/>
                </a:cxn>
              </a:cxnLst>
              <a:rect l="0" t="0" r="r" b="b"/>
              <a:pathLst>
                <a:path w="67" h="68">
                  <a:moveTo>
                    <a:pt x="21" y="53"/>
                  </a:moveTo>
                  <a:cubicBezTo>
                    <a:pt x="37" y="56"/>
                    <a:pt x="59" y="45"/>
                    <a:pt x="43" y="23"/>
                  </a:cubicBezTo>
                  <a:cubicBezTo>
                    <a:pt x="32" y="7"/>
                    <a:pt x="9" y="18"/>
                    <a:pt x="7" y="34"/>
                  </a:cubicBezTo>
                  <a:cubicBezTo>
                    <a:pt x="5" y="44"/>
                    <a:pt x="11" y="51"/>
                    <a:pt x="21" y="53"/>
                  </a:cubicBezTo>
                  <a:close/>
                  <a:moveTo>
                    <a:pt x="4" y="23"/>
                  </a:moveTo>
                  <a:cubicBezTo>
                    <a:pt x="13" y="8"/>
                    <a:pt x="40" y="0"/>
                    <a:pt x="51" y="26"/>
                  </a:cubicBezTo>
                  <a:cubicBezTo>
                    <a:pt x="67" y="60"/>
                    <a:pt x="20" y="68"/>
                    <a:pt x="5" y="50"/>
                  </a:cubicBezTo>
                  <a:cubicBezTo>
                    <a:pt x="0" y="43"/>
                    <a:pt x="0" y="30"/>
                    <a:pt x="4" y="23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Oval 137"/>
            <p:cNvSpPr>
              <a:spLocks noChangeArrowheads="1"/>
            </p:cNvSpPr>
            <p:nvPr/>
          </p:nvSpPr>
          <p:spPr bwMode="auto">
            <a:xfrm>
              <a:off x="703597" y="1793731"/>
              <a:ext cx="64982" cy="75436"/>
            </a:xfrm>
            <a:prstGeom prst="ellipse">
              <a:avLst/>
            </a:prstGeom>
            <a:solidFill>
              <a:srgbClr val="7F5C27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138"/>
            <p:cNvSpPr>
              <a:spLocks/>
            </p:cNvSpPr>
            <p:nvPr/>
          </p:nvSpPr>
          <p:spPr bwMode="auto">
            <a:xfrm>
              <a:off x="663461" y="1876329"/>
              <a:ext cx="73105" cy="88327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229"/>
                </a:cxn>
                <a:cxn ang="0">
                  <a:pos x="189" y="229"/>
                </a:cxn>
                <a:cxn ang="0">
                  <a:pos x="104" y="0"/>
                </a:cxn>
                <a:cxn ang="0">
                  <a:pos x="0" y="110"/>
                </a:cxn>
              </a:cxnLst>
              <a:rect l="0" t="0" r="r" b="b"/>
              <a:pathLst>
                <a:path w="189" h="229">
                  <a:moveTo>
                    <a:pt x="0" y="110"/>
                  </a:moveTo>
                  <a:cubicBezTo>
                    <a:pt x="0" y="229"/>
                    <a:pt x="0" y="229"/>
                    <a:pt x="0" y="229"/>
                  </a:cubicBezTo>
                  <a:cubicBezTo>
                    <a:pt x="189" y="229"/>
                    <a:pt x="189" y="229"/>
                    <a:pt x="189" y="22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3"/>
                    <a:pt x="0" y="51"/>
                    <a:pt x="0" y="110"/>
                  </a:cubicBez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139"/>
            <p:cNvSpPr>
              <a:spLocks/>
            </p:cNvSpPr>
            <p:nvPr/>
          </p:nvSpPr>
          <p:spPr bwMode="auto">
            <a:xfrm>
              <a:off x="736566" y="1876806"/>
              <a:ext cx="67849" cy="87850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0" y="228"/>
                </a:cxn>
                <a:cxn ang="0">
                  <a:pos x="175" y="228"/>
                </a:cxn>
                <a:cxn ang="0">
                  <a:pos x="175" y="109"/>
                </a:cxn>
                <a:cxn ang="0">
                  <a:pos x="83" y="0"/>
                </a:cxn>
              </a:cxnLst>
              <a:rect l="0" t="0" r="r" b="b"/>
              <a:pathLst>
                <a:path w="175" h="228">
                  <a:moveTo>
                    <a:pt x="83" y="0"/>
                  </a:moveTo>
                  <a:cubicBezTo>
                    <a:pt x="0" y="228"/>
                    <a:pt x="0" y="228"/>
                    <a:pt x="0" y="228"/>
                  </a:cubicBezTo>
                  <a:cubicBezTo>
                    <a:pt x="175" y="228"/>
                    <a:pt x="175" y="228"/>
                    <a:pt x="175" y="228"/>
                  </a:cubicBezTo>
                  <a:cubicBezTo>
                    <a:pt x="175" y="109"/>
                    <a:pt x="175" y="109"/>
                    <a:pt x="175" y="109"/>
                  </a:cubicBezTo>
                  <a:cubicBezTo>
                    <a:pt x="175" y="54"/>
                    <a:pt x="135" y="9"/>
                    <a:pt x="83" y="0"/>
                  </a:cubicBez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140"/>
            <p:cNvSpPr>
              <a:spLocks/>
            </p:cNvSpPr>
            <p:nvPr/>
          </p:nvSpPr>
          <p:spPr bwMode="auto">
            <a:xfrm>
              <a:off x="721754" y="1857231"/>
              <a:ext cx="30102" cy="106470"/>
            </a:xfrm>
            <a:custGeom>
              <a:avLst/>
              <a:gdLst/>
              <a:ahLst/>
              <a:cxnLst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  <a:cxn ang="0">
                  <a:pos x="25" y="58"/>
                </a:cxn>
                <a:cxn ang="0">
                  <a:pos x="8" y="78"/>
                </a:cxn>
                <a:cxn ang="0">
                  <a:pos x="8" y="223"/>
                </a:cxn>
                <a:cxn ang="0">
                  <a:pos x="52" y="223"/>
                </a:cxn>
                <a:cxn ang="0">
                  <a:pos x="52" y="78"/>
                </a:cxn>
                <a:cxn ang="0">
                  <a:pos x="35" y="59"/>
                </a:cxn>
                <a:cxn ang="0">
                  <a:pos x="63" y="32"/>
                </a:cxn>
              </a:cxnLst>
              <a:rect l="0" t="0" r="r" b="b"/>
              <a:pathLst>
                <a:path w="63" h="223">
                  <a:moveTo>
                    <a:pt x="63" y="32"/>
                  </a:moveTo>
                  <a:lnTo>
                    <a:pt x="31" y="0"/>
                  </a:lnTo>
                  <a:lnTo>
                    <a:pt x="0" y="32"/>
                  </a:lnTo>
                  <a:lnTo>
                    <a:pt x="25" y="58"/>
                  </a:lnTo>
                  <a:lnTo>
                    <a:pt x="8" y="78"/>
                  </a:lnTo>
                  <a:lnTo>
                    <a:pt x="8" y="223"/>
                  </a:lnTo>
                  <a:lnTo>
                    <a:pt x="52" y="223"/>
                  </a:lnTo>
                  <a:lnTo>
                    <a:pt x="52" y="78"/>
                  </a:lnTo>
                  <a:lnTo>
                    <a:pt x="35" y="59"/>
                  </a:lnTo>
                  <a:lnTo>
                    <a:pt x="63" y="32"/>
                  </a:ln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Rectangle 141"/>
            <p:cNvSpPr>
              <a:spLocks noChangeArrowheads="1"/>
            </p:cNvSpPr>
            <p:nvPr/>
          </p:nvSpPr>
          <p:spPr bwMode="auto">
            <a:xfrm>
              <a:off x="768579" y="1919299"/>
              <a:ext cx="28191" cy="4774"/>
            </a:xfrm>
            <a:prstGeom prst="rect">
              <a:avLst/>
            </a:prstGeom>
            <a:solidFill>
              <a:srgbClr val="7F5C27"/>
            </a:solidFill>
            <a:ln w="9525">
              <a:solidFill>
                <a:srgbClr val="7F5C2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762366" y="1633193"/>
            <a:ext cx="609234" cy="498950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en-GB" sz="800" b="1" dirty="0">
                <a:solidFill>
                  <a:schemeClr val="accent1"/>
                </a:solidFill>
              </a:rPr>
              <a:t>Project </a:t>
            </a:r>
            <a:endParaRPr lang="en-GB" sz="800" b="1" dirty="0" smtClean="0">
              <a:solidFill>
                <a:schemeClr val="accent1"/>
              </a:solidFill>
            </a:endParaRPr>
          </a:p>
          <a:p>
            <a:pPr marL="3175" lvl="1" indent="-3175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en-GB" sz="800" b="1" dirty="0" smtClean="0">
                <a:solidFill>
                  <a:schemeClr val="accent1"/>
                </a:solidFill>
              </a:rPr>
              <a:t>sponsor</a:t>
            </a:r>
          </a:p>
        </p:txBody>
      </p:sp>
      <p:grpSp>
        <p:nvGrpSpPr>
          <p:cNvPr id="203" name="Group 202"/>
          <p:cNvGrpSpPr/>
          <p:nvPr/>
        </p:nvGrpSpPr>
        <p:grpSpPr>
          <a:xfrm>
            <a:off x="304800" y="2667000"/>
            <a:ext cx="381000" cy="379843"/>
            <a:chOff x="609601" y="2557430"/>
            <a:chExt cx="381000" cy="379843"/>
          </a:xfrm>
        </p:grpSpPr>
        <p:sp>
          <p:nvSpPr>
            <p:cNvPr id="166" name="Oval 165"/>
            <p:cNvSpPr/>
            <p:nvPr/>
          </p:nvSpPr>
          <p:spPr>
            <a:xfrm rot="19108713">
              <a:off x="609601" y="2557430"/>
              <a:ext cx="381000" cy="3798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62">
                <a:solidFill>
                  <a:srgbClr val="FFFFFF"/>
                </a:solidFill>
              </a:endParaRPr>
            </a:p>
          </p:txBody>
        </p:sp>
        <p:sp>
          <p:nvSpPr>
            <p:cNvPr id="167" name="Arc 166"/>
            <p:cNvSpPr/>
            <p:nvPr/>
          </p:nvSpPr>
          <p:spPr>
            <a:xfrm rot="2908713">
              <a:off x="610180" y="2556851"/>
              <a:ext cx="379842" cy="381000"/>
            </a:xfrm>
            <a:prstGeom prst="arc">
              <a:avLst>
                <a:gd name="adj1" fmla="val 15717417"/>
                <a:gd name="adj2" fmla="val 480087"/>
              </a:avLst>
            </a:prstGeom>
            <a:noFill/>
            <a:ln w="3810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62">
                <a:solidFill>
                  <a:srgbClr val="FFFFFF"/>
                </a:solidFill>
              </a:endParaRPr>
            </a:p>
          </p:txBody>
        </p:sp>
        <p:sp>
          <p:nvSpPr>
            <p:cNvPr id="168" name="Arc 167"/>
            <p:cNvSpPr/>
            <p:nvPr/>
          </p:nvSpPr>
          <p:spPr>
            <a:xfrm rot="2908713">
              <a:off x="610180" y="2556852"/>
              <a:ext cx="379842" cy="381000"/>
            </a:xfrm>
            <a:prstGeom prst="arc">
              <a:avLst/>
            </a:prstGeom>
            <a:noFill/>
            <a:ln w="38100" cap="flat">
              <a:solidFill>
                <a:srgbClr val="7F5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62">
                <a:ln>
                  <a:solidFill>
                    <a:srgbClr val="7F5C27"/>
                  </a:solidFill>
                </a:ln>
                <a:solidFill>
                  <a:srgbClr val="7F5C27"/>
                </a:solidFill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635335" y="2649538"/>
              <a:ext cx="285331" cy="193721"/>
              <a:chOff x="635335" y="2649538"/>
              <a:chExt cx="285331" cy="193721"/>
            </a:xfrm>
          </p:grpSpPr>
          <p:grpSp>
            <p:nvGrpSpPr>
              <p:cNvPr id="152" name="Group 151"/>
              <p:cNvGrpSpPr>
                <a:grpSpLocks noChangeAspect="1"/>
              </p:cNvGrpSpPr>
              <p:nvPr/>
            </p:nvGrpSpPr>
            <p:grpSpPr>
              <a:xfrm>
                <a:off x="773917" y="2660223"/>
                <a:ext cx="146749" cy="113953"/>
                <a:chOff x="1517333" y="3947796"/>
                <a:chExt cx="990600" cy="769938"/>
              </a:xfrm>
            </p:grpSpPr>
            <p:sp>
              <p:nvSpPr>
                <p:cNvPr id="158" name="Freeform 26"/>
                <p:cNvSpPr>
                  <a:spLocks/>
                </p:cNvSpPr>
                <p:nvPr/>
              </p:nvSpPr>
              <p:spPr bwMode="auto">
                <a:xfrm>
                  <a:off x="1517333" y="3947796"/>
                  <a:ext cx="990600" cy="769938"/>
                </a:xfrm>
                <a:custGeom>
                  <a:avLst/>
                  <a:gdLst/>
                  <a:ahLst/>
                  <a:cxnLst>
                    <a:cxn ang="0">
                      <a:pos x="769" y="0"/>
                    </a:cxn>
                    <a:cxn ang="0">
                      <a:pos x="0" y="0"/>
                    </a:cxn>
                    <a:cxn ang="0">
                      <a:pos x="0" y="342"/>
                    </a:cxn>
                    <a:cxn ang="0">
                      <a:pos x="9" y="339"/>
                    </a:cxn>
                    <a:cxn ang="0">
                      <a:pos x="20" y="336"/>
                    </a:cxn>
                    <a:cxn ang="0">
                      <a:pos x="20" y="20"/>
                    </a:cxn>
                    <a:cxn ang="0">
                      <a:pos x="749" y="20"/>
                    </a:cxn>
                    <a:cxn ang="0">
                      <a:pos x="749" y="532"/>
                    </a:cxn>
                    <a:cxn ang="0">
                      <a:pos x="20" y="532"/>
                    </a:cxn>
                    <a:cxn ang="0">
                      <a:pos x="20" y="419"/>
                    </a:cxn>
                    <a:cxn ang="0">
                      <a:pos x="0" y="423"/>
                    </a:cxn>
                    <a:cxn ang="0">
                      <a:pos x="0" y="597"/>
                    </a:cxn>
                    <a:cxn ang="0">
                      <a:pos x="769" y="597"/>
                    </a:cxn>
                    <a:cxn ang="0">
                      <a:pos x="769" y="0"/>
                    </a:cxn>
                  </a:cxnLst>
                  <a:rect l="0" t="0" r="r" b="b"/>
                  <a:pathLst>
                    <a:path w="769" h="597">
                      <a:moveTo>
                        <a:pt x="76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2"/>
                        <a:pt x="0" y="342"/>
                        <a:pt x="0" y="342"/>
                      </a:cubicBezTo>
                      <a:cubicBezTo>
                        <a:pt x="3" y="341"/>
                        <a:pt x="6" y="340"/>
                        <a:pt x="9" y="339"/>
                      </a:cubicBezTo>
                      <a:cubicBezTo>
                        <a:pt x="13" y="339"/>
                        <a:pt x="17" y="338"/>
                        <a:pt x="20" y="336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749" y="20"/>
                        <a:pt x="749" y="20"/>
                        <a:pt x="749" y="20"/>
                      </a:cubicBezTo>
                      <a:cubicBezTo>
                        <a:pt x="749" y="532"/>
                        <a:pt x="749" y="532"/>
                        <a:pt x="749" y="532"/>
                      </a:cubicBezTo>
                      <a:cubicBezTo>
                        <a:pt x="20" y="532"/>
                        <a:pt x="20" y="532"/>
                        <a:pt x="20" y="532"/>
                      </a:cubicBezTo>
                      <a:cubicBezTo>
                        <a:pt x="20" y="419"/>
                        <a:pt x="20" y="419"/>
                        <a:pt x="20" y="419"/>
                      </a:cubicBezTo>
                      <a:cubicBezTo>
                        <a:pt x="14" y="421"/>
                        <a:pt x="7" y="422"/>
                        <a:pt x="0" y="423"/>
                      </a:cubicBez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769" y="597"/>
                        <a:pt x="769" y="597"/>
                        <a:pt x="769" y="597"/>
                      </a:cubicBez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00338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9" name="Rectangle 28"/>
                <p:cNvSpPr>
                  <a:spLocks noChangeArrowheads="1"/>
                </p:cNvSpPr>
                <p:nvPr/>
              </p:nvSpPr>
              <p:spPr bwMode="auto">
                <a:xfrm>
                  <a:off x="1812608" y="4301491"/>
                  <a:ext cx="96838" cy="219075"/>
                </a:xfrm>
                <a:prstGeom prst="rect">
                  <a:avLst/>
                </a:prstGeom>
                <a:solidFill>
                  <a:srgbClr val="BFDEE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0" name="Rectangle 29"/>
                <p:cNvSpPr>
                  <a:spLocks noChangeArrowheads="1"/>
                </p:cNvSpPr>
                <p:nvPr/>
              </p:nvSpPr>
              <p:spPr bwMode="auto">
                <a:xfrm>
                  <a:off x="2115820" y="4212591"/>
                  <a:ext cx="98425" cy="307975"/>
                </a:xfrm>
                <a:prstGeom prst="rect">
                  <a:avLst/>
                </a:prstGeom>
                <a:solidFill>
                  <a:srgbClr val="E3C9E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1" name="Rectangle 30"/>
                <p:cNvSpPr>
                  <a:spLocks noChangeArrowheads="1"/>
                </p:cNvSpPr>
                <p:nvPr/>
              </p:nvSpPr>
              <p:spPr bwMode="auto">
                <a:xfrm>
                  <a:off x="1963420" y="4182428"/>
                  <a:ext cx="98425" cy="338138"/>
                </a:xfrm>
                <a:prstGeom prst="rect">
                  <a:avLst/>
                </a:prstGeom>
                <a:solidFill>
                  <a:srgbClr val="AA5CA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2" name="Rectangle 31"/>
                <p:cNvSpPr>
                  <a:spLocks noChangeArrowheads="1"/>
                </p:cNvSpPr>
                <p:nvPr/>
              </p:nvSpPr>
              <p:spPr bwMode="auto">
                <a:xfrm>
                  <a:off x="2268220" y="4044316"/>
                  <a:ext cx="98425" cy="476250"/>
                </a:xfrm>
                <a:prstGeom prst="rect">
                  <a:avLst/>
                </a:prstGeom>
                <a:solidFill>
                  <a:srgbClr val="BDB69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3" name="Rectangle 34"/>
                <p:cNvSpPr>
                  <a:spLocks noChangeArrowheads="1"/>
                </p:cNvSpPr>
                <p:nvPr/>
              </p:nvSpPr>
              <p:spPr bwMode="auto">
                <a:xfrm>
                  <a:off x="1612583" y="4538028"/>
                  <a:ext cx="800100" cy="23813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1528762" y="3954780"/>
                  <a:ext cx="962977" cy="6858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5" name="Rectangle 28"/>
                <p:cNvSpPr>
                  <a:spLocks noChangeArrowheads="1"/>
                </p:cNvSpPr>
                <p:nvPr/>
              </p:nvSpPr>
              <p:spPr bwMode="auto">
                <a:xfrm>
                  <a:off x="1653064" y="4383881"/>
                  <a:ext cx="96838" cy="136685"/>
                </a:xfrm>
                <a:prstGeom prst="rect">
                  <a:avLst/>
                </a:prstGeom>
                <a:solidFill>
                  <a:srgbClr val="409DA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grpSp>
            <p:nvGrpSpPr>
              <p:cNvPr id="153" name="Group 145"/>
              <p:cNvGrpSpPr/>
              <p:nvPr/>
            </p:nvGrpSpPr>
            <p:grpSpPr>
              <a:xfrm>
                <a:off x="635335" y="2654574"/>
                <a:ext cx="220338" cy="188685"/>
                <a:chOff x="5481383" y="1646972"/>
                <a:chExt cx="2097026" cy="1797452"/>
              </a:xfrm>
              <a:solidFill>
                <a:srgbClr val="7F5C27"/>
              </a:solidFill>
            </p:grpSpPr>
            <p:sp>
              <p:nvSpPr>
                <p:cNvPr id="156" name="Freeform 46"/>
                <p:cNvSpPr>
                  <a:spLocks noEditPoints="1"/>
                </p:cNvSpPr>
                <p:nvPr/>
              </p:nvSpPr>
              <p:spPr bwMode="auto">
                <a:xfrm>
                  <a:off x="5481383" y="1646972"/>
                  <a:ext cx="2097026" cy="1797452"/>
                </a:xfrm>
                <a:custGeom>
                  <a:avLst/>
                  <a:gdLst/>
                  <a:ahLst/>
                  <a:cxnLst>
                    <a:cxn ang="0">
                      <a:pos x="36" y="105"/>
                    </a:cxn>
                    <a:cxn ang="0">
                      <a:pos x="36" y="87"/>
                    </a:cxn>
                    <a:cxn ang="0">
                      <a:pos x="36" y="73"/>
                    </a:cxn>
                    <a:cxn ang="0">
                      <a:pos x="21" y="91"/>
                    </a:cxn>
                    <a:cxn ang="0">
                      <a:pos x="36" y="105"/>
                    </a:cxn>
                    <a:cxn ang="0">
                      <a:pos x="52" y="44"/>
                    </a:cxn>
                    <a:cxn ang="0">
                      <a:pos x="59" y="68"/>
                    </a:cxn>
                    <a:cxn ang="0">
                      <a:pos x="60" y="53"/>
                    </a:cxn>
                    <a:cxn ang="0">
                      <a:pos x="62" y="51"/>
                    </a:cxn>
                    <a:cxn ang="0">
                      <a:pos x="64" y="53"/>
                    </a:cxn>
                    <a:cxn ang="0">
                      <a:pos x="65" y="68"/>
                    </a:cxn>
                    <a:cxn ang="0">
                      <a:pos x="71" y="44"/>
                    </a:cxn>
                    <a:cxn ang="0">
                      <a:pos x="89" y="49"/>
                    </a:cxn>
                    <a:cxn ang="0">
                      <a:pos x="94" y="57"/>
                    </a:cxn>
                    <a:cxn ang="0">
                      <a:pos x="114" y="75"/>
                    </a:cxn>
                    <a:cxn ang="0">
                      <a:pos x="143" y="57"/>
                    </a:cxn>
                    <a:cxn ang="0">
                      <a:pos x="149" y="55"/>
                    </a:cxn>
                    <a:cxn ang="0">
                      <a:pos x="151" y="48"/>
                    </a:cxn>
                    <a:cxn ang="0">
                      <a:pos x="153" y="47"/>
                    </a:cxn>
                    <a:cxn ang="0">
                      <a:pos x="154" y="49"/>
                    </a:cxn>
                    <a:cxn ang="0">
                      <a:pos x="152" y="56"/>
                    </a:cxn>
                    <a:cxn ang="0">
                      <a:pos x="151" y="68"/>
                    </a:cxn>
                    <a:cxn ang="0">
                      <a:pos x="118" y="92"/>
                    </a:cxn>
                    <a:cxn ang="0">
                      <a:pos x="108" y="92"/>
                    </a:cxn>
                    <a:cxn ang="0">
                      <a:pos x="89" y="76"/>
                    </a:cxn>
                    <a:cxn ang="0">
                      <a:pos x="89" y="88"/>
                    </a:cxn>
                    <a:cxn ang="0">
                      <a:pos x="88" y="134"/>
                    </a:cxn>
                    <a:cxn ang="0">
                      <a:pos x="36" y="134"/>
                    </a:cxn>
                    <a:cxn ang="0">
                      <a:pos x="36" y="125"/>
                    </a:cxn>
                    <a:cxn ang="0">
                      <a:pos x="3" y="97"/>
                    </a:cxn>
                    <a:cxn ang="0">
                      <a:pos x="3" y="86"/>
                    </a:cxn>
                    <a:cxn ang="0">
                      <a:pos x="34" y="50"/>
                    </a:cxn>
                    <a:cxn ang="0">
                      <a:pos x="39" y="48"/>
                    </a:cxn>
                    <a:cxn ang="0">
                      <a:pos x="52" y="44"/>
                    </a:cxn>
                    <a:cxn ang="0">
                      <a:pos x="62" y="0"/>
                    </a:cxn>
                    <a:cxn ang="0">
                      <a:pos x="77" y="14"/>
                    </a:cxn>
                    <a:cxn ang="0">
                      <a:pos x="62" y="39"/>
                    </a:cxn>
                    <a:cxn ang="0">
                      <a:pos x="47" y="14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156" h="134">
                      <a:moveTo>
                        <a:pt x="36" y="105"/>
                      </a:moveTo>
                      <a:cubicBezTo>
                        <a:pt x="36" y="99"/>
                        <a:pt x="36" y="94"/>
                        <a:pt x="36" y="87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0" y="79"/>
                        <a:pt x="25" y="85"/>
                        <a:pt x="21" y="91"/>
                      </a:cubicBezTo>
                      <a:cubicBezTo>
                        <a:pt x="25" y="96"/>
                        <a:pt x="30" y="100"/>
                        <a:pt x="36" y="105"/>
                      </a:cubicBezTo>
                      <a:close/>
                      <a:moveTo>
                        <a:pt x="52" y="44"/>
                      </a:moveTo>
                      <a:cubicBezTo>
                        <a:pt x="53" y="50"/>
                        <a:pt x="57" y="62"/>
                        <a:pt x="59" y="68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2" y="51"/>
                        <a:pt x="62" y="51"/>
                        <a:pt x="62" y="51"/>
                      </a:cubicBezTo>
                      <a:cubicBezTo>
                        <a:pt x="64" y="53"/>
                        <a:pt x="64" y="53"/>
                        <a:pt x="64" y="53"/>
                      </a:cubicBezTo>
                      <a:cubicBezTo>
                        <a:pt x="65" y="68"/>
                        <a:pt x="65" y="68"/>
                        <a:pt x="65" y="68"/>
                      </a:cubicBezTo>
                      <a:cubicBezTo>
                        <a:pt x="67" y="61"/>
                        <a:pt x="70" y="50"/>
                        <a:pt x="71" y="44"/>
                      </a:cubicBezTo>
                      <a:cubicBezTo>
                        <a:pt x="76" y="45"/>
                        <a:pt x="83" y="47"/>
                        <a:pt x="89" y="49"/>
                      </a:cubicBezTo>
                      <a:cubicBezTo>
                        <a:pt x="92" y="51"/>
                        <a:pt x="92" y="54"/>
                        <a:pt x="94" y="57"/>
                      </a:cubicBezTo>
                      <a:cubicBezTo>
                        <a:pt x="100" y="63"/>
                        <a:pt x="107" y="69"/>
                        <a:pt x="114" y="75"/>
                      </a:cubicBezTo>
                      <a:cubicBezTo>
                        <a:pt x="125" y="69"/>
                        <a:pt x="133" y="64"/>
                        <a:pt x="143" y="57"/>
                      </a:cubicBezTo>
                      <a:cubicBezTo>
                        <a:pt x="145" y="55"/>
                        <a:pt x="147" y="54"/>
                        <a:pt x="149" y="55"/>
                      </a:cubicBezTo>
                      <a:cubicBezTo>
                        <a:pt x="151" y="48"/>
                        <a:pt x="151" y="48"/>
                        <a:pt x="151" y="48"/>
                      </a:cubicBezTo>
                      <a:cubicBezTo>
                        <a:pt x="152" y="47"/>
                        <a:pt x="152" y="47"/>
                        <a:pt x="153" y="47"/>
                      </a:cubicBezTo>
                      <a:cubicBezTo>
                        <a:pt x="154" y="47"/>
                        <a:pt x="154" y="48"/>
                        <a:pt x="154" y="49"/>
                      </a:cubicBezTo>
                      <a:cubicBezTo>
                        <a:pt x="152" y="56"/>
                        <a:pt x="152" y="56"/>
                        <a:pt x="152" y="56"/>
                      </a:cubicBezTo>
                      <a:cubicBezTo>
                        <a:pt x="155" y="58"/>
                        <a:pt x="156" y="64"/>
                        <a:pt x="151" y="68"/>
                      </a:cubicBezTo>
                      <a:cubicBezTo>
                        <a:pt x="138" y="78"/>
                        <a:pt x="132" y="84"/>
                        <a:pt x="118" y="92"/>
                      </a:cubicBezTo>
                      <a:cubicBezTo>
                        <a:pt x="115" y="94"/>
                        <a:pt x="111" y="94"/>
                        <a:pt x="108" y="92"/>
                      </a:cubicBezTo>
                      <a:cubicBezTo>
                        <a:pt x="102" y="87"/>
                        <a:pt x="95" y="82"/>
                        <a:pt x="89" y="76"/>
                      </a:cubicBezTo>
                      <a:cubicBezTo>
                        <a:pt x="89" y="81"/>
                        <a:pt x="89" y="85"/>
                        <a:pt x="89" y="88"/>
                      </a:cubicBezTo>
                      <a:cubicBezTo>
                        <a:pt x="89" y="104"/>
                        <a:pt x="88" y="119"/>
                        <a:pt x="88" y="134"/>
                      </a:cubicBezTo>
                      <a:cubicBezTo>
                        <a:pt x="36" y="134"/>
                        <a:pt x="36" y="134"/>
                        <a:pt x="36" y="134"/>
                      </a:cubicBezTo>
                      <a:cubicBezTo>
                        <a:pt x="36" y="125"/>
                        <a:pt x="36" y="125"/>
                        <a:pt x="36" y="125"/>
                      </a:cubicBezTo>
                      <a:cubicBezTo>
                        <a:pt x="26" y="117"/>
                        <a:pt x="12" y="106"/>
                        <a:pt x="3" y="97"/>
                      </a:cubicBezTo>
                      <a:cubicBezTo>
                        <a:pt x="0" y="94"/>
                        <a:pt x="0" y="89"/>
                        <a:pt x="3" y="86"/>
                      </a:cubicBezTo>
                      <a:cubicBezTo>
                        <a:pt x="12" y="74"/>
                        <a:pt x="22" y="62"/>
                        <a:pt x="34" y="50"/>
                      </a:cubicBezTo>
                      <a:cubicBezTo>
                        <a:pt x="36" y="49"/>
                        <a:pt x="36" y="49"/>
                        <a:pt x="39" y="48"/>
                      </a:cubicBezTo>
                      <a:cubicBezTo>
                        <a:pt x="44" y="47"/>
                        <a:pt x="48" y="45"/>
                        <a:pt x="52" y="44"/>
                      </a:cubicBezTo>
                      <a:close/>
                      <a:moveTo>
                        <a:pt x="62" y="0"/>
                      </a:moveTo>
                      <a:cubicBezTo>
                        <a:pt x="70" y="0"/>
                        <a:pt x="77" y="6"/>
                        <a:pt x="77" y="14"/>
                      </a:cubicBezTo>
                      <a:cubicBezTo>
                        <a:pt x="77" y="22"/>
                        <a:pt x="72" y="39"/>
                        <a:pt x="62" y="39"/>
                      </a:cubicBezTo>
                      <a:cubicBezTo>
                        <a:pt x="52" y="39"/>
                        <a:pt x="47" y="22"/>
                        <a:pt x="47" y="14"/>
                      </a:cubicBezTo>
                      <a:cubicBezTo>
                        <a:pt x="47" y="6"/>
                        <a:pt x="54" y="0"/>
                        <a:pt x="6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248574" y="2333369"/>
                  <a:ext cx="144016" cy="3600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" tIns="54000" rIns="54000" bIns="54000"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54" name="Rectangle 153"/>
              <p:cNvSpPr/>
              <p:nvPr/>
            </p:nvSpPr>
            <p:spPr>
              <a:xfrm>
                <a:off x="693247" y="2651038"/>
                <a:ext cx="52962" cy="60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54000" rIns="54000" bIns="54000"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Freeform 97"/>
              <p:cNvSpPr>
                <a:spLocks/>
              </p:cNvSpPr>
              <p:nvPr/>
            </p:nvSpPr>
            <p:spPr bwMode="auto">
              <a:xfrm>
                <a:off x="689244" y="2649538"/>
                <a:ext cx="65469" cy="60472"/>
              </a:xfrm>
              <a:custGeom>
                <a:avLst/>
                <a:gdLst/>
                <a:ahLst/>
                <a:cxnLst>
                  <a:cxn ang="0">
                    <a:pos x="53" y="49"/>
                  </a:cxn>
                  <a:cxn ang="0">
                    <a:pos x="44" y="18"/>
                  </a:cxn>
                  <a:cxn ang="0">
                    <a:pos x="26" y="0"/>
                  </a:cxn>
                  <a:cxn ang="0">
                    <a:pos x="8" y="18"/>
                  </a:cxn>
                  <a:cxn ang="0">
                    <a:pos x="0" y="49"/>
                  </a:cxn>
                  <a:cxn ang="0">
                    <a:pos x="12" y="49"/>
                  </a:cxn>
                  <a:cxn ang="0">
                    <a:pos x="17" y="37"/>
                  </a:cxn>
                  <a:cxn ang="0">
                    <a:pos x="26" y="41"/>
                  </a:cxn>
                  <a:cxn ang="0">
                    <a:pos x="35" y="37"/>
                  </a:cxn>
                  <a:cxn ang="0">
                    <a:pos x="40" y="49"/>
                  </a:cxn>
                  <a:cxn ang="0">
                    <a:pos x="53" y="49"/>
                  </a:cxn>
                </a:cxnLst>
                <a:rect l="0" t="0" r="r" b="b"/>
                <a:pathLst>
                  <a:path w="53" h="49">
                    <a:moveTo>
                      <a:pt x="53" y="49"/>
                    </a:moveTo>
                    <a:cubicBezTo>
                      <a:pt x="53" y="49"/>
                      <a:pt x="44" y="40"/>
                      <a:pt x="44" y="18"/>
                    </a:cubicBezTo>
                    <a:cubicBezTo>
                      <a:pt x="44" y="9"/>
                      <a:pt x="36" y="0"/>
                      <a:pt x="26" y="0"/>
                    </a:cubicBezTo>
                    <a:cubicBezTo>
                      <a:pt x="16" y="0"/>
                      <a:pt x="8" y="9"/>
                      <a:pt x="8" y="18"/>
                    </a:cubicBezTo>
                    <a:cubicBezTo>
                      <a:pt x="8" y="40"/>
                      <a:pt x="0" y="49"/>
                      <a:pt x="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5" y="47"/>
                      <a:pt x="17" y="42"/>
                      <a:pt x="17" y="37"/>
                    </a:cubicBezTo>
                    <a:cubicBezTo>
                      <a:pt x="20" y="39"/>
                      <a:pt x="23" y="41"/>
                      <a:pt x="26" y="41"/>
                    </a:cubicBezTo>
                    <a:cubicBezTo>
                      <a:pt x="30" y="41"/>
                      <a:pt x="33" y="39"/>
                      <a:pt x="35" y="37"/>
                    </a:cubicBezTo>
                    <a:cubicBezTo>
                      <a:pt x="36" y="42"/>
                      <a:pt x="37" y="47"/>
                      <a:pt x="40" y="49"/>
                    </a:cubicBezTo>
                    <a:lnTo>
                      <a:pt x="53" y="49"/>
                    </a:lnTo>
                    <a:close/>
                  </a:path>
                </a:pathLst>
              </a:custGeom>
              <a:solidFill>
                <a:srgbClr val="7F5C2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69" name="TextBox 168"/>
          <p:cNvSpPr txBox="1"/>
          <p:nvPr/>
        </p:nvSpPr>
        <p:spPr>
          <a:xfrm>
            <a:off x="762367" y="2726640"/>
            <a:ext cx="609233" cy="321360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  <a:defRPr/>
            </a:pPr>
            <a:r>
              <a:rPr lang="en-GB" sz="800" b="1" dirty="0" smtClean="0">
                <a:solidFill>
                  <a:schemeClr val="accent1"/>
                </a:solidFill>
              </a:rPr>
              <a:t>Project </a:t>
            </a:r>
          </a:p>
          <a:p>
            <a:pPr marL="3175" lvl="1" indent="-3175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  <a:defRPr/>
            </a:pPr>
            <a:r>
              <a:rPr lang="en-GB" sz="800" b="1" dirty="0" smtClean="0">
                <a:solidFill>
                  <a:schemeClr val="accent1"/>
                </a:solidFill>
              </a:rPr>
              <a:t>lead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304800" y="3430157"/>
            <a:ext cx="381000" cy="379843"/>
            <a:chOff x="609601" y="3531824"/>
            <a:chExt cx="381000" cy="379843"/>
          </a:xfrm>
        </p:grpSpPr>
        <p:grpSp>
          <p:nvGrpSpPr>
            <p:cNvPr id="171" name="Group 170"/>
            <p:cNvGrpSpPr/>
            <p:nvPr/>
          </p:nvGrpSpPr>
          <p:grpSpPr>
            <a:xfrm>
              <a:off x="609601" y="3531824"/>
              <a:ext cx="381000" cy="379843"/>
              <a:chOff x="564799" y="1813630"/>
              <a:chExt cx="642412" cy="642413"/>
            </a:xfrm>
          </p:grpSpPr>
          <p:grpSp>
            <p:nvGrpSpPr>
              <p:cNvPr id="183" name="Group 182"/>
              <p:cNvGrpSpPr/>
              <p:nvPr/>
            </p:nvGrpSpPr>
            <p:grpSpPr>
              <a:xfrm rot="19108713">
                <a:off x="564799" y="1813630"/>
                <a:ext cx="642412" cy="642413"/>
                <a:chOff x="272480" y="2585109"/>
                <a:chExt cx="540000" cy="540001"/>
              </a:xfrm>
            </p:grpSpPr>
            <p:sp>
              <p:nvSpPr>
                <p:cNvPr id="187" name="Oval 186"/>
                <p:cNvSpPr/>
                <p:nvPr/>
              </p:nvSpPr>
              <p:spPr>
                <a:xfrm>
                  <a:off x="272480" y="2585110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8" name="Arc 187"/>
                <p:cNvSpPr/>
                <p:nvPr/>
              </p:nvSpPr>
              <p:spPr>
                <a:xfrm rot="5400000">
                  <a:off x="272480" y="2585109"/>
                  <a:ext cx="540000" cy="540000"/>
                </a:xfrm>
                <a:prstGeom prst="arc">
                  <a:avLst>
                    <a:gd name="adj1" fmla="val 15717417"/>
                    <a:gd name="adj2" fmla="val 480087"/>
                  </a:avLst>
                </a:prstGeom>
                <a:noFill/>
                <a:ln w="38100"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9" name="Arc 188"/>
                <p:cNvSpPr/>
                <p:nvPr/>
              </p:nvSpPr>
              <p:spPr>
                <a:xfrm rot="5400000">
                  <a:off x="272480" y="2585109"/>
                  <a:ext cx="540000" cy="540000"/>
                </a:xfrm>
                <a:prstGeom prst="arc">
                  <a:avLst/>
                </a:prstGeom>
                <a:noFill/>
                <a:ln w="38100" cap="flat">
                  <a:solidFill>
                    <a:srgbClr val="7F5C2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801043" y="1938184"/>
                <a:ext cx="179958" cy="344235"/>
                <a:chOff x="-1046732" y="2459832"/>
                <a:chExt cx="406176" cy="776957"/>
              </a:xfrm>
            </p:grpSpPr>
            <p:sp>
              <p:nvSpPr>
                <p:cNvPr id="185" name="Rounded Rectangle 184"/>
                <p:cNvSpPr/>
                <p:nvPr/>
              </p:nvSpPr>
              <p:spPr>
                <a:xfrm>
                  <a:off x="-1046732" y="2459832"/>
                  <a:ext cx="406176" cy="6716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-879648" y="3164781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72" name="Group 171"/>
            <p:cNvGrpSpPr>
              <a:grpSpLocks noChangeAspect="1"/>
            </p:cNvGrpSpPr>
            <p:nvPr/>
          </p:nvGrpSpPr>
          <p:grpSpPr>
            <a:xfrm>
              <a:off x="657469" y="3657360"/>
              <a:ext cx="286691" cy="153469"/>
              <a:chOff x="7690365" y="1570031"/>
              <a:chExt cx="644526" cy="346074"/>
            </a:xfrm>
            <a:solidFill>
              <a:srgbClr val="7F5C27"/>
            </a:solidFill>
          </p:grpSpPr>
          <p:sp>
            <p:nvSpPr>
              <p:cNvPr id="173" name="Freeform 25"/>
              <p:cNvSpPr>
                <a:spLocks noEditPoints="1"/>
              </p:cNvSpPr>
              <p:nvPr/>
            </p:nvSpPr>
            <p:spPr bwMode="auto">
              <a:xfrm>
                <a:off x="7693540" y="1839905"/>
                <a:ext cx="641351" cy="76200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76" y="0"/>
                  </a:cxn>
                  <a:cxn ang="0">
                    <a:pos x="178" y="1"/>
                  </a:cxn>
                  <a:cxn ang="0">
                    <a:pos x="244" y="18"/>
                  </a:cxn>
                  <a:cxn ang="0">
                    <a:pos x="249" y="25"/>
                  </a:cxn>
                  <a:cxn ang="0">
                    <a:pos x="243" y="30"/>
                  </a:cxn>
                  <a:cxn ang="0">
                    <a:pos x="243" y="30"/>
                  </a:cxn>
                  <a:cxn ang="0">
                    <a:pos x="6" y="30"/>
                  </a:cxn>
                  <a:cxn ang="0">
                    <a:pos x="0" y="24"/>
                  </a:cxn>
                  <a:cxn ang="0">
                    <a:pos x="5" y="18"/>
                  </a:cxn>
                  <a:cxn ang="0">
                    <a:pos x="71" y="1"/>
                  </a:cxn>
                  <a:cxn ang="0">
                    <a:pos x="73" y="0"/>
                  </a:cxn>
                  <a:cxn ang="0">
                    <a:pos x="170" y="10"/>
                  </a:cxn>
                  <a:cxn ang="0">
                    <a:pos x="79" y="10"/>
                  </a:cxn>
                  <a:cxn ang="0">
                    <a:pos x="57" y="18"/>
                  </a:cxn>
                  <a:cxn ang="0">
                    <a:pos x="192" y="18"/>
                  </a:cxn>
                  <a:cxn ang="0">
                    <a:pos x="170" y="10"/>
                  </a:cxn>
                </a:cxnLst>
                <a:rect l="0" t="0" r="r" b="b"/>
                <a:pathLst>
                  <a:path w="250" h="30">
                    <a:moveTo>
                      <a:pt x="73" y="0"/>
                    </a:moveTo>
                    <a:cubicBezTo>
                      <a:pt x="176" y="0"/>
                      <a:pt x="176" y="0"/>
                      <a:pt x="176" y="0"/>
                    </a:cubicBezTo>
                    <a:cubicBezTo>
                      <a:pt x="177" y="0"/>
                      <a:pt x="177" y="0"/>
                      <a:pt x="178" y="1"/>
                    </a:cubicBezTo>
                    <a:cubicBezTo>
                      <a:pt x="244" y="18"/>
                      <a:pt x="244" y="18"/>
                      <a:pt x="244" y="18"/>
                    </a:cubicBezTo>
                    <a:cubicBezTo>
                      <a:pt x="248" y="19"/>
                      <a:pt x="250" y="22"/>
                      <a:pt x="249" y="25"/>
                    </a:cubicBezTo>
                    <a:cubicBezTo>
                      <a:pt x="248" y="28"/>
                      <a:pt x="246" y="30"/>
                      <a:pt x="243" y="30"/>
                    </a:cubicBezTo>
                    <a:cubicBezTo>
                      <a:pt x="243" y="30"/>
                      <a:pt x="243" y="30"/>
                      <a:pt x="243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3" y="30"/>
                      <a:pt x="0" y="27"/>
                      <a:pt x="0" y="24"/>
                    </a:cubicBezTo>
                    <a:cubicBezTo>
                      <a:pt x="0" y="21"/>
                      <a:pt x="2" y="18"/>
                      <a:pt x="5" y="18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3" y="0"/>
                      <a:pt x="73" y="0"/>
                    </a:cubicBezTo>
                    <a:close/>
                    <a:moveTo>
                      <a:pt x="170" y="10"/>
                    </a:moveTo>
                    <a:cubicBezTo>
                      <a:pt x="79" y="10"/>
                      <a:pt x="79" y="10"/>
                      <a:pt x="79" y="1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192" y="18"/>
                      <a:pt x="192" y="18"/>
                      <a:pt x="192" y="18"/>
                    </a:cubicBezTo>
                    <a:cubicBezTo>
                      <a:pt x="170" y="10"/>
                      <a:pt x="170" y="10"/>
                      <a:pt x="17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4" name="Freeform 26"/>
              <p:cNvSpPr>
                <a:spLocks/>
              </p:cNvSpPr>
              <p:nvPr/>
            </p:nvSpPr>
            <p:spPr bwMode="auto">
              <a:xfrm>
                <a:off x="8265040" y="1670044"/>
                <a:ext cx="65088" cy="857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2"/>
                  </a:cxn>
                  <a:cxn ang="0">
                    <a:pos x="10" y="32"/>
                  </a:cxn>
                  <a:cxn ang="0">
                    <a:pos x="25" y="12"/>
                  </a:cxn>
                  <a:cxn ang="0">
                    <a:pos x="13" y="0"/>
                  </a:cxn>
                </a:cxnLst>
                <a:rect l="0" t="0" r="r" b="b"/>
                <a:pathLst>
                  <a:path w="25" h="33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2" y="32"/>
                      <a:pt x="10" y="32"/>
                    </a:cubicBezTo>
                    <a:cubicBezTo>
                      <a:pt x="18" y="33"/>
                      <a:pt x="24" y="19"/>
                      <a:pt x="25" y="12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5" name="Freeform 27"/>
              <p:cNvSpPr>
                <a:spLocks/>
              </p:cNvSpPr>
              <p:nvPr/>
            </p:nvSpPr>
            <p:spPr bwMode="auto">
              <a:xfrm>
                <a:off x="8231703" y="1760531"/>
                <a:ext cx="101600" cy="155574"/>
              </a:xfrm>
              <a:custGeom>
                <a:avLst/>
                <a:gdLst/>
                <a:ahLst/>
                <a:cxnLst>
                  <a:cxn ang="0">
                    <a:pos x="39" y="55"/>
                  </a:cxn>
                  <a:cxn ang="0">
                    <a:pos x="38" y="18"/>
                  </a:cxn>
                  <a:cxn ang="0">
                    <a:pos x="29" y="3"/>
                  </a:cxn>
                  <a:cxn ang="0">
                    <a:pos x="14" y="13"/>
                  </a:cxn>
                  <a:cxn ang="0">
                    <a:pos x="16" y="0"/>
                  </a:cxn>
                  <a:cxn ang="0">
                    <a:pos x="5" y="11"/>
                  </a:cxn>
                  <a:cxn ang="0">
                    <a:pos x="0" y="41"/>
                  </a:cxn>
                  <a:cxn ang="0">
                    <a:pos x="18" y="55"/>
                  </a:cxn>
                  <a:cxn ang="0">
                    <a:pos x="39" y="55"/>
                  </a:cxn>
                </a:cxnLst>
                <a:rect l="0" t="0" r="r" b="b"/>
                <a:pathLst>
                  <a:path w="39" h="61">
                    <a:moveTo>
                      <a:pt x="39" y="55"/>
                    </a:moveTo>
                    <a:cubicBezTo>
                      <a:pt x="39" y="42"/>
                      <a:pt x="39" y="29"/>
                      <a:pt x="38" y="18"/>
                    </a:cubicBezTo>
                    <a:cubicBezTo>
                      <a:pt x="37" y="13"/>
                      <a:pt x="32" y="4"/>
                      <a:pt x="29" y="3"/>
                    </a:cubicBezTo>
                    <a:cubicBezTo>
                      <a:pt x="24" y="3"/>
                      <a:pt x="17" y="10"/>
                      <a:pt x="14" y="13"/>
                    </a:cubicBezTo>
                    <a:cubicBezTo>
                      <a:pt x="14" y="13"/>
                      <a:pt x="13" y="5"/>
                      <a:pt x="16" y="0"/>
                    </a:cubicBezTo>
                    <a:cubicBezTo>
                      <a:pt x="10" y="0"/>
                      <a:pt x="7" y="3"/>
                      <a:pt x="5" y="11"/>
                    </a:cubicBezTo>
                    <a:cubicBezTo>
                      <a:pt x="4" y="14"/>
                      <a:pt x="0" y="38"/>
                      <a:pt x="0" y="41"/>
                    </a:cubicBezTo>
                    <a:cubicBezTo>
                      <a:pt x="4" y="48"/>
                      <a:pt x="8" y="50"/>
                      <a:pt x="18" y="55"/>
                    </a:cubicBezTo>
                    <a:cubicBezTo>
                      <a:pt x="26" y="60"/>
                      <a:pt x="38" y="61"/>
                      <a:pt x="39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6" name="Freeform 28"/>
              <p:cNvSpPr>
                <a:spLocks/>
              </p:cNvSpPr>
              <p:nvPr/>
            </p:nvSpPr>
            <p:spPr bwMode="auto">
              <a:xfrm>
                <a:off x="7695127" y="1670044"/>
                <a:ext cx="65088" cy="857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5" y="12"/>
                  </a:cxn>
                  <a:cxn ang="0">
                    <a:pos x="15" y="3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25" h="33">
                    <a:moveTo>
                      <a:pt x="12" y="0"/>
                    </a:moveTo>
                    <a:cubicBezTo>
                      <a:pt x="19" y="0"/>
                      <a:pt x="25" y="5"/>
                      <a:pt x="25" y="12"/>
                    </a:cubicBezTo>
                    <a:cubicBezTo>
                      <a:pt x="25" y="18"/>
                      <a:pt x="22" y="32"/>
                      <a:pt x="15" y="32"/>
                    </a:cubicBezTo>
                    <a:cubicBezTo>
                      <a:pt x="7" y="33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7" name="Freeform 29"/>
              <p:cNvSpPr>
                <a:spLocks/>
              </p:cNvSpPr>
              <p:nvPr/>
            </p:nvSpPr>
            <p:spPr bwMode="auto">
              <a:xfrm>
                <a:off x="7690365" y="1760531"/>
                <a:ext cx="103188" cy="155574"/>
              </a:xfrm>
              <a:custGeom>
                <a:avLst/>
                <a:gdLst/>
                <a:ahLst/>
                <a:cxnLst>
                  <a:cxn ang="0">
                    <a:pos x="1" y="55"/>
                  </a:cxn>
                  <a:cxn ang="0">
                    <a:pos x="2" y="18"/>
                  </a:cxn>
                  <a:cxn ang="0">
                    <a:pos x="11" y="3"/>
                  </a:cxn>
                  <a:cxn ang="0">
                    <a:pos x="26" y="13"/>
                  </a:cxn>
                  <a:cxn ang="0">
                    <a:pos x="24" y="0"/>
                  </a:cxn>
                  <a:cxn ang="0">
                    <a:pos x="35" y="11"/>
                  </a:cxn>
                  <a:cxn ang="0">
                    <a:pos x="40" y="41"/>
                  </a:cxn>
                  <a:cxn ang="0">
                    <a:pos x="22" y="55"/>
                  </a:cxn>
                  <a:cxn ang="0">
                    <a:pos x="1" y="55"/>
                  </a:cxn>
                </a:cxnLst>
                <a:rect l="0" t="0" r="r" b="b"/>
                <a:pathLst>
                  <a:path w="40" h="61">
                    <a:moveTo>
                      <a:pt x="1" y="55"/>
                    </a:moveTo>
                    <a:cubicBezTo>
                      <a:pt x="0" y="42"/>
                      <a:pt x="1" y="29"/>
                      <a:pt x="2" y="18"/>
                    </a:cubicBezTo>
                    <a:cubicBezTo>
                      <a:pt x="3" y="13"/>
                      <a:pt x="7" y="4"/>
                      <a:pt x="11" y="3"/>
                    </a:cubicBezTo>
                    <a:cubicBezTo>
                      <a:pt x="16" y="3"/>
                      <a:pt x="23" y="10"/>
                      <a:pt x="26" y="13"/>
                    </a:cubicBezTo>
                    <a:cubicBezTo>
                      <a:pt x="26" y="13"/>
                      <a:pt x="27" y="5"/>
                      <a:pt x="24" y="0"/>
                    </a:cubicBezTo>
                    <a:cubicBezTo>
                      <a:pt x="30" y="0"/>
                      <a:pt x="33" y="3"/>
                      <a:pt x="35" y="11"/>
                    </a:cubicBezTo>
                    <a:cubicBezTo>
                      <a:pt x="35" y="14"/>
                      <a:pt x="40" y="38"/>
                      <a:pt x="40" y="41"/>
                    </a:cubicBezTo>
                    <a:cubicBezTo>
                      <a:pt x="36" y="48"/>
                      <a:pt x="32" y="50"/>
                      <a:pt x="22" y="55"/>
                    </a:cubicBezTo>
                    <a:cubicBezTo>
                      <a:pt x="14" y="60"/>
                      <a:pt x="2" y="61"/>
                      <a:pt x="1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8" name="Freeform 30"/>
              <p:cNvSpPr>
                <a:spLocks/>
              </p:cNvSpPr>
              <p:nvPr/>
            </p:nvSpPr>
            <p:spPr bwMode="auto">
              <a:xfrm>
                <a:off x="8163440" y="1662106"/>
                <a:ext cx="63500" cy="857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2"/>
                  </a:cxn>
                  <a:cxn ang="0">
                    <a:pos x="10" y="32"/>
                  </a:cxn>
                  <a:cxn ang="0">
                    <a:pos x="25" y="12"/>
                  </a:cxn>
                  <a:cxn ang="0">
                    <a:pos x="13" y="0"/>
                  </a:cxn>
                </a:cxnLst>
                <a:rect l="0" t="0" r="r" b="b"/>
                <a:pathLst>
                  <a:path w="25" h="33">
                    <a:moveTo>
                      <a:pt x="13" y="0"/>
                    </a:moveTo>
                    <a:cubicBezTo>
                      <a:pt x="6" y="0"/>
                      <a:pt x="1" y="5"/>
                      <a:pt x="0" y="12"/>
                    </a:cubicBezTo>
                    <a:cubicBezTo>
                      <a:pt x="0" y="18"/>
                      <a:pt x="3" y="32"/>
                      <a:pt x="10" y="32"/>
                    </a:cubicBezTo>
                    <a:cubicBezTo>
                      <a:pt x="18" y="33"/>
                      <a:pt x="25" y="19"/>
                      <a:pt x="25" y="12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9" name="Freeform 31"/>
              <p:cNvSpPr>
                <a:spLocks/>
              </p:cNvSpPr>
              <p:nvPr/>
            </p:nvSpPr>
            <p:spPr bwMode="auto">
              <a:xfrm>
                <a:off x="8131690" y="1752593"/>
                <a:ext cx="98425" cy="138112"/>
              </a:xfrm>
              <a:custGeom>
                <a:avLst/>
                <a:gdLst/>
                <a:ahLst/>
                <a:cxnLst>
                  <a:cxn ang="0">
                    <a:pos x="37" y="46"/>
                  </a:cxn>
                  <a:cxn ang="0">
                    <a:pos x="37" y="18"/>
                  </a:cxn>
                  <a:cxn ang="0">
                    <a:pos x="28" y="3"/>
                  </a:cxn>
                  <a:cxn ang="0">
                    <a:pos x="13" y="13"/>
                  </a:cxn>
                  <a:cxn ang="0">
                    <a:pos x="15" y="0"/>
                  </a:cxn>
                  <a:cxn ang="0">
                    <a:pos x="4" y="11"/>
                  </a:cxn>
                  <a:cxn ang="0">
                    <a:pos x="0" y="41"/>
                  </a:cxn>
                  <a:cxn ang="0">
                    <a:pos x="17" y="49"/>
                  </a:cxn>
                  <a:cxn ang="0">
                    <a:pos x="37" y="46"/>
                  </a:cxn>
                </a:cxnLst>
                <a:rect l="0" t="0" r="r" b="b"/>
                <a:pathLst>
                  <a:path w="38" h="54">
                    <a:moveTo>
                      <a:pt x="37" y="46"/>
                    </a:moveTo>
                    <a:cubicBezTo>
                      <a:pt x="38" y="35"/>
                      <a:pt x="38" y="29"/>
                      <a:pt x="37" y="18"/>
                    </a:cubicBezTo>
                    <a:cubicBezTo>
                      <a:pt x="37" y="13"/>
                      <a:pt x="32" y="4"/>
                      <a:pt x="28" y="3"/>
                    </a:cubicBezTo>
                    <a:cubicBezTo>
                      <a:pt x="23" y="3"/>
                      <a:pt x="16" y="10"/>
                      <a:pt x="13" y="13"/>
                    </a:cubicBezTo>
                    <a:cubicBezTo>
                      <a:pt x="13" y="13"/>
                      <a:pt x="12" y="5"/>
                      <a:pt x="15" y="0"/>
                    </a:cubicBezTo>
                    <a:cubicBezTo>
                      <a:pt x="9" y="1"/>
                      <a:pt x="6" y="3"/>
                      <a:pt x="4" y="11"/>
                    </a:cubicBezTo>
                    <a:cubicBezTo>
                      <a:pt x="4" y="14"/>
                      <a:pt x="0" y="38"/>
                      <a:pt x="0" y="41"/>
                    </a:cubicBezTo>
                    <a:cubicBezTo>
                      <a:pt x="4" y="48"/>
                      <a:pt x="8" y="44"/>
                      <a:pt x="17" y="49"/>
                    </a:cubicBezTo>
                    <a:cubicBezTo>
                      <a:pt x="25" y="54"/>
                      <a:pt x="36" y="52"/>
                      <a:pt x="3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0" name="Freeform 32"/>
              <p:cNvSpPr>
                <a:spLocks/>
              </p:cNvSpPr>
              <p:nvPr/>
            </p:nvSpPr>
            <p:spPr bwMode="auto">
              <a:xfrm>
                <a:off x="7798315" y="1662106"/>
                <a:ext cx="63500" cy="857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4" y="12"/>
                  </a:cxn>
                  <a:cxn ang="0">
                    <a:pos x="14" y="3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25" h="33">
                    <a:moveTo>
                      <a:pt x="12" y="0"/>
                    </a:moveTo>
                    <a:cubicBezTo>
                      <a:pt x="19" y="0"/>
                      <a:pt x="24" y="5"/>
                      <a:pt x="24" y="12"/>
                    </a:cubicBezTo>
                    <a:cubicBezTo>
                      <a:pt x="25" y="18"/>
                      <a:pt x="22" y="32"/>
                      <a:pt x="14" y="32"/>
                    </a:cubicBezTo>
                    <a:cubicBezTo>
                      <a:pt x="7" y="33"/>
                      <a:pt x="0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1" name="Freeform 33"/>
              <p:cNvSpPr>
                <a:spLocks/>
              </p:cNvSpPr>
              <p:nvPr/>
            </p:nvSpPr>
            <p:spPr bwMode="auto">
              <a:xfrm>
                <a:off x="7795140" y="1752593"/>
                <a:ext cx="98425" cy="138112"/>
              </a:xfrm>
              <a:custGeom>
                <a:avLst/>
                <a:gdLst/>
                <a:ahLst/>
                <a:cxnLst>
                  <a:cxn ang="0">
                    <a:pos x="1" y="46"/>
                  </a:cxn>
                  <a:cxn ang="0">
                    <a:pos x="1" y="18"/>
                  </a:cxn>
                  <a:cxn ang="0">
                    <a:pos x="10" y="3"/>
                  </a:cxn>
                  <a:cxn ang="0">
                    <a:pos x="25" y="13"/>
                  </a:cxn>
                  <a:cxn ang="0">
                    <a:pos x="23" y="0"/>
                  </a:cxn>
                  <a:cxn ang="0">
                    <a:pos x="34" y="11"/>
                  </a:cxn>
                  <a:cxn ang="0">
                    <a:pos x="38" y="41"/>
                  </a:cxn>
                  <a:cxn ang="0">
                    <a:pos x="21" y="49"/>
                  </a:cxn>
                  <a:cxn ang="0">
                    <a:pos x="1" y="46"/>
                  </a:cxn>
                </a:cxnLst>
                <a:rect l="0" t="0" r="r" b="b"/>
                <a:pathLst>
                  <a:path w="38" h="54">
                    <a:moveTo>
                      <a:pt x="1" y="46"/>
                    </a:moveTo>
                    <a:cubicBezTo>
                      <a:pt x="0" y="35"/>
                      <a:pt x="0" y="29"/>
                      <a:pt x="1" y="18"/>
                    </a:cubicBezTo>
                    <a:cubicBezTo>
                      <a:pt x="1" y="13"/>
                      <a:pt x="6" y="4"/>
                      <a:pt x="10" y="3"/>
                    </a:cubicBezTo>
                    <a:cubicBezTo>
                      <a:pt x="15" y="3"/>
                      <a:pt x="22" y="10"/>
                      <a:pt x="25" y="13"/>
                    </a:cubicBezTo>
                    <a:cubicBezTo>
                      <a:pt x="25" y="13"/>
                      <a:pt x="26" y="5"/>
                      <a:pt x="23" y="0"/>
                    </a:cubicBezTo>
                    <a:cubicBezTo>
                      <a:pt x="29" y="1"/>
                      <a:pt x="32" y="3"/>
                      <a:pt x="34" y="11"/>
                    </a:cubicBezTo>
                    <a:cubicBezTo>
                      <a:pt x="34" y="14"/>
                      <a:pt x="38" y="38"/>
                      <a:pt x="38" y="41"/>
                    </a:cubicBezTo>
                    <a:cubicBezTo>
                      <a:pt x="34" y="48"/>
                      <a:pt x="30" y="44"/>
                      <a:pt x="21" y="49"/>
                    </a:cubicBezTo>
                    <a:cubicBezTo>
                      <a:pt x="13" y="54"/>
                      <a:pt x="2" y="52"/>
                      <a:pt x="1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2" name="Freeform 181"/>
              <p:cNvSpPr>
                <a:spLocks noEditPoints="1"/>
              </p:cNvSpPr>
              <p:nvPr/>
            </p:nvSpPr>
            <p:spPr bwMode="auto">
              <a:xfrm>
                <a:off x="7915790" y="1570031"/>
                <a:ext cx="193675" cy="261937"/>
              </a:xfrm>
              <a:custGeom>
                <a:avLst/>
                <a:gdLst/>
                <a:ahLst/>
                <a:cxnLst>
                  <a:cxn ang="0">
                    <a:pos x="1" y="102"/>
                  </a:cxn>
                  <a:cxn ang="0">
                    <a:pos x="4" y="58"/>
                  </a:cxn>
                  <a:cxn ang="0">
                    <a:pos x="6" y="52"/>
                  </a:cxn>
                  <a:cxn ang="0">
                    <a:pos x="25" y="44"/>
                  </a:cxn>
                  <a:cxn ang="0">
                    <a:pos x="33" y="72"/>
                  </a:cxn>
                  <a:cxn ang="0">
                    <a:pos x="35" y="54"/>
                  </a:cxn>
                  <a:cxn ang="0">
                    <a:pos x="37" y="52"/>
                  </a:cxn>
                  <a:cxn ang="0">
                    <a:pos x="40" y="54"/>
                  </a:cxn>
                  <a:cxn ang="0">
                    <a:pos x="42" y="72"/>
                  </a:cxn>
                  <a:cxn ang="0">
                    <a:pos x="50" y="44"/>
                  </a:cxn>
                  <a:cxn ang="0">
                    <a:pos x="69" y="52"/>
                  </a:cxn>
                  <a:cxn ang="0">
                    <a:pos x="71" y="58"/>
                  </a:cxn>
                  <a:cxn ang="0">
                    <a:pos x="74" y="102"/>
                  </a:cxn>
                  <a:cxn ang="0">
                    <a:pos x="1" y="102"/>
                  </a:cxn>
                  <a:cxn ang="0">
                    <a:pos x="37" y="0"/>
                  </a:cxn>
                  <a:cxn ang="0">
                    <a:pos x="53" y="16"/>
                  </a:cxn>
                  <a:cxn ang="0">
                    <a:pos x="37" y="40"/>
                  </a:cxn>
                  <a:cxn ang="0">
                    <a:pos x="22" y="16"/>
                  </a:cxn>
                  <a:cxn ang="0">
                    <a:pos x="37" y="0"/>
                  </a:cxn>
                </a:cxnLst>
                <a:rect l="0" t="0" r="r" b="b"/>
                <a:pathLst>
                  <a:path w="75" h="102">
                    <a:moveTo>
                      <a:pt x="1" y="102"/>
                    </a:moveTo>
                    <a:cubicBezTo>
                      <a:pt x="0" y="85"/>
                      <a:pt x="2" y="75"/>
                      <a:pt x="4" y="58"/>
                    </a:cubicBezTo>
                    <a:cubicBezTo>
                      <a:pt x="4" y="56"/>
                      <a:pt x="5" y="53"/>
                      <a:pt x="6" y="52"/>
                    </a:cubicBezTo>
                    <a:cubicBezTo>
                      <a:pt x="7" y="51"/>
                      <a:pt x="23" y="45"/>
                      <a:pt x="25" y="44"/>
                    </a:cubicBezTo>
                    <a:cubicBezTo>
                      <a:pt x="27" y="51"/>
                      <a:pt x="30" y="66"/>
                      <a:pt x="33" y="72"/>
                    </a:cubicBezTo>
                    <a:cubicBezTo>
                      <a:pt x="34" y="69"/>
                      <a:pt x="35" y="57"/>
                      <a:pt x="35" y="54"/>
                    </a:cubicBezTo>
                    <a:cubicBezTo>
                      <a:pt x="36" y="53"/>
                      <a:pt x="37" y="53"/>
                      <a:pt x="37" y="52"/>
                    </a:cubicBezTo>
                    <a:cubicBezTo>
                      <a:pt x="38" y="53"/>
                      <a:pt x="39" y="53"/>
                      <a:pt x="40" y="54"/>
                    </a:cubicBezTo>
                    <a:cubicBezTo>
                      <a:pt x="40" y="57"/>
                      <a:pt x="41" y="69"/>
                      <a:pt x="42" y="72"/>
                    </a:cubicBezTo>
                    <a:cubicBezTo>
                      <a:pt x="45" y="66"/>
                      <a:pt x="48" y="51"/>
                      <a:pt x="50" y="44"/>
                    </a:cubicBezTo>
                    <a:cubicBezTo>
                      <a:pt x="52" y="45"/>
                      <a:pt x="68" y="51"/>
                      <a:pt x="69" y="52"/>
                    </a:cubicBezTo>
                    <a:cubicBezTo>
                      <a:pt x="70" y="53"/>
                      <a:pt x="71" y="56"/>
                      <a:pt x="71" y="58"/>
                    </a:cubicBezTo>
                    <a:cubicBezTo>
                      <a:pt x="73" y="75"/>
                      <a:pt x="75" y="85"/>
                      <a:pt x="74" y="102"/>
                    </a:cubicBezTo>
                    <a:cubicBezTo>
                      <a:pt x="1" y="102"/>
                      <a:pt x="1" y="102"/>
                      <a:pt x="1" y="102"/>
                    </a:cubicBezTo>
                    <a:close/>
                    <a:moveTo>
                      <a:pt x="37" y="0"/>
                    </a:moveTo>
                    <a:cubicBezTo>
                      <a:pt x="47" y="0"/>
                      <a:pt x="53" y="8"/>
                      <a:pt x="53" y="16"/>
                    </a:cubicBezTo>
                    <a:cubicBezTo>
                      <a:pt x="53" y="23"/>
                      <a:pt x="47" y="40"/>
                      <a:pt x="37" y="40"/>
                    </a:cubicBezTo>
                    <a:cubicBezTo>
                      <a:pt x="28" y="40"/>
                      <a:pt x="22" y="23"/>
                      <a:pt x="22" y="16"/>
                    </a:cubicBezTo>
                    <a:cubicBezTo>
                      <a:pt x="22" y="8"/>
                      <a:pt x="28" y="0"/>
                      <a:pt x="3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90" name="TextBox 189"/>
          <p:cNvSpPr txBox="1"/>
          <p:nvPr/>
        </p:nvSpPr>
        <p:spPr>
          <a:xfrm>
            <a:off x="773698" y="3437420"/>
            <a:ext cx="597902" cy="388248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  <a:defRPr/>
            </a:pPr>
            <a:r>
              <a:rPr lang="en-US" sz="800" b="1" dirty="0" smtClean="0">
                <a:solidFill>
                  <a:schemeClr val="accent1"/>
                </a:solidFill>
              </a:rPr>
              <a:t>Project </a:t>
            </a:r>
          </a:p>
          <a:p>
            <a:pPr marL="3175" lvl="1" indent="-3175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  <a:defRPr/>
            </a:pPr>
            <a:r>
              <a:rPr lang="en-US" sz="800" b="1" dirty="0" smtClean="0">
                <a:solidFill>
                  <a:schemeClr val="accent1"/>
                </a:solidFill>
              </a:rPr>
              <a:t>manager</a:t>
            </a:r>
            <a:endParaRPr lang="en-GB" sz="800" b="1" dirty="0" smtClean="0">
              <a:solidFill>
                <a:schemeClr val="accent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73698" y="5342270"/>
            <a:ext cx="597902" cy="468730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r>
              <a:rPr lang="en-GB" sz="800" b="1" dirty="0" smtClean="0">
                <a:solidFill>
                  <a:schemeClr val="accent1"/>
                </a:solidFill>
              </a:rPr>
              <a:t>KPMG </a:t>
            </a:r>
          </a:p>
          <a:p>
            <a:r>
              <a:rPr lang="en-GB" sz="800" b="1" dirty="0" smtClean="0">
                <a:solidFill>
                  <a:schemeClr val="accent1"/>
                </a:solidFill>
              </a:rPr>
              <a:t>support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304800" y="5410200"/>
            <a:ext cx="381000" cy="379843"/>
            <a:chOff x="1257898" y="5678681"/>
            <a:chExt cx="416529" cy="415264"/>
          </a:xfrm>
        </p:grpSpPr>
        <p:grpSp>
          <p:nvGrpSpPr>
            <p:cNvPr id="193" name="Group 192"/>
            <p:cNvGrpSpPr/>
            <p:nvPr/>
          </p:nvGrpSpPr>
          <p:grpSpPr>
            <a:xfrm>
              <a:off x="1257898" y="5678681"/>
              <a:ext cx="416529" cy="415264"/>
              <a:chOff x="600184" y="2599469"/>
              <a:chExt cx="642412" cy="642413"/>
            </a:xfrm>
          </p:grpSpPr>
          <p:grpSp>
            <p:nvGrpSpPr>
              <p:cNvPr id="195" name="Group 194"/>
              <p:cNvGrpSpPr/>
              <p:nvPr/>
            </p:nvGrpSpPr>
            <p:grpSpPr>
              <a:xfrm rot="19108713">
                <a:off x="600184" y="2599469"/>
                <a:ext cx="642412" cy="642413"/>
                <a:chOff x="272480" y="2585109"/>
                <a:chExt cx="540000" cy="540001"/>
              </a:xfrm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272480" y="25851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8" name="Arc 197"/>
                <p:cNvSpPr/>
                <p:nvPr/>
              </p:nvSpPr>
              <p:spPr>
                <a:xfrm rot="5400000">
                  <a:off x="272480" y="2585109"/>
                  <a:ext cx="540000" cy="540000"/>
                </a:xfrm>
                <a:prstGeom prst="arc">
                  <a:avLst>
                    <a:gd name="adj1" fmla="val 15717417"/>
                    <a:gd name="adj2" fmla="val 480087"/>
                  </a:avLst>
                </a:prstGeom>
                <a:noFill/>
                <a:ln w="38100"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9" name="Arc 198"/>
                <p:cNvSpPr/>
                <p:nvPr/>
              </p:nvSpPr>
              <p:spPr>
                <a:xfrm rot="5400000">
                  <a:off x="272480" y="2585110"/>
                  <a:ext cx="540000" cy="540000"/>
                </a:xfrm>
                <a:prstGeom prst="arc">
                  <a:avLst/>
                </a:prstGeom>
                <a:noFill/>
                <a:ln w="38100" cap="flat">
                  <a:solidFill>
                    <a:srgbClr val="7F5C2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6" name="Round Same Side Corner Rectangle 195"/>
              <p:cNvSpPr/>
              <p:nvPr/>
            </p:nvSpPr>
            <p:spPr>
              <a:xfrm>
                <a:off x="902132" y="2872960"/>
                <a:ext cx="199839" cy="241183"/>
              </a:xfrm>
              <a:prstGeom prst="round2SameRect">
                <a:avLst>
                  <a:gd name="adj1" fmla="val 317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662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94" name="Freeform 19"/>
            <p:cNvSpPr>
              <a:spLocks noEditPoints="1"/>
            </p:cNvSpPr>
            <p:nvPr/>
          </p:nvSpPr>
          <p:spPr bwMode="auto">
            <a:xfrm>
              <a:off x="1284882" y="5808447"/>
              <a:ext cx="355716" cy="152408"/>
            </a:xfrm>
            <a:custGeom>
              <a:avLst/>
              <a:gdLst>
                <a:gd name="T0" fmla="*/ 269 w 283"/>
                <a:gd name="T1" fmla="*/ 77 h 114"/>
                <a:gd name="T2" fmla="*/ 222 w 283"/>
                <a:gd name="T3" fmla="*/ 87 h 114"/>
                <a:gd name="T4" fmla="*/ 244 w 283"/>
                <a:gd name="T5" fmla="*/ 60 h 114"/>
                <a:gd name="T6" fmla="*/ 269 w 283"/>
                <a:gd name="T7" fmla="*/ 56 h 114"/>
                <a:gd name="T8" fmla="*/ 222 w 283"/>
                <a:gd name="T9" fmla="*/ 2 h 114"/>
                <a:gd name="T10" fmla="*/ 281 w 283"/>
                <a:gd name="T11" fmla="*/ 87 h 114"/>
                <a:gd name="T12" fmla="*/ 222 w 283"/>
                <a:gd name="T13" fmla="*/ 89 h 114"/>
                <a:gd name="T14" fmla="*/ 246 w 283"/>
                <a:gd name="T15" fmla="*/ 101 h 114"/>
                <a:gd name="T16" fmla="*/ 205 w 283"/>
                <a:gd name="T17" fmla="*/ 82 h 114"/>
                <a:gd name="T18" fmla="*/ 203 w 283"/>
                <a:gd name="T19" fmla="*/ 52 h 114"/>
                <a:gd name="T20" fmla="*/ 154 w 283"/>
                <a:gd name="T21" fmla="*/ 87 h 114"/>
                <a:gd name="T22" fmla="*/ 213 w 283"/>
                <a:gd name="T23" fmla="*/ 53 h 114"/>
                <a:gd name="T24" fmla="*/ 171 w 283"/>
                <a:gd name="T25" fmla="*/ 87 h 114"/>
                <a:gd name="T26" fmla="*/ 180 w 283"/>
                <a:gd name="T27" fmla="*/ 87 h 114"/>
                <a:gd name="T28" fmla="*/ 120 w 283"/>
                <a:gd name="T29" fmla="*/ 87 h 114"/>
                <a:gd name="T30" fmla="*/ 117 w 283"/>
                <a:gd name="T31" fmla="*/ 56 h 114"/>
                <a:gd name="T32" fmla="*/ 86 w 283"/>
                <a:gd name="T33" fmla="*/ 2 h 114"/>
                <a:gd name="T34" fmla="*/ 145 w 283"/>
                <a:gd name="T35" fmla="*/ 52 h 114"/>
                <a:gd name="T36" fmla="*/ 142 w 283"/>
                <a:gd name="T37" fmla="*/ 87 h 114"/>
                <a:gd name="T38" fmla="*/ 93 w 283"/>
                <a:gd name="T39" fmla="*/ 79 h 114"/>
                <a:gd name="T40" fmla="*/ 89 w 283"/>
                <a:gd name="T41" fmla="*/ 79 h 114"/>
                <a:gd name="T42" fmla="*/ 87 w 283"/>
                <a:gd name="T43" fmla="*/ 69 h 114"/>
                <a:gd name="T44" fmla="*/ 95 w 283"/>
                <a:gd name="T45" fmla="*/ 62 h 114"/>
                <a:gd name="T46" fmla="*/ 93 w 283"/>
                <a:gd name="T47" fmla="*/ 79 h 114"/>
                <a:gd name="T48" fmla="*/ 67 w 283"/>
                <a:gd name="T49" fmla="*/ 86 h 114"/>
                <a:gd name="T50" fmla="*/ 37 w 283"/>
                <a:gd name="T51" fmla="*/ 82 h 114"/>
                <a:gd name="T52" fmla="*/ 25 w 283"/>
                <a:gd name="T53" fmla="*/ 77 h 114"/>
                <a:gd name="T54" fmla="*/ 18 w 283"/>
                <a:gd name="T55" fmla="*/ 2 h 114"/>
                <a:gd name="T56" fmla="*/ 76 w 283"/>
                <a:gd name="T57" fmla="*/ 55 h 114"/>
                <a:gd name="T58" fmla="*/ 22 w 283"/>
                <a:gd name="T59" fmla="*/ 87 h 114"/>
                <a:gd name="T60" fmla="*/ 220 w 283"/>
                <a:gd name="T61" fmla="*/ 0 h 114"/>
                <a:gd name="T62" fmla="*/ 215 w 283"/>
                <a:gd name="T63" fmla="*/ 0 h 114"/>
                <a:gd name="T64" fmla="*/ 147 w 283"/>
                <a:gd name="T65" fmla="*/ 52 h 114"/>
                <a:gd name="T66" fmla="*/ 84 w 283"/>
                <a:gd name="T67" fmla="*/ 52 h 114"/>
                <a:gd name="T68" fmla="*/ 16 w 283"/>
                <a:gd name="T69" fmla="*/ 0 h 114"/>
                <a:gd name="T70" fmla="*/ 14 w 283"/>
                <a:gd name="T71" fmla="*/ 113 h 114"/>
                <a:gd name="T72" fmla="*/ 35 w 283"/>
                <a:gd name="T73" fmla="*/ 113 h 114"/>
                <a:gd name="T74" fmla="*/ 66 w 283"/>
                <a:gd name="T75" fmla="*/ 89 h 114"/>
                <a:gd name="T76" fmla="*/ 81 w 283"/>
                <a:gd name="T77" fmla="*/ 89 h 114"/>
                <a:gd name="T78" fmla="*/ 90 w 283"/>
                <a:gd name="T79" fmla="*/ 89 h 114"/>
                <a:gd name="T80" fmla="*/ 112 w 283"/>
                <a:gd name="T81" fmla="*/ 113 h 114"/>
                <a:gd name="T82" fmla="*/ 142 w 283"/>
                <a:gd name="T83" fmla="*/ 89 h 114"/>
                <a:gd name="T84" fmla="*/ 170 w 283"/>
                <a:gd name="T85" fmla="*/ 89 h 114"/>
                <a:gd name="T86" fmla="*/ 190 w 283"/>
                <a:gd name="T87" fmla="*/ 113 h 114"/>
                <a:gd name="T88" fmla="*/ 210 w 283"/>
                <a:gd name="T89" fmla="*/ 108 h 114"/>
                <a:gd name="T90" fmla="*/ 266 w 283"/>
                <a:gd name="T91" fmla="*/ 89 h 114"/>
                <a:gd name="T92" fmla="*/ 220 w 283"/>
                <a:gd name="T9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" h="114">
                  <a:moveTo>
                    <a:pt x="281" y="87"/>
                  </a:moveTo>
                  <a:cubicBezTo>
                    <a:pt x="266" y="87"/>
                    <a:pt x="266" y="87"/>
                    <a:pt x="266" y="87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39" y="77"/>
                    <a:pt x="239" y="77"/>
                    <a:pt x="239" y="7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22" y="87"/>
                    <a:pt x="222" y="87"/>
                    <a:pt x="222" y="87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23" y="84"/>
                    <a:pt x="223" y="83"/>
                    <a:pt x="223" y="81"/>
                  </a:cubicBezTo>
                  <a:cubicBezTo>
                    <a:pt x="226" y="71"/>
                    <a:pt x="233" y="60"/>
                    <a:pt x="244" y="60"/>
                  </a:cubicBezTo>
                  <a:cubicBezTo>
                    <a:pt x="249" y="60"/>
                    <a:pt x="254" y="62"/>
                    <a:pt x="253" y="69"/>
                  </a:cubicBezTo>
                  <a:cubicBezTo>
                    <a:pt x="271" y="69"/>
                    <a:pt x="271" y="69"/>
                    <a:pt x="271" y="69"/>
                  </a:cubicBezTo>
                  <a:cubicBezTo>
                    <a:pt x="272" y="66"/>
                    <a:pt x="273" y="61"/>
                    <a:pt x="269" y="56"/>
                  </a:cubicBezTo>
                  <a:cubicBezTo>
                    <a:pt x="266" y="51"/>
                    <a:pt x="258" y="48"/>
                    <a:pt x="248" y="48"/>
                  </a:cubicBezTo>
                  <a:cubicBezTo>
                    <a:pt x="241" y="48"/>
                    <a:pt x="231" y="50"/>
                    <a:pt x="222" y="55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87"/>
                    <a:pt x="281" y="87"/>
                    <a:pt x="281" y="87"/>
                  </a:cubicBezTo>
                  <a:cubicBezTo>
                    <a:pt x="281" y="87"/>
                    <a:pt x="281" y="87"/>
                    <a:pt x="281" y="87"/>
                  </a:cubicBezTo>
                  <a:close/>
                  <a:moveTo>
                    <a:pt x="246" y="101"/>
                  </a:moveTo>
                  <a:cubicBezTo>
                    <a:pt x="243" y="102"/>
                    <a:pt x="240" y="102"/>
                    <a:pt x="237" y="102"/>
                  </a:cubicBezTo>
                  <a:cubicBezTo>
                    <a:pt x="228" y="102"/>
                    <a:pt x="222" y="98"/>
                    <a:pt x="222" y="89"/>
                  </a:cubicBezTo>
                  <a:cubicBezTo>
                    <a:pt x="249" y="89"/>
                    <a:pt x="249" y="89"/>
                    <a:pt x="249" y="89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1"/>
                    <a:pt x="246" y="101"/>
                    <a:pt x="246" y="101"/>
                  </a:cubicBezTo>
                  <a:close/>
                  <a:moveTo>
                    <a:pt x="213" y="53"/>
                  </a:moveTo>
                  <a:cubicBezTo>
                    <a:pt x="213" y="65"/>
                    <a:pt x="213" y="65"/>
                    <a:pt x="213" y="65"/>
                  </a:cubicBezTo>
                  <a:cubicBezTo>
                    <a:pt x="209" y="71"/>
                    <a:pt x="206" y="77"/>
                    <a:pt x="205" y="82"/>
                  </a:cubicBezTo>
                  <a:cubicBezTo>
                    <a:pt x="204" y="83"/>
                    <a:pt x="204" y="85"/>
                    <a:pt x="204" y="87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3" y="53"/>
                    <a:pt x="213" y="53"/>
                    <a:pt x="213" y="53"/>
                  </a:cubicBezTo>
                  <a:close/>
                  <a:moveTo>
                    <a:pt x="180" y="87"/>
                  </a:moveTo>
                  <a:cubicBezTo>
                    <a:pt x="171" y="87"/>
                    <a:pt x="171" y="87"/>
                    <a:pt x="171" y="87"/>
                  </a:cubicBezTo>
                  <a:cubicBezTo>
                    <a:pt x="185" y="66"/>
                    <a:pt x="185" y="66"/>
                    <a:pt x="185" y="66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80" y="87"/>
                    <a:pt x="180" y="87"/>
                    <a:pt x="180" y="87"/>
                  </a:cubicBezTo>
                  <a:close/>
                  <a:moveTo>
                    <a:pt x="145" y="52"/>
                  </a:moveTo>
                  <a:cubicBezTo>
                    <a:pt x="130" y="52"/>
                    <a:pt x="130" y="52"/>
                    <a:pt x="130" y="52"/>
                  </a:cubicBezTo>
                  <a:cubicBezTo>
                    <a:pt x="120" y="87"/>
                    <a:pt x="120" y="87"/>
                    <a:pt x="120" y="87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12" y="84"/>
                    <a:pt x="117" y="78"/>
                    <a:pt x="119" y="70"/>
                  </a:cubicBezTo>
                  <a:cubicBezTo>
                    <a:pt x="120" y="64"/>
                    <a:pt x="119" y="59"/>
                    <a:pt x="117" y="56"/>
                  </a:cubicBezTo>
                  <a:cubicBezTo>
                    <a:pt x="113" y="51"/>
                    <a:pt x="105" y="52"/>
                    <a:pt x="98" y="52"/>
                  </a:cubicBezTo>
                  <a:cubicBezTo>
                    <a:pt x="97" y="52"/>
                    <a:pt x="86" y="52"/>
                    <a:pt x="86" y="5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5" y="52"/>
                    <a:pt x="145" y="52"/>
                    <a:pt x="145" y="52"/>
                  </a:cubicBezTo>
                  <a:cubicBezTo>
                    <a:pt x="145" y="52"/>
                    <a:pt x="145" y="52"/>
                    <a:pt x="145" y="52"/>
                  </a:cubicBezTo>
                  <a:close/>
                  <a:moveTo>
                    <a:pt x="135" y="87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5" y="87"/>
                    <a:pt x="135" y="87"/>
                    <a:pt x="135" y="87"/>
                  </a:cubicBezTo>
                  <a:close/>
                  <a:moveTo>
                    <a:pt x="93" y="79"/>
                  </a:moveTo>
                  <a:cubicBezTo>
                    <a:pt x="93" y="79"/>
                    <a:pt x="93" y="79"/>
                    <a:pt x="93" y="79"/>
                  </a:cubicBezTo>
                  <a:cubicBezTo>
                    <a:pt x="92" y="79"/>
                    <a:pt x="91" y="79"/>
                    <a:pt x="91" y="79"/>
                  </a:cubicBezTo>
                  <a:cubicBezTo>
                    <a:pt x="90" y="79"/>
                    <a:pt x="89" y="79"/>
                    <a:pt x="89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90" y="62"/>
                    <a:pt x="91" y="62"/>
                    <a:pt x="92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100" y="62"/>
                    <a:pt x="103" y="62"/>
                    <a:pt x="104" y="63"/>
                  </a:cubicBezTo>
                  <a:cubicBezTo>
                    <a:pt x="105" y="65"/>
                    <a:pt x="105" y="67"/>
                    <a:pt x="104" y="70"/>
                  </a:cubicBezTo>
                  <a:cubicBezTo>
                    <a:pt x="102" y="75"/>
                    <a:pt x="100" y="78"/>
                    <a:pt x="93" y="79"/>
                  </a:cubicBezTo>
                  <a:moveTo>
                    <a:pt x="76" y="55"/>
                  </a:moveTo>
                  <a:cubicBezTo>
                    <a:pt x="75" y="58"/>
                    <a:pt x="75" y="58"/>
                    <a:pt x="75" y="58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lose/>
                  <a:moveTo>
                    <a:pt x="22" y="87"/>
                  </a:move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2" y="87"/>
                    <a:pt x="22" y="87"/>
                  </a:cubicBezTo>
                  <a:close/>
                  <a:moveTo>
                    <a:pt x="220" y="0"/>
                  </a:moveTo>
                  <a:cubicBezTo>
                    <a:pt x="220" y="57"/>
                    <a:pt x="220" y="57"/>
                    <a:pt x="220" y="57"/>
                  </a:cubicBezTo>
                  <a:cubicBezTo>
                    <a:pt x="218" y="59"/>
                    <a:pt x="216" y="60"/>
                    <a:pt x="215" y="62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52"/>
                    <a:pt x="152" y="52"/>
                    <a:pt x="152" y="52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55" y="113"/>
                    <a:pt x="155" y="113"/>
                    <a:pt x="155" y="113"/>
                  </a:cubicBezTo>
                  <a:cubicBezTo>
                    <a:pt x="170" y="89"/>
                    <a:pt x="170" y="89"/>
                    <a:pt x="170" y="89"/>
                  </a:cubicBezTo>
                  <a:cubicBezTo>
                    <a:pt x="180" y="89"/>
                    <a:pt x="180" y="89"/>
                    <a:pt x="180" y="89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90" y="113"/>
                    <a:pt x="190" y="113"/>
                    <a:pt x="190" y="113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3" y="96"/>
                    <a:pt x="205" y="103"/>
                    <a:pt x="210" y="108"/>
                  </a:cubicBezTo>
                  <a:cubicBezTo>
                    <a:pt x="216" y="113"/>
                    <a:pt x="225" y="114"/>
                    <a:pt x="232" y="114"/>
                  </a:cubicBezTo>
                  <a:cubicBezTo>
                    <a:pt x="241" y="114"/>
                    <a:pt x="251" y="113"/>
                    <a:pt x="260" y="111"/>
                  </a:cubicBezTo>
                  <a:cubicBezTo>
                    <a:pt x="266" y="89"/>
                    <a:pt x="266" y="89"/>
                    <a:pt x="266" y="89"/>
                  </a:cubicBezTo>
                  <a:cubicBezTo>
                    <a:pt x="283" y="89"/>
                    <a:pt x="283" y="89"/>
                    <a:pt x="283" y="8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0"/>
                    <a:pt x="220" y="0"/>
                    <a:pt x="2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203468" y="2089671"/>
            <a:ext cx="1168131" cy="272637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en-GB" sz="800" b="1" dirty="0">
                <a:solidFill>
                  <a:schemeClr val="accent1"/>
                </a:solidFill>
              </a:rPr>
              <a:t>CH. </a:t>
            </a:r>
            <a:r>
              <a:rPr lang="en-GB" sz="800" b="1" dirty="0" err="1">
                <a:solidFill>
                  <a:schemeClr val="accent1"/>
                </a:solidFill>
              </a:rPr>
              <a:t>Thay</a:t>
            </a:r>
            <a:endParaRPr lang="en-GB" sz="800" b="1" dirty="0">
              <a:solidFill>
                <a:schemeClr val="accent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11532" y="3019687"/>
            <a:ext cx="1168131" cy="272637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en-GB" sz="800" b="1" dirty="0">
                <a:solidFill>
                  <a:schemeClr val="accent1"/>
                </a:solidFill>
              </a:rPr>
              <a:t>B. </a:t>
            </a:r>
            <a:r>
              <a:rPr lang="en-GB" sz="800" b="1" dirty="0" smtClean="0">
                <a:solidFill>
                  <a:schemeClr val="accent1"/>
                </a:solidFill>
              </a:rPr>
              <a:t>Wong</a:t>
            </a:r>
            <a:endParaRPr lang="en-GB" sz="800" b="1" dirty="0">
              <a:solidFill>
                <a:schemeClr val="accent1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03468" y="3842163"/>
            <a:ext cx="1168131" cy="272637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en-GB" sz="800" b="1" dirty="0">
                <a:solidFill>
                  <a:schemeClr val="accent1"/>
                </a:solidFill>
              </a:rPr>
              <a:t>M. Wong, </a:t>
            </a:r>
            <a:r>
              <a:rPr lang="en-GB" sz="800" b="1" dirty="0" err="1">
                <a:solidFill>
                  <a:schemeClr val="accent1"/>
                </a:solidFill>
              </a:rPr>
              <a:t>Yinghong</a:t>
            </a:r>
            <a:r>
              <a:rPr lang="en-GB" sz="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03468" y="4924537"/>
            <a:ext cx="1168131" cy="272637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fr-FR" sz="800" b="1" dirty="0">
                <a:solidFill>
                  <a:schemeClr val="accent1"/>
                </a:solidFill>
              </a:rPr>
              <a:t>C. </a:t>
            </a:r>
            <a:r>
              <a:rPr lang="fr-FR" sz="800" b="1" dirty="0" err="1">
                <a:solidFill>
                  <a:schemeClr val="accent1"/>
                </a:solidFill>
              </a:rPr>
              <a:t>Pang</a:t>
            </a:r>
            <a:r>
              <a:rPr lang="fr-FR" sz="800" b="1" dirty="0">
                <a:solidFill>
                  <a:schemeClr val="accent1"/>
                </a:solidFill>
              </a:rPr>
              <a:t>, </a:t>
            </a:r>
            <a:r>
              <a:rPr lang="fr-FR" sz="800" b="1" dirty="0" smtClean="0">
                <a:solidFill>
                  <a:schemeClr val="accent1"/>
                </a:solidFill>
              </a:rPr>
              <a:t>R</a:t>
            </a:r>
            <a:r>
              <a:rPr lang="fr-FR" sz="800" b="1" dirty="0">
                <a:solidFill>
                  <a:schemeClr val="accent1"/>
                </a:solidFill>
              </a:rPr>
              <a:t>. Pu, </a:t>
            </a:r>
          </a:p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fr-FR" sz="800" b="1" dirty="0">
                <a:solidFill>
                  <a:schemeClr val="accent1"/>
                </a:solidFill>
              </a:rPr>
              <a:t>D. </a:t>
            </a:r>
            <a:r>
              <a:rPr lang="fr-FR" sz="800" b="1" dirty="0" smtClean="0">
                <a:solidFill>
                  <a:schemeClr val="accent1"/>
                </a:solidFill>
              </a:rPr>
              <a:t>Chen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36855" y="5835261"/>
            <a:ext cx="1284068" cy="272637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de-DE" sz="800" b="1" dirty="0">
                <a:solidFill>
                  <a:schemeClr val="accent1"/>
                </a:solidFill>
              </a:rPr>
              <a:t>A. Stuckert, </a:t>
            </a:r>
            <a:r>
              <a:rPr lang="de-DE" sz="800" b="1" dirty="0" smtClean="0">
                <a:solidFill>
                  <a:schemeClr val="accent1"/>
                </a:solidFill>
              </a:rPr>
              <a:t>V. Song,</a:t>
            </a:r>
            <a:endParaRPr lang="de-DE" sz="800" b="1" dirty="0">
              <a:solidFill>
                <a:schemeClr val="accent1"/>
              </a:solidFill>
            </a:endParaRPr>
          </a:p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de-DE" sz="800" b="1" dirty="0" smtClean="0">
                <a:solidFill>
                  <a:schemeClr val="accent1"/>
                </a:solidFill>
              </a:rPr>
              <a:t>M</a:t>
            </a:r>
            <a:r>
              <a:rPr lang="de-DE" sz="800" b="1" dirty="0">
                <a:solidFill>
                  <a:schemeClr val="accent1"/>
                </a:solidFill>
              </a:rPr>
              <a:t>. </a:t>
            </a:r>
            <a:r>
              <a:rPr lang="de-DE" sz="800" b="1" dirty="0" smtClean="0">
                <a:solidFill>
                  <a:schemeClr val="accent1"/>
                </a:solidFill>
              </a:rPr>
              <a:t>Chan, T, TSE </a:t>
            </a:r>
            <a:endParaRPr lang="de-DE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Vision: Integrating corporate-wide data to unlock </a:t>
            </a:r>
            <a:r>
              <a:rPr lang="en-US" dirty="0" smtClean="0"/>
              <a:t>business </a:t>
            </a:r>
            <a:r>
              <a:rPr lang="en-US" dirty="0"/>
              <a:t>value through real time </a:t>
            </a:r>
            <a:r>
              <a:rPr lang="en-US" dirty="0" smtClean="0"/>
              <a:t>analytics and visualization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Project Introduction</a:t>
            </a:r>
            <a:endParaRPr lang="en-GB" dirty="0"/>
          </a:p>
        </p:txBody>
      </p:sp>
      <p:sp>
        <p:nvSpPr>
          <p:cNvPr id="9" name="Freeform 361"/>
          <p:cNvSpPr>
            <a:spLocks/>
          </p:cNvSpPr>
          <p:nvPr/>
        </p:nvSpPr>
        <p:spPr bwMode="auto">
          <a:xfrm>
            <a:off x="4249813" y="2529586"/>
            <a:ext cx="2335134" cy="809928"/>
          </a:xfrm>
          <a:custGeom>
            <a:avLst/>
            <a:gdLst>
              <a:gd name="T0" fmla="*/ 259 w 259"/>
              <a:gd name="T1" fmla="*/ 103 h 157"/>
              <a:gd name="T2" fmla="*/ 254 w 259"/>
              <a:gd name="T3" fmla="*/ 81 h 157"/>
              <a:gd name="T4" fmla="*/ 243 w 259"/>
              <a:gd name="T5" fmla="*/ 63 h 157"/>
              <a:gd name="T6" fmla="*/ 224 w 259"/>
              <a:gd name="T7" fmla="*/ 51 h 157"/>
              <a:gd name="T8" fmla="*/ 203 w 259"/>
              <a:gd name="T9" fmla="*/ 47 h 157"/>
              <a:gd name="T10" fmla="*/ 193 w 259"/>
              <a:gd name="T11" fmla="*/ 48 h 157"/>
              <a:gd name="T12" fmla="*/ 185 w 259"/>
              <a:gd name="T13" fmla="*/ 51 h 157"/>
              <a:gd name="T14" fmla="*/ 176 w 259"/>
              <a:gd name="T15" fmla="*/ 30 h 157"/>
              <a:gd name="T16" fmla="*/ 163 w 259"/>
              <a:gd name="T17" fmla="*/ 15 h 157"/>
              <a:gd name="T18" fmla="*/ 144 w 259"/>
              <a:gd name="T19" fmla="*/ 4 h 157"/>
              <a:gd name="T20" fmla="*/ 122 w 259"/>
              <a:gd name="T21" fmla="*/ 0 h 157"/>
              <a:gd name="T22" fmla="*/ 110 w 259"/>
              <a:gd name="T23" fmla="*/ 2 h 157"/>
              <a:gd name="T24" fmla="*/ 86 w 259"/>
              <a:gd name="T25" fmla="*/ 11 h 157"/>
              <a:gd name="T26" fmla="*/ 69 w 259"/>
              <a:gd name="T27" fmla="*/ 29 h 157"/>
              <a:gd name="T28" fmla="*/ 59 w 259"/>
              <a:gd name="T29" fmla="*/ 51 h 157"/>
              <a:gd name="T30" fmla="*/ 58 w 259"/>
              <a:gd name="T31" fmla="*/ 63 h 157"/>
              <a:gd name="T32" fmla="*/ 48 w 259"/>
              <a:gd name="T33" fmla="*/ 63 h 157"/>
              <a:gd name="T34" fmla="*/ 29 w 259"/>
              <a:gd name="T35" fmla="*/ 67 h 157"/>
              <a:gd name="T36" fmla="*/ 15 w 259"/>
              <a:gd name="T37" fmla="*/ 77 h 157"/>
              <a:gd name="T38" fmla="*/ 3 w 259"/>
              <a:gd name="T39" fmla="*/ 92 h 157"/>
              <a:gd name="T40" fmla="*/ 0 w 259"/>
              <a:gd name="T41" fmla="*/ 110 h 157"/>
              <a:gd name="T42" fmla="*/ 1 w 259"/>
              <a:gd name="T43" fmla="*/ 118 h 157"/>
              <a:gd name="T44" fmla="*/ 6 w 259"/>
              <a:gd name="T45" fmla="*/ 132 h 157"/>
              <a:gd name="T46" fmla="*/ 15 w 259"/>
              <a:gd name="T47" fmla="*/ 145 h 157"/>
              <a:gd name="T48" fmla="*/ 27 w 259"/>
              <a:gd name="T49" fmla="*/ 153 h 157"/>
              <a:gd name="T50" fmla="*/ 34 w 259"/>
              <a:gd name="T51" fmla="*/ 156 h 157"/>
              <a:gd name="T52" fmla="*/ 47 w 259"/>
              <a:gd name="T53" fmla="*/ 157 h 157"/>
              <a:gd name="T54" fmla="*/ 206 w 259"/>
              <a:gd name="T55" fmla="*/ 157 h 157"/>
              <a:gd name="T56" fmla="*/ 219 w 259"/>
              <a:gd name="T57" fmla="*/ 155 h 157"/>
              <a:gd name="T58" fmla="*/ 228 w 259"/>
              <a:gd name="T59" fmla="*/ 152 h 157"/>
              <a:gd name="T60" fmla="*/ 242 w 259"/>
              <a:gd name="T61" fmla="*/ 142 h 157"/>
              <a:gd name="T62" fmla="*/ 253 w 259"/>
              <a:gd name="T63" fmla="*/ 127 h 157"/>
              <a:gd name="T64" fmla="*/ 258 w 259"/>
              <a:gd name="T65" fmla="*/ 111 h 157"/>
              <a:gd name="T66" fmla="*/ 259 w 259"/>
              <a:gd name="T67" fmla="*/ 10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9" h="157">
                <a:moveTo>
                  <a:pt x="259" y="103"/>
                </a:moveTo>
                <a:lnTo>
                  <a:pt x="259" y="103"/>
                </a:lnTo>
                <a:lnTo>
                  <a:pt x="258" y="92"/>
                </a:lnTo>
                <a:lnTo>
                  <a:pt x="254" y="81"/>
                </a:lnTo>
                <a:lnTo>
                  <a:pt x="249" y="72"/>
                </a:lnTo>
                <a:lnTo>
                  <a:pt x="243" y="63"/>
                </a:lnTo>
                <a:lnTo>
                  <a:pt x="234" y="56"/>
                </a:lnTo>
                <a:lnTo>
                  <a:pt x="224" y="51"/>
                </a:lnTo>
                <a:lnTo>
                  <a:pt x="214" y="48"/>
                </a:lnTo>
                <a:lnTo>
                  <a:pt x="203" y="47"/>
                </a:lnTo>
                <a:lnTo>
                  <a:pt x="203" y="47"/>
                </a:lnTo>
                <a:lnTo>
                  <a:pt x="193" y="48"/>
                </a:lnTo>
                <a:lnTo>
                  <a:pt x="185" y="51"/>
                </a:lnTo>
                <a:lnTo>
                  <a:pt x="185" y="51"/>
                </a:lnTo>
                <a:lnTo>
                  <a:pt x="181" y="40"/>
                </a:lnTo>
                <a:lnTo>
                  <a:pt x="176" y="30"/>
                </a:lnTo>
                <a:lnTo>
                  <a:pt x="170" y="23"/>
                </a:lnTo>
                <a:lnTo>
                  <a:pt x="163" y="15"/>
                </a:lnTo>
                <a:lnTo>
                  <a:pt x="153" y="9"/>
                </a:lnTo>
                <a:lnTo>
                  <a:pt x="144" y="4"/>
                </a:lnTo>
                <a:lnTo>
                  <a:pt x="133" y="2"/>
                </a:lnTo>
                <a:lnTo>
                  <a:pt x="122" y="0"/>
                </a:lnTo>
                <a:lnTo>
                  <a:pt x="122" y="0"/>
                </a:lnTo>
                <a:lnTo>
                  <a:pt x="110" y="2"/>
                </a:lnTo>
                <a:lnTo>
                  <a:pt x="97" y="5"/>
                </a:lnTo>
                <a:lnTo>
                  <a:pt x="86" y="11"/>
                </a:lnTo>
                <a:lnTo>
                  <a:pt x="76" y="19"/>
                </a:lnTo>
                <a:lnTo>
                  <a:pt x="69" y="29"/>
                </a:lnTo>
                <a:lnTo>
                  <a:pt x="63" y="39"/>
                </a:lnTo>
                <a:lnTo>
                  <a:pt x="59" y="51"/>
                </a:lnTo>
                <a:lnTo>
                  <a:pt x="58" y="63"/>
                </a:lnTo>
                <a:lnTo>
                  <a:pt x="58" y="63"/>
                </a:lnTo>
                <a:lnTo>
                  <a:pt x="48" y="63"/>
                </a:lnTo>
                <a:lnTo>
                  <a:pt x="48" y="63"/>
                </a:lnTo>
                <a:lnTo>
                  <a:pt x="38" y="63"/>
                </a:lnTo>
                <a:lnTo>
                  <a:pt x="29" y="67"/>
                </a:lnTo>
                <a:lnTo>
                  <a:pt x="21" y="71"/>
                </a:lnTo>
                <a:lnTo>
                  <a:pt x="15" y="77"/>
                </a:lnTo>
                <a:lnTo>
                  <a:pt x="8" y="84"/>
                </a:lnTo>
                <a:lnTo>
                  <a:pt x="3" y="92"/>
                </a:lnTo>
                <a:lnTo>
                  <a:pt x="1" y="100"/>
                </a:lnTo>
                <a:lnTo>
                  <a:pt x="0" y="110"/>
                </a:lnTo>
                <a:lnTo>
                  <a:pt x="0" y="110"/>
                </a:lnTo>
                <a:lnTo>
                  <a:pt x="1" y="118"/>
                </a:lnTo>
                <a:lnTo>
                  <a:pt x="2" y="125"/>
                </a:lnTo>
                <a:lnTo>
                  <a:pt x="6" y="132"/>
                </a:lnTo>
                <a:lnTo>
                  <a:pt x="10" y="139"/>
                </a:lnTo>
                <a:lnTo>
                  <a:pt x="15" y="145"/>
                </a:lnTo>
                <a:lnTo>
                  <a:pt x="21" y="148"/>
                </a:lnTo>
                <a:lnTo>
                  <a:pt x="27" y="153"/>
                </a:lnTo>
                <a:lnTo>
                  <a:pt x="34" y="156"/>
                </a:lnTo>
                <a:lnTo>
                  <a:pt x="34" y="156"/>
                </a:lnTo>
                <a:lnTo>
                  <a:pt x="40" y="157"/>
                </a:lnTo>
                <a:lnTo>
                  <a:pt x="47" y="157"/>
                </a:lnTo>
                <a:lnTo>
                  <a:pt x="206" y="157"/>
                </a:lnTo>
                <a:lnTo>
                  <a:pt x="206" y="157"/>
                </a:lnTo>
                <a:lnTo>
                  <a:pt x="213" y="157"/>
                </a:lnTo>
                <a:lnTo>
                  <a:pt x="219" y="155"/>
                </a:lnTo>
                <a:lnTo>
                  <a:pt x="219" y="155"/>
                </a:lnTo>
                <a:lnTo>
                  <a:pt x="228" y="152"/>
                </a:lnTo>
                <a:lnTo>
                  <a:pt x="235" y="147"/>
                </a:lnTo>
                <a:lnTo>
                  <a:pt x="242" y="142"/>
                </a:lnTo>
                <a:lnTo>
                  <a:pt x="248" y="135"/>
                </a:lnTo>
                <a:lnTo>
                  <a:pt x="253" y="127"/>
                </a:lnTo>
                <a:lnTo>
                  <a:pt x="255" y="120"/>
                </a:lnTo>
                <a:lnTo>
                  <a:pt x="258" y="111"/>
                </a:lnTo>
                <a:lnTo>
                  <a:pt x="259" y="103"/>
                </a:lnTo>
                <a:lnTo>
                  <a:pt x="259" y="103"/>
                </a:lnTo>
                <a:close/>
              </a:path>
            </a:pathLst>
          </a:custGeom>
          <a:solidFill>
            <a:srgbClr val="E2E2E3">
              <a:alpha val="49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82516" y="1524000"/>
            <a:ext cx="6196757" cy="990983"/>
          </a:xfrm>
          <a:prstGeom prst="roundRect">
            <a:avLst/>
          </a:prstGeom>
          <a:solidFill>
            <a:schemeClr val="tx1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64762" y="1773153"/>
            <a:ext cx="832704" cy="654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1725" y="1752228"/>
            <a:ext cx="668727" cy="23311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Sales</a:t>
            </a:r>
          </a:p>
        </p:txBody>
      </p:sp>
      <p:grpSp>
        <p:nvGrpSpPr>
          <p:cNvPr id="13" name="Group 253"/>
          <p:cNvGrpSpPr/>
          <p:nvPr/>
        </p:nvGrpSpPr>
        <p:grpSpPr>
          <a:xfrm>
            <a:off x="2786155" y="1963031"/>
            <a:ext cx="322771" cy="295322"/>
            <a:chOff x="-2382838" y="-541337"/>
            <a:chExt cx="1082675" cy="10033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" name="Freeform 181"/>
            <p:cNvSpPr>
              <a:spLocks noEditPoints="1"/>
            </p:cNvSpPr>
            <p:nvPr/>
          </p:nvSpPr>
          <p:spPr bwMode="auto">
            <a:xfrm>
              <a:off x="-2241550" y="-541337"/>
              <a:ext cx="514350" cy="341313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208" y="281"/>
                </a:cxn>
                <a:cxn ang="0">
                  <a:pos x="206" y="255"/>
                </a:cxn>
                <a:cxn ang="0">
                  <a:pos x="217" y="220"/>
                </a:cxn>
                <a:cxn ang="0">
                  <a:pos x="235" y="199"/>
                </a:cxn>
                <a:cxn ang="0">
                  <a:pos x="278" y="177"/>
                </a:cxn>
                <a:cxn ang="0">
                  <a:pos x="356" y="145"/>
                </a:cxn>
                <a:cxn ang="0">
                  <a:pos x="389" y="176"/>
                </a:cxn>
                <a:cxn ang="0">
                  <a:pos x="428" y="196"/>
                </a:cxn>
                <a:cxn ang="0">
                  <a:pos x="445" y="217"/>
                </a:cxn>
                <a:cxn ang="0">
                  <a:pos x="457" y="253"/>
                </a:cxn>
                <a:cxn ang="0">
                  <a:pos x="382" y="256"/>
                </a:cxn>
                <a:cxn ang="0">
                  <a:pos x="374" y="236"/>
                </a:cxn>
                <a:cxn ang="0">
                  <a:pos x="334" y="225"/>
                </a:cxn>
                <a:cxn ang="0">
                  <a:pos x="291" y="232"/>
                </a:cxn>
                <a:cxn ang="0">
                  <a:pos x="283" y="246"/>
                </a:cxn>
                <a:cxn ang="0">
                  <a:pos x="287" y="267"/>
                </a:cxn>
                <a:cxn ang="0">
                  <a:pos x="308" y="278"/>
                </a:cxn>
                <a:cxn ang="0">
                  <a:pos x="377" y="297"/>
                </a:cxn>
                <a:cxn ang="0">
                  <a:pos x="438" y="327"/>
                </a:cxn>
                <a:cxn ang="0">
                  <a:pos x="453" y="346"/>
                </a:cxn>
                <a:cxn ang="0">
                  <a:pos x="463" y="388"/>
                </a:cxn>
                <a:cxn ang="0">
                  <a:pos x="452" y="428"/>
                </a:cxn>
                <a:cxn ang="0">
                  <a:pos x="386" y="400"/>
                </a:cxn>
                <a:cxn ang="0">
                  <a:pos x="378" y="378"/>
                </a:cxn>
                <a:cxn ang="0">
                  <a:pos x="349" y="364"/>
                </a:cxn>
                <a:cxn ang="0">
                  <a:pos x="269" y="343"/>
                </a:cxn>
                <a:cxn ang="0">
                  <a:pos x="231" y="322"/>
                </a:cxn>
                <a:cxn ang="0">
                  <a:pos x="278" y="72"/>
                </a:cxn>
                <a:cxn ang="0">
                  <a:pos x="184" y="112"/>
                </a:cxn>
                <a:cxn ang="0">
                  <a:pos x="127" y="163"/>
                </a:cxn>
                <a:cxn ang="0">
                  <a:pos x="79" y="253"/>
                </a:cxn>
                <a:cxn ang="0">
                  <a:pos x="66" y="332"/>
                </a:cxn>
                <a:cxn ang="0">
                  <a:pos x="76" y="403"/>
                </a:cxn>
                <a:cxn ang="0">
                  <a:pos x="14" y="429"/>
                </a:cxn>
                <a:cxn ang="0">
                  <a:pos x="0" y="332"/>
                </a:cxn>
                <a:cxn ang="0">
                  <a:pos x="4" y="281"/>
                </a:cxn>
                <a:cxn ang="0">
                  <a:pos x="40" y="174"/>
                </a:cxn>
                <a:cxn ang="0">
                  <a:pos x="97" y="97"/>
                </a:cxn>
                <a:cxn ang="0">
                  <a:pos x="204" y="26"/>
                </a:cxn>
                <a:cxn ang="0">
                  <a:pos x="298" y="1"/>
                </a:cxn>
                <a:cxn ang="0">
                  <a:pos x="349" y="0"/>
                </a:cxn>
                <a:cxn ang="0">
                  <a:pos x="431" y="15"/>
                </a:cxn>
                <a:cxn ang="0">
                  <a:pos x="544" y="76"/>
                </a:cxn>
                <a:cxn ang="0">
                  <a:pos x="593" y="126"/>
                </a:cxn>
                <a:cxn ang="0">
                  <a:pos x="635" y="192"/>
                </a:cxn>
                <a:cxn ang="0">
                  <a:pos x="619" y="246"/>
                </a:cxn>
                <a:cxn ang="0">
                  <a:pos x="578" y="231"/>
                </a:cxn>
                <a:cxn ang="0">
                  <a:pos x="543" y="170"/>
                </a:cxn>
                <a:cxn ang="0">
                  <a:pos x="501" y="127"/>
                </a:cxn>
                <a:cxn ang="0">
                  <a:pos x="411" y="79"/>
                </a:cxn>
                <a:cxn ang="0">
                  <a:pos x="332" y="66"/>
                </a:cxn>
              </a:cxnLst>
              <a:rect l="0" t="0" r="r" b="b"/>
              <a:pathLst>
                <a:path w="648" h="429">
                  <a:moveTo>
                    <a:pt x="231" y="322"/>
                  </a:moveTo>
                  <a:lnTo>
                    <a:pt x="231" y="322"/>
                  </a:lnTo>
                  <a:lnTo>
                    <a:pt x="226" y="317"/>
                  </a:lnTo>
                  <a:lnTo>
                    <a:pt x="220" y="310"/>
                  </a:lnTo>
                  <a:lnTo>
                    <a:pt x="216" y="303"/>
                  </a:lnTo>
                  <a:lnTo>
                    <a:pt x="212" y="296"/>
                  </a:lnTo>
                  <a:lnTo>
                    <a:pt x="209" y="289"/>
                  </a:lnTo>
                  <a:lnTo>
                    <a:pt x="208" y="281"/>
                  </a:lnTo>
                  <a:lnTo>
                    <a:pt x="206" y="273"/>
                  </a:lnTo>
                  <a:lnTo>
                    <a:pt x="206" y="264"/>
                  </a:lnTo>
                  <a:lnTo>
                    <a:pt x="206" y="264"/>
                  </a:lnTo>
                  <a:lnTo>
                    <a:pt x="206" y="255"/>
                  </a:lnTo>
                  <a:lnTo>
                    <a:pt x="208" y="245"/>
                  </a:lnTo>
                  <a:lnTo>
                    <a:pt x="211" y="235"/>
                  </a:lnTo>
                  <a:lnTo>
                    <a:pt x="213" y="227"/>
                  </a:lnTo>
                  <a:lnTo>
                    <a:pt x="217" y="220"/>
                  </a:lnTo>
                  <a:lnTo>
                    <a:pt x="223" y="212"/>
                  </a:lnTo>
                  <a:lnTo>
                    <a:pt x="229" y="205"/>
                  </a:lnTo>
                  <a:lnTo>
                    <a:pt x="235" y="199"/>
                  </a:lnTo>
                  <a:lnTo>
                    <a:pt x="235" y="199"/>
                  </a:lnTo>
                  <a:lnTo>
                    <a:pt x="252" y="188"/>
                  </a:lnTo>
                  <a:lnTo>
                    <a:pt x="260" y="184"/>
                  </a:lnTo>
                  <a:lnTo>
                    <a:pt x="269" y="180"/>
                  </a:lnTo>
                  <a:lnTo>
                    <a:pt x="278" y="177"/>
                  </a:lnTo>
                  <a:lnTo>
                    <a:pt x="289" y="174"/>
                  </a:lnTo>
                  <a:lnTo>
                    <a:pt x="313" y="173"/>
                  </a:lnTo>
                  <a:lnTo>
                    <a:pt x="313" y="145"/>
                  </a:lnTo>
                  <a:lnTo>
                    <a:pt x="356" y="145"/>
                  </a:lnTo>
                  <a:lnTo>
                    <a:pt x="357" y="171"/>
                  </a:lnTo>
                  <a:lnTo>
                    <a:pt x="357" y="171"/>
                  </a:lnTo>
                  <a:lnTo>
                    <a:pt x="380" y="174"/>
                  </a:lnTo>
                  <a:lnTo>
                    <a:pt x="389" y="176"/>
                  </a:lnTo>
                  <a:lnTo>
                    <a:pt x="398" y="178"/>
                  </a:lnTo>
                  <a:lnTo>
                    <a:pt x="406" y="182"/>
                  </a:lnTo>
                  <a:lnTo>
                    <a:pt x="414" y="187"/>
                  </a:lnTo>
                  <a:lnTo>
                    <a:pt x="428" y="196"/>
                  </a:lnTo>
                  <a:lnTo>
                    <a:pt x="428" y="196"/>
                  </a:lnTo>
                  <a:lnTo>
                    <a:pt x="435" y="203"/>
                  </a:lnTo>
                  <a:lnTo>
                    <a:pt x="441" y="210"/>
                  </a:lnTo>
                  <a:lnTo>
                    <a:pt x="445" y="217"/>
                  </a:lnTo>
                  <a:lnTo>
                    <a:pt x="449" y="225"/>
                  </a:lnTo>
                  <a:lnTo>
                    <a:pt x="453" y="234"/>
                  </a:lnTo>
                  <a:lnTo>
                    <a:pt x="456" y="243"/>
                  </a:lnTo>
                  <a:lnTo>
                    <a:pt x="457" y="253"/>
                  </a:lnTo>
                  <a:lnTo>
                    <a:pt x="457" y="264"/>
                  </a:lnTo>
                  <a:lnTo>
                    <a:pt x="384" y="264"/>
                  </a:lnTo>
                  <a:lnTo>
                    <a:pt x="384" y="264"/>
                  </a:lnTo>
                  <a:lnTo>
                    <a:pt x="382" y="256"/>
                  </a:lnTo>
                  <a:lnTo>
                    <a:pt x="381" y="248"/>
                  </a:lnTo>
                  <a:lnTo>
                    <a:pt x="378" y="242"/>
                  </a:lnTo>
                  <a:lnTo>
                    <a:pt x="374" y="236"/>
                  </a:lnTo>
                  <a:lnTo>
                    <a:pt x="374" y="236"/>
                  </a:lnTo>
                  <a:lnTo>
                    <a:pt x="368" y="231"/>
                  </a:lnTo>
                  <a:lnTo>
                    <a:pt x="359" y="228"/>
                  </a:lnTo>
                  <a:lnTo>
                    <a:pt x="346" y="225"/>
                  </a:lnTo>
                  <a:lnTo>
                    <a:pt x="334" y="225"/>
                  </a:lnTo>
                  <a:lnTo>
                    <a:pt x="320" y="225"/>
                  </a:lnTo>
                  <a:lnTo>
                    <a:pt x="309" y="227"/>
                  </a:lnTo>
                  <a:lnTo>
                    <a:pt x="298" y="230"/>
                  </a:lnTo>
                  <a:lnTo>
                    <a:pt x="291" y="232"/>
                  </a:lnTo>
                  <a:lnTo>
                    <a:pt x="291" y="232"/>
                  </a:lnTo>
                  <a:lnTo>
                    <a:pt x="287" y="236"/>
                  </a:lnTo>
                  <a:lnTo>
                    <a:pt x="284" y="241"/>
                  </a:lnTo>
                  <a:lnTo>
                    <a:pt x="283" y="246"/>
                  </a:lnTo>
                  <a:lnTo>
                    <a:pt x="283" y="252"/>
                  </a:lnTo>
                  <a:lnTo>
                    <a:pt x="283" y="257"/>
                  </a:lnTo>
                  <a:lnTo>
                    <a:pt x="284" y="263"/>
                  </a:lnTo>
                  <a:lnTo>
                    <a:pt x="287" y="267"/>
                  </a:lnTo>
                  <a:lnTo>
                    <a:pt x="291" y="271"/>
                  </a:lnTo>
                  <a:lnTo>
                    <a:pt x="291" y="271"/>
                  </a:lnTo>
                  <a:lnTo>
                    <a:pt x="298" y="275"/>
                  </a:lnTo>
                  <a:lnTo>
                    <a:pt x="308" y="278"/>
                  </a:lnTo>
                  <a:lnTo>
                    <a:pt x="331" y="285"/>
                  </a:lnTo>
                  <a:lnTo>
                    <a:pt x="357" y="292"/>
                  </a:lnTo>
                  <a:lnTo>
                    <a:pt x="377" y="297"/>
                  </a:lnTo>
                  <a:lnTo>
                    <a:pt x="377" y="297"/>
                  </a:lnTo>
                  <a:lnTo>
                    <a:pt x="396" y="303"/>
                  </a:lnTo>
                  <a:lnTo>
                    <a:pt x="413" y="311"/>
                  </a:lnTo>
                  <a:lnTo>
                    <a:pt x="427" y="318"/>
                  </a:lnTo>
                  <a:lnTo>
                    <a:pt x="438" y="327"/>
                  </a:lnTo>
                  <a:lnTo>
                    <a:pt x="438" y="327"/>
                  </a:lnTo>
                  <a:lnTo>
                    <a:pt x="443" y="332"/>
                  </a:lnTo>
                  <a:lnTo>
                    <a:pt x="449" y="339"/>
                  </a:lnTo>
                  <a:lnTo>
                    <a:pt x="453" y="346"/>
                  </a:lnTo>
                  <a:lnTo>
                    <a:pt x="457" y="353"/>
                  </a:lnTo>
                  <a:lnTo>
                    <a:pt x="460" y="361"/>
                  </a:lnTo>
                  <a:lnTo>
                    <a:pt x="461" y="370"/>
                  </a:lnTo>
                  <a:lnTo>
                    <a:pt x="463" y="388"/>
                  </a:lnTo>
                  <a:lnTo>
                    <a:pt x="463" y="388"/>
                  </a:lnTo>
                  <a:lnTo>
                    <a:pt x="461" y="407"/>
                  </a:lnTo>
                  <a:lnTo>
                    <a:pt x="461" y="407"/>
                  </a:lnTo>
                  <a:lnTo>
                    <a:pt x="452" y="428"/>
                  </a:lnTo>
                  <a:lnTo>
                    <a:pt x="452" y="428"/>
                  </a:lnTo>
                  <a:lnTo>
                    <a:pt x="420" y="412"/>
                  </a:lnTo>
                  <a:lnTo>
                    <a:pt x="386" y="400"/>
                  </a:lnTo>
                  <a:lnTo>
                    <a:pt x="386" y="400"/>
                  </a:lnTo>
                  <a:lnTo>
                    <a:pt x="386" y="394"/>
                  </a:lnTo>
                  <a:lnTo>
                    <a:pt x="385" y="388"/>
                  </a:lnTo>
                  <a:lnTo>
                    <a:pt x="382" y="382"/>
                  </a:lnTo>
                  <a:lnTo>
                    <a:pt x="378" y="378"/>
                  </a:lnTo>
                  <a:lnTo>
                    <a:pt x="378" y="378"/>
                  </a:lnTo>
                  <a:lnTo>
                    <a:pt x="371" y="374"/>
                  </a:lnTo>
                  <a:lnTo>
                    <a:pt x="364" y="370"/>
                  </a:lnTo>
                  <a:lnTo>
                    <a:pt x="349" y="364"/>
                  </a:lnTo>
                  <a:lnTo>
                    <a:pt x="330" y="360"/>
                  </a:lnTo>
                  <a:lnTo>
                    <a:pt x="310" y="354"/>
                  </a:lnTo>
                  <a:lnTo>
                    <a:pt x="289" y="350"/>
                  </a:lnTo>
                  <a:lnTo>
                    <a:pt x="269" y="343"/>
                  </a:lnTo>
                  <a:lnTo>
                    <a:pt x="249" y="335"/>
                  </a:lnTo>
                  <a:lnTo>
                    <a:pt x="240" y="329"/>
                  </a:lnTo>
                  <a:lnTo>
                    <a:pt x="231" y="322"/>
                  </a:lnTo>
                  <a:lnTo>
                    <a:pt x="231" y="322"/>
                  </a:lnTo>
                  <a:close/>
                  <a:moveTo>
                    <a:pt x="332" y="66"/>
                  </a:moveTo>
                  <a:lnTo>
                    <a:pt x="332" y="66"/>
                  </a:lnTo>
                  <a:lnTo>
                    <a:pt x="305" y="67"/>
                  </a:lnTo>
                  <a:lnTo>
                    <a:pt x="278" y="72"/>
                  </a:lnTo>
                  <a:lnTo>
                    <a:pt x="253" y="79"/>
                  </a:lnTo>
                  <a:lnTo>
                    <a:pt x="229" y="87"/>
                  </a:lnTo>
                  <a:lnTo>
                    <a:pt x="205" y="98"/>
                  </a:lnTo>
                  <a:lnTo>
                    <a:pt x="184" y="112"/>
                  </a:lnTo>
                  <a:lnTo>
                    <a:pt x="163" y="127"/>
                  </a:lnTo>
                  <a:lnTo>
                    <a:pt x="144" y="144"/>
                  </a:lnTo>
                  <a:lnTo>
                    <a:pt x="144" y="144"/>
                  </a:lnTo>
                  <a:lnTo>
                    <a:pt x="127" y="163"/>
                  </a:lnTo>
                  <a:lnTo>
                    <a:pt x="112" y="184"/>
                  </a:lnTo>
                  <a:lnTo>
                    <a:pt x="98" y="205"/>
                  </a:lnTo>
                  <a:lnTo>
                    <a:pt x="87" y="228"/>
                  </a:lnTo>
                  <a:lnTo>
                    <a:pt x="79" y="253"/>
                  </a:lnTo>
                  <a:lnTo>
                    <a:pt x="72" y="278"/>
                  </a:lnTo>
                  <a:lnTo>
                    <a:pt x="68" y="304"/>
                  </a:lnTo>
                  <a:lnTo>
                    <a:pt x="66" y="332"/>
                  </a:lnTo>
                  <a:lnTo>
                    <a:pt x="66" y="332"/>
                  </a:lnTo>
                  <a:lnTo>
                    <a:pt x="66" y="350"/>
                  </a:lnTo>
                  <a:lnTo>
                    <a:pt x="69" y="368"/>
                  </a:lnTo>
                  <a:lnTo>
                    <a:pt x="72" y="385"/>
                  </a:lnTo>
                  <a:lnTo>
                    <a:pt x="76" y="403"/>
                  </a:lnTo>
                  <a:lnTo>
                    <a:pt x="76" y="403"/>
                  </a:lnTo>
                  <a:lnTo>
                    <a:pt x="44" y="415"/>
                  </a:lnTo>
                  <a:lnTo>
                    <a:pt x="14" y="429"/>
                  </a:lnTo>
                  <a:lnTo>
                    <a:pt x="14" y="429"/>
                  </a:lnTo>
                  <a:lnTo>
                    <a:pt x="8" y="406"/>
                  </a:lnTo>
                  <a:lnTo>
                    <a:pt x="4" y="382"/>
                  </a:lnTo>
                  <a:lnTo>
                    <a:pt x="1" y="357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15"/>
                  </a:lnTo>
                  <a:lnTo>
                    <a:pt x="1" y="297"/>
                  </a:lnTo>
                  <a:lnTo>
                    <a:pt x="4" y="281"/>
                  </a:lnTo>
                  <a:lnTo>
                    <a:pt x="7" y="266"/>
                  </a:lnTo>
                  <a:lnTo>
                    <a:pt x="15" y="234"/>
                  </a:lnTo>
                  <a:lnTo>
                    <a:pt x="26" y="203"/>
                  </a:lnTo>
                  <a:lnTo>
                    <a:pt x="40" y="174"/>
                  </a:lnTo>
                  <a:lnTo>
                    <a:pt x="57" y="146"/>
                  </a:lnTo>
                  <a:lnTo>
                    <a:pt x="76" y="120"/>
                  </a:lnTo>
                  <a:lnTo>
                    <a:pt x="97" y="97"/>
                  </a:lnTo>
                  <a:lnTo>
                    <a:pt x="97" y="97"/>
                  </a:lnTo>
                  <a:lnTo>
                    <a:pt x="120" y="76"/>
                  </a:lnTo>
                  <a:lnTo>
                    <a:pt x="147" y="56"/>
                  </a:lnTo>
                  <a:lnTo>
                    <a:pt x="174" y="40"/>
                  </a:lnTo>
                  <a:lnTo>
                    <a:pt x="204" y="26"/>
                  </a:lnTo>
                  <a:lnTo>
                    <a:pt x="234" y="15"/>
                  </a:lnTo>
                  <a:lnTo>
                    <a:pt x="266" y="7"/>
                  </a:lnTo>
                  <a:lnTo>
                    <a:pt x="281" y="4"/>
                  </a:lnTo>
                  <a:lnTo>
                    <a:pt x="298" y="1"/>
                  </a:lnTo>
                  <a:lnTo>
                    <a:pt x="316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349" y="0"/>
                  </a:lnTo>
                  <a:lnTo>
                    <a:pt x="367" y="1"/>
                  </a:lnTo>
                  <a:lnTo>
                    <a:pt x="384" y="4"/>
                  </a:lnTo>
                  <a:lnTo>
                    <a:pt x="399" y="7"/>
                  </a:lnTo>
                  <a:lnTo>
                    <a:pt x="431" y="15"/>
                  </a:lnTo>
                  <a:lnTo>
                    <a:pt x="461" y="26"/>
                  </a:lnTo>
                  <a:lnTo>
                    <a:pt x="490" y="40"/>
                  </a:lnTo>
                  <a:lnTo>
                    <a:pt x="518" y="56"/>
                  </a:lnTo>
                  <a:lnTo>
                    <a:pt x="544" y="76"/>
                  </a:lnTo>
                  <a:lnTo>
                    <a:pt x="568" y="97"/>
                  </a:lnTo>
                  <a:lnTo>
                    <a:pt x="568" y="97"/>
                  </a:lnTo>
                  <a:lnTo>
                    <a:pt x="580" y="112"/>
                  </a:lnTo>
                  <a:lnTo>
                    <a:pt x="593" y="126"/>
                  </a:lnTo>
                  <a:lnTo>
                    <a:pt x="605" y="142"/>
                  </a:lnTo>
                  <a:lnTo>
                    <a:pt x="616" y="158"/>
                  </a:lnTo>
                  <a:lnTo>
                    <a:pt x="626" y="176"/>
                  </a:lnTo>
                  <a:lnTo>
                    <a:pt x="635" y="192"/>
                  </a:lnTo>
                  <a:lnTo>
                    <a:pt x="643" y="210"/>
                  </a:lnTo>
                  <a:lnTo>
                    <a:pt x="648" y="230"/>
                  </a:lnTo>
                  <a:lnTo>
                    <a:pt x="648" y="230"/>
                  </a:lnTo>
                  <a:lnTo>
                    <a:pt x="619" y="246"/>
                  </a:lnTo>
                  <a:lnTo>
                    <a:pt x="590" y="264"/>
                  </a:lnTo>
                  <a:lnTo>
                    <a:pt x="590" y="264"/>
                  </a:lnTo>
                  <a:lnTo>
                    <a:pt x="585" y="248"/>
                  </a:lnTo>
                  <a:lnTo>
                    <a:pt x="578" y="231"/>
                  </a:lnTo>
                  <a:lnTo>
                    <a:pt x="571" y="214"/>
                  </a:lnTo>
                  <a:lnTo>
                    <a:pt x="562" y="199"/>
                  </a:lnTo>
                  <a:lnTo>
                    <a:pt x="554" y="184"/>
                  </a:lnTo>
                  <a:lnTo>
                    <a:pt x="543" y="170"/>
                  </a:lnTo>
                  <a:lnTo>
                    <a:pt x="532" y="156"/>
                  </a:lnTo>
                  <a:lnTo>
                    <a:pt x="521" y="144"/>
                  </a:lnTo>
                  <a:lnTo>
                    <a:pt x="521" y="144"/>
                  </a:lnTo>
                  <a:lnTo>
                    <a:pt x="501" y="127"/>
                  </a:lnTo>
                  <a:lnTo>
                    <a:pt x="481" y="112"/>
                  </a:lnTo>
                  <a:lnTo>
                    <a:pt x="460" y="98"/>
                  </a:lnTo>
                  <a:lnTo>
                    <a:pt x="436" y="87"/>
                  </a:lnTo>
                  <a:lnTo>
                    <a:pt x="411" y="79"/>
                  </a:lnTo>
                  <a:lnTo>
                    <a:pt x="386" y="72"/>
                  </a:lnTo>
                  <a:lnTo>
                    <a:pt x="360" y="67"/>
                  </a:lnTo>
                  <a:lnTo>
                    <a:pt x="332" y="66"/>
                  </a:lnTo>
                  <a:lnTo>
                    <a:pt x="332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Freeform 182"/>
            <p:cNvSpPr>
              <a:spLocks noEditPoints="1"/>
            </p:cNvSpPr>
            <p:nvPr/>
          </p:nvSpPr>
          <p:spPr bwMode="auto">
            <a:xfrm>
              <a:off x="-1838325" y="-339725"/>
              <a:ext cx="538162" cy="563563"/>
            </a:xfrm>
            <a:custGeom>
              <a:avLst/>
              <a:gdLst/>
              <a:ahLst/>
              <a:cxnLst>
                <a:cxn ang="0">
                  <a:pos x="154" y="42"/>
                </a:cxn>
                <a:cxn ang="0">
                  <a:pos x="235" y="11"/>
                </a:cxn>
                <a:cxn ang="0">
                  <a:pos x="323" y="0"/>
                </a:cxn>
                <a:cxn ang="0">
                  <a:pos x="395" y="6"/>
                </a:cxn>
                <a:cxn ang="0">
                  <a:pos x="477" y="34"/>
                </a:cxn>
                <a:cxn ang="0">
                  <a:pos x="574" y="103"/>
                </a:cxn>
                <a:cxn ang="0">
                  <a:pos x="650" y="216"/>
                </a:cxn>
                <a:cxn ang="0">
                  <a:pos x="674" y="300"/>
                </a:cxn>
                <a:cxn ang="0">
                  <a:pos x="678" y="372"/>
                </a:cxn>
                <a:cxn ang="0">
                  <a:pos x="661" y="459"/>
                </a:cxn>
                <a:cxn ang="0">
                  <a:pos x="617" y="552"/>
                </a:cxn>
                <a:cxn ang="0">
                  <a:pos x="521" y="648"/>
                </a:cxn>
                <a:cxn ang="0">
                  <a:pos x="429" y="692"/>
                </a:cxn>
                <a:cxn ang="0">
                  <a:pos x="341" y="709"/>
                </a:cxn>
                <a:cxn ang="0">
                  <a:pos x="225" y="695"/>
                </a:cxn>
                <a:cxn ang="0">
                  <a:pos x="203" y="619"/>
                </a:cxn>
                <a:cxn ang="0">
                  <a:pos x="197" y="526"/>
                </a:cxn>
                <a:cxn ang="0">
                  <a:pos x="167" y="415"/>
                </a:cxn>
                <a:cxn ang="0">
                  <a:pos x="110" y="314"/>
                </a:cxn>
                <a:cxn ang="0">
                  <a:pos x="48" y="246"/>
                </a:cxn>
                <a:cxn ang="0">
                  <a:pos x="14" y="178"/>
                </a:cxn>
                <a:cxn ang="0">
                  <a:pos x="215" y="343"/>
                </a:cxn>
                <a:cxn ang="0">
                  <a:pos x="194" y="315"/>
                </a:cxn>
                <a:cxn ang="0">
                  <a:pos x="187" y="281"/>
                </a:cxn>
                <a:cxn ang="0">
                  <a:pos x="200" y="234"/>
                </a:cxn>
                <a:cxn ang="0">
                  <a:pos x="228" y="205"/>
                </a:cxn>
                <a:cxn ang="0">
                  <a:pos x="276" y="185"/>
                </a:cxn>
                <a:cxn ang="0">
                  <a:pos x="350" y="182"/>
                </a:cxn>
                <a:cxn ang="0">
                  <a:pos x="394" y="189"/>
                </a:cxn>
                <a:cxn ang="0">
                  <a:pos x="426" y="209"/>
                </a:cxn>
                <a:cxn ang="0">
                  <a:pos x="452" y="249"/>
                </a:cxn>
                <a:cxn ang="0">
                  <a:pos x="379" y="281"/>
                </a:cxn>
                <a:cxn ang="0">
                  <a:pos x="369" y="252"/>
                </a:cxn>
                <a:cxn ang="0">
                  <a:pos x="325" y="239"/>
                </a:cxn>
                <a:cxn ang="0">
                  <a:pos x="279" y="248"/>
                </a:cxn>
                <a:cxn ang="0">
                  <a:pos x="269" y="274"/>
                </a:cxn>
                <a:cxn ang="0">
                  <a:pos x="286" y="293"/>
                </a:cxn>
                <a:cxn ang="0">
                  <a:pos x="372" y="317"/>
                </a:cxn>
                <a:cxn ang="0">
                  <a:pos x="435" y="349"/>
                </a:cxn>
                <a:cxn ang="0">
                  <a:pos x="459" y="386"/>
                </a:cxn>
                <a:cxn ang="0">
                  <a:pos x="463" y="426"/>
                </a:cxn>
                <a:cxn ang="0">
                  <a:pos x="447" y="473"/>
                </a:cxn>
                <a:cxn ang="0">
                  <a:pos x="416" y="498"/>
                </a:cxn>
                <a:cxn ang="0">
                  <a:pos x="361" y="516"/>
                </a:cxn>
                <a:cxn ang="0">
                  <a:pos x="300" y="516"/>
                </a:cxn>
                <a:cxn ang="0">
                  <a:pos x="242" y="504"/>
                </a:cxn>
                <a:cxn ang="0">
                  <a:pos x="208" y="479"/>
                </a:cxn>
                <a:cxn ang="0">
                  <a:pos x="186" y="430"/>
                </a:cxn>
                <a:cxn ang="0">
                  <a:pos x="268" y="418"/>
                </a:cxn>
                <a:cxn ang="0">
                  <a:pos x="280" y="447"/>
                </a:cxn>
                <a:cxn ang="0">
                  <a:pos x="339" y="455"/>
                </a:cxn>
                <a:cxn ang="0">
                  <a:pos x="375" y="443"/>
                </a:cxn>
                <a:cxn ang="0">
                  <a:pos x="379" y="414"/>
                </a:cxn>
                <a:cxn ang="0">
                  <a:pos x="358" y="394"/>
                </a:cxn>
                <a:cxn ang="0">
                  <a:pos x="254" y="367"/>
                </a:cxn>
                <a:cxn ang="0">
                  <a:pos x="215" y="343"/>
                </a:cxn>
              </a:cxnLst>
              <a:rect l="0" t="0" r="r" b="b"/>
              <a:pathLst>
                <a:path w="678" h="709">
                  <a:moveTo>
                    <a:pt x="72" y="103"/>
                  </a:moveTo>
                  <a:lnTo>
                    <a:pt x="72" y="103"/>
                  </a:lnTo>
                  <a:lnTo>
                    <a:pt x="97" y="80"/>
                  </a:lnTo>
                  <a:lnTo>
                    <a:pt x="125" y="60"/>
                  </a:lnTo>
                  <a:lnTo>
                    <a:pt x="154" y="42"/>
                  </a:lnTo>
                  <a:lnTo>
                    <a:pt x="169" y="34"/>
                  </a:lnTo>
                  <a:lnTo>
                    <a:pt x="185" y="27"/>
                  </a:lnTo>
                  <a:lnTo>
                    <a:pt x="201" y="22"/>
                  </a:lnTo>
                  <a:lnTo>
                    <a:pt x="218" y="16"/>
                  </a:lnTo>
                  <a:lnTo>
                    <a:pt x="235" y="11"/>
                  </a:lnTo>
                  <a:lnTo>
                    <a:pt x="251" y="6"/>
                  </a:lnTo>
                  <a:lnTo>
                    <a:pt x="269" y="4"/>
                  </a:lnTo>
                  <a:lnTo>
                    <a:pt x="287" y="1"/>
                  </a:lnTo>
                  <a:lnTo>
                    <a:pt x="305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41" y="0"/>
                  </a:lnTo>
                  <a:lnTo>
                    <a:pt x="359" y="1"/>
                  </a:lnTo>
                  <a:lnTo>
                    <a:pt x="377" y="4"/>
                  </a:lnTo>
                  <a:lnTo>
                    <a:pt x="395" y="6"/>
                  </a:lnTo>
                  <a:lnTo>
                    <a:pt x="412" y="11"/>
                  </a:lnTo>
                  <a:lnTo>
                    <a:pt x="429" y="16"/>
                  </a:lnTo>
                  <a:lnTo>
                    <a:pt x="445" y="22"/>
                  </a:lnTo>
                  <a:lnTo>
                    <a:pt x="462" y="27"/>
                  </a:lnTo>
                  <a:lnTo>
                    <a:pt x="477" y="34"/>
                  </a:lnTo>
                  <a:lnTo>
                    <a:pt x="492" y="42"/>
                  </a:lnTo>
                  <a:lnTo>
                    <a:pt x="521" y="60"/>
                  </a:lnTo>
                  <a:lnTo>
                    <a:pt x="549" y="80"/>
                  </a:lnTo>
                  <a:lnTo>
                    <a:pt x="574" y="103"/>
                  </a:lnTo>
                  <a:lnTo>
                    <a:pt x="574" y="103"/>
                  </a:lnTo>
                  <a:lnTo>
                    <a:pt x="598" y="128"/>
                  </a:lnTo>
                  <a:lnTo>
                    <a:pt x="617" y="156"/>
                  </a:lnTo>
                  <a:lnTo>
                    <a:pt x="635" y="185"/>
                  </a:lnTo>
                  <a:lnTo>
                    <a:pt x="643" y="200"/>
                  </a:lnTo>
                  <a:lnTo>
                    <a:pt x="650" y="216"/>
                  </a:lnTo>
                  <a:lnTo>
                    <a:pt x="656" y="232"/>
                  </a:lnTo>
                  <a:lnTo>
                    <a:pt x="661" y="249"/>
                  </a:lnTo>
                  <a:lnTo>
                    <a:pt x="667" y="266"/>
                  </a:lnTo>
                  <a:lnTo>
                    <a:pt x="671" y="282"/>
                  </a:lnTo>
                  <a:lnTo>
                    <a:pt x="674" y="300"/>
                  </a:lnTo>
                  <a:lnTo>
                    <a:pt x="677" y="318"/>
                  </a:lnTo>
                  <a:lnTo>
                    <a:pt x="678" y="336"/>
                  </a:lnTo>
                  <a:lnTo>
                    <a:pt x="678" y="354"/>
                  </a:lnTo>
                  <a:lnTo>
                    <a:pt x="678" y="354"/>
                  </a:lnTo>
                  <a:lnTo>
                    <a:pt x="678" y="372"/>
                  </a:lnTo>
                  <a:lnTo>
                    <a:pt x="677" y="390"/>
                  </a:lnTo>
                  <a:lnTo>
                    <a:pt x="674" y="408"/>
                  </a:lnTo>
                  <a:lnTo>
                    <a:pt x="671" y="426"/>
                  </a:lnTo>
                  <a:lnTo>
                    <a:pt x="667" y="443"/>
                  </a:lnTo>
                  <a:lnTo>
                    <a:pt x="661" y="459"/>
                  </a:lnTo>
                  <a:lnTo>
                    <a:pt x="656" y="476"/>
                  </a:lnTo>
                  <a:lnTo>
                    <a:pt x="650" y="493"/>
                  </a:lnTo>
                  <a:lnTo>
                    <a:pt x="643" y="508"/>
                  </a:lnTo>
                  <a:lnTo>
                    <a:pt x="635" y="523"/>
                  </a:lnTo>
                  <a:lnTo>
                    <a:pt x="617" y="552"/>
                  </a:lnTo>
                  <a:lnTo>
                    <a:pt x="598" y="580"/>
                  </a:lnTo>
                  <a:lnTo>
                    <a:pt x="574" y="605"/>
                  </a:lnTo>
                  <a:lnTo>
                    <a:pt x="574" y="605"/>
                  </a:lnTo>
                  <a:lnTo>
                    <a:pt x="549" y="629"/>
                  </a:lnTo>
                  <a:lnTo>
                    <a:pt x="521" y="648"/>
                  </a:lnTo>
                  <a:lnTo>
                    <a:pt x="492" y="666"/>
                  </a:lnTo>
                  <a:lnTo>
                    <a:pt x="477" y="674"/>
                  </a:lnTo>
                  <a:lnTo>
                    <a:pt x="462" y="681"/>
                  </a:lnTo>
                  <a:lnTo>
                    <a:pt x="445" y="687"/>
                  </a:lnTo>
                  <a:lnTo>
                    <a:pt x="429" y="692"/>
                  </a:lnTo>
                  <a:lnTo>
                    <a:pt x="412" y="698"/>
                  </a:lnTo>
                  <a:lnTo>
                    <a:pt x="395" y="702"/>
                  </a:lnTo>
                  <a:lnTo>
                    <a:pt x="377" y="705"/>
                  </a:lnTo>
                  <a:lnTo>
                    <a:pt x="359" y="707"/>
                  </a:lnTo>
                  <a:lnTo>
                    <a:pt x="341" y="709"/>
                  </a:lnTo>
                  <a:lnTo>
                    <a:pt x="323" y="709"/>
                  </a:lnTo>
                  <a:lnTo>
                    <a:pt x="323" y="709"/>
                  </a:lnTo>
                  <a:lnTo>
                    <a:pt x="290" y="707"/>
                  </a:lnTo>
                  <a:lnTo>
                    <a:pt x="257" y="703"/>
                  </a:lnTo>
                  <a:lnTo>
                    <a:pt x="225" y="695"/>
                  </a:lnTo>
                  <a:lnTo>
                    <a:pt x="194" y="685"/>
                  </a:lnTo>
                  <a:lnTo>
                    <a:pt x="194" y="685"/>
                  </a:lnTo>
                  <a:lnTo>
                    <a:pt x="199" y="663"/>
                  </a:lnTo>
                  <a:lnTo>
                    <a:pt x="201" y="641"/>
                  </a:lnTo>
                  <a:lnTo>
                    <a:pt x="203" y="619"/>
                  </a:lnTo>
                  <a:lnTo>
                    <a:pt x="203" y="597"/>
                  </a:lnTo>
                  <a:lnTo>
                    <a:pt x="203" y="597"/>
                  </a:lnTo>
                  <a:lnTo>
                    <a:pt x="203" y="573"/>
                  </a:lnTo>
                  <a:lnTo>
                    <a:pt x="200" y="550"/>
                  </a:lnTo>
                  <a:lnTo>
                    <a:pt x="197" y="526"/>
                  </a:lnTo>
                  <a:lnTo>
                    <a:pt x="193" y="504"/>
                  </a:lnTo>
                  <a:lnTo>
                    <a:pt x="189" y="480"/>
                  </a:lnTo>
                  <a:lnTo>
                    <a:pt x="182" y="458"/>
                  </a:lnTo>
                  <a:lnTo>
                    <a:pt x="175" y="436"/>
                  </a:lnTo>
                  <a:lnTo>
                    <a:pt x="167" y="415"/>
                  </a:lnTo>
                  <a:lnTo>
                    <a:pt x="157" y="393"/>
                  </a:lnTo>
                  <a:lnTo>
                    <a:pt x="147" y="372"/>
                  </a:lnTo>
                  <a:lnTo>
                    <a:pt x="135" y="353"/>
                  </a:lnTo>
                  <a:lnTo>
                    <a:pt x="122" y="332"/>
                  </a:lnTo>
                  <a:lnTo>
                    <a:pt x="110" y="314"/>
                  </a:lnTo>
                  <a:lnTo>
                    <a:pt x="95" y="295"/>
                  </a:lnTo>
                  <a:lnTo>
                    <a:pt x="79" y="277"/>
                  </a:lnTo>
                  <a:lnTo>
                    <a:pt x="63" y="260"/>
                  </a:lnTo>
                  <a:lnTo>
                    <a:pt x="63" y="260"/>
                  </a:lnTo>
                  <a:lnTo>
                    <a:pt x="48" y="246"/>
                  </a:lnTo>
                  <a:lnTo>
                    <a:pt x="32" y="232"/>
                  </a:lnTo>
                  <a:lnTo>
                    <a:pt x="17" y="22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4" y="178"/>
                  </a:lnTo>
                  <a:lnTo>
                    <a:pt x="32" y="152"/>
                  </a:lnTo>
                  <a:lnTo>
                    <a:pt x="52" y="127"/>
                  </a:lnTo>
                  <a:lnTo>
                    <a:pt x="72" y="103"/>
                  </a:lnTo>
                  <a:lnTo>
                    <a:pt x="72" y="103"/>
                  </a:lnTo>
                  <a:close/>
                  <a:moveTo>
                    <a:pt x="215" y="343"/>
                  </a:moveTo>
                  <a:lnTo>
                    <a:pt x="215" y="343"/>
                  </a:lnTo>
                  <a:lnTo>
                    <a:pt x="208" y="338"/>
                  </a:lnTo>
                  <a:lnTo>
                    <a:pt x="203" y="331"/>
                  </a:lnTo>
                  <a:lnTo>
                    <a:pt x="199" y="324"/>
                  </a:lnTo>
                  <a:lnTo>
                    <a:pt x="194" y="315"/>
                  </a:lnTo>
                  <a:lnTo>
                    <a:pt x="192" y="308"/>
                  </a:lnTo>
                  <a:lnTo>
                    <a:pt x="189" y="299"/>
                  </a:lnTo>
                  <a:lnTo>
                    <a:pt x="187" y="290"/>
                  </a:lnTo>
                  <a:lnTo>
                    <a:pt x="187" y="281"/>
                  </a:lnTo>
                  <a:lnTo>
                    <a:pt x="187" y="281"/>
                  </a:lnTo>
                  <a:lnTo>
                    <a:pt x="187" y="270"/>
                  </a:lnTo>
                  <a:lnTo>
                    <a:pt x="189" y="260"/>
                  </a:lnTo>
                  <a:lnTo>
                    <a:pt x="192" y="250"/>
                  </a:lnTo>
                  <a:lnTo>
                    <a:pt x="196" y="242"/>
                  </a:lnTo>
                  <a:lnTo>
                    <a:pt x="200" y="234"/>
                  </a:lnTo>
                  <a:lnTo>
                    <a:pt x="205" y="225"/>
                  </a:lnTo>
                  <a:lnTo>
                    <a:pt x="212" y="217"/>
                  </a:lnTo>
                  <a:lnTo>
                    <a:pt x="219" y="210"/>
                  </a:lnTo>
                  <a:lnTo>
                    <a:pt x="219" y="210"/>
                  </a:lnTo>
                  <a:lnTo>
                    <a:pt x="228" y="205"/>
                  </a:lnTo>
                  <a:lnTo>
                    <a:pt x="236" y="199"/>
                  </a:lnTo>
                  <a:lnTo>
                    <a:pt x="246" y="195"/>
                  </a:lnTo>
                  <a:lnTo>
                    <a:pt x="255" y="191"/>
                  </a:lnTo>
                  <a:lnTo>
                    <a:pt x="265" y="187"/>
                  </a:lnTo>
                  <a:lnTo>
                    <a:pt x="276" y="185"/>
                  </a:lnTo>
                  <a:lnTo>
                    <a:pt x="289" y="184"/>
                  </a:lnTo>
                  <a:lnTo>
                    <a:pt x="302" y="182"/>
                  </a:lnTo>
                  <a:lnTo>
                    <a:pt x="302" y="153"/>
                  </a:lnTo>
                  <a:lnTo>
                    <a:pt x="350" y="153"/>
                  </a:lnTo>
                  <a:lnTo>
                    <a:pt x="350" y="182"/>
                  </a:lnTo>
                  <a:lnTo>
                    <a:pt x="350" y="182"/>
                  </a:lnTo>
                  <a:lnTo>
                    <a:pt x="362" y="182"/>
                  </a:lnTo>
                  <a:lnTo>
                    <a:pt x="373" y="184"/>
                  </a:lnTo>
                  <a:lnTo>
                    <a:pt x="384" y="187"/>
                  </a:lnTo>
                  <a:lnTo>
                    <a:pt x="394" y="189"/>
                  </a:lnTo>
                  <a:lnTo>
                    <a:pt x="402" y="193"/>
                  </a:lnTo>
                  <a:lnTo>
                    <a:pt x="411" y="198"/>
                  </a:lnTo>
                  <a:lnTo>
                    <a:pt x="419" y="203"/>
                  </a:lnTo>
                  <a:lnTo>
                    <a:pt x="426" y="209"/>
                  </a:lnTo>
                  <a:lnTo>
                    <a:pt x="426" y="209"/>
                  </a:lnTo>
                  <a:lnTo>
                    <a:pt x="433" y="216"/>
                  </a:lnTo>
                  <a:lnTo>
                    <a:pt x="440" y="223"/>
                  </a:lnTo>
                  <a:lnTo>
                    <a:pt x="445" y="231"/>
                  </a:lnTo>
                  <a:lnTo>
                    <a:pt x="449" y="239"/>
                  </a:lnTo>
                  <a:lnTo>
                    <a:pt x="452" y="249"/>
                  </a:lnTo>
                  <a:lnTo>
                    <a:pt x="455" y="259"/>
                  </a:lnTo>
                  <a:lnTo>
                    <a:pt x="456" y="270"/>
                  </a:lnTo>
                  <a:lnTo>
                    <a:pt x="458" y="281"/>
                  </a:lnTo>
                  <a:lnTo>
                    <a:pt x="379" y="281"/>
                  </a:lnTo>
                  <a:lnTo>
                    <a:pt x="379" y="281"/>
                  </a:lnTo>
                  <a:lnTo>
                    <a:pt x="377" y="272"/>
                  </a:lnTo>
                  <a:lnTo>
                    <a:pt x="376" y="264"/>
                  </a:lnTo>
                  <a:lnTo>
                    <a:pt x="373" y="257"/>
                  </a:lnTo>
                  <a:lnTo>
                    <a:pt x="369" y="252"/>
                  </a:lnTo>
                  <a:lnTo>
                    <a:pt x="369" y="252"/>
                  </a:lnTo>
                  <a:lnTo>
                    <a:pt x="366" y="249"/>
                  </a:lnTo>
                  <a:lnTo>
                    <a:pt x="362" y="246"/>
                  </a:lnTo>
                  <a:lnTo>
                    <a:pt x="351" y="242"/>
                  </a:lnTo>
                  <a:lnTo>
                    <a:pt x="339" y="241"/>
                  </a:lnTo>
                  <a:lnTo>
                    <a:pt x="325" y="239"/>
                  </a:lnTo>
                  <a:lnTo>
                    <a:pt x="311" y="239"/>
                  </a:lnTo>
                  <a:lnTo>
                    <a:pt x="297" y="241"/>
                  </a:lnTo>
                  <a:lnTo>
                    <a:pt x="287" y="243"/>
                  </a:lnTo>
                  <a:lnTo>
                    <a:pt x="279" y="248"/>
                  </a:lnTo>
                  <a:lnTo>
                    <a:pt x="279" y="248"/>
                  </a:lnTo>
                  <a:lnTo>
                    <a:pt x="275" y="252"/>
                  </a:lnTo>
                  <a:lnTo>
                    <a:pt x="272" y="256"/>
                  </a:lnTo>
                  <a:lnTo>
                    <a:pt x="269" y="261"/>
                  </a:lnTo>
                  <a:lnTo>
                    <a:pt x="269" y="268"/>
                  </a:lnTo>
                  <a:lnTo>
                    <a:pt x="269" y="274"/>
                  </a:lnTo>
                  <a:lnTo>
                    <a:pt x="271" y="279"/>
                  </a:lnTo>
                  <a:lnTo>
                    <a:pt x="275" y="285"/>
                  </a:lnTo>
                  <a:lnTo>
                    <a:pt x="279" y="289"/>
                  </a:lnTo>
                  <a:lnTo>
                    <a:pt x="279" y="289"/>
                  </a:lnTo>
                  <a:lnTo>
                    <a:pt x="286" y="293"/>
                  </a:lnTo>
                  <a:lnTo>
                    <a:pt x="296" y="297"/>
                  </a:lnTo>
                  <a:lnTo>
                    <a:pt x="322" y="304"/>
                  </a:lnTo>
                  <a:lnTo>
                    <a:pt x="350" y="311"/>
                  </a:lnTo>
                  <a:lnTo>
                    <a:pt x="372" y="317"/>
                  </a:lnTo>
                  <a:lnTo>
                    <a:pt x="372" y="317"/>
                  </a:lnTo>
                  <a:lnTo>
                    <a:pt x="391" y="324"/>
                  </a:lnTo>
                  <a:lnTo>
                    <a:pt x="409" y="331"/>
                  </a:lnTo>
                  <a:lnTo>
                    <a:pt x="424" y="339"/>
                  </a:lnTo>
                  <a:lnTo>
                    <a:pt x="435" y="349"/>
                  </a:lnTo>
                  <a:lnTo>
                    <a:pt x="435" y="349"/>
                  </a:lnTo>
                  <a:lnTo>
                    <a:pt x="442" y="354"/>
                  </a:lnTo>
                  <a:lnTo>
                    <a:pt x="448" y="361"/>
                  </a:lnTo>
                  <a:lnTo>
                    <a:pt x="452" y="369"/>
                  </a:lnTo>
                  <a:lnTo>
                    <a:pt x="456" y="376"/>
                  </a:lnTo>
                  <a:lnTo>
                    <a:pt x="459" y="386"/>
                  </a:lnTo>
                  <a:lnTo>
                    <a:pt x="462" y="394"/>
                  </a:lnTo>
                  <a:lnTo>
                    <a:pt x="463" y="404"/>
                  </a:lnTo>
                  <a:lnTo>
                    <a:pt x="463" y="414"/>
                  </a:lnTo>
                  <a:lnTo>
                    <a:pt x="463" y="414"/>
                  </a:lnTo>
                  <a:lnTo>
                    <a:pt x="463" y="426"/>
                  </a:lnTo>
                  <a:lnTo>
                    <a:pt x="462" y="436"/>
                  </a:lnTo>
                  <a:lnTo>
                    <a:pt x="459" y="447"/>
                  </a:lnTo>
                  <a:lnTo>
                    <a:pt x="456" y="457"/>
                  </a:lnTo>
                  <a:lnTo>
                    <a:pt x="452" y="465"/>
                  </a:lnTo>
                  <a:lnTo>
                    <a:pt x="447" y="473"/>
                  </a:lnTo>
                  <a:lnTo>
                    <a:pt x="440" y="480"/>
                  </a:lnTo>
                  <a:lnTo>
                    <a:pt x="433" y="487"/>
                  </a:lnTo>
                  <a:lnTo>
                    <a:pt x="433" y="487"/>
                  </a:lnTo>
                  <a:lnTo>
                    <a:pt x="424" y="494"/>
                  </a:lnTo>
                  <a:lnTo>
                    <a:pt x="416" y="498"/>
                  </a:lnTo>
                  <a:lnTo>
                    <a:pt x="408" y="504"/>
                  </a:lnTo>
                  <a:lnTo>
                    <a:pt x="397" y="508"/>
                  </a:lnTo>
                  <a:lnTo>
                    <a:pt x="386" y="511"/>
                  </a:lnTo>
                  <a:lnTo>
                    <a:pt x="375" y="514"/>
                  </a:lnTo>
                  <a:lnTo>
                    <a:pt x="361" y="516"/>
                  </a:lnTo>
                  <a:lnTo>
                    <a:pt x="345" y="516"/>
                  </a:lnTo>
                  <a:lnTo>
                    <a:pt x="345" y="555"/>
                  </a:lnTo>
                  <a:lnTo>
                    <a:pt x="301" y="555"/>
                  </a:lnTo>
                  <a:lnTo>
                    <a:pt x="300" y="516"/>
                  </a:lnTo>
                  <a:lnTo>
                    <a:pt x="300" y="516"/>
                  </a:lnTo>
                  <a:lnTo>
                    <a:pt x="286" y="516"/>
                  </a:lnTo>
                  <a:lnTo>
                    <a:pt x="273" y="514"/>
                  </a:lnTo>
                  <a:lnTo>
                    <a:pt x="262" y="511"/>
                  </a:lnTo>
                  <a:lnTo>
                    <a:pt x="251" y="508"/>
                  </a:lnTo>
                  <a:lnTo>
                    <a:pt x="242" y="504"/>
                  </a:lnTo>
                  <a:lnTo>
                    <a:pt x="232" y="498"/>
                  </a:lnTo>
                  <a:lnTo>
                    <a:pt x="223" y="493"/>
                  </a:lnTo>
                  <a:lnTo>
                    <a:pt x="215" y="486"/>
                  </a:lnTo>
                  <a:lnTo>
                    <a:pt x="215" y="486"/>
                  </a:lnTo>
                  <a:lnTo>
                    <a:pt x="208" y="479"/>
                  </a:lnTo>
                  <a:lnTo>
                    <a:pt x="201" y="471"/>
                  </a:lnTo>
                  <a:lnTo>
                    <a:pt x="196" y="461"/>
                  </a:lnTo>
                  <a:lnTo>
                    <a:pt x="192" y="451"/>
                  </a:lnTo>
                  <a:lnTo>
                    <a:pt x="187" y="441"/>
                  </a:lnTo>
                  <a:lnTo>
                    <a:pt x="186" y="430"/>
                  </a:lnTo>
                  <a:lnTo>
                    <a:pt x="183" y="419"/>
                  </a:lnTo>
                  <a:lnTo>
                    <a:pt x="183" y="407"/>
                  </a:lnTo>
                  <a:lnTo>
                    <a:pt x="266" y="405"/>
                  </a:lnTo>
                  <a:lnTo>
                    <a:pt x="266" y="405"/>
                  </a:lnTo>
                  <a:lnTo>
                    <a:pt x="268" y="418"/>
                  </a:lnTo>
                  <a:lnTo>
                    <a:pt x="269" y="428"/>
                  </a:lnTo>
                  <a:lnTo>
                    <a:pt x="273" y="437"/>
                  </a:lnTo>
                  <a:lnTo>
                    <a:pt x="276" y="443"/>
                  </a:lnTo>
                  <a:lnTo>
                    <a:pt x="276" y="443"/>
                  </a:lnTo>
                  <a:lnTo>
                    <a:pt x="280" y="447"/>
                  </a:lnTo>
                  <a:lnTo>
                    <a:pt x="284" y="450"/>
                  </a:lnTo>
                  <a:lnTo>
                    <a:pt x="296" y="454"/>
                  </a:lnTo>
                  <a:lnTo>
                    <a:pt x="309" y="455"/>
                  </a:lnTo>
                  <a:lnTo>
                    <a:pt x="323" y="457"/>
                  </a:lnTo>
                  <a:lnTo>
                    <a:pt x="339" y="455"/>
                  </a:lnTo>
                  <a:lnTo>
                    <a:pt x="351" y="454"/>
                  </a:lnTo>
                  <a:lnTo>
                    <a:pt x="362" y="451"/>
                  </a:lnTo>
                  <a:lnTo>
                    <a:pt x="370" y="447"/>
                  </a:lnTo>
                  <a:lnTo>
                    <a:pt x="370" y="447"/>
                  </a:lnTo>
                  <a:lnTo>
                    <a:pt x="375" y="443"/>
                  </a:lnTo>
                  <a:lnTo>
                    <a:pt x="379" y="437"/>
                  </a:lnTo>
                  <a:lnTo>
                    <a:pt x="380" y="432"/>
                  </a:lnTo>
                  <a:lnTo>
                    <a:pt x="381" y="425"/>
                  </a:lnTo>
                  <a:lnTo>
                    <a:pt x="381" y="419"/>
                  </a:lnTo>
                  <a:lnTo>
                    <a:pt x="379" y="414"/>
                  </a:lnTo>
                  <a:lnTo>
                    <a:pt x="376" y="408"/>
                  </a:lnTo>
                  <a:lnTo>
                    <a:pt x="372" y="403"/>
                  </a:lnTo>
                  <a:lnTo>
                    <a:pt x="372" y="403"/>
                  </a:lnTo>
                  <a:lnTo>
                    <a:pt x="366" y="399"/>
                  </a:lnTo>
                  <a:lnTo>
                    <a:pt x="358" y="394"/>
                  </a:lnTo>
                  <a:lnTo>
                    <a:pt x="341" y="389"/>
                  </a:lnTo>
                  <a:lnTo>
                    <a:pt x="320" y="383"/>
                  </a:lnTo>
                  <a:lnTo>
                    <a:pt x="300" y="379"/>
                  </a:lnTo>
                  <a:lnTo>
                    <a:pt x="276" y="374"/>
                  </a:lnTo>
                  <a:lnTo>
                    <a:pt x="254" y="367"/>
                  </a:lnTo>
                  <a:lnTo>
                    <a:pt x="244" y="361"/>
                  </a:lnTo>
                  <a:lnTo>
                    <a:pt x="233" y="357"/>
                  </a:lnTo>
                  <a:lnTo>
                    <a:pt x="223" y="350"/>
                  </a:lnTo>
                  <a:lnTo>
                    <a:pt x="215" y="343"/>
                  </a:lnTo>
                  <a:lnTo>
                    <a:pt x="215" y="3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reeform 183"/>
            <p:cNvSpPr>
              <a:spLocks noEditPoints="1"/>
            </p:cNvSpPr>
            <p:nvPr/>
          </p:nvSpPr>
          <p:spPr bwMode="auto">
            <a:xfrm>
              <a:off x="-2382838" y="-190500"/>
              <a:ext cx="650875" cy="652463"/>
            </a:xfrm>
            <a:custGeom>
              <a:avLst/>
              <a:gdLst/>
              <a:ahLst/>
              <a:cxnLst>
                <a:cxn ang="0">
                  <a:pos x="289" y="125"/>
                </a:cxn>
                <a:cxn ang="0">
                  <a:pos x="170" y="213"/>
                </a:cxn>
                <a:cxn ang="0">
                  <a:pos x="101" y="378"/>
                </a:cxn>
                <a:cxn ang="0">
                  <a:pos x="124" y="531"/>
                </a:cxn>
                <a:cxn ang="0">
                  <a:pos x="213" y="650"/>
                </a:cxn>
                <a:cxn ang="0">
                  <a:pos x="378" y="719"/>
                </a:cxn>
                <a:cxn ang="0">
                  <a:pos x="530" y="695"/>
                </a:cxn>
                <a:cxn ang="0">
                  <a:pos x="649" y="607"/>
                </a:cxn>
                <a:cxn ang="0">
                  <a:pos x="719" y="442"/>
                </a:cxn>
                <a:cxn ang="0">
                  <a:pos x="695" y="289"/>
                </a:cxn>
                <a:cxn ang="0">
                  <a:pos x="606" y="170"/>
                </a:cxn>
                <a:cxn ang="0">
                  <a:pos x="442" y="101"/>
                </a:cxn>
                <a:cxn ang="0">
                  <a:pos x="285" y="385"/>
                </a:cxn>
                <a:cxn ang="0">
                  <a:pos x="268" y="334"/>
                </a:cxn>
                <a:cxn ang="0">
                  <a:pos x="281" y="284"/>
                </a:cxn>
                <a:cxn ang="0">
                  <a:pos x="320" y="248"/>
                </a:cxn>
                <a:cxn ang="0">
                  <a:pos x="388" y="231"/>
                </a:cxn>
                <a:cxn ang="0">
                  <a:pos x="462" y="233"/>
                </a:cxn>
                <a:cxn ang="0">
                  <a:pos x="516" y="259"/>
                </a:cxn>
                <a:cxn ang="0">
                  <a:pos x="543" y="299"/>
                </a:cxn>
                <a:cxn ang="0">
                  <a:pos x="465" y="323"/>
                </a:cxn>
                <a:cxn ang="0">
                  <a:pos x="450" y="298"/>
                </a:cxn>
                <a:cxn ang="0">
                  <a:pos x="372" y="295"/>
                </a:cxn>
                <a:cxn ang="0">
                  <a:pos x="353" y="320"/>
                </a:cxn>
                <a:cxn ang="0">
                  <a:pos x="371" y="346"/>
                </a:cxn>
                <a:cxn ang="0">
                  <a:pos x="482" y="378"/>
                </a:cxn>
                <a:cxn ang="0">
                  <a:pos x="540" y="418"/>
                </a:cxn>
                <a:cxn ang="0">
                  <a:pos x="555" y="472"/>
                </a:cxn>
                <a:cxn ang="0">
                  <a:pos x="543" y="525"/>
                </a:cxn>
                <a:cxn ang="0">
                  <a:pos x="507" y="561"/>
                </a:cxn>
                <a:cxn ang="0">
                  <a:pos x="432" y="582"/>
                </a:cxn>
                <a:cxn ang="0">
                  <a:pos x="354" y="579"/>
                </a:cxn>
                <a:cxn ang="0">
                  <a:pos x="297" y="547"/>
                </a:cxn>
                <a:cxn ang="0">
                  <a:pos x="266" y="489"/>
                </a:cxn>
                <a:cxn ang="0">
                  <a:pos x="354" y="488"/>
                </a:cxn>
                <a:cxn ang="0">
                  <a:pos x="381" y="514"/>
                </a:cxn>
                <a:cxn ang="0">
                  <a:pos x="458" y="507"/>
                </a:cxn>
                <a:cxn ang="0">
                  <a:pos x="469" y="478"/>
                </a:cxn>
                <a:cxn ang="0">
                  <a:pos x="446" y="453"/>
                </a:cxn>
                <a:cxn ang="0">
                  <a:pos x="327" y="418"/>
                </a:cxn>
                <a:cxn ang="0">
                  <a:pos x="120" y="120"/>
                </a:cxn>
                <a:cxn ang="0">
                  <a:pos x="214" y="50"/>
                </a:cxn>
                <a:cxn ang="0">
                  <a:pos x="327" y="8"/>
                </a:cxn>
                <a:cxn ang="0">
                  <a:pos x="430" y="0"/>
                </a:cxn>
                <a:cxn ang="0">
                  <a:pos x="551" y="25"/>
                </a:cxn>
                <a:cxn ang="0">
                  <a:pos x="655" y="82"/>
                </a:cxn>
                <a:cxn ang="0">
                  <a:pos x="726" y="150"/>
                </a:cxn>
                <a:cxn ang="0">
                  <a:pos x="788" y="251"/>
                </a:cxn>
                <a:cxn ang="0">
                  <a:pos x="817" y="368"/>
                </a:cxn>
                <a:cxn ang="0">
                  <a:pos x="816" y="472"/>
                </a:cxn>
                <a:cxn ang="0">
                  <a:pos x="780" y="587"/>
                </a:cxn>
                <a:cxn ang="0">
                  <a:pos x="713" y="686"/>
                </a:cxn>
                <a:cxn ang="0">
                  <a:pos x="638" y="749"/>
                </a:cxn>
                <a:cxn ang="0">
                  <a:pos x="532" y="802"/>
                </a:cxn>
                <a:cxn ang="0">
                  <a:pos x="410" y="820"/>
                </a:cxn>
                <a:cxn ang="0">
                  <a:pos x="307" y="808"/>
                </a:cxn>
                <a:cxn ang="0">
                  <a:pos x="198" y="761"/>
                </a:cxn>
                <a:cxn ang="0">
                  <a:pos x="120" y="700"/>
                </a:cxn>
                <a:cxn ang="0">
                  <a:pos x="49" y="605"/>
                </a:cxn>
                <a:cxn ang="0">
                  <a:pos x="8" y="493"/>
                </a:cxn>
                <a:cxn ang="0">
                  <a:pos x="0" y="389"/>
                </a:cxn>
                <a:cxn ang="0">
                  <a:pos x="24" y="269"/>
                </a:cxn>
                <a:cxn ang="0">
                  <a:pos x="81" y="165"/>
                </a:cxn>
              </a:cxnLst>
              <a:rect l="0" t="0" r="r" b="b"/>
              <a:pathLst>
                <a:path w="820" h="820">
                  <a:moveTo>
                    <a:pt x="410" y="100"/>
                  </a:moveTo>
                  <a:lnTo>
                    <a:pt x="410" y="100"/>
                  </a:lnTo>
                  <a:lnTo>
                    <a:pt x="378" y="101"/>
                  </a:lnTo>
                  <a:lnTo>
                    <a:pt x="347" y="107"/>
                  </a:lnTo>
                  <a:lnTo>
                    <a:pt x="317" y="114"/>
                  </a:lnTo>
                  <a:lnTo>
                    <a:pt x="289" y="125"/>
                  </a:lnTo>
                  <a:lnTo>
                    <a:pt x="261" y="137"/>
                  </a:lnTo>
                  <a:lnTo>
                    <a:pt x="236" y="152"/>
                  </a:lnTo>
                  <a:lnTo>
                    <a:pt x="213" y="170"/>
                  </a:lnTo>
                  <a:lnTo>
                    <a:pt x="191" y="191"/>
                  </a:lnTo>
                  <a:lnTo>
                    <a:pt x="191" y="191"/>
                  </a:lnTo>
                  <a:lnTo>
                    <a:pt x="170" y="213"/>
                  </a:lnTo>
                  <a:lnTo>
                    <a:pt x="152" y="237"/>
                  </a:lnTo>
                  <a:lnTo>
                    <a:pt x="137" y="262"/>
                  </a:lnTo>
                  <a:lnTo>
                    <a:pt x="124" y="289"/>
                  </a:lnTo>
                  <a:lnTo>
                    <a:pt x="113" y="317"/>
                  </a:lnTo>
                  <a:lnTo>
                    <a:pt x="106" y="348"/>
                  </a:lnTo>
                  <a:lnTo>
                    <a:pt x="101" y="378"/>
                  </a:lnTo>
                  <a:lnTo>
                    <a:pt x="99" y="410"/>
                  </a:lnTo>
                  <a:lnTo>
                    <a:pt x="99" y="410"/>
                  </a:lnTo>
                  <a:lnTo>
                    <a:pt x="101" y="442"/>
                  </a:lnTo>
                  <a:lnTo>
                    <a:pt x="106" y="472"/>
                  </a:lnTo>
                  <a:lnTo>
                    <a:pt x="113" y="503"/>
                  </a:lnTo>
                  <a:lnTo>
                    <a:pt x="124" y="531"/>
                  </a:lnTo>
                  <a:lnTo>
                    <a:pt x="137" y="558"/>
                  </a:lnTo>
                  <a:lnTo>
                    <a:pt x="152" y="583"/>
                  </a:lnTo>
                  <a:lnTo>
                    <a:pt x="170" y="607"/>
                  </a:lnTo>
                  <a:lnTo>
                    <a:pt x="191" y="629"/>
                  </a:lnTo>
                  <a:lnTo>
                    <a:pt x="191" y="629"/>
                  </a:lnTo>
                  <a:lnTo>
                    <a:pt x="213" y="650"/>
                  </a:lnTo>
                  <a:lnTo>
                    <a:pt x="236" y="668"/>
                  </a:lnTo>
                  <a:lnTo>
                    <a:pt x="261" y="683"/>
                  </a:lnTo>
                  <a:lnTo>
                    <a:pt x="289" y="695"/>
                  </a:lnTo>
                  <a:lnTo>
                    <a:pt x="317" y="707"/>
                  </a:lnTo>
                  <a:lnTo>
                    <a:pt x="347" y="713"/>
                  </a:lnTo>
                  <a:lnTo>
                    <a:pt x="378" y="719"/>
                  </a:lnTo>
                  <a:lnTo>
                    <a:pt x="410" y="720"/>
                  </a:lnTo>
                  <a:lnTo>
                    <a:pt x="410" y="720"/>
                  </a:lnTo>
                  <a:lnTo>
                    <a:pt x="442" y="719"/>
                  </a:lnTo>
                  <a:lnTo>
                    <a:pt x="472" y="713"/>
                  </a:lnTo>
                  <a:lnTo>
                    <a:pt x="503" y="707"/>
                  </a:lnTo>
                  <a:lnTo>
                    <a:pt x="530" y="695"/>
                  </a:lnTo>
                  <a:lnTo>
                    <a:pt x="558" y="683"/>
                  </a:lnTo>
                  <a:lnTo>
                    <a:pt x="583" y="668"/>
                  </a:lnTo>
                  <a:lnTo>
                    <a:pt x="606" y="650"/>
                  </a:lnTo>
                  <a:lnTo>
                    <a:pt x="629" y="629"/>
                  </a:lnTo>
                  <a:lnTo>
                    <a:pt x="629" y="629"/>
                  </a:lnTo>
                  <a:lnTo>
                    <a:pt x="649" y="607"/>
                  </a:lnTo>
                  <a:lnTo>
                    <a:pt x="667" y="583"/>
                  </a:lnTo>
                  <a:lnTo>
                    <a:pt x="683" y="558"/>
                  </a:lnTo>
                  <a:lnTo>
                    <a:pt x="695" y="531"/>
                  </a:lnTo>
                  <a:lnTo>
                    <a:pt x="706" y="503"/>
                  </a:lnTo>
                  <a:lnTo>
                    <a:pt x="713" y="472"/>
                  </a:lnTo>
                  <a:lnTo>
                    <a:pt x="719" y="442"/>
                  </a:lnTo>
                  <a:lnTo>
                    <a:pt x="720" y="410"/>
                  </a:lnTo>
                  <a:lnTo>
                    <a:pt x="720" y="410"/>
                  </a:lnTo>
                  <a:lnTo>
                    <a:pt x="719" y="378"/>
                  </a:lnTo>
                  <a:lnTo>
                    <a:pt x="713" y="348"/>
                  </a:lnTo>
                  <a:lnTo>
                    <a:pt x="706" y="317"/>
                  </a:lnTo>
                  <a:lnTo>
                    <a:pt x="695" y="289"/>
                  </a:lnTo>
                  <a:lnTo>
                    <a:pt x="683" y="262"/>
                  </a:lnTo>
                  <a:lnTo>
                    <a:pt x="667" y="237"/>
                  </a:lnTo>
                  <a:lnTo>
                    <a:pt x="649" y="213"/>
                  </a:lnTo>
                  <a:lnTo>
                    <a:pt x="629" y="191"/>
                  </a:lnTo>
                  <a:lnTo>
                    <a:pt x="629" y="191"/>
                  </a:lnTo>
                  <a:lnTo>
                    <a:pt x="606" y="170"/>
                  </a:lnTo>
                  <a:lnTo>
                    <a:pt x="583" y="152"/>
                  </a:lnTo>
                  <a:lnTo>
                    <a:pt x="558" y="137"/>
                  </a:lnTo>
                  <a:lnTo>
                    <a:pt x="530" y="125"/>
                  </a:lnTo>
                  <a:lnTo>
                    <a:pt x="503" y="114"/>
                  </a:lnTo>
                  <a:lnTo>
                    <a:pt x="472" y="107"/>
                  </a:lnTo>
                  <a:lnTo>
                    <a:pt x="442" y="101"/>
                  </a:lnTo>
                  <a:lnTo>
                    <a:pt x="410" y="100"/>
                  </a:lnTo>
                  <a:lnTo>
                    <a:pt x="410" y="100"/>
                  </a:lnTo>
                  <a:close/>
                  <a:moveTo>
                    <a:pt x="297" y="399"/>
                  </a:moveTo>
                  <a:lnTo>
                    <a:pt x="297" y="399"/>
                  </a:lnTo>
                  <a:lnTo>
                    <a:pt x="291" y="392"/>
                  </a:lnTo>
                  <a:lnTo>
                    <a:pt x="285" y="385"/>
                  </a:lnTo>
                  <a:lnTo>
                    <a:pt x="279" y="378"/>
                  </a:lnTo>
                  <a:lnTo>
                    <a:pt x="275" y="370"/>
                  </a:lnTo>
                  <a:lnTo>
                    <a:pt x="273" y="362"/>
                  </a:lnTo>
                  <a:lnTo>
                    <a:pt x="270" y="353"/>
                  </a:lnTo>
                  <a:lnTo>
                    <a:pt x="268" y="344"/>
                  </a:lnTo>
                  <a:lnTo>
                    <a:pt x="268" y="334"/>
                  </a:lnTo>
                  <a:lnTo>
                    <a:pt x="268" y="334"/>
                  </a:lnTo>
                  <a:lnTo>
                    <a:pt x="268" y="323"/>
                  </a:lnTo>
                  <a:lnTo>
                    <a:pt x="270" y="312"/>
                  </a:lnTo>
                  <a:lnTo>
                    <a:pt x="273" y="302"/>
                  </a:lnTo>
                  <a:lnTo>
                    <a:pt x="277" y="292"/>
                  </a:lnTo>
                  <a:lnTo>
                    <a:pt x="281" y="284"/>
                  </a:lnTo>
                  <a:lnTo>
                    <a:pt x="288" y="276"/>
                  </a:lnTo>
                  <a:lnTo>
                    <a:pt x="293" y="267"/>
                  </a:lnTo>
                  <a:lnTo>
                    <a:pt x="302" y="260"/>
                  </a:lnTo>
                  <a:lnTo>
                    <a:pt x="302" y="260"/>
                  </a:lnTo>
                  <a:lnTo>
                    <a:pt x="310" y="255"/>
                  </a:lnTo>
                  <a:lnTo>
                    <a:pt x="320" y="248"/>
                  </a:lnTo>
                  <a:lnTo>
                    <a:pt x="329" y="244"/>
                  </a:lnTo>
                  <a:lnTo>
                    <a:pt x="339" y="240"/>
                  </a:lnTo>
                  <a:lnTo>
                    <a:pt x="350" y="237"/>
                  </a:lnTo>
                  <a:lnTo>
                    <a:pt x="361" y="234"/>
                  </a:lnTo>
                  <a:lnTo>
                    <a:pt x="374" y="233"/>
                  </a:lnTo>
                  <a:lnTo>
                    <a:pt x="388" y="231"/>
                  </a:lnTo>
                  <a:lnTo>
                    <a:pt x="388" y="199"/>
                  </a:lnTo>
                  <a:lnTo>
                    <a:pt x="437" y="199"/>
                  </a:lnTo>
                  <a:lnTo>
                    <a:pt x="437" y="231"/>
                  </a:lnTo>
                  <a:lnTo>
                    <a:pt x="437" y="231"/>
                  </a:lnTo>
                  <a:lnTo>
                    <a:pt x="450" y="231"/>
                  </a:lnTo>
                  <a:lnTo>
                    <a:pt x="462" y="233"/>
                  </a:lnTo>
                  <a:lnTo>
                    <a:pt x="473" y="235"/>
                  </a:lnTo>
                  <a:lnTo>
                    <a:pt x="483" y="238"/>
                  </a:lnTo>
                  <a:lnTo>
                    <a:pt x="493" y="242"/>
                  </a:lnTo>
                  <a:lnTo>
                    <a:pt x="501" y="247"/>
                  </a:lnTo>
                  <a:lnTo>
                    <a:pt x="509" y="252"/>
                  </a:lnTo>
                  <a:lnTo>
                    <a:pt x="516" y="259"/>
                  </a:lnTo>
                  <a:lnTo>
                    <a:pt x="516" y="259"/>
                  </a:lnTo>
                  <a:lnTo>
                    <a:pt x="525" y="266"/>
                  </a:lnTo>
                  <a:lnTo>
                    <a:pt x="530" y="273"/>
                  </a:lnTo>
                  <a:lnTo>
                    <a:pt x="536" y="281"/>
                  </a:lnTo>
                  <a:lnTo>
                    <a:pt x="540" y="291"/>
                  </a:lnTo>
                  <a:lnTo>
                    <a:pt x="543" y="299"/>
                  </a:lnTo>
                  <a:lnTo>
                    <a:pt x="545" y="310"/>
                  </a:lnTo>
                  <a:lnTo>
                    <a:pt x="547" y="321"/>
                  </a:lnTo>
                  <a:lnTo>
                    <a:pt x="548" y="332"/>
                  </a:lnTo>
                  <a:lnTo>
                    <a:pt x="465" y="332"/>
                  </a:lnTo>
                  <a:lnTo>
                    <a:pt x="465" y="332"/>
                  </a:lnTo>
                  <a:lnTo>
                    <a:pt x="465" y="323"/>
                  </a:lnTo>
                  <a:lnTo>
                    <a:pt x="464" y="316"/>
                  </a:lnTo>
                  <a:lnTo>
                    <a:pt x="461" y="309"/>
                  </a:lnTo>
                  <a:lnTo>
                    <a:pt x="457" y="303"/>
                  </a:lnTo>
                  <a:lnTo>
                    <a:pt x="457" y="303"/>
                  </a:lnTo>
                  <a:lnTo>
                    <a:pt x="454" y="301"/>
                  </a:lnTo>
                  <a:lnTo>
                    <a:pt x="450" y="298"/>
                  </a:lnTo>
                  <a:lnTo>
                    <a:pt x="439" y="294"/>
                  </a:lnTo>
                  <a:lnTo>
                    <a:pt x="425" y="291"/>
                  </a:lnTo>
                  <a:lnTo>
                    <a:pt x="411" y="289"/>
                  </a:lnTo>
                  <a:lnTo>
                    <a:pt x="396" y="291"/>
                  </a:lnTo>
                  <a:lnTo>
                    <a:pt x="383" y="292"/>
                  </a:lnTo>
                  <a:lnTo>
                    <a:pt x="372" y="295"/>
                  </a:lnTo>
                  <a:lnTo>
                    <a:pt x="364" y="299"/>
                  </a:lnTo>
                  <a:lnTo>
                    <a:pt x="364" y="299"/>
                  </a:lnTo>
                  <a:lnTo>
                    <a:pt x="360" y="303"/>
                  </a:lnTo>
                  <a:lnTo>
                    <a:pt x="356" y="308"/>
                  </a:lnTo>
                  <a:lnTo>
                    <a:pt x="354" y="314"/>
                  </a:lnTo>
                  <a:lnTo>
                    <a:pt x="353" y="320"/>
                  </a:lnTo>
                  <a:lnTo>
                    <a:pt x="354" y="326"/>
                  </a:lnTo>
                  <a:lnTo>
                    <a:pt x="356" y="332"/>
                  </a:lnTo>
                  <a:lnTo>
                    <a:pt x="358" y="337"/>
                  </a:lnTo>
                  <a:lnTo>
                    <a:pt x="363" y="342"/>
                  </a:lnTo>
                  <a:lnTo>
                    <a:pt x="363" y="342"/>
                  </a:lnTo>
                  <a:lnTo>
                    <a:pt x="371" y="346"/>
                  </a:lnTo>
                  <a:lnTo>
                    <a:pt x="382" y="350"/>
                  </a:lnTo>
                  <a:lnTo>
                    <a:pt x="408" y="359"/>
                  </a:lnTo>
                  <a:lnTo>
                    <a:pt x="437" y="364"/>
                  </a:lnTo>
                  <a:lnTo>
                    <a:pt x="460" y="371"/>
                  </a:lnTo>
                  <a:lnTo>
                    <a:pt x="460" y="371"/>
                  </a:lnTo>
                  <a:lnTo>
                    <a:pt x="482" y="378"/>
                  </a:lnTo>
                  <a:lnTo>
                    <a:pt x="500" y="386"/>
                  </a:lnTo>
                  <a:lnTo>
                    <a:pt x="515" y="395"/>
                  </a:lnTo>
                  <a:lnTo>
                    <a:pt x="527" y="404"/>
                  </a:lnTo>
                  <a:lnTo>
                    <a:pt x="527" y="404"/>
                  </a:lnTo>
                  <a:lnTo>
                    <a:pt x="533" y="410"/>
                  </a:lnTo>
                  <a:lnTo>
                    <a:pt x="540" y="418"/>
                  </a:lnTo>
                  <a:lnTo>
                    <a:pt x="544" y="425"/>
                  </a:lnTo>
                  <a:lnTo>
                    <a:pt x="548" y="434"/>
                  </a:lnTo>
                  <a:lnTo>
                    <a:pt x="551" y="442"/>
                  </a:lnTo>
                  <a:lnTo>
                    <a:pt x="554" y="452"/>
                  </a:lnTo>
                  <a:lnTo>
                    <a:pt x="555" y="461"/>
                  </a:lnTo>
                  <a:lnTo>
                    <a:pt x="555" y="472"/>
                  </a:lnTo>
                  <a:lnTo>
                    <a:pt x="555" y="472"/>
                  </a:lnTo>
                  <a:lnTo>
                    <a:pt x="555" y="485"/>
                  </a:lnTo>
                  <a:lnTo>
                    <a:pt x="554" y="496"/>
                  </a:lnTo>
                  <a:lnTo>
                    <a:pt x="551" y="507"/>
                  </a:lnTo>
                  <a:lnTo>
                    <a:pt x="548" y="517"/>
                  </a:lnTo>
                  <a:lnTo>
                    <a:pt x="543" y="525"/>
                  </a:lnTo>
                  <a:lnTo>
                    <a:pt x="537" y="535"/>
                  </a:lnTo>
                  <a:lnTo>
                    <a:pt x="532" y="542"/>
                  </a:lnTo>
                  <a:lnTo>
                    <a:pt x="523" y="549"/>
                  </a:lnTo>
                  <a:lnTo>
                    <a:pt x="523" y="549"/>
                  </a:lnTo>
                  <a:lnTo>
                    <a:pt x="515" y="555"/>
                  </a:lnTo>
                  <a:lnTo>
                    <a:pt x="507" y="561"/>
                  </a:lnTo>
                  <a:lnTo>
                    <a:pt x="497" y="567"/>
                  </a:lnTo>
                  <a:lnTo>
                    <a:pt x="486" y="571"/>
                  </a:lnTo>
                  <a:lnTo>
                    <a:pt x="475" y="575"/>
                  </a:lnTo>
                  <a:lnTo>
                    <a:pt x="461" y="578"/>
                  </a:lnTo>
                  <a:lnTo>
                    <a:pt x="447" y="580"/>
                  </a:lnTo>
                  <a:lnTo>
                    <a:pt x="432" y="582"/>
                  </a:lnTo>
                  <a:lnTo>
                    <a:pt x="432" y="621"/>
                  </a:lnTo>
                  <a:lnTo>
                    <a:pt x="382" y="621"/>
                  </a:lnTo>
                  <a:lnTo>
                    <a:pt x="382" y="582"/>
                  </a:lnTo>
                  <a:lnTo>
                    <a:pt x="382" y="582"/>
                  </a:lnTo>
                  <a:lnTo>
                    <a:pt x="368" y="580"/>
                  </a:lnTo>
                  <a:lnTo>
                    <a:pt x="354" y="579"/>
                  </a:lnTo>
                  <a:lnTo>
                    <a:pt x="343" y="575"/>
                  </a:lnTo>
                  <a:lnTo>
                    <a:pt x="333" y="572"/>
                  </a:lnTo>
                  <a:lnTo>
                    <a:pt x="324" y="567"/>
                  </a:lnTo>
                  <a:lnTo>
                    <a:pt x="314" y="561"/>
                  </a:lnTo>
                  <a:lnTo>
                    <a:pt x="297" y="547"/>
                  </a:lnTo>
                  <a:lnTo>
                    <a:pt x="297" y="547"/>
                  </a:lnTo>
                  <a:lnTo>
                    <a:pt x="291" y="539"/>
                  </a:lnTo>
                  <a:lnTo>
                    <a:pt x="284" y="531"/>
                  </a:lnTo>
                  <a:lnTo>
                    <a:pt x="278" y="521"/>
                  </a:lnTo>
                  <a:lnTo>
                    <a:pt x="273" y="511"/>
                  </a:lnTo>
                  <a:lnTo>
                    <a:pt x="268" y="501"/>
                  </a:lnTo>
                  <a:lnTo>
                    <a:pt x="266" y="489"/>
                  </a:lnTo>
                  <a:lnTo>
                    <a:pt x="264" y="478"/>
                  </a:lnTo>
                  <a:lnTo>
                    <a:pt x="264" y="464"/>
                  </a:lnTo>
                  <a:lnTo>
                    <a:pt x="350" y="464"/>
                  </a:lnTo>
                  <a:lnTo>
                    <a:pt x="350" y="464"/>
                  </a:lnTo>
                  <a:lnTo>
                    <a:pt x="351" y="477"/>
                  </a:lnTo>
                  <a:lnTo>
                    <a:pt x="354" y="488"/>
                  </a:lnTo>
                  <a:lnTo>
                    <a:pt x="357" y="496"/>
                  </a:lnTo>
                  <a:lnTo>
                    <a:pt x="361" y="503"/>
                  </a:lnTo>
                  <a:lnTo>
                    <a:pt x="361" y="503"/>
                  </a:lnTo>
                  <a:lnTo>
                    <a:pt x="365" y="506"/>
                  </a:lnTo>
                  <a:lnTo>
                    <a:pt x="369" y="508"/>
                  </a:lnTo>
                  <a:lnTo>
                    <a:pt x="381" y="514"/>
                  </a:lnTo>
                  <a:lnTo>
                    <a:pt x="394" y="515"/>
                  </a:lnTo>
                  <a:lnTo>
                    <a:pt x="410" y="517"/>
                  </a:lnTo>
                  <a:lnTo>
                    <a:pt x="425" y="515"/>
                  </a:lnTo>
                  <a:lnTo>
                    <a:pt x="439" y="514"/>
                  </a:lnTo>
                  <a:lnTo>
                    <a:pt x="451" y="511"/>
                  </a:lnTo>
                  <a:lnTo>
                    <a:pt x="458" y="507"/>
                  </a:lnTo>
                  <a:lnTo>
                    <a:pt x="458" y="507"/>
                  </a:lnTo>
                  <a:lnTo>
                    <a:pt x="464" y="503"/>
                  </a:lnTo>
                  <a:lnTo>
                    <a:pt x="468" y="497"/>
                  </a:lnTo>
                  <a:lnTo>
                    <a:pt x="469" y="490"/>
                  </a:lnTo>
                  <a:lnTo>
                    <a:pt x="471" y="485"/>
                  </a:lnTo>
                  <a:lnTo>
                    <a:pt x="469" y="478"/>
                  </a:lnTo>
                  <a:lnTo>
                    <a:pt x="468" y="471"/>
                  </a:lnTo>
                  <a:lnTo>
                    <a:pt x="465" y="465"/>
                  </a:lnTo>
                  <a:lnTo>
                    <a:pt x="461" y="461"/>
                  </a:lnTo>
                  <a:lnTo>
                    <a:pt x="461" y="461"/>
                  </a:lnTo>
                  <a:lnTo>
                    <a:pt x="454" y="457"/>
                  </a:lnTo>
                  <a:lnTo>
                    <a:pt x="446" y="453"/>
                  </a:lnTo>
                  <a:lnTo>
                    <a:pt x="428" y="446"/>
                  </a:lnTo>
                  <a:lnTo>
                    <a:pt x="407" y="441"/>
                  </a:lnTo>
                  <a:lnTo>
                    <a:pt x="385" y="435"/>
                  </a:lnTo>
                  <a:lnTo>
                    <a:pt x="361" y="429"/>
                  </a:lnTo>
                  <a:lnTo>
                    <a:pt x="338" y="422"/>
                  </a:lnTo>
                  <a:lnTo>
                    <a:pt x="327" y="418"/>
                  </a:lnTo>
                  <a:lnTo>
                    <a:pt x="317" y="413"/>
                  </a:lnTo>
                  <a:lnTo>
                    <a:pt x="306" y="406"/>
                  </a:lnTo>
                  <a:lnTo>
                    <a:pt x="297" y="399"/>
                  </a:lnTo>
                  <a:lnTo>
                    <a:pt x="297" y="399"/>
                  </a:lnTo>
                  <a:close/>
                  <a:moveTo>
                    <a:pt x="120" y="120"/>
                  </a:moveTo>
                  <a:lnTo>
                    <a:pt x="120" y="120"/>
                  </a:lnTo>
                  <a:lnTo>
                    <a:pt x="134" y="107"/>
                  </a:lnTo>
                  <a:lnTo>
                    <a:pt x="149" y="94"/>
                  </a:lnTo>
                  <a:lnTo>
                    <a:pt x="164" y="82"/>
                  </a:lnTo>
                  <a:lnTo>
                    <a:pt x="181" y="71"/>
                  </a:lnTo>
                  <a:lnTo>
                    <a:pt x="198" y="60"/>
                  </a:lnTo>
                  <a:lnTo>
                    <a:pt x="214" y="50"/>
                  </a:lnTo>
                  <a:lnTo>
                    <a:pt x="232" y="40"/>
                  </a:lnTo>
                  <a:lnTo>
                    <a:pt x="250" y="32"/>
                  </a:lnTo>
                  <a:lnTo>
                    <a:pt x="268" y="25"/>
                  </a:lnTo>
                  <a:lnTo>
                    <a:pt x="288" y="18"/>
                  </a:lnTo>
                  <a:lnTo>
                    <a:pt x="307" y="12"/>
                  </a:lnTo>
                  <a:lnTo>
                    <a:pt x="327" y="8"/>
                  </a:lnTo>
                  <a:lnTo>
                    <a:pt x="347" y="4"/>
                  </a:lnTo>
                  <a:lnTo>
                    <a:pt x="368" y="3"/>
                  </a:lnTo>
                  <a:lnTo>
                    <a:pt x="389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30" y="0"/>
                  </a:lnTo>
                  <a:lnTo>
                    <a:pt x="451" y="3"/>
                  </a:lnTo>
                  <a:lnTo>
                    <a:pt x="472" y="4"/>
                  </a:lnTo>
                  <a:lnTo>
                    <a:pt x="493" y="8"/>
                  </a:lnTo>
                  <a:lnTo>
                    <a:pt x="512" y="12"/>
                  </a:lnTo>
                  <a:lnTo>
                    <a:pt x="532" y="18"/>
                  </a:lnTo>
                  <a:lnTo>
                    <a:pt x="551" y="25"/>
                  </a:lnTo>
                  <a:lnTo>
                    <a:pt x="569" y="32"/>
                  </a:lnTo>
                  <a:lnTo>
                    <a:pt x="587" y="40"/>
                  </a:lnTo>
                  <a:lnTo>
                    <a:pt x="605" y="50"/>
                  </a:lnTo>
                  <a:lnTo>
                    <a:pt x="622" y="60"/>
                  </a:lnTo>
                  <a:lnTo>
                    <a:pt x="638" y="71"/>
                  </a:lnTo>
                  <a:lnTo>
                    <a:pt x="655" y="82"/>
                  </a:lnTo>
                  <a:lnTo>
                    <a:pt x="670" y="94"/>
                  </a:lnTo>
                  <a:lnTo>
                    <a:pt x="685" y="107"/>
                  </a:lnTo>
                  <a:lnTo>
                    <a:pt x="699" y="120"/>
                  </a:lnTo>
                  <a:lnTo>
                    <a:pt x="699" y="120"/>
                  </a:lnTo>
                  <a:lnTo>
                    <a:pt x="713" y="134"/>
                  </a:lnTo>
                  <a:lnTo>
                    <a:pt x="726" y="150"/>
                  </a:lnTo>
                  <a:lnTo>
                    <a:pt x="738" y="165"/>
                  </a:lnTo>
                  <a:lnTo>
                    <a:pt x="749" y="181"/>
                  </a:lnTo>
                  <a:lnTo>
                    <a:pt x="760" y="198"/>
                  </a:lnTo>
                  <a:lnTo>
                    <a:pt x="770" y="215"/>
                  </a:lnTo>
                  <a:lnTo>
                    <a:pt x="780" y="233"/>
                  </a:lnTo>
                  <a:lnTo>
                    <a:pt x="788" y="251"/>
                  </a:lnTo>
                  <a:lnTo>
                    <a:pt x="795" y="269"/>
                  </a:lnTo>
                  <a:lnTo>
                    <a:pt x="802" y="288"/>
                  </a:lnTo>
                  <a:lnTo>
                    <a:pt x="807" y="308"/>
                  </a:lnTo>
                  <a:lnTo>
                    <a:pt x="812" y="327"/>
                  </a:lnTo>
                  <a:lnTo>
                    <a:pt x="816" y="348"/>
                  </a:lnTo>
                  <a:lnTo>
                    <a:pt x="817" y="368"/>
                  </a:lnTo>
                  <a:lnTo>
                    <a:pt x="820" y="389"/>
                  </a:lnTo>
                  <a:lnTo>
                    <a:pt x="820" y="410"/>
                  </a:lnTo>
                  <a:lnTo>
                    <a:pt x="820" y="410"/>
                  </a:lnTo>
                  <a:lnTo>
                    <a:pt x="820" y="431"/>
                  </a:lnTo>
                  <a:lnTo>
                    <a:pt x="817" y="452"/>
                  </a:lnTo>
                  <a:lnTo>
                    <a:pt x="816" y="472"/>
                  </a:lnTo>
                  <a:lnTo>
                    <a:pt x="812" y="493"/>
                  </a:lnTo>
                  <a:lnTo>
                    <a:pt x="807" y="513"/>
                  </a:lnTo>
                  <a:lnTo>
                    <a:pt x="802" y="532"/>
                  </a:lnTo>
                  <a:lnTo>
                    <a:pt x="795" y="551"/>
                  </a:lnTo>
                  <a:lnTo>
                    <a:pt x="788" y="569"/>
                  </a:lnTo>
                  <a:lnTo>
                    <a:pt x="780" y="587"/>
                  </a:lnTo>
                  <a:lnTo>
                    <a:pt x="770" y="605"/>
                  </a:lnTo>
                  <a:lnTo>
                    <a:pt x="760" y="622"/>
                  </a:lnTo>
                  <a:lnTo>
                    <a:pt x="749" y="639"/>
                  </a:lnTo>
                  <a:lnTo>
                    <a:pt x="738" y="655"/>
                  </a:lnTo>
                  <a:lnTo>
                    <a:pt x="726" y="670"/>
                  </a:lnTo>
                  <a:lnTo>
                    <a:pt x="713" y="686"/>
                  </a:lnTo>
                  <a:lnTo>
                    <a:pt x="699" y="700"/>
                  </a:lnTo>
                  <a:lnTo>
                    <a:pt x="699" y="700"/>
                  </a:lnTo>
                  <a:lnTo>
                    <a:pt x="685" y="713"/>
                  </a:lnTo>
                  <a:lnTo>
                    <a:pt x="670" y="726"/>
                  </a:lnTo>
                  <a:lnTo>
                    <a:pt x="655" y="738"/>
                  </a:lnTo>
                  <a:lnTo>
                    <a:pt x="638" y="749"/>
                  </a:lnTo>
                  <a:lnTo>
                    <a:pt x="622" y="761"/>
                  </a:lnTo>
                  <a:lnTo>
                    <a:pt x="605" y="770"/>
                  </a:lnTo>
                  <a:lnTo>
                    <a:pt x="587" y="780"/>
                  </a:lnTo>
                  <a:lnTo>
                    <a:pt x="569" y="788"/>
                  </a:lnTo>
                  <a:lnTo>
                    <a:pt x="551" y="795"/>
                  </a:lnTo>
                  <a:lnTo>
                    <a:pt x="532" y="802"/>
                  </a:lnTo>
                  <a:lnTo>
                    <a:pt x="512" y="808"/>
                  </a:lnTo>
                  <a:lnTo>
                    <a:pt x="493" y="812"/>
                  </a:lnTo>
                  <a:lnTo>
                    <a:pt x="472" y="816"/>
                  </a:lnTo>
                  <a:lnTo>
                    <a:pt x="451" y="817"/>
                  </a:lnTo>
                  <a:lnTo>
                    <a:pt x="430" y="820"/>
                  </a:lnTo>
                  <a:lnTo>
                    <a:pt x="410" y="820"/>
                  </a:lnTo>
                  <a:lnTo>
                    <a:pt x="410" y="820"/>
                  </a:lnTo>
                  <a:lnTo>
                    <a:pt x="389" y="820"/>
                  </a:lnTo>
                  <a:lnTo>
                    <a:pt x="368" y="817"/>
                  </a:lnTo>
                  <a:lnTo>
                    <a:pt x="347" y="816"/>
                  </a:lnTo>
                  <a:lnTo>
                    <a:pt x="327" y="812"/>
                  </a:lnTo>
                  <a:lnTo>
                    <a:pt x="307" y="808"/>
                  </a:lnTo>
                  <a:lnTo>
                    <a:pt x="288" y="802"/>
                  </a:lnTo>
                  <a:lnTo>
                    <a:pt x="268" y="795"/>
                  </a:lnTo>
                  <a:lnTo>
                    <a:pt x="250" y="788"/>
                  </a:lnTo>
                  <a:lnTo>
                    <a:pt x="232" y="780"/>
                  </a:lnTo>
                  <a:lnTo>
                    <a:pt x="214" y="770"/>
                  </a:lnTo>
                  <a:lnTo>
                    <a:pt x="198" y="761"/>
                  </a:lnTo>
                  <a:lnTo>
                    <a:pt x="181" y="749"/>
                  </a:lnTo>
                  <a:lnTo>
                    <a:pt x="164" y="738"/>
                  </a:lnTo>
                  <a:lnTo>
                    <a:pt x="149" y="726"/>
                  </a:lnTo>
                  <a:lnTo>
                    <a:pt x="134" y="713"/>
                  </a:lnTo>
                  <a:lnTo>
                    <a:pt x="120" y="700"/>
                  </a:lnTo>
                  <a:lnTo>
                    <a:pt x="120" y="700"/>
                  </a:lnTo>
                  <a:lnTo>
                    <a:pt x="106" y="686"/>
                  </a:lnTo>
                  <a:lnTo>
                    <a:pt x="94" y="670"/>
                  </a:lnTo>
                  <a:lnTo>
                    <a:pt x="81" y="655"/>
                  </a:lnTo>
                  <a:lnTo>
                    <a:pt x="70" y="639"/>
                  </a:lnTo>
                  <a:lnTo>
                    <a:pt x="59" y="622"/>
                  </a:lnTo>
                  <a:lnTo>
                    <a:pt x="49" y="605"/>
                  </a:lnTo>
                  <a:lnTo>
                    <a:pt x="40" y="587"/>
                  </a:lnTo>
                  <a:lnTo>
                    <a:pt x="31" y="569"/>
                  </a:lnTo>
                  <a:lnTo>
                    <a:pt x="24" y="551"/>
                  </a:lnTo>
                  <a:lnTo>
                    <a:pt x="18" y="532"/>
                  </a:lnTo>
                  <a:lnTo>
                    <a:pt x="12" y="513"/>
                  </a:lnTo>
                  <a:lnTo>
                    <a:pt x="8" y="493"/>
                  </a:lnTo>
                  <a:lnTo>
                    <a:pt x="4" y="472"/>
                  </a:lnTo>
                  <a:lnTo>
                    <a:pt x="2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0" y="410"/>
                  </a:lnTo>
                  <a:lnTo>
                    <a:pt x="0" y="389"/>
                  </a:lnTo>
                  <a:lnTo>
                    <a:pt x="2" y="368"/>
                  </a:lnTo>
                  <a:lnTo>
                    <a:pt x="4" y="348"/>
                  </a:lnTo>
                  <a:lnTo>
                    <a:pt x="8" y="327"/>
                  </a:lnTo>
                  <a:lnTo>
                    <a:pt x="12" y="308"/>
                  </a:lnTo>
                  <a:lnTo>
                    <a:pt x="18" y="288"/>
                  </a:lnTo>
                  <a:lnTo>
                    <a:pt x="24" y="269"/>
                  </a:lnTo>
                  <a:lnTo>
                    <a:pt x="31" y="251"/>
                  </a:lnTo>
                  <a:lnTo>
                    <a:pt x="40" y="233"/>
                  </a:lnTo>
                  <a:lnTo>
                    <a:pt x="49" y="215"/>
                  </a:lnTo>
                  <a:lnTo>
                    <a:pt x="59" y="198"/>
                  </a:lnTo>
                  <a:lnTo>
                    <a:pt x="70" y="181"/>
                  </a:lnTo>
                  <a:lnTo>
                    <a:pt x="81" y="165"/>
                  </a:lnTo>
                  <a:lnTo>
                    <a:pt x="94" y="150"/>
                  </a:lnTo>
                  <a:lnTo>
                    <a:pt x="106" y="134"/>
                  </a:lnTo>
                  <a:lnTo>
                    <a:pt x="120" y="120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2959237" y="2014736"/>
            <a:ext cx="408803" cy="356270"/>
          </a:xfrm>
          <a:custGeom>
            <a:avLst/>
            <a:gdLst>
              <a:gd name="T0" fmla="*/ 146 w 669"/>
              <a:gd name="T1" fmla="*/ 306 h 520"/>
              <a:gd name="T2" fmla="*/ 120 w 669"/>
              <a:gd name="T3" fmla="*/ 291 h 520"/>
              <a:gd name="T4" fmla="*/ 182 w 669"/>
              <a:gd name="T5" fmla="*/ 286 h 520"/>
              <a:gd name="T6" fmla="*/ 198 w 669"/>
              <a:gd name="T7" fmla="*/ 231 h 520"/>
              <a:gd name="T8" fmla="*/ 195 w 669"/>
              <a:gd name="T9" fmla="*/ 171 h 520"/>
              <a:gd name="T10" fmla="*/ 142 w 669"/>
              <a:gd name="T11" fmla="*/ 134 h 520"/>
              <a:gd name="T12" fmla="*/ 77 w 669"/>
              <a:gd name="T13" fmla="*/ 171 h 520"/>
              <a:gd name="T14" fmla="*/ 74 w 669"/>
              <a:gd name="T15" fmla="*/ 233 h 520"/>
              <a:gd name="T16" fmla="*/ 87 w 669"/>
              <a:gd name="T17" fmla="*/ 289 h 520"/>
              <a:gd name="T18" fmla="*/ 13 w 669"/>
              <a:gd name="T19" fmla="*/ 345 h 520"/>
              <a:gd name="T20" fmla="*/ 5 w 669"/>
              <a:gd name="T21" fmla="*/ 418 h 520"/>
              <a:gd name="T22" fmla="*/ 86 w 669"/>
              <a:gd name="T23" fmla="*/ 427 h 520"/>
              <a:gd name="T24" fmla="*/ 112 w 669"/>
              <a:gd name="T25" fmla="*/ 210 h 520"/>
              <a:gd name="T26" fmla="*/ 182 w 669"/>
              <a:gd name="T27" fmla="*/ 206 h 520"/>
              <a:gd name="T28" fmla="*/ 146 w 669"/>
              <a:gd name="T29" fmla="*/ 282 h 520"/>
              <a:gd name="T30" fmla="*/ 100 w 669"/>
              <a:gd name="T31" fmla="*/ 251 h 520"/>
              <a:gd name="T32" fmla="*/ 523 w 669"/>
              <a:gd name="T33" fmla="*/ 306 h 520"/>
              <a:gd name="T34" fmla="*/ 569 w 669"/>
              <a:gd name="T35" fmla="*/ 274 h 520"/>
              <a:gd name="T36" fmla="*/ 597 w 669"/>
              <a:gd name="T37" fmla="*/ 220 h 520"/>
              <a:gd name="T38" fmla="*/ 585 w 669"/>
              <a:gd name="T39" fmla="*/ 158 h 520"/>
              <a:gd name="T40" fmla="*/ 531 w 669"/>
              <a:gd name="T41" fmla="*/ 132 h 520"/>
              <a:gd name="T42" fmla="*/ 472 w 669"/>
              <a:gd name="T43" fmla="*/ 184 h 520"/>
              <a:gd name="T44" fmla="*/ 478 w 669"/>
              <a:gd name="T45" fmla="*/ 245 h 520"/>
              <a:gd name="T46" fmla="*/ 496 w 669"/>
              <a:gd name="T47" fmla="*/ 291 h 520"/>
              <a:gd name="T48" fmla="*/ 556 w 669"/>
              <a:gd name="T49" fmla="*/ 287 h 520"/>
              <a:gd name="T50" fmla="*/ 579 w 669"/>
              <a:gd name="T51" fmla="*/ 410 h 520"/>
              <a:gd name="T52" fmla="*/ 664 w 669"/>
              <a:gd name="T53" fmla="*/ 418 h 520"/>
              <a:gd name="T54" fmla="*/ 661 w 669"/>
              <a:gd name="T55" fmla="*/ 355 h 520"/>
              <a:gd name="T56" fmla="*/ 612 w 669"/>
              <a:gd name="T57" fmla="*/ 301 h 520"/>
              <a:gd name="T58" fmla="*/ 492 w 669"/>
              <a:gd name="T59" fmla="*/ 239 h 520"/>
              <a:gd name="T60" fmla="*/ 553 w 669"/>
              <a:gd name="T61" fmla="*/ 185 h 520"/>
              <a:gd name="T62" fmla="*/ 566 w 669"/>
              <a:gd name="T63" fmla="*/ 258 h 520"/>
              <a:gd name="T64" fmla="*/ 418 w 669"/>
              <a:gd name="T65" fmla="*/ 285 h 520"/>
              <a:gd name="T66" fmla="*/ 439 w 669"/>
              <a:gd name="T67" fmla="*/ 208 h 520"/>
              <a:gd name="T68" fmla="*/ 456 w 669"/>
              <a:gd name="T69" fmla="*/ 139 h 520"/>
              <a:gd name="T70" fmla="*/ 442 w 669"/>
              <a:gd name="T71" fmla="*/ 76 h 520"/>
              <a:gd name="T72" fmla="*/ 359 w 669"/>
              <a:gd name="T73" fmla="*/ 2 h 520"/>
              <a:gd name="T74" fmla="*/ 243 w 669"/>
              <a:gd name="T75" fmla="*/ 45 h 520"/>
              <a:gd name="T76" fmla="*/ 217 w 669"/>
              <a:gd name="T77" fmla="*/ 137 h 520"/>
              <a:gd name="T78" fmla="*/ 220 w 669"/>
              <a:gd name="T79" fmla="*/ 191 h 520"/>
              <a:gd name="T80" fmla="*/ 263 w 669"/>
              <a:gd name="T81" fmla="*/ 244 h 520"/>
              <a:gd name="T82" fmla="*/ 160 w 669"/>
              <a:gd name="T83" fmla="*/ 331 h 520"/>
              <a:gd name="T84" fmla="*/ 106 w 669"/>
              <a:gd name="T85" fmla="*/ 495 h 520"/>
              <a:gd name="T86" fmla="*/ 184 w 669"/>
              <a:gd name="T87" fmla="*/ 517 h 520"/>
              <a:gd name="T88" fmla="*/ 490 w 669"/>
              <a:gd name="T89" fmla="*/ 506 h 520"/>
              <a:gd name="T90" fmla="*/ 557 w 669"/>
              <a:gd name="T91" fmla="*/ 418 h 520"/>
              <a:gd name="T92" fmla="*/ 475 w 669"/>
              <a:gd name="T93" fmla="*/ 306 h 520"/>
              <a:gd name="T94" fmla="*/ 441 w 669"/>
              <a:gd name="T95" fmla="*/ 172 h 520"/>
              <a:gd name="T96" fmla="*/ 228 w 669"/>
              <a:gd name="T97" fmla="*/ 149 h 520"/>
              <a:gd name="T98" fmla="*/ 230 w 669"/>
              <a:gd name="T99" fmla="*/ 173 h 520"/>
              <a:gd name="T100" fmla="*/ 260 w 669"/>
              <a:gd name="T101" fmla="*/ 142 h 520"/>
              <a:gd name="T102" fmla="*/ 370 w 669"/>
              <a:gd name="T103" fmla="*/ 93 h 520"/>
              <a:gd name="T104" fmla="*/ 410 w 669"/>
              <a:gd name="T105" fmla="*/ 170 h 520"/>
              <a:gd name="T106" fmla="*/ 354 w 669"/>
              <a:gd name="T107" fmla="*/ 267 h 520"/>
              <a:gd name="T108" fmla="*/ 304 w 669"/>
              <a:gd name="T109" fmla="*/ 257 h 520"/>
              <a:gd name="T110" fmla="*/ 315 w 669"/>
              <a:gd name="T111" fmla="*/ 493 h 520"/>
              <a:gd name="T112" fmla="*/ 317 w 669"/>
              <a:gd name="T113" fmla="*/ 293 h 520"/>
              <a:gd name="T114" fmla="*/ 384 w 669"/>
              <a:gd name="T115" fmla="*/ 276 h 520"/>
              <a:gd name="T116" fmla="*/ 323 w 669"/>
              <a:gd name="T117" fmla="*/ 347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69" h="520">
                <a:moveTo>
                  <a:pt x="125" y="306"/>
                </a:moveTo>
                <a:lnTo>
                  <a:pt x="125" y="306"/>
                </a:lnTo>
                <a:lnTo>
                  <a:pt x="121" y="318"/>
                </a:lnTo>
                <a:lnTo>
                  <a:pt x="128" y="327"/>
                </a:lnTo>
                <a:lnTo>
                  <a:pt x="129" y="327"/>
                </a:lnTo>
                <a:lnTo>
                  <a:pt x="129" y="327"/>
                </a:lnTo>
                <a:lnTo>
                  <a:pt x="139" y="318"/>
                </a:lnTo>
                <a:lnTo>
                  <a:pt x="147" y="309"/>
                </a:lnTo>
                <a:lnTo>
                  <a:pt x="147" y="309"/>
                </a:lnTo>
                <a:lnTo>
                  <a:pt x="146" y="306"/>
                </a:lnTo>
                <a:lnTo>
                  <a:pt x="146" y="306"/>
                </a:lnTo>
                <a:lnTo>
                  <a:pt x="125" y="306"/>
                </a:lnTo>
                <a:lnTo>
                  <a:pt x="125" y="306"/>
                </a:lnTo>
                <a:close/>
                <a:moveTo>
                  <a:pt x="92" y="299"/>
                </a:moveTo>
                <a:lnTo>
                  <a:pt x="92" y="299"/>
                </a:lnTo>
                <a:lnTo>
                  <a:pt x="94" y="297"/>
                </a:lnTo>
                <a:lnTo>
                  <a:pt x="107" y="282"/>
                </a:lnTo>
                <a:lnTo>
                  <a:pt x="107" y="282"/>
                </a:lnTo>
                <a:lnTo>
                  <a:pt x="113" y="287"/>
                </a:lnTo>
                <a:lnTo>
                  <a:pt x="120" y="291"/>
                </a:lnTo>
                <a:lnTo>
                  <a:pt x="128" y="293"/>
                </a:lnTo>
                <a:lnTo>
                  <a:pt x="135" y="294"/>
                </a:lnTo>
                <a:lnTo>
                  <a:pt x="135" y="294"/>
                </a:lnTo>
                <a:lnTo>
                  <a:pt x="144" y="293"/>
                </a:lnTo>
                <a:lnTo>
                  <a:pt x="151" y="291"/>
                </a:lnTo>
                <a:lnTo>
                  <a:pt x="158" y="287"/>
                </a:lnTo>
                <a:lnTo>
                  <a:pt x="164" y="282"/>
                </a:lnTo>
                <a:lnTo>
                  <a:pt x="171" y="291"/>
                </a:lnTo>
                <a:lnTo>
                  <a:pt x="171" y="291"/>
                </a:lnTo>
                <a:lnTo>
                  <a:pt x="182" y="286"/>
                </a:lnTo>
                <a:lnTo>
                  <a:pt x="171" y="274"/>
                </a:lnTo>
                <a:lnTo>
                  <a:pt x="171" y="274"/>
                </a:lnTo>
                <a:lnTo>
                  <a:pt x="171" y="274"/>
                </a:lnTo>
                <a:lnTo>
                  <a:pt x="171" y="274"/>
                </a:lnTo>
                <a:lnTo>
                  <a:pt x="179" y="263"/>
                </a:lnTo>
                <a:lnTo>
                  <a:pt x="184" y="250"/>
                </a:lnTo>
                <a:lnTo>
                  <a:pt x="184" y="250"/>
                </a:lnTo>
                <a:lnTo>
                  <a:pt x="191" y="244"/>
                </a:lnTo>
                <a:lnTo>
                  <a:pt x="195" y="237"/>
                </a:lnTo>
                <a:lnTo>
                  <a:pt x="198" y="231"/>
                </a:lnTo>
                <a:lnTo>
                  <a:pt x="199" y="226"/>
                </a:lnTo>
                <a:lnTo>
                  <a:pt x="199" y="220"/>
                </a:lnTo>
                <a:lnTo>
                  <a:pt x="198" y="216"/>
                </a:lnTo>
                <a:lnTo>
                  <a:pt x="196" y="210"/>
                </a:lnTo>
                <a:lnTo>
                  <a:pt x="196" y="210"/>
                </a:lnTo>
                <a:lnTo>
                  <a:pt x="197" y="201"/>
                </a:lnTo>
                <a:lnTo>
                  <a:pt x="198" y="193"/>
                </a:lnTo>
                <a:lnTo>
                  <a:pt x="197" y="184"/>
                </a:lnTo>
                <a:lnTo>
                  <a:pt x="196" y="177"/>
                </a:lnTo>
                <a:lnTo>
                  <a:pt x="195" y="171"/>
                </a:lnTo>
                <a:lnTo>
                  <a:pt x="192" y="164"/>
                </a:lnTo>
                <a:lnTo>
                  <a:pt x="188" y="158"/>
                </a:lnTo>
                <a:lnTo>
                  <a:pt x="184" y="153"/>
                </a:lnTo>
                <a:lnTo>
                  <a:pt x="180" y="148"/>
                </a:lnTo>
                <a:lnTo>
                  <a:pt x="175" y="144"/>
                </a:lnTo>
                <a:lnTo>
                  <a:pt x="168" y="141"/>
                </a:lnTo>
                <a:lnTo>
                  <a:pt x="162" y="138"/>
                </a:lnTo>
                <a:lnTo>
                  <a:pt x="156" y="136"/>
                </a:lnTo>
                <a:lnTo>
                  <a:pt x="149" y="135"/>
                </a:lnTo>
                <a:lnTo>
                  <a:pt x="142" y="134"/>
                </a:lnTo>
                <a:lnTo>
                  <a:pt x="134" y="132"/>
                </a:lnTo>
                <a:lnTo>
                  <a:pt x="134" y="132"/>
                </a:lnTo>
                <a:lnTo>
                  <a:pt x="122" y="134"/>
                </a:lnTo>
                <a:lnTo>
                  <a:pt x="111" y="136"/>
                </a:lnTo>
                <a:lnTo>
                  <a:pt x="103" y="140"/>
                </a:lnTo>
                <a:lnTo>
                  <a:pt x="95" y="144"/>
                </a:lnTo>
                <a:lnTo>
                  <a:pt x="89" y="150"/>
                </a:lnTo>
                <a:lnTo>
                  <a:pt x="84" y="157"/>
                </a:lnTo>
                <a:lnTo>
                  <a:pt x="80" y="163"/>
                </a:lnTo>
                <a:lnTo>
                  <a:pt x="77" y="171"/>
                </a:lnTo>
                <a:lnTo>
                  <a:pt x="75" y="178"/>
                </a:lnTo>
                <a:lnTo>
                  <a:pt x="74" y="184"/>
                </a:lnTo>
                <a:lnTo>
                  <a:pt x="73" y="197"/>
                </a:lnTo>
                <a:lnTo>
                  <a:pt x="73" y="208"/>
                </a:lnTo>
                <a:lnTo>
                  <a:pt x="74" y="212"/>
                </a:lnTo>
                <a:lnTo>
                  <a:pt x="74" y="212"/>
                </a:lnTo>
                <a:lnTo>
                  <a:pt x="72" y="219"/>
                </a:lnTo>
                <a:lnTo>
                  <a:pt x="72" y="224"/>
                </a:lnTo>
                <a:lnTo>
                  <a:pt x="73" y="228"/>
                </a:lnTo>
                <a:lnTo>
                  <a:pt x="74" y="233"/>
                </a:lnTo>
                <a:lnTo>
                  <a:pt x="77" y="238"/>
                </a:lnTo>
                <a:lnTo>
                  <a:pt x="82" y="245"/>
                </a:lnTo>
                <a:lnTo>
                  <a:pt x="88" y="251"/>
                </a:lnTo>
                <a:lnTo>
                  <a:pt x="87" y="250"/>
                </a:lnTo>
                <a:lnTo>
                  <a:pt x="87" y="250"/>
                </a:lnTo>
                <a:lnTo>
                  <a:pt x="93" y="263"/>
                </a:lnTo>
                <a:lnTo>
                  <a:pt x="100" y="274"/>
                </a:lnTo>
                <a:lnTo>
                  <a:pt x="100" y="274"/>
                </a:lnTo>
                <a:lnTo>
                  <a:pt x="100" y="274"/>
                </a:lnTo>
                <a:lnTo>
                  <a:pt x="87" y="289"/>
                </a:lnTo>
                <a:lnTo>
                  <a:pt x="57" y="300"/>
                </a:lnTo>
                <a:lnTo>
                  <a:pt x="57" y="300"/>
                </a:lnTo>
                <a:lnTo>
                  <a:pt x="54" y="302"/>
                </a:lnTo>
                <a:lnTo>
                  <a:pt x="47" y="305"/>
                </a:lnTo>
                <a:lnTo>
                  <a:pt x="38" y="311"/>
                </a:lnTo>
                <a:lnTo>
                  <a:pt x="33" y="316"/>
                </a:lnTo>
                <a:lnTo>
                  <a:pt x="28" y="321"/>
                </a:lnTo>
                <a:lnTo>
                  <a:pt x="22" y="327"/>
                </a:lnTo>
                <a:lnTo>
                  <a:pt x="17" y="336"/>
                </a:lnTo>
                <a:lnTo>
                  <a:pt x="13" y="345"/>
                </a:lnTo>
                <a:lnTo>
                  <a:pt x="8" y="355"/>
                </a:lnTo>
                <a:lnTo>
                  <a:pt x="5" y="367"/>
                </a:lnTo>
                <a:lnTo>
                  <a:pt x="2" y="381"/>
                </a:lnTo>
                <a:lnTo>
                  <a:pt x="0" y="396"/>
                </a:lnTo>
                <a:lnTo>
                  <a:pt x="0" y="413"/>
                </a:lnTo>
                <a:lnTo>
                  <a:pt x="0" y="413"/>
                </a:lnTo>
                <a:lnTo>
                  <a:pt x="0" y="415"/>
                </a:lnTo>
                <a:lnTo>
                  <a:pt x="1" y="417"/>
                </a:lnTo>
                <a:lnTo>
                  <a:pt x="3" y="418"/>
                </a:lnTo>
                <a:lnTo>
                  <a:pt x="5" y="418"/>
                </a:lnTo>
                <a:lnTo>
                  <a:pt x="5" y="418"/>
                </a:lnTo>
                <a:lnTo>
                  <a:pt x="44" y="418"/>
                </a:lnTo>
                <a:lnTo>
                  <a:pt x="44" y="421"/>
                </a:lnTo>
                <a:lnTo>
                  <a:pt x="44" y="421"/>
                </a:lnTo>
                <a:lnTo>
                  <a:pt x="44" y="424"/>
                </a:lnTo>
                <a:lnTo>
                  <a:pt x="46" y="426"/>
                </a:lnTo>
                <a:lnTo>
                  <a:pt x="48" y="427"/>
                </a:lnTo>
                <a:lnTo>
                  <a:pt x="50" y="427"/>
                </a:lnTo>
                <a:lnTo>
                  <a:pt x="86" y="427"/>
                </a:lnTo>
                <a:lnTo>
                  <a:pt x="86" y="427"/>
                </a:lnTo>
                <a:lnTo>
                  <a:pt x="90" y="410"/>
                </a:lnTo>
                <a:lnTo>
                  <a:pt x="94" y="394"/>
                </a:lnTo>
                <a:lnTo>
                  <a:pt x="100" y="380"/>
                </a:lnTo>
                <a:lnTo>
                  <a:pt x="105" y="366"/>
                </a:lnTo>
                <a:lnTo>
                  <a:pt x="79" y="303"/>
                </a:lnTo>
                <a:lnTo>
                  <a:pt x="92" y="299"/>
                </a:lnTo>
                <a:close/>
                <a:moveTo>
                  <a:pt x="90" y="213"/>
                </a:moveTo>
                <a:lnTo>
                  <a:pt x="90" y="213"/>
                </a:lnTo>
                <a:lnTo>
                  <a:pt x="102" y="212"/>
                </a:lnTo>
                <a:lnTo>
                  <a:pt x="112" y="210"/>
                </a:lnTo>
                <a:lnTo>
                  <a:pt x="122" y="207"/>
                </a:lnTo>
                <a:lnTo>
                  <a:pt x="130" y="202"/>
                </a:lnTo>
                <a:lnTo>
                  <a:pt x="139" y="198"/>
                </a:lnTo>
                <a:lnTo>
                  <a:pt x="145" y="194"/>
                </a:lnTo>
                <a:lnTo>
                  <a:pt x="156" y="185"/>
                </a:lnTo>
                <a:lnTo>
                  <a:pt x="156" y="185"/>
                </a:lnTo>
                <a:lnTo>
                  <a:pt x="161" y="192"/>
                </a:lnTo>
                <a:lnTo>
                  <a:pt x="167" y="198"/>
                </a:lnTo>
                <a:lnTo>
                  <a:pt x="175" y="202"/>
                </a:lnTo>
                <a:lnTo>
                  <a:pt x="182" y="206"/>
                </a:lnTo>
                <a:lnTo>
                  <a:pt x="182" y="206"/>
                </a:lnTo>
                <a:lnTo>
                  <a:pt x="181" y="220"/>
                </a:lnTo>
                <a:lnTo>
                  <a:pt x="178" y="234"/>
                </a:lnTo>
                <a:lnTo>
                  <a:pt x="175" y="247"/>
                </a:lnTo>
                <a:lnTo>
                  <a:pt x="169" y="258"/>
                </a:lnTo>
                <a:lnTo>
                  <a:pt x="162" y="269"/>
                </a:lnTo>
                <a:lnTo>
                  <a:pt x="159" y="273"/>
                </a:lnTo>
                <a:lnTo>
                  <a:pt x="155" y="276"/>
                </a:lnTo>
                <a:lnTo>
                  <a:pt x="150" y="280"/>
                </a:lnTo>
                <a:lnTo>
                  <a:pt x="146" y="282"/>
                </a:lnTo>
                <a:lnTo>
                  <a:pt x="141" y="283"/>
                </a:lnTo>
                <a:lnTo>
                  <a:pt x="135" y="284"/>
                </a:lnTo>
                <a:lnTo>
                  <a:pt x="135" y="284"/>
                </a:lnTo>
                <a:lnTo>
                  <a:pt x="131" y="283"/>
                </a:lnTo>
                <a:lnTo>
                  <a:pt x="127" y="282"/>
                </a:lnTo>
                <a:lnTo>
                  <a:pt x="123" y="281"/>
                </a:lnTo>
                <a:lnTo>
                  <a:pt x="119" y="278"/>
                </a:lnTo>
                <a:lnTo>
                  <a:pt x="111" y="271"/>
                </a:lnTo>
                <a:lnTo>
                  <a:pt x="105" y="262"/>
                </a:lnTo>
                <a:lnTo>
                  <a:pt x="100" y="251"/>
                </a:lnTo>
                <a:lnTo>
                  <a:pt x="95" y="239"/>
                </a:lnTo>
                <a:lnTo>
                  <a:pt x="92" y="227"/>
                </a:lnTo>
                <a:lnTo>
                  <a:pt x="90" y="213"/>
                </a:lnTo>
                <a:lnTo>
                  <a:pt x="90" y="213"/>
                </a:lnTo>
                <a:close/>
                <a:moveTo>
                  <a:pt x="541" y="327"/>
                </a:moveTo>
                <a:lnTo>
                  <a:pt x="548" y="318"/>
                </a:lnTo>
                <a:lnTo>
                  <a:pt x="548" y="318"/>
                </a:lnTo>
                <a:lnTo>
                  <a:pt x="543" y="306"/>
                </a:lnTo>
                <a:lnTo>
                  <a:pt x="543" y="306"/>
                </a:lnTo>
                <a:lnTo>
                  <a:pt x="523" y="306"/>
                </a:lnTo>
                <a:lnTo>
                  <a:pt x="523" y="306"/>
                </a:lnTo>
                <a:lnTo>
                  <a:pt x="522" y="309"/>
                </a:lnTo>
                <a:lnTo>
                  <a:pt x="522" y="309"/>
                </a:lnTo>
                <a:lnTo>
                  <a:pt x="530" y="318"/>
                </a:lnTo>
                <a:lnTo>
                  <a:pt x="539" y="327"/>
                </a:lnTo>
                <a:lnTo>
                  <a:pt x="541" y="327"/>
                </a:lnTo>
                <a:close/>
                <a:moveTo>
                  <a:pt x="612" y="301"/>
                </a:moveTo>
                <a:lnTo>
                  <a:pt x="582" y="289"/>
                </a:lnTo>
                <a:lnTo>
                  <a:pt x="569" y="274"/>
                </a:lnTo>
                <a:lnTo>
                  <a:pt x="569" y="274"/>
                </a:lnTo>
                <a:lnTo>
                  <a:pt x="569" y="274"/>
                </a:lnTo>
                <a:lnTo>
                  <a:pt x="569" y="274"/>
                </a:lnTo>
                <a:lnTo>
                  <a:pt x="576" y="263"/>
                </a:lnTo>
                <a:lnTo>
                  <a:pt x="582" y="250"/>
                </a:lnTo>
                <a:lnTo>
                  <a:pt x="582" y="250"/>
                </a:lnTo>
                <a:lnTo>
                  <a:pt x="587" y="244"/>
                </a:lnTo>
                <a:lnTo>
                  <a:pt x="593" y="237"/>
                </a:lnTo>
                <a:lnTo>
                  <a:pt x="595" y="231"/>
                </a:lnTo>
                <a:lnTo>
                  <a:pt x="596" y="226"/>
                </a:lnTo>
                <a:lnTo>
                  <a:pt x="597" y="220"/>
                </a:lnTo>
                <a:lnTo>
                  <a:pt x="596" y="216"/>
                </a:lnTo>
                <a:lnTo>
                  <a:pt x="593" y="210"/>
                </a:lnTo>
                <a:lnTo>
                  <a:pt x="593" y="210"/>
                </a:lnTo>
                <a:lnTo>
                  <a:pt x="595" y="201"/>
                </a:lnTo>
                <a:lnTo>
                  <a:pt x="595" y="193"/>
                </a:lnTo>
                <a:lnTo>
                  <a:pt x="595" y="184"/>
                </a:lnTo>
                <a:lnTo>
                  <a:pt x="594" y="177"/>
                </a:lnTo>
                <a:lnTo>
                  <a:pt x="592" y="171"/>
                </a:lnTo>
                <a:lnTo>
                  <a:pt x="589" y="164"/>
                </a:lnTo>
                <a:lnTo>
                  <a:pt x="585" y="158"/>
                </a:lnTo>
                <a:lnTo>
                  <a:pt x="581" y="153"/>
                </a:lnTo>
                <a:lnTo>
                  <a:pt x="577" y="148"/>
                </a:lnTo>
                <a:lnTo>
                  <a:pt x="572" y="144"/>
                </a:lnTo>
                <a:lnTo>
                  <a:pt x="566" y="141"/>
                </a:lnTo>
                <a:lnTo>
                  <a:pt x="560" y="138"/>
                </a:lnTo>
                <a:lnTo>
                  <a:pt x="554" y="136"/>
                </a:lnTo>
                <a:lnTo>
                  <a:pt x="546" y="135"/>
                </a:lnTo>
                <a:lnTo>
                  <a:pt x="539" y="134"/>
                </a:lnTo>
                <a:lnTo>
                  <a:pt x="531" y="132"/>
                </a:lnTo>
                <a:lnTo>
                  <a:pt x="531" y="132"/>
                </a:lnTo>
                <a:lnTo>
                  <a:pt x="520" y="134"/>
                </a:lnTo>
                <a:lnTo>
                  <a:pt x="509" y="136"/>
                </a:lnTo>
                <a:lnTo>
                  <a:pt x="500" y="140"/>
                </a:lnTo>
                <a:lnTo>
                  <a:pt x="492" y="144"/>
                </a:lnTo>
                <a:lnTo>
                  <a:pt x="487" y="150"/>
                </a:lnTo>
                <a:lnTo>
                  <a:pt x="482" y="157"/>
                </a:lnTo>
                <a:lnTo>
                  <a:pt x="477" y="163"/>
                </a:lnTo>
                <a:lnTo>
                  <a:pt x="475" y="171"/>
                </a:lnTo>
                <a:lnTo>
                  <a:pt x="473" y="178"/>
                </a:lnTo>
                <a:lnTo>
                  <a:pt x="472" y="184"/>
                </a:lnTo>
                <a:lnTo>
                  <a:pt x="471" y="197"/>
                </a:lnTo>
                <a:lnTo>
                  <a:pt x="471" y="208"/>
                </a:lnTo>
                <a:lnTo>
                  <a:pt x="471" y="212"/>
                </a:lnTo>
                <a:lnTo>
                  <a:pt x="471" y="212"/>
                </a:lnTo>
                <a:lnTo>
                  <a:pt x="470" y="219"/>
                </a:lnTo>
                <a:lnTo>
                  <a:pt x="469" y="224"/>
                </a:lnTo>
                <a:lnTo>
                  <a:pt x="470" y="228"/>
                </a:lnTo>
                <a:lnTo>
                  <a:pt x="472" y="233"/>
                </a:lnTo>
                <a:lnTo>
                  <a:pt x="474" y="238"/>
                </a:lnTo>
                <a:lnTo>
                  <a:pt x="478" y="245"/>
                </a:lnTo>
                <a:lnTo>
                  <a:pt x="485" y="251"/>
                </a:lnTo>
                <a:lnTo>
                  <a:pt x="485" y="250"/>
                </a:lnTo>
                <a:lnTo>
                  <a:pt x="485" y="250"/>
                </a:lnTo>
                <a:lnTo>
                  <a:pt x="490" y="263"/>
                </a:lnTo>
                <a:lnTo>
                  <a:pt x="498" y="274"/>
                </a:lnTo>
                <a:lnTo>
                  <a:pt x="498" y="274"/>
                </a:lnTo>
                <a:lnTo>
                  <a:pt x="496" y="274"/>
                </a:lnTo>
                <a:lnTo>
                  <a:pt x="487" y="286"/>
                </a:lnTo>
                <a:lnTo>
                  <a:pt x="487" y="286"/>
                </a:lnTo>
                <a:lnTo>
                  <a:pt x="496" y="291"/>
                </a:lnTo>
                <a:lnTo>
                  <a:pt x="504" y="282"/>
                </a:lnTo>
                <a:lnTo>
                  <a:pt x="504" y="282"/>
                </a:lnTo>
                <a:lnTo>
                  <a:pt x="510" y="287"/>
                </a:lnTo>
                <a:lnTo>
                  <a:pt x="518" y="291"/>
                </a:lnTo>
                <a:lnTo>
                  <a:pt x="525" y="293"/>
                </a:lnTo>
                <a:lnTo>
                  <a:pt x="534" y="294"/>
                </a:lnTo>
                <a:lnTo>
                  <a:pt x="534" y="294"/>
                </a:lnTo>
                <a:lnTo>
                  <a:pt x="541" y="293"/>
                </a:lnTo>
                <a:lnTo>
                  <a:pt x="548" y="291"/>
                </a:lnTo>
                <a:lnTo>
                  <a:pt x="556" y="287"/>
                </a:lnTo>
                <a:lnTo>
                  <a:pt x="562" y="282"/>
                </a:lnTo>
                <a:lnTo>
                  <a:pt x="575" y="297"/>
                </a:lnTo>
                <a:lnTo>
                  <a:pt x="575" y="297"/>
                </a:lnTo>
                <a:lnTo>
                  <a:pt x="577" y="299"/>
                </a:lnTo>
                <a:lnTo>
                  <a:pt x="587" y="303"/>
                </a:lnTo>
                <a:lnTo>
                  <a:pt x="563" y="366"/>
                </a:lnTo>
                <a:lnTo>
                  <a:pt x="563" y="366"/>
                </a:lnTo>
                <a:lnTo>
                  <a:pt x="569" y="380"/>
                </a:lnTo>
                <a:lnTo>
                  <a:pt x="574" y="394"/>
                </a:lnTo>
                <a:lnTo>
                  <a:pt x="579" y="410"/>
                </a:lnTo>
                <a:lnTo>
                  <a:pt x="582" y="427"/>
                </a:lnTo>
                <a:lnTo>
                  <a:pt x="619" y="427"/>
                </a:lnTo>
                <a:lnTo>
                  <a:pt x="619" y="427"/>
                </a:lnTo>
                <a:lnTo>
                  <a:pt x="621" y="427"/>
                </a:lnTo>
                <a:lnTo>
                  <a:pt x="622" y="426"/>
                </a:lnTo>
                <a:lnTo>
                  <a:pt x="623" y="424"/>
                </a:lnTo>
                <a:lnTo>
                  <a:pt x="625" y="421"/>
                </a:lnTo>
                <a:lnTo>
                  <a:pt x="625" y="418"/>
                </a:lnTo>
                <a:lnTo>
                  <a:pt x="625" y="418"/>
                </a:lnTo>
                <a:lnTo>
                  <a:pt x="664" y="418"/>
                </a:lnTo>
                <a:lnTo>
                  <a:pt x="664" y="418"/>
                </a:lnTo>
                <a:lnTo>
                  <a:pt x="666" y="418"/>
                </a:lnTo>
                <a:lnTo>
                  <a:pt x="667" y="417"/>
                </a:lnTo>
                <a:lnTo>
                  <a:pt x="668" y="415"/>
                </a:lnTo>
                <a:lnTo>
                  <a:pt x="669" y="413"/>
                </a:lnTo>
                <a:lnTo>
                  <a:pt x="669" y="413"/>
                </a:lnTo>
                <a:lnTo>
                  <a:pt x="668" y="396"/>
                </a:lnTo>
                <a:lnTo>
                  <a:pt x="667" y="381"/>
                </a:lnTo>
                <a:lnTo>
                  <a:pt x="664" y="367"/>
                </a:lnTo>
                <a:lnTo>
                  <a:pt x="661" y="355"/>
                </a:lnTo>
                <a:lnTo>
                  <a:pt x="656" y="345"/>
                </a:lnTo>
                <a:lnTo>
                  <a:pt x="651" y="336"/>
                </a:lnTo>
                <a:lnTo>
                  <a:pt x="647" y="327"/>
                </a:lnTo>
                <a:lnTo>
                  <a:pt x="641" y="321"/>
                </a:lnTo>
                <a:lnTo>
                  <a:pt x="636" y="316"/>
                </a:lnTo>
                <a:lnTo>
                  <a:pt x="631" y="311"/>
                </a:lnTo>
                <a:lnTo>
                  <a:pt x="621" y="305"/>
                </a:lnTo>
                <a:lnTo>
                  <a:pt x="615" y="302"/>
                </a:lnTo>
                <a:lnTo>
                  <a:pt x="612" y="301"/>
                </a:lnTo>
                <a:lnTo>
                  <a:pt x="612" y="301"/>
                </a:lnTo>
                <a:close/>
                <a:moveTo>
                  <a:pt x="534" y="284"/>
                </a:moveTo>
                <a:lnTo>
                  <a:pt x="534" y="284"/>
                </a:lnTo>
                <a:lnTo>
                  <a:pt x="528" y="283"/>
                </a:lnTo>
                <a:lnTo>
                  <a:pt x="524" y="282"/>
                </a:lnTo>
                <a:lnTo>
                  <a:pt x="520" y="281"/>
                </a:lnTo>
                <a:lnTo>
                  <a:pt x="516" y="278"/>
                </a:lnTo>
                <a:lnTo>
                  <a:pt x="508" y="271"/>
                </a:lnTo>
                <a:lnTo>
                  <a:pt x="502" y="262"/>
                </a:lnTo>
                <a:lnTo>
                  <a:pt x="496" y="251"/>
                </a:lnTo>
                <a:lnTo>
                  <a:pt x="492" y="239"/>
                </a:lnTo>
                <a:lnTo>
                  <a:pt x="490" y="227"/>
                </a:lnTo>
                <a:lnTo>
                  <a:pt x="488" y="213"/>
                </a:lnTo>
                <a:lnTo>
                  <a:pt x="488" y="213"/>
                </a:lnTo>
                <a:lnTo>
                  <a:pt x="500" y="212"/>
                </a:lnTo>
                <a:lnTo>
                  <a:pt x="510" y="210"/>
                </a:lnTo>
                <a:lnTo>
                  <a:pt x="520" y="207"/>
                </a:lnTo>
                <a:lnTo>
                  <a:pt x="528" y="202"/>
                </a:lnTo>
                <a:lnTo>
                  <a:pt x="536" y="198"/>
                </a:lnTo>
                <a:lnTo>
                  <a:pt x="542" y="194"/>
                </a:lnTo>
                <a:lnTo>
                  <a:pt x="553" y="185"/>
                </a:lnTo>
                <a:lnTo>
                  <a:pt x="553" y="185"/>
                </a:lnTo>
                <a:lnTo>
                  <a:pt x="558" y="192"/>
                </a:lnTo>
                <a:lnTo>
                  <a:pt x="564" y="198"/>
                </a:lnTo>
                <a:lnTo>
                  <a:pt x="572" y="202"/>
                </a:lnTo>
                <a:lnTo>
                  <a:pt x="579" y="206"/>
                </a:lnTo>
                <a:lnTo>
                  <a:pt x="579" y="206"/>
                </a:lnTo>
                <a:lnTo>
                  <a:pt x="578" y="220"/>
                </a:lnTo>
                <a:lnTo>
                  <a:pt x="576" y="234"/>
                </a:lnTo>
                <a:lnTo>
                  <a:pt x="572" y="247"/>
                </a:lnTo>
                <a:lnTo>
                  <a:pt x="566" y="258"/>
                </a:lnTo>
                <a:lnTo>
                  <a:pt x="560" y="269"/>
                </a:lnTo>
                <a:lnTo>
                  <a:pt x="556" y="273"/>
                </a:lnTo>
                <a:lnTo>
                  <a:pt x="553" y="276"/>
                </a:lnTo>
                <a:lnTo>
                  <a:pt x="548" y="280"/>
                </a:lnTo>
                <a:lnTo>
                  <a:pt x="543" y="282"/>
                </a:lnTo>
                <a:lnTo>
                  <a:pt x="539" y="283"/>
                </a:lnTo>
                <a:lnTo>
                  <a:pt x="534" y="284"/>
                </a:lnTo>
                <a:lnTo>
                  <a:pt x="534" y="284"/>
                </a:lnTo>
                <a:close/>
                <a:moveTo>
                  <a:pt x="469" y="303"/>
                </a:moveTo>
                <a:lnTo>
                  <a:pt x="418" y="285"/>
                </a:lnTo>
                <a:lnTo>
                  <a:pt x="398" y="261"/>
                </a:lnTo>
                <a:lnTo>
                  <a:pt x="398" y="261"/>
                </a:lnTo>
                <a:lnTo>
                  <a:pt x="403" y="253"/>
                </a:lnTo>
                <a:lnTo>
                  <a:pt x="409" y="244"/>
                </a:lnTo>
                <a:lnTo>
                  <a:pt x="417" y="225"/>
                </a:lnTo>
                <a:lnTo>
                  <a:pt x="417" y="225"/>
                </a:lnTo>
                <a:lnTo>
                  <a:pt x="420" y="224"/>
                </a:lnTo>
                <a:lnTo>
                  <a:pt x="420" y="224"/>
                </a:lnTo>
                <a:lnTo>
                  <a:pt x="431" y="216"/>
                </a:lnTo>
                <a:lnTo>
                  <a:pt x="439" y="208"/>
                </a:lnTo>
                <a:lnTo>
                  <a:pt x="446" y="199"/>
                </a:lnTo>
                <a:lnTo>
                  <a:pt x="451" y="191"/>
                </a:lnTo>
                <a:lnTo>
                  <a:pt x="454" y="182"/>
                </a:lnTo>
                <a:lnTo>
                  <a:pt x="456" y="175"/>
                </a:lnTo>
                <a:lnTo>
                  <a:pt x="458" y="163"/>
                </a:lnTo>
                <a:lnTo>
                  <a:pt x="458" y="163"/>
                </a:lnTo>
                <a:lnTo>
                  <a:pt x="459" y="158"/>
                </a:lnTo>
                <a:lnTo>
                  <a:pt x="459" y="149"/>
                </a:lnTo>
                <a:lnTo>
                  <a:pt x="457" y="142"/>
                </a:lnTo>
                <a:lnTo>
                  <a:pt x="456" y="139"/>
                </a:lnTo>
                <a:lnTo>
                  <a:pt x="454" y="137"/>
                </a:lnTo>
                <a:lnTo>
                  <a:pt x="454" y="137"/>
                </a:lnTo>
                <a:lnTo>
                  <a:pt x="451" y="135"/>
                </a:lnTo>
                <a:lnTo>
                  <a:pt x="449" y="134"/>
                </a:lnTo>
                <a:lnTo>
                  <a:pt x="444" y="134"/>
                </a:lnTo>
                <a:lnTo>
                  <a:pt x="444" y="134"/>
                </a:lnTo>
                <a:lnTo>
                  <a:pt x="446" y="118"/>
                </a:lnTo>
                <a:lnTo>
                  <a:pt x="447" y="103"/>
                </a:lnTo>
                <a:lnTo>
                  <a:pt x="446" y="89"/>
                </a:lnTo>
                <a:lnTo>
                  <a:pt x="442" y="76"/>
                </a:lnTo>
                <a:lnTo>
                  <a:pt x="439" y="65"/>
                </a:lnTo>
                <a:lnTo>
                  <a:pt x="434" y="54"/>
                </a:lnTo>
                <a:lnTo>
                  <a:pt x="429" y="44"/>
                </a:lnTo>
                <a:lnTo>
                  <a:pt x="421" y="35"/>
                </a:lnTo>
                <a:lnTo>
                  <a:pt x="413" y="27"/>
                </a:lnTo>
                <a:lnTo>
                  <a:pt x="403" y="20"/>
                </a:lnTo>
                <a:lnTo>
                  <a:pt x="394" y="14"/>
                </a:lnTo>
                <a:lnTo>
                  <a:pt x="383" y="9"/>
                </a:lnTo>
                <a:lnTo>
                  <a:pt x="372" y="5"/>
                </a:lnTo>
                <a:lnTo>
                  <a:pt x="359" y="2"/>
                </a:lnTo>
                <a:lnTo>
                  <a:pt x="346" y="1"/>
                </a:lnTo>
                <a:lnTo>
                  <a:pt x="333" y="0"/>
                </a:lnTo>
                <a:lnTo>
                  <a:pt x="333" y="0"/>
                </a:lnTo>
                <a:lnTo>
                  <a:pt x="314" y="1"/>
                </a:lnTo>
                <a:lnTo>
                  <a:pt x="297" y="4"/>
                </a:lnTo>
                <a:lnTo>
                  <a:pt x="283" y="10"/>
                </a:lnTo>
                <a:lnTo>
                  <a:pt x="270" y="17"/>
                </a:lnTo>
                <a:lnTo>
                  <a:pt x="259" y="24"/>
                </a:lnTo>
                <a:lnTo>
                  <a:pt x="251" y="34"/>
                </a:lnTo>
                <a:lnTo>
                  <a:pt x="243" y="45"/>
                </a:lnTo>
                <a:lnTo>
                  <a:pt x="237" y="55"/>
                </a:lnTo>
                <a:lnTo>
                  <a:pt x="233" y="66"/>
                </a:lnTo>
                <a:lnTo>
                  <a:pt x="230" y="77"/>
                </a:lnTo>
                <a:lnTo>
                  <a:pt x="228" y="88"/>
                </a:lnTo>
                <a:lnTo>
                  <a:pt x="225" y="100"/>
                </a:lnTo>
                <a:lnTo>
                  <a:pt x="224" y="119"/>
                </a:lnTo>
                <a:lnTo>
                  <a:pt x="225" y="134"/>
                </a:lnTo>
                <a:lnTo>
                  <a:pt x="225" y="134"/>
                </a:lnTo>
                <a:lnTo>
                  <a:pt x="221" y="134"/>
                </a:lnTo>
                <a:lnTo>
                  <a:pt x="217" y="137"/>
                </a:lnTo>
                <a:lnTo>
                  <a:pt x="217" y="137"/>
                </a:lnTo>
                <a:lnTo>
                  <a:pt x="215" y="139"/>
                </a:lnTo>
                <a:lnTo>
                  <a:pt x="214" y="142"/>
                </a:lnTo>
                <a:lnTo>
                  <a:pt x="212" y="149"/>
                </a:lnTo>
                <a:lnTo>
                  <a:pt x="212" y="158"/>
                </a:lnTo>
                <a:lnTo>
                  <a:pt x="212" y="163"/>
                </a:lnTo>
                <a:lnTo>
                  <a:pt x="212" y="163"/>
                </a:lnTo>
                <a:lnTo>
                  <a:pt x="214" y="175"/>
                </a:lnTo>
                <a:lnTo>
                  <a:pt x="216" y="182"/>
                </a:lnTo>
                <a:lnTo>
                  <a:pt x="220" y="191"/>
                </a:lnTo>
                <a:lnTo>
                  <a:pt x="224" y="199"/>
                </a:lnTo>
                <a:lnTo>
                  <a:pt x="232" y="208"/>
                </a:lnTo>
                <a:lnTo>
                  <a:pt x="240" y="216"/>
                </a:lnTo>
                <a:lnTo>
                  <a:pt x="251" y="224"/>
                </a:lnTo>
                <a:lnTo>
                  <a:pt x="251" y="224"/>
                </a:lnTo>
                <a:lnTo>
                  <a:pt x="254" y="225"/>
                </a:lnTo>
                <a:lnTo>
                  <a:pt x="254" y="225"/>
                </a:lnTo>
                <a:lnTo>
                  <a:pt x="254" y="225"/>
                </a:lnTo>
                <a:lnTo>
                  <a:pt x="254" y="225"/>
                </a:lnTo>
                <a:lnTo>
                  <a:pt x="263" y="244"/>
                </a:lnTo>
                <a:lnTo>
                  <a:pt x="268" y="252"/>
                </a:lnTo>
                <a:lnTo>
                  <a:pt x="273" y="261"/>
                </a:lnTo>
                <a:lnTo>
                  <a:pt x="253" y="285"/>
                </a:lnTo>
                <a:lnTo>
                  <a:pt x="202" y="303"/>
                </a:lnTo>
                <a:lnTo>
                  <a:pt x="202" y="303"/>
                </a:lnTo>
                <a:lnTo>
                  <a:pt x="196" y="306"/>
                </a:lnTo>
                <a:lnTo>
                  <a:pt x="184" y="312"/>
                </a:lnTo>
                <a:lnTo>
                  <a:pt x="177" y="317"/>
                </a:lnTo>
                <a:lnTo>
                  <a:pt x="168" y="323"/>
                </a:lnTo>
                <a:lnTo>
                  <a:pt x="160" y="331"/>
                </a:lnTo>
                <a:lnTo>
                  <a:pt x="151" y="341"/>
                </a:lnTo>
                <a:lnTo>
                  <a:pt x="143" y="352"/>
                </a:lnTo>
                <a:lnTo>
                  <a:pt x="134" y="365"/>
                </a:lnTo>
                <a:lnTo>
                  <a:pt x="127" y="381"/>
                </a:lnTo>
                <a:lnTo>
                  <a:pt x="120" y="398"/>
                </a:lnTo>
                <a:lnTo>
                  <a:pt x="114" y="418"/>
                </a:lnTo>
                <a:lnTo>
                  <a:pt x="110" y="442"/>
                </a:lnTo>
                <a:lnTo>
                  <a:pt x="107" y="467"/>
                </a:lnTo>
                <a:lnTo>
                  <a:pt x="106" y="495"/>
                </a:lnTo>
                <a:lnTo>
                  <a:pt x="106" y="495"/>
                </a:lnTo>
                <a:lnTo>
                  <a:pt x="107" y="499"/>
                </a:lnTo>
                <a:lnTo>
                  <a:pt x="109" y="502"/>
                </a:lnTo>
                <a:lnTo>
                  <a:pt x="112" y="505"/>
                </a:lnTo>
                <a:lnTo>
                  <a:pt x="116" y="505"/>
                </a:lnTo>
                <a:lnTo>
                  <a:pt x="116" y="505"/>
                </a:lnTo>
                <a:lnTo>
                  <a:pt x="181" y="506"/>
                </a:lnTo>
                <a:lnTo>
                  <a:pt x="181" y="509"/>
                </a:lnTo>
                <a:lnTo>
                  <a:pt x="181" y="509"/>
                </a:lnTo>
                <a:lnTo>
                  <a:pt x="181" y="514"/>
                </a:lnTo>
                <a:lnTo>
                  <a:pt x="184" y="517"/>
                </a:lnTo>
                <a:lnTo>
                  <a:pt x="187" y="519"/>
                </a:lnTo>
                <a:lnTo>
                  <a:pt x="192" y="520"/>
                </a:lnTo>
                <a:lnTo>
                  <a:pt x="480" y="520"/>
                </a:lnTo>
                <a:lnTo>
                  <a:pt x="480" y="520"/>
                </a:lnTo>
                <a:lnTo>
                  <a:pt x="484" y="519"/>
                </a:lnTo>
                <a:lnTo>
                  <a:pt x="487" y="517"/>
                </a:lnTo>
                <a:lnTo>
                  <a:pt x="489" y="514"/>
                </a:lnTo>
                <a:lnTo>
                  <a:pt x="490" y="509"/>
                </a:lnTo>
                <a:lnTo>
                  <a:pt x="490" y="506"/>
                </a:lnTo>
                <a:lnTo>
                  <a:pt x="490" y="506"/>
                </a:lnTo>
                <a:lnTo>
                  <a:pt x="555" y="505"/>
                </a:lnTo>
                <a:lnTo>
                  <a:pt x="555" y="505"/>
                </a:lnTo>
                <a:lnTo>
                  <a:pt x="559" y="505"/>
                </a:lnTo>
                <a:lnTo>
                  <a:pt x="562" y="502"/>
                </a:lnTo>
                <a:lnTo>
                  <a:pt x="564" y="499"/>
                </a:lnTo>
                <a:lnTo>
                  <a:pt x="565" y="495"/>
                </a:lnTo>
                <a:lnTo>
                  <a:pt x="565" y="495"/>
                </a:lnTo>
                <a:lnTo>
                  <a:pt x="564" y="467"/>
                </a:lnTo>
                <a:lnTo>
                  <a:pt x="561" y="442"/>
                </a:lnTo>
                <a:lnTo>
                  <a:pt x="557" y="418"/>
                </a:lnTo>
                <a:lnTo>
                  <a:pt x="552" y="398"/>
                </a:lnTo>
                <a:lnTo>
                  <a:pt x="544" y="381"/>
                </a:lnTo>
                <a:lnTo>
                  <a:pt x="537" y="365"/>
                </a:lnTo>
                <a:lnTo>
                  <a:pt x="528" y="352"/>
                </a:lnTo>
                <a:lnTo>
                  <a:pt x="520" y="341"/>
                </a:lnTo>
                <a:lnTo>
                  <a:pt x="511" y="331"/>
                </a:lnTo>
                <a:lnTo>
                  <a:pt x="503" y="323"/>
                </a:lnTo>
                <a:lnTo>
                  <a:pt x="494" y="317"/>
                </a:lnTo>
                <a:lnTo>
                  <a:pt x="487" y="312"/>
                </a:lnTo>
                <a:lnTo>
                  <a:pt x="475" y="306"/>
                </a:lnTo>
                <a:lnTo>
                  <a:pt x="469" y="303"/>
                </a:lnTo>
                <a:lnTo>
                  <a:pt x="469" y="303"/>
                </a:lnTo>
                <a:close/>
                <a:moveTo>
                  <a:pt x="434" y="155"/>
                </a:moveTo>
                <a:lnTo>
                  <a:pt x="434" y="155"/>
                </a:lnTo>
                <a:lnTo>
                  <a:pt x="438" y="152"/>
                </a:lnTo>
                <a:lnTo>
                  <a:pt x="442" y="149"/>
                </a:lnTo>
                <a:lnTo>
                  <a:pt x="442" y="149"/>
                </a:lnTo>
                <a:lnTo>
                  <a:pt x="444" y="158"/>
                </a:lnTo>
                <a:lnTo>
                  <a:pt x="442" y="164"/>
                </a:lnTo>
                <a:lnTo>
                  <a:pt x="441" y="172"/>
                </a:lnTo>
                <a:lnTo>
                  <a:pt x="439" y="178"/>
                </a:lnTo>
                <a:lnTo>
                  <a:pt x="436" y="185"/>
                </a:lnTo>
                <a:lnTo>
                  <a:pt x="431" y="193"/>
                </a:lnTo>
                <a:lnTo>
                  <a:pt x="426" y="199"/>
                </a:lnTo>
                <a:lnTo>
                  <a:pt x="426" y="199"/>
                </a:lnTo>
                <a:lnTo>
                  <a:pt x="431" y="178"/>
                </a:lnTo>
                <a:lnTo>
                  <a:pt x="434" y="155"/>
                </a:lnTo>
                <a:lnTo>
                  <a:pt x="434" y="155"/>
                </a:lnTo>
                <a:close/>
                <a:moveTo>
                  <a:pt x="228" y="149"/>
                </a:moveTo>
                <a:lnTo>
                  <a:pt x="228" y="149"/>
                </a:lnTo>
                <a:lnTo>
                  <a:pt x="233" y="153"/>
                </a:lnTo>
                <a:lnTo>
                  <a:pt x="239" y="157"/>
                </a:lnTo>
                <a:lnTo>
                  <a:pt x="239" y="157"/>
                </a:lnTo>
                <a:lnTo>
                  <a:pt x="242" y="180"/>
                </a:lnTo>
                <a:lnTo>
                  <a:pt x="248" y="201"/>
                </a:lnTo>
                <a:lnTo>
                  <a:pt x="248" y="201"/>
                </a:lnTo>
                <a:lnTo>
                  <a:pt x="241" y="195"/>
                </a:lnTo>
                <a:lnTo>
                  <a:pt x="236" y="188"/>
                </a:lnTo>
                <a:lnTo>
                  <a:pt x="233" y="180"/>
                </a:lnTo>
                <a:lnTo>
                  <a:pt x="230" y="173"/>
                </a:lnTo>
                <a:lnTo>
                  <a:pt x="229" y="165"/>
                </a:lnTo>
                <a:lnTo>
                  <a:pt x="228" y="159"/>
                </a:lnTo>
                <a:lnTo>
                  <a:pt x="228" y="149"/>
                </a:lnTo>
                <a:lnTo>
                  <a:pt x="228" y="149"/>
                </a:lnTo>
                <a:close/>
                <a:moveTo>
                  <a:pt x="268" y="194"/>
                </a:moveTo>
                <a:lnTo>
                  <a:pt x="268" y="194"/>
                </a:lnTo>
                <a:lnTo>
                  <a:pt x="265" y="181"/>
                </a:lnTo>
                <a:lnTo>
                  <a:pt x="263" y="168"/>
                </a:lnTo>
                <a:lnTo>
                  <a:pt x="261" y="156"/>
                </a:lnTo>
                <a:lnTo>
                  <a:pt x="260" y="142"/>
                </a:lnTo>
                <a:lnTo>
                  <a:pt x="260" y="142"/>
                </a:lnTo>
                <a:lnTo>
                  <a:pt x="281" y="140"/>
                </a:lnTo>
                <a:lnTo>
                  <a:pt x="299" y="136"/>
                </a:lnTo>
                <a:lnTo>
                  <a:pt x="314" y="130"/>
                </a:lnTo>
                <a:lnTo>
                  <a:pt x="328" y="123"/>
                </a:lnTo>
                <a:lnTo>
                  <a:pt x="342" y="117"/>
                </a:lnTo>
                <a:lnTo>
                  <a:pt x="352" y="108"/>
                </a:lnTo>
                <a:lnTo>
                  <a:pt x="362" y="101"/>
                </a:lnTo>
                <a:lnTo>
                  <a:pt x="370" y="93"/>
                </a:lnTo>
                <a:lnTo>
                  <a:pt x="370" y="93"/>
                </a:lnTo>
                <a:lnTo>
                  <a:pt x="374" y="99"/>
                </a:lnTo>
                <a:lnTo>
                  <a:pt x="378" y="104"/>
                </a:lnTo>
                <a:lnTo>
                  <a:pt x="388" y="113"/>
                </a:lnTo>
                <a:lnTo>
                  <a:pt x="400" y="121"/>
                </a:lnTo>
                <a:lnTo>
                  <a:pt x="411" y="126"/>
                </a:lnTo>
                <a:lnTo>
                  <a:pt x="411" y="126"/>
                </a:lnTo>
                <a:lnTo>
                  <a:pt x="412" y="139"/>
                </a:lnTo>
                <a:lnTo>
                  <a:pt x="412" y="139"/>
                </a:lnTo>
                <a:lnTo>
                  <a:pt x="411" y="155"/>
                </a:lnTo>
                <a:lnTo>
                  <a:pt x="410" y="170"/>
                </a:lnTo>
                <a:lnTo>
                  <a:pt x="408" y="185"/>
                </a:lnTo>
                <a:lnTo>
                  <a:pt x="403" y="200"/>
                </a:lnTo>
                <a:lnTo>
                  <a:pt x="403" y="200"/>
                </a:lnTo>
                <a:lnTo>
                  <a:pt x="398" y="214"/>
                </a:lnTo>
                <a:lnTo>
                  <a:pt x="392" y="228"/>
                </a:lnTo>
                <a:lnTo>
                  <a:pt x="385" y="239"/>
                </a:lnTo>
                <a:lnTo>
                  <a:pt x="377" y="250"/>
                </a:lnTo>
                <a:lnTo>
                  <a:pt x="368" y="258"/>
                </a:lnTo>
                <a:lnTo>
                  <a:pt x="358" y="265"/>
                </a:lnTo>
                <a:lnTo>
                  <a:pt x="354" y="267"/>
                </a:lnTo>
                <a:lnTo>
                  <a:pt x="347" y="269"/>
                </a:lnTo>
                <a:lnTo>
                  <a:pt x="342" y="270"/>
                </a:lnTo>
                <a:lnTo>
                  <a:pt x="337" y="270"/>
                </a:lnTo>
                <a:lnTo>
                  <a:pt x="337" y="270"/>
                </a:lnTo>
                <a:lnTo>
                  <a:pt x="330" y="270"/>
                </a:lnTo>
                <a:lnTo>
                  <a:pt x="325" y="269"/>
                </a:lnTo>
                <a:lnTo>
                  <a:pt x="319" y="267"/>
                </a:lnTo>
                <a:lnTo>
                  <a:pt x="313" y="265"/>
                </a:lnTo>
                <a:lnTo>
                  <a:pt x="308" y="262"/>
                </a:lnTo>
                <a:lnTo>
                  <a:pt x="304" y="257"/>
                </a:lnTo>
                <a:lnTo>
                  <a:pt x="294" y="248"/>
                </a:lnTo>
                <a:lnTo>
                  <a:pt x="286" y="237"/>
                </a:lnTo>
                <a:lnTo>
                  <a:pt x="278" y="225"/>
                </a:lnTo>
                <a:lnTo>
                  <a:pt x="272" y="210"/>
                </a:lnTo>
                <a:lnTo>
                  <a:pt x="268" y="194"/>
                </a:lnTo>
                <a:lnTo>
                  <a:pt x="268" y="194"/>
                </a:lnTo>
                <a:close/>
                <a:moveTo>
                  <a:pt x="357" y="495"/>
                </a:moveTo>
                <a:lnTo>
                  <a:pt x="348" y="357"/>
                </a:lnTo>
                <a:lnTo>
                  <a:pt x="323" y="357"/>
                </a:lnTo>
                <a:lnTo>
                  <a:pt x="315" y="493"/>
                </a:lnTo>
                <a:lnTo>
                  <a:pt x="242" y="311"/>
                </a:lnTo>
                <a:lnTo>
                  <a:pt x="263" y="304"/>
                </a:lnTo>
                <a:lnTo>
                  <a:pt x="263" y="304"/>
                </a:lnTo>
                <a:lnTo>
                  <a:pt x="265" y="302"/>
                </a:lnTo>
                <a:lnTo>
                  <a:pt x="267" y="301"/>
                </a:lnTo>
                <a:lnTo>
                  <a:pt x="287" y="276"/>
                </a:lnTo>
                <a:lnTo>
                  <a:pt x="287" y="276"/>
                </a:lnTo>
                <a:lnTo>
                  <a:pt x="299" y="285"/>
                </a:lnTo>
                <a:lnTo>
                  <a:pt x="310" y="291"/>
                </a:lnTo>
                <a:lnTo>
                  <a:pt x="317" y="293"/>
                </a:lnTo>
                <a:lnTo>
                  <a:pt x="323" y="294"/>
                </a:lnTo>
                <a:lnTo>
                  <a:pt x="329" y="296"/>
                </a:lnTo>
                <a:lnTo>
                  <a:pt x="337" y="297"/>
                </a:lnTo>
                <a:lnTo>
                  <a:pt x="337" y="297"/>
                </a:lnTo>
                <a:lnTo>
                  <a:pt x="343" y="296"/>
                </a:lnTo>
                <a:lnTo>
                  <a:pt x="349" y="294"/>
                </a:lnTo>
                <a:lnTo>
                  <a:pt x="356" y="293"/>
                </a:lnTo>
                <a:lnTo>
                  <a:pt x="362" y="291"/>
                </a:lnTo>
                <a:lnTo>
                  <a:pt x="374" y="285"/>
                </a:lnTo>
                <a:lnTo>
                  <a:pt x="384" y="276"/>
                </a:lnTo>
                <a:lnTo>
                  <a:pt x="404" y="301"/>
                </a:lnTo>
                <a:lnTo>
                  <a:pt x="404" y="301"/>
                </a:lnTo>
                <a:lnTo>
                  <a:pt x="406" y="302"/>
                </a:lnTo>
                <a:lnTo>
                  <a:pt x="409" y="304"/>
                </a:lnTo>
                <a:lnTo>
                  <a:pt x="428" y="310"/>
                </a:lnTo>
                <a:lnTo>
                  <a:pt x="357" y="495"/>
                </a:lnTo>
                <a:close/>
                <a:moveTo>
                  <a:pt x="318" y="310"/>
                </a:moveTo>
                <a:lnTo>
                  <a:pt x="318" y="310"/>
                </a:lnTo>
                <a:lnTo>
                  <a:pt x="310" y="330"/>
                </a:lnTo>
                <a:lnTo>
                  <a:pt x="323" y="347"/>
                </a:lnTo>
                <a:lnTo>
                  <a:pt x="349" y="347"/>
                </a:lnTo>
                <a:lnTo>
                  <a:pt x="361" y="330"/>
                </a:lnTo>
                <a:lnTo>
                  <a:pt x="361" y="330"/>
                </a:lnTo>
                <a:lnTo>
                  <a:pt x="354" y="310"/>
                </a:lnTo>
                <a:lnTo>
                  <a:pt x="354" y="310"/>
                </a:lnTo>
                <a:lnTo>
                  <a:pt x="318" y="310"/>
                </a:lnTo>
                <a:lnTo>
                  <a:pt x="318" y="31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42546" y="1773153"/>
            <a:ext cx="818834" cy="654142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24337" y="1752228"/>
            <a:ext cx="896493" cy="22555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Marketing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53513" y="1773153"/>
            <a:ext cx="875931" cy="654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9183" y="1752228"/>
            <a:ext cx="893807" cy="22555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b="1" dirty="0" smtClean="0">
                <a:solidFill>
                  <a:schemeClr val="accent1"/>
                </a:solidFill>
              </a:rPr>
              <a:t>Supply chain</a:t>
            </a:r>
            <a:endParaRPr lang="en-GB" sz="800" b="1" dirty="0" smtClean="0">
              <a:solidFill>
                <a:schemeClr val="accent1"/>
              </a:solidFill>
            </a:endParaRPr>
          </a:p>
        </p:txBody>
      </p:sp>
      <p:pic>
        <p:nvPicPr>
          <p:cNvPr id="22" name="Picture 37" descr="Image result for supply chain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345" y="1965913"/>
            <a:ext cx="537082" cy="3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reeform 781"/>
          <p:cNvSpPr>
            <a:spLocks/>
          </p:cNvSpPr>
          <p:nvPr/>
        </p:nvSpPr>
        <p:spPr bwMode="auto">
          <a:xfrm flipH="1">
            <a:off x="6661772" y="2140020"/>
            <a:ext cx="100539" cy="76411"/>
          </a:xfrm>
          <a:custGeom>
            <a:avLst/>
            <a:gdLst>
              <a:gd name="T0" fmla="*/ 0 w 216"/>
              <a:gd name="T1" fmla="*/ 0 h 173"/>
              <a:gd name="T2" fmla="*/ 0 w 216"/>
              <a:gd name="T3" fmla="*/ 173 h 173"/>
              <a:gd name="T4" fmla="*/ 216 w 216"/>
              <a:gd name="T5" fmla="*/ 173 h 173"/>
              <a:gd name="T6" fmla="*/ 107 w 216"/>
              <a:gd name="T7" fmla="*/ 0 h 173"/>
              <a:gd name="T8" fmla="*/ 0 w 216"/>
              <a:gd name="T9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73">
                <a:moveTo>
                  <a:pt x="0" y="0"/>
                </a:moveTo>
                <a:lnTo>
                  <a:pt x="0" y="173"/>
                </a:lnTo>
                <a:lnTo>
                  <a:pt x="216" y="173"/>
                </a:lnTo>
                <a:lnTo>
                  <a:pt x="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25" name="Rectangle 724"/>
          <p:cNvSpPr>
            <a:spLocks noChangeArrowheads="1"/>
          </p:cNvSpPr>
          <p:nvPr/>
        </p:nvSpPr>
        <p:spPr bwMode="auto">
          <a:xfrm flipH="1">
            <a:off x="6782326" y="2081718"/>
            <a:ext cx="52131" cy="49910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26" name="Freeform 725"/>
          <p:cNvSpPr>
            <a:spLocks/>
          </p:cNvSpPr>
          <p:nvPr/>
        </p:nvSpPr>
        <p:spPr bwMode="auto">
          <a:xfrm flipH="1">
            <a:off x="6785118" y="2117936"/>
            <a:ext cx="4655" cy="13692"/>
          </a:xfrm>
          <a:custGeom>
            <a:avLst/>
            <a:gdLst>
              <a:gd name="T0" fmla="*/ 7 w 10"/>
              <a:gd name="T1" fmla="*/ 31 h 31"/>
              <a:gd name="T2" fmla="*/ 7 w 10"/>
              <a:gd name="T3" fmla="*/ 9 h 31"/>
              <a:gd name="T4" fmla="*/ 10 w 10"/>
              <a:gd name="T5" fmla="*/ 9 h 31"/>
              <a:gd name="T6" fmla="*/ 5 w 10"/>
              <a:gd name="T7" fmla="*/ 0 h 31"/>
              <a:gd name="T8" fmla="*/ 0 w 10"/>
              <a:gd name="T9" fmla="*/ 9 h 31"/>
              <a:gd name="T10" fmla="*/ 3 w 10"/>
              <a:gd name="T11" fmla="*/ 9 h 31"/>
              <a:gd name="T12" fmla="*/ 3 w 10"/>
              <a:gd name="T13" fmla="*/ 31 h 31"/>
              <a:gd name="T14" fmla="*/ 7 w 10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1">
                <a:moveTo>
                  <a:pt x="7" y="31"/>
                </a:moveTo>
                <a:lnTo>
                  <a:pt x="7" y="9"/>
                </a:lnTo>
                <a:lnTo>
                  <a:pt x="10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27" name="Freeform 726"/>
          <p:cNvSpPr>
            <a:spLocks/>
          </p:cNvSpPr>
          <p:nvPr/>
        </p:nvSpPr>
        <p:spPr bwMode="auto">
          <a:xfrm flipH="1">
            <a:off x="6792100" y="2117936"/>
            <a:ext cx="4655" cy="13692"/>
          </a:xfrm>
          <a:custGeom>
            <a:avLst/>
            <a:gdLst>
              <a:gd name="T0" fmla="*/ 7 w 10"/>
              <a:gd name="T1" fmla="*/ 31 h 31"/>
              <a:gd name="T2" fmla="*/ 7 w 10"/>
              <a:gd name="T3" fmla="*/ 9 h 31"/>
              <a:gd name="T4" fmla="*/ 10 w 10"/>
              <a:gd name="T5" fmla="*/ 9 h 31"/>
              <a:gd name="T6" fmla="*/ 5 w 10"/>
              <a:gd name="T7" fmla="*/ 0 h 31"/>
              <a:gd name="T8" fmla="*/ 0 w 10"/>
              <a:gd name="T9" fmla="*/ 9 h 31"/>
              <a:gd name="T10" fmla="*/ 4 w 10"/>
              <a:gd name="T11" fmla="*/ 9 h 31"/>
              <a:gd name="T12" fmla="*/ 4 w 10"/>
              <a:gd name="T13" fmla="*/ 31 h 31"/>
              <a:gd name="T14" fmla="*/ 7 w 10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1">
                <a:moveTo>
                  <a:pt x="7" y="31"/>
                </a:moveTo>
                <a:lnTo>
                  <a:pt x="7" y="9"/>
                </a:lnTo>
                <a:lnTo>
                  <a:pt x="10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28" name="Rectangle 727"/>
          <p:cNvSpPr>
            <a:spLocks noChangeArrowheads="1"/>
          </p:cNvSpPr>
          <p:nvPr/>
        </p:nvSpPr>
        <p:spPr bwMode="auto">
          <a:xfrm flipH="1">
            <a:off x="6803736" y="2081718"/>
            <a:ext cx="9775" cy="49910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29" name="Rectangle 728"/>
          <p:cNvSpPr>
            <a:spLocks noChangeArrowheads="1"/>
          </p:cNvSpPr>
          <p:nvPr/>
        </p:nvSpPr>
        <p:spPr bwMode="auto">
          <a:xfrm flipH="1">
            <a:off x="6836319" y="2081718"/>
            <a:ext cx="52131" cy="49910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0" name="Freeform 729"/>
          <p:cNvSpPr>
            <a:spLocks/>
          </p:cNvSpPr>
          <p:nvPr/>
        </p:nvSpPr>
        <p:spPr bwMode="auto">
          <a:xfrm flipH="1">
            <a:off x="6838646" y="2117936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9 h 31"/>
              <a:gd name="T4" fmla="*/ 11 w 11"/>
              <a:gd name="T5" fmla="*/ 9 h 31"/>
              <a:gd name="T6" fmla="*/ 5 w 11"/>
              <a:gd name="T7" fmla="*/ 0 h 31"/>
              <a:gd name="T8" fmla="*/ 0 w 11"/>
              <a:gd name="T9" fmla="*/ 9 h 31"/>
              <a:gd name="T10" fmla="*/ 3 w 11"/>
              <a:gd name="T11" fmla="*/ 9 h 31"/>
              <a:gd name="T12" fmla="*/ 3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1" name="Freeform 730"/>
          <p:cNvSpPr>
            <a:spLocks/>
          </p:cNvSpPr>
          <p:nvPr/>
        </p:nvSpPr>
        <p:spPr bwMode="auto">
          <a:xfrm flipH="1">
            <a:off x="6845628" y="2117936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9 h 31"/>
              <a:gd name="T4" fmla="*/ 11 w 11"/>
              <a:gd name="T5" fmla="*/ 9 h 31"/>
              <a:gd name="T6" fmla="*/ 5 w 11"/>
              <a:gd name="T7" fmla="*/ 0 h 31"/>
              <a:gd name="T8" fmla="*/ 0 w 11"/>
              <a:gd name="T9" fmla="*/ 9 h 31"/>
              <a:gd name="T10" fmla="*/ 4 w 11"/>
              <a:gd name="T11" fmla="*/ 9 h 31"/>
              <a:gd name="T12" fmla="*/ 4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2" name="Rectangle 731"/>
          <p:cNvSpPr>
            <a:spLocks noChangeArrowheads="1"/>
          </p:cNvSpPr>
          <p:nvPr/>
        </p:nvSpPr>
        <p:spPr bwMode="auto">
          <a:xfrm flipH="1">
            <a:off x="6857729" y="2081718"/>
            <a:ext cx="9775" cy="49910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3" name="Rectangle 732"/>
          <p:cNvSpPr>
            <a:spLocks noChangeArrowheads="1"/>
          </p:cNvSpPr>
          <p:nvPr/>
        </p:nvSpPr>
        <p:spPr bwMode="auto">
          <a:xfrm flipH="1">
            <a:off x="6890312" y="2081718"/>
            <a:ext cx="52131" cy="49910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4" name="Freeform 733"/>
          <p:cNvSpPr>
            <a:spLocks/>
          </p:cNvSpPr>
          <p:nvPr/>
        </p:nvSpPr>
        <p:spPr bwMode="auto">
          <a:xfrm flipH="1">
            <a:off x="6892639" y="2117936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9 h 31"/>
              <a:gd name="T4" fmla="*/ 11 w 11"/>
              <a:gd name="T5" fmla="*/ 9 h 31"/>
              <a:gd name="T6" fmla="*/ 5 w 11"/>
              <a:gd name="T7" fmla="*/ 0 h 31"/>
              <a:gd name="T8" fmla="*/ 0 w 11"/>
              <a:gd name="T9" fmla="*/ 9 h 31"/>
              <a:gd name="T10" fmla="*/ 3 w 11"/>
              <a:gd name="T11" fmla="*/ 9 h 31"/>
              <a:gd name="T12" fmla="*/ 3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5" name="Freeform 734"/>
          <p:cNvSpPr>
            <a:spLocks/>
          </p:cNvSpPr>
          <p:nvPr/>
        </p:nvSpPr>
        <p:spPr bwMode="auto">
          <a:xfrm flipH="1">
            <a:off x="6899621" y="2117936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9 h 31"/>
              <a:gd name="T4" fmla="*/ 11 w 11"/>
              <a:gd name="T5" fmla="*/ 9 h 31"/>
              <a:gd name="T6" fmla="*/ 5 w 11"/>
              <a:gd name="T7" fmla="*/ 0 h 31"/>
              <a:gd name="T8" fmla="*/ 0 w 11"/>
              <a:gd name="T9" fmla="*/ 9 h 31"/>
              <a:gd name="T10" fmla="*/ 4 w 11"/>
              <a:gd name="T11" fmla="*/ 9 h 31"/>
              <a:gd name="T12" fmla="*/ 4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6" name="Rectangle 735"/>
          <p:cNvSpPr>
            <a:spLocks noChangeArrowheads="1"/>
          </p:cNvSpPr>
          <p:nvPr/>
        </p:nvSpPr>
        <p:spPr bwMode="auto">
          <a:xfrm flipH="1">
            <a:off x="6911722" y="2081718"/>
            <a:ext cx="9775" cy="49910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7" name="Rectangle 736"/>
          <p:cNvSpPr>
            <a:spLocks noChangeArrowheads="1"/>
          </p:cNvSpPr>
          <p:nvPr/>
        </p:nvSpPr>
        <p:spPr bwMode="auto">
          <a:xfrm flipH="1">
            <a:off x="6782326" y="2132953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8" name="Freeform 737"/>
          <p:cNvSpPr>
            <a:spLocks/>
          </p:cNvSpPr>
          <p:nvPr/>
        </p:nvSpPr>
        <p:spPr bwMode="auto">
          <a:xfrm flipH="1">
            <a:off x="6785118" y="2169171"/>
            <a:ext cx="4655" cy="13250"/>
          </a:xfrm>
          <a:custGeom>
            <a:avLst/>
            <a:gdLst>
              <a:gd name="T0" fmla="*/ 7 w 10"/>
              <a:gd name="T1" fmla="*/ 30 h 30"/>
              <a:gd name="T2" fmla="*/ 7 w 10"/>
              <a:gd name="T3" fmla="*/ 9 h 30"/>
              <a:gd name="T4" fmla="*/ 10 w 10"/>
              <a:gd name="T5" fmla="*/ 9 h 30"/>
              <a:gd name="T6" fmla="*/ 5 w 10"/>
              <a:gd name="T7" fmla="*/ 0 h 30"/>
              <a:gd name="T8" fmla="*/ 0 w 10"/>
              <a:gd name="T9" fmla="*/ 9 h 30"/>
              <a:gd name="T10" fmla="*/ 3 w 10"/>
              <a:gd name="T11" fmla="*/ 9 h 30"/>
              <a:gd name="T12" fmla="*/ 3 w 10"/>
              <a:gd name="T13" fmla="*/ 30 h 30"/>
              <a:gd name="T14" fmla="*/ 7 w 10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0">
                <a:moveTo>
                  <a:pt x="7" y="30"/>
                </a:moveTo>
                <a:lnTo>
                  <a:pt x="7" y="9"/>
                </a:lnTo>
                <a:lnTo>
                  <a:pt x="10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9" name="Freeform 738"/>
          <p:cNvSpPr>
            <a:spLocks/>
          </p:cNvSpPr>
          <p:nvPr/>
        </p:nvSpPr>
        <p:spPr bwMode="auto">
          <a:xfrm flipH="1">
            <a:off x="6792100" y="2169171"/>
            <a:ext cx="4655" cy="13250"/>
          </a:xfrm>
          <a:custGeom>
            <a:avLst/>
            <a:gdLst>
              <a:gd name="T0" fmla="*/ 7 w 10"/>
              <a:gd name="T1" fmla="*/ 30 h 30"/>
              <a:gd name="T2" fmla="*/ 7 w 10"/>
              <a:gd name="T3" fmla="*/ 9 h 30"/>
              <a:gd name="T4" fmla="*/ 10 w 10"/>
              <a:gd name="T5" fmla="*/ 9 h 30"/>
              <a:gd name="T6" fmla="*/ 5 w 10"/>
              <a:gd name="T7" fmla="*/ 0 h 30"/>
              <a:gd name="T8" fmla="*/ 0 w 10"/>
              <a:gd name="T9" fmla="*/ 9 h 30"/>
              <a:gd name="T10" fmla="*/ 4 w 10"/>
              <a:gd name="T11" fmla="*/ 9 h 30"/>
              <a:gd name="T12" fmla="*/ 4 w 10"/>
              <a:gd name="T13" fmla="*/ 30 h 30"/>
              <a:gd name="T14" fmla="*/ 7 w 10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0">
                <a:moveTo>
                  <a:pt x="7" y="30"/>
                </a:moveTo>
                <a:lnTo>
                  <a:pt x="7" y="9"/>
                </a:lnTo>
                <a:lnTo>
                  <a:pt x="10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0" name="Rectangle 739"/>
          <p:cNvSpPr>
            <a:spLocks noChangeArrowheads="1"/>
          </p:cNvSpPr>
          <p:nvPr/>
        </p:nvSpPr>
        <p:spPr bwMode="auto">
          <a:xfrm flipH="1">
            <a:off x="6803736" y="2132953"/>
            <a:ext cx="9775" cy="49468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1" name="Rectangle 740"/>
          <p:cNvSpPr>
            <a:spLocks noChangeArrowheads="1"/>
          </p:cNvSpPr>
          <p:nvPr/>
        </p:nvSpPr>
        <p:spPr bwMode="auto">
          <a:xfrm flipH="1">
            <a:off x="6836319" y="2132953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2" name="Freeform 741"/>
          <p:cNvSpPr>
            <a:spLocks/>
          </p:cNvSpPr>
          <p:nvPr/>
        </p:nvSpPr>
        <p:spPr bwMode="auto">
          <a:xfrm flipH="1">
            <a:off x="6838646" y="2169171"/>
            <a:ext cx="5120" cy="13250"/>
          </a:xfrm>
          <a:custGeom>
            <a:avLst/>
            <a:gdLst>
              <a:gd name="T0" fmla="*/ 7 w 11"/>
              <a:gd name="T1" fmla="*/ 30 h 30"/>
              <a:gd name="T2" fmla="*/ 7 w 11"/>
              <a:gd name="T3" fmla="*/ 9 h 30"/>
              <a:gd name="T4" fmla="*/ 11 w 11"/>
              <a:gd name="T5" fmla="*/ 9 h 30"/>
              <a:gd name="T6" fmla="*/ 5 w 11"/>
              <a:gd name="T7" fmla="*/ 0 h 30"/>
              <a:gd name="T8" fmla="*/ 0 w 11"/>
              <a:gd name="T9" fmla="*/ 9 h 30"/>
              <a:gd name="T10" fmla="*/ 3 w 11"/>
              <a:gd name="T11" fmla="*/ 9 h 30"/>
              <a:gd name="T12" fmla="*/ 3 w 11"/>
              <a:gd name="T13" fmla="*/ 30 h 30"/>
              <a:gd name="T14" fmla="*/ 7 w 11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7" y="30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3" name="Freeform 742"/>
          <p:cNvSpPr>
            <a:spLocks/>
          </p:cNvSpPr>
          <p:nvPr/>
        </p:nvSpPr>
        <p:spPr bwMode="auto">
          <a:xfrm flipH="1">
            <a:off x="6845628" y="2169171"/>
            <a:ext cx="5120" cy="13250"/>
          </a:xfrm>
          <a:custGeom>
            <a:avLst/>
            <a:gdLst>
              <a:gd name="T0" fmla="*/ 7 w 11"/>
              <a:gd name="T1" fmla="*/ 30 h 30"/>
              <a:gd name="T2" fmla="*/ 7 w 11"/>
              <a:gd name="T3" fmla="*/ 9 h 30"/>
              <a:gd name="T4" fmla="*/ 11 w 11"/>
              <a:gd name="T5" fmla="*/ 9 h 30"/>
              <a:gd name="T6" fmla="*/ 5 w 11"/>
              <a:gd name="T7" fmla="*/ 0 h 30"/>
              <a:gd name="T8" fmla="*/ 0 w 11"/>
              <a:gd name="T9" fmla="*/ 9 h 30"/>
              <a:gd name="T10" fmla="*/ 4 w 11"/>
              <a:gd name="T11" fmla="*/ 9 h 30"/>
              <a:gd name="T12" fmla="*/ 4 w 11"/>
              <a:gd name="T13" fmla="*/ 30 h 30"/>
              <a:gd name="T14" fmla="*/ 7 w 11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7" y="30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4" name="Rectangle 743"/>
          <p:cNvSpPr>
            <a:spLocks noChangeArrowheads="1"/>
          </p:cNvSpPr>
          <p:nvPr/>
        </p:nvSpPr>
        <p:spPr bwMode="auto">
          <a:xfrm flipH="1">
            <a:off x="6857729" y="2132953"/>
            <a:ext cx="9775" cy="49468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" name="Rectangle 744"/>
          <p:cNvSpPr>
            <a:spLocks noChangeArrowheads="1"/>
          </p:cNvSpPr>
          <p:nvPr/>
        </p:nvSpPr>
        <p:spPr bwMode="auto">
          <a:xfrm flipH="1">
            <a:off x="6890312" y="2132953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6" name="Freeform 745"/>
          <p:cNvSpPr>
            <a:spLocks/>
          </p:cNvSpPr>
          <p:nvPr/>
        </p:nvSpPr>
        <p:spPr bwMode="auto">
          <a:xfrm flipH="1">
            <a:off x="6892639" y="2169171"/>
            <a:ext cx="5120" cy="13250"/>
          </a:xfrm>
          <a:custGeom>
            <a:avLst/>
            <a:gdLst>
              <a:gd name="T0" fmla="*/ 7 w 11"/>
              <a:gd name="T1" fmla="*/ 30 h 30"/>
              <a:gd name="T2" fmla="*/ 7 w 11"/>
              <a:gd name="T3" fmla="*/ 9 h 30"/>
              <a:gd name="T4" fmla="*/ 11 w 11"/>
              <a:gd name="T5" fmla="*/ 9 h 30"/>
              <a:gd name="T6" fmla="*/ 5 w 11"/>
              <a:gd name="T7" fmla="*/ 0 h 30"/>
              <a:gd name="T8" fmla="*/ 0 w 11"/>
              <a:gd name="T9" fmla="*/ 9 h 30"/>
              <a:gd name="T10" fmla="*/ 3 w 11"/>
              <a:gd name="T11" fmla="*/ 9 h 30"/>
              <a:gd name="T12" fmla="*/ 3 w 11"/>
              <a:gd name="T13" fmla="*/ 30 h 30"/>
              <a:gd name="T14" fmla="*/ 7 w 11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7" y="30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7" name="Freeform 746"/>
          <p:cNvSpPr>
            <a:spLocks/>
          </p:cNvSpPr>
          <p:nvPr/>
        </p:nvSpPr>
        <p:spPr bwMode="auto">
          <a:xfrm flipH="1">
            <a:off x="6899621" y="2169171"/>
            <a:ext cx="5120" cy="13250"/>
          </a:xfrm>
          <a:custGeom>
            <a:avLst/>
            <a:gdLst>
              <a:gd name="T0" fmla="*/ 7 w 11"/>
              <a:gd name="T1" fmla="*/ 30 h 30"/>
              <a:gd name="T2" fmla="*/ 7 w 11"/>
              <a:gd name="T3" fmla="*/ 9 h 30"/>
              <a:gd name="T4" fmla="*/ 11 w 11"/>
              <a:gd name="T5" fmla="*/ 9 h 30"/>
              <a:gd name="T6" fmla="*/ 5 w 11"/>
              <a:gd name="T7" fmla="*/ 0 h 30"/>
              <a:gd name="T8" fmla="*/ 0 w 11"/>
              <a:gd name="T9" fmla="*/ 9 h 30"/>
              <a:gd name="T10" fmla="*/ 4 w 11"/>
              <a:gd name="T11" fmla="*/ 9 h 30"/>
              <a:gd name="T12" fmla="*/ 4 w 11"/>
              <a:gd name="T13" fmla="*/ 30 h 30"/>
              <a:gd name="T14" fmla="*/ 7 w 11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7" y="30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8" name="Rectangle 748"/>
          <p:cNvSpPr>
            <a:spLocks noChangeArrowheads="1"/>
          </p:cNvSpPr>
          <p:nvPr/>
        </p:nvSpPr>
        <p:spPr bwMode="auto">
          <a:xfrm flipH="1">
            <a:off x="6911723" y="2132953"/>
            <a:ext cx="9775" cy="49468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9" name="Rectangle 749"/>
          <p:cNvSpPr>
            <a:spLocks noChangeArrowheads="1"/>
          </p:cNvSpPr>
          <p:nvPr/>
        </p:nvSpPr>
        <p:spPr bwMode="auto">
          <a:xfrm flipH="1">
            <a:off x="6782326" y="2184188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0" name="Freeform 750"/>
          <p:cNvSpPr>
            <a:spLocks/>
          </p:cNvSpPr>
          <p:nvPr/>
        </p:nvSpPr>
        <p:spPr bwMode="auto">
          <a:xfrm flipH="1">
            <a:off x="6785118" y="2219964"/>
            <a:ext cx="4655" cy="13692"/>
          </a:xfrm>
          <a:custGeom>
            <a:avLst/>
            <a:gdLst>
              <a:gd name="T0" fmla="*/ 7 w 10"/>
              <a:gd name="T1" fmla="*/ 31 h 31"/>
              <a:gd name="T2" fmla="*/ 7 w 10"/>
              <a:gd name="T3" fmla="*/ 10 h 31"/>
              <a:gd name="T4" fmla="*/ 10 w 10"/>
              <a:gd name="T5" fmla="*/ 10 h 31"/>
              <a:gd name="T6" fmla="*/ 5 w 10"/>
              <a:gd name="T7" fmla="*/ 0 h 31"/>
              <a:gd name="T8" fmla="*/ 0 w 10"/>
              <a:gd name="T9" fmla="*/ 10 h 31"/>
              <a:gd name="T10" fmla="*/ 3 w 10"/>
              <a:gd name="T11" fmla="*/ 10 h 31"/>
              <a:gd name="T12" fmla="*/ 3 w 10"/>
              <a:gd name="T13" fmla="*/ 31 h 31"/>
              <a:gd name="T14" fmla="*/ 7 w 10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1">
                <a:moveTo>
                  <a:pt x="7" y="31"/>
                </a:moveTo>
                <a:lnTo>
                  <a:pt x="7" y="10"/>
                </a:lnTo>
                <a:lnTo>
                  <a:pt x="10" y="10"/>
                </a:lnTo>
                <a:lnTo>
                  <a:pt x="5" y="0"/>
                </a:lnTo>
                <a:lnTo>
                  <a:pt x="0" y="10"/>
                </a:lnTo>
                <a:lnTo>
                  <a:pt x="3" y="10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1" name="Freeform 751"/>
          <p:cNvSpPr>
            <a:spLocks/>
          </p:cNvSpPr>
          <p:nvPr/>
        </p:nvSpPr>
        <p:spPr bwMode="auto">
          <a:xfrm flipH="1">
            <a:off x="6792100" y="2219964"/>
            <a:ext cx="4655" cy="13692"/>
          </a:xfrm>
          <a:custGeom>
            <a:avLst/>
            <a:gdLst>
              <a:gd name="T0" fmla="*/ 7 w 10"/>
              <a:gd name="T1" fmla="*/ 31 h 31"/>
              <a:gd name="T2" fmla="*/ 7 w 10"/>
              <a:gd name="T3" fmla="*/ 10 h 31"/>
              <a:gd name="T4" fmla="*/ 10 w 10"/>
              <a:gd name="T5" fmla="*/ 10 h 31"/>
              <a:gd name="T6" fmla="*/ 5 w 10"/>
              <a:gd name="T7" fmla="*/ 0 h 31"/>
              <a:gd name="T8" fmla="*/ 0 w 10"/>
              <a:gd name="T9" fmla="*/ 10 h 31"/>
              <a:gd name="T10" fmla="*/ 4 w 10"/>
              <a:gd name="T11" fmla="*/ 10 h 31"/>
              <a:gd name="T12" fmla="*/ 4 w 10"/>
              <a:gd name="T13" fmla="*/ 31 h 31"/>
              <a:gd name="T14" fmla="*/ 7 w 10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1">
                <a:moveTo>
                  <a:pt x="7" y="31"/>
                </a:moveTo>
                <a:lnTo>
                  <a:pt x="7" y="10"/>
                </a:lnTo>
                <a:lnTo>
                  <a:pt x="10" y="10"/>
                </a:lnTo>
                <a:lnTo>
                  <a:pt x="5" y="0"/>
                </a:lnTo>
                <a:lnTo>
                  <a:pt x="0" y="10"/>
                </a:lnTo>
                <a:lnTo>
                  <a:pt x="4" y="10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2" name="Rectangle 752"/>
          <p:cNvSpPr>
            <a:spLocks noChangeArrowheads="1"/>
          </p:cNvSpPr>
          <p:nvPr/>
        </p:nvSpPr>
        <p:spPr bwMode="auto">
          <a:xfrm flipH="1">
            <a:off x="6803737" y="2184188"/>
            <a:ext cx="9775" cy="49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3" name="Rectangle 753"/>
          <p:cNvSpPr>
            <a:spLocks noChangeArrowheads="1"/>
          </p:cNvSpPr>
          <p:nvPr/>
        </p:nvSpPr>
        <p:spPr bwMode="auto">
          <a:xfrm flipH="1">
            <a:off x="6836319" y="2184187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4" name="Freeform 754"/>
          <p:cNvSpPr>
            <a:spLocks/>
          </p:cNvSpPr>
          <p:nvPr/>
        </p:nvSpPr>
        <p:spPr bwMode="auto">
          <a:xfrm flipH="1">
            <a:off x="6838646" y="2219964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10 h 31"/>
              <a:gd name="T4" fmla="*/ 11 w 11"/>
              <a:gd name="T5" fmla="*/ 10 h 31"/>
              <a:gd name="T6" fmla="*/ 5 w 11"/>
              <a:gd name="T7" fmla="*/ 0 h 31"/>
              <a:gd name="T8" fmla="*/ 0 w 11"/>
              <a:gd name="T9" fmla="*/ 10 h 31"/>
              <a:gd name="T10" fmla="*/ 3 w 11"/>
              <a:gd name="T11" fmla="*/ 10 h 31"/>
              <a:gd name="T12" fmla="*/ 3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10"/>
                </a:lnTo>
                <a:lnTo>
                  <a:pt x="11" y="10"/>
                </a:lnTo>
                <a:lnTo>
                  <a:pt x="5" y="0"/>
                </a:lnTo>
                <a:lnTo>
                  <a:pt x="0" y="10"/>
                </a:lnTo>
                <a:lnTo>
                  <a:pt x="3" y="10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5" name="Freeform 755"/>
          <p:cNvSpPr>
            <a:spLocks/>
          </p:cNvSpPr>
          <p:nvPr/>
        </p:nvSpPr>
        <p:spPr bwMode="auto">
          <a:xfrm flipH="1">
            <a:off x="6845628" y="2219964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10 h 31"/>
              <a:gd name="T4" fmla="*/ 11 w 11"/>
              <a:gd name="T5" fmla="*/ 10 h 31"/>
              <a:gd name="T6" fmla="*/ 5 w 11"/>
              <a:gd name="T7" fmla="*/ 0 h 31"/>
              <a:gd name="T8" fmla="*/ 0 w 11"/>
              <a:gd name="T9" fmla="*/ 10 h 31"/>
              <a:gd name="T10" fmla="*/ 4 w 11"/>
              <a:gd name="T11" fmla="*/ 10 h 31"/>
              <a:gd name="T12" fmla="*/ 4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10"/>
                </a:lnTo>
                <a:lnTo>
                  <a:pt x="11" y="10"/>
                </a:lnTo>
                <a:lnTo>
                  <a:pt x="5" y="0"/>
                </a:lnTo>
                <a:lnTo>
                  <a:pt x="0" y="10"/>
                </a:lnTo>
                <a:lnTo>
                  <a:pt x="4" y="10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6" name="Rectangle 756"/>
          <p:cNvSpPr>
            <a:spLocks noChangeArrowheads="1"/>
          </p:cNvSpPr>
          <p:nvPr/>
        </p:nvSpPr>
        <p:spPr bwMode="auto">
          <a:xfrm flipH="1">
            <a:off x="6857730" y="2184188"/>
            <a:ext cx="9775" cy="49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7" name="Rectangle 757"/>
          <p:cNvSpPr>
            <a:spLocks noChangeArrowheads="1"/>
          </p:cNvSpPr>
          <p:nvPr/>
        </p:nvSpPr>
        <p:spPr bwMode="auto">
          <a:xfrm flipH="1">
            <a:off x="6890312" y="2184188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8" name="Freeform 758"/>
          <p:cNvSpPr>
            <a:spLocks/>
          </p:cNvSpPr>
          <p:nvPr/>
        </p:nvSpPr>
        <p:spPr bwMode="auto">
          <a:xfrm flipH="1">
            <a:off x="6892639" y="2219964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10 h 31"/>
              <a:gd name="T4" fmla="*/ 11 w 11"/>
              <a:gd name="T5" fmla="*/ 10 h 31"/>
              <a:gd name="T6" fmla="*/ 5 w 11"/>
              <a:gd name="T7" fmla="*/ 0 h 31"/>
              <a:gd name="T8" fmla="*/ 0 w 11"/>
              <a:gd name="T9" fmla="*/ 10 h 31"/>
              <a:gd name="T10" fmla="*/ 3 w 11"/>
              <a:gd name="T11" fmla="*/ 10 h 31"/>
              <a:gd name="T12" fmla="*/ 3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10"/>
                </a:lnTo>
                <a:lnTo>
                  <a:pt x="11" y="10"/>
                </a:lnTo>
                <a:lnTo>
                  <a:pt x="5" y="0"/>
                </a:lnTo>
                <a:lnTo>
                  <a:pt x="0" y="10"/>
                </a:lnTo>
                <a:lnTo>
                  <a:pt x="3" y="10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9" name="Freeform 759"/>
          <p:cNvSpPr>
            <a:spLocks/>
          </p:cNvSpPr>
          <p:nvPr/>
        </p:nvSpPr>
        <p:spPr bwMode="auto">
          <a:xfrm flipH="1">
            <a:off x="6899621" y="2219964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10 h 31"/>
              <a:gd name="T4" fmla="*/ 11 w 11"/>
              <a:gd name="T5" fmla="*/ 10 h 31"/>
              <a:gd name="T6" fmla="*/ 5 w 11"/>
              <a:gd name="T7" fmla="*/ 0 h 31"/>
              <a:gd name="T8" fmla="*/ 0 w 11"/>
              <a:gd name="T9" fmla="*/ 10 h 31"/>
              <a:gd name="T10" fmla="*/ 4 w 11"/>
              <a:gd name="T11" fmla="*/ 10 h 31"/>
              <a:gd name="T12" fmla="*/ 4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10"/>
                </a:lnTo>
                <a:lnTo>
                  <a:pt x="11" y="10"/>
                </a:lnTo>
                <a:lnTo>
                  <a:pt x="5" y="0"/>
                </a:lnTo>
                <a:lnTo>
                  <a:pt x="0" y="10"/>
                </a:lnTo>
                <a:lnTo>
                  <a:pt x="4" y="10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0" name="Rectangle 760"/>
          <p:cNvSpPr>
            <a:spLocks noChangeArrowheads="1"/>
          </p:cNvSpPr>
          <p:nvPr/>
        </p:nvSpPr>
        <p:spPr bwMode="auto">
          <a:xfrm flipH="1">
            <a:off x="6911723" y="2184188"/>
            <a:ext cx="9775" cy="49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1" name="Rectangle 761"/>
          <p:cNvSpPr>
            <a:spLocks noChangeArrowheads="1"/>
          </p:cNvSpPr>
          <p:nvPr/>
        </p:nvSpPr>
        <p:spPr bwMode="auto">
          <a:xfrm flipH="1">
            <a:off x="6944305" y="2081718"/>
            <a:ext cx="52131" cy="49910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2" name="Freeform 762"/>
          <p:cNvSpPr>
            <a:spLocks/>
          </p:cNvSpPr>
          <p:nvPr/>
        </p:nvSpPr>
        <p:spPr bwMode="auto">
          <a:xfrm flipH="1">
            <a:off x="6946632" y="2117936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9 h 31"/>
              <a:gd name="T4" fmla="*/ 11 w 11"/>
              <a:gd name="T5" fmla="*/ 9 h 31"/>
              <a:gd name="T6" fmla="*/ 5 w 11"/>
              <a:gd name="T7" fmla="*/ 0 h 31"/>
              <a:gd name="T8" fmla="*/ 0 w 11"/>
              <a:gd name="T9" fmla="*/ 9 h 31"/>
              <a:gd name="T10" fmla="*/ 3 w 11"/>
              <a:gd name="T11" fmla="*/ 9 h 31"/>
              <a:gd name="T12" fmla="*/ 3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3" name="Freeform 763"/>
          <p:cNvSpPr>
            <a:spLocks/>
          </p:cNvSpPr>
          <p:nvPr/>
        </p:nvSpPr>
        <p:spPr bwMode="auto">
          <a:xfrm flipH="1">
            <a:off x="6953614" y="2117936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9 h 31"/>
              <a:gd name="T4" fmla="*/ 11 w 11"/>
              <a:gd name="T5" fmla="*/ 9 h 31"/>
              <a:gd name="T6" fmla="*/ 5 w 11"/>
              <a:gd name="T7" fmla="*/ 0 h 31"/>
              <a:gd name="T8" fmla="*/ 0 w 11"/>
              <a:gd name="T9" fmla="*/ 9 h 31"/>
              <a:gd name="T10" fmla="*/ 4 w 11"/>
              <a:gd name="T11" fmla="*/ 9 h 31"/>
              <a:gd name="T12" fmla="*/ 4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4" name="Rectangle 764"/>
          <p:cNvSpPr>
            <a:spLocks noChangeArrowheads="1"/>
          </p:cNvSpPr>
          <p:nvPr/>
        </p:nvSpPr>
        <p:spPr bwMode="auto">
          <a:xfrm flipH="1">
            <a:off x="6965716" y="2081718"/>
            <a:ext cx="9775" cy="49910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5" name="Rectangle 765"/>
          <p:cNvSpPr>
            <a:spLocks noChangeArrowheads="1"/>
          </p:cNvSpPr>
          <p:nvPr/>
        </p:nvSpPr>
        <p:spPr bwMode="auto">
          <a:xfrm flipH="1">
            <a:off x="6944305" y="2132953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6" name="Freeform 766"/>
          <p:cNvSpPr>
            <a:spLocks/>
          </p:cNvSpPr>
          <p:nvPr/>
        </p:nvSpPr>
        <p:spPr bwMode="auto">
          <a:xfrm flipH="1">
            <a:off x="6946632" y="2169171"/>
            <a:ext cx="5120" cy="13250"/>
          </a:xfrm>
          <a:custGeom>
            <a:avLst/>
            <a:gdLst>
              <a:gd name="T0" fmla="*/ 7 w 11"/>
              <a:gd name="T1" fmla="*/ 30 h 30"/>
              <a:gd name="T2" fmla="*/ 7 w 11"/>
              <a:gd name="T3" fmla="*/ 9 h 30"/>
              <a:gd name="T4" fmla="*/ 11 w 11"/>
              <a:gd name="T5" fmla="*/ 9 h 30"/>
              <a:gd name="T6" fmla="*/ 5 w 11"/>
              <a:gd name="T7" fmla="*/ 0 h 30"/>
              <a:gd name="T8" fmla="*/ 0 w 11"/>
              <a:gd name="T9" fmla="*/ 9 h 30"/>
              <a:gd name="T10" fmla="*/ 3 w 11"/>
              <a:gd name="T11" fmla="*/ 9 h 30"/>
              <a:gd name="T12" fmla="*/ 3 w 11"/>
              <a:gd name="T13" fmla="*/ 30 h 30"/>
              <a:gd name="T14" fmla="*/ 7 w 11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7" y="30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7" name="Freeform 767"/>
          <p:cNvSpPr>
            <a:spLocks/>
          </p:cNvSpPr>
          <p:nvPr/>
        </p:nvSpPr>
        <p:spPr bwMode="auto">
          <a:xfrm flipH="1">
            <a:off x="6953614" y="2169171"/>
            <a:ext cx="5120" cy="13250"/>
          </a:xfrm>
          <a:custGeom>
            <a:avLst/>
            <a:gdLst>
              <a:gd name="T0" fmla="*/ 7 w 11"/>
              <a:gd name="T1" fmla="*/ 30 h 30"/>
              <a:gd name="T2" fmla="*/ 7 w 11"/>
              <a:gd name="T3" fmla="*/ 9 h 30"/>
              <a:gd name="T4" fmla="*/ 11 w 11"/>
              <a:gd name="T5" fmla="*/ 9 h 30"/>
              <a:gd name="T6" fmla="*/ 5 w 11"/>
              <a:gd name="T7" fmla="*/ 0 h 30"/>
              <a:gd name="T8" fmla="*/ 0 w 11"/>
              <a:gd name="T9" fmla="*/ 9 h 30"/>
              <a:gd name="T10" fmla="*/ 4 w 11"/>
              <a:gd name="T11" fmla="*/ 9 h 30"/>
              <a:gd name="T12" fmla="*/ 4 w 11"/>
              <a:gd name="T13" fmla="*/ 30 h 30"/>
              <a:gd name="T14" fmla="*/ 7 w 11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7" y="30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8" name="Rectangle 768"/>
          <p:cNvSpPr>
            <a:spLocks noChangeArrowheads="1"/>
          </p:cNvSpPr>
          <p:nvPr/>
        </p:nvSpPr>
        <p:spPr bwMode="auto">
          <a:xfrm flipH="1">
            <a:off x="6965716" y="2132953"/>
            <a:ext cx="9775" cy="49468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9" name="Rectangle 769"/>
          <p:cNvSpPr>
            <a:spLocks noChangeArrowheads="1"/>
          </p:cNvSpPr>
          <p:nvPr/>
        </p:nvSpPr>
        <p:spPr bwMode="auto">
          <a:xfrm flipH="1">
            <a:off x="6944305" y="2184188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0" name="Freeform 770"/>
          <p:cNvSpPr>
            <a:spLocks/>
          </p:cNvSpPr>
          <p:nvPr/>
        </p:nvSpPr>
        <p:spPr bwMode="auto">
          <a:xfrm flipH="1">
            <a:off x="6946632" y="2219964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10 h 31"/>
              <a:gd name="T4" fmla="*/ 11 w 11"/>
              <a:gd name="T5" fmla="*/ 10 h 31"/>
              <a:gd name="T6" fmla="*/ 5 w 11"/>
              <a:gd name="T7" fmla="*/ 0 h 31"/>
              <a:gd name="T8" fmla="*/ 0 w 11"/>
              <a:gd name="T9" fmla="*/ 10 h 31"/>
              <a:gd name="T10" fmla="*/ 3 w 11"/>
              <a:gd name="T11" fmla="*/ 10 h 31"/>
              <a:gd name="T12" fmla="*/ 3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10"/>
                </a:lnTo>
                <a:lnTo>
                  <a:pt x="11" y="10"/>
                </a:lnTo>
                <a:lnTo>
                  <a:pt x="5" y="0"/>
                </a:lnTo>
                <a:lnTo>
                  <a:pt x="0" y="10"/>
                </a:lnTo>
                <a:lnTo>
                  <a:pt x="3" y="10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1" name="Freeform 771"/>
          <p:cNvSpPr>
            <a:spLocks/>
          </p:cNvSpPr>
          <p:nvPr/>
        </p:nvSpPr>
        <p:spPr bwMode="auto">
          <a:xfrm flipH="1">
            <a:off x="6953614" y="2219964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10 h 31"/>
              <a:gd name="T4" fmla="*/ 11 w 11"/>
              <a:gd name="T5" fmla="*/ 10 h 31"/>
              <a:gd name="T6" fmla="*/ 5 w 11"/>
              <a:gd name="T7" fmla="*/ 0 h 31"/>
              <a:gd name="T8" fmla="*/ 0 w 11"/>
              <a:gd name="T9" fmla="*/ 10 h 31"/>
              <a:gd name="T10" fmla="*/ 4 w 11"/>
              <a:gd name="T11" fmla="*/ 10 h 31"/>
              <a:gd name="T12" fmla="*/ 4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10"/>
                </a:lnTo>
                <a:lnTo>
                  <a:pt x="11" y="10"/>
                </a:lnTo>
                <a:lnTo>
                  <a:pt x="5" y="0"/>
                </a:lnTo>
                <a:lnTo>
                  <a:pt x="0" y="10"/>
                </a:lnTo>
                <a:lnTo>
                  <a:pt x="4" y="10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2" name="Rectangle 772"/>
          <p:cNvSpPr>
            <a:spLocks noChangeArrowheads="1"/>
          </p:cNvSpPr>
          <p:nvPr/>
        </p:nvSpPr>
        <p:spPr bwMode="auto">
          <a:xfrm flipH="1">
            <a:off x="6965716" y="2184188"/>
            <a:ext cx="9775" cy="49468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3" name="Freeform 773"/>
          <p:cNvSpPr>
            <a:spLocks/>
          </p:cNvSpPr>
          <p:nvPr/>
        </p:nvSpPr>
        <p:spPr bwMode="auto">
          <a:xfrm flipH="1">
            <a:off x="6640361" y="2216431"/>
            <a:ext cx="356075" cy="37984"/>
          </a:xfrm>
          <a:custGeom>
            <a:avLst/>
            <a:gdLst>
              <a:gd name="T0" fmla="*/ 0 w 765"/>
              <a:gd name="T1" fmla="*/ 86 h 86"/>
              <a:gd name="T2" fmla="*/ 765 w 765"/>
              <a:gd name="T3" fmla="*/ 86 h 86"/>
              <a:gd name="T4" fmla="*/ 765 w 765"/>
              <a:gd name="T5" fmla="*/ 71 h 86"/>
              <a:gd name="T6" fmla="*/ 719 w 765"/>
              <a:gd name="T7" fmla="*/ 0 h 86"/>
              <a:gd name="T8" fmla="*/ 0 w 765"/>
              <a:gd name="T9" fmla="*/ 0 h 86"/>
              <a:gd name="T10" fmla="*/ 0 w 765"/>
              <a:gd name="T1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86">
                <a:moveTo>
                  <a:pt x="0" y="86"/>
                </a:moveTo>
                <a:lnTo>
                  <a:pt x="765" y="86"/>
                </a:lnTo>
                <a:lnTo>
                  <a:pt x="765" y="71"/>
                </a:lnTo>
                <a:lnTo>
                  <a:pt x="719" y="0"/>
                </a:lnTo>
                <a:lnTo>
                  <a:pt x="0" y="0"/>
                </a:lnTo>
                <a:lnTo>
                  <a:pt x="0" y="86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ln>
                <a:solidFill>
                  <a:srgbClr val="7F5C27"/>
                </a:solidFill>
              </a:ln>
              <a:solidFill>
                <a:srgbClr val="7F5C27"/>
              </a:solidFill>
            </a:endParaRPr>
          </a:p>
        </p:txBody>
      </p:sp>
      <p:sp>
        <p:nvSpPr>
          <p:cNvPr id="74" name="Oval 774"/>
          <p:cNvSpPr>
            <a:spLocks noChangeArrowheads="1"/>
          </p:cNvSpPr>
          <p:nvPr/>
        </p:nvSpPr>
        <p:spPr bwMode="auto">
          <a:xfrm flipH="1">
            <a:off x="6899621" y="2257948"/>
            <a:ext cx="55855" cy="53002"/>
          </a:xfrm>
          <a:prstGeom prst="ellipse">
            <a:avLst/>
          </a:prstGeom>
          <a:solidFill>
            <a:srgbClr val="7F5C27"/>
          </a:solidFill>
          <a:ln>
            <a:solidFill>
              <a:srgbClr val="7F5C27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5" name="Oval 775"/>
          <p:cNvSpPr>
            <a:spLocks noChangeArrowheads="1"/>
          </p:cNvSpPr>
          <p:nvPr/>
        </p:nvSpPr>
        <p:spPr bwMode="auto">
          <a:xfrm flipH="1">
            <a:off x="6910792" y="2268549"/>
            <a:ext cx="33979" cy="31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6" name="Freeform 776"/>
          <p:cNvSpPr>
            <a:spLocks/>
          </p:cNvSpPr>
          <p:nvPr/>
        </p:nvSpPr>
        <p:spPr bwMode="auto">
          <a:xfrm flipH="1">
            <a:off x="6640361" y="2247790"/>
            <a:ext cx="356075" cy="42401"/>
          </a:xfrm>
          <a:custGeom>
            <a:avLst/>
            <a:gdLst>
              <a:gd name="T0" fmla="*/ 0 w 2368"/>
              <a:gd name="T1" fmla="*/ 296 h 296"/>
              <a:gd name="T2" fmla="*/ 252 w 2368"/>
              <a:gd name="T3" fmla="*/ 296 h 296"/>
              <a:gd name="T4" fmla="*/ 248 w 2368"/>
              <a:gd name="T5" fmla="*/ 256 h 296"/>
              <a:gd name="T6" fmla="*/ 459 w 2368"/>
              <a:gd name="T7" fmla="*/ 45 h 296"/>
              <a:gd name="T8" fmla="*/ 670 w 2368"/>
              <a:gd name="T9" fmla="*/ 256 h 296"/>
              <a:gd name="T10" fmla="*/ 666 w 2368"/>
              <a:gd name="T11" fmla="*/ 296 h 296"/>
              <a:gd name="T12" fmla="*/ 1866 w 2368"/>
              <a:gd name="T13" fmla="*/ 296 h 296"/>
              <a:gd name="T14" fmla="*/ 1862 w 2368"/>
              <a:gd name="T15" fmla="*/ 256 h 296"/>
              <a:gd name="T16" fmla="*/ 2073 w 2368"/>
              <a:gd name="T17" fmla="*/ 45 h 296"/>
              <a:gd name="T18" fmla="*/ 2284 w 2368"/>
              <a:gd name="T19" fmla="*/ 256 h 296"/>
              <a:gd name="T20" fmla="*/ 2280 w 2368"/>
              <a:gd name="T21" fmla="*/ 296 h 296"/>
              <a:gd name="T22" fmla="*/ 2368 w 2368"/>
              <a:gd name="T23" fmla="*/ 296 h 296"/>
              <a:gd name="T24" fmla="*/ 2368 w 2368"/>
              <a:gd name="T25" fmla="*/ 0 h 296"/>
              <a:gd name="T26" fmla="*/ 0 w 2368"/>
              <a:gd name="T27" fmla="*/ 0 h 296"/>
              <a:gd name="T28" fmla="*/ 0 w 2368"/>
              <a:gd name="T29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68" h="296">
                <a:moveTo>
                  <a:pt x="0" y="296"/>
                </a:moveTo>
                <a:lnTo>
                  <a:pt x="252" y="296"/>
                </a:lnTo>
                <a:cubicBezTo>
                  <a:pt x="249" y="283"/>
                  <a:pt x="248" y="269"/>
                  <a:pt x="248" y="256"/>
                </a:cubicBezTo>
                <a:cubicBezTo>
                  <a:pt x="248" y="139"/>
                  <a:pt x="342" y="45"/>
                  <a:pt x="459" y="45"/>
                </a:cubicBezTo>
                <a:cubicBezTo>
                  <a:pt x="575" y="45"/>
                  <a:pt x="670" y="139"/>
                  <a:pt x="670" y="256"/>
                </a:cubicBezTo>
                <a:cubicBezTo>
                  <a:pt x="670" y="269"/>
                  <a:pt x="668" y="283"/>
                  <a:pt x="666" y="296"/>
                </a:cubicBezTo>
                <a:lnTo>
                  <a:pt x="1866" y="296"/>
                </a:lnTo>
                <a:cubicBezTo>
                  <a:pt x="1863" y="283"/>
                  <a:pt x="1862" y="269"/>
                  <a:pt x="1862" y="256"/>
                </a:cubicBezTo>
                <a:cubicBezTo>
                  <a:pt x="1862" y="139"/>
                  <a:pt x="1956" y="45"/>
                  <a:pt x="2073" y="45"/>
                </a:cubicBezTo>
                <a:cubicBezTo>
                  <a:pt x="2189" y="45"/>
                  <a:pt x="2284" y="139"/>
                  <a:pt x="2284" y="256"/>
                </a:cubicBezTo>
                <a:cubicBezTo>
                  <a:pt x="2284" y="269"/>
                  <a:pt x="2283" y="283"/>
                  <a:pt x="2280" y="296"/>
                </a:cubicBezTo>
                <a:lnTo>
                  <a:pt x="2368" y="296"/>
                </a:lnTo>
                <a:lnTo>
                  <a:pt x="2368" y="0"/>
                </a:lnTo>
                <a:lnTo>
                  <a:pt x="0" y="0"/>
                </a:lnTo>
                <a:lnTo>
                  <a:pt x="0" y="296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ln>
                <a:solidFill>
                  <a:srgbClr val="7F5C27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77" name="Oval 777"/>
          <p:cNvSpPr>
            <a:spLocks noChangeArrowheads="1"/>
          </p:cNvSpPr>
          <p:nvPr/>
        </p:nvSpPr>
        <p:spPr bwMode="auto">
          <a:xfrm flipH="1">
            <a:off x="6657118" y="2257948"/>
            <a:ext cx="55855" cy="53002"/>
          </a:xfrm>
          <a:prstGeom prst="ellipse">
            <a:avLst/>
          </a:prstGeom>
          <a:solidFill>
            <a:srgbClr val="7F5C27"/>
          </a:solidFill>
          <a:ln>
            <a:solidFill>
              <a:srgbClr val="7F5C27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8" name="Oval 778"/>
          <p:cNvSpPr>
            <a:spLocks noChangeArrowheads="1"/>
          </p:cNvSpPr>
          <p:nvPr/>
        </p:nvSpPr>
        <p:spPr bwMode="auto">
          <a:xfrm flipH="1">
            <a:off x="6667823" y="2268549"/>
            <a:ext cx="33979" cy="31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9" name="Freeform 779"/>
          <p:cNvSpPr>
            <a:spLocks/>
          </p:cNvSpPr>
          <p:nvPr/>
        </p:nvSpPr>
        <p:spPr bwMode="auto">
          <a:xfrm flipH="1">
            <a:off x="6640361" y="2233656"/>
            <a:ext cx="356075" cy="14134"/>
          </a:xfrm>
          <a:custGeom>
            <a:avLst/>
            <a:gdLst>
              <a:gd name="T0" fmla="*/ 765 w 765"/>
              <a:gd name="T1" fmla="*/ 32 h 32"/>
              <a:gd name="T2" fmla="*/ 744 w 765"/>
              <a:gd name="T3" fmla="*/ 0 h 32"/>
              <a:gd name="T4" fmla="*/ 0 w 765"/>
              <a:gd name="T5" fmla="*/ 0 h 32"/>
              <a:gd name="T6" fmla="*/ 0 w 765"/>
              <a:gd name="T7" fmla="*/ 32 h 32"/>
              <a:gd name="T8" fmla="*/ 765 w 765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32">
                <a:moveTo>
                  <a:pt x="765" y="32"/>
                </a:moveTo>
                <a:lnTo>
                  <a:pt x="744" y="0"/>
                </a:lnTo>
                <a:lnTo>
                  <a:pt x="0" y="0"/>
                </a:lnTo>
                <a:lnTo>
                  <a:pt x="0" y="32"/>
                </a:lnTo>
                <a:lnTo>
                  <a:pt x="765" y="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80" name="Freeform 780"/>
          <p:cNvSpPr>
            <a:spLocks noEditPoints="1"/>
          </p:cNvSpPr>
          <p:nvPr/>
        </p:nvSpPr>
        <p:spPr bwMode="auto">
          <a:xfrm flipH="1">
            <a:off x="6653859" y="2129419"/>
            <a:ext cx="120554" cy="98495"/>
          </a:xfrm>
          <a:custGeom>
            <a:avLst/>
            <a:gdLst>
              <a:gd name="T0" fmla="*/ 0 w 800"/>
              <a:gd name="T1" fmla="*/ 0 h 691"/>
              <a:gd name="T2" fmla="*/ 39 w 800"/>
              <a:gd name="T3" fmla="*/ 0 h 691"/>
              <a:gd name="T4" fmla="*/ 48 w 800"/>
              <a:gd name="T5" fmla="*/ 0 h 691"/>
              <a:gd name="T6" fmla="*/ 363 w 800"/>
              <a:gd name="T7" fmla="*/ 0 h 691"/>
              <a:gd name="T8" fmla="*/ 363 w 800"/>
              <a:gd name="T9" fmla="*/ 2 h 691"/>
              <a:gd name="T10" fmla="*/ 370 w 800"/>
              <a:gd name="T11" fmla="*/ 13 h 691"/>
              <a:gd name="T12" fmla="*/ 370 w 800"/>
              <a:gd name="T13" fmla="*/ 153 h 691"/>
              <a:gd name="T14" fmla="*/ 321 w 800"/>
              <a:gd name="T15" fmla="*/ 75 h 691"/>
              <a:gd name="T16" fmla="*/ 80 w 800"/>
              <a:gd name="T17" fmla="*/ 75 h 691"/>
              <a:gd name="T18" fmla="*/ 80 w 800"/>
              <a:gd name="T19" fmla="*/ 611 h 691"/>
              <a:gd name="T20" fmla="*/ 370 w 800"/>
              <a:gd name="T21" fmla="*/ 611 h 691"/>
              <a:gd name="T22" fmla="*/ 370 w 800"/>
              <a:gd name="T23" fmla="*/ 691 h 691"/>
              <a:gd name="T24" fmla="*/ 0 w 800"/>
              <a:gd name="T25" fmla="*/ 691 h 691"/>
              <a:gd name="T26" fmla="*/ 0 w 800"/>
              <a:gd name="T27" fmla="*/ 688 h 691"/>
              <a:gd name="T28" fmla="*/ 0 w 800"/>
              <a:gd name="T29" fmla="*/ 633 h 691"/>
              <a:gd name="T30" fmla="*/ 0 w 800"/>
              <a:gd name="T31" fmla="*/ 0 h 691"/>
              <a:gd name="T32" fmla="*/ 370 w 800"/>
              <a:gd name="T33" fmla="*/ 13 h 691"/>
              <a:gd name="T34" fmla="*/ 800 w 800"/>
              <a:gd name="T35" fmla="*/ 691 h 691"/>
              <a:gd name="T36" fmla="*/ 744 w 800"/>
              <a:gd name="T37" fmla="*/ 691 h 691"/>
              <a:gd name="T38" fmla="*/ 370 w 800"/>
              <a:gd name="T39" fmla="*/ 691 h 691"/>
              <a:gd name="T40" fmla="*/ 370 w 800"/>
              <a:gd name="T41" fmla="*/ 611 h 691"/>
              <a:gd name="T42" fmla="*/ 661 w 800"/>
              <a:gd name="T43" fmla="*/ 611 h 691"/>
              <a:gd name="T44" fmla="*/ 370 w 800"/>
              <a:gd name="T45" fmla="*/ 153 h 691"/>
              <a:gd name="T46" fmla="*/ 370 w 800"/>
              <a:gd name="T47" fmla="*/ 13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00" h="691">
                <a:moveTo>
                  <a:pt x="0" y="0"/>
                </a:moveTo>
                <a:lnTo>
                  <a:pt x="39" y="0"/>
                </a:lnTo>
                <a:lnTo>
                  <a:pt x="48" y="0"/>
                </a:lnTo>
                <a:lnTo>
                  <a:pt x="363" y="0"/>
                </a:lnTo>
                <a:lnTo>
                  <a:pt x="363" y="2"/>
                </a:lnTo>
                <a:lnTo>
                  <a:pt x="370" y="13"/>
                </a:lnTo>
                <a:lnTo>
                  <a:pt x="370" y="153"/>
                </a:lnTo>
                <a:lnTo>
                  <a:pt x="321" y="75"/>
                </a:lnTo>
                <a:lnTo>
                  <a:pt x="80" y="75"/>
                </a:lnTo>
                <a:lnTo>
                  <a:pt x="80" y="611"/>
                </a:lnTo>
                <a:lnTo>
                  <a:pt x="370" y="611"/>
                </a:lnTo>
                <a:lnTo>
                  <a:pt x="370" y="691"/>
                </a:lnTo>
                <a:lnTo>
                  <a:pt x="0" y="691"/>
                </a:lnTo>
                <a:lnTo>
                  <a:pt x="0" y="688"/>
                </a:lnTo>
                <a:lnTo>
                  <a:pt x="0" y="633"/>
                </a:lnTo>
                <a:lnTo>
                  <a:pt x="0" y="0"/>
                </a:lnTo>
                <a:close/>
                <a:moveTo>
                  <a:pt x="370" y="13"/>
                </a:moveTo>
                <a:lnTo>
                  <a:pt x="800" y="691"/>
                </a:lnTo>
                <a:lnTo>
                  <a:pt x="744" y="691"/>
                </a:lnTo>
                <a:lnTo>
                  <a:pt x="370" y="691"/>
                </a:lnTo>
                <a:lnTo>
                  <a:pt x="370" y="611"/>
                </a:lnTo>
                <a:lnTo>
                  <a:pt x="661" y="611"/>
                </a:lnTo>
                <a:lnTo>
                  <a:pt x="370" y="153"/>
                </a:lnTo>
                <a:lnTo>
                  <a:pt x="370" y="13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ln>
                <a:solidFill>
                  <a:srgbClr val="7F5C27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81" name="Freeform 782"/>
          <p:cNvSpPr>
            <a:spLocks noEditPoints="1"/>
          </p:cNvSpPr>
          <p:nvPr/>
        </p:nvSpPr>
        <p:spPr bwMode="auto">
          <a:xfrm flipH="1">
            <a:off x="6640361" y="2268990"/>
            <a:ext cx="356075" cy="21201"/>
          </a:xfrm>
          <a:custGeom>
            <a:avLst/>
            <a:gdLst>
              <a:gd name="T0" fmla="*/ 2254 w 2368"/>
              <a:gd name="T1" fmla="*/ 0 h 148"/>
              <a:gd name="T2" fmla="*/ 2284 w 2368"/>
              <a:gd name="T3" fmla="*/ 108 h 148"/>
              <a:gd name="T4" fmla="*/ 2280 w 2368"/>
              <a:gd name="T5" fmla="*/ 148 h 148"/>
              <a:gd name="T6" fmla="*/ 2368 w 2368"/>
              <a:gd name="T7" fmla="*/ 148 h 148"/>
              <a:gd name="T8" fmla="*/ 2368 w 2368"/>
              <a:gd name="T9" fmla="*/ 0 h 148"/>
              <a:gd name="T10" fmla="*/ 2254 w 2368"/>
              <a:gd name="T11" fmla="*/ 0 h 148"/>
              <a:gd name="T12" fmla="*/ 640 w 2368"/>
              <a:gd name="T13" fmla="*/ 0 h 148"/>
              <a:gd name="T14" fmla="*/ 670 w 2368"/>
              <a:gd name="T15" fmla="*/ 108 h 148"/>
              <a:gd name="T16" fmla="*/ 666 w 2368"/>
              <a:gd name="T17" fmla="*/ 148 h 148"/>
              <a:gd name="T18" fmla="*/ 1866 w 2368"/>
              <a:gd name="T19" fmla="*/ 148 h 148"/>
              <a:gd name="T20" fmla="*/ 1862 w 2368"/>
              <a:gd name="T21" fmla="*/ 108 h 148"/>
              <a:gd name="T22" fmla="*/ 1891 w 2368"/>
              <a:gd name="T23" fmla="*/ 0 h 148"/>
              <a:gd name="T24" fmla="*/ 640 w 2368"/>
              <a:gd name="T25" fmla="*/ 0 h 148"/>
              <a:gd name="T26" fmla="*/ 0 w 2368"/>
              <a:gd name="T27" fmla="*/ 148 h 148"/>
              <a:gd name="T28" fmla="*/ 252 w 2368"/>
              <a:gd name="T29" fmla="*/ 148 h 148"/>
              <a:gd name="T30" fmla="*/ 248 w 2368"/>
              <a:gd name="T31" fmla="*/ 108 h 148"/>
              <a:gd name="T32" fmla="*/ 277 w 2368"/>
              <a:gd name="T33" fmla="*/ 0 h 148"/>
              <a:gd name="T34" fmla="*/ 0 w 2368"/>
              <a:gd name="T35" fmla="*/ 0 h 148"/>
              <a:gd name="T36" fmla="*/ 0 w 2368"/>
              <a:gd name="T3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68" h="148">
                <a:moveTo>
                  <a:pt x="2254" y="0"/>
                </a:moveTo>
                <a:cubicBezTo>
                  <a:pt x="2273" y="32"/>
                  <a:pt x="2284" y="68"/>
                  <a:pt x="2284" y="108"/>
                </a:cubicBezTo>
                <a:cubicBezTo>
                  <a:pt x="2284" y="121"/>
                  <a:pt x="2283" y="135"/>
                  <a:pt x="2280" y="148"/>
                </a:cubicBezTo>
                <a:lnTo>
                  <a:pt x="2368" y="148"/>
                </a:lnTo>
                <a:lnTo>
                  <a:pt x="2368" y="0"/>
                </a:lnTo>
                <a:lnTo>
                  <a:pt x="2254" y="0"/>
                </a:lnTo>
                <a:close/>
                <a:moveTo>
                  <a:pt x="640" y="0"/>
                </a:moveTo>
                <a:cubicBezTo>
                  <a:pt x="659" y="32"/>
                  <a:pt x="670" y="68"/>
                  <a:pt x="670" y="108"/>
                </a:cubicBezTo>
                <a:cubicBezTo>
                  <a:pt x="670" y="121"/>
                  <a:pt x="668" y="135"/>
                  <a:pt x="666" y="148"/>
                </a:cubicBezTo>
                <a:lnTo>
                  <a:pt x="1866" y="148"/>
                </a:lnTo>
                <a:cubicBezTo>
                  <a:pt x="1863" y="135"/>
                  <a:pt x="1862" y="121"/>
                  <a:pt x="1862" y="108"/>
                </a:cubicBezTo>
                <a:cubicBezTo>
                  <a:pt x="1862" y="68"/>
                  <a:pt x="1873" y="32"/>
                  <a:pt x="1891" y="0"/>
                </a:cubicBezTo>
                <a:lnTo>
                  <a:pt x="640" y="0"/>
                </a:lnTo>
                <a:close/>
                <a:moveTo>
                  <a:pt x="0" y="148"/>
                </a:moveTo>
                <a:lnTo>
                  <a:pt x="252" y="148"/>
                </a:lnTo>
                <a:cubicBezTo>
                  <a:pt x="249" y="135"/>
                  <a:pt x="248" y="121"/>
                  <a:pt x="248" y="108"/>
                </a:cubicBezTo>
                <a:cubicBezTo>
                  <a:pt x="248" y="68"/>
                  <a:pt x="258" y="32"/>
                  <a:pt x="277" y="0"/>
                </a:cubicBezTo>
                <a:lnTo>
                  <a:pt x="0" y="0"/>
                </a:lnTo>
                <a:lnTo>
                  <a:pt x="0" y="148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06460" y="1773153"/>
            <a:ext cx="872960" cy="654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84512" y="1752228"/>
            <a:ext cx="819537" cy="22555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E-Commerce</a:t>
            </a:r>
          </a:p>
        </p:txBody>
      </p:sp>
      <p:sp>
        <p:nvSpPr>
          <p:cNvPr id="84" name="Freeform 85"/>
          <p:cNvSpPr>
            <a:spLocks noEditPoints="1"/>
          </p:cNvSpPr>
          <p:nvPr/>
        </p:nvSpPr>
        <p:spPr bwMode="auto">
          <a:xfrm>
            <a:off x="4939151" y="2073368"/>
            <a:ext cx="339962" cy="284370"/>
          </a:xfrm>
          <a:custGeom>
            <a:avLst/>
            <a:gdLst/>
            <a:ahLst/>
            <a:cxnLst>
              <a:cxn ang="0">
                <a:pos x="493" y="20"/>
              </a:cxn>
              <a:cxn ang="0">
                <a:pos x="469" y="23"/>
              </a:cxn>
              <a:cxn ang="0">
                <a:pos x="446" y="46"/>
              </a:cxn>
              <a:cxn ang="0">
                <a:pos x="409" y="126"/>
              </a:cxn>
              <a:cxn ang="0">
                <a:pos x="388" y="91"/>
              </a:cxn>
              <a:cxn ang="0">
                <a:pos x="4" y="120"/>
              </a:cxn>
              <a:cxn ang="0">
                <a:pos x="87" y="331"/>
              </a:cxn>
              <a:cxn ang="0">
                <a:pos x="365" y="302"/>
              </a:cxn>
              <a:cxn ang="0">
                <a:pos x="384" y="297"/>
              </a:cxn>
              <a:cxn ang="0">
                <a:pos x="74" y="351"/>
              </a:cxn>
              <a:cxn ang="0">
                <a:pos x="74" y="381"/>
              </a:cxn>
              <a:cxn ang="0">
                <a:pos x="120" y="390"/>
              </a:cxn>
              <a:cxn ang="0">
                <a:pos x="133" y="468"/>
              </a:cxn>
              <a:cxn ang="0">
                <a:pos x="147" y="390"/>
              </a:cxn>
              <a:cxn ang="0">
                <a:pos x="314" y="381"/>
              </a:cxn>
              <a:cxn ang="0">
                <a:pos x="286" y="428"/>
              </a:cxn>
              <a:cxn ang="0">
                <a:pos x="368" y="428"/>
              </a:cxn>
              <a:cxn ang="0">
                <a:pos x="341" y="381"/>
              </a:cxn>
              <a:cxn ang="0">
                <a:pos x="397" y="370"/>
              </a:cxn>
              <a:cxn ang="0">
                <a:pos x="485" y="50"/>
              </a:cxn>
              <a:cxn ang="0">
                <a:pos x="524" y="70"/>
              </a:cxn>
              <a:cxn ang="0">
                <a:pos x="524" y="0"/>
              </a:cxn>
              <a:cxn ang="0">
                <a:pos x="295" y="273"/>
              </a:cxn>
              <a:cxn ang="0">
                <a:pos x="107" y="258"/>
              </a:cxn>
              <a:cxn ang="0">
                <a:pos x="122" y="240"/>
              </a:cxn>
              <a:cxn ang="0">
                <a:pos x="311" y="255"/>
              </a:cxn>
              <a:cxn ang="0">
                <a:pos x="311" y="207"/>
              </a:cxn>
              <a:cxn ang="0">
                <a:pos x="122" y="222"/>
              </a:cxn>
              <a:cxn ang="0">
                <a:pos x="107" y="204"/>
              </a:cxn>
              <a:cxn ang="0">
                <a:pos x="295" y="189"/>
              </a:cxn>
              <a:cxn ang="0">
                <a:pos x="311" y="207"/>
              </a:cxn>
              <a:cxn ang="0">
                <a:pos x="295" y="172"/>
              </a:cxn>
              <a:cxn ang="0">
                <a:pos x="107" y="157"/>
              </a:cxn>
              <a:cxn ang="0">
                <a:pos x="122" y="139"/>
              </a:cxn>
              <a:cxn ang="0">
                <a:pos x="311" y="154"/>
              </a:cxn>
              <a:cxn ang="0">
                <a:pos x="396" y="247"/>
              </a:cxn>
              <a:cxn ang="0">
                <a:pos x="379" y="246"/>
              </a:cxn>
              <a:cxn ang="0">
                <a:pos x="414" y="176"/>
              </a:cxn>
            </a:cxnLst>
            <a:rect l="0" t="0" r="r" b="b"/>
            <a:pathLst>
              <a:path w="559" h="468">
                <a:moveTo>
                  <a:pt x="524" y="0"/>
                </a:moveTo>
                <a:cubicBezTo>
                  <a:pt x="511" y="0"/>
                  <a:pt x="499" y="8"/>
                  <a:pt x="493" y="20"/>
                </a:cubicBezTo>
                <a:cubicBezTo>
                  <a:pt x="479" y="20"/>
                  <a:pt x="479" y="20"/>
                  <a:pt x="479" y="20"/>
                </a:cubicBezTo>
                <a:cubicBezTo>
                  <a:pt x="476" y="20"/>
                  <a:pt x="472" y="21"/>
                  <a:pt x="469" y="23"/>
                </a:cubicBezTo>
                <a:cubicBezTo>
                  <a:pt x="451" y="38"/>
                  <a:pt x="451" y="38"/>
                  <a:pt x="451" y="38"/>
                </a:cubicBezTo>
                <a:cubicBezTo>
                  <a:pt x="449" y="40"/>
                  <a:pt x="447" y="43"/>
                  <a:pt x="446" y="46"/>
                </a:cubicBezTo>
                <a:cubicBezTo>
                  <a:pt x="427" y="126"/>
                  <a:pt x="427" y="126"/>
                  <a:pt x="427" y="126"/>
                </a:cubicBezTo>
                <a:cubicBezTo>
                  <a:pt x="409" y="126"/>
                  <a:pt x="409" y="126"/>
                  <a:pt x="409" y="126"/>
                </a:cubicBezTo>
                <a:cubicBezTo>
                  <a:pt x="411" y="120"/>
                  <a:pt x="411" y="120"/>
                  <a:pt x="411" y="120"/>
                </a:cubicBezTo>
                <a:cubicBezTo>
                  <a:pt x="415" y="104"/>
                  <a:pt x="404" y="91"/>
                  <a:pt x="388" y="91"/>
                </a:cubicBezTo>
                <a:cubicBezTo>
                  <a:pt x="27" y="91"/>
                  <a:pt x="27" y="91"/>
                  <a:pt x="27" y="91"/>
                </a:cubicBezTo>
                <a:cubicBezTo>
                  <a:pt x="10" y="91"/>
                  <a:pt x="0" y="104"/>
                  <a:pt x="4" y="120"/>
                </a:cubicBezTo>
                <a:cubicBezTo>
                  <a:pt x="49" y="302"/>
                  <a:pt x="49" y="302"/>
                  <a:pt x="49" y="302"/>
                </a:cubicBezTo>
                <a:cubicBezTo>
                  <a:pt x="53" y="318"/>
                  <a:pt x="70" y="331"/>
                  <a:pt x="87" y="331"/>
                </a:cubicBezTo>
                <a:cubicBezTo>
                  <a:pt x="328" y="331"/>
                  <a:pt x="328" y="331"/>
                  <a:pt x="328" y="331"/>
                </a:cubicBezTo>
                <a:cubicBezTo>
                  <a:pt x="344" y="331"/>
                  <a:pt x="361" y="318"/>
                  <a:pt x="365" y="302"/>
                </a:cubicBezTo>
                <a:cubicBezTo>
                  <a:pt x="366" y="297"/>
                  <a:pt x="366" y="297"/>
                  <a:pt x="366" y="297"/>
                </a:cubicBezTo>
                <a:cubicBezTo>
                  <a:pt x="384" y="297"/>
                  <a:pt x="384" y="297"/>
                  <a:pt x="384" y="297"/>
                </a:cubicBezTo>
                <a:cubicBezTo>
                  <a:pt x="370" y="351"/>
                  <a:pt x="370" y="351"/>
                  <a:pt x="370" y="351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66" y="351"/>
                  <a:pt x="59" y="358"/>
                  <a:pt x="59" y="366"/>
                </a:cubicBezTo>
                <a:cubicBezTo>
                  <a:pt x="59" y="374"/>
                  <a:pt x="66" y="381"/>
                  <a:pt x="74" y="381"/>
                </a:cubicBezTo>
                <a:cubicBezTo>
                  <a:pt x="120" y="381"/>
                  <a:pt x="120" y="381"/>
                  <a:pt x="120" y="381"/>
                </a:cubicBezTo>
                <a:cubicBezTo>
                  <a:pt x="120" y="390"/>
                  <a:pt x="120" y="390"/>
                  <a:pt x="120" y="390"/>
                </a:cubicBezTo>
                <a:cubicBezTo>
                  <a:pt x="104" y="395"/>
                  <a:pt x="93" y="410"/>
                  <a:pt x="93" y="428"/>
                </a:cubicBezTo>
                <a:cubicBezTo>
                  <a:pt x="93" y="450"/>
                  <a:pt x="111" y="468"/>
                  <a:pt x="133" y="468"/>
                </a:cubicBezTo>
                <a:cubicBezTo>
                  <a:pt x="156" y="468"/>
                  <a:pt x="174" y="450"/>
                  <a:pt x="174" y="428"/>
                </a:cubicBezTo>
                <a:cubicBezTo>
                  <a:pt x="174" y="410"/>
                  <a:pt x="163" y="395"/>
                  <a:pt x="147" y="390"/>
                </a:cubicBezTo>
                <a:cubicBezTo>
                  <a:pt x="147" y="381"/>
                  <a:pt x="147" y="381"/>
                  <a:pt x="147" y="381"/>
                </a:cubicBezTo>
                <a:cubicBezTo>
                  <a:pt x="314" y="381"/>
                  <a:pt x="314" y="381"/>
                  <a:pt x="314" y="381"/>
                </a:cubicBezTo>
                <a:cubicBezTo>
                  <a:pt x="314" y="390"/>
                  <a:pt x="314" y="390"/>
                  <a:pt x="314" y="390"/>
                </a:cubicBezTo>
                <a:cubicBezTo>
                  <a:pt x="298" y="395"/>
                  <a:pt x="286" y="410"/>
                  <a:pt x="286" y="428"/>
                </a:cubicBezTo>
                <a:cubicBezTo>
                  <a:pt x="286" y="450"/>
                  <a:pt x="305" y="468"/>
                  <a:pt x="327" y="468"/>
                </a:cubicBezTo>
                <a:cubicBezTo>
                  <a:pt x="350" y="468"/>
                  <a:pt x="368" y="450"/>
                  <a:pt x="368" y="428"/>
                </a:cubicBezTo>
                <a:cubicBezTo>
                  <a:pt x="368" y="410"/>
                  <a:pt x="356" y="395"/>
                  <a:pt x="341" y="390"/>
                </a:cubicBezTo>
                <a:cubicBezTo>
                  <a:pt x="341" y="381"/>
                  <a:pt x="341" y="381"/>
                  <a:pt x="341" y="381"/>
                </a:cubicBezTo>
                <a:cubicBezTo>
                  <a:pt x="382" y="381"/>
                  <a:pt x="382" y="381"/>
                  <a:pt x="382" y="381"/>
                </a:cubicBezTo>
                <a:cubicBezTo>
                  <a:pt x="389" y="381"/>
                  <a:pt x="395" y="376"/>
                  <a:pt x="397" y="370"/>
                </a:cubicBezTo>
                <a:cubicBezTo>
                  <a:pt x="474" y="58"/>
                  <a:pt x="474" y="58"/>
                  <a:pt x="474" y="58"/>
                </a:cubicBezTo>
                <a:cubicBezTo>
                  <a:pt x="485" y="50"/>
                  <a:pt x="485" y="50"/>
                  <a:pt x="485" y="50"/>
                </a:cubicBezTo>
                <a:cubicBezTo>
                  <a:pt x="493" y="50"/>
                  <a:pt x="493" y="50"/>
                  <a:pt x="493" y="50"/>
                </a:cubicBezTo>
                <a:cubicBezTo>
                  <a:pt x="499" y="62"/>
                  <a:pt x="511" y="70"/>
                  <a:pt x="524" y="70"/>
                </a:cubicBezTo>
                <a:cubicBezTo>
                  <a:pt x="543" y="70"/>
                  <a:pt x="559" y="54"/>
                  <a:pt x="559" y="35"/>
                </a:cubicBezTo>
                <a:cubicBezTo>
                  <a:pt x="559" y="16"/>
                  <a:pt x="543" y="0"/>
                  <a:pt x="524" y="0"/>
                </a:cubicBezTo>
                <a:close/>
                <a:moveTo>
                  <a:pt x="311" y="258"/>
                </a:moveTo>
                <a:cubicBezTo>
                  <a:pt x="311" y="266"/>
                  <a:pt x="304" y="273"/>
                  <a:pt x="295" y="273"/>
                </a:cubicBezTo>
                <a:cubicBezTo>
                  <a:pt x="122" y="273"/>
                  <a:pt x="122" y="273"/>
                  <a:pt x="122" y="273"/>
                </a:cubicBezTo>
                <a:cubicBezTo>
                  <a:pt x="114" y="273"/>
                  <a:pt x="107" y="266"/>
                  <a:pt x="107" y="258"/>
                </a:cubicBezTo>
                <a:cubicBezTo>
                  <a:pt x="107" y="255"/>
                  <a:pt x="107" y="255"/>
                  <a:pt x="107" y="255"/>
                </a:cubicBezTo>
                <a:cubicBezTo>
                  <a:pt x="107" y="246"/>
                  <a:pt x="114" y="240"/>
                  <a:pt x="122" y="240"/>
                </a:cubicBezTo>
                <a:cubicBezTo>
                  <a:pt x="295" y="240"/>
                  <a:pt x="295" y="240"/>
                  <a:pt x="295" y="240"/>
                </a:cubicBezTo>
                <a:cubicBezTo>
                  <a:pt x="304" y="240"/>
                  <a:pt x="311" y="246"/>
                  <a:pt x="311" y="255"/>
                </a:cubicBezTo>
                <a:lnTo>
                  <a:pt x="311" y="258"/>
                </a:lnTo>
                <a:close/>
                <a:moveTo>
                  <a:pt x="311" y="207"/>
                </a:moveTo>
                <a:cubicBezTo>
                  <a:pt x="311" y="216"/>
                  <a:pt x="304" y="222"/>
                  <a:pt x="295" y="222"/>
                </a:cubicBezTo>
                <a:cubicBezTo>
                  <a:pt x="122" y="222"/>
                  <a:pt x="122" y="222"/>
                  <a:pt x="122" y="222"/>
                </a:cubicBezTo>
                <a:cubicBezTo>
                  <a:pt x="114" y="222"/>
                  <a:pt x="107" y="216"/>
                  <a:pt x="107" y="207"/>
                </a:cubicBezTo>
                <a:cubicBezTo>
                  <a:pt x="107" y="204"/>
                  <a:pt x="107" y="204"/>
                  <a:pt x="107" y="204"/>
                </a:cubicBezTo>
                <a:cubicBezTo>
                  <a:pt x="107" y="196"/>
                  <a:pt x="114" y="189"/>
                  <a:pt x="122" y="189"/>
                </a:cubicBezTo>
                <a:cubicBezTo>
                  <a:pt x="295" y="189"/>
                  <a:pt x="295" y="189"/>
                  <a:pt x="295" y="189"/>
                </a:cubicBezTo>
                <a:cubicBezTo>
                  <a:pt x="304" y="189"/>
                  <a:pt x="311" y="196"/>
                  <a:pt x="311" y="204"/>
                </a:cubicBezTo>
                <a:lnTo>
                  <a:pt x="311" y="207"/>
                </a:lnTo>
                <a:close/>
                <a:moveTo>
                  <a:pt x="311" y="157"/>
                </a:moveTo>
                <a:cubicBezTo>
                  <a:pt x="311" y="165"/>
                  <a:pt x="304" y="172"/>
                  <a:pt x="295" y="172"/>
                </a:cubicBezTo>
                <a:cubicBezTo>
                  <a:pt x="122" y="172"/>
                  <a:pt x="122" y="172"/>
                  <a:pt x="122" y="172"/>
                </a:cubicBezTo>
                <a:cubicBezTo>
                  <a:pt x="114" y="172"/>
                  <a:pt x="107" y="165"/>
                  <a:pt x="107" y="157"/>
                </a:cubicBezTo>
                <a:cubicBezTo>
                  <a:pt x="107" y="154"/>
                  <a:pt x="107" y="154"/>
                  <a:pt x="107" y="154"/>
                </a:cubicBezTo>
                <a:cubicBezTo>
                  <a:pt x="107" y="146"/>
                  <a:pt x="114" y="139"/>
                  <a:pt x="122" y="139"/>
                </a:cubicBezTo>
                <a:cubicBezTo>
                  <a:pt x="295" y="139"/>
                  <a:pt x="295" y="139"/>
                  <a:pt x="295" y="139"/>
                </a:cubicBezTo>
                <a:cubicBezTo>
                  <a:pt x="304" y="139"/>
                  <a:pt x="311" y="146"/>
                  <a:pt x="311" y="154"/>
                </a:cubicBezTo>
                <a:lnTo>
                  <a:pt x="311" y="157"/>
                </a:lnTo>
                <a:close/>
                <a:moveTo>
                  <a:pt x="396" y="247"/>
                </a:moveTo>
                <a:cubicBezTo>
                  <a:pt x="396" y="246"/>
                  <a:pt x="396" y="246"/>
                  <a:pt x="396" y="246"/>
                </a:cubicBezTo>
                <a:cubicBezTo>
                  <a:pt x="379" y="246"/>
                  <a:pt x="379" y="246"/>
                  <a:pt x="379" y="246"/>
                </a:cubicBezTo>
                <a:cubicBezTo>
                  <a:pt x="396" y="176"/>
                  <a:pt x="396" y="176"/>
                  <a:pt x="396" y="176"/>
                </a:cubicBezTo>
                <a:cubicBezTo>
                  <a:pt x="414" y="176"/>
                  <a:pt x="414" y="176"/>
                  <a:pt x="414" y="176"/>
                </a:cubicBezTo>
                <a:lnTo>
                  <a:pt x="396" y="24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85" name="Freeform 71"/>
          <p:cNvSpPr>
            <a:spLocks noEditPoints="1"/>
          </p:cNvSpPr>
          <p:nvPr/>
        </p:nvSpPr>
        <p:spPr bwMode="auto">
          <a:xfrm>
            <a:off x="4550233" y="1969715"/>
            <a:ext cx="448944" cy="408131"/>
          </a:xfrm>
          <a:custGeom>
            <a:avLst/>
            <a:gdLst/>
            <a:ahLst/>
            <a:cxnLst>
              <a:cxn ang="0">
                <a:pos x="1272" y="176"/>
              </a:cxn>
              <a:cxn ang="0">
                <a:pos x="1119" y="53"/>
              </a:cxn>
              <a:cxn ang="0">
                <a:pos x="926" y="1"/>
              </a:cxn>
              <a:cxn ang="0">
                <a:pos x="728" y="33"/>
              </a:cxn>
              <a:cxn ang="0">
                <a:pos x="562" y="138"/>
              </a:cxn>
              <a:cxn ang="0">
                <a:pos x="448" y="302"/>
              </a:cxn>
              <a:cxn ang="0">
                <a:pos x="399" y="505"/>
              </a:cxn>
              <a:cxn ang="0">
                <a:pos x="480" y="585"/>
              </a:cxn>
              <a:cxn ang="0">
                <a:pos x="664" y="557"/>
              </a:cxn>
              <a:cxn ang="0">
                <a:pos x="875" y="971"/>
              </a:cxn>
              <a:cxn ang="0">
                <a:pos x="1000" y="1052"/>
              </a:cxn>
              <a:cxn ang="0">
                <a:pos x="1176" y="976"/>
              </a:cxn>
              <a:cxn ang="0">
                <a:pos x="1151" y="1189"/>
              </a:cxn>
              <a:cxn ang="0">
                <a:pos x="1068" y="1227"/>
              </a:cxn>
              <a:cxn ang="0">
                <a:pos x="798" y="738"/>
              </a:cxn>
              <a:cxn ang="0">
                <a:pos x="753" y="678"/>
              </a:cxn>
              <a:cxn ang="0">
                <a:pos x="188" y="674"/>
              </a:cxn>
              <a:cxn ang="0">
                <a:pos x="133" y="725"/>
              </a:cxn>
              <a:cxn ang="0">
                <a:pos x="0" y="1331"/>
              </a:cxn>
              <a:cxn ang="0">
                <a:pos x="29" y="1402"/>
              </a:cxn>
              <a:cxn ang="0">
                <a:pos x="925" y="1380"/>
              </a:cxn>
              <a:cxn ang="0">
                <a:pos x="1118" y="1281"/>
              </a:cxn>
              <a:cxn ang="0">
                <a:pos x="1222" y="1186"/>
              </a:cxn>
              <a:cxn ang="0">
                <a:pos x="1272" y="888"/>
              </a:cxn>
              <a:cxn ang="0">
                <a:pos x="1372" y="712"/>
              </a:cxn>
              <a:cxn ang="0">
                <a:pos x="1401" y="505"/>
              </a:cxn>
              <a:cxn ang="0">
                <a:pos x="648" y="284"/>
              </a:cxn>
              <a:cxn ang="0">
                <a:pos x="614" y="477"/>
              </a:cxn>
              <a:cxn ang="0">
                <a:pos x="497" y="398"/>
              </a:cxn>
              <a:cxn ang="0">
                <a:pos x="567" y="253"/>
              </a:cxn>
              <a:cxn ang="0">
                <a:pos x="639" y="176"/>
              </a:cxn>
              <a:cxn ang="0">
                <a:pos x="700" y="162"/>
              </a:cxn>
              <a:cxn ang="0">
                <a:pos x="664" y="506"/>
              </a:cxn>
              <a:cxn ang="0">
                <a:pos x="708" y="268"/>
              </a:cxn>
              <a:cxn ang="0">
                <a:pos x="837" y="239"/>
              </a:cxn>
              <a:cxn ang="0">
                <a:pos x="798" y="118"/>
              </a:cxn>
              <a:cxn ang="0">
                <a:pos x="374" y="1297"/>
              </a:cxn>
              <a:cxn ang="0">
                <a:pos x="184" y="1130"/>
              </a:cxn>
              <a:cxn ang="0">
                <a:pos x="1069" y="117"/>
              </a:cxn>
              <a:cxn ang="0">
                <a:pos x="1189" y="201"/>
              </a:cxn>
              <a:cxn ang="0">
                <a:pos x="1003" y="118"/>
              </a:cxn>
              <a:cxn ang="0">
                <a:pos x="964" y="239"/>
              </a:cxn>
              <a:cxn ang="0">
                <a:pos x="1099" y="282"/>
              </a:cxn>
              <a:cxn ang="0">
                <a:pos x="1136" y="506"/>
              </a:cxn>
              <a:cxn ang="0">
                <a:pos x="1126" y="673"/>
              </a:cxn>
              <a:cxn ang="0">
                <a:pos x="968" y="779"/>
              </a:cxn>
              <a:cxn ang="0">
                <a:pos x="1001" y="827"/>
              </a:cxn>
              <a:cxn ang="0">
                <a:pos x="987" y="959"/>
              </a:cxn>
              <a:cxn ang="0">
                <a:pos x="1114" y="874"/>
              </a:cxn>
              <a:cxn ang="0">
                <a:pos x="1132" y="910"/>
              </a:cxn>
              <a:cxn ang="0">
                <a:pos x="1145" y="805"/>
              </a:cxn>
              <a:cxn ang="0">
                <a:pos x="1185" y="615"/>
              </a:cxn>
              <a:cxn ang="0">
                <a:pos x="1310" y="648"/>
              </a:cxn>
              <a:cxn ang="0">
                <a:pos x="1243" y="797"/>
              </a:cxn>
              <a:cxn ang="0">
                <a:pos x="1178" y="391"/>
              </a:cxn>
              <a:cxn ang="0">
                <a:pos x="1222" y="238"/>
              </a:cxn>
              <a:cxn ang="0">
                <a:pos x="1299" y="380"/>
              </a:cxn>
            </a:cxnLst>
            <a:rect l="0" t="0" r="r" b="b"/>
            <a:pathLst>
              <a:path w="1402" h="1403">
                <a:moveTo>
                  <a:pt x="1363" y="325"/>
                </a:moveTo>
                <a:lnTo>
                  <a:pt x="1363" y="325"/>
                </a:lnTo>
                <a:lnTo>
                  <a:pt x="1353" y="302"/>
                </a:lnTo>
                <a:lnTo>
                  <a:pt x="1342" y="280"/>
                </a:lnTo>
                <a:lnTo>
                  <a:pt x="1330" y="257"/>
                </a:lnTo>
                <a:lnTo>
                  <a:pt x="1317" y="236"/>
                </a:lnTo>
                <a:lnTo>
                  <a:pt x="1303" y="215"/>
                </a:lnTo>
                <a:lnTo>
                  <a:pt x="1289" y="195"/>
                </a:lnTo>
                <a:lnTo>
                  <a:pt x="1272" y="176"/>
                </a:lnTo>
                <a:lnTo>
                  <a:pt x="1256" y="157"/>
                </a:lnTo>
                <a:lnTo>
                  <a:pt x="1256" y="157"/>
                </a:lnTo>
                <a:lnTo>
                  <a:pt x="1238" y="138"/>
                </a:lnTo>
                <a:lnTo>
                  <a:pt x="1220" y="122"/>
                </a:lnTo>
                <a:lnTo>
                  <a:pt x="1201" y="106"/>
                </a:lnTo>
                <a:lnTo>
                  <a:pt x="1182" y="92"/>
                </a:lnTo>
                <a:lnTo>
                  <a:pt x="1161" y="77"/>
                </a:lnTo>
                <a:lnTo>
                  <a:pt x="1140" y="65"/>
                </a:lnTo>
                <a:lnTo>
                  <a:pt x="1119" y="53"/>
                </a:lnTo>
                <a:lnTo>
                  <a:pt x="1097" y="42"/>
                </a:lnTo>
                <a:lnTo>
                  <a:pt x="1097" y="42"/>
                </a:lnTo>
                <a:lnTo>
                  <a:pt x="1073" y="33"/>
                </a:lnTo>
                <a:lnTo>
                  <a:pt x="1049" y="24"/>
                </a:lnTo>
                <a:lnTo>
                  <a:pt x="1025" y="17"/>
                </a:lnTo>
                <a:lnTo>
                  <a:pt x="1000" y="11"/>
                </a:lnTo>
                <a:lnTo>
                  <a:pt x="976" y="7"/>
                </a:lnTo>
                <a:lnTo>
                  <a:pt x="952" y="3"/>
                </a:lnTo>
                <a:lnTo>
                  <a:pt x="926" y="1"/>
                </a:lnTo>
                <a:lnTo>
                  <a:pt x="901" y="0"/>
                </a:lnTo>
                <a:lnTo>
                  <a:pt x="901" y="0"/>
                </a:lnTo>
                <a:lnTo>
                  <a:pt x="875" y="1"/>
                </a:lnTo>
                <a:lnTo>
                  <a:pt x="850" y="3"/>
                </a:lnTo>
                <a:lnTo>
                  <a:pt x="825" y="7"/>
                </a:lnTo>
                <a:lnTo>
                  <a:pt x="800" y="11"/>
                </a:lnTo>
                <a:lnTo>
                  <a:pt x="776" y="17"/>
                </a:lnTo>
                <a:lnTo>
                  <a:pt x="752" y="24"/>
                </a:lnTo>
                <a:lnTo>
                  <a:pt x="728" y="33"/>
                </a:lnTo>
                <a:lnTo>
                  <a:pt x="704" y="42"/>
                </a:lnTo>
                <a:lnTo>
                  <a:pt x="704" y="42"/>
                </a:lnTo>
                <a:lnTo>
                  <a:pt x="683" y="53"/>
                </a:lnTo>
                <a:lnTo>
                  <a:pt x="661" y="65"/>
                </a:lnTo>
                <a:lnTo>
                  <a:pt x="640" y="77"/>
                </a:lnTo>
                <a:lnTo>
                  <a:pt x="619" y="92"/>
                </a:lnTo>
                <a:lnTo>
                  <a:pt x="600" y="106"/>
                </a:lnTo>
                <a:lnTo>
                  <a:pt x="581" y="122"/>
                </a:lnTo>
                <a:lnTo>
                  <a:pt x="562" y="138"/>
                </a:lnTo>
                <a:lnTo>
                  <a:pt x="545" y="157"/>
                </a:lnTo>
                <a:lnTo>
                  <a:pt x="545" y="157"/>
                </a:lnTo>
                <a:lnTo>
                  <a:pt x="528" y="176"/>
                </a:lnTo>
                <a:lnTo>
                  <a:pt x="512" y="195"/>
                </a:lnTo>
                <a:lnTo>
                  <a:pt x="498" y="215"/>
                </a:lnTo>
                <a:lnTo>
                  <a:pt x="483" y="236"/>
                </a:lnTo>
                <a:lnTo>
                  <a:pt x="471" y="257"/>
                </a:lnTo>
                <a:lnTo>
                  <a:pt x="460" y="280"/>
                </a:lnTo>
                <a:lnTo>
                  <a:pt x="448" y="302"/>
                </a:lnTo>
                <a:lnTo>
                  <a:pt x="438" y="325"/>
                </a:lnTo>
                <a:lnTo>
                  <a:pt x="438" y="325"/>
                </a:lnTo>
                <a:lnTo>
                  <a:pt x="429" y="350"/>
                </a:lnTo>
                <a:lnTo>
                  <a:pt x="421" y="375"/>
                </a:lnTo>
                <a:lnTo>
                  <a:pt x="415" y="401"/>
                </a:lnTo>
                <a:lnTo>
                  <a:pt x="409" y="426"/>
                </a:lnTo>
                <a:lnTo>
                  <a:pt x="405" y="452"/>
                </a:lnTo>
                <a:lnTo>
                  <a:pt x="401" y="478"/>
                </a:lnTo>
                <a:lnTo>
                  <a:pt x="399" y="505"/>
                </a:lnTo>
                <a:lnTo>
                  <a:pt x="399" y="532"/>
                </a:lnTo>
                <a:lnTo>
                  <a:pt x="399" y="532"/>
                </a:lnTo>
                <a:lnTo>
                  <a:pt x="399" y="552"/>
                </a:lnTo>
                <a:lnTo>
                  <a:pt x="400" y="571"/>
                </a:lnTo>
                <a:lnTo>
                  <a:pt x="402" y="591"/>
                </a:lnTo>
                <a:lnTo>
                  <a:pt x="405" y="612"/>
                </a:lnTo>
                <a:lnTo>
                  <a:pt x="484" y="612"/>
                </a:lnTo>
                <a:lnTo>
                  <a:pt x="484" y="612"/>
                </a:lnTo>
                <a:lnTo>
                  <a:pt x="480" y="585"/>
                </a:lnTo>
                <a:lnTo>
                  <a:pt x="478" y="557"/>
                </a:lnTo>
                <a:lnTo>
                  <a:pt x="613" y="557"/>
                </a:lnTo>
                <a:lnTo>
                  <a:pt x="613" y="557"/>
                </a:lnTo>
                <a:lnTo>
                  <a:pt x="614" y="585"/>
                </a:lnTo>
                <a:lnTo>
                  <a:pt x="616" y="612"/>
                </a:lnTo>
                <a:lnTo>
                  <a:pt x="668" y="612"/>
                </a:lnTo>
                <a:lnTo>
                  <a:pt x="668" y="612"/>
                </a:lnTo>
                <a:lnTo>
                  <a:pt x="666" y="585"/>
                </a:lnTo>
                <a:lnTo>
                  <a:pt x="664" y="557"/>
                </a:lnTo>
                <a:lnTo>
                  <a:pt x="875" y="557"/>
                </a:lnTo>
                <a:lnTo>
                  <a:pt x="875" y="777"/>
                </a:lnTo>
                <a:lnTo>
                  <a:pt x="875" y="777"/>
                </a:lnTo>
                <a:lnTo>
                  <a:pt x="862" y="778"/>
                </a:lnTo>
                <a:lnTo>
                  <a:pt x="862" y="778"/>
                </a:lnTo>
                <a:lnTo>
                  <a:pt x="865" y="822"/>
                </a:lnTo>
                <a:lnTo>
                  <a:pt x="865" y="822"/>
                </a:lnTo>
                <a:lnTo>
                  <a:pt x="875" y="822"/>
                </a:lnTo>
                <a:lnTo>
                  <a:pt x="875" y="971"/>
                </a:lnTo>
                <a:lnTo>
                  <a:pt x="875" y="971"/>
                </a:lnTo>
                <a:lnTo>
                  <a:pt x="881" y="1062"/>
                </a:lnTo>
                <a:lnTo>
                  <a:pt x="881" y="1062"/>
                </a:lnTo>
                <a:lnTo>
                  <a:pt x="901" y="1062"/>
                </a:lnTo>
                <a:lnTo>
                  <a:pt x="901" y="1062"/>
                </a:lnTo>
                <a:lnTo>
                  <a:pt x="926" y="1062"/>
                </a:lnTo>
                <a:lnTo>
                  <a:pt x="952" y="1060"/>
                </a:lnTo>
                <a:lnTo>
                  <a:pt x="976" y="1057"/>
                </a:lnTo>
                <a:lnTo>
                  <a:pt x="1000" y="1052"/>
                </a:lnTo>
                <a:lnTo>
                  <a:pt x="1025" y="1046"/>
                </a:lnTo>
                <a:lnTo>
                  <a:pt x="1049" y="1039"/>
                </a:lnTo>
                <a:lnTo>
                  <a:pt x="1073" y="1030"/>
                </a:lnTo>
                <a:lnTo>
                  <a:pt x="1097" y="1021"/>
                </a:lnTo>
                <a:lnTo>
                  <a:pt x="1097" y="1021"/>
                </a:lnTo>
                <a:lnTo>
                  <a:pt x="1117" y="1010"/>
                </a:lnTo>
                <a:lnTo>
                  <a:pt x="1137" y="1000"/>
                </a:lnTo>
                <a:lnTo>
                  <a:pt x="1156" y="989"/>
                </a:lnTo>
                <a:lnTo>
                  <a:pt x="1176" y="976"/>
                </a:lnTo>
                <a:lnTo>
                  <a:pt x="1176" y="1120"/>
                </a:lnTo>
                <a:lnTo>
                  <a:pt x="1176" y="1120"/>
                </a:lnTo>
                <a:lnTo>
                  <a:pt x="1175" y="1131"/>
                </a:lnTo>
                <a:lnTo>
                  <a:pt x="1173" y="1142"/>
                </a:lnTo>
                <a:lnTo>
                  <a:pt x="1171" y="1153"/>
                </a:lnTo>
                <a:lnTo>
                  <a:pt x="1166" y="1162"/>
                </a:lnTo>
                <a:lnTo>
                  <a:pt x="1162" y="1171"/>
                </a:lnTo>
                <a:lnTo>
                  <a:pt x="1157" y="1181"/>
                </a:lnTo>
                <a:lnTo>
                  <a:pt x="1151" y="1189"/>
                </a:lnTo>
                <a:lnTo>
                  <a:pt x="1144" y="1196"/>
                </a:lnTo>
                <a:lnTo>
                  <a:pt x="1136" y="1203"/>
                </a:lnTo>
                <a:lnTo>
                  <a:pt x="1128" y="1210"/>
                </a:lnTo>
                <a:lnTo>
                  <a:pt x="1119" y="1215"/>
                </a:lnTo>
                <a:lnTo>
                  <a:pt x="1109" y="1219"/>
                </a:lnTo>
                <a:lnTo>
                  <a:pt x="1100" y="1223"/>
                </a:lnTo>
                <a:lnTo>
                  <a:pt x="1090" y="1225"/>
                </a:lnTo>
                <a:lnTo>
                  <a:pt x="1078" y="1227"/>
                </a:lnTo>
                <a:lnTo>
                  <a:pt x="1068" y="1227"/>
                </a:lnTo>
                <a:lnTo>
                  <a:pt x="872" y="1227"/>
                </a:lnTo>
                <a:lnTo>
                  <a:pt x="825" y="1141"/>
                </a:lnTo>
                <a:lnTo>
                  <a:pt x="825" y="1141"/>
                </a:lnTo>
                <a:lnTo>
                  <a:pt x="825" y="1141"/>
                </a:lnTo>
                <a:lnTo>
                  <a:pt x="825" y="1137"/>
                </a:lnTo>
                <a:lnTo>
                  <a:pt x="825" y="1137"/>
                </a:lnTo>
                <a:lnTo>
                  <a:pt x="799" y="746"/>
                </a:lnTo>
                <a:lnTo>
                  <a:pt x="799" y="746"/>
                </a:lnTo>
                <a:lnTo>
                  <a:pt x="798" y="738"/>
                </a:lnTo>
                <a:lnTo>
                  <a:pt x="797" y="731"/>
                </a:lnTo>
                <a:lnTo>
                  <a:pt x="795" y="725"/>
                </a:lnTo>
                <a:lnTo>
                  <a:pt x="792" y="718"/>
                </a:lnTo>
                <a:lnTo>
                  <a:pt x="784" y="705"/>
                </a:lnTo>
                <a:lnTo>
                  <a:pt x="776" y="695"/>
                </a:lnTo>
                <a:lnTo>
                  <a:pt x="771" y="690"/>
                </a:lnTo>
                <a:lnTo>
                  <a:pt x="765" y="685"/>
                </a:lnTo>
                <a:lnTo>
                  <a:pt x="760" y="681"/>
                </a:lnTo>
                <a:lnTo>
                  <a:pt x="753" y="678"/>
                </a:lnTo>
                <a:lnTo>
                  <a:pt x="746" y="676"/>
                </a:lnTo>
                <a:lnTo>
                  <a:pt x="739" y="674"/>
                </a:lnTo>
                <a:lnTo>
                  <a:pt x="733" y="673"/>
                </a:lnTo>
                <a:lnTo>
                  <a:pt x="724" y="672"/>
                </a:lnTo>
                <a:lnTo>
                  <a:pt x="724" y="672"/>
                </a:lnTo>
                <a:lnTo>
                  <a:pt x="202" y="672"/>
                </a:lnTo>
                <a:lnTo>
                  <a:pt x="202" y="672"/>
                </a:lnTo>
                <a:lnTo>
                  <a:pt x="195" y="673"/>
                </a:lnTo>
                <a:lnTo>
                  <a:pt x="188" y="674"/>
                </a:lnTo>
                <a:lnTo>
                  <a:pt x="181" y="676"/>
                </a:lnTo>
                <a:lnTo>
                  <a:pt x="174" y="678"/>
                </a:lnTo>
                <a:lnTo>
                  <a:pt x="168" y="681"/>
                </a:lnTo>
                <a:lnTo>
                  <a:pt x="162" y="685"/>
                </a:lnTo>
                <a:lnTo>
                  <a:pt x="156" y="690"/>
                </a:lnTo>
                <a:lnTo>
                  <a:pt x="151" y="695"/>
                </a:lnTo>
                <a:lnTo>
                  <a:pt x="142" y="705"/>
                </a:lnTo>
                <a:lnTo>
                  <a:pt x="136" y="718"/>
                </a:lnTo>
                <a:lnTo>
                  <a:pt x="133" y="725"/>
                </a:lnTo>
                <a:lnTo>
                  <a:pt x="131" y="731"/>
                </a:lnTo>
                <a:lnTo>
                  <a:pt x="128" y="738"/>
                </a:lnTo>
                <a:lnTo>
                  <a:pt x="128" y="746"/>
                </a:lnTo>
                <a:lnTo>
                  <a:pt x="128" y="746"/>
                </a:lnTo>
                <a:lnTo>
                  <a:pt x="102" y="1137"/>
                </a:lnTo>
                <a:lnTo>
                  <a:pt x="102" y="1137"/>
                </a:lnTo>
                <a:lnTo>
                  <a:pt x="102" y="1141"/>
                </a:lnTo>
                <a:lnTo>
                  <a:pt x="102" y="1141"/>
                </a:lnTo>
                <a:lnTo>
                  <a:pt x="0" y="1331"/>
                </a:lnTo>
                <a:lnTo>
                  <a:pt x="0" y="1366"/>
                </a:lnTo>
                <a:lnTo>
                  <a:pt x="0" y="1366"/>
                </a:lnTo>
                <a:lnTo>
                  <a:pt x="1" y="1374"/>
                </a:lnTo>
                <a:lnTo>
                  <a:pt x="3" y="1380"/>
                </a:lnTo>
                <a:lnTo>
                  <a:pt x="6" y="1386"/>
                </a:lnTo>
                <a:lnTo>
                  <a:pt x="10" y="1392"/>
                </a:lnTo>
                <a:lnTo>
                  <a:pt x="16" y="1396"/>
                </a:lnTo>
                <a:lnTo>
                  <a:pt x="22" y="1400"/>
                </a:lnTo>
                <a:lnTo>
                  <a:pt x="29" y="1402"/>
                </a:lnTo>
                <a:lnTo>
                  <a:pt x="36" y="1403"/>
                </a:lnTo>
                <a:lnTo>
                  <a:pt x="891" y="1403"/>
                </a:lnTo>
                <a:lnTo>
                  <a:pt x="891" y="1403"/>
                </a:lnTo>
                <a:lnTo>
                  <a:pt x="899" y="1402"/>
                </a:lnTo>
                <a:lnTo>
                  <a:pt x="905" y="1400"/>
                </a:lnTo>
                <a:lnTo>
                  <a:pt x="911" y="1396"/>
                </a:lnTo>
                <a:lnTo>
                  <a:pt x="917" y="1392"/>
                </a:lnTo>
                <a:lnTo>
                  <a:pt x="921" y="1386"/>
                </a:lnTo>
                <a:lnTo>
                  <a:pt x="925" y="1380"/>
                </a:lnTo>
                <a:lnTo>
                  <a:pt x="927" y="1374"/>
                </a:lnTo>
                <a:lnTo>
                  <a:pt x="928" y="1366"/>
                </a:lnTo>
                <a:lnTo>
                  <a:pt x="928" y="1331"/>
                </a:lnTo>
                <a:lnTo>
                  <a:pt x="905" y="1289"/>
                </a:lnTo>
                <a:lnTo>
                  <a:pt x="1068" y="1289"/>
                </a:lnTo>
                <a:lnTo>
                  <a:pt x="1068" y="1289"/>
                </a:lnTo>
                <a:lnTo>
                  <a:pt x="1084" y="1287"/>
                </a:lnTo>
                <a:lnTo>
                  <a:pt x="1101" y="1285"/>
                </a:lnTo>
                <a:lnTo>
                  <a:pt x="1118" y="1281"/>
                </a:lnTo>
                <a:lnTo>
                  <a:pt x="1133" y="1275"/>
                </a:lnTo>
                <a:lnTo>
                  <a:pt x="1148" y="1269"/>
                </a:lnTo>
                <a:lnTo>
                  <a:pt x="1162" y="1259"/>
                </a:lnTo>
                <a:lnTo>
                  <a:pt x="1175" y="1250"/>
                </a:lnTo>
                <a:lnTo>
                  <a:pt x="1187" y="1240"/>
                </a:lnTo>
                <a:lnTo>
                  <a:pt x="1198" y="1227"/>
                </a:lnTo>
                <a:lnTo>
                  <a:pt x="1207" y="1214"/>
                </a:lnTo>
                <a:lnTo>
                  <a:pt x="1216" y="1200"/>
                </a:lnTo>
                <a:lnTo>
                  <a:pt x="1222" y="1186"/>
                </a:lnTo>
                <a:lnTo>
                  <a:pt x="1229" y="1170"/>
                </a:lnTo>
                <a:lnTo>
                  <a:pt x="1233" y="1154"/>
                </a:lnTo>
                <a:lnTo>
                  <a:pt x="1235" y="1137"/>
                </a:lnTo>
                <a:lnTo>
                  <a:pt x="1236" y="1120"/>
                </a:lnTo>
                <a:lnTo>
                  <a:pt x="1236" y="926"/>
                </a:lnTo>
                <a:lnTo>
                  <a:pt x="1236" y="926"/>
                </a:lnTo>
                <a:lnTo>
                  <a:pt x="1256" y="907"/>
                </a:lnTo>
                <a:lnTo>
                  <a:pt x="1256" y="907"/>
                </a:lnTo>
                <a:lnTo>
                  <a:pt x="1272" y="888"/>
                </a:lnTo>
                <a:lnTo>
                  <a:pt x="1289" y="868"/>
                </a:lnTo>
                <a:lnTo>
                  <a:pt x="1303" y="848"/>
                </a:lnTo>
                <a:lnTo>
                  <a:pt x="1317" y="828"/>
                </a:lnTo>
                <a:lnTo>
                  <a:pt x="1330" y="806"/>
                </a:lnTo>
                <a:lnTo>
                  <a:pt x="1342" y="784"/>
                </a:lnTo>
                <a:lnTo>
                  <a:pt x="1353" y="761"/>
                </a:lnTo>
                <a:lnTo>
                  <a:pt x="1363" y="737"/>
                </a:lnTo>
                <a:lnTo>
                  <a:pt x="1363" y="737"/>
                </a:lnTo>
                <a:lnTo>
                  <a:pt x="1372" y="712"/>
                </a:lnTo>
                <a:lnTo>
                  <a:pt x="1380" y="688"/>
                </a:lnTo>
                <a:lnTo>
                  <a:pt x="1386" y="663"/>
                </a:lnTo>
                <a:lnTo>
                  <a:pt x="1393" y="637"/>
                </a:lnTo>
                <a:lnTo>
                  <a:pt x="1397" y="611"/>
                </a:lnTo>
                <a:lnTo>
                  <a:pt x="1400" y="585"/>
                </a:lnTo>
                <a:lnTo>
                  <a:pt x="1401" y="558"/>
                </a:lnTo>
                <a:lnTo>
                  <a:pt x="1402" y="532"/>
                </a:lnTo>
                <a:lnTo>
                  <a:pt x="1402" y="532"/>
                </a:lnTo>
                <a:lnTo>
                  <a:pt x="1401" y="505"/>
                </a:lnTo>
                <a:lnTo>
                  <a:pt x="1400" y="478"/>
                </a:lnTo>
                <a:lnTo>
                  <a:pt x="1397" y="452"/>
                </a:lnTo>
                <a:lnTo>
                  <a:pt x="1393" y="426"/>
                </a:lnTo>
                <a:lnTo>
                  <a:pt x="1386" y="401"/>
                </a:lnTo>
                <a:lnTo>
                  <a:pt x="1380" y="375"/>
                </a:lnTo>
                <a:lnTo>
                  <a:pt x="1372" y="350"/>
                </a:lnTo>
                <a:lnTo>
                  <a:pt x="1363" y="325"/>
                </a:lnTo>
                <a:lnTo>
                  <a:pt x="1363" y="325"/>
                </a:lnTo>
                <a:close/>
                <a:moveTo>
                  <a:pt x="648" y="284"/>
                </a:moveTo>
                <a:lnTo>
                  <a:pt x="648" y="284"/>
                </a:lnTo>
                <a:lnTo>
                  <a:pt x="648" y="284"/>
                </a:lnTo>
                <a:lnTo>
                  <a:pt x="641" y="310"/>
                </a:lnTo>
                <a:lnTo>
                  <a:pt x="634" y="336"/>
                </a:lnTo>
                <a:lnTo>
                  <a:pt x="629" y="364"/>
                </a:lnTo>
                <a:lnTo>
                  <a:pt x="624" y="391"/>
                </a:lnTo>
                <a:lnTo>
                  <a:pt x="619" y="420"/>
                </a:lnTo>
                <a:lnTo>
                  <a:pt x="616" y="448"/>
                </a:lnTo>
                <a:lnTo>
                  <a:pt x="614" y="477"/>
                </a:lnTo>
                <a:lnTo>
                  <a:pt x="613" y="506"/>
                </a:lnTo>
                <a:lnTo>
                  <a:pt x="478" y="506"/>
                </a:lnTo>
                <a:lnTo>
                  <a:pt x="478" y="506"/>
                </a:lnTo>
                <a:lnTo>
                  <a:pt x="479" y="487"/>
                </a:lnTo>
                <a:lnTo>
                  <a:pt x="481" y="470"/>
                </a:lnTo>
                <a:lnTo>
                  <a:pt x="484" y="451"/>
                </a:lnTo>
                <a:lnTo>
                  <a:pt x="488" y="433"/>
                </a:lnTo>
                <a:lnTo>
                  <a:pt x="492" y="416"/>
                </a:lnTo>
                <a:lnTo>
                  <a:pt x="497" y="398"/>
                </a:lnTo>
                <a:lnTo>
                  <a:pt x="502" y="380"/>
                </a:lnTo>
                <a:lnTo>
                  <a:pt x="508" y="364"/>
                </a:lnTo>
                <a:lnTo>
                  <a:pt x="515" y="346"/>
                </a:lnTo>
                <a:lnTo>
                  <a:pt x="522" y="329"/>
                </a:lnTo>
                <a:lnTo>
                  <a:pt x="530" y="314"/>
                </a:lnTo>
                <a:lnTo>
                  <a:pt x="538" y="297"/>
                </a:lnTo>
                <a:lnTo>
                  <a:pt x="548" y="282"/>
                </a:lnTo>
                <a:lnTo>
                  <a:pt x="557" y="267"/>
                </a:lnTo>
                <a:lnTo>
                  <a:pt x="567" y="253"/>
                </a:lnTo>
                <a:lnTo>
                  <a:pt x="579" y="238"/>
                </a:lnTo>
                <a:lnTo>
                  <a:pt x="579" y="238"/>
                </a:lnTo>
                <a:lnTo>
                  <a:pt x="618" y="249"/>
                </a:lnTo>
                <a:lnTo>
                  <a:pt x="657" y="258"/>
                </a:lnTo>
                <a:lnTo>
                  <a:pt x="648" y="284"/>
                </a:lnTo>
                <a:close/>
                <a:moveTo>
                  <a:pt x="612" y="201"/>
                </a:moveTo>
                <a:lnTo>
                  <a:pt x="612" y="201"/>
                </a:lnTo>
                <a:lnTo>
                  <a:pt x="626" y="187"/>
                </a:lnTo>
                <a:lnTo>
                  <a:pt x="639" y="176"/>
                </a:lnTo>
                <a:lnTo>
                  <a:pt x="654" y="164"/>
                </a:lnTo>
                <a:lnTo>
                  <a:pt x="668" y="153"/>
                </a:lnTo>
                <a:lnTo>
                  <a:pt x="684" y="143"/>
                </a:lnTo>
                <a:lnTo>
                  <a:pt x="699" y="133"/>
                </a:lnTo>
                <a:lnTo>
                  <a:pt x="716" y="124"/>
                </a:lnTo>
                <a:lnTo>
                  <a:pt x="731" y="117"/>
                </a:lnTo>
                <a:lnTo>
                  <a:pt x="731" y="117"/>
                </a:lnTo>
                <a:lnTo>
                  <a:pt x="716" y="138"/>
                </a:lnTo>
                <a:lnTo>
                  <a:pt x="700" y="162"/>
                </a:lnTo>
                <a:lnTo>
                  <a:pt x="687" y="188"/>
                </a:lnTo>
                <a:lnTo>
                  <a:pt x="673" y="215"/>
                </a:lnTo>
                <a:lnTo>
                  <a:pt x="673" y="215"/>
                </a:lnTo>
                <a:lnTo>
                  <a:pt x="642" y="209"/>
                </a:lnTo>
                <a:lnTo>
                  <a:pt x="612" y="201"/>
                </a:lnTo>
                <a:lnTo>
                  <a:pt x="612" y="201"/>
                </a:lnTo>
                <a:close/>
                <a:moveTo>
                  <a:pt x="875" y="506"/>
                </a:moveTo>
                <a:lnTo>
                  <a:pt x="664" y="506"/>
                </a:lnTo>
                <a:lnTo>
                  <a:pt x="664" y="506"/>
                </a:lnTo>
                <a:lnTo>
                  <a:pt x="666" y="476"/>
                </a:lnTo>
                <a:lnTo>
                  <a:pt x="668" y="447"/>
                </a:lnTo>
                <a:lnTo>
                  <a:pt x="671" y="418"/>
                </a:lnTo>
                <a:lnTo>
                  <a:pt x="675" y="390"/>
                </a:lnTo>
                <a:lnTo>
                  <a:pt x="681" y="362"/>
                </a:lnTo>
                <a:lnTo>
                  <a:pt x="687" y="335"/>
                </a:lnTo>
                <a:lnTo>
                  <a:pt x="694" y="308"/>
                </a:lnTo>
                <a:lnTo>
                  <a:pt x="702" y="282"/>
                </a:lnTo>
                <a:lnTo>
                  <a:pt x="708" y="268"/>
                </a:lnTo>
                <a:lnTo>
                  <a:pt x="708" y="268"/>
                </a:lnTo>
                <a:lnTo>
                  <a:pt x="749" y="275"/>
                </a:lnTo>
                <a:lnTo>
                  <a:pt x="791" y="281"/>
                </a:lnTo>
                <a:lnTo>
                  <a:pt x="833" y="284"/>
                </a:lnTo>
                <a:lnTo>
                  <a:pt x="875" y="286"/>
                </a:lnTo>
                <a:lnTo>
                  <a:pt x="875" y="506"/>
                </a:lnTo>
                <a:close/>
                <a:moveTo>
                  <a:pt x="875" y="240"/>
                </a:moveTo>
                <a:lnTo>
                  <a:pt x="875" y="240"/>
                </a:lnTo>
                <a:lnTo>
                  <a:pt x="837" y="239"/>
                </a:lnTo>
                <a:lnTo>
                  <a:pt x="800" y="236"/>
                </a:lnTo>
                <a:lnTo>
                  <a:pt x="763" y="232"/>
                </a:lnTo>
                <a:lnTo>
                  <a:pt x="724" y="226"/>
                </a:lnTo>
                <a:lnTo>
                  <a:pt x="724" y="226"/>
                </a:lnTo>
                <a:lnTo>
                  <a:pt x="738" y="200"/>
                </a:lnTo>
                <a:lnTo>
                  <a:pt x="751" y="176"/>
                </a:lnTo>
                <a:lnTo>
                  <a:pt x="766" y="154"/>
                </a:lnTo>
                <a:lnTo>
                  <a:pt x="781" y="134"/>
                </a:lnTo>
                <a:lnTo>
                  <a:pt x="798" y="118"/>
                </a:lnTo>
                <a:lnTo>
                  <a:pt x="815" y="103"/>
                </a:lnTo>
                <a:lnTo>
                  <a:pt x="832" y="92"/>
                </a:lnTo>
                <a:lnTo>
                  <a:pt x="840" y="87"/>
                </a:lnTo>
                <a:lnTo>
                  <a:pt x="850" y="82"/>
                </a:lnTo>
                <a:lnTo>
                  <a:pt x="850" y="82"/>
                </a:lnTo>
                <a:lnTo>
                  <a:pt x="875" y="79"/>
                </a:lnTo>
                <a:lnTo>
                  <a:pt x="875" y="240"/>
                </a:lnTo>
                <a:close/>
                <a:moveTo>
                  <a:pt x="350" y="1331"/>
                </a:moveTo>
                <a:lnTo>
                  <a:pt x="374" y="1297"/>
                </a:lnTo>
                <a:lnTo>
                  <a:pt x="553" y="1297"/>
                </a:lnTo>
                <a:lnTo>
                  <a:pt x="578" y="1331"/>
                </a:lnTo>
                <a:lnTo>
                  <a:pt x="350" y="1331"/>
                </a:lnTo>
                <a:close/>
                <a:moveTo>
                  <a:pt x="184" y="1130"/>
                </a:moveTo>
                <a:lnTo>
                  <a:pt x="208" y="753"/>
                </a:lnTo>
                <a:lnTo>
                  <a:pt x="718" y="753"/>
                </a:lnTo>
                <a:lnTo>
                  <a:pt x="718" y="753"/>
                </a:lnTo>
                <a:lnTo>
                  <a:pt x="743" y="1130"/>
                </a:lnTo>
                <a:lnTo>
                  <a:pt x="184" y="1130"/>
                </a:lnTo>
                <a:close/>
                <a:moveTo>
                  <a:pt x="1189" y="201"/>
                </a:moveTo>
                <a:lnTo>
                  <a:pt x="1189" y="201"/>
                </a:lnTo>
                <a:lnTo>
                  <a:pt x="1158" y="209"/>
                </a:lnTo>
                <a:lnTo>
                  <a:pt x="1127" y="215"/>
                </a:lnTo>
                <a:lnTo>
                  <a:pt x="1127" y="215"/>
                </a:lnTo>
                <a:lnTo>
                  <a:pt x="1114" y="188"/>
                </a:lnTo>
                <a:lnTo>
                  <a:pt x="1100" y="162"/>
                </a:lnTo>
                <a:lnTo>
                  <a:pt x="1085" y="138"/>
                </a:lnTo>
                <a:lnTo>
                  <a:pt x="1069" y="117"/>
                </a:lnTo>
                <a:lnTo>
                  <a:pt x="1069" y="117"/>
                </a:lnTo>
                <a:lnTo>
                  <a:pt x="1085" y="124"/>
                </a:lnTo>
                <a:lnTo>
                  <a:pt x="1102" y="133"/>
                </a:lnTo>
                <a:lnTo>
                  <a:pt x="1118" y="143"/>
                </a:lnTo>
                <a:lnTo>
                  <a:pt x="1132" y="153"/>
                </a:lnTo>
                <a:lnTo>
                  <a:pt x="1148" y="164"/>
                </a:lnTo>
                <a:lnTo>
                  <a:pt x="1161" y="176"/>
                </a:lnTo>
                <a:lnTo>
                  <a:pt x="1176" y="187"/>
                </a:lnTo>
                <a:lnTo>
                  <a:pt x="1189" y="201"/>
                </a:lnTo>
                <a:lnTo>
                  <a:pt x="1189" y="201"/>
                </a:lnTo>
                <a:close/>
                <a:moveTo>
                  <a:pt x="927" y="79"/>
                </a:moveTo>
                <a:lnTo>
                  <a:pt x="927" y="79"/>
                </a:lnTo>
                <a:lnTo>
                  <a:pt x="952" y="82"/>
                </a:lnTo>
                <a:lnTo>
                  <a:pt x="952" y="82"/>
                </a:lnTo>
                <a:lnTo>
                  <a:pt x="961" y="87"/>
                </a:lnTo>
                <a:lnTo>
                  <a:pt x="969" y="92"/>
                </a:lnTo>
                <a:lnTo>
                  <a:pt x="987" y="103"/>
                </a:lnTo>
                <a:lnTo>
                  <a:pt x="1003" y="118"/>
                </a:lnTo>
                <a:lnTo>
                  <a:pt x="1020" y="134"/>
                </a:lnTo>
                <a:lnTo>
                  <a:pt x="1036" y="154"/>
                </a:lnTo>
                <a:lnTo>
                  <a:pt x="1050" y="176"/>
                </a:lnTo>
                <a:lnTo>
                  <a:pt x="1064" y="200"/>
                </a:lnTo>
                <a:lnTo>
                  <a:pt x="1077" y="226"/>
                </a:lnTo>
                <a:lnTo>
                  <a:pt x="1077" y="226"/>
                </a:lnTo>
                <a:lnTo>
                  <a:pt x="1039" y="232"/>
                </a:lnTo>
                <a:lnTo>
                  <a:pt x="1001" y="236"/>
                </a:lnTo>
                <a:lnTo>
                  <a:pt x="964" y="239"/>
                </a:lnTo>
                <a:lnTo>
                  <a:pt x="927" y="240"/>
                </a:lnTo>
                <a:lnTo>
                  <a:pt x="927" y="79"/>
                </a:lnTo>
                <a:close/>
                <a:moveTo>
                  <a:pt x="927" y="286"/>
                </a:moveTo>
                <a:lnTo>
                  <a:pt x="927" y="286"/>
                </a:lnTo>
                <a:lnTo>
                  <a:pt x="968" y="284"/>
                </a:lnTo>
                <a:lnTo>
                  <a:pt x="1010" y="281"/>
                </a:lnTo>
                <a:lnTo>
                  <a:pt x="1052" y="275"/>
                </a:lnTo>
                <a:lnTo>
                  <a:pt x="1094" y="268"/>
                </a:lnTo>
                <a:lnTo>
                  <a:pt x="1099" y="282"/>
                </a:lnTo>
                <a:lnTo>
                  <a:pt x="1099" y="282"/>
                </a:lnTo>
                <a:lnTo>
                  <a:pt x="1107" y="308"/>
                </a:lnTo>
                <a:lnTo>
                  <a:pt x="1114" y="335"/>
                </a:lnTo>
                <a:lnTo>
                  <a:pt x="1120" y="362"/>
                </a:lnTo>
                <a:lnTo>
                  <a:pt x="1126" y="390"/>
                </a:lnTo>
                <a:lnTo>
                  <a:pt x="1130" y="418"/>
                </a:lnTo>
                <a:lnTo>
                  <a:pt x="1133" y="447"/>
                </a:lnTo>
                <a:lnTo>
                  <a:pt x="1135" y="476"/>
                </a:lnTo>
                <a:lnTo>
                  <a:pt x="1136" y="506"/>
                </a:lnTo>
                <a:lnTo>
                  <a:pt x="927" y="506"/>
                </a:lnTo>
                <a:lnTo>
                  <a:pt x="927" y="286"/>
                </a:lnTo>
                <a:close/>
                <a:moveTo>
                  <a:pt x="927" y="557"/>
                </a:moveTo>
                <a:lnTo>
                  <a:pt x="1136" y="557"/>
                </a:lnTo>
                <a:lnTo>
                  <a:pt x="1136" y="557"/>
                </a:lnTo>
                <a:lnTo>
                  <a:pt x="1135" y="587"/>
                </a:lnTo>
                <a:lnTo>
                  <a:pt x="1133" y="616"/>
                </a:lnTo>
                <a:lnTo>
                  <a:pt x="1130" y="645"/>
                </a:lnTo>
                <a:lnTo>
                  <a:pt x="1126" y="673"/>
                </a:lnTo>
                <a:lnTo>
                  <a:pt x="1121" y="700"/>
                </a:lnTo>
                <a:lnTo>
                  <a:pt x="1114" y="727"/>
                </a:lnTo>
                <a:lnTo>
                  <a:pt x="1107" y="754"/>
                </a:lnTo>
                <a:lnTo>
                  <a:pt x="1100" y="779"/>
                </a:lnTo>
                <a:lnTo>
                  <a:pt x="1094" y="794"/>
                </a:lnTo>
                <a:lnTo>
                  <a:pt x="1094" y="794"/>
                </a:lnTo>
                <a:lnTo>
                  <a:pt x="1052" y="788"/>
                </a:lnTo>
                <a:lnTo>
                  <a:pt x="1010" y="783"/>
                </a:lnTo>
                <a:lnTo>
                  <a:pt x="968" y="779"/>
                </a:lnTo>
                <a:lnTo>
                  <a:pt x="927" y="777"/>
                </a:lnTo>
                <a:lnTo>
                  <a:pt x="927" y="557"/>
                </a:lnTo>
                <a:close/>
                <a:moveTo>
                  <a:pt x="952" y="981"/>
                </a:moveTo>
                <a:lnTo>
                  <a:pt x="952" y="981"/>
                </a:lnTo>
                <a:lnTo>
                  <a:pt x="927" y="983"/>
                </a:lnTo>
                <a:lnTo>
                  <a:pt x="927" y="822"/>
                </a:lnTo>
                <a:lnTo>
                  <a:pt x="927" y="822"/>
                </a:lnTo>
                <a:lnTo>
                  <a:pt x="964" y="825"/>
                </a:lnTo>
                <a:lnTo>
                  <a:pt x="1001" y="827"/>
                </a:lnTo>
                <a:lnTo>
                  <a:pt x="1039" y="832"/>
                </a:lnTo>
                <a:lnTo>
                  <a:pt x="1077" y="837"/>
                </a:lnTo>
                <a:lnTo>
                  <a:pt x="1077" y="837"/>
                </a:lnTo>
                <a:lnTo>
                  <a:pt x="1064" y="863"/>
                </a:lnTo>
                <a:lnTo>
                  <a:pt x="1050" y="887"/>
                </a:lnTo>
                <a:lnTo>
                  <a:pt x="1036" y="909"/>
                </a:lnTo>
                <a:lnTo>
                  <a:pt x="1020" y="928"/>
                </a:lnTo>
                <a:lnTo>
                  <a:pt x="1003" y="945"/>
                </a:lnTo>
                <a:lnTo>
                  <a:pt x="987" y="959"/>
                </a:lnTo>
                <a:lnTo>
                  <a:pt x="969" y="972"/>
                </a:lnTo>
                <a:lnTo>
                  <a:pt x="961" y="977"/>
                </a:lnTo>
                <a:lnTo>
                  <a:pt x="952" y="981"/>
                </a:lnTo>
                <a:lnTo>
                  <a:pt x="952" y="981"/>
                </a:lnTo>
                <a:close/>
                <a:moveTo>
                  <a:pt x="1069" y="947"/>
                </a:moveTo>
                <a:lnTo>
                  <a:pt x="1069" y="947"/>
                </a:lnTo>
                <a:lnTo>
                  <a:pt x="1085" y="924"/>
                </a:lnTo>
                <a:lnTo>
                  <a:pt x="1100" y="900"/>
                </a:lnTo>
                <a:lnTo>
                  <a:pt x="1114" y="874"/>
                </a:lnTo>
                <a:lnTo>
                  <a:pt x="1127" y="847"/>
                </a:lnTo>
                <a:lnTo>
                  <a:pt x="1127" y="847"/>
                </a:lnTo>
                <a:lnTo>
                  <a:pt x="1158" y="855"/>
                </a:lnTo>
                <a:lnTo>
                  <a:pt x="1189" y="862"/>
                </a:lnTo>
                <a:lnTo>
                  <a:pt x="1189" y="862"/>
                </a:lnTo>
                <a:lnTo>
                  <a:pt x="1176" y="875"/>
                </a:lnTo>
                <a:lnTo>
                  <a:pt x="1161" y="888"/>
                </a:lnTo>
                <a:lnTo>
                  <a:pt x="1148" y="899"/>
                </a:lnTo>
                <a:lnTo>
                  <a:pt x="1132" y="910"/>
                </a:lnTo>
                <a:lnTo>
                  <a:pt x="1118" y="920"/>
                </a:lnTo>
                <a:lnTo>
                  <a:pt x="1102" y="929"/>
                </a:lnTo>
                <a:lnTo>
                  <a:pt x="1085" y="939"/>
                </a:lnTo>
                <a:lnTo>
                  <a:pt x="1069" y="947"/>
                </a:lnTo>
                <a:lnTo>
                  <a:pt x="1069" y="947"/>
                </a:lnTo>
                <a:close/>
                <a:moveTo>
                  <a:pt x="1222" y="826"/>
                </a:moveTo>
                <a:lnTo>
                  <a:pt x="1222" y="826"/>
                </a:lnTo>
                <a:lnTo>
                  <a:pt x="1183" y="814"/>
                </a:lnTo>
                <a:lnTo>
                  <a:pt x="1145" y="805"/>
                </a:lnTo>
                <a:lnTo>
                  <a:pt x="1153" y="778"/>
                </a:lnTo>
                <a:lnTo>
                  <a:pt x="1153" y="777"/>
                </a:lnTo>
                <a:lnTo>
                  <a:pt x="1153" y="777"/>
                </a:lnTo>
                <a:lnTo>
                  <a:pt x="1161" y="752"/>
                </a:lnTo>
                <a:lnTo>
                  <a:pt x="1167" y="725"/>
                </a:lnTo>
                <a:lnTo>
                  <a:pt x="1173" y="698"/>
                </a:lnTo>
                <a:lnTo>
                  <a:pt x="1178" y="671"/>
                </a:lnTo>
                <a:lnTo>
                  <a:pt x="1182" y="643"/>
                </a:lnTo>
                <a:lnTo>
                  <a:pt x="1185" y="615"/>
                </a:lnTo>
                <a:lnTo>
                  <a:pt x="1187" y="586"/>
                </a:lnTo>
                <a:lnTo>
                  <a:pt x="1188" y="557"/>
                </a:lnTo>
                <a:lnTo>
                  <a:pt x="1323" y="557"/>
                </a:lnTo>
                <a:lnTo>
                  <a:pt x="1323" y="557"/>
                </a:lnTo>
                <a:lnTo>
                  <a:pt x="1322" y="575"/>
                </a:lnTo>
                <a:lnTo>
                  <a:pt x="1320" y="594"/>
                </a:lnTo>
                <a:lnTo>
                  <a:pt x="1317" y="612"/>
                </a:lnTo>
                <a:lnTo>
                  <a:pt x="1314" y="630"/>
                </a:lnTo>
                <a:lnTo>
                  <a:pt x="1310" y="648"/>
                </a:lnTo>
                <a:lnTo>
                  <a:pt x="1304" y="666"/>
                </a:lnTo>
                <a:lnTo>
                  <a:pt x="1299" y="682"/>
                </a:lnTo>
                <a:lnTo>
                  <a:pt x="1293" y="700"/>
                </a:lnTo>
                <a:lnTo>
                  <a:pt x="1287" y="717"/>
                </a:lnTo>
                <a:lnTo>
                  <a:pt x="1280" y="733"/>
                </a:lnTo>
                <a:lnTo>
                  <a:pt x="1271" y="750"/>
                </a:lnTo>
                <a:lnTo>
                  <a:pt x="1263" y="765"/>
                </a:lnTo>
                <a:lnTo>
                  <a:pt x="1254" y="781"/>
                </a:lnTo>
                <a:lnTo>
                  <a:pt x="1243" y="797"/>
                </a:lnTo>
                <a:lnTo>
                  <a:pt x="1234" y="811"/>
                </a:lnTo>
                <a:lnTo>
                  <a:pt x="1222" y="826"/>
                </a:lnTo>
                <a:lnTo>
                  <a:pt x="1222" y="826"/>
                </a:lnTo>
                <a:close/>
                <a:moveTo>
                  <a:pt x="1188" y="506"/>
                </a:moveTo>
                <a:lnTo>
                  <a:pt x="1188" y="506"/>
                </a:lnTo>
                <a:lnTo>
                  <a:pt x="1187" y="477"/>
                </a:lnTo>
                <a:lnTo>
                  <a:pt x="1185" y="448"/>
                </a:lnTo>
                <a:lnTo>
                  <a:pt x="1182" y="420"/>
                </a:lnTo>
                <a:lnTo>
                  <a:pt x="1178" y="391"/>
                </a:lnTo>
                <a:lnTo>
                  <a:pt x="1173" y="364"/>
                </a:lnTo>
                <a:lnTo>
                  <a:pt x="1166" y="336"/>
                </a:lnTo>
                <a:lnTo>
                  <a:pt x="1160" y="310"/>
                </a:lnTo>
                <a:lnTo>
                  <a:pt x="1153" y="284"/>
                </a:lnTo>
                <a:lnTo>
                  <a:pt x="1145" y="258"/>
                </a:lnTo>
                <a:lnTo>
                  <a:pt x="1145" y="258"/>
                </a:lnTo>
                <a:lnTo>
                  <a:pt x="1183" y="249"/>
                </a:lnTo>
                <a:lnTo>
                  <a:pt x="1222" y="238"/>
                </a:lnTo>
                <a:lnTo>
                  <a:pt x="1222" y="238"/>
                </a:lnTo>
                <a:lnTo>
                  <a:pt x="1234" y="253"/>
                </a:lnTo>
                <a:lnTo>
                  <a:pt x="1243" y="267"/>
                </a:lnTo>
                <a:lnTo>
                  <a:pt x="1254" y="282"/>
                </a:lnTo>
                <a:lnTo>
                  <a:pt x="1263" y="297"/>
                </a:lnTo>
                <a:lnTo>
                  <a:pt x="1271" y="314"/>
                </a:lnTo>
                <a:lnTo>
                  <a:pt x="1280" y="329"/>
                </a:lnTo>
                <a:lnTo>
                  <a:pt x="1287" y="346"/>
                </a:lnTo>
                <a:lnTo>
                  <a:pt x="1293" y="364"/>
                </a:lnTo>
                <a:lnTo>
                  <a:pt x="1299" y="380"/>
                </a:lnTo>
                <a:lnTo>
                  <a:pt x="1304" y="398"/>
                </a:lnTo>
                <a:lnTo>
                  <a:pt x="1310" y="416"/>
                </a:lnTo>
                <a:lnTo>
                  <a:pt x="1314" y="433"/>
                </a:lnTo>
                <a:lnTo>
                  <a:pt x="1317" y="451"/>
                </a:lnTo>
                <a:lnTo>
                  <a:pt x="1320" y="470"/>
                </a:lnTo>
                <a:lnTo>
                  <a:pt x="1322" y="487"/>
                </a:lnTo>
                <a:lnTo>
                  <a:pt x="1323" y="506"/>
                </a:lnTo>
                <a:lnTo>
                  <a:pt x="1188" y="506"/>
                </a:lnTo>
                <a:close/>
              </a:path>
            </a:pathLst>
          </a:custGeom>
          <a:solidFill>
            <a:srgbClr val="7F5C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324501" y="1773153"/>
            <a:ext cx="783932" cy="654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49592" y="1752228"/>
            <a:ext cx="810170" cy="22555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Social media</a:t>
            </a:r>
          </a:p>
        </p:txBody>
      </p: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5464460" y="1979888"/>
            <a:ext cx="363233" cy="387784"/>
          </a:xfrm>
          <a:custGeom>
            <a:avLst/>
            <a:gdLst>
              <a:gd name="T0" fmla="*/ 90 w 488"/>
              <a:gd name="T1" fmla="*/ 87 h 519"/>
              <a:gd name="T2" fmla="*/ 44 w 488"/>
              <a:gd name="T3" fmla="*/ 73 h 519"/>
              <a:gd name="T4" fmla="*/ 58 w 488"/>
              <a:gd name="T5" fmla="*/ 119 h 519"/>
              <a:gd name="T6" fmla="*/ 138 w 488"/>
              <a:gd name="T7" fmla="*/ 238 h 519"/>
              <a:gd name="T8" fmla="*/ 101 w 488"/>
              <a:gd name="T9" fmla="*/ 212 h 519"/>
              <a:gd name="T10" fmla="*/ 96 w 488"/>
              <a:gd name="T11" fmla="*/ 260 h 519"/>
              <a:gd name="T12" fmla="*/ 169 w 488"/>
              <a:gd name="T13" fmla="*/ 37 h 519"/>
              <a:gd name="T14" fmla="*/ 111 w 488"/>
              <a:gd name="T15" fmla="*/ 115 h 519"/>
              <a:gd name="T16" fmla="*/ 109 w 488"/>
              <a:gd name="T17" fmla="*/ 184 h 519"/>
              <a:gd name="T18" fmla="*/ 120 w 488"/>
              <a:gd name="T19" fmla="*/ 186 h 519"/>
              <a:gd name="T20" fmla="*/ 233 w 488"/>
              <a:gd name="T21" fmla="*/ 165 h 519"/>
              <a:gd name="T22" fmla="*/ 291 w 488"/>
              <a:gd name="T23" fmla="*/ 141 h 519"/>
              <a:gd name="T24" fmla="*/ 241 w 488"/>
              <a:gd name="T25" fmla="*/ 135 h 519"/>
              <a:gd name="T26" fmla="*/ 319 w 488"/>
              <a:gd name="T27" fmla="*/ 76 h 519"/>
              <a:gd name="T28" fmla="*/ 312 w 488"/>
              <a:gd name="T29" fmla="*/ 48 h 519"/>
              <a:gd name="T30" fmla="*/ 398 w 488"/>
              <a:gd name="T31" fmla="*/ 96 h 519"/>
              <a:gd name="T32" fmla="*/ 397 w 488"/>
              <a:gd name="T33" fmla="*/ 108 h 519"/>
              <a:gd name="T34" fmla="*/ 454 w 488"/>
              <a:gd name="T35" fmla="*/ 190 h 519"/>
              <a:gd name="T36" fmla="*/ 421 w 488"/>
              <a:gd name="T37" fmla="*/ 89 h 519"/>
              <a:gd name="T38" fmla="*/ 236 w 488"/>
              <a:gd name="T39" fmla="*/ 0 h 519"/>
              <a:gd name="T40" fmla="*/ 95 w 488"/>
              <a:gd name="T41" fmla="*/ 55 h 519"/>
              <a:gd name="T42" fmla="*/ 231 w 488"/>
              <a:gd name="T43" fmla="*/ 135 h 519"/>
              <a:gd name="T44" fmla="*/ 184 w 488"/>
              <a:gd name="T45" fmla="*/ 39 h 519"/>
              <a:gd name="T46" fmla="*/ 340 w 488"/>
              <a:gd name="T47" fmla="*/ 149 h 519"/>
              <a:gd name="T48" fmla="*/ 372 w 488"/>
              <a:gd name="T49" fmla="*/ 118 h 519"/>
              <a:gd name="T50" fmla="*/ 326 w 488"/>
              <a:gd name="T51" fmla="*/ 104 h 519"/>
              <a:gd name="T52" fmla="*/ 439 w 488"/>
              <a:gd name="T53" fmla="*/ 221 h 519"/>
              <a:gd name="T54" fmla="*/ 462 w 488"/>
              <a:gd name="T55" fmla="*/ 263 h 519"/>
              <a:gd name="T56" fmla="*/ 486 w 488"/>
              <a:gd name="T57" fmla="*/ 226 h 519"/>
              <a:gd name="T58" fmla="*/ 447 w 488"/>
              <a:gd name="T59" fmla="*/ 286 h 519"/>
              <a:gd name="T60" fmla="*/ 352 w 488"/>
              <a:gd name="T61" fmla="*/ 346 h 519"/>
              <a:gd name="T62" fmla="*/ 406 w 488"/>
              <a:gd name="T63" fmla="*/ 235 h 519"/>
              <a:gd name="T64" fmla="*/ 357 w 488"/>
              <a:gd name="T65" fmla="*/ 171 h 519"/>
              <a:gd name="T66" fmla="*/ 325 w 488"/>
              <a:gd name="T67" fmla="*/ 233 h 519"/>
              <a:gd name="T68" fmla="*/ 348 w 488"/>
              <a:gd name="T69" fmla="*/ 319 h 519"/>
              <a:gd name="T70" fmla="*/ 305 w 488"/>
              <a:gd name="T71" fmla="*/ 342 h 519"/>
              <a:gd name="T72" fmla="*/ 385 w 488"/>
              <a:gd name="T73" fmla="*/ 397 h 519"/>
              <a:gd name="T74" fmla="*/ 434 w 488"/>
              <a:gd name="T75" fmla="*/ 368 h 519"/>
              <a:gd name="T76" fmla="*/ 330 w 488"/>
              <a:gd name="T77" fmla="*/ 368 h 519"/>
              <a:gd name="T78" fmla="*/ 312 w 488"/>
              <a:gd name="T79" fmla="*/ 276 h 519"/>
              <a:gd name="T80" fmla="*/ 294 w 488"/>
              <a:gd name="T81" fmla="*/ 197 h 519"/>
              <a:gd name="T82" fmla="*/ 199 w 488"/>
              <a:gd name="T83" fmla="*/ 181 h 519"/>
              <a:gd name="T84" fmla="*/ 165 w 488"/>
              <a:gd name="T85" fmla="*/ 270 h 519"/>
              <a:gd name="T86" fmla="*/ 180 w 488"/>
              <a:gd name="T87" fmla="*/ 355 h 519"/>
              <a:gd name="T88" fmla="*/ 84 w 488"/>
              <a:gd name="T89" fmla="*/ 448 h 519"/>
              <a:gd name="T90" fmla="*/ 129 w 488"/>
              <a:gd name="T91" fmla="*/ 512 h 519"/>
              <a:gd name="T92" fmla="*/ 346 w 488"/>
              <a:gd name="T93" fmla="*/ 510 h 519"/>
              <a:gd name="T94" fmla="*/ 384 w 488"/>
              <a:gd name="T95" fmla="*/ 422 h 519"/>
              <a:gd name="T96" fmla="*/ 200 w 488"/>
              <a:gd name="T97" fmla="*/ 266 h 519"/>
              <a:gd name="T98" fmla="*/ 290 w 488"/>
              <a:gd name="T99" fmla="*/ 258 h 519"/>
              <a:gd name="T100" fmla="*/ 238 w 488"/>
              <a:gd name="T101" fmla="*/ 349 h 519"/>
              <a:gd name="T102" fmla="*/ 187 w 488"/>
              <a:gd name="T103" fmla="*/ 267 h 519"/>
              <a:gd name="T104" fmla="*/ 220 w 488"/>
              <a:gd name="T105" fmla="*/ 360 h 519"/>
              <a:gd name="T106" fmla="*/ 252 w 488"/>
              <a:gd name="T107" fmla="*/ 502 h 519"/>
              <a:gd name="T108" fmla="*/ 174 w 488"/>
              <a:gd name="T109" fmla="*/ 340 h 519"/>
              <a:gd name="T110" fmla="*/ 119 w 488"/>
              <a:gd name="T111" fmla="*/ 289 h 519"/>
              <a:gd name="T112" fmla="*/ 113 w 488"/>
              <a:gd name="T113" fmla="*/ 318 h 519"/>
              <a:gd name="T114" fmla="*/ 29 w 488"/>
              <a:gd name="T115" fmla="*/ 294 h 519"/>
              <a:gd name="T116" fmla="*/ 63 w 488"/>
              <a:gd name="T117" fmla="*/ 233 h 519"/>
              <a:gd name="T118" fmla="*/ 39 w 488"/>
              <a:gd name="T119" fmla="*/ 135 h 519"/>
              <a:gd name="T120" fmla="*/ 3 w 488"/>
              <a:gd name="T121" fmla="*/ 198 h 519"/>
              <a:gd name="T122" fmla="*/ 67 w 488"/>
              <a:gd name="T123" fmla="*/ 403 h 519"/>
              <a:gd name="T124" fmla="*/ 83 w 488"/>
              <a:gd name="T125" fmla="*/ 388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8" h="519">
                <a:moveTo>
                  <a:pt x="63" y="119"/>
                </a:moveTo>
                <a:lnTo>
                  <a:pt x="63" y="119"/>
                </a:lnTo>
                <a:lnTo>
                  <a:pt x="69" y="119"/>
                </a:lnTo>
                <a:lnTo>
                  <a:pt x="74" y="117"/>
                </a:lnTo>
                <a:lnTo>
                  <a:pt x="78" y="115"/>
                </a:lnTo>
                <a:lnTo>
                  <a:pt x="83" y="112"/>
                </a:lnTo>
                <a:lnTo>
                  <a:pt x="86" y="107"/>
                </a:lnTo>
                <a:lnTo>
                  <a:pt x="88" y="103"/>
                </a:lnTo>
                <a:lnTo>
                  <a:pt x="90" y="98"/>
                </a:lnTo>
                <a:lnTo>
                  <a:pt x="90" y="93"/>
                </a:lnTo>
                <a:lnTo>
                  <a:pt x="90" y="93"/>
                </a:lnTo>
                <a:lnTo>
                  <a:pt x="90" y="87"/>
                </a:lnTo>
                <a:lnTo>
                  <a:pt x="88" y="82"/>
                </a:lnTo>
                <a:lnTo>
                  <a:pt x="86" y="78"/>
                </a:lnTo>
                <a:lnTo>
                  <a:pt x="83" y="73"/>
                </a:lnTo>
                <a:lnTo>
                  <a:pt x="78" y="70"/>
                </a:lnTo>
                <a:lnTo>
                  <a:pt x="74" y="68"/>
                </a:lnTo>
                <a:lnTo>
                  <a:pt x="69" y="66"/>
                </a:lnTo>
                <a:lnTo>
                  <a:pt x="63" y="66"/>
                </a:lnTo>
                <a:lnTo>
                  <a:pt x="63" y="66"/>
                </a:lnTo>
                <a:lnTo>
                  <a:pt x="58" y="66"/>
                </a:lnTo>
                <a:lnTo>
                  <a:pt x="53" y="68"/>
                </a:lnTo>
                <a:lnTo>
                  <a:pt x="49" y="70"/>
                </a:lnTo>
                <a:lnTo>
                  <a:pt x="44" y="73"/>
                </a:lnTo>
                <a:lnTo>
                  <a:pt x="41" y="78"/>
                </a:lnTo>
                <a:lnTo>
                  <a:pt x="39" y="82"/>
                </a:lnTo>
                <a:lnTo>
                  <a:pt x="38" y="87"/>
                </a:lnTo>
                <a:lnTo>
                  <a:pt x="37" y="93"/>
                </a:lnTo>
                <a:lnTo>
                  <a:pt x="37" y="93"/>
                </a:lnTo>
                <a:lnTo>
                  <a:pt x="38" y="98"/>
                </a:lnTo>
                <a:lnTo>
                  <a:pt x="39" y="103"/>
                </a:lnTo>
                <a:lnTo>
                  <a:pt x="41" y="107"/>
                </a:lnTo>
                <a:lnTo>
                  <a:pt x="44" y="112"/>
                </a:lnTo>
                <a:lnTo>
                  <a:pt x="49" y="115"/>
                </a:lnTo>
                <a:lnTo>
                  <a:pt x="53" y="117"/>
                </a:lnTo>
                <a:lnTo>
                  <a:pt x="58" y="119"/>
                </a:lnTo>
                <a:lnTo>
                  <a:pt x="63" y="119"/>
                </a:lnTo>
                <a:lnTo>
                  <a:pt x="63" y="119"/>
                </a:lnTo>
                <a:close/>
                <a:moveTo>
                  <a:pt x="111" y="264"/>
                </a:moveTo>
                <a:lnTo>
                  <a:pt x="111" y="264"/>
                </a:lnTo>
                <a:lnTo>
                  <a:pt x="116" y="263"/>
                </a:lnTo>
                <a:lnTo>
                  <a:pt x="121" y="262"/>
                </a:lnTo>
                <a:lnTo>
                  <a:pt x="126" y="260"/>
                </a:lnTo>
                <a:lnTo>
                  <a:pt x="129" y="256"/>
                </a:lnTo>
                <a:lnTo>
                  <a:pt x="132" y="252"/>
                </a:lnTo>
                <a:lnTo>
                  <a:pt x="135" y="247"/>
                </a:lnTo>
                <a:lnTo>
                  <a:pt x="137" y="243"/>
                </a:lnTo>
                <a:lnTo>
                  <a:pt x="138" y="238"/>
                </a:lnTo>
                <a:lnTo>
                  <a:pt x="138" y="238"/>
                </a:lnTo>
                <a:lnTo>
                  <a:pt x="137" y="232"/>
                </a:lnTo>
                <a:lnTo>
                  <a:pt x="135" y="227"/>
                </a:lnTo>
                <a:lnTo>
                  <a:pt x="132" y="223"/>
                </a:lnTo>
                <a:lnTo>
                  <a:pt x="129" y="218"/>
                </a:lnTo>
                <a:lnTo>
                  <a:pt x="126" y="215"/>
                </a:lnTo>
                <a:lnTo>
                  <a:pt x="121" y="212"/>
                </a:lnTo>
                <a:lnTo>
                  <a:pt x="116" y="211"/>
                </a:lnTo>
                <a:lnTo>
                  <a:pt x="111" y="211"/>
                </a:lnTo>
                <a:lnTo>
                  <a:pt x="111" y="211"/>
                </a:lnTo>
                <a:lnTo>
                  <a:pt x="105" y="211"/>
                </a:lnTo>
                <a:lnTo>
                  <a:pt x="101" y="212"/>
                </a:lnTo>
                <a:lnTo>
                  <a:pt x="96" y="215"/>
                </a:lnTo>
                <a:lnTo>
                  <a:pt x="92" y="218"/>
                </a:lnTo>
                <a:lnTo>
                  <a:pt x="89" y="223"/>
                </a:lnTo>
                <a:lnTo>
                  <a:pt x="86" y="227"/>
                </a:lnTo>
                <a:lnTo>
                  <a:pt x="85" y="232"/>
                </a:lnTo>
                <a:lnTo>
                  <a:pt x="84" y="238"/>
                </a:lnTo>
                <a:lnTo>
                  <a:pt x="84" y="238"/>
                </a:lnTo>
                <a:lnTo>
                  <a:pt x="85" y="243"/>
                </a:lnTo>
                <a:lnTo>
                  <a:pt x="86" y="247"/>
                </a:lnTo>
                <a:lnTo>
                  <a:pt x="89" y="252"/>
                </a:lnTo>
                <a:lnTo>
                  <a:pt x="92" y="256"/>
                </a:lnTo>
                <a:lnTo>
                  <a:pt x="96" y="260"/>
                </a:lnTo>
                <a:lnTo>
                  <a:pt x="101" y="262"/>
                </a:lnTo>
                <a:lnTo>
                  <a:pt x="105" y="263"/>
                </a:lnTo>
                <a:lnTo>
                  <a:pt x="111" y="264"/>
                </a:lnTo>
                <a:lnTo>
                  <a:pt x="111" y="264"/>
                </a:lnTo>
                <a:close/>
                <a:moveTo>
                  <a:pt x="111" y="62"/>
                </a:moveTo>
                <a:lnTo>
                  <a:pt x="111" y="62"/>
                </a:lnTo>
                <a:lnTo>
                  <a:pt x="127" y="52"/>
                </a:lnTo>
                <a:lnTo>
                  <a:pt x="143" y="43"/>
                </a:lnTo>
                <a:lnTo>
                  <a:pt x="160" y="35"/>
                </a:lnTo>
                <a:lnTo>
                  <a:pt x="178" y="30"/>
                </a:lnTo>
                <a:lnTo>
                  <a:pt x="178" y="30"/>
                </a:lnTo>
                <a:lnTo>
                  <a:pt x="169" y="37"/>
                </a:lnTo>
                <a:lnTo>
                  <a:pt x="162" y="47"/>
                </a:lnTo>
                <a:lnTo>
                  <a:pt x="155" y="57"/>
                </a:lnTo>
                <a:lnTo>
                  <a:pt x="147" y="67"/>
                </a:lnTo>
                <a:lnTo>
                  <a:pt x="141" y="79"/>
                </a:lnTo>
                <a:lnTo>
                  <a:pt x="134" y="90"/>
                </a:lnTo>
                <a:lnTo>
                  <a:pt x="129" y="104"/>
                </a:lnTo>
                <a:lnTo>
                  <a:pt x="124" y="118"/>
                </a:lnTo>
                <a:lnTo>
                  <a:pt x="124" y="118"/>
                </a:lnTo>
                <a:lnTo>
                  <a:pt x="115" y="115"/>
                </a:lnTo>
                <a:lnTo>
                  <a:pt x="115" y="115"/>
                </a:lnTo>
                <a:lnTo>
                  <a:pt x="113" y="115"/>
                </a:lnTo>
                <a:lnTo>
                  <a:pt x="111" y="115"/>
                </a:lnTo>
                <a:lnTo>
                  <a:pt x="109" y="116"/>
                </a:lnTo>
                <a:lnTo>
                  <a:pt x="108" y="118"/>
                </a:lnTo>
                <a:lnTo>
                  <a:pt x="108" y="118"/>
                </a:lnTo>
                <a:lnTo>
                  <a:pt x="108" y="120"/>
                </a:lnTo>
                <a:lnTo>
                  <a:pt x="109" y="122"/>
                </a:lnTo>
                <a:lnTo>
                  <a:pt x="110" y="123"/>
                </a:lnTo>
                <a:lnTo>
                  <a:pt x="111" y="124"/>
                </a:lnTo>
                <a:lnTo>
                  <a:pt x="111" y="124"/>
                </a:lnTo>
                <a:lnTo>
                  <a:pt x="121" y="127"/>
                </a:lnTo>
                <a:lnTo>
                  <a:pt x="121" y="127"/>
                </a:lnTo>
                <a:lnTo>
                  <a:pt x="113" y="155"/>
                </a:lnTo>
                <a:lnTo>
                  <a:pt x="109" y="184"/>
                </a:lnTo>
                <a:lnTo>
                  <a:pt x="109" y="184"/>
                </a:lnTo>
                <a:lnTo>
                  <a:pt x="109" y="186"/>
                </a:lnTo>
                <a:lnTo>
                  <a:pt x="110" y="188"/>
                </a:lnTo>
                <a:lnTo>
                  <a:pt x="111" y="189"/>
                </a:lnTo>
                <a:lnTo>
                  <a:pt x="113" y="190"/>
                </a:lnTo>
                <a:lnTo>
                  <a:pt x="113" y="190"/>
                </a:lnTo>
                <a:lnTo>
                  <a:pt x="114" y="190"/>
                </a:lnTo>
                <a:lnTo>
                  <a:pt x="114" y="190"/>
                </a:lnTo>
                <a:lnTo>
                  <a:pt x="115" y="190"/>
                </a:lnTo>
                <a:lnTo>
                  <a:pt x="117" y="189"/>
                </a:lnTo>
                <a:lnTo>
                  <a:pt x="119" y="187"/>
                </a:lnTo>
                <a:lnTo>
                  <a:pt x="120" y="186"/>
                </a:lnTo>
                <a:lnTo>
                  <a:pt x="120" y="186"/>
                </a:lnTo>
                <a:lnTo>
                  <a:pt x="124" y="157"/>
                </a:lnTo>
                <a:lnTo>
                  <a:pt x="131" y="131"/>
                </a:lnTo>
                <a:lnTo>
                  <a:pt x="131" y="131"/>
                </a:lnTo>
                <a:lnTo>
                  <a:pt x="155" y="137"/>
                </a:lnTo>
                <a:lnTo>
                  <a:pt x="179" y="141"/>
                </a:lnTo>
                <a:lnTo>
                  <a:pt x="205" y="144"/>
                </a:lnTo>
                <a:lnTo>
                  <a:pt x="231" y="145"/>
                </a:lnTo>
                <a:lnTo>
                  <a:pt x="231" y="160"/>
                </a:lnTo>
                <a:lnTo>
                  <a:pt x="231" y="160"/>
                </a:lnTo>
                <a:lnTo>
                  <a:pt x="232" y="162"/>
                </a:lnTo>
                <a:lnTo>
                  <a:pt x="233" y="165"/>
                </a:lnTo>
                <a:lnTo>
                  <a:pt x="234" y="166"/>
                </a:lnTo>
                <a:lnTo>
                  <a:pt x="236" y="166"/>
                </a:lnTo>
                <a:lnTo>
                  <a:pt x="236" y="166"/>
                </a:lnTo>
                <a:lnTo>
                  <a:pt x="238" y="166"/>
                </a:lnTo>
                <a:lnTo>
                  <a:pt x="240" y="165"/>
                </a:lnTo>
                <a:lnTo>
                  <a:pt x="241" y="162"/>
                </a:lnTo>
                <a:lnTo>
                  <a:pt x="241" y="160"/>
                </a:lnTo>
                <a:lnTo>
                  <a:pt x="241" y="145"/>
                </a:lnTo>
                <a:lnTo>
                  <a:pt x="241" y="145"/>
                </a:lnTo>
                <a:lnTo>
                  <a:pt x="267" y="144"/>
                </a:lnTo>
                <a:lnTo>
                  <a:pt x="291" y="141"/>
                </a:lnTo>
                <a:lnTo>
                  <a:pt x="291" y="141"/>
                </a:lnTo>
                <a:lnTo>
                  <a:pt x="293" y="141"/>
                </a:lnTo>
                <a:lnTo>
                  <a:pt x="295" y="139"/>
                </a:lnTo>
                <a:lnTo>
                  <a:pt x="296" y="138"/>
                </a:lnTo>
                <a:lnTo>
                  <a:pt x="296" y="136"/>
                </a:lnTo>
                <a:lnTo>
                  <a:pt x="296" y="136"/>
                </a:lnTo>
                <a:lnTo>
                  <a:pt x="295" y="134"/>
                </a:lnTo>
                <a:lnTo>
                  <a:pt x="294" y="132"/>
                </a:lnTo>
                <a:lnTo>
                  <a:pt x="292" y="131"/>
                </a:lnTo>
                <a:lnTo>
                  <a:pt x="290" y="131"/>
                </a:lnTo>
                <a:lnTo>
                  <a:pt x="290" y="131"/>
                </a:lnTo>
                <a:lnTo>
                  <a:pt x="266" y="134"/>
                </a:lnTo>
                <a:lnTo>
                  <a:pt x="241" y="135"/>
                </a:lnTo>
                <a:lnTo>
                  <a:pt x="241" y="23"/>
                </a:lnTo>
                <a:lnTo>
                  <a:pt x="241" y="23"/>
                </a:lnTo>
                <a:lnTo>
                  <a:pt x="255" y="23"/>
                </a:lnTo>
                <a:lnTo>
                  <a:pt x="268" y="25"/>
                </a:lnTo>
                <a:lnTo>
                  <a:pt x="268" y="25"/>
                </a:lnTo>
                <a:lnTo>
                  <a:pt x="274" y="28"/>
                </a:lnTo>
                <a:lnTo>
                  <a:pt x="282" y="33"/>
                </a:lnTo>
                <a:lnTo>
                  <a:pt x="288" y="39"/>
                </a:lnTo>
                <a:lnTo>
                  <a:pt x="294" y="45"/>
                </a:lnTo>
                <a:lnTo>
                  <a:pt x="307" y="59"/>
                </a:lnTo>
                <a:lnTo>
                  <a:pt x="319" y="76"/>
                </a:lnTo>
                <a:lnTo>
                  <a:pt x="319" y="76"/>
                </a:lnTo>
                <a:lnTo>
                  <a:pt x="320" y="78"/>
                </a:lnTo>
                <a:lnTo>
                  <a:pt x="322" y="79"/>
                </a:lnTo>
                <a:lnTo>
                  <a:pt x="324" y="79"/>
                </a:lnTo>
                <a:lnTo>
                  <a:pt x="326" y="78"/>
                </a:lnTo>
                <a:lnTo>
                  <a:pt x="326" y="78"/>
                </a:lnTo>
                <a:lnTo>
                  <a:pt x="327" y="77"/>
                </a:lnTo>
                <a:lnTo>
                  <a:pt x="328" y="75"/>
                </a:lnTo>
                <a:lnTo>
                  <a:pt x="328" y="72"/>
                </a:lnTo>
                <a:lnTo>
                  <a:pt x="327" y="70"/>
                </a:lnTo>
                <a:lnTo>
                  <a:pt x="327" y="70"/>
                </a:lnTo>
                <a:lnTo>
                  <a:pt x="320" y="59"/>
                </a:lnTo>
                <a:lnTo>
                  <a:pt x="312" y="48"/>
                </a:lnTo>
                <a:lnTo>
                  <a:pt x="304" y="39"/>
                </a:lnTo>
                <a:lnTo>
                  <a:pt x="295" y="30"/>
                </a:lnTo>
                <a:lnTo>
                  <a:pt x="295" y="30"/>
                </a:lnTo>
                <a:lnTo>
                  <a:pt x="310" y="35"/>
                </a:lnTo>
                <a:lnTo>
                  <a:pt x="324" y="41"/>
                </a:lnTo>
                <a:lnTo>
                  <a:pt x="338" y="48"/>
                </a:lnTo>
                <a:lnTo>
                  <a:pt x="351" y="55"/>
                </a:lnTo>
                <a:lnTo>
                  <a:pt x="364" y="64"/>
                </a:lnTo>
                <a:lnTo>
                  <a:pt x="376" y="73"/>
                </a:lnTo>
                <a:lnTo>
                  <a:pt x="387" y="84"/>
                </a:lnTo>
                <a:lnTo>
                  <a:pt x="398" y="96"/>
                </a:lnTo>
                <a:lnTo>
                  <a:pt x="398" y="96"/>
                </a:lnTo>
                <a:lnTo>
                  <a:pt x="392" y="100"/>
                </a:lnTo>
                <a:lnTo>
                  <a:pt x="392" y="100"/>
                </a:lnTo>
                <a:lnTo>
                  <a:pt x="390" y="101"/>
                </a:lnTo>
                <a:lnTo>
                  <a:pt x="388" y="103"/>
                </a:lnTo>
                <a:lnTo>
                  <a:pt x="388" y="104"/>
                </a:lnTo>
                <a:lnTo>
                  <a:pt x="390" y="106"/>
                </a:lnTo>
                <a:lnTo>
                  <a:pt x="390" y="106"/>
                </a:lnTo>
                <a:lnTo>
                  <a:pt x="392" y="108"/>
                </a:lnTo>
                <a:lnTo>
                  <a:pt x="394" y="109"/>
                </a:lnTo>
                <a:lnTo>
                  <a:pt x="394" y="109"/>
                </a:lnTo>
                <a:lnTo>
                  <a:pt x="397" y="108"/>
                </a:lnTo>
                <a:lnTo>
                  <a:pt x="397" y="108"/>
                </a:lnTo>
                <a:lnTo>
                  <a:pt x="405" y="104"/>
                </a:lnTo>
                <a:lnTo>
                  <a:pt x="405" y="104"/>
                </a:lnTo>
                <a:lnTo>
                  <a:pt x="417" y="121"/>
                </a:lnTo>
                <a:lnTo>
                  <a:pt x="429" y="140"/>
                </a:lnTo>
                <a:lnTo>
                  <a:pt x="437" y="160"/>
                </a:lnTo>
                <a:lnTo>
                  <a:pt x="445" y="181"/>
                </a:lnTo>
                <a:lnTo>
                  <a:pt x="445" y="181"/>
                </a:lnTo>
                <a:lnTo>
                  <a:pt x="446" y="185"/>
                </a:lnTo>
                <a:lnTo>
                  <a:pt x="448" y="188"/>
                </a:lnTo>
                <a:lnTo>
                  <a:pt x="451" y="189"/>
                </a:lnTo>
                <a:lnTo>
                  <a:pt x="454" y="190"/>
                </a:lnTo>
                <a:lnTo>
                  <a:pt x="454" y="190"/>
                </a:lnTo>
                <a:lnTo>
                  <a:pt x="457" y="189"/>
                </a:lnTo>
                <a:lnTo>
                  <a:pt x="457" y="189"/>
                </a:lnTo>
                <a:lnTo>
                  <a:pt x="460" y="188"/>
                </a:lnTo>
                <a:lnTo>
                  <a:pt x="464" y="185"/>
                </a:lnTo>
                <a:lnTo>
                  <a:pt x="465" y="180"/>
                </a:lnTo>
                <a:lnTo>
                  <a:pt x="465" y="176"/>
                </a:lnTo>
                <a:lnTo>
                  <a:pt x="465" y="176"/>
                </a:lnTo>
                <a:lnTo>
                  <a:pt x="458" y="157"/>
                </a:lnTo>
                <a:lnTo>
                  <a:pt x="451" y="139"/>
                </a:lnTo>
                <a:lnTo>
                  <a:pt x="442" y="122"/>
                </a:lnTo>
                <a:lnTo>
                  <a:pt x="432" y="105"/>
                </a:lnTo>
                <a:lnTo>
                  <a:pt x="421" y="89"/>
                </a:lnTo>
                <a:lnTo>
                  <a:pt x="409" y="76"/>
                </a:lnTo>
                <a:lnTo>
                  <a:pt x="395" y="62"/>
                </a:lnTo>
                <a:lnTo>
                  <a:pt x="380" y="50"/>
                </a:lnTo>
                <a:lnTo>
                  <a:pt x="364" y="39"/>
                </a:lnTo>
                <a:lnTo>
                  <a:pt x="348" y="29"/>
                </a:lnTo>
                <a:lnTo>
                  <a:pt x="331" y="21"/>
                </a:lnTo>
                <a:lnTo>
                  <a:pt x="313" y="14"/>
                </a:lnTo>
                <a:lnTo>
                  <a:pt x="294" y="8"/>
                </a:lnTo>
                <a:lnTo>
                  <a:pt x="275" y="5"/>
                </a:lnTo>
                <a:lnTo>
                  <a:pt x="256" y="1"/>
                </a:lnTo>
                <a:lnTo>
                  <a:pt x="236" y="0"/>
                </a:lnTo>
                <a:lnTo>
                  <a:pt x="236" y="0"/>
                </a:lnTo>
                <a:lnTo>
                  <a:pt x="218" y="1"/>
                </a:lnTo>
                <a:lnTo>
                  <a:pt x="200" y="4"/>
                </a:lnTo>
                <a:lnTo>
                  <a:pt x="182" y="7"/>
                </a:lnTo>
                <a:lnTo>
                  <a:pt x="164" y="12"/>
                </a:lnTo>
                <a:lnTo>
                  <a:pt x="147" y="18"/>
                </a:lnTo>
                <a:lnTo>
                  <a:pt x="130" y="26"/>
                </a:lnTo>
                <a:lnTo>
                  <a:pt x="114" y="34"/>
                </a:lnTo>
                <a:lnTo>
                  <a:pt x="98" y="45"/>
                </a:lnTo>
                <a:lnTo>
                  <a:pt x="98" y="45"/>
                </a:lnTo>
                <a:lnTo>
                  <a:pt x="96" y="48"/>
                </a:lnTo>
                <a:lnTo>
                  <a:pt x="94" y="52"/>
                </a:lnTo>
                <a:lnTo>
                  <a:pt x="95" y="55"/>
                </a:lnTo>
                <a:lnTo>
                  <a:pt x="96" y="60"/>
                </a:lnTo>
                <a:lnTo>
                  <a:pt x="96" y="60"/>
                </a:lnTo>
                <a:lnTo>
                  <a:pt x="99" y="63"/>
                </a:lnTo>
                <a:lnTo>
                  <a:pt x="104" y="64"/>
                </a:lnTo>
                <a:lnTo>
                  <a:pt x="108" y="64"/>
                </a:lnTo>
                <a:lnTo>
                  <a:pt x="111" y="62"/>
                </a:lnTo>
                <a:lnTo>
                  <a:pt x="111" y="62"/>
                </a:lnTo>
                <a:close/>
                <a:moveTo>
                  <a:pt x="205" y="25"/>
                </a:moveTo>
                <a:lnTo>
                  <a:pt x="205" y="25"/>
                </a:lnTo>
                <a:lnTo>
                  <a:pt x="218" y="23"/>
                </a:lnTo>
                <a:lnTo>
                  <a:pt x="231" y="23"/>
                </a:lnTo>
                <a:lnTo>
                  <a:pt x="231" y="135"/>
                </a:lnTo>
                <a:lnTo>
                  <a:pt x="231" y="135"/>
                </a:lnTo>
                <a:lnTo>
                  <a:pt x="205" y="134"/>
                </a:lnTo>
                <a:lnTo>
                  <a:pt x="181" y="131"/>
                </a:lnTo>
                <a:lnTo>
                  <a:pt x="157" y="126"/>
                </a:lnTo>
                <a:lnTo>
                  <a:pt x="134" y="121"/>
                </a:lnTo>
                <a:lnTo>
                  <a:pt x="134" y="121"/>
                </a:lnTo>
                <a:lnTo>
                  <a:pt x="141" y="104"/>
                </a:lnTo>
                <a:lnTo>
                  <a:pt x="148" y="88"/>
                </a:lnTo>
                <a:lnTo>
                  <a:pt x="157" y="73"/>
                </a:lnTo>
                <a:lnTo>
                  <a:pt x="165" y="61"/>
                </a:lnTo>
                <a:lnTo>
                  <a:pt x="175" y="49"/>
                </a:lnTo>
                <a:lnTo>
                  <a:pt x="184" y="39"/>
                </a:lnTo>
                <a:lnTo>
                  <a:pt x="195" y="31"/>
                </a:lnTo>
                <a:lnTo>
                  <a:pt x="205" y="25"/>
                </a:lnTo>
                <a:lnTo>
                  <a:pt x="205" y="25"/>
                </a:lnTo>
                <a:close/>
                <a:moveTo>
                  <a:pt x="319" y="123"/>
                </a:moveTo>
                <a:lnTo>
                  <a:pt x="319" y="123"/>
                </a:lnTo>
                <a:lnTo>
                  <a:pt x="319" y="129"/>
                </a:lnTo>
                <a:lnTo>
                  <a:pt x="321" y="134"/>
                </a:lnTo>
                <a:lnTo>
                  <a:pt x="323" y="138"/>
                </a:lnTo>
                <a:lnTo>
                  <a:pt x="326" y="142"/>
                </a:lnTo>
                <a:lnTo>
                  <a:pt x="330" y="145"/>
                </a:lnTo>
                <a:lnTo>
                  <a:pt x="334" y="148"/>
                </a:lnTo>
                <a:lnTo>
                  <a:pt x="340" y="149"/>
                </a:lnTo>
                <a:lnTo>
                  <a:pt x="345" y="150"/>
                </a:lnTo>
                <a:lnTo>
                  <a:pt x="345" y="150"/>
                </a:lnTo>
                <a:lnTo>
                  <a:pt x="350" y="149"/>
                </a:lnTo>
                <a:lnTo>
                  <a:pt x="356" y="148"/>
                </a:lnTo>
                <a:lnTo>
                  <a:pt x="360" y="145"/>
                </a:lnTo>
                <a:lnTo>
                  <a:pt x="364" y="142"/>
                </a:lnTo>
                <a:lnTo>
                  <a:pt x="367" y="138"/>
                </a:lnTo>
                <a:lnTo>
                  <a:pt x="369" y="134"/>
                </a:lnTo>
                <a:lnTo>
                  <a:pt x="372" y="129"/>
                </a:lnTo>
                <a:lnTo>
                  <a:pt x="372" y="123"/>
                </a:lnTo>
                <a:lnTo>
                  <a:pt x="372" y="123"/>
                </a:lnTo>
                <a:lnTo>
                  <a:pt x="372" y="118"/>
                </a:lnTo>
                <a:lnTo>
                  <a:pt x="369" y="113"/>
                </a:lnTo>
                <a:lnTo>
                  <a:pt x="367" y="108"/>
                </a:lnTo>
                <a:lnTo>
                  <a:pt x="364" y="104"/>
                </a:lnTo>
                <a:lnTo>
                  <a:pt x="360" y="101"/>
                </a:lnTo>
                <a:lnTo>
                  <a:pt x="356" y="99"/>
                </a:lnTo>
                <a:lnTo>
                  <a:pt x="350" y="97"/>
                </a:lnTo>
                <a:lnTo>
                  <a:pt x="345" y="97"/>
                </a:lnTo>
                <a:lnTo>
                  <a:pt x="345" y="97"/>
                </a:lnTo>
                <a:lnTo>
                  <a:pt x="340" y="97"/>
                </a:lnTo>
                <a:lnTo>
                  <a:pt x="334" y="99"/>
                </a:lnTo>
                <a:lnTo>
                  <a:pt x="330" y="101"/>
                </a:lnTo>
                <a:lnTo>
                  <a:pt x="326" y="104"/>
                </a:lnTo>
                <a:lnTo>
                  <a:pt x="323" y="108"/>
                </a:lnTo>
                <a:lnTo>
                  <a:pt x="321" y="113"/>
                </a:lnTo>
                <a:lnTo>
                  <a:pt x="319" y="118"/>
                </a:lnTo>
                <a:lnTo>
                  <a:pt x="319" y="123"/>
                </a:lnTo>
                <a:lnTo>
                  <a:pt x="319" y="123"/>
                </a:lnTo>
                <a:close/>
                <a:moveTo>
                  <a:pt x="462" y="209"/>
                </a:moveTo>
                <a:lnTo>
                  <a:pt x="462" y="209"/>
                </a:lnTo>
                <a:lnTo>
                  <a:pt x="456" y="210"/>
                </a:lnTo>
                <a:lnTo>
                  <a:pt x="451" y="211"/>
                </a:lnTo>
                <a:lnTo>
                  <a:pt x="447" y="214"/>
                </a:lnTo>
                <a:lnTo>
                  <a:pt x="442" y="217"/>
                </a:lnTo>
                <a:lnTo>
                  <a:pt x="439" y="221"/>
                </a:lnTo>
                <a:lnTo>
                  <a:pt x="437" y="226"/>
                </a:lnTo>
                <a:lnTo>
                  <a:pt x="436" y="230"/>
                </a:lnTo>
                <a:lnTo>
                  <a:pt x="435" y="235"/>
                </a:lnTo>
                <a:lnTo>
                  <a:pt x="435" y="235"/>
                </a:lnTo>
                <a:lnTo>
                  <a:pt x="436" y="242"/>
                </a:lnTo>
                <a:lnTo>
                  <a:pt x="437" y="246"/>
                </a:lnTo>
                <a:lnTo>
                  <a:pt x="439" y="251"/>
                </a:lnTo>
                <a:lnTo>
                  <a:pt x="442" y="254"/>
                </a:lnTo>
                <a:lnTo>
                  <a:pt x="447" y="258"/>
                </a:lnTo>
                <a:lnTo>
                  <a:pt x="451" y="261"/>
                </a:lnTo>
                <a:lnTo>
                  <a:pt x="456" y="262"/>
                </a:lnTo>
                <a:lnTo>
                  <a:pt x="462" y="263"/>
                </a:lnTo>
                <a:lnTo>
                  <a:pt x="462" y="263"/>
                </a:lnTo>
                <a:lnTo>
                  <a:pt x="467" y="262"/>
                </a:lnTo>
                <a:lnTo>
                  <a:pt x="472" y="261"/>
                </a:lnTo>
                <a:lnTo>
                  <a:pt x="476" y="258"/>
                </a:lnTo>
                <a:lnTo>
                  <a:pt x="481" y="254"/>
                </a:lnTo>
                <a:lnTo>
                  <a:pt x="484" y="251"/>
                </a:lnTo>
                <a:lnTo>
                  <a:pt x="486" y="246"/>
                </a:lnTo>
                <a:lnTo>
                  <a:pt x="488" y="242"/>
                </a:lnTo>
                <a:lnTo>
                  <a:pt x="488" y="235"/>
                </a:lnTo>
                <a:lnTo>
                  <a:pt x="488" y="235"/>
                </a:lnTo>
                <a:lnTo>
                  <a:pt x="488" y="230"/>
                </a:lnTo>
                <a:lnTo>
                  <a:pt x="486" y="226"/>
                </a:lnTo>
                <a:lnTo>
                  <a:pt x="484" y="221"/>
                </a:lnTo>
                <a:lnTo>
                  <a:pt x="481" y="217"/>
                </a:lnTo>
                <a:lnTo>
                  <a:pt x="476" y="214"/>
                </a:lnTo>
                <a:lnTo>
                  <a:pt x="472" y="211"/>
                </a:lnTo>
                <a:lnTo>
                  <a:pt x="467" y="210"/>
                </a:lnTo>
                <a:lnTo>
                  <a:pt x="462" y="209"/>
                </a:lnTo>
                <a:lnTo>
                  <a:pt x="462" y="209"/>
                </a:lnTo>
                <a:close/>
                <a:moveTo>
                  <a:pt x="457" y="282"/>
                </a:moveTo>
                <a:lnTo>
                  <a:pt x="457" y="282"/>
                </a:lnTo>
                <a:lnTo>
                  <a:pt x="453" y="282"/>
                </a:lnTo>
                <a:lnTo>
                  <a:pt x="450" y="283"/>
                </a:lnTo>
                <a:lnTo>
                  <a:pt x="447" y="286"/>
                </a:lnTo>
                <a:lnTo>
                  <a:pt x="445" y="289"/>
                </a:lnTo>
                <a:lnTo>
                  <a:pt x="445" y="289"/>
                </a:lnTo>
                <a:lnTo>
                  <a:pt x="438" y="311"/>
                </a:lnTo>
                <a:lnTo>
                  <a:pt x="430" y="332"/>
                </a:lnTo>
                <a:lnTo>
                  <a:pt x="419" y="351"/>
                </a:lnTo>
                <a:lnTo>
                  <a:pt x="405" y="370"/>
                </a:lnTo>
                <a:lnTo>
                  <a:pt x="405" y="370"/>
                </a:lnTo>
                <a:lnTo>
                  <a:pt x="394" y="362"/>
                </a:lnTo>
                <a:lnTo>
                  <a:pt x="381" y="356"/>
                </a:lnTo>
                <a:lnTo>
                  <a:pt x="367" y="351"/>
                </a:lnTo>
                <a:lnTo>
                  <a:pt x="352" y="346"/>
                </a:lnTo>
                <a:lnTo>
                  <a:pt x="352" y="346"/>
                </a:lnTo>
                <a:lnTo>
                  <a:pt x="359" y="321"/>
                </a:lnTo>
                <a:lnTo>
                  <a:pt x="363" y="296"/>
                </a:lnTo>
                <a:lnTo>
                  <a:pt x="366" y="269"/>
                </a:lnTo>
                <a:lnTo>
                  <a:pt x="367" y="243"/>
                </a:lnTo>
                <a:lnTo>
                  <a:pt x="402" y="243"/>
                </a:lnTo>
                <a:lnTo>
                  <a:pt x="402" y="243"/>
                </a:lnTo>
                <a:lnTo>
                  <a:pt x="404" y="242"/>
                </a:lnTo>
                <a:lnTo>
                  <a:pt x="405" y="241"/>
                </a:lnTo>
                <a:lnTo>
                  <a:pt x="406" y="240"/>
                </a:lnTo>
                <a:lnTo>
                  <a:pt x="408" y="238"/>
                </a:lnTo>
                <a:lnTo>
                  <a:pt x="408" y="238"/>
                </a:lnTo>
                <a:lnTo>
                  <a:pt x="406" y="235"/>
                </a:lnTo>
                <a:lnTo>
                  <a:pt x="405" y="233"/>
                </a:lnTo>
                <a:lnTo>
                  <a:pt x="404" y="232"/>
                </a:lnTo>
                <a:lnTo>
                  <a:pt x="402" y="232"/>
                </a:lnTo>
                <a:lnTo>
                  <a:pt x="367" y="232"/>
                </a:lnTo>
                <a:lnTo>
                  <a:pt x="367" y="232"/>
                </a:lnTo>
                <a:lnTo>
                  <a:pt x="366" y="204"/>
                </a:lnTo>
                <a:lnTo>
                  <a:pt x="363" y="176"/>
                </a:lnTo>
                <a:lnTo>
                  <a:pt x="363" y="176"/>
                </a:lnTo>
                <a:lnTo>
                  <a:pt x="362" y="174"/>
                </a:lnTo>
                <a:lnTo>
                  <a:pt x="361" y="172"/>
                </a:lnTo>
                <a:lnTo>
                  <a:pt x="359" y="172"/>
                </a:lnTo>
                <a:lnTo>
                  <a:pt x="357" y="171"/>
                </a:lnTo>
                <a:lnTo>
                  <a:pt x="357" y="171"/>
                </a:lnTo>
                <a:lnTo>
                  <a:pt x="355" y="172"/>
                </a:lnTo>
                <a:lnTo>
                  <a:pt x="354" y="173"/>
                </a:lnTo>
                <a:lnTo>
                  <a:pt x="352" y="175"/>
                </a:lnTo>
                <a:lnTo>
                  <a:pt x="352" y="177"/>
                </a:lnTo>
                <a:lnTo>
                  <a:pt x="352" y="177"/>
                </a:lnTo>
                <a:lnTo>
                  <a:pt x="356" y="205"/>
                </a:lnTo>
                <a:lnTo>
                  <a:pt x="357" y="232"/>
                </a:lnTo>
                <a:lnTo>
                  <a:pt x="329" y="232"/>
                </a:lnTo>
                <a:lnTo>
                  <a:pt x="329" y="232"/>
                </a:lnTo>
                <a:lnTo>
                  <a:pt x="327" y="232"/>
                </a:lnTo>
                <a:lnTo>
                  <a:pt x="325" y="233"/>
                </a:lnTo>
                <a:lnTo>
                  <a:pt x="324" y="235"/>
                </a:lnTo>
                <a:lnTo>
                  <a:pt x="324" y="238"/>
                </a:lnTo>
                <a:lnTo>
                  <a:pt x="324" y="238"/>
                </a:lnTo>
                <a:lnTo>
                  <a:pt x="324" y="240"/>
                </a:lnTo>
                <a:lnTo>
                  <a:pt x="325" y="241"/>
                </a:lnTo>
                <a:lnTo>
                  <a:pt x="327" y="242"/>
                </a:lnTo>
                <a:lnTo>
                  <a:pt x="329" y="243"/>
                </a:lnTo>
                <a:lnTo>
                  <a:pt x="357" y="243"/>
                </a:lnTo>
                <a:lnTo>
                  <a:pt x="357" y="243"/>
                </a:lnTo>
                <a:lnTo>
                  <a:pt x="356" y="268"/>
                </a:lnTo>
                <a:lnTo>
                  <a:pt x="352" y="294"/>
                </a:lnTo>
                <a:lnTo>
                  <a:pt x="348" y="319"/>
                </a:lnTo>
                <a:lnTo>
                  <a:pt x="342" y="342"/>
                </a:lnTo>
                <a:lnTo>
                  <a:pt x="342" y="342"/>
                </a:lnTo>
                <a:lnTo>
                  <a:pt x="326" y="338"/>
                </a:lnTo>
                <a:lnTo>
                  <a:pt x="310" y="335"/>
                </a:lnTo>
                <a:lnTo>
                  <a:pt x="310" y="335"/>
                </a:lnTo>
                <a:lnTo>
                  <a:pt x="308" y="335"/>
                </a:lnTo>
                <a:lnTo>
                  <a:pt x="306" y="335"/>
                </a:lnTo>
                <a:lnTo>
                  <a:pt x="305" y="337"/>
                </a:lnTo>
                <a:lnTo>
                  <a:pt x="304" y="338"/>
                </a:lnTo>
                <a:lnTo>
                  <a:pt x="304" y="338"/>
                </a:lnTo>
                <a:lnTo>
                  <a:pt x="304" y="340"/>
                </a:lnTo>
                <a:lnTo>
                  <a:pt x="305" y="342"/>
                </a:lnTo>
                <a:lnTo>
                  <a:pt x="306" y="344"/>
                </a:lnTo>
                <a:lnTo>
                  <a:pt x="308" y="344"/>
                </a:lnTo>
                <a:lnTo>
                  <a:pt x="308" y="344"/>
                </a:lnTo>
                <a:lnTo>
                  <a:pt x="333" y="351"/>
                </a:lnTo>
                <a:lnTo>
                  <a:pt x="358" y="358"/>
                </a:lnTo>
                <a:lnTo>
                  <a:pt x="379" y="368"/>
                </a:lnTo>
                <a:lnTo>
                  <a:pt x="399" y="378"/>
                </a:lnTo>
                <a:lnTo>
                  <a:pt x="399" y="378"/>
                </a:lnTo>
                <a:lnTo>
                  <a:pt x="388" y="390"/>
                </a:lnTo>
                <a:lnTo>
                  <a:pt x="388" y="390"/>
                </a:lnTo>
                <a:lnTo>
                  <a:pt x="386" y="393"/>
                </a:lnTo>
                <a:lnTo>
                  <a:pt x="385" y="397"/>
                </a:lnTo>
                <a:lnTo>
                  <a:pt x="386" y="401"/>
                </a:lnTo>
                <a:lnTo>
                  <a:pt x="388" y="405"/>
                </a:lnTo>
                <a:lnTo>
                  <a:pt x="388" y="405"/>
                </a:lnTo>
                <a:lnTo>
                  <a:pt x="392" y="407"/>
                </a:lnTo>
                <a:lnTo>
                  <a:pt x="396" y="408"/>
                </a:lnTo>
                <a:lnTo>
                  <a:pt x="396" y="408"/>
                </a:lnTo>
                <a:lnTo>
                  <a:pt x="400" y="407"/>
                </a:lnTo>
                <a:lnTo>
                  <a:pt x="403" y="405"/>
                </a:lnTo>
                <a:lnTo>
                  <a:pt x="403" y="405"/>
                </a:lnTo>
                <a:lnTo>
                  <a:pt x="414" y="393"/>
                </a:lnTo>
                <a:lnTo>
                  <a:pt x="424" y="380"/>
                </a:lnTo>
                <a:lnTo>
                  <a:pt x="434" y="368"/>
                </a:lnTo>
                <a:lnTo>
                  <a:pt x="441" y="354"/>
                </a:lnTo>
                <a:lnTo>
                  <a:pt x="449" y="339"/>
                </a:lnTo>
                <a:lnTo>
                  <a:pt x="455" y="325"/>
                </a:lnTo>
                <a:lnTo>
                  <a:pt x="462" y="311"/>
                </a:lnTo>
                <a:lnTo>
                  <a:pt x="466" y="295"/>
                </a:lnTo>
                <a:lnTo>
                  <a:pt x="466" y="295"/>
                </a:lnTo>
                <a:lnTo>
                  <a:pt x="466" y="290"/>
                </a:lnTo>
                <a:lnTo>
                  <a:pt x="465" y="287"/>
                </a:lnTo>
                <a:lnTo>
                  <a:pt x="462" y="284"/>
                </a:lnTo>
                <a:lnTo>
                  <a:pt x="457" y="282"/>
                </a:lnTo>
                <a:lnTo>
                  <a:pt x="457" y="282"/>
                </a:lnTo>
                <a:close/>
                <a:moveTo>
                  <a:pt x="330" y="368"/>
                </a:moveTo>
                <a:lnTo>
                  <a:pt x="296" y="355"/>
                </a:lnTo>
                <a:lnTo>
                  <a:pt x="283" y="339"/>
                </a:lnTo>
                <a:lnTo>
                  <a:pt x="283" y="339"/>
                </a:lnTo>
                <a:lnTo>
                  <a:pt x="287" y="332"/>
                </a:lnTo>
                <a:lnTo>
                  <a:pt x="291" y="324"/>
                </a:lnTo>
                <a:lnTo>
                  <a:pt x="297" y="308"/>
                </a:lnTo>
                <a:lnTo>
                  <a:pt x="297" y="308"/>
                </a:lnTo>
                <a:lnTo>
                  <a:pt x="304" y="301"/>
                </a:lnTo>
                <a:lnTo>
                  <a:pt x="308" y="294"/>
                </a:lnTo>
                <a:lnTo>
                  <a:pt x="311" y="287"/>
                </a:lnTo>
                <a:lnTo>
                  <a:pt x="312" y="281"/>
                </a:lnTo>
                <a:lnTo>
                  <a:pt x="312" y="276"/>
                </a:lnTo>
                <a:lnTo>
                  <a:pt x="311" y="271"/>
                </a:lnTo>
                <a:lnTo>
                  <a:pt x="310" y="267"/>
                </a:lnTo>
                <a:lnTo>
                  <a:pt x="308" y="264"/>
                </a:lnTo>
                <a:lnTo>
                  <a:pt x="308" y="264"/>
                </a:lnTo>
                <a:lnTo>
                  <a:pt x="310" y="253"/>
                </a:lnTo>
                <a:lnTo>
                  <a:pt x="310" y="244"/>
                </a:lnTo>
                <a:lnTo>
                  <a:pt x="310" y="234"/>
                </a:lnTo>
                <a:lnTo>
                  <a:pt x="309" y="226"/>
                </a:lnTo>
                <a:lnTo>
                  <a:pt x="307" y="217"/>
                </a:lnTo>
                <a:lnTo>
                  <a:pt x="304" y="210"/>
                </a:lnTo>
                <a:lnTo>
                  <a:pt x="300" y="204"/>
                </a:lnTo>
                <a:lnTo>
                  <a:pt x="294" y="197"/>
                </a:lnTo>
                <a:lnTo>
                  <a:pt x="289" y="192"/>
                </a:lnTo>
                <a:lnTo>
                  <a:pt x="284" y="187"/>
                </a:lnTo>
                <a:lnTo>
                  <a:pt x="276" y="184"/>
                </a:lnTo>
                <a:lnTo>
                  <a:pt x="269" y="180"/>
                </a:lnTo>
                <a:lnTo>
                  <a:pt x="261" y="177"/>
                </a:lnTo>
                <a:lnTo>
                  <a:pt x="254" y="175"/>
                </a:lnTo>
                <a:lnTo>
                  <a:pt x="246" y="174"/>
                </a:lnTo>
                <a:lnTo>
                  <a:pt x="236" y="174"/>
                </a:lnTo>
                <a:lnTo>
                  <a:pt x="236" y="174"/>
                </a:lnTo>
                <a:lnTo>
                  <a:pt x="222" y="175"/>
                </a:lnTo>
                <a:lnTo>
                  <a:pt x="210" y="177"/>
                </a:lnTo>
                <a:lnTo>
                  <a:pt x="199" y="181"/>
                </a:lnTo>
                <a:lnTo>
                  <a:pt x="191" y="188"/>
                </a:lnTo>
                <a:lnTo>
                  <a:pt x="183" y="194"/>
                </a:lnTo>
                <a:lnTo>
                  <a:pt x="178" y="202"/>
                </a:lnTo>
                <a:lnTo>
                  <a:pt x="174" y="210"/>
                </a:lnTo>
                <a:lnTo>
                  <a:pt x="170" y="217"/>
                </a:lnTo>
                <a:lnTo>
                  <a:pt x="167" y="226"/>
                </a:lnTo>
                <a:lnTo>
                  <a:pt x="166" y="234"/>
                </a:lnTo>
                <a:lnTo>
                  <a:pt x="165" y="249"/>
                </a:lnTo>
                <a:lnTo>
                  <a:pt x="165" y="261"/>
                </a:lnTo>
                <a:lnTo>
                  <a:pt x="166" y="267"/>
                </a:lnTo>
                <a:lnTo>
                  <a:pt x="166" y="267"/>
                </a:lnTo>
                <a:lnTo>
                  <a:pt x="165" y="270"/>
                </a:lnTo>
                <a:lnTo>
                  <a:pt x="164" y="275"/>
                </a:lnTo>
                <a:lnTo>
                  <a:pt x="163" y="279"/>
                </a:lnTo>
                <a:lnTo>
                  <a:pt x="164" y="284"/>
                </a:lnTo>
                <a:lnTo>
                  <a:pt x="166" y="290"/>
                </a:lnTo>
                <a:lnTo>
                  <a:pt x="168" y="296"/>
                </a:lnTo>
                <a:lnTo>
                  <a:pt x="174" y="303"/>
                </a:lnTo>
                <a:lnTo>
                  <a:pt x="179" y="310"/>
                </a:lnTo>
                <a:lnTo>
                  <a:pt x="179" y="310"/>
                </a:lnTo>
                <a:lnTo>
                  <a:pt x="185" y="325"/>
                </a:lnTo>
                <a:lnTo>
                  <a:pt x="189" y="332"/>
                </a:lnTo>
                <a:lnTo>
                  <a:pt x="194" y="339"/>
                </a:lnTo>
                <a:lnTo>
                  <a:pt x="180" y="355"/>
                </a:lnTo>
                <a:lnTo>
                  <a:pt x="145" y="368"/>
                </a:lnTo>
                <a:lnTo>
                  <a:pt x="145" y="368"/>
                </a:lnTo>
                <a:lnTo>
                  <a:pt x="141" y="370"/>
                </a:lnTo>
                <a:lnTo>
                  <a:pt x="132" y="374"/>
                </a:lnTo>
                <a:lnTo>
                  <a:pt x="121" y="383"/>
                </a:lnTo>
                <a:lnTo>
                  <a:pt x="115" y="388"/>
                </a:lnTo>
                <a:lnTo>
                  <a:pt x="109" y="394"/>
                </a:lnTo>
                <a:lnTo>
                  <a:pt x="103" y="402"/>
                </a:lnTo>
                <a:lnTo>
                  <a:pt x="97" y="411"/>
                </a:lnTo>
                <a:lnTo>
                  <a:pt x="92" y="422"/>
                </a:lnTo>
                <a:lnTo>
                  <a:pt x="87" y="434"/>
                </a:lnTo>
                <a:lnTo>
                  <a:pt x="84" y="448"/>
                </a:lnTo>
                <a:lnTo>
                  <a:pt x="80" y="464"/>
                </a:lnTo>
                <a:lnTo>
                  <a:pt x="78" y="482"/>
                </a:lnTo>
                <a:lnTo>
                  <a:pt x="77" y="502"/>
                </a:lnTo>
                <a:lnTo>
                  <a:pt x="77" y="502"/>
                </a:lnTo>
                <a:lnTo>
                  <a:pt x="78" y="504"/>
                </a:lnTo>
                <a:lnTo>
                  <a:pt x="79" y="507"/>
                </a:lnTo>
                <a:lnTo>
                  <a:pt x="83" y="509"/>
                </a:lnTo>
                <a:lnTo>
                  <a:pt x="86" y="510"/>
                </a:lnTo>
                <a:lnTo>
                  <a:pt x="86" y="510"/>
                </a:lnTo>
                <a:lnTo>
                  <a:pt x="129" y="510"/>
                </a:lnTo>
                <a:lnTo>
                  <a:pt x="129" y="512"/>
                </a:lnTo>
                <a:lnTo>
                  <a:pt x="129" y="512"/>
                </a:lnTo>
                <a:lnTo>
                  <a:pt x="130" y="515"/>
                </a:lnTo>
                <a:lnTo>
                  <a:pt x="132" y="517"/>
                </a:lnTo>
                <a:lnTo>
                  <a:pt x="134" y="519"/>
                </a:lnTo>
                <a:lnTo>
                  <a:pt x="138" y="519"/>
                </a:lnTo>
                <a:lnTo>
                  <a:pt x="338" y="519"/>
                </a:lnTo>
                <a:lnTo>
                  <a:pt x="338" y="519"/>
                </a:lnTo>
                <a:lnTo>
                  <a:pt x="341" y="519"/>
                </a:lnTo>
                <a:lnTo>
                  <a:pt x="344" y="517"/>
                </a:lnTo>
                <a:lnTo>
                  <a:pt x="345" y="515"/>
                </a:lnTo>
                <a:lnTo>
                  <a:pt x="346" y="512"/>
                </a:lnTo>
                <a:lnTo>
                  <a:pt x="346" y="510"/>
                </a:lnTo>
                <a:lnTo>
                  <a:pt x="346" y="510"/>
                </a:lnTo>
                <a:lnTo>
                  <a:pt x="391" y="510"/>
                </a:lnTo>
                <a:lnTo>
                  <a:pt x="391" y="510"/>
                </a:lnTo>
                <a:lnTo>
                  <a:pt x="394" y="509"/>
                </a:lnTo>
                <a:lnTo>
                  <a:pt x="396" y="507"/>
                </a:lnTo>
                <a:lnTo>
                  <a:pt x="398" y="504"/>
                </a:lnTo>
                <a:lnTo>
                  <a:pt x="398" y="502"/>
                </a:lnTo>
                <a:lnTo>
                  <a:pt x="398" y="502"/>
                </a:lnTo>
                <a:lnTo>
                  <a:pt x="398" y="482"/>
                </a:lnTo>
                <a:lnTo>
                  <a:pt x="396" y="464"/>
                </a:lnTo>
                <a:lnTo>
                  <a:pt x="393" y="448"/>
                </a:lnTo>
                <a:lnTo>
                  <a:pt x="388" y="434"/>
                </a:lnTo>
                <a:lnTo>
                  <a:pt x="384" y="422"/>
                </a:lnTo>
                <a:lnTo>
                  <a:pt x="378" y="411"/>
                </a:lnTo>
                <a:lnTo>
                  <a:pt x="373" y="402"/>
                </a:lnTo>
                <a:lnTo>
                  <a:pt x="366" y="394"/>
                </a:lnTo>
                <a:lnTo>
                  <a:pt x="361" y="388"/>
                </a:lnTo>
                <a:lnTo>
                  <a:pt x="355" y="383"/>
                </a:lnTo>
                <a:lnTo>
                  <a:pt x="344" y="374"/>
                </a:lnTo>
                <a:lnTo>
                  <a:pt x="336" y="370"/>
                </a:lnTo>
                <a:lnTo>
                  <a:pt x="330" y="368"/>
                </a:lnTo>
                <a:lnTo>
                  <a:pt x="330" y="368"/>
                </a:lnTo>
                <a:close/>
                <a:moveTo>
                  <a:pt x="187" y="267"/>
                </a:moveTo>
                <a:lnTo>
                  <a:pt x="187" y="267"/>
                </a:lnTo>
                <a:lnTo>
                  <a:pt x="200" y="266"/>
                </a:lnTo>
                <a:lnTo>
                  <a:pt x="212" y="263"/>
                </a:lnTo>
                <a:lnTo>
                  <a:pt x="223" y="260"/>
                </a:lnTo>
                <a:lnTo>
                  <a:pt x="233" y="256"/>
                </a:lnTo>
                <a:lnTo>
                  <a:pt x="241" y="250"/>
                </a:lnTo>
                <a:lnTo>
                  <a:pt x="249" y="245"/>
                </a:lnTo>
                <a:lnTo>
                  <a:pt x="260" y="235"/>
                </a:lnTo>
                <a:lnTo>
                  <a:pt x="260" y="235"/>
                </a:lnTo>
                <a:lnTo>
                  <a:pt x="267" y="243"/>
                </a:lnTo>
                <a:lnTo>
                  <a:pt x="274" y="249"/>
                </a:lnTo>
                <a:lnTo>
                  <a:pt x="282" y="254"/>
                </a:lnTo>
                <a:lnTo>
                  <a:pt x="290" y="258"/>
                </a:lnTo>
                <a:lnTo>
                  <a:pt x="290" y="258"/>
                </a:lnTo>
                <a:lnTo>
                  <a:pt x="289" y="275"/>
                </a:lnTo>
                <a:lnTo>
                  <a:pt x="286" y="290"/>
                </a:lnTo>
                <a:lnTo>
                  <a:pt x="282" y="306"/>
                </a:lnTo>
                <a:lnTo>
                  <a:pt x="275" y="320"/>
                </a:lnTo>
                <a:lnTo>
                  <a:pt x="268" y="332"/>
                </a:lnTo>
                <a:lnTo>
                  <a:pt x="264" y="336"/>
                </a:lnTo>
                <a:lnTo>
                  <a:pt x="259" y="340"/>
                </a:lnTo>
                <a:lnTo>
                  <a:pt x="255" y="343"/>
                </a:lnTo>
                <a:lnTo>
                  <a:pt x="250" y="347"/>
                </a:lnTo>
                <a:lnTo>
                  <a:pt x="245" y="348"/>
                </a:lnTo>
                <a:lnTo>
                  <a:pt x="238" y="349"/>
                </a:lnTo>
                <a:lnTo>
                  <a:pt x="238" y="349"/>
                </a:lnTo>
                <a:lnTo>
                  <a:pt x="233" y="348"/>
                </a:lnTo>
                <a:lnTo>
                  <a:pt x="228" y="347"/>
                </a:lnTo>
                <a:lnTo>
                  <a:pt x="223" y="344"/>
                </a:lnTo>
                <a:lnTo>
                  <a:pt x="218" y="341"/>
                </a:lnTo>
                <a:lnTo>
                  <a:pt x="214" y="338"/>
                </a:lnTo>
                <a:lnTo>
                  <a:pt x="211" y="334"/>
                </a:lnTo>
                <a:lnTo>
                  <a:pt x="203" y="323"/>
                </a:lnTo>
                <a:lnTo>
                  <a:pt x="197" y="312"/>
                </a:lnTo>
                <a:lnTo>
                  <a:pt x="193" y="298"/>
                </a:lnTo>
                <a:lnTo>
                  <a:pt x="188" y="283"/>
                </a:lnTo>
                <a:lnTo>
                  <a:pt x="187" y="267"/>
                </a:lnTo>
                <a:lnTo>
                  <a:pt x="187" y="267"/>
                </a:lnTo>
                <a:close/>
                <a:moveTo>
                  <a:pt x="252" y="502"/>
                </a:moveTo>
                <a:lnTo>
                  <a:pt x="247" y="408"/>
                </a:lnTo>
                <a:lnTo>
                  <a:pt x="230" y="408"/>
                </a:lnTo>
                <a:lnTo>
                  <a:pt x="223" y="501"/>
                </a:lnTo>
                <a:lnTo>
                  <a:pt x="174" y="374"/>
                </a:lnTo>
                <a:lnTo>
                  <a:pt x="187" y="370"/>
                </a:lnTo>
                <a:lnTo>
                  <a:pt x="187" y="370"/>
                </a:lnTo>
                <a:lnTo>
                  <a:pt x="191" y="367"/>
                </a:lnTo>
                <a:lnTo>
                  <a:pt x="204" y="351"/>
                </a:lnTo>
                <a:lnTo>
                  <a:pt x="204" y="351"/>
                </a:lnTo>
                <a:lnTo>
                  <a:pt x="212" y="356"/>
                </a:lnTo>
                <a:lnTo>
                  <a:pt x="220" y="360"/>
                </a:lnTo>
                <a:lnTo>
                  <a:pt x="229" y="364"/>
                </a:lnTo>
                <a:lnTo>
                  <a:pt x="238" y="365"/>
                </a:lnTo>
                <a:lnTo>
                  <a:pt x="238" y="365"/>
                </a:lnTo>
                <a:lnTo>
                  <a:pt x="248" y="364"/>
                </a:lnTo>
                <a:lnTo>
                  <a:pt x="256" y="360"/>
                </a:lnTo>
                <a:lnTo>
                  <a:pt x="265" y="357"/>
                </a:lnTo>
                <a:lnTo>
                  <a:pt x="271" y="351"/>
                </a:lnTo>
                <a:lnTo>
                  <a:pt x="285" y="367"/>
                </a:lnTo>
                <a:lnTo>
                  <a:pt x="285" y="367"/>
                </a:lnTo>
                <a:lnTo>
                  <a:pt x="288" y="370"/>
                </a:lnTo>
                <a:lnTo>
                  <a:pt x="302" y="374"/>
                </a:lnTo>
                <a:lnTo>
                  <a:pt x="252" y="502"/>
                </a:lnTo>
                <a:close/>
                <a:moveTo>
                  <a:pt x="83" y="388"/>
                </a:moveTo>
                <a:lnTo>
                  <a:pt x="83" y="388"/>
                </a:lnTo>
                <a:lnTo>
                  <a:pt x="73" y="378"/>
                </a:lnTo>
                <a:lnTo>
                  <a:pt x="73" y="378"/>
                </a:lnTo>
                <a:lnTo>
                  <a:pt x="94" y="367"/>
                </a:lnTo>
                <a:lnTo>
                  <a:pt x="117" y="357"/>
                </a:lnTo>
                <a:lnTo>
                  <a:pt x="143" y="350"/>
                </a:lnTo>
                <a:lnTo>
                  <a:pt x="169" y="343"/>
                </a:lnTo>
                <a:lnTo>
                  <a:pt x="169" y="343"/>
                </a:lnTo>
                <a:lnTo>
                  <a:pt x="171" y="343"/>
                </a:lnTo>
                <a:lnTo>
                  <a:pt x="173" y="341"/>
                </a:lnTo>
                <a:lnTo>
                  <a:pt x="174" y="340"/>
                </a:lnTo>
                <a:lnTo>
                  <a:pt x="174" y="338"/>
                </a:lnTo>
                <a:lnTo>
                  <a:pt x="174" y="338"/>
                </a:lnTo>
                <a:lnTo>
                  <a:pt x="173" y="336"/>
                </a:lnTo>
                <a:lnTo>
                  <a:pt x="171" y="334"/>
                </a:lnTo>
                <a:lnTo>
                  <a:pt x="169" y="334"/>
                </a:lnTo>
                <a:lnTo>
                  <a:pt x="167" y="334"/>
                </a:lnTo>
                <a:lnTo>
                  <a:pt x="167" y="334"/>
                </a:lnTo>
                <a:lnTo>
                  <a:pt x="148" y="337"/>
                </a:lnTo>
                <a:lnTo>
                  <a:pt x="130" y="342"/>
                </a:lnTo>
                <a:lnTo>
                  <a:pt x="130" y="342"/>
                </a:lnTo>
                <a:lnTo>
                  <a:pt x="124" y="316"/>
                </a:lnTo>
                <a:lnTo>
                  <a:pt x="119" y="289"/>
                </a:lnTo>
                <a:lnTo>
                  <a:pt x="119" y="289"/>
                </a:lnTo>
                <a:lnTo>
                  <a:pt x="119" y="287"/>
                </a:lnTo>
                <a:lnTo>
                  <a:pt x="117" y="285"/>
                </a:lnTo>
                <a:lnTo>
                  <a:pt x="115" y="284"/>
                </a:lnTo>
                <a:lnTo>
                  <a:pt x="113" y="284"/>
                </a:lnTo>
                <a:lnTo>
                  <a:pt x="113" y="284"/>
                </a:lnTo>
                <a:lnTo>
                  <a:pt x="111" y="285"/>
                </a:lnTo>
                <a:lnTo>
                  <a:pt x="110" y="286"/>
                </a:lnTo>
                <a:lnTo>
                  <a:pt x="109" y="288"/>
                </a:lnTo>
                <a:lnTo>
                  <a:pt x="109" y="290"/>
                </a:lnTo>
                <a:lnTo>
                  <a:pt x="109" y="290"/>
                </a:lnTo>
                <a:lnTo>
                  <a:pt x="113" y="318"/>
                </a:lnTo>
                <a:lnTo>
                  <a:pt x="121" y="346"/>
                </a:lnTo>
                <a:lnTo>
                  <a:pt x="121" y="346"/>
                </a:lnTo>
                <a:lnTo>
                  <a:pt x="106" y="351"/>
                </a:lnTo>
                <a:lnTo>
                  <a:pt x="92" y="356"/>
                </a:lnTo>
                <a:lnTo>
                  <a:pt x="79" y="362"/>
                </a:lnTo>
                <a:lnTo>
                  <a:pt x="67" y="370"/>
                </a:lnTo>
                <a:lnTo>
                  <a:pt x="67" y="370"/>
                </a:lnTo>
                <a:lnTo>
                  <a:pt x="57" y="356"/>
                </a:lnTo>
                <a:lnTo>
                  <a:pt x="48" y="341"/>
                </a:lnTo>
                <a:lnTo>
                  <a:pt x="40" y="325"/>
                </a:lnTo>
                <a:lnTo>
                  <a:pt x="34" y="310"/>
                </a:lnTo>
                <a:lnTo>
                  <a:pt x="29" y="294"/>
                </a:lnTo>
                <a:lnTo>
                  <a:pt x="25" y="277"/>
                </a:lnTo>
                <a:lnTo>
                  <a:pt x="22" y="260"/>
                </a:lnTo>
                <a:lnTo>
                  <a:pt x="21" y="243"/>
                </a:lnTo>
                <a:lnTo>
                  <a:pt x="59" y="243"/>
                </a:lnTo>
                <a:lnTo>
                  <a:pt x="59" y="243"/>
                </a:lnTo>
                <a:lnTo>
                  <a:pt x="61" y="242"/>
                </a:lnTo>
                <a:lnTo>
                  <a:pt x="63" y="241"/>
                </a:lnTo>
                <a:lnTo>
                  <a:pt x="65" y="240"/>
                </a:lnTo>
                <a:lnTo>
                  <a:pt x="65" y="238"/>
                </a:lnTo>
                <a:lnTo>
                  <a:pt x="65" y="238"/>
                </a:lnTo>
                <a:lnTo>
                  <a:pt x="65" y="235"/>
                </a:lnTo>
                <a:lnTo>
                  <a:pt x="63" y="233"/>
                </a:lnTo>
                <a:lnTo>
                  <a:pt x="61" y="232"/>
                </a:lnTo>
                <a:lnTo>
                  <a:pt x="59" y="232"/>
                </a:lnTo>
                <a:lnTo>
                  <a:pt x="21" y="232"/>
                </a:lnTo>
                <a:lnTo>
                  <a:pt x="21" y="232"/>
                </a:lnTo>
                <a:lnTo>
                  <a:pt x="23" y="210"/>
                </a:lnTo>
                <a:lnTo>
                  <a:pt x="26" y="188"/>
                </a:lnTo>
                <a:lnTo>
                  <a:pt x="33" y="167"/>
                </a:lnTo>
                <a:lnTo>
                  <a:pt x="41" y="147"/>
                </a:lnTo>
                <a:lnTo>
                  <a:pt x="41" y="147"/>
                </a:lnTo>
                <a:lnTo>
                  <a:pt x="42" y="142"/>
                </a:lnTo>
                <a:lnTo>
                  <a:pt x="41" y="138"/>
                </a:lnTo>
                <a:lnTo>
                  <a:pt x="39" y="135"/>
                </a:lnTo>
                <a:lnTo>
                  <a:pt x="36" y="132"/>
                </a:lnTo>
                <a:lnTo>
                  <a:pt x="36" y="132"/>
                </a:lnTo>
                <a:lnTo>
                  <a:pt x="32" y="132"/>
                </a:lnTo>
                <a:lnTo>
                  <a:pt x="29" y="132"/>
                </a:lnTo>
                <a:lnTo>
                  <a:pt x="24" y="134"/>
                </a:lnTo>
                <a:lnTo>
                  <a:pt x="22" y="137"/>
                </a:lnTo>
                <a:lnTo>
                  <a:pt x="22" y="137"/>
                </a:lnTo>
                <a:lnTo>
                  <a:pt x="17" y="150"/>
                </a:lnTo>
                <a:lnTo>
                  <a:pt x="13" y="161"/>
                </a:lnTo>
                <a:lnTo>
                  <a:pt x="8" y="174"/>
                </a:lnTo>
                <a:lnTo>
                  <a:pt x="5" y="186"/>
                </a:lnTo>
                <a:lnTo>
                  <a:pt x="3" y="198"/>
                </a:lnTo>
                <a:lnTo>
                  <a:pt x="1" y="211"/>
                </a:lnTo>
                <a:lnTo>
                  <a:pt x="0" y="224"/>
                </a:lnTo>
                <a:lnTo>
                  <a:pt x="0" y="238"/>
                </a:lnTo>
                <a:lnTo>
                  <a:pt x="0" y="238"/>
                </a:lnTo>
                <a:lnTo>
                  <a:pt x="1" y="261"/>
                </a:lnTo>
                <a:lnTo>
                  <a:pt x="4" y="283"/>
                </a:lnTo>
                <a:lnTo>
                  <a:pt x="10" y="305"/>
                </a:lnTo>
                <a:lnTo>
                  <a:pt x="17" y="326"/>
                </a:lnTo>
                <a:lnTo>
                  <a:pt x="26" y="347"/>
                </a:lnTo>
                <a:lnTo>
                  <a:pt x="38" y="367"/>
                </a:lnTo>
                <a:lnTo>
                  <a:pt x="52" y="385"/>
                </a:lnTo>
                <a:lnTo>
                  <a:pt x="67" y="403"/>
                </a:lnTo>
                <a:lnTo>
                  <a:pt x="67" y="403"/>
                </a:lnTo>
                <a:lnTo>
                  <a:pt x="71" y="405"/>
                </a:lnTo>
                <a:lnTo>
                  <a:pt x="74" y="406"/>
                </a:lnTo>
                <a:lnTo>
                  <a:pt x="74" y="406"/>
                </a:lnTo>
                <a:lnTo>
                  <a:pt x="78" y="405"/>
                </a:lnTo>
                <a:lnTo>
                  <a:pt x="81" y="403"/>
                </a:lnTo>
                <a:lnTo>
                  <a:pt x="81" y="403"/>
                </a:lnTo>
                <a:lnTo>
                  <a:pt x="85" y="398"/>
                </a:lnTo>
                <a:lnTo>
                  <a:pt x="85" y="395"/>
                </a:lnTo>
                <a:lnTo>
                  <a:pt x="85" y="391"/>
                </a:lnTo>
                <a:lnTo>
                  <a:pt x="83" y="388"/>
                </a:lnTo>
                <a:lnTo>
                  <a:pt x="83" y="388"/>
                </a:lnTo>
                <a:close/>
                <a:moveTo>
                  <a:pt x="225" y="376"/>
                </a:moveTo>
                <a:lnTo>
                  <a:pt x="225" y="376"/>
                </a:lnTo>
                <a:lnTo>
                  <a:pt x="221" y="390"/>
                </a:lnTo>
                <a:lnTo>
                  <a:pt x="229" y="402"/>
                </a:lnTo>
                <a:lnTo>
                  <a:pt x="247" y="402"/>
                </a:lnTo>
                <a:lnTo>
                  <a:pt x="255" y="390"/>
                </a:lnTo>
                <a:lnTo>
                  <a:pt x="255" y="390"/>
                </a:lnTo>
                <a:lnTo>
                  <a:pt x="250" y="376"/>
                </a:lnTo>
                <a:lnTo>
                  <a:pt x="250" y="376"/>
                </a:lnTo>
                <a:lnTo>
                  <a:pt x="225" y="376"/>
                </a:lnTo>
                <a:lnTo>
                  <a:pt x="225" y="376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853932" y="2034626"/>
            <a:ext cx="253125" cy="261213"/>
            <a:chOff x="1562100" y="1592263"/>
            <a:chExt cx="401638" cy="455613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0" name="Freeform 24"/>
            <p:cNvSpPr>
              <a:spLocks/>
            </p:cNvSpPr>
            <p:nvPr/>
          </p:nvSpPr>
          <p:spPr bwMode="auto">
            <a:xfrm>
              <a:off x="1639888" y="1798638"/>
              <a:ext cx="323850" cy="223838"/>
            </a:xfrm>
            <a:custGeom>
              <a:avLst/>
              <a:gdLst/>
              <a:ahLst/>
              <a:cxnLst>
                <a:cxn ang="0">
                  <a:pos x="142" y="244"/>
                </a:cxn>
                <a:cxn ang="0">
                  <a:pos x="142" y="244"/>
                </a:cxn>
                <a:cxn ang="0">
                  <a:pos x="120" y="242"/>
                </a:cxn>
                <a:cxn ang="0">
                  <a:pos x="97" y="240"/>
                </a:cxn>
                <a:cxn ang="0">
                  <a:pos x="76" y="234"/>
                </a:cxn>
                <a:cxn ang="0">
                  <a:pos x="53" y="228"/>
                </a:cxn>
                <a:cxn ang="0">
                  <a:pos x="0" y="282"/>
                </a:cxn>
                <a:cxn ang="0">
                  <a:pos x="72" y="247"/>
                </a:cxn>
                <a:cxn ang="0">
                  <a:pos x="72" y="247"/>
                </a:cxn>
                <a:cxn ang="0">
                  <a:pos x="95" y="257"/>
                </a:cxn>
                <a:cxn ang="0">
                  <a:pos x="118" y="263"/>
                </a:cxn>
                <a:cxn ang="0">
                  <a:pos x="142" y="267"/>
                </a:cxn>
                <a:cxn ang="0">
                  <a:pos x="167" y="268"/>
                </a:cxn>
                <a:cxn ang="0">
                  <a:pos x="167" y="268"/>
                </a:cxn>
                <a:cxn ang="0">
                  <a:pos x="192" y="267"/>
                </a:cxn>
                <a:cxn ang="0">
                  <a:pos x="215" y="263"/>
                </a:cxn>
                <a:cxn ang="0">
                  <a:pos x="240" y="257"/>
                </a:cxn>
                <a:cxn ang="0">
                  <a:pos x="261" y="249"/>
                </a:cxn>
                <a:cxn ang="0">
                  <a:pos x="282" y="238"/>
                </a:cxn>
                <a:cxn ang="0">
                  <a:pos x="302" y="227"/>
                </a:cxn>
                <a:cxn ang="0">
                  <a:pos x="320" y="213"/>
                </a:cxn>
                <a:cxn ang="0">
                  <a:pos x="337" y="198"/>
                </a:cxn>
                <a:cxn ang="0">
                  <a:pos x="352" y="181"/>
                </a:cxn>
                <a:cxn ang="0">
                  <a:pos x="367" y="162"/>
                </a:cxn>
                <a:cxn ang="0">
                  <a:pos x="379" y="143"/>
                </a:cxn>
                <a:cxn ang="0">
                  <a:pos x="388" y="122"/>
                </a:cxn>
                <a:cxn ang="0">
                  <a:pos x="398" y="99"/>
                </a:cxn>
                <a:cxn ang="0">
                  <a:pos x="403" y="76"/>
                </a:cxn>
                <a:cxn ang="0">
                  <a:pos x="407" y="51"/>
                </a:cxn>
                <a:cxn ang="0">
                  <a:pos x="407" y="26"/>
                </a:cxn>
                <a:cxn ang="0">
                  <a:pos x="407" y="26"/>
                </a:cxn>
                <a:cxn ang="0">
                  <a:pos x="405" y="0"/>
                </a:cxn>
                <a:cxn ang="0">
                  <a:pos x="405" y="0"/>
                </a:cxn>
                <a:cxn ang="0">
                  <a:pos x="403" y="25"/>
                </a:cxn>
                <a:cxn ang="0">
                  <a:pos x="398" y="49"/>
                </a:cxn>
                <a:cxn ang="0">
                  <a:pos x="390" y="72"/>
                </a:cxn>
                <a:cxn ang="0">
                  <a:pos x="381" y="95"/>
                </a:cxn>
                <a:cxn ang="0">
                  <a:pos x="367" y="116"/>
                </a:cxn>
                <a:cxn ang="0">
                  <a:pos x="354" y="137"/>
                </a:cxn>
                <a:cxn ang="0">
                  <a:pos x="339" y="154"/>
                </a:cxn>
                <a:cxn ang="0">
                  <a:pos x="322" y="171"/>
                </a:cxn>
                <a:cxn ang="0">
                  <a:pos x="304" y="188"/>
                </a:cxn>
                <a:cxn ang="0">
                  <a:pos x="283" y="202"/>
                </a:cxn>
                <a:cxn ang="0">
                  <a:pos x="262" y="213"/>
                </a:cxn>
                <a:cxn ang="0">
                  <a:pos x="241" y="225"/>
                </a:cxn>
                <a:cxn ang="0">
                  <a:pos x="217" y="232"/>
                </a:cxn>
                <a:cxn ang="0">
                  <a:pos x="194" y="238"/>
                </a:cxn>
                <a:cxn ang="0">
                  <a:pos x="169" y="242"/>
                </a:cxn>
                <a:cxn ang="0">
                  <a:pos x="142" y="244"/>
                </a:cxn>
                <a:cxn ang="0">
                  <a:pos x="142" y="244"/>
                </a:cxn>
              </a:cxnLst>
              <a:rect l="0" t="0" r="r" b="b"/>
              <a:pathLst>
                <a:path w="407" h="282">
                  <a:moveTo>
                    <a:pt x="142" y="244"/>
                  </a:moveTo>
                  <a:lnTo>
                    <a:pt x="142" y="244"/>
                  </a:lnTo>
                  <a:lnTo>
                    <a:pt x="120" y="242"/>
                  </a:lnTo>
                  <a:lnTo>
                    <a:pt x="97" y="240"/>
                  </a:lnTo>
                  <a:lnTo>
                    <a:pt x="76" y="234"/>
                  </a:lnTo>
                  <a:lnTo>
                    <a:pt x="53" y="228"/>
                  </a:lnTo>
                  <a:lnTo>
                    <a:pt x="0" y="282"/>
                  </a:lnTo>
                  <a:lnTo>
                    <a:pt x="72" y="247"/>
                  </a:lnTo>
                  <a:lnTo>
                    <a:pt x="72" y="247"/>
                  </a:lnTo>
                  <a:lnTo>
                    <a:pt x="95" y="257"/>
                  </a:lnTo>
                  <a:lnTo>
                    <a:pt x="118" y="263"/>
                  </a:lnTo>
                  <a:lnTo>
                    <a:pt x="142" y="267"/>
                  </a:lnTo>
                  <a:lnTo>
                    <a:pt x="167" y="268"/>
                  </a:lnTo>
                  <a:lnTo>
                    <a:pt x="167" y="268"/>
                  </a:lnTo>
                  <a:lnTo>
                    <a:pt x="192" y="267"/>
                  </a:lnTo>
                  <a:lnTo>
                    <a:pt x="215" y="263"/>
                  </a:lnTo>
                  <a:lnTo>
                    <a:pt x="240" y="257"/>
                  </a:lnTo>
                  <a:lnTo>
                    <a:pt x="261" y="249"/>
                  </a:lnTo>
                  <a:lnTo>
                    <a:pt x="282" y="238"/>
                  </a:lnTo>
                  <a:lnTo>
                    <a:pt x="302" y="227"/>
                  </a:lnTo>
                  <a:lnTo>
                    <a:pt x="320" y="213"/>
                  </a:lnTo>
                  <a:lnTo>
                    <a:pt x="337" y="198"/>
                  </a:lnTo>
                  <a:lnTo>
                    <a:pt x="352" y="181"/>
                  </a:lnTo>
                  <a:lnTo>
                    <a:pt x="367" y="162"/>
                  </a:lnTo>
                  <a:lnTo>
                    <a:pt x="379" y="143"/>
                  </a:lnTo>
                  <a:lnTo>
                    <a:pt x="388" y="122"/>
                  </a:lnTo>
                  <a:lnTo>
                    <a:pt x="398" y="99"/>
                  </a:lnTo>
                  <a:lnTo>
                    <a:pt x="403" y="76"/>
                  </a:lnTo>
                  <a:lnTo>
                    <a:pt x="407" y="51"/>
                  </a:lnTo>
                  <a:lnTo>
                    <a:pt x="407" y="26"/>
                  </a:lnTo>
                  <a:lnTo>
                    <a:pt x="407" y="26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03" y="25"/>
                  </a:lnTo>
                  <a:lnTo>
                    <a:pt x="398" y="49"/>
                  </a:lnTo>
                  <a:lnTo>
                    <a:pt x="390" y="72"/>
                  </a:lnTo>
                  <a:lnTo>
                    <a:pt x="381" y="95"/>
                  </a:lnTo>
                  <a:lnTo>
                    <a:pt x="367" y="116"/>
                  </a:lnTo>
                  <a:lnTo>
                    <a:pt x="354" y="137"/>
                  </a:lnTo>
                  <a:lnTo>
                    <a:pt x="339" y="154"/>
                  </a:lnTo>
                  <a:lnTo>
                    <a:pt x="322" y="171"/>
                  </a:lnTo>
                  <a:lnTo>
                    <a:pt x="304" y="188"/>
                  </a:lnTo>
                  <a:lnTo>
                    <a:pt x="283" y="202"/>
                  </a:lnTo>
                  <a:lnTo>
                    <a:pt x="262" y="213"/>
                  </a:lnTo>
                  <a:lnTo>
                    <a:pt x="241" y="225"/>
                  </a:lnTo>
                  <a:lnTo>
                    <a:pt x="217" y="232"/>
                  </a:lnTo>
                  <a:lnTo>
                    <a:pt x="194" y="238"/>
                  </a:lnTo>
                  <a:lnTo>
                    <a:pt x="169" y="242"/>
                  </a:lnTo>
                  <a:lnTo>
                    <a:pt x="142" y="244"/>
                  </a:lnTo>
                  <a:lnTo>
                    <a:pt x="142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 25"/>
            <p:cNvSpPr>
              <a:spLocks noEditPoints="1"/>
            </p:cNvSpPr>
            <p:nvPr/>
          </p:nvSpPr>
          <p:spPr bwMode="auto">
            <a:xfrm>
              <a:off x="1562100" y="1592263"/>
              <a:ext cx="381000" cy="455613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21" y="337"/>
                </a:cxn>
                <a:cxn ang="0">
                  <a:pos x="59" y="398"/>
                </a:cxn>
                <a:cxn ang="0">
                  <a:pos x="145" y="461"/>
                </a:cxn>
                <a:cxn ang="0">
                  <a:pos x="191" y="474"/>
                </a:cxn>
                <a:cxn ang="0">
                  <a:pos x="240" y="480"/>
                </a:cxn>
                <a:cxn ang="0">
                  <a:pos x="313" y="468"/>
                </a:cxn>
                <a:cxn ang="0">
                  <a:pos x="376" y="440"/>
                </a:cxn>
                <a:cxn ang="0">
                  <a:pos x="425" y="392"/>
                </a:cxn>
                <a:cxn ang="0">
                  <a:pos x="461" y="333"/>
                </a:cxn>
                <a:cxn ang="0">
                  <a:pos x="480" y="265"/>
                </a:cxn>
                <a:cxn ang="0">
                  <a:pos x="480" y="215"/>
                </a:cxn>
                <a:cxn ang="0">
                  <a:pos x="461" y="147"/>
                </a:cxn>
                <a:cxn ang="0">
                  <a:pos x="425" y="87"/>
                </a:cxn>
                <a:cxn ang="0">
                  <a:pos x="376" y="40"/>
                </a:cxn>
                <a:cxn ang="0">
                  <a:pos x="313" y="9"/>
                </a:cxn>
                <a:cxn ang="0">
                  <a:pos x="240" y="0"/>
                </a:cxn>
                <a:cxn ang="0">
                  <a:pos x="193" y="4"/>
                </a:cxn>
                <a:cxn ang="0">
                  <a:pos x="126" y="28"/>
                </a:cxn>
                <a:cxn ang="0">
                  <a:pos x="71" y="70"/>
                </a:cxn>
                <a:cxn ang="0">
                  <a:pos x="29" y="126"/>
                </a:cxn>
                <a:cxn ang="0">
                  <a:pos x="4" y="190"/>
                </a:cxn>
                <a:cxn ang="0">
                  <a:pos x="0" y="240"/>
                </a:cxn>
                <a:cxn ang="0">
                  <a:pos x="456" y="261"/>
                </a:cxn>
                <a:cxn ang="0">
                  <a:pos x="440" y="324"/>
                </a:cxn>
                <a:cxn ang="0">
                  <a:pos x="408" y="377"/>
                </a:cxn>
                <a:cxn ang="0">
                  <a:pos x="360" y="419"/>
                </a:cxn>
                <a:cxn ang="0">
                  <a:pos x="305" y="446"/>
                </a:cxn>
                <a:cxn ang="0">
                  <a:pos x="240" y="457"/>
                </a:cxn>
                <a:cxn ang="0">
                  <a:pos x="197" y="451"/>
                </a:cxn>
                <a:cxn ang="0">
                  <a:pos x="139" y="432"/>
                </a:cxn>
                <a:cxn ang="0">
                  <a:pos x="99" y="423"/>
                </a:cxn>
                <a:cxn ang="0">
                  <a:pos x="94" y="398"/>
                </a:cxn>
                <a:cxn ang="0">
                  <a:pos x="52" y="347"/>
                </a:cxn>
                <a:cxn ang="0">
                  <a:pos x="29" y="284"/>
                </a:cxn>
                <a:cxn ang="0">
                  <a:pos x="23" y="240"/>
                </a:cxn>
                <a:cxn ang="0">
                  <a:pos x="33" y="175"/>
                </a:cxn>
                <a:cxn ang="0">
                  <a:pos x="61" y="118"/>
                </a:cxn>
                <a:cxn ang="0">
                  <a:pos x="103" y="72"/>
                </a:cxn>
                <a:cxn ang="0">
                  <a:pos x="157" y="40"/>
                </a:cxn>
                <a:cxn ang="0">
                  <a:pos x="218" y="25"/>
                </a:cxn>
                <a:cxn ang="0">
                  <a:pos x="263" y="25"/>
                </a:cxn>
                <a:cxn ang="0">
                  <a:pos x="324" y="40"/>
                </a:cxn>
                <a:cxn ang="0">
                  <a:pos x="378" y="72"/>
                </a:cxn>
                <a:cxn ang="0">
                  <a:pos x="420" y="118"/>
                </a:cxn>
                <a:cxn ang="0">
                  <a:pos x="448" y="175"/>
                </a:cxn>
                <a:cxn ang="0">
                  <a:pos x="458" y="240"/>
                </a:cxn>
              </a:cxnLst>
              <a:rect l="0" t="0" r="r" b="b"/>
              <a:pathLst>
                <a:path w="480" h="573">
                  <a:moveTo>
                    <a:pt x="0" y="240"/>
                  </a:moveTo>
                  <a:lnTo>
                    <a:pt x="0" y="240"/>
                  </a:lnTo>
                  <a:lnTo>
                    <a:pt x="0" y="265"/>
                  </a:lnTo>
                  <a:lnTo>
                    <a:pt x="6" y="289"/>
                  </a:lnTo>
                  <a:lnTo>
                    <a:pt x="12" y="314"/>
                  </a:lnTo>
                  <a:lnTo>
                    <a:pt x="21" y="337"/>
                  </a:lnTo>
                  <a:lnTo>
                    <a:pt x="31" y="360"/>
                  </a:lnTo>
                  <a:lnTo>
                    <a:pt x="44" y="379"/>
                  </a:lnTo>
                  <a:lnTo>
                    <a:pt x="59" y="398"/>
                  </a:lnTo>
                  <a:lnTo>
                    <a:pt x="77" y="415"/>
                  </a:lnTo>
                  <a:lnTo>
                    <a:pt x="35" y="573"/>
                  </a:lnTo>
                  <a:lnTo>
                    <a:pt x="145" y="461"/>
                  </a:lnTo>
                  <a:lnTo>
                    <a:pt x="145" y="461"/>
                  </a:lnTo>
                  <a:lnTo>
                    <a:pt x="168" y="468"/>
                  </a:lnTo>
                  <a:lnTo>
                    <a:pt x="191" y="474"/>
                  </a:lnTo>
                  <a:lnTo>
                    <a:pt x="216" y="478"/>
                  </a:lnTo>
                  <a:lnTo>
                    <a:pt x="240" y="480"/>
                  </a:lnTo>
                  <a:lnTo>
                    <a:pt x="240" y="480"/>
                  </a:lnTo>
                  <a:lnTo>
                    <a:pt x="265" y="478"/>
                  </a:lnTo>
                  <a:lnTo>
                    <a:pt x="288" y="476"/>
                  </a:lnTo>
                  <a:lnTo>
                    <a:pt x="313" y="468"/>
                  </a:lnTo>
                  <a:lnTo>
                    <a:pt x="334" y="461"/>
                  </a:lnTo>
                  <a:lnTo>
                    <a:pt x="355" y="451"/>
                  </a:lnTo>
                  <a:lnTo>
                    <a:pt x="376" y="440"/>
                  </a:lnTo>
                  <a:lnTo>
                    <a:pt x="393" y="425"/>
                  </a:lnTo>
                  <a:lnTo>
                    <a:pt x="410" y="409"/>
                  </a:lnTo>
                  <a:lnTo>
                    <a:pt x="425" y="392"/>
                  </a:lnTo>
                  <a:lnTo>
                    <a:pt x="440" y="373"/>
                  </a:lnTo>
                  <a:lnTo>
                    <a:pt x="452" y="354"/>
                  </a:lnTo>
                  <a:lnTo>
                    <a:pt x="461" y="333"/>
                  </a:lnTo>
                  <a:lnTo>
                    <a:pt x="471" y="310"/>
                  </a:lnTo>
                  <a:lnTo>
                    <a:pt x="477" y="287"/>
                  </a:lnTo>
                  <a:lnTo>
                    <a:pt x="480" y="265"/>
                  </a:lnTo>
                  <a:lnTo>
                    <a:pt x="480" y="240"/>
                  </a:lnTo>
                  <a:lnTo>
                    <a:pt x="480" y="240"/>
                  </a:lnTo>
                  <a:lnTo>
                    <a:pt x="480" y="215"/>
                  </a:lnTo>
                  <a:lnTo>
                    <a:pt x="477" y="190"/>
                  </a:lnTo>
                  <a:lnTo>
                    <a:pt x="471" y="167"/>
                  </a:lnTo>
                  <a:lnTo>
                    <a:pt x="461" y="147"/>
                  </a:lnTo>
                  <a:lnTo>
                    <a:pt x="452" y="126"/>
                  </a:lnTo>
                  <a:lnTo>
                    <a:pt x="440" y="105"/>
                  </a:lnTo>
                  <a:lnTo>
                    <a:pt x="425" y="87"/>
                  </a:lnTo>
                  <a:lnTo>
                    <a:pt x="410" y="70"/>
                  </a:lnTo>
                  <a:lnTo>
                    <a:pt x="393" y="53"/>
                  </a:lnTo>
                  <a:lnTo>
                    <a:pt x="376" y="40"/>
                  </a:lnTo>
                  <a:lnTo>
                    <a:pt x="355" y="28"/>
                  </a:lnTo>
                  <a:lnTo>
                    <a:pt x="334" y="19"/>
                  </a:lnTo>
                  <a:lnTo>
                    <a:pt x="313" y="9"/>
                  </a:lnTo>
                  <a:lnTo>
                    <a:pt x="288" y="4"/>
                  </a:lnTo>
                  <a:lnTo>
                    <a:pt x="265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0"/>
                  </a:lnTo>
                  <a:lnTo>
                    <a:pt x="193" y="4"/>
                  </a:lnTo>
                  <a:lnTo>
                    <a:pt x="168" y="9"/>
                  </a:lnTo>
                  <a:lnTo>
                    <a:pt x="147" y="19"/>
                  </a:lnTo>
                  <a:lnTo>
                    <a:pt x="126" y="28"/>
                  </a:lnTo>
                  <a:lnTo>
                    <a:pt x="105" y="40"/>
                  </a:lnTo>
                  <a:lnTo>
                    <a:pt x="88" y="53"/>
                  </a:lnTo>
                  <a:lnTo>
                    <a:pt x="71" y="70"/>
                  </a:lnTo>
                  <a:lnTo>
                    <a:pt x="56" y="87"/>
                  </a:lnTo>
                  <a:lnTo>
                    <a:pt x="40" y="105"/>
                  </a:lnTo>
                  <a:lnTo>
                    <a:pt x="29" y="126"/>
                  </a:lnTo>
                  <a:lnTo>
                    <a:pt x="19" y="147"/>
                  </a:lnTo>
                  <a:lnTo>
                    <a:pt x="10" y="167"/>
                  </a:lnTo>
                  <a:lnTo>
                    <a:pt x="4" y="190"/>
                  </a:lnTo>
                  <a:lnTo>
                    <a:pt x="0" y="215"/>
                  </a:lnTo>
                  <a:lnTo>
                    <a:pt x="0" y="240"/>
                  </a:lnTo>
                  <a:lnTo>
                    <a:pt x="0" y="240"/>
                  </a:lnTo>
                  <a:close/>
                  <a:moveTo>
                    <a:pt x="458" y="240"/>
                  </a:moveTo>
                  <a:lnTo>
                    <a:pt x="458" y="240"/>
                  </a:lnTo>
                  <a:lnTo>
                    <a:pt x="456" y="261"/>
                  </a:lnTo>
                  <a:lnTo>
                    <a:pt x="452" y="284"/>
                  </a:lnTo>
                  <a:lnTo>
                    <a:pt x="448" y="305"/>
                  </a:lnTo>
                  <a:lnTo>
                    <a:pt x="440" y="324"/>
                  </a:lnTo>
                  <a:lnTo>
                    <a:pt x="431" y="343"/>
                  </a:lnTo>
                  <a:lnTo>
                    <a:pt x="420" y="360"/>
                  </a:lnTo>
                  <a:lnTo>
                    <a:pt x="408" y="377"/>
                  </a:lnTo>
                  <a:lnTo>
                    <a:pt x="393" y="392"/>
                  </a:lnTo>
                  <a:lnTo>
                    <a:pt x="378" y="408"/>
                  </a:lnTo>
                  <a:lnTo>
                    <a:pt x="360" y="419"/>
                  </a:lnTo>
                  <a:lnTo>
                    <a:pt x="343" y="430"/>
                  </a:lnTo>
                  <a:lnTo>
                    <a:pt x="324" y="440"/>
                  </a:lnTo>
                  <a:lnTo>
                    <a:pt x="305" y="446"/>
                  </a:lnTo>
                  <a:lnTo>
                    <a:pt x="284" y="451"/>
                  </a:lnTo>
                  <a:lnTo>
                    <a:pt x="263" y="455"/>
                  </a:lnTo>
                  <a:lnTo>
                    <a:pt x="240" y="457"/>
                  </a:lnTo>
                  <a:lnTo>
                    <a:pt x="240" y="457"/>
                  </a:lnTo>
                  <a:lnTo>
                    <a:pt x="218" y="455"/>
                  </a:lnTo>
                  <a:lnTo>
                    <a:pt x="197" y="451"/>
                  </a:lnTo>
                  <a:lnTo>
                    <a:pt x="176" y="446"/>
                  </a:lnTo>
                  <a:lnTo>
                    <a:pt x="155" y="438"/>
                  </a:lnTo>
                  <a:lnTo>
                    <a:pt x="139" y="432"/>
                  </a:lnTo>
                  <a:lnTo>
                    <a:pt x="128" y="444"/>
                  </a:lnTo>
                  <a:lnTo>
                    <a:pt x="80" y="491"/>
                  </a:lnTo>
                  <a:lnTo>
                    <a:pt x="99" y="423"/>
                  </a:lnTo>
                  <a:lnTo>
                    <a:pt x="103" y="408"/>
                  </a:lnTo>
                  <a:lnTo>
                    <a:pt x="94" y="398"/>
                  </a:lnTo>
                  <a:lnTo>
                    <a:pt x="94" y="398"/>
                  </a:lnTo>
                  <a:lnTo>
                    <a:pt x="77" y="383"/>
                  </a:lnTo>
                  <a:lnTo>
                    <a:pt x="63" y="364"/>
                  </a:lnTo>
                  <a:lnTo>
                    <a:pt x="52" y="347"/>
                  </a:lnTo>
                  <a:lnTo>
                    <a:pt x="42" y="326"/>
                  </a:lnTo>
                  <a:lnTo>
                    <a:pt x="35" y="305"/>
                  </a:lnTo>
                  <a:lnTo>
                    <a:pt x="29" y="284"/>
                  </a:lnTo>
                  <a:lnTo>
                    <a:pt x="25" y="263"/>
                  </a:lnTo>
                  <a:lnTo>
                    <a:pt x="23" y="240"/>
                  </a:lnTo>
                  <a:lnTo>
                    <a:pt x="23" y="240"/>
                  </a:lnTo>
                  <a:lnTo>
                    <a:pt x="25" y="217"/>
                  </a:lnTo>
                  <a:lnTo>
                    <a:pt x="29" y="196"/>
                  </a:lnTo>
                  <a:lnTo>
                    <a:pt x="33" y="175"/>
                  </a:lnTo>
                  <a:lnTo>
                    <a:pt x="40" y="156"/>
                  </a:lnTo>
                  <a:lnTo>
                    <a:pt x="50" y="137"/>
                  </a:lnTo>
                  <a:lnTo>
                    <a:pt x="61" y="118"/>
                  </a:lnTo>
                  <a:lnTo>
                    <a:pt x="73" y="103"/>
                  </a:lnTo>
                  <a:lnTo>
                    <a:pt x="88" y="87"/>
                  </a:lnTo>
                  <a:lnTo>
                    <a:pt x="103" y="72"/>
                  </a:lnTo>
                  <a:lnTo>
                    <a:pt x="119" y="61"/>
                  </a:lnTo>
                  <a:lnTo>
                    <a:pt x="138" y="49"/>
                  </a:lnTo>
                  <a:lnTo>
                    <a:pt x="157" y="40"/>
                  </a:lnTo>
                  <a:lnTo>
                    <a:pt x="176" y="32"/>
                  </a:lnTo>
                  <a:lnTo>
                    <a:pt x="197" y="28"/>
                  </a:lnTo>
                  <a:lnTo>
                    <a:pt x="218" y="25"/>
                  </a:lnTo>
                  <a:lnTo>
                    <a:pt x="240" y="23"/>
                  </a:lnTo>
                  <a:lnTo>
                    <a:pt x="240" y="23"/>
                  </a:lnTo>
                  <a:lnTo>
                    <a:pt x="263" y="25"/>
                  </a:lnTo>
                  <a:lnTo>
                    <a:pt x="284" y="28"/>
                  </a:lnTo>
                  <a:lnTo>
                    <a:pt x="305" y="32"/>
                  </a:lnTo>
                  <a:lnTo>
                    <a:pt x="324" y="40"/>
                  </a:lnTo>
                  <a:lnTo>
                    <a:pt x="343" y="49"/>
                  </a:lnTo>
                  <a:lnTo>
                    <a:pt x="360" y="61"/>
                  </a:lnTo>
                  <a:lnTo>
                    <a:pt x="378" y="72"/>
                  </a:lnTo>
                  <a:lnTo>
                    <a:pt x="393" y="87"/>
                  </a:lnTo>
                  <a:lnTo>
                    <a:pt x="408" y="103"/>
                  </a:lnTo>
                  <a:lnTo>
                    <a:pt x="420" y="118"/>
                  </a:lnTo>
                  <a:lnTo>
                    <a:pt x="431" y="137"/>
                  </a:lnTo>
                  <a:lnTo>
                    <a:pt x="440" y="156"/>
                  </a:lnTo>
                  <a:lnTo>
                    <a:pt x="448" y="175"/>
                  </a:lnTo>
                  <a:lnTo>
                    <a:pt x="452" y="196"/>
                  </a:lnTo>
                  <a:lnTo>
                    <a:pt x="456" y="217"/>
                  </a:lnTo>
                  <a:lnTo>
                    <a:pt x="458" y="240"/>
                  </a:lnTo>
                  <a:lnTo>
                    <a:pt x="458" y="2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1747838" y="1679576"/>
              <a:ext cx="117475" cy="20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1638300" y="1735138"/>
              <a:ext cx="227013" cy="20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1638300" y="1792288"/>
              <a:ext cx="227013" cy="17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95" name="Rectangle 29"/>
            <p:cNvSpPr>
              <a:spLocks noChangeArrowheads="1"/>
            </p:cNvSpPr>
            <p:nvPr/>
          </p:nvSpPr>
          <p:spPr bwMode="auto">
            <a:xfrm>
              <a:off x="1638300" y="1847851"/>
              <a:ext cx="227013" cy="17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664762" y="1541744"/>
            <a:ext cx="1854190" cy="22555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Data sources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074525" y="1773153"/>
            <a:ext cx="788629" cy="654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48750" y="1752228"/>
            <a:ext cx="814868" cy="33533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Corporate functions</a:t>
            </a:r>
          </a:p>
        </p:txBody>
      </p:sp>
      <p:sp>
        <p:nvSpPr>
          <p:cNvPr id="102" name="Oval Callout 101"/>
          <p:cNvSpPr/>
          <p:nvPr/>
        </p:nvSpPr>
        <p:spPr>
          <a:xfrm>
            <a:off x="1210096" y="1526941"/>
            <a:ext cx="1049704" cy="713018"/>
          </a:xfrm>
          <a:prstGeom prst="wedgeEllipseCallout">
            <a:avLst>
              <a:gd name="adj1" fmla="val -39390"/>
              <a:gd name="adj2" fmla="val 45095"/>
            </a:avLst>
          </a:prstGeom>
          <a:solidFill>
            <a:srgbClr val="E2E2E3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grpSp>
        <p:nvGrpSpPr>
          <p:cNvPr id="103" name="Group 265"/>
          <p:cNvGrpSpPr/>
          <p:nvPr/>
        </p:nvGrpSpPr>
        <p:grpSpPr>
          <a:xfrm>
            <a:off x="1925078" y="1687517"/>
            <a:ext cx="128292" cy="154367"/>
            <a:chOff x="3221038" y="5441950"/>
            <a:chExt cx="434975" cy="433387"/>
          </a:xfrm>
          <a:solidFill>
            <a:srgbClr val="7F5C27"/>
          </a:solidFill>
        </p:grpSpPr>
        <p:sp>
          <p:nvSpPr>
            <p:cNvPr id="141" name="Freeform 108"/>
            <p:cNvSpPr>
              <a:spLocks noEditPoints="1"/>
            </p:cNvSpPr>
            <p:nvPr/>
          </p:nvSpPr>
          <p:spPr bwMode="auto">
            <a:xfrm>
              <a:off x="3227388" y="5446712"/>
              <a:ext cx="423863" cy="42386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165"/>
                </a:cxn>
                <a:cxn ang="0">
                  <a:pos x="164" y="330"/>
                </a:cxn>
                <a:cxn ang="0">
                  <a:pos x="213" y="308"/>
                </a:cxn>
                <a:cxn ang="0">
                  <a:pos x="169" y="304"/>
                </a:cxn>
                <a:cxn ang="0">
                  <a:pos x="30" y="165"/>
                </a:cxn>
                <a:cxn ang="0">
                  <a:pos x="169" y="26"/>
                </a:cxn>
                <a:cxn ang="0">
                  <a:pos x="299" y="165"/>
                </a:cxn>
                <a:cxn ang="0">
                  <a:pos x="258" y="242"/>
                </a:cxn>
                <a:cxn ang="0">
                  <a:pos x="258" y="97"/>
                </a:cxn>
                <a:cxn ang="0">
                  <a:pos x="242" y="81"/>
                </a:cxn>
                <a:cxn ang="0">
                  <a:pos x="225" y="97"/>
                </a:cxn>
                <a:cxn ang="0">
                  <a:pos x="225" y="103"/>
                </a:cxn>
                <a:cxn ang="0">
                  <a:pos x="159" y="75"/>
                </a:cxn>
                <a:cxn ang="0">
                  <a:pos x="66" y="169"/>
                </a:cxn>
                <a:cxn ang="0">
                  <a:pos x="159" y="262"/>
                </a:cxn>
                <a:cxn ang="0">
                  <a:pos x="225" y="234"/>
                </a:cxn>
                <a:cxn ang="0">
                  <a:pos x="225" y="253"/>
                </a:cxn>
                <a:cxn ang="0">
                  <a:pos x="238" y="276"/>
                </a:cxn>
                <a:cxn ang="0">
                  <a:pos x="329" y="165"/>
                </a:cxn>
                <a:cxn ang="0">
                  <a:pos x="164" y="0"/>
                </a:cxn>
                <a:cxn ang="0">
                  <a:pos x="159" y="238"/>
                </a:cxn>
                <a:cxn ang="0">
                  <a:pos x="92" y="169"/>
                </a:cxn>
                <a:cxn ang="0">
                  <a:pos x="159" y="99"/>
                </a:cxn>
                <a:cxn ang="0">
                  <a:pos x="225" y="169"/>
                </a:cxn>
                <a:cxn ang="0">
                  <a:pos x="159" y="238"/>
                </a:cxn>
                <a:cxn ang="0">
                  <a:pos x="258" y="245"/>
                </a:cxn>
                <a:cxn ang="0">
                  <a:pos x="258" y="242"/>
                </a:cxn>
                <a:cxn ang="0">
                  <a:pos x="258" y="245"/>
                </a:cxn>
              </a:cxnLst>
              <a:rect l="0" t="0" r="r" b="b"/>
              <a:pathLst>
                <a:path w="329" h="330">
                  <a:moveTo>
                    <a:pt x="164" y="0"/>
                  </a:moveTo>
                  <a:cubicBezTo>
                    <a:pt x="73" y="0"/>
                    <a:pt x="0" y="74"/>
                    <a:pt x="0" y="165"/>
                  </a:cubicBezTo>
                  <a:cubicBezTo>
                    <a:pt x="0" y="256"/>
                    <a:pt x="73" y="330"/>
                    <a:pt x="164" y="330"/>
                  </a:cubicBezTo>
                  <a:cubicBezTo>
                    <a:pt x="182" y="330"/>
                    <a:pt x="213" y="330"/>
                    <a:pt x="213" y="308"/>
                  </a:cubicBezTo>
                  <a:cubicBezTo>
                    <a:pt x="213" y="293"/>
                    <a:pt x="185" y="304"/>
                    <a:pt x="169" y="304"/>
                  </a:cubicBezTo>
                  <a:cubicBezTo>
                    <a:pt x="92" y="304"/>
                    <a:pt x="30" y="242"/>
                    <a:pt x="30" y="165"/>
                  </a:cubicBezTo>
                  <a:cubicBezTo>
                    <a:pt x="30" y="88"/>
                    <a:pt x="92" y="26"/>
                    <a:pt x="169" y="26"/>
                  </a:cubicBezTo>
                  <a:cubicBezTo>
                    <a:pt x="246" y="26"/>
                    <a:pt x="299" y="88"/>
                    <a:pt x="299" y="165"/>
                  </a:cubicBezTo>
                  <a:cubicBezTo>
                    <a:pt x="299" y="206"/>
                    <a:pt x="272" y="258"/>
                    <a:pt x="258" y="242"/>
                  </a:cubicBezTo>
                  <a:cubicBezTo>
                    <a:pt x="258" y="97"/>
                    <a:pt x="258" y="97"/>
                    <a:pt x="258" y="97"/>
                  </a:cubicBezTo>
                  <a:cubicBezTo>
                    <a:pt x="258" y="88"/>
                    <a:pt x="251" y="81"/>
                    <a:pt x="242" y="81"/>
                  </a:cubicBezTo>
                  <a:cubicBezTo>
                    <a:pt x="233" y="81"/>
                    <a:pt x="225" y="88"/>
                    <a:pt x="225" y="97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08" y="86"/>
                    <a:pt x="185" y="75"/>
                    <a:pt x="159" y="75"/>
                  </a:cubicBezTo>
                  <a:cubicBezTo>
                    <a:pt x="108" y="75"/>
                    <a:pt x="66" y="117"/>
                    <a:pt x="66" y="169"/>
                  </a:cubicBezTo>
                  <a:cubicBezTo>
                    <a:pt x="66" y="220"/>
                    <a:pt x="108" y="262"/>
                    <a:pt x="159" y="262"/>
                  </a:cubicBezTo>
                  <a:cubicBezTo>
                    <a:pt x="185" y="262"/>
                    <a:pt x="208" y="251"/>
                    <a:pt x="225" y="234"/>
                  </a:cubicBezTo>
                  <a:cubicBezTo>
                    <a:pt x="225" y="253"/>
                    <a:pt x="225" y="253"/>
                    <a:pt x="225" y="253"/>
                  </a:cubicBezTo>
                  <a:cubicBezTo>
                    <a:pt x="225" y="261"/>
                    <a:pt x="228" y="271"/>
                    <a:pt x="238" y="276"/>
                  </a:cubicBezTo>
                  <a:cubicBezTo>
                    <a:pt x="292" y="303"/>
                    <a:pt x="329" y="210"/>
                    <a:pt x="329" y="165"/>
                  </a:cubicBezTo>
                  <a:cubicBezTo>
                    <a:pt x="329" y="74"/>
                    <a:pt x="255" y="0"/>
                    <a:pt x="164" y="0"/>
                  </a:cubicBezTo>
                  <a:close/>
                  <a:moveTo>
                    <a:pt x="159" y="238"/>
                  </a:moveTo>
                  <a:cubicBezTo>
                    <a:pt x="122" y="238"/>
                    <a:pt x="92" y="207"/>
                    <a:pt x="92" y="169"/>
                  </a:cubicBezTo>
                  <a:cubicBezTo>
                    <a:pt x="92" y="130"/>
                    <a:pt x="122" y="99"/>
                    <a:pt x="159" y="99"/>
                  </a:cubicBezTo>
                  <a:cubicBezTo>
                    <a:pt x="196" y="99"/>
                    <a:pt x="225" y="130"/>
                    <a:pt x="225" y="169"/>
                  </a:cubicBezTo>
                  <a:cubicBezTo>
                    <a:pt x="225" y="207"/>
                    <a:pt x="196" y="238"/>
                    <a:pt x="159" y="238"/>
                  </a:cubicBezTo>
                  <a:close/>
                  <a:moveTo>
                    <a:pt x="258" y="245"/>
                  </a:moveTo>
                  <a:cubicBezTo>
                    <a:pt x="258" y="242"/>
                    <a:pt x="258" y="242"/>
                    <a:pt x="258" y="242"/>
                  </a:cubicBezTo>
                  <a:cubicBezTo>
                    <a:pt x="258" y="243"/>
                    <a:pt x="259" y="244"/>
                    <a:pt x="258" y="2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Freeform 109"/>
            <p:cNvSpPr>
              <a:spLocks noEditPoints="1"/>
            </p:cNvSpPr>
            <p:nvPr/>
          </p:nvSpPr>
          <p:spPr bwMode="auto">
            <a:xfrm>
              <a:off x="3221038" y="5441950"/>
              <a:ext cx="434975" cy="433387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338" y="169"/>
                </a:cxn>
                <a:cxn ang="0">
                  <a:pos x="262" y="289"/>
                </a:cxn>
                <a:cxn ang="0">
                  <a:pos x="241" y="283"/>
                </a:cxn>
                <a:cxn ang="0">
                  <a:pos x="226" y="247"/>
                </a:cxn>
                <a:cxn ang="0">
                  <a:pos x="67" y="173"/>
                </a:cxn>
                <a:cxn ang="0">
                  <a:pos x="226" y="98"/>
                </a:cxn>
                <a:cxn ang="0">
                  <a:pos x="267" y="101"/>
                </a:cxn>
                <a:cxn ang="0">
                  <a:pos x="269" y="245"/>
                </a:cxn>
                <a:cxn ang="0">
                  <a:pos x="300" y="169"/>
                </a:cxn>
                <a:cxn ang="0">
                  <a:pos x="39" y="169"/>
                </a:cxn>
                <a:cxn ang="0">
                  <a:pos x="189" y="302"/>
                </a:cxn>
                <a:cxn ang="0">
                  <a:pos x="223" y="312"/>
                </a:cxn>
                <a:cxn ang="0">
                  <a:pos x="169" y="8"/>
                </a:cxn>
                <a:cxn ang="0">
                  <a:pos x="169" y="330"/>
                </a:cxn>
                <a:cxn ang="0">
                  <a:pos x="207" y="308"/>
                </a:cxn>
                <a:cxn ang="0">
                  <a:pos x="174" y="312"/>
                </a:cxn>
                <a:cxn ang="0">
                  <a:pos x="174" y="26"/>
                </a:cxn>
                <a:cxn ang="0">
                  <a:pos x="269" y="253"/>
                </a:cxn>
                <a:cxn ang="0">
                  <a:pos x="265" y="253"/>
                </a:cxn>
                <a:cxn ang="0">
                  <a:pos x="259" y="101"/>
                </a:cxn>
                <a:cxn ang="0">
                  <a:pos x="234" y="101"/>
                </a:cxn>
                <a:cxn ang="0">
                  <a:pos x="227" y="110"/>
                </a:cxn>
                <a:cxn ang="0">
                  <a:pos x="75" y="173"/>
                </a:cxn>
                <a:cxn ang="0">
                  <a:pos x="227" y="235"/>
                </a:cxn>
                <a:cxn ang="0">
                  <a:pos x="234" y="257"/>
                </a:cxn>
                <a:cxn ang="0">
                  <a:pos x="262" y="281"/>
                </a:cxn>
                <a:cxn ang="0">
                  <a:pos x="330" y="169"/>
                </a:cxn>
                <a:cxn ang="0">
                  <a:pos x="164" y="247"/>
                </a:cxn>
                <a:cxn ang="0">
                  <a:pos x="164" y="99"/>
                </a:cxn>
                <a:cxn ang="0">
                  <a:pos x="164" y="247"/>
                </a:cxn>
                <a:cxn ang="0">
                  <a:pos x="102" y="173"/>
                </a:cxn>
                <a:cxn ang="0">
                  <a:pos x="226" y="173"/>
                </a:cxn>
              </a:cxnLst>
              <a:rect l="0" t="0" r="r" b="b"/>
              <a:pathLst>
                <a:path w="338" h="338">
                  <a:moveTo>
                    <a:pt x="169" y="338"/>
                  </a:moveTo>
                  <a:cubicBezTo>
                    <a:pt x="76" y="338"/>
                    <a:pt x="0" y="262"/>
                    <a:pt x="0" y="169"/>
                  </a:cubicBezTo>
                  <a:cubicBezTo>
                    <a:pt x="0" y="76"/>
                    <a:pt x="76" y="0"/>
                    <a:pt x="169" y="0"/>
                  </a:cubicBezTo>
                  <a:cubicBezTo>
                    <a:pt x="262" y="0"/>
                    <a:pt x="338" y="76"/>
                    <a:pt x="338" y="169"/>
                  </a:cubicBezTo>
                  <a:cubicBezTo>
                    <a:pt x="338" y="191"/>
                    <a:pt x="330" y="220"/>
                    <a:pt x="318" y="244"/>
                  </a:cubicBezTo>
                  <a:cubicBezTo>
                    <a:pt x="303" y="273"/>
                    <a:pt x="283" y="289"/>
                    <a:pt x="262" y="289"/>
                  </a:cubicBezTo>
                  <a:cubicBezTo>
                    <a:pt x="262" y="289"/>
                    <a:pt x="262" y="289"/>
                    <a:pt x="262" y="289"/>
                  </a:cubicBezTo>
                  <a:cubicBezTo>
                    <a:pt x="255" y="289"/>
                    <a:pt x="248" y="287"/>
                    <a:pt x="241" y="283"/>
                  </a:cubicBezTo>
                  <a:cubicBezTo>
                    <a:pt x="232" y="279"/>
                    <a:pt x="226" y="269"/>
                    <a:pt x="226" y="257"/>
                  </a:cubicBezTo>
                  <a:cubicBezTo>
                    <a:pt x="226" y="247"/>
                    <a:pt x="226" y="247"/>
                    <a:pt x="226" y="247"/>
                  </a:cubicBezTo>
                  <a:cubicBezTo>
                    <a:pt x="209" y="262"/>
                    <a:pt x="187" y="270"/>
                    <a:pt x="164" y="270"/>
                  </a:cubicBezTo>
                  <a:cubicBezTo>
                    <a:pt x="110" y="270"/>
                    <a:pt x="67" y="226"/>
                    <a:pt x="67" y="173"/>
                  </a:cubicBezTo>
                  <a:cubicBezTo>
                    <a:pt x="67" y="119"/>
                    <a:pt x="110" y="75"/>
                    <a:pt x="164" y="75"/>
                  </a:cubicBezTo>
                  <a:cubicBezTo>
                    <a:pt x="187" y="75"/>
                    <a:pt x="209" y="83"/>
                    <a:pt x="226" y="98"/>
                  </a:cubicBezTo>
                  <a:cubicBezTo>
                    <a:pt x="228" y="88"/>
                    <a:pt x="236" y="81"/>
                    <a:pt x="247" y="81"/>
                  </a:cubicBezTo>
                  <a:cubicBezTo>
                    <a:pt x="258" y="81"/>
                    <a:pt x="267" y="90"/>
                    <a:pt x="267" y="101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5"/>
                    <a:pt x="269" y="245"/>
                    <a:pt x="269" y="245"/>
                  </a:cubicBezTo>
                  <a:cubicBezTo>
                    <a:pt x="269" y="245"/>
                    <a:pt x="269" y="245"/>
                    <a:pt x="269" y="245"/>
                  </a:cubicBezTo>
                  <a:cubicBezTo>
                    <a:pt x="280" y="245"/>
                    <a:pt x="300" y="205"/>
                    <a:pt x="300" y="169"/>
                  </a:cubicBezTo>
                  <a:cubicBezTo>
                    <a:pt x="300" y="92"/>
                    <a:pt x="246" y="34"/>
                    <a:pt x="174" y="34"/>
                  </a:cubicBezTo>
                  <a:cubicBezTo>
                    <a:pt x="100" y="34"/>
                    <a:pt x="39" y="94"/>
                    <a:pt x="39" y="169"/>
                  </a:cubicBezTo>
                  <a:cubicBezTo>
                    <a:pt x="39" y="243"/>
                    <a:pt x="100" y="304"/>
                    <a:pt x="174" y="304"/>
                  </a:cubicBezTo>
                  <a:cubicBezTo>
                    <a:pt x="178" y="304"/>
                    <a:pt x="184" y="303"/>
                    <a:pt x="189" y="302"/>
                  </a:cubicBezTo>
                  <a:cubicBezTo>
                    <a:pt x="195" y="301"/>
                    <a:pt x="202" y="300"/>
                    <a:pt x="207" y="300"/>
                  </a:cubicBezTo>
                  <a:cubicBezTo>
                    <a:pt x="221" y="300"/>
                    <a:pt x="223" y="307"/>
                    <a:pt x="223" y="312"/>
                  </a:cubicBezTo>
                  <a:cubicBezTo>
                    <a:pt x="223" y="338"/>
                    <a:pt x="187" y="338"/>
                    <a:pt x="169" y="338"/>
                  </a:cubicBezTo>
                  <a:close/>
                  <a:moveTo>
                    <a:pt x="169" y="8"/>
                  </a:moveTo>
                  <a:cubicBezTo>
                    <a:pt x="81" y="8"/>
                    <a:pt x="9" y="80"/>
                    <a:pt x="9" y="169"/>
                  </a:cubicBezTo>
                  <a:cubicBezTo>
                    <a:pt x="9" y="258"/>
                    <a:pt x="81" y="330"/>
                    <a:pt x="169" y="330"/>
                  </a:cubicBezTo>
                  <a:cubicBezTo>
                    <a:pt x="193" y="330"/>
                    <a:pt x="214" y="327"/>
                    <a:pt x="214" y="312"/>
                  </a:cubicBezTo>
                  <a:cubicBezTo>
                    <a:pt x="214" y="310"/>
                    <a:pt x="214" y="308"/>
                    <a:pt x="207" y="308"/>
                  </a:cubicBezTo>
                  <a:cubicBezTo>
                    <a:pt x="202" y="308"/>
                    <a:pt x="196" y="309"/>
                    <a:pt x="191" y="310"/>
                  </a:cubicBezTo>
                  <a:cubicBezTo>
                    <a:pt x="185" y="311"/>
                    <a:pt x="179" y="312"/>
                    <a:pt x="174" y="312"/>
                  </a:cubicBezTo>
                  <a:cubicBezTo>
                    <a:pt x="95" y="312"/>
                    <a:pt x="31" y="248"/>
                    <a:pt x="31" y="169"/>
                  </a:cubicBezTo>
                  <a:cubicBezTo>
                    <a:pt x="31" y="90"/>
                    <a:pt x="95" y="26"/>
                    <a:pt x="174" y="26"/>
                  </a:cubicBezTo>
                  <a:cubicBezTo>
                    <a:pt x="251" y="26"/>
                    <a:pt x="309" y="87"/>
                    <a:pt x="309" y="169"/>
                  </a:cubicBezTo>
                  <a:cubicBezTo>
                    <a:pt x="309" y="204"/>
                    <a:pt x="289" y="253"/>
                    <a:pt x="269" y="253"/>
                  </a:cubicBezTo>
                  <a:cubicBezTo>
                    <a:pt x="269" y="253"/>
                    <a:pt x="269" y="253"/>
                    <a:pt x="269" y="253"/>
                  </a:cubicBezTo>
                  <a:cubicBezTo>
                    <a:pt x="268" y="253"/>
                    <a:pt x="267" y="253"/>
                    <a:pt x="265" y="253"/>
                  </a:cubicBezTo>
                  <a:cubicBezTo>
                    <a:pt x="259" y="260"/>
                    <a:pt x="259" y="260"/>
                    <a:pt x="259" y="260"/>
                  </a:cubicBezTo>
                  <a:cubicBezTo>
                    <a:pt x="259" y="101"/>
                    <a:pt x="259" y="101"/>
                    <a:pt x="259" y="101"/>
                  </a:cubicBezTo>
                  <a:cubicBezTo>
                    <a:pt x="259" y="94"/>
                    <a:pt x="253" y="89"/>
                    <a:pt x="247" y="89"/>
                  </a:cubicBezTo>
                  <a:cubicBezTo>
                    <a:pt x="240" y="89"/>
                    <a:pt x="234" y="94"/>
                    <a:pt x="234" y="101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27" y="110"/>
                    <a:pt x="227" y="110"/>
                    <a:pt x="227" y="110"/>
                  </a:cubicBezTo>
                  <a:cubicBezTo>
                    <a:pt x="211" y="93"/>
                    <a:pt x="188" y="83"/>
                    <a:pt x="164" y="83"/>
                  </a:cubicBezTo>
                  <a:cubicBezTo>
                    <a:pt x="115" y="83"/>
                    <a:pt x="75" y="123"/>
                    <a:pt x="75" y="173"/>
                  </a:cubicBezTo>
                  <a:cubicBezTo>
                    <a:pt x="75" y="222"/>
                    <a:pt x="115" y="262"/>
                    <a:pt x="164" y="262"/>
                  </a:cubicBezTo>
                  <a:cubicBezTo>
                    <a:pt x="188" y="262"/>
                    <a:pt x="211" y="253"/>
                    <a:pt x="227" y="235"/>
                  </a:cubicBezTo>
                  <a:cubicBezTo>
                    <a:pt x="234" y="228"/>
                    <a:pt x="234" y="228"/>
                    <a:pt x="234" y="228"/>
                  </a:cubicBezTo>
                  <a:cubicBezTo>
                    <a:pt x="234" y="257"/>
                    <a:pt x="234" y="257"/>
                    <a:pt x="234" y="257"/>
                  </a:cubicBezTo>
                  <a:cubicBezTo>
                    <a:pt x="234" y="263"/>
                    <a:pt x="236" y="272"/>
                    <a:pt x="245" y="276"/>
                  </a:cubicBezTo>
                  <a:cubicBezTo>
                    <a:pt x="251" y="279"/>
                    <a:pt x="256" y="281"/>
                    <a:pt x="262" y="281"/>
                  </a:cubicBezTo>
                  <a:cubicBezTo>
                    <a:pt x="286" y="281"/>
                    <a:pt x="303" y="255"/>
                    <a:pt x="311" y="240"/>
                  </a:cubicBezTo>
                  <a:cubicBezTo>
                    <a:pt x="322" y="218"/>
                    <a:pt x="330" y="189"/>
                    <a:pt x="330" y="169"/>
                  </a:cubicBezTo>
                  <a:cubicBezTo>
                    <a:pt x="330" y="80"/>
                    <a:pt x="258" y="8"/>
                    <a:pt x="169" y="8"/>
                  </a:cubicBezTo>
                  <a:close/>
                  <a:moveTo>
                    <a:pt x="164" y="247"/>
                  </a:moveTo>
                  <a:cubicBezTo>
                    <a:pt x="125" y="247"/>
                    <a:pt x="93" y="213"/>
                    <a:pt x="93" y="173"/>
                  </a:cubicBezTo>
                  <a:cubicBezTo>
                    <a:pt x="93" y="132"/>
                    <a:pt x="125" y="99"/>
                    <a:pt x="164" y="99"/>
                  </a:cubicBezTo>
                  <a:cubicBezTo>
                    <a:pt x="203" y="99"/>
                    <a:pt x="234" y="132"/>
                    <a:pt x="234" y="173"/>
                  </a:cubicBezTo>
                  <a:cubicBezTo>
                    <a:pt x="234" y="213"/>
                    <a:pt x="203" y="247"/>
                    <a:pt x="164" y="247"/>
                  </a:cubicBezTo>
                  <a:close/>
                  <a:moveTo>
                    <a:pt x="164" y="107"/>
                  </a:moveTo>
                  <a:cubicBezTo>
                    <a:pt x="129" y="107"/>
                    <a:pt x="102" y="136"/>
                    <a:pt x="102" y="173"/>
                  </a:cubicBezTo>
                  <a:cubicBezTo>
                    <a:pt x="102" y="209"/>
                    <a:pt x="129" y="238"/>
                    <a:pt x="164" y="238"/>
                  </a:cubicBezTo>
                  <a:cubicBezTo>
                    <a:pt x="198" y="238"/>
                    <a:pt x="226" y="209"/>
                    <a:pt x="226" y="173"/>
                  </a:cubicBezTo>
                  <a:cubicBezTo>
                    <a:pt x="226" y="136"/>
                    <a:pt x="198" y="107"/>
                    <a:pt x="16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4" name="Group 264"/>
          <p:cNvGrpSpPr/>
          <p:nvPr/>
        </p:nvGrpSpPr>
        <p:grpSpPr>
          <a:xfrm>
            <a:off x="1985682" y="1971884"/>
            <a:ext cx="164193" cy="130380"/>
            <a:chOff x="3797300" y="5549900"/>
            <a:chExt cx="396875" cy="239712"/>
          </a:xfrm>
          <a:solidFill>
            <a:srgbClr val="7F5C27"/>
          </a:solidFill>
        </p:grpSpPr>
        <p:sp>
          <p:nvSpPr>
            <p:cNvPr id="137" name="Freeform 21"/>
            <p:cNvSpPr>
              <a:spLocks noEditPoints="1"/>
            </p:cNvSpPr>
            <p:nvPr/>
          </p:nvSpPr>
          <p:spPr bwMode="auto">
            <a:xfrm>
              <a:off x="3797300" y="5549900"/>
              <a:ext cx="396875" cy="239712"/>
            </a:xfrm>
            <a:custGeom>
              <a:avLst/>
              <a:gdLst/>
              <a:ahLst/>
              <a:cxnLst>
                <a:cxn ang="0">
                  <a:pos x="250" y="151"/>
                </a:cxn>
                <a:cxn ang="0">
                  <a:pos x="0" y="151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151"/>
                </a:cxn>
                <a:cxn ang="0">
                  <a:pos x="12" y="139"/>
                </a:cxn>
                <a:cxn ang="0">
                  <a:pos x="238" y="139"/>
                </a:cxn>
                <a:cxn ang="0">
                  <a:pos x="238" y="12"/>
                </a:cxn>
                <a:cxn ang="0">
                  <a:pos x="12" y="12"/>
                </a:cxn>
                <a:cxn ang="0">
                  <a:pos x="12" y="139"/>
                </a:cxn>
              </a:cxnLst>
              <a:rect l="0" t="0" r="r" b="b"/>
              <a:pathLst>
                <a:path w="250" h="151">
                  <a:moveTo>
                    <a:pt x="250" y="151"/>
                  </a:moveTo>
                  <a:lnTo>
                    <a:pt x="0" y="151"/>
                  </a:lnTo>
                  <a:lnTo>
                    <a:pt x="0" y="0"/>
                  </a:lnTo>
                  <a:lnTo>
                    <a:pt x="250" y="0"/>
                  </a:lnTo>
                  <a:lnTo>
                    <a:pt x="250" y="151"/>
                  </a:lnTo>
                  <a:close/>
                  <a:moveTo>
                    <a:pt x="12" y="139"/>
                  </a:moveTo>
                  <a:lnTo>
                    <a:pt x="238" y="139"/>
                  </a:lnTo>
                  <a:lnTo>
                    <a:pt x="238" y="12"/>
                  </a:lnTo>
                  <a:lnTo>
                    <a:pt x="12" y="12"/>
                  </a:lnTo>
                  <a:lnTo>
                    <a:pt x="12" y="1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8" name="Freeform 22"/>
            <p:cNvSpPr>
              <a:spLocks noEditPoints="1"/>
            </p:cNvSpPr>
            <p:nvPr/>
          </p:nvSpPr>
          <p:spPr bwMode="auto">
            <a:xfrm>
              <a:off x="3797300" y="5553075"/>
              <a:ext cx="396875" cy="236537"/>
            </a:xfrm>
            <a:custGeom>
              <a:avLst/>
              <a:gdLst/>
              <a:ahLst/>
              <a:cxnLst>
                <a:cxn ang="0">
                  <a:pos x="250" y="149"/>
                </a:cxn>
                <a:cxn ang="0">
                  <a:pos x="0" y="149"/>
                </a:cxn>
                <a:cxn ang="0">
                  <a:pos x="0" y="0"/>
                </a:cxn>
                <a:cxn ang="0">
                  <a:pos x="125" y="96"/>
                </a:cxn>
                <a:cxn ang="0">
                  <a:pos x="250" y="0"/>
                </a:cxn>
                <a:cxn ang="0">
                  <a:pos x="250" y="149"/>
                </a:cxn>
                <a:cxn ang="0">
                  <a:pos x="12" y="138"/>
                </a:cxn>
                <a:cxn ang="0">
                  <a:pos x="238" y="138"/>
                </a:cxn>
                <a:cxn ang="0">
                  <a:pos x="238" y="24"/>
                </a:cxn>
                <a:cxn ang="0">
                  <a:pos x="125" y="112"/>
                </a:cxn>
                <a:cxn ang="0">
                  <a:pos x="12" y="24"/>
                </a:cxn>
                <a:cxn ang="0">
                  <a:pos x="12" y="138"/>
                </a:cxn>
              </a:cxnLst>
              <a:rect l="0" t="0" r="r" b="b"/>
              <a:pathLst>
                <a:path w="250" h="149">
                  <a:moveTo>
                    <a:pt x="250" y="149"/>
                  </a:moveTo>
                  <a:lnTo>
                    <a:pt x="0" y="149"/>
                  </a:lnTo>
                  <a:lnTo>
                    <a:pt x="0" y="0"/>
                  </a:lnTo>
                  <a:lnTo>
                    <a:pt x="125" y="96"/>
                  </a:lnTo>
                  <a:lnTo>
                    <a:pt x="250" y="0"/>
                  </a:lnTo>
                  <a:lnTo>
                    <a:pt x="250" y="149"/>
                  </a:lnTo>
                  <a:close/>
                  <a:moveTo>
                    <a:pt x="12" y="138"/>
                  </a:moveTo>
                  <a:lnTo>
                    <a:pt x="238" y="138"/>
                  </a:lnTo>
                  <a:lnTo>
                    <a:pt x="238" y="24"/>
                  </a:lnTo>
                  <a:lnTo>
                    <a:pt x="125" y="112"/>
                  </a:lnTo>
                  <a:lnTo>
                    <a:pt x="12" y="24"/>
                  </a:lnTo>
                  <a:lnTo>
                    <a:pt x="12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9" name="Freeform 23"/>
            <p:cNvSpPr>
              <a:spLocks/>
            </p:cNvSpPr>
            <p:nvPr/>
          </p:nvSpPr>
          <p:spPr bwMode="auto">
            <a:xfrm>
              <a:off x="3802063" y="5681662"/>
              <a:ext cx="165100" cy="106362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0" y="57"/>
                </a:cxn>
                <a:cxn ang="0">
                  <a:pos x="98" y="0"/>
                </a:cxn>
                <a:cxn ang="0">
                  <a:pos x="104" y="10"/>
                </a:cxn>
                <a:cxn ang="0">
                  <a:pos x="6" y="67"/>
                </a:cxn>
              </a:cxnLst>
              <a:rect l="0" t="0" r="r" b="b"/>
              <a:pathLst>
                <a:path w="104" h="67">
                  <a:moveTo>
                    <a:pt x="6" y="67"/>
                  </a:moveTo>
                  <a:lnTo>
                    <a:pt x="0" y="57"/>
                  </a:lnTo>
                  <a:lnTo>
                    <a:pt x="98" y="0"/>
                  </a:lnTo>
                  <a:lnTo>
                    <a:pt x="104" y="10"/>
                  </a:lnTo>
                  <a:lnTo>
                    <a:pt x="6" y="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0" name="Freeform 24"/>
            <p:cNvSpPr>
              <a:spLocks/>
            </p:cNvSpPr>
            <p:nvPr/>
          </p:nvSpPr>
          <p:spPr bwMode="auto">
            <a:xfrm>
              <a:off x="4021138" y="5678487"/>
              <a:ext cx="168275" cy="109537"/>
            </a:xfrm>
            <a:custGeom>
              <a:avLst/>
              <a:gdLst/>
              <a:ahLst/>
              <a:cxnLst>
                <a:cxn ang="0">
                  <a:pos x="100" y="69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6" y="59"/>
                </a:cxn>
                <a:cxn ang="0">
                  <a:pos x="100" y="69"/>
                </a:cxn>
              </a:cxnLst>
              <a:rect l="0" t="0" r="r" b="b"/>
              <a:pathLst>
                <a:path w="106" h="69">
                  <a:moveTo>
                    <a:pt x="100" y="69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106" y="59"/>
                  </a:lnTo>
                  <a:lnTo>
                    <a:pt x="10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5" name="Group 262"/>
          <p:cNvGrpSpPr/>
          <p:nvPr/>
        </p:nvGrpSpPr>
        <p:grpSpPr>
          <a:xfrm>
            <a:off x="1834565" y="1771694"/>
            <a:ext cx="169297" cy="267509"/>
            <a:chOff x="4900613" y="5357813"/>
            <a:chExt cx="381000" cy="592137"/>
          </a:xfrm>
          <a:solidFill>
            <a:srgbClr val="7F5C27"/>
          </a:solidFill>
        </p:grpSpPr>
        <p:sp>
          <p:nvSpPr>
            <p:cNvPr id="130" name="Freeform 213"/>
            <p:cNvSpPr>
              <a:spLocks/>
            </p:cNvSpPr>
            <p:nvPr/>
          </p:nvSpPr>
          <p:spPr bwMode="auto">
            <a:xfrm>
              <a:off x="5045075" y="5484813"/>
              <a:ext cx="131763" cy="173037"/>
            </a:xfrm>
            <a:custGeom>
              <a:avLst/>
              <a:gdLst/>
              <a:ahLst/>
              <a:cxnLst>
                <a:cxn ang="0">
                  <a:pos x="58" y="126"/>
                </a:cxn>
                <a:cxn ang="0">
                  <a:pos x="42" y="132"/>
                </a:cxn>
                <a:cxn ang="0">
                  <a:pos x="8" y="117"/>
                </a:cxn>
                <a:cxn ang="0">
                  <a:pos x="2" y="102"/>
                </a:cxn>
                <a:cxn ang="0">
                  <a:pos x="44" y="8"/>
                </a:cxn>
                <a:cxn ang="0">
                  <a:pos x="60" y="2"/>
                </a:cxn>
                <a:cxn ang="0">
                  <a:pos x="93" y="17"/>
                </a:cxn>
                <a:cxn ang="0">
                  <a:pos x="99" y="33"/>
                </a:cxn>
                <a:cxn ang="0">
                  <a:pos x="58" y="126"/>
                </a:cxn>
              </a:cxnLst>
              <a:rect l="0" t="0" r="r" b="b"/>
              <a:pathLst>
                <a:path w="102" h="135">
                  <a:moveTo>
                    <a:pt x="58" y="126"/>
                  </a:moveTo>
                  <a:cubicBezTo>
                    <a:pt x="55" y="132"/>
                    <a:pt x="48" y="135"/>
                    <a:pt x="42" y="13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2" y="115"/>
                    <a:pt x="0" y="108"/>
                    <a:pt x="2" y="10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7" y="2"/>
                    <a:pt x="54" y="0"/>
                    <a:pt x="60" y="2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9" y="20"/>
                    <a:pt x="102" y="27"/>
                    <a:pt x="99" y="33"/>
                  </a:cubicBezTo>
                  <a:lnTo>
                    <a:pt x="58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Freeform 214"/>
            <p:cNvSpPr>
              <a:spLocks/>
            </p:cNvSpPr>
            <p:nvPr/>
          </p:nvSpPr>
          <p:spPr bwMode="auto">
            <a:xfrm>
              <a:off x="4926013" y="5751513"/>
              <a:ext cx="130175" cy="173037"/>
            </a:xfrm>
            <a:custGeom>
              <a:avLst/>
              <a:gdLst/>
              <a:ahLst/>
              <a:cxnLst>
                <a:cxn ang="0">
                  <a:pos x="58" y="127"/>
                </a:cxn>
                <a:cxn ang="0">
                  <a:pos x="42" y="133"/>
                </a:cxn>
                <a:cxn ang="0">
                  <a:pos x="9" y="118"/>
                </a:cxn>
                <a:cxn ang="0">
                  <a:pos x="3" y="102"/>
                </a:cxn>
                <a:cxn ang="0">
                  <a:pos x="44" y="8"/>
                </a:cxn>
                <a:cxn ang="0">
                  <a:pos x="60" y="2"/>
                </a:cxn>
                <a:cxn ang="0">
                  <a:pos x="94" y="17"/>
                </a:cxn>
                <a:cxn ang="0">
                  <a:pos x="100" y="33"/>
                </a:cxn>
                <a:cxn ang="0">
                  <a:pos x="58" y="127"/>
                </a:cxn>
              </a:cxnLst>
              <a:rect l="0" t="0" r="r" b="b"/>
              <a:pathLst>
                <a:path w="102" h="135">
                  <a:moveTo>
                    <a:pt x="58" y="127"/>
                  </a:moveTo>
                  <a:cubicBezTo>
                    <a:pt x="55" y="133"/>
                    <a:pt x="48" y="135"/>
                    <a:pt x="42" y="133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3" y="115"/>
                    <a:pt x="0" y="108"/>
                    <a:pt x="3" y="10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7" y="2"/>
                    <a:pt x="54" y="0"/>
                    <a:pt x="60" y="2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100" y="20"/>
                    <a:pt x="102" y="27"/>
                    <a:pt x="100" y="33"/>
                  </a:cubicBezTo>
                  <a:lnTo>
                    <a:pt x="58" y="1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2" name="Freeform 215"/>
            <p:cNvSpPr>
              <a:spLocks/>
            </p:cNvSpPr>
            <p:nvPr/>
          </p:nvSpPr>
          <p:spPr bwMode="auto">
            <a:xfrm>
              <a:off x="4946650" y="5522913"/>
              <a:ext cx="334963" cy="427037"/>
            </a:xfrm>
            <a:custGeom>
              <a:avLst/>
              <a:gdLst/>
              <a:ahLst/>
              <a:cxnLst>
                <a:cxn ang="0">
                  <a:pos x="173" y="12"/>
                </a:cxn>
                <a:cxn ang="0">
                  <a:pos x="114" y="69"/>
                </a:cxn>
                <a:cxn ang="0">
                  <a:pos x="122" y="72"/>
                </a:cxn>
                <a:cxn ang="0">
                  <a:pos x="159" y="176"/>
                </a:cxn>
                <a:cxn ang="0">
                  <a:pos x="64" y="211"/>
                </a:cxn>
                <a:cxn ang="0">
                  <a:pos x="57" y="217"/>
                </a:cxn>
                <a:cxn ang="0">
                  <a:pos x="26" y="286"/>
                </a:cxn>
                <a:cxn ang="0">
                  <a:pos x="226" y="206"/>
                </a:cxn>
                <a:cxn ang="0">
                  <a:pos x="173" y="12"/>
                </a:cxn>
              </a:cxnLst>
              <a:rect l="0" t="0" r="r" b="b"/>
              <a:pathLst>
                <a:path w="261" h="332">
                  <a:moveTo>
                    <a:pt x="173" y="12"/>
                  </a:moveTo>
                  <a:cubicBezTo>
                    <a:pt x="148" y="0"/>
                    <a:pt x="140" y="61"/>
                    <a:pt x="114" y="69"/>
                  </a:cubicBezTo>
                  <a:cubicBezTo>
                    <a:pt x="114" y="69"/>
                    <a:pt x="114" y="69"/>
                    <a:pt x="122" y="72"/>
                  </a:cubicBezTo>
                  <a:cubicBezTo>
                    <a:pt x="186" y="100"/>
                    <a:pt x="188" y="112"/>
                    <a:pt x="159" y="176"/>
                  </a:cubicBezTo>
                  <a:cubicBezTo>
                    <a:pt x="130" y="240"/>
                    <a:pt x="98" y="226"/>
                    <a:pt x="64" y="211"/>
                  </a:cubicBezTo>
                  <a:cubicBezTo>
                    <a:pt x="53" y="206"/>
                    <a:pt x="57" y="217"/>
                    <a:pt x="57" y="217"/>
                  </a:cubicBezTo>
                  <a:cubicBezTo>
                    <a:pt x="69" y="241"/>
                    <a:pt x="0" y="277"/>
                    <a:pt x="26" y="286"/>
                  </a:cubicBezTo>
                  <a:cubicBezTo>
                    <a:pt x="153" y="332"/>
                    <a:pt x="191" y="284"/>
                    <a:pt x="226" y="206"/>
                  </a:cubicBezTo>
                  <a:cubicBezTo>
                    <a:pt x="261" y="127"/>
                    <a:pt x="237" y="40"/>
                    <a:pt x="17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3" name="Freeform 216"/>
            <p:cNvSpPr>
              <a:spLocks/>
            </p:cNvSpPr>
            <p:nvPr/>
          </p:nvSpPr>
          <p:spPr bwMode="auto">
            <a:xfrm>
              <a:off x="5011738" y="5357813"/>
              <a:ext cx="71438" cy="104775"/>
            </a:xfrm>
            <a:custGeom>
              <a:avLst/>
              <a:gdLst/>
              <a:ahLst/>
              <a:cxnLst>
                <a:cxn ang="0">
                  <a:pos x="49" y="82"/>
                </a:cxn>
                <a:cxn ang="0">
                  <a:pos x="44" y="79"/>
                </a:cxn>
                <a:cxn ang="0">
                  <a:pos x="2" y="10"/>
                </a:cxn>
                <a:cxn ang="0">
                  <a:pos x="4" y="2"/>
                </a:cxn>
                <a:cxn ang="0">
                  <a:pos x="12" y="4"/>
                </a:cxn>
                <a:cxn ang="0">
                  <a:pos x="54" y="73"/>
                </a:cxn>
                <a:cxn ang="0">
                  <a:pos x="53" y="81"/>
                </a:cxn>
                <a:cxn ang="0">
                  <a:pos x="49" y="82"/>
                </a:cxn>
              </a:cxnLst>
              <a:rect l="0" t="0" r="r" b="b"/>
              <a:pathLst>
                <a:path w="56" h="82">
                  <a:moveTo>
                    <a:pt x="49" y="82"/>
                  </a:moveTo>
                  <a:cubicBezTo>
                    <a:pt x="47" y="82"/>
                    <a:pt x="45" y="81"/>
                    <a:pt x="44" y="7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1" y="4"/>
                    <a:pt x="4" y="2"/>
                  </a:cubicBezTo>
                  <a:cubicBezTo>
                    <a:pt x="7" y="0"/>
                    <a:pt x="10" y="1"/>
                    <a:pt x="12" y="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6" y="76"/>
                    <a:pt x="55" y="79"/>
                    <a:pt x="53" y="81"/>
                  </a:cubicBezTo>
                  <a:cubicBezTo>
                    <a:pt x="52" y="82"/>
                    <a:pt x="50" y="82"/>
                    <a:pt x="49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4" name="Freeform 217"/>
            <p:cNvSpPr>
              <a:spLocks/>
            </p:cNvSpPr>
            <p:nvPr/>
          </p:nvSpPr>
          <p:spPr bwMode="auto">
            <a:xfrm>
              <a:off x="4953000" y="5437188"/>
              <a:ext cx="101600" cy="71437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69" y="54"/>
                </a:cxn>
                <a:cxn ang="0">
                  <a:pos x="4" y="12"/>
                </a:cxn>
                <a:cxn ang="0">
                  <a:pos x="2" y="4"/>
                </a:cxn>
                <a:cxn ang="0">
                  <a:pos x="10" y="2"/>
                </a:cxn>
                <a:cxn ang="0">
                  <a:pos x="75" y="44"/>
                </a:cxn>
                <a:cxn ang="0">
                  <a:pos x="77" y="53"/>
                </a:cxn>
                <a:cxn ang="0">
                  <a:pos x="72" y="55"/>
                </a:cxn>
              </a:cxnLst>
              <a:rect l="0" t="0" r="r" b="b"/>
              <a:pathLst>
                <a:path w="79" h="55">
                  <a:moveTo>
                    <a:pt x="72" y="55"/>
                  </a:moveTo>
                  <a:cubicBezTo>
                    <a:pt x="71" y="55"/>
                    <a:pt x="70" y="55"/>
                    <a:pt x="69" y="5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6"/>
                    <a:pt x="2" y="4"/>
                  </a:cubicBezTo>
                  <a:cubicBezTo>
                    <a:pt x="4" y="1"/>
                    <a:pt x="8" y="0"/>
                    <a:pt x="10" y="2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8" y="46"/>
                    <a:pt x="79" y="50"/>
                    <a:pt x="77" y="53"/>
                  </a:cubicBezTo>
                  <a:cubicBezTo>
                    <a:pt x="76" y="54"/>
                    <a:pt x="74" y="55"/>
                    <a:pt x="72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5" name="Freeform 218"/>
            <p:cNvSpPr>
              <a:spLocks/>
            </p:cNvSpPr>
            <p:nvPr/>
          </p:nvSpPr>
          <p:spPr bwMode="auto">
            <a:xfrm>
              <a:off x="4921250" y="5510213"/>
              <a:ext cx="114300" cy="39687"/>
            </a:xfrm>
            <a:custGeom>
              <a:avLst/>
              <a:gdLst/>
              <a:ahLst/>
              <a:cxnLst>
                <a:cxn ang="0">
                  <a:pos x="82" y="31"/>
                </a:cxn>
                <a:cxn ang="0">
                  <a:pos x="81" y="31"/>
                </a:cxn>
                <a:cxn ang="0">
                  <a:pos x="5" y="12"/>
                </a:cxn>
                <a:cxn ang="0">
                  <a:pos x="1" y="5"/>
                </a:cxn>
                <a:cxn ang="0">
                  <a:pos x="8" y="1"/>
                </a:cxn>
                <a:cxn ang="0">
                  <a:pos x="84" y="19"/>
                </a:cxn>
                <a:cxn ang="0">
                  <a:pos x="88" y="27"/>
                </a:cxn>
                <a:cxn ang="0">
                  <a:pos x="82" y="31"/>
                </a:cxn>
              </a:cxnLst>
              <a:rect l="0" t="0" r="r" b="b"/>
              <a:pathLst>
                <a:path w="89" h="31">
                  <a:moveTo>
                    <a:pt x="82" y="31"/>
                  </a:moveTo>
                  <a:cubicBezTo>
                    <a:pt x="82" y="31"/>
                    <a:pt x="81" y="31"/>
                    <a:pt x="81" y="3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7" y="20"/>
                    <a:pt x="89" y="23"/>
                    <a:pt x="88" y="27"/>
                  </a:cubicBezTo>
                  <a:cubicBezTo>
                    <a:pt x="87" y="29"/>
                    <a:pt x="85" y="31"/>
                    <a:pt x="82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Freeform 219"/>
            <p:cNvSpPr>
              <a:spLocks/>
            </p:cNvSpPr>
            <p:nvPr/>
          </p:nvSpPr>
          <p:spPr bwMode="auto">
            <a:xfrm>
              <a:off x="4900613" y="5589588"/>
              <a:ext cx="109538" cy="17462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0" y="9"/>
                </a:cxn>
                <a:cxn ang="0">
                  <a:pos x="6" y="2"/>
                </a:cxn>
                <a:cxn ang="0">
                  <a:pos x="78" y="0"/>
                </a:cxn>
                <a:cxn ang="0">
                  <a:pos x="85" y="6"/>
                </a:cxn>
                <a:cxn ang="0">
                  <a:pos x="79" y="12"/>
                </a:cxn>
                <a:cxn ang="0">
                  <a:pos x="7" y="14"/>
                </a:cxn>
                <a:cxn ang="0">
                  <a:pos x="6" y="14"/>
                </a:cxn>
              </a:cxnLst>
              <a:rect l="0" t="0" r="r" b="b"/>
              <a:pathLst>
                <a:path w="85" h="14">
                  <a:moveTo>
                    <a:pt x="6" y="14"/>
                  </a:moveTo>
                  <a:cubicBezTo>
                    <a:pt x="3" y="14"/>
                    <a:pt x="0" y="12"/>
                    <a:pt x="0" y="9"/>
                  </a:cubicBezTo>
                  <a:cubicBezTo>
                    <a:pt x="0" y="5"/>
                    <a:pt x="3" y="2"/>
                    <a:pt x="6" y="2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5" y="6"/>
                  </a:cubicBezTo>
                  <a:cubicBezTo>
                    <a:pt x="85" y="9"/>
                    <a:pt x="82" y="12"/>
                    <a:pt x="79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17749" y="1791114"/>
            <a:ext cx="355860" cy="442269"/>
            <a:chOff x="1517749" y="1791114"/>
            <a:chExt cx="355860" cy="442269"/>
          </a:xfrm>
          <a:solidFill>
            <a:srgbClr val="7F5C27"/>
          </a:solidFill>
        </p:grpSpPr>
        <p:sp>
          <p:nvSpPr>
            <p:cNvPr id="106" name="Oval 137"/>
            <p:cNvSpPr>
              <a:spLocks noChangeArrowheads="1"/>
            </p:cNvSpPr>
            <p:nvPr/>
          </p:nvSpPr>
          <p:spPr bwMode="auto">
            <a:xfrm>
              <a:off x="1619079" y="1791114"/>
              <a:ext cx="164057" cy="19519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07" name="Freeform 138"/>
            <p:cNvSpPr>
              <a:spLocks/>
            </p:cNvSpPr>
            <p:nvPr/>
          </p:nvSpPr>
          <p:spPr bwMode="auto">
            <a:xfrm>
              <a:off x="1517749" y="2004836"/>
              <a:ext cx="184565" cy="228547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229"/>
                </a:cxn>
                <a:cxn ang="0">
                  <a:pos x="189" y="229"/>
                </a:cxn>
                <a:cxn ang="0">
                  <a:pos x="104" y="0"/>
                </a:cxn>
                <a:cxn ang="0">
                  <a:pos x="0" y="110"/>
                </a:cxn>
              </a:cxnLst>
              <a:rect l="0" t="0" r="r" b="b"/>
              <a:pathLst>
                <a:path w="189" h="229">
                  <a:moveTo>
                    <a:pt x="0" y="110"/>
                  </a:moveTo>
                  <a:cubicBezTo>
                    <a:pt x="0" y="229"/>
                    <a:pt x="0" y="229"/>
                    <a:pt x="0" y="229"/>
                  </a:cubicBezTo>
                  <a:cubicBezTo>
                    <a:pt x="189" y="229"/>
                    <a:pt x="189" y="229"/>
                    <a:pt x="189" y="22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3"/>
                    <a:pt x="0" y="51"/>
                    <a:pt x="0" y="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Freeform 139"/>
            <p:cNvSpPr>
              <a:spLocks/>
            </p:cNvSpPr>
            <p:nvPr/>
          </p:nvSpPr>
          <p:spPr bwMode="auto">
            <a:xfrm>
              <a:off x="1702314" y="2006071"/>
              <a:ext cx="171295" cy="227312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0" y="228"/>
                </a:cxn>
                <a:cxn ang="0">
                  <a:pos x="175" y="228"/>
                </a:cxn>
                <a:cxn ang="0">
                  <a:pos x="175" y="109"/>
                </a:cxn>
                <a:cxn ang="0">
                  <a:pos x="83" y="0"/>
                </a:cxn>
              </a:cxnLst>
              <a:rect l="0" t="0" r="r" b="b"/>
              <a:pathLst>
                <a:path w="175" h="228">
                  <a:moveTo>
                    <a:pt x="83" y="0"/>
                  </a:moveTo>
                  <a:cubicBezTo>
                    <a:pt x="0" y="228"/>
                    <a:pt x="0" y="228"/>
                    <a:pt x="0" y="228"/>
                  </a:cubicBezTo>
                  <a:cubicBezTo>
                    <a:pt x="175" y="228"/>
                    <a:pt x="175" y="228"/>
                    <a:pt x="175" y="228"/>
                  </a:cubicBezTo>
                  <a:cubicBezTo>
                    <a:pt x="175" y="109"/>
                    <a:pt x="175" y="109"/>
                    <a:pt x="175" y="109"/>
                  </a:cubicBezTo>
                  <a:cubicBezTo>
                    <a:pt x="175" y="54"/>
                    <a:pt x="135" y="9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09" name="Freeform 140"/>
            <p:cNvSpPr>
              <a:spLocks/>
            </p:cNvSpPr>
            <p:nvPr/>
          </p:nvSpPr>
          <p:spPr bwMode="auto">
            <a:xfrm>
              <a:off x="1664919" y="1955421"/>
              <a:ext cx="75998" cy="275492"/>
            </a:xfrm>
            <a:custGeom>
              <a:avLst/>
              <a:gdLst/>
              <a:ahLst/>
              <a:cxnLst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  <a:cxn ang="0">
                  <a:pos x="25" y="58"/>
                </a:cxn>
                <a:cxn ang="0">
                  <a:pos x="8" y="78"/>
                </a:cxn>
                <a:cxn ang="0">
                  <a:pos x="8" y="223"/>
                </a:cxn>
                <a:cxn ang="0">
                  <a:pos x="52" y="223"/>
                </a:cxn>
                <a:cxn ang="0">
                  <a:pos x="52" y="78"/>
                </a:cxn>
                <a:cxn ang="0">
                  <a:pos x="35" y="59"/>
                </a:cxn>
                <a:cxn ang="0">
                  <a:pos x="63" y="32"/>
                </a:cxn>
              </a:cxnLst>
              <a:rect l="0" t="0" r="r" b="b"/>
              <a:pathLst>
                <a:path w="63" h="223">
                  <a:moveTo>
                    <a:pt x="63" y="32"/>
                  </a:moveTo>
                  <a:lnTo>
                    <a:pt x="31" y="0"/>
                  </a:lnTo>
                  <a:lnTo>
                    <a:pt x="0" y="32"/>
                  </a:lnTo>
                  <a:lnTo>
                    <a:pt x="25" y="58"/>
                  </a:lnTo>
                  <a:lnTo>
                    <a:pt x="8" y="78"/>
                  </a:lnTo>
                  <a:lnTo>
                    <a:pt x="8" y="223"/>
                  </a:lnTo>
                  <a:lnTo>
                    <a:pt x="52" y="223"/>
                  </a:lnTo>
                  <a:lnTo>
                    <a:pt x="52" y="78"/>
                  </a:lnTo>
                  <a:lnTo>
                    <a:pt x="35" y="59"/>
                  </a:lnTo>
                  <a:lnTo>
                    <a:pt x="63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Rectangle 141"/>
            <p:cNvSpPr>
              <a:spLocks noChangeArrowheads="1"/>
            </p:cNvSpPr>
            <p:nvPr/>
          </p:nvSpPr>
          <p:spPr bwMode="auto">
            <a:xfrm>
              <a:off x="1783136" y="2116022"/>
              <a:ext cx="71172" cy="1235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90128" y="1581097"/>
            <a:ext cx="238849" cy="186544"/>
            <a:chOff x="1590128" y="1581097"/>
            <a:chExt cx="238849" cy="186544"/>
          </a:xfrm>
        </p:grpSpPr>
        <p:sp>
          <p:nvSpPr>
            <p:cNvPr id="111" name="Freeform 142"/>
            <p:cNvSpPr>
              <a:spLocks/>
            </p:cNvSpPr>
            <p:nvPr/>
          </p:nvSpPr>
          <p:spPr bwMode="auto">
            <a:xfrm>
              <a:off x="1669744" y="1667575"/>
              <a:ext cx="63934" cy="97595"/>
            </a:xfrm>
            <a:custGeom>
              <a:avLst/>
              <a:gdLst/>
              <a:ahLst/>
              <a:cxnLst>
                <a:cxn ang="0">
                  <a:pos x="62" y="48"/>
                </a:cxn>
                <a:cxn ang="0">
                  <a:pos x="31" y="97"/>
                </a:cxn>
                <a:cxn ang="0">
                  <a:pos x="0" y="48"/>
                </a:cxn>
                <a:cxn ang="0">
                  <a:pos x="31" y="0"/>
                </a:cxn>
                <a:cxn ang="0">
                  <a:pos x="62" y="48"/>
                </a:cxn>
              </a:cxnLst>
              <a:rect l="0" t="0" r="r" b="b"/>
              <a:pathLst>
                <a:path w="65" h="97">
                  <a:moveTo>
                    <a:pt x="62" y="48"/>
                  </a:moveTo>
                  <a:cubicBezTo>
                    <a:pt x="62" y="75"/>
                    <a:pt x="65" y="97"/>
                    <a:pt x="31" y="97"/>
                  </a:cubicBezTo>
                  <a:cubicBezTo>
                    <a:pt x="0" y="97"/>
                    <a:pt x="0" y="75"/>
                    <a:pt x="0" y="48"/>
                  </a:cubicBezTo>
                  <a:cubicBezTo>
                    <a:pt x="0" y="22"/>
                    <a:pt x="14" y="0"/>
                    <a:pt x="31" y="0"/>
                  </a:cubicBezTo>
                  <a:cubicBezTo>
                    <a:pt x="48" y="0"/>
                    <a:pt x="62" y="22"/>
                    <a:pt x="62" y="48"/>
                  </a:cubicBez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Freeform 143"/>
            <p:cNvSpPr>
              <a:spLocks noEditPoints="1"/>
            </p:cNvSpPr>
            <p:nvPr/>
          </p:nvSpPr>
          <p:spPr bwMode="auto">
            <a:xfrm>
              <a:off x="1667331" y="1665104"/>
              <a:ext cx="67553" cy="102537"/>
            </a:xfrm>
            <a:custGeom>
              <a:avLst/>
              <a:gdLst/>
              <a:ahLst/>
              <a:cxnLst>
                <a:cxn ang="0">
                  <a:pos x="34" y="103"/>
                </a:cxn>
                <a:cxn ang="0">
                  <a:pos x="4" y="88"/>
                </a:cxn>
                <a:cxn ang="0">
                  <a:pos x="0" y="53"/>
                </a:cxn>
                <a:cxn ang="0">
                  <a:pos x="0" y="51"/>
                </a:cxn>
                <a:cxn ang="0">
                  <a:pos x="34" y="0"/>
                </a:cxn>
                <a:cxn ang="0">
                  <a:pos x="69" y="51"/>
                </a:cxn>
                <a:cxn ang="0">
                  <a:pos x="69" y="58"/>
                </a:cxn>
                <a:cxn ang="0">
                  <a:pos x="61" y="95"/>
                </a:cxn>
                <a:cxn ang="0">
                  <a:pos x="34" y="103"/>
                </a:cxn>
                <a:cxn ang="0">
                  <a:pos x="34" y="7"/>
                </a:cxn>
                <a:cxn ang="0">
                  <a:pos x="7" y="51"/>
                </a:cxn>
                <a:cxn ang="0">
                  <a:pos x="7" y="53"/>
                </a:cxn>
                <a:cxn ang="0">
                  <a:pos x="10" y="85"/>
                </a:cxn>
                <a:cxn ang="0">
                  <a:pos x="34" y="96"/>
                </a:cxn>
                <a:cxn ang="0">
                  <a:pos x="56" y="90"/>
                </a:cxn>
                <a:cxn ang="0">
                  <a:pos x="62" y="58"/>
                </a:cxn>
                <a:cxn ang="0">
                  <a:pos x="62" y="51"/>
                </a:cxn>
                <a:cxn ang="0">
                  <a:pos x="34" y="7"/>
                </a:cxn>
              </a:cxnLst>
              <a:rect l="0" t="0" r="r" b="b"/>
              <a:pathLst>
                <a:path w="69" h="103">
                  <a:moveTo>
                    <a:pt x="34" y="103"/>
                  </a:moveTo>
                  <a:cubicBezTo>
                    <a:pt x="19" y="103"/>
                    <a:pt x="9" y="98"/>
                    <a:pt x="4" y="88"/>
                  </a:cubicBezTo>
                  <a:cubicBezTo>
                    <a:pt x="0" y="78"/>
                    <a:pt x="0" y="66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15" y="0"/>
                    <a:pt x="34" y="0"/>
                  </a:cubicBezTo>
                  <a:cubicBezTo>
                    <a:pt x="53" y="0"/>
                    <a:pt x="69" y="23"/>
                    <a:pt x="69" y="51"/>
                  </a:cubicBezTo>
                  <a:cubicBezTo>
                    <a:pt x="69" y="54"/>
                    <a:pt x="69" y="56"/>
                    <a:pt x="69" y="58"/>
                  </a:cubicBezTo>
                  <a:cubicBezTo>
                    <a:pt x="69" y="73"/>
                    <a:pt x="69" y="86"/>
                    <a:pt x="61" y="95"/>
                  </a:cubicBezTo>
                  <a:cubicBezTo>
                    <a:pt x="55" y="101"/>
                    <a:pt x="46" y="103"/>
                    <a:pt x="34" y="103"/>
                  </a:cubicBezTo>
                  <a:close/>
                  <a:moveTo>
                    <a:pt x="34" y="7"/>
                  </a:moveTo>
                  <a:cubicBezTo>
                    <a:pt x="19" y="7"/>
                    <a:pt x="7" y="27"/>
                    <a:pt x="7" y="5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66"/>
                    <a:pt x="7" y="77"/>
                    <a:pt x="10" y="85"/>
                  </a:cubicBezTo>
                  <a:cubicBezTo>
                    <a:pt x="13" y="90"/>
                    <a:pt x="18" y="96"/>
                    <a:pt x="34" y="96"/>
                  </a:cubicBezTo>
                  <a:cubicBezTo>
                    <a:pt x="44" y="96"/>
                    <a:pt x="51" y="94"/>
                    <a:pt x="56" y="90"/>
                  </a:cubicBezTo>
                  <a:cubicBezTo>
                    <a:pt x="62" y="84"/>
                    <a:pt x="62" y="72"/>
                    <a:pt x="62" y="58"/>
                  </a:cubicBezTo>
                  <a:cubicBezTo>
                    <a:pt x="62" y="56"/>
                    <a:pt x="62" y="54"/>
                    <a:pt x="62" y="51"/>
                  </a:cubicBezTo>
                  <a:cubicBezTo>
                    <a:pt x="62" y="27"/>
                    <a:pt x="49" y="7"/>
                    <a:pt x="34" y="7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Oval 144"/>
            <p:cNvSpPr>
              <a:spLocks noChangeArrowheads="1"/>
            </p:cNvSpPr>
            <p:nvPr/>
          </p:nvSpPr>
          <p:spPr bwMode="auto">
            <a:xfrm>
              <a:off x="1669744" y="1678694"/>
              <a:ext cx="61522" cy="543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Freeform 145"/>
            <p:cNvSpPr>
              <a:spLocks noEditPoints="1"/>
            </p:cNvSpPr>
            <p:nvPr/>
          </p:nvSpPr>
          <p:spPr bwMode="auto">
            <a:xfrm>
              <a:off x="1668538" y="1676223"/>
              <a:ext cx="65140" cy="58063"/>
            </a:xfrm>
            <a:custGeom>
              <a:avLst/>
              <a:gdLst/>
              <a:ahLst/>
              <a:cxnLst>
                <a:cxn ang="0">
                  <a:pos x="33" y="59"/>
                </a:cxn>
                <a:cxn ang="0">
                  <a:pos x="0" y="30"/>
                </a:cxn>
                <a:cxn ang="0">
                  <a:pos x="33" y="0"/>
                </a:cxn>
                <a:cxn ang="0">
                  <a:pos x="67" y="30"/>
                </a:cxn>
                <a:cxn ang="0">
                  <a:pos x="33" y="59"/>
                </a:cxn>
                <a:cxn ang="0">
                  <a:pos x="33" y="6"/>
                </a:cxn>
                <a:cxn ang="0">
                  <a:pos x="5" y="30"/>
                </a:cxn>
                <a:cxn ang="0">
                  <a:pos x="33" y="54"/>
                </a:cxn>
                <a:cxn ang="0">
                  <a:pos x="61" y="30"/>
                </a:cxn>
                <a:cxn ang="0">
                  <a:pos x="33" y="6"/>
                </a:cxn>
              </a:cxnLst>
              <a:rect l="0" t="0" r="r" b="b"/>
              <a:pathLst>
                <a:path w="67" h="59">
                  <a:moveTo>
                    <a:pt x="33" y="59"/>
                  </a:moveTo>
                  <a:cubicBezTo>
                    <a:pt x="15" y="59"/>
                    <a:pt x="0" y="46"/>
                    <a:pt x="0" y="30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52" y="0"/>
                    <a:pt x="67" y="14"/>
                    <a:pt x="67" y="30"/>
                  </a:cubicBezTo>
                  <a:cubicBezTo>
                    <a:pt x="67" y="46"/>
                    <a:pt x="52" y="59"/>
                    <a:pt x="33" y="59"/>
                  </a:cubicBezTo>
                  <a:close/>
                  <a:moveTo>
                    <a:pt x="33" y="6"/>
                  </a:moveTo>
                  <a:cubicBezTo>
                    <a:pt x="18" y="6"/>
                    <a:pt x="5" y="17"/>
                    <a:pt x="5" y="30"/>
                  </a:cubicBezTo>
                  <a:cubicBezTo>
                    <a:pt x="5" y="43"/>
                    <a:pt x="18" y="54"/>
                    <a:pt x="33" y="54"/>
                  </a:cubicBezTo>
                  <a:cubicBezTo>
                    <a:pt x="49" y="54"/>
                    <a:pt x="61" y="43"/>
                    <a:pt x="61" y="30"/>
                  </a:cubicBezTo>
                  <a:cubicBezTo>
                    <a:pt x="61" y="17"/>
                    <a:pt x="49" y="6"/>
                    <a:pt x="33" y="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Oval 146"/>
            <p:cNvSpPr>
              <a:spLocks noChangeArrowheads="1"/>
            </p:cNvSpPr>
            <p:nvPr/>
          </p:nvSpPr>
          <p:spPr bwMode="auto">
            <a:xfrm>
              <a:off x="1669744" y="1658927"/>
              <a:ext cx="61522" cy="605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Freeform 147"/>
            <p:cNvSpPr>
              <a:spLocks noEditPoints="1"/>
            </p:cNvSpPr>
            <p:nvPr/>
          </p:nvSpPr>
          <p:spPr bwMode="auto">
            <a:xfrm>
              <a:off x="1667331" y="1655221"/>
              <a:ext cx="66347" cy="67946"/>
            </a:xfrm>
            <a:custGeom>
              <a:avLst/>
              <a:gdLst/>
              <a:ahLst/>
              <a:cxnLst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34" y="5"/>
                </a:cxn>
                <a:cxn ang="0">
                  <a:pos x="6" y="34"/>
                </a:cxn>
                <a:cxn ang="0">
                  <a:pos x="34" y="62"/>
                </a:cxn>
                <a:cxn ang="0">
                  <a:pos x="62" y="34"/>
                </a:cxn>
                <a:cxn ang="0">
                  <a:pos x="34" y="5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6" y="67"/>
                    <a:pt x="0" y="52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7"/>
                    <a:pt x="34" y="67"/>
                  </a:cubicBezTo>
                  <a:close/>
                  <a:moveTo>
                    <a:pt x="34" y="5"/>
                  </a:moveTo>
                  <a:cubicBezTo>
                    <a:pt x="19" y="5"/>
                    <a:pt x="6" y="18"/>
                    <a:pt x="6" y="34"/>
                  </a:cubicBezTo>
                  <a:cubicBezTo>
                    <a:pt x="6" y="49"/>
                    <a:pt x="19" y="62"/>
                    <a:pt x="34" y="62"/>
                  </a:cubicBezTo>
                  <a:cubicBezTo>
                    <a:pt x="50" y="62"/>
                    <a:pt x="62" y="49"/>
                    <a:pt x="62" y="34"/>
                  </a:cubicBezTo>
                  <a:cubicBezTo>
                    <a:pt x="62" y="18"/>
                    <a:pt x="50" y="5"/>
                    <a:pt x="34" y="5"/>
                  </a:cubicBez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Oval 148"/>
            <p:cNvSpPr>
              <a:spLocks noChangeArrowheads="1"/>
            </p:cNvSpPr>
            <p:nvPr/>
          </p:nvSpPr>
          <p:spPr bwMode="auto">
            <a:xfrm>
              <a:off x="1669744" y="1647808"/>
              <a:ext cx="61522" cy="617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Freeform 149"/>
            <p:cNvSpPr>
              <a:spLocks noEditPoints="1"/>
            </p:cNvSpPr>
            <p:nvPr/>
          </p:nvSpPr>
          <p:spPr bwMode="auto">
            <a:xfrm>
              <a:off x="1667331" y="1645338"/>
              <a:ext cx="66347" cy="66711"/>
            </a:xfrm>
            <a:custGeom>
              <a:avLst/>
              <a:gdLst/>
              <a:ahLst/>
              <a:cxnLst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34" y="6"/>
                </a:cxn>
                <a:cxn ang="0">
                  <a:pos x="6" y="34"/>
                </a:cxn>
                <a:cxn ang="0">
                  <a:pos x="34" y="62"/>
                </a:cxn>
                <a:cxn ang="0">
                  <a:pos x="62" y="34"/>
                </a:cxn>
                <a:cxn ang="0">
                  <a:pos x="34" y="6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6" y="67"/>
                    <a:pt x="0" y="52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7"/>
                    <a:pt x="34" y="67"/>
                  </a:cubicBezTo>
                  <a:close/>
                  <a:moveTo>
                    <a:pt x="34" y="6"/>
                  </a:moveTo>
                  <a:cubicBezTo>
                    <a:pt x="19" y="6"/>
                    <a:pt x="6" y="18"/>
                    <a:pt x="6" y="34"/>
                  </a:cubicBezTo>
                  <a:cubicBezTo>
                    <a:pt x="6" y="49"/>
                    <a:pt x="19" y="62"/>
                    <a:pt x="34" y="62"/>
                  </a:cubicBezTo>
                  <a:cubicBezTo>
                    <a:pt x="50" y="62"/>
                    <a:pt x="62" y="49"/>
                    <a:pt x="62" y="34"/>
                  </a:cubicBezTo>
                  <a:cubicBezTo>
                    <a:pt x="62" y="18"/>
                    <a:pt x="50" y="6"/>
                    <a:pt x="34" y="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9" name="Oval 150"/>
            <p:cNvSpPr>
              <a:spLocks noChangeArrowheads="1"/>
            </p:cNvSpPr>
            <p:nvPr/>
          </p:nvSpPr>
          <p:spPr bwMode="auto">
            <a:xfrm>
              <a:off x="1651650" y="1598393"/>
              <a:ext cx="97711" cy="988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0" name="Freeform 151"/>
            <p:cNvSpPr>
              <a:spLocks noEditPoints="1"/>
            </p:cNvSpPr>
            <p:nvPr/>
          </p:nvSpPr>
          <p:spPr bwMode="auto">
            <a:xfrm>
              <a:off x="1648030" y="1593451"/>
              <a:ext cx="104949" cy="108714"/>
            </a:xfrm>
            <a:custGeom>
              <a:avLst/>
              <a:gdLst/>
              <a:ahLst/>
              <a:cxnLst>
                <a:cxn ang="0">
                  <a:pos x="54" y="108"/>
                </a:cxn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  <a:cxn ang="0">
                  <a:pos x="54" y="108"/>
                </a:cxn>
                <a:cxn ang="0">
                  <a:pos x="54" y="7"/>
                </a:cxn>
                <a:cxn ang="0">
                  <a:pos x="8" y="54"/>
                </a:cxn>
                <a:cxn ang="0">
                  <a:pos x="54" y="100"/>
                </a:cxn>
                <a:cxn ang="0">
                  <a:pos x="101" y="54"/>
                </a:cxn>
                <a:cxn ang="0">
                  <a:pos x="54" y="7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7"/>
                  </a:moveTo>
                  <a:cubicBezTo>
                    <a:pt x="29" y="7"/>
                    <a:pt x="8" y="28"/>
                    <a:pt x="8" y="54"/>
                  </a:cubicBezTo>
                  <a:cubicBezTo>
                    <a:pt x="8" y="79"/>
                    <a:pt x="29" y="100"/>
                    <a:pt x="54" y="100"/>
                  </a:cubicBezTo>
                  <a:cubicBezTo>
                    <a:pt x="80" y="100"/>
                    <a:pt x="101" y="79"/>
                    <a:pt x="101" y="54"/>
                  </a:cubicBezTo>
                  <a:cubicBezTo>
                    <a:pt x="101" y="28"/>
                    <a:pt x="80" y="7"/>
                    <a:pt x="54" y="7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Freeform 152"/>
            <p:cNvSpPr>
              <a:spLocks/>
            </p:cNvSpPr>
            <p:nvPr/>
          </p:nvSpPr>
          <p:spPr bwMode="auto">
            <a:xfrm>
              <a:off x="1672156" y="1632984"/>
              <a:ext cx="18095" cy="65475"/>
            </a:xfrm>
            <a:custGeom>
              <a:avLst/>
              <a:gdLst/>
              <a:ahLst/>
              <a:cxnLst>
                <a:cxn ang="0">
                  <a:pos x="16" y="66"/>
                </a:cxn>
                <a:cxn ang="0">
                  <a:pos x="16" y="66"/>
                </a:cxn>
                <a:cxn ang="0">
                  <a:pos x="13" y="63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6" y="2"/>
                </a:cxn>
                <a:cxn ang="0">
                  <a:pos x="19" y="63"/>
                </a:cxn>
                <a:cxn ang="0">
                  <a:pos x="16" y="66"/>
                </a:cxn>
              </a:cxnLst>
              <a:rect l="0" t="0" r="r" b="b"/>
              <a:pathLst>
                <a:path w="19" h="66">
                  <a:moveTo>
                    <a:pt x="16" y="66"/>
                  </a:moveTo>
                  <a:cubicBezTo>
                    <a:pt x="16" y="66"/>
                    <a:pt x="16" y="66"/>
                    <a:pt x="16" y="66"/>
                  </a:cubicBezTo>
                  <a:cubicBezTo>
                    <a:pt x="14" y="66"/>
                    <a:pt x="13" y="65"/>
                    <a:pt x="13" y="63"/>
                  </a:cubicBezTo>
                  <a:cubicBezTo>
                    <a:pt x="13" y="40"/>
                    <a:pt x="12" y="22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8" y="20"/>
                    <a:pt x="19" y="40"/>
                    <a:pt x="19" y="63"/>
                  </a:cubicBezTo>
                  <a:cubicBezTo>
                    <a:pt x="19" y="65"/>
                    <a:pt x="18" y="66"/>
                    <a:pt x="16" y="66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2" name="Freeform 153"/>
            <p:cNvSpPr>
              <a:spLocks/>
            </p:cNvSpPr>
            <p:nvPr/>
          </p:nvSpPr>
          <p:spPr bwMode="auto">
            <a:xfrm>
              <a:off x="1711965" y="1636690"/>
              <a:ext cx="19301" cy="64240"/>
            </a:xfrm>
            <a:custGeom>
              <a:avLst/>
              <a:gdLst/>
              <a:ahLst/>
              <a:cxnLst>
                <a:cxn ang="0">
                  <a:pos x="6" y="64"/>
                </a:cxn>
                <a:cxn ang="0">
                  <a:pos x="3" y="61"/>
                </a:cxn>
                <a:cxn ang="0">
                  <a:pos x="15" y="1"/>
                </a:cxn>
                <a:cxn ang="0">
                  <a:pos x="19" y="2"/>
                </a:cxn>
                <a:cxn ang="0">
                  <a:pos x="19" y="6"/>
                </a:cxn>
                <a:cxn ang="0">
                  <a:pos x="9" y="61"/>
                </a:cxn>
                <a:cxn ang="0">
                  <a:pos x="6" y="64"/>
                </a:cxn>
                <a:cxn ang="0">
                  <a:pos x="6" y="64"/>
                </a:cxn>
              </a:cxnLst>
              <a:rect l="0" t="0" r="r" b="b"/>
              <a:pathLst>
                <a:path w="20" h="64">
                  <a:moveTo>
                    <a:pt x="6" y="64"/>
                  </a:moveTo>
                  <a:cubicBezTo>
                    <a:pt x="5" y="64"/>
                    <a:pt x="3" y="63"/>
                    <a:pt x="3" y="61"/>
                  </a:cubicBezTo>
                  <a:cubicBezTo>
                    <a:pt x="3" y="59"/>
                    <a:pt x="0" y="13"/>
                    <a:pt x="15" y="1"/>
                  </a:cubicBezTo>
                  <a:cubicBezTo>
                    <a:pt x="17" y="0"/>
                    <a:pt x="18" y="0"/>
                    <a:pt x="19" y="2"/>
                  </a:cubicBezTo>
                  <a:cubicBezTo>
                    <a:pt x="20" y="3"/>
                    <a:pt x="20" y="5"/>
                    <a:pt x="19" y="6"/>
                  </a:cubicBezTo>
                  <a:cubicBezTo>
                    <a:pt x="10" y="13"/>
                    <a:pt x="8" y="43"/>
                    <a:pt x="9" y="61"/>
                  </a:cubicBezTo>
                  <a:cubicBezTo>
                    <a:pt x="9" y="62"/>
                    <a:pt x="8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3" name="Freeform 154"/>
            <p:cNvSpPr>
              <a:spLocks/>
            </p:cNvSpPr>
            <p:nvPr/>
          </p:nvSpPr>
          <p:spPr bwMode="auto">
            <a:xfrm>
              <a:off x="1674569" y="1636690"/>
              <a:ext cx="55490" cy="14825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10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2" y="6"/>
                </a:cxn>
                <a:cxn ang="0">
                  <a:pos x="28" y="11"/>
                </a:cxn>
                <a:cxn ang="0">
                  <a:pos x="31" y="7"/>
                </a:cxn>
                <a:cxn ang="0">
                  <a:pos x="39" y="1"/>
                </a:cxn>
                <a:cxn ang="0">
                  <a:pos x="46" y="5"/>
                </a:cxn>
                <a:cxn ang="0">
                  <a:pos x="50" y="8"/>
                </a:cxn>
                <a:cxn ang="0">
                  <a:pos x="55" y="4"/>
                </a:cxn>
                <a:cxn ang="0">
                  <a:pos x="57" y="7"/>
                </a:cxn>
                <a:cxn ang="0">
                  <a:pos x="50" y="11"/>
                </a:cxn>
                <a:cxn ang="0">
                  <a:pos x="44" y="8"/>
                </a:cxn>
                <a:cxn ang="0">
                  <a:pos x="40" y="5"/>
                </a:cxn>
                <a:cxn ang="0">
                  <a:pos x="34" y="9"/>
                </a:cxn>
                <a:cxn ang="0">
                  <a:pos x="29" y="14"/>
                </a:cxn>
                <a:cxn ang="0">
                  <a:pos x="23" y="15"/>
                </a:cxn>
              </a:cxnLst>
              <a:rect l="0" t="0" r="r" b="b"/>
              <a:pathLst>
                <a:path w="57" h="15">
                  <a:moveTo>
                    <a:pt x="23" y="15"/>
                  </a:moveTo>
                  <a:cubicBezTo>
                    <a:pt x="18" y="15"/>
                    <a:pt x="14" y="13"/>
                    <a:pt x="10" y="10"/>
                  </a:cubicBezTo>
                  <a:cubicBezTo>
                    <a:pt x="7" y="7"/>
                    <a:pt x="4" y="5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2"/>
                    <a:pt x="9" y="4"/>
                    <a:pt x="12" y="6"/>
                  </a:cubicBezTo>
                  <a:cubicBezTo>
                    <a:pt x="18" y="10"/>
                    <a:pt x="22" y="13"/>
                    <a:pt x="28" y="11"/>
                  </a:cubicBezTo>
                  <a:cubicBezTo>
                    <a:pt x="29" y="10"/>
                    <a:pt x="30" y="9"/>
                    <a:pt x="31" y="7"/>
                  </a:cubicBezTo>
                  <a:cubicBezTo>
                    <a:pt x="33" y="5"/>
                    <a:pt x="35" y="2"/>
                    <a:pt x="39" y="1"/>
                  </a:cubicBezTo>
                  <a:cubicBezTo>
                    <a:pt x="43" y="1"/>
                    <a:pt x="45" y="3"/>
                    <a:pt x="46" y="5"/>
                  </a:cubicBezTo>
                  <a:cubicBezTo>
                    <a:pt x="48" y="6"/>
                    <a:pt x="49" y="8"/>
                    <a:pt x="50" y="8"/>
                  </a:cubicBezTo>
                  <a:cubicBezTo>
                    <a:pt x="51" y="8"/>
                    <a:pt x="53" y="7"/>
                    <a:pt x="55" y="4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10"/>
                    <a:pt x="52" y="11"/>
                    <a:pt x="50" y="11"/>
                  </a:cubicBezTo>
                  <a:cubicBezTo>
                    <a:pt x="47" y="11"/>
                    <a:pt x="45" y="9"/>
                    <a:pt x="44" y="8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7" y="6"/>
                    <a:pt x="36" y="7"/>
                    <a:pt x="34" y="9"/>
                  </a:cubicBezTo>
                  <a:cubicBezTo>
                    <a:pt x="33" y="11"/>
                    <a:pt x="32" y="13"/>
                    <a:pt x="29" y="14"/>
                  </a:cubicBezTo>
                  <a:cubicBezTo>
                    <a:pt x="27" y="15"/>
                    <a:pt x="25" y="15"/>
                    <a:pt x="23" y="15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Freeform 155"/>
            <p:cNvSpPr>
              <a:spLocks/>
            </p:cNvSpPr>
            <p:nvPr/>
          </p:nvSpPr>
          <p:spPr bwMode="auto">
            <a:xfrm>
              <a:off x="1614254" y="1581097"/>
              <a:ext cx="31364" cy="23472"/>
            </a:xfrm>
            <a:custGeom>
              <a:avLst/>
              <a:gdLst/>
              <a:ahLst/>
              <a:cxnLst>
                <a:cxn ang="0">
                  <a:pos x="28" y="24"/>
                </a:cxn>
                <a:cxn ang="0">
                  <a:pos x="26" y="23"/>
                </a:cxn>
                <a:cxn ang="0">
                  <a:pos x="2" y="7"/>
                </a:cxn>
                <a:cxn ang="0">
                  <a:pos x="1" y="2"/>
                </a:cxn>
                <a:cxn ang="0">
                  <a:pos x="6" y="1"/>
                </a:cxn>
                <a:cxn ang="0">
                  <a:pos x="30" y="18"/>
                </a:cxn>
                <a:cxn ang="0">
                  <a:pos x="31" y="23"/>
                </a:cxn>
                <a:cxn ang="0">
                  <a:pos x="28" y="24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27" y="24"/>
                    <a:pt x="27" y="24"/>
                    <a:pt x="26" y="23"/>
                  </a:cubicBezTo>
                  <a:cubicBezTo>
                    <a:pt x="19" y="18"/>
                    <a:pt x="14" y="15"/>
                    <a:pt x="2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ubicBezTo>
                    <a:pt x="18" y="9"/>
                    <a:pt x="23" y="12"/>
                    <a:pt x="30" y="18"/>
                  </a:cubicBezTo>
                  <a:cubicBezTo>
                    <a:pt x="32" y="19"/>
                    <a:pt x="32" y="21"/>
                    <a:pt x="31" y="23"/>
                  </a:cubicBezTo>
                  <a:cubicBezTo>
                    <a:pt x="30" y="24"/>
                    <a:pt x="29" y="24"/>
                    <a:pt x="28" y="24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5" name="Freeform 156"/>
            <p:cNvSpPr>
              <a:spLocks/>
            </p:cNvSpPr>
            <p:nvPr/>
          </p:nvSpPr>
          <p:spPr bwMode="auto">
            <a:xfrm>
              <a:off x="1590128" y="1600864"/>
              <a:ext cx="53077" cy="22237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8" y="21"/>
                </a:cxn>
                <a:cxn ang="0">
                  <a:pos x="30" y="16"/>
                </a:cxn>
                <a:cxn ang="0">
                  <a:pos x="3" y="7"/>
                </a:cxn>
                <a:cxn ang="0">
                  <a:pos x="1" y="3"/>
                </a:cxn>
                <a:cxn ang="0">
                  <a:pos x="6" y="1"/>
                </a:cxn>
                <a:cxn ang="0">
                  <a:pos x="32" y="9"/>
                </a:cxn>
                <a:cxn ang="0">
                  <a:pos x="51" y="15"/>
                </a:cxn>
                <a:cxn ang="0">
                  <a:pos x="53" y="19"/>
                </a:cxn>
                <a:cxn ang="0">
                  <a:pos x="49" y="22"/>
                </a:cxn>
              </a:cxnLst>
              <a:rect l="0" t="0" r="r" b="b"/>
              <a:pathLst>
                <a:path w="54" h="22">
                  <a:moveTo>
                    <a:pt x="49" y="22"/>
                  </a:moveTo>
                  <a:cubicBezTo>
                    <a:pt x="49" y="22"/>
                    <a:pt x="49" y="22"/>
                    <a:pt x="48" y="21"/>
                  </a:cubicBezTo>
                  <a:cubicBezTo>
                    <a:pt x="43" y="19"/>
                    <a:pt x="37" y="18"/>
                    <a:pt x="30" y="16"/>
                  </a:cubicBezTo>
                  <a:cubicBezTo>
                    <a:pt x="21" y="14"/>
                    <a:pt x="11" y="11"/>
                    <a:pt x="3" y="7"/>
                  </a:cubicBezTo>
                  <a:cubicBezTo>
                    <a:pt x="1" y="7"/>
                    <a:pt x="0" y="4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3" y="5"/>
                    <a:pt x="23" y="7"/>
                    <a:pt x="32" y="9"/>
                  </a:cubicBezTo>
                  <a:cubicBezTo>
                    <a:pt x="39" y="11"/>
                    <a:pt x="46" y="12"/>
                    <a:pt x="51" y="15"/>
                  </a:cubicBezTo>
                  <a:cubicBezTo>
                    <a:pt x="53" y="15"/>
                    <a:pt x="54" y="17"/>
                    <a:pt x="53" y="19"/>
                  </a:cubicBezTo>
                  <a:cubicBezTo>
                    <a:pt x="52" y="21"/>
                    <a:pt x="51" y="22"/>
                    <a:pt x="49" y="22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Freeform 157"/>
            <p:cNvSpPr>
              <a:spLocks/>
            </p:cNvSpPr>
            <p:nvPr/>
          </p:nvSpPr>
          <p:spPr bwMode="auto">
            <a:xfrm>
              <a:off x="1592540" y="1631749"/>
              <a:ext cx="45840" cy="7412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3" y="7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43" y="0"/>
                </a:cxn>
                <a:cxn ang="0">
                  <a:pos x="47" y="3"/>
                </a:cxn>
                <a:cxn ang="0">
                  <a:pos x="43" y="7"/>
                </a:cxn>
              </a:cxnLst>
              <a:rect l="0" t="0" r="r" b="b"/>
              <a:pathLst>
                <a:path w="47" h="7">
                  <a:moveTo>
                    <a:pt x="4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7" y="1"/>
                    <a:pt x="47" y="3"/>
                  </a:cubicBezTo>
                  <a:cubicBezTo>
                    <a:pt x="47" y="5"/>
                    <a:pt x="45" y="7"/>
                    <a:pt x="43" y="7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Freeform 158"/>
            <p:cNvSpPr>
              <a:spLocks/>
            </p:cNvSpPr>
            <p:nvPr/>
          </p:nvSpPr>
          <p:spPr bwMode="auto">
            <a:xfrm>
              <a:off x="1761423" y="1587275"/>
              <a:ext cx="51871" cy="3212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0" y="29"/>
                </a:cxn>
                <a:cxn ang="0">
                  <a:pos x="3" y="25"/>
                </a:cxn>
                <a:cxn ang="0">
                  <a:pos x="31" y="10"/>
                </a:cxn>
                <a:cxn ang="0">
                  <a:pos x="47" y="1"/>
                </a:cxn>
                <a:cxn ang="0">
                  <a:pos x="52" y="3"/>
                </a:cxn>
                <a:cxn ang="0">
                  <a:pos x="50" y="8"/>
                </a:cxn>
                <a:cxn ang="0">
                  <a:pos x="34" y="17"/>
                </a:cxn>
                <a:cxn ang="0">
                  <a:pos x="5" y="32"/>
                </a:cxn>
                <a:cxn ang="0">
                  <a:pos x="4" y="32"/>
                </a:cxn>
              </a:cxnLst>
              <a:rect l="0" t="0" r="r" b="b"/>
              <a:pathLst>
                <a:path w="53" h="32">
                  <a:moveTo>
                    <a:pt x="4" y="32"/>
                  </a:moveTo>
                  <a:cubicBezTo>
                    <a:pt x="2" y="32"/>
                    <a:pt x="1" y="31"/>
                    <a:pt x="0" y="29"/>
                  </a:cubicBezTo>
                  <a:cubicBezTo>
                    <a:pt x="0" y="27"/>
                    <a:pt x="1" y="25"/>
                    <a:pt x="3" y="25"/>
                  </a:cubicBezTo>
                  <a:cubicBezTo>
                    <a:pt x="10" y="23"/>
                    <a:pt x="21" y="16"/>
                    <a:pt x="31" y="10"/>
                  </a:cubicBezTo>
                  <a:cubicBezTo>
                    <a:pt x="37" y="7"/>
                    <a:pt x="42" y="3"/>
                    <a:pt x="47" y="1"/>
                  </a:cubicBezTo>
                  <a:cubicBezTo>
                    <a:pt x="49" y="0"/>
                    <a:pt x="51" y="1"/>
                    <a:pt x="52" y="3"/>
                  </a:cubicBezTo>
                  <a:cubicBezTo>
                    <a:pt x="53" y="5"/>
                    <a:pt x="52" y="7"/>
                    <a:pt x="50" y="8"/>
                  </a:cubicBezTo>
                  <a:cubicBezTo>
                    <a:pt x="46" y="10"/>
                    <a:pt x="40" y="13"/>
                    <a:pt x="34" y="17"/>
                  </a:cubicBezTo>
                  <a:cubicBezTo>
                    <a:pt x="24" y="23"/>
                    <a:pt x="13" y="30"/>
                    <a:pt x="5" y="32"/>
                  </a:cubicBezTo>
                  <a:cubicBezTo>
                    <a:pt x="4" y="32"/>
                    <a:pt x="4" y="32"/>
                    <a:pt x="4" y="32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8" name="Freeform 159"/>
            <p:cNvSpPr>
              <a:spLocks/>
            </p:cNvSpPr>
            <p:nvPr/>
          </p:nvSpPr>
          <p:spPr bwMode="auto">
            <a:xfrm>
              <a:off x="1772280" y="1621866"/>
              <a:ext cx="45840" cy="12354"/>
            </a:xfrm>
            <a:custGeom>
              <a:avLst/>
              <a:gdLst/>
              <a:ahLst/>
              <a:cxnLst>
                <a:cxn ang="0">
                  <a:pos x="4" y="13"/>
                </a:cxn>
                <a:cxn ang="0">
                  <a:pos x="0" y="10"/>
                </a:cxn>
                <a:cxn ang="0">
                  <a:pos x="3" y="6"/>
                </a:cxn>
                <a:cxn ang="0">
                  <a:pos x="12" y="4"/>
                </a:cxn>
                <a:cxn ang="0">
                  <a:pos x="42" y="0"/>
                </a:cxn>
                <a:cxn ang="0">
                  <a:pos x="46" y="3"/>
                </a:cxn>
                <a:cxn ang="0">
                  <a:pos x="42" y="7"/>
                </a:cxn>
                <a:cxn ang="0">
                  <a:pos x="13" y="12"/>
                </a:cxn>
                <a:cxn ang="0">
                  <a:pos x="4" y="13"/>
                </a:cxn>
                <a:cxn ang="0">
                  <a:pos x="4" y="13"/>
                </a:cxn>
              </a:cxnLst>
              <a:rect l="0" t="0" r="r" b="b"/>
              <a:pathLst>
                <a:path w="46" h="13">
                  <a:moveTo>
                    <a:pt x="4" y="13"/>
                  </a:moveTo>
                  <a:cubicBezTo>
                    <a:pt x="2" y="13"/>
                    <a:pt x="0" y="12"/>
                    <a:pt x="0" y="10"/>
                  </a:cubicBezTo>
                  <a:cubicBezTo>
                    <a:pt x="0" y="8"/>
                    <a:pt x="1" y="6"/>
                    <a:pt x="3" y="6"/>
                  </a:cubicBezTo>
                  <a:cubicBezTo>
                    <a:pt x="5" y="6"/>
                    <a:pt x="8" y="5"/>
                    <a:pt x="12" y="4"/>
                  </a:cubicBezTo>
                  <a:cubicBezTo>
                    <a:pt x="22" y="2"/>
                    <a:pt x="35" y="0"/>
                    <a:pt x="42" y="0"/>
                  </a:cubicBezTo>
                  <a:cubicBezTo>
                    <a:pt x="44" y="0"/>
                    <a:pt x="46" y="1"/>
                    <a:pt x="46" y="3"/>
                  </a:cubicBezTo>
                  <a:cubicBezTo>
                    <a:pt x="46" y="5"/>
                    <a:pt x="44" y="7"/>
                    <a:pt x="42" y="7"/>
                  </a:cubicBezTo>
                  <a:cubicBezTo>
                    <a:pt x="36" y="7"/>
                    <a:pt x="22" y="10"/>
                    <a:pt x="13" y="12"/>
                  </a:cubicBezTo>
                  <a:cubicBezTo>
                    <a:pt x="10" y="12"/>
                    <a:pt x="6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Freeform 160"/>
            <p:cNvSpPr>
              <a:spLocks/>
            </p:cNvSpPr>
            <p:nvPr/>
          </p:nvSpPr>
          <p:spPr bwMode="auto">
            <a:xfrm>
              <a:off x="1772280" y="1645338"/>
              <a:ext cx="56697" cy="22237"/>
            </a:xfrm>
            <a:custGeom>
              <a:avLst/>
              <a:gdLst/>
              <a:ahLst/>
              <a:cxnLst>
                <a:cxn ang="0">
                  <a:pos x="54" y="23"/>
                </a:cxn>
                <a:cxn ang="0">
                  <a:pos x="53" y="23"/>
                </a:cxn>
                <a:cxn ang="0">
                  <a:pos x="41" y="20"/>
                </a:cxn>
                <a:cxn ang="0">
                  <a:pos x="3" y="8"/>
                </a:cxn>
                <a:cxn ang="0">
                  <a:pos x="1" y="3"/>
                </a:cxn>
                <a:cxn ang="0">
                  <a:pos x="6" y="1"/>
                </a:cxn>
                <a:cxn ang="0">
                  <a:pos x="43" y="13"/>
                </a:cxn>
                <a:cxn ang="0">
                  <a:pos x="55" y="16"/>
                </a:cxn>
                <a:cxn ang="0">
                  <a:pos x="58" y="21"/>
                </a:cxn>
                <a:cxn ang="0">
                  <a:pos x="54" y="23"/>
                </a:cxn>
              </a:cxnLst>
              <a:rect l="0" t="0" r="r" b="b"/>
              <a:pathLst>
                <a:path w="58" h="23">
                  <a:moveTo>
                    <a:pt x="54" y="23"/>
                  </a:moveTo>
                  <a:cubicBezTo>
                    <a:pt x="54" y="23"/>
                    <a:pt x="53" y="23"/>
                    <a:pt x="53" y="23"/>
                  </a:cubicBezTo>
                  <a:cubicBezTo>
                    <a:pt x="49" y="22"/>
                    <a:pt x="45" y="21"/>
                    <a:pt x="41" y="20"/>
                  </a:cubicBezTo>
                  <a:cubicBezTo>
                    <a:pt x="29" y="17"/>
                    <a:pt x="18" y="14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1" y="7"/>
                    <a:pt x="32" y="10"/>
                    <a:pt x="43" y="13"/>
                  </a:cubicBezTo>
                  <a:cubicBezTo>
                    <a:pt x="47" y="14"/>
                    <a:pt x="51" y="15"/>
                    <a:pt x="55" y="16"/>
                  </a:cubicBezTo>
                  <a:cubicBezTo>
                    <a:pt x="57" y="17"/>
                    <a:pt x="58" y="19"/>
                    <a:pt x="58" y="21"/>
                  </a:cubicBezTo>
                  <a:cubicBezTo>
                    <a:pt x="57" y="22"/>
                    <a:pt x="56" y="23"/>
                    <a:pt x="54" y="2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258697" y="2183294"/>
            <a:ext cx="1048878" cy="179316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  <a:latin typeface="Univers 45 Light" pitchFamily="2" charset="0"/>
              </a:rPr>
              <a:t>Business Driver</a:t>
            </a:r>
          </a:p>
        </p:txBody>
      </p:sp>
      <p:sp>
        <p:nvSpPr>
          <p:cNvPr id="143" name="Rectangle 14"/>
          <p:cNvSpPr>
            <a:spLocks noChangeArrowheads="1"/>
          </p:cNvSpPr>
          <p:nvPr/>
        </p:nvSpPr>
        <p:spPr bwMode="auto">
          <a:xfrm>
            <a:off x="4660381" y="2788156"/>
            <a:ext cx="1639555" cy="480882"/>
          </a:xfrm>
          <a:prstGeom prst="flowChartMagneticDisk">
            <a:avLst/>
          </a:prstGeom>
          <a:solidFill>
            <a:srgbClr val="7F5C27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36000" rIns="0" bIns="0" anchor="t"/>
          <a:lstStyle/>
          <a:p>
            <a:pPr algn="ctr" eaLnBrk="0" hangingPunct="0">
              <a:spcBef>
                <a:spcPts val="0"/>
              </a:spcBef>
              <a:buSzPct val="100000"/>
              <a:buFont typeface="Wingdings" pitchFamily="2" charset="2"/>
              <a:buNone/>
            </a:pPr>
            <a:r>
              <a:rPr lang="en-US" sz="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DATA STORE</a:t>
            </a:r>
            <a:br>
              <a:rPr lang="en-US" sz="600" b="1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WITH SINGLE SOURCE OF TRUTH</a:t>
            </a:r>
            <a:endParaRPr lang="en-US" sz="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77440" y="4213712"/>
            <a:ext cx="1494824" cy="793366"/>
            <a:chOff x="5377440" y="4213712"/>
            <a:chExt cx="1494824" cy="793366"/>
          </a:xfrm>
        </p:grpSpPr>
        <p:grpSp>
          <p:nvGrpSpPr>
            <p:cNvPr id="148" name="Group 147"/>
            <p:cNvGrpSpPr/>
            <p:nvPr/>
          </p:nvGrpSpPr>
          <p:grpSpPr>
            <a:xfrm>
              <a:off x="5694778" y="4504603"/>
              <a:ext cx="812144" cy="348633"/>
              <a:chOff x="365125" y="-838200"/>
              <a:chExt cx="2581275" cy="1108075"/>
            </a:xfrm>
            <a:solidFill>
              <a:srgbClr val="7F5C27"/>
            </a:solidFill>
          </p:grpSpPr>
          <p:sp>
            <p:nvSpPr>
              <p:cNvPr id="156" name="Rectangle 936"/>
              <p:cNvSpPr>
                <a:spLocks noChangeArrowheads="1"/>
              </p:cNvSpPr>
              <p:nvPr/>
            </p:nvSpPr>
            <p:spPr bwMode="auto">
              <a:xfrm>
                <a:off x="511175" y="244475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7" name="Rectangle 937"/>
              <p:cNvSpPr>
                <a:spLocks noChangeArrowheads="1"/>
              </p:cNvSpPr>
              <p:nvPr/>
            </p:nvSpPr>
            <p:spPr bwMode="auto">
              <a:xfrm>
                <a:off x="511175" y="127000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8" name="Rectangle 938"/>
              <p:cNvSpPr>
                <a:spLocks noChangeArrowheads="1"/>
              </p:cNvSpPr>
              <p:nvPr/>
            </p:nvSpPr>
            <p:spPr bwMode="auto">
              <a:xfrm>
                <a:off x="511175" y="9525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9" name="Rectangle 939"/>
              <p:cNvSpPr>
                <a:spLocks noChangeArrowheads="1"/>
              </p:cNvSpPr>
              <p:nvPr/>
            </p:nvSpPr>
            <p:spPr bwMode="auto">
              <a:xfrm>
                <a:off x="511175" y="-107950"/>
                <a:ext cx="2435225" cy="63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0" name="Rectangle 940"/>
              <p:cNvSpPr>
                <a:spLocks noChangeArrowheads="1"/>
              </p:cNvSpPr>
              <p:nvPr/>
            </p:nvSpPr>
            <p:spPr bwMode="auto">
              <a:xfrm>
                <a:off x="511175" y="-222250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" name="Rectangle 941"/>
              <p:cNvSpPr>
                <a:spLocks noChangeArrowheads="1"/>
              </p:cNvSpPr>
              <p:nvPr/>
            </p:nvSpPr>
            <p:spPr bwMode="auto">
              <a:xfrm>
                <a:off x="511175" y="-339725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2" name="Rectangle 942"/>
              <p:cNvSpPr>
                <a:spLocks noChangeArrowheads="1"/>
              </p:cNvSpPr>
              <p:nvPr/>
            </p:nvSpPr>
            <p:spPr bwMode="auto">
              <a:xfrm>
                <a:off x="511175" y="-457200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3" name="Rectangle 943"/>
              <p:cNvSpPr>
                <a:spLocks noChangeArrowheads="1"/>
              </p:cNvSpPr>
              <p:nvPr/>
            </p:nvSpPr>
            <p:spPr bwMode="auto">
              <a:xfrm>
                <a:off x="511175" y="-574675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4" name="Rectangle 944"/>
              <p:cNvSpPr>
                <a:spLocks noChangeArrowheads="1"/>
              </p:cNvSpPr>
              <p:nvPr/>
            </p:nvSpPr>
            <p:spPr bwMode="auto">
              <a:xfrm>
                <a:off x="511175" y="-692150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5" name="Rectangle 945"/>
              <p:cNvSpPr>
                <a:spLocks noChangeArrowheads="1"/>
              </p:cNvSpPr>
              <p:nvPr/>
            </p:nvSpPr>
            <p:spPr bwMode="auto">
              <a:xfrm>
                <a:off x="511175" y="-806450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6" name="Rectangle 946"/>
              <p:cNvSpPr>
                <a:spLocks noChangeArrowheads="1"/>
              </p:cNvSpPr>
              <p:nvPr/>
            </p:nvSpPr>
            <p:spPr bwMode="auto">
              <a:xfrm>
                <a:off x="5111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7" name="Rectangle 947"/>
              <p:cNvSpPr>
                <a:spLocks noChangeArrowheads="1"/>
              </p:cNvSpPr>
              <p:nvPr/>
            </p:nvSpPr>
            <p:spPr bwMode="auto">
              <a:xfrm>
                <a:off x="60325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8" name="Rectangle 948"/>
              <p:cNvSpPr>
                <a:spLocks noChangeArrowheads="1"/>
              </p:cNvSpPr>
              <p:nvPr/>
            </p:nvSpPr>
            <p:spPr bwMode="auto">
              <a:xfrm>
                <a:off x="69850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9" name="Rectangle 949"/>
              <p:cNvSpPr>
                <a:spLocks noChangeArrowheads="1"/>
              </p:cNvSpPr>
              <p:nvPr/>
            </p:nvSpPr>
            <p:spPr bwMode="auto">
              <a:xfrm>
                <a:off x="7905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Rectangle 950"/>
              <p:cNvSpPr>
                <a:spLocks noChangeArrowheads="1"/>
              </p:cNvSpPr>
              <p:nvPr/>
            </p:nvSpPr>
            <p:spPr bwMode="auto">
              <a:xfrm>
                <a:off x="88582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1" name="Rectangle 951"/>
              <p:cNvSpPr>
                <a:spLocks noChangeArrowheads="1"/>
              </p:cNvSpPr>
              <p:nvPr/>
            </p:nvSpPr>
            <p:spPr bwMode="auto">
              <a:xfrm>
                <a:off x="97790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Rectangle 952"/>
              <p:cNvSpPr>
                <a:spLocks noChangeArrowheads="1"/>
              </p:cNvSpPr>
              <p:nvPr/>
            </p:nvSpPr>
            <p:spPr bwMode="auto">
              <a:xfrm>
                <a:off x="107315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3" name="Rectangle 953"/>
              <p:cNvSpPr>
                <a:spLocks noChangeArrowheads="1"/>
              </p:cNvSpPr>
              <p:nvPr/>
            </p:nvSpPr>
            <p:spPr bwMode="auto">
              <a:xfrm>
                <a:off x="116522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Rectangle 954"/>
              <p:cNvSpPr>
                <a:spLocks noChangeArrowheads="1"/>
              </p:cNvSpPr>
              <p:nvPr/>
            </p:nvSpPr>
            <p:spPr bwMode="auto">
              <a:xfrm>
                <a:off x="12604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Rectangle 955"/>
              <p:cNvSpPr>
                <a:spLocks noChangeArrowheads="1"/>
              </p:cNvSpPr>
              <p:nvPr/>
            </p:nvSpPr>
            <p:spPr bwMode="auto">
              <a:xfrm>
                <a:off x="135255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6" name="Rectangle 956"/>
              <p:cNvSpPr>
                <a:spLocks noChangeArrowheads="1"/>
              </p:cNvSpPr>
              <p:nvPr/>
            </p:nvSpPr>
            <p:spPr bwMode="auto">
              <a:xfrm>
                <a:off x="1444625" y="-806450"/>
                <a:ext cx="6350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7" name="Rectangle 957"/>
              <p:cNvSpPr>
                <a:spLocks noChangeArrowheads="1"/>
              </p:cNvSpPr>
              <p:nvPr/>
            </p:nvSpPr>
            <p:spPr bwMode="auto">
              <a:xfrm>
                <a:off x="15398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Rectangle 958"/>
              <p:cNvSpPr>
                <a:spLocks noChangeArrowheads="1"/>
              </p:cNvSpPr>
              <p:nvPr/>
            </p:nvSpPr>
            <p:spPr bwMode="auto">
              <a:xfrm>
                <a:off x="1631950" y="-806450"/>
                <a:ext cx="6350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9" name="Rectangle 959"/>
              <p:cNvSpPr>
                <a:spLocks noChangeArrowheads="1"/>
              </p:cNvSpPr>
              <p:nvPr/>
            </p:nvSpPr>
            <p:spPr bwMode="auto">
              <a:xfrm>
                <a:off x="172720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Rectangle 960"/>
              <p:cNvSpPr>
                <a:spLocks noChangeArrowheads="1"/>
              </p:cNvSpPr>
              <p:nvPr/>
            </p:nvSpPr>
            <p:spPr bwMode="auto">
              <a:xfrm>
                <a:off x="18192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1" name="Rectangle 961"/>
              <p:cNvSpPr>
                <a:spLocks noChangeArrowheads="1"/>
              </p:cNvSpPr>
              <p:nvPr/>
            </p:nvSpPr>
            <p:spPr bwMode="auto">
              <a:xfrm>
                <a:off x="191452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Rectangle 962"/>
              <p:cNvSpPr>
                <a:spLocks noChangeArrowheads="1"/>
              </p:cNvSpPr>
              <p:nvPr/>
            </p:nvSpPr>
            <p:spPr bwMode="auto">
              <a:xfrm>
                <a:off x="200660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3" name="Rectangle 963"/>
              <p:cNvSpPr>
                <a:spLocks noChangeArrowheads="1"/>
              </p:cNvSpPr>
              <p:nvPr/>
            </p:nvSpPr>
            <p:spPr bwMode="auto">
              <a:xfrm>
                <a:off x="210185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4" name="Rectangle 964"/>
              <p:cNvSpPr>
                <a:spLocks noChangeArrowheads="1"/>
              </p:cNvSpPr>
              <p:nvPr/>
            </p:nvSpPr>
            <p:spPr bwMode="auto">
              <a:xfrm>
                <a:off x="219392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5" name="Rectangle 965"/>
              <p:cNvSpPr>
                <a:spLocks noChangeArrowheads="1"/>
              </p:cNvSpPr>
              <p:nvPr/>
            </p:nvSpPr>
            <p:spPr bwMode="auto">
              <a:xfrm>
                <a:off x="22891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6" name="Rectangle 966"/>
              <p:cNvSpPr>
                <a:spLocks noChangeArrowheads="1"/>
              </p:cNvSpPr>
              <p:nvPr/>
            </p:nvSpPr>
            <p:spPr bwMode="auto">
              <a:xfrm>
                <a:off x="238125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7" name="Rectangle 967"/>
              <p:cNvSpPr>
                <a:spLocks noChangeArrowheads="1"/>
              </p:cNvSpPr>
              <p:nvPr/>
            </p:nvSpPr>
            <p:spPr bwMode="auto">
              <a:xfrm>
                <a:off x="247650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8" name="Rectangle 968"/>
              <p:cNvSpPr>
                <a:spLocks noChangeArrowheads="1"/>
              </p:cNvSpPr>
              <p:nvPr/>
            </p:nvSpPr>
            <p:spPr bwMode="auto">
              <a:xfrm>
                <a:off x="25685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9" name="Rectangle 969"/>
              <p:cNvSpPr>
                <a:spLocks noChangeArrowheads="1"/>
              </p:cNvSpPr>
              <p:nvPr/>
            </p:nvSpPr>
            <p:spPr bwMode="auto">
              <a:xfrm>
                <a:off x="2660650" y="-806450"/>
                <a:ext cx="6350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0" name="Rectangle 970"/>
              <p:cNvSpPr>
                <a:spLocks noChangeArrowheads="1"/>
              </p:cNvSpPr>
              <p:nvPr/>
            </p:nvSpPr>
            <p:spPr bwMode="auto">
              <a:xfrm>
                <a:off x="275590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1" name="Rectangle 971"/>
              <p:cNvSpPr>
                <a:spLocks noChangeArrowheads="1"/>
              </p:cNvSpPr>
              <p:nvPr/>
            </p:nvSpPr>
            <p:spPr bwMode="auto">
              <a:xfrm>
                <a:off x="28479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2" name="Rectangle 972"/>
              <p:cNvSpPr>
                <a:spLocks noChangeArrowheads="1"/>
              </p:cNvSpPr>
              <p:nvPr/>
            </p:nvSpPr>
            <p:spPr bwMode="auto">
              <a:xfrm>
                <a:off x="294322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3" name="Freeform 973"/>
              <p:cNvSpPr>
                <a:spLocks/>
              </p:cNvSpPr>
              <p:nvPr/>
            </p:nvSpPr>
            <p:spPr bwMode="auto">
              <a:xfrm>
                <a:off x="365125" y="95250"/>
                <a:ext cx="22225" cy="5715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6"/>
                  </a:cxn>
                  <a:cxn ang="0">
                    <a:pos x="8" y="36"/>
                  </a:cxn>
                  <a:cxn ang="0">
                    <a:pos x="8" y="6"/>
                  </a:cxn>
                </a:cxnLst>
                <a:rect l="0" t="0" r="r" b="b"/>
                <a:pathLst>
                  <a:path w="14" h="36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6"/>
                    </a:lnTo>
                    <a:lnTo>
                      <a:pt x="8" y="3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4" name="Freeform 974"/>
              <p:cNvSpPr>
                <a:spLocks/>
              </p:cNvSpPr>
              <p:nvPr/>
            </p:nvSpPr>
            <p:spPr bwMode="auto">
              <a:xfrm>
                <a:off x="406400" y="95250"/>
                <a:ext cx="41275" cy="57150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10" y="6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6" y="12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4" y="18"/>
                  </a:cxn>
                  <a:cxn ang="0">
                    <a:pos x="26" y="24"/>
                  </a:cxn>
                  <a:cxn ang="0">
                    <a:pos x="26" y="24"/>
                  </a:cxn>
                  <a:cxn ang="0">
                    <a:pos x="24" y="30"/>
                  </a:cxn>
                  <a:cxn ang="0">
                    <a:pos x="22" y="34"/>
                  </a:cxn>
                  <a:cxn ang="0">
                    <a:pos x="16" y="36"/>
                  </a:cxn>
                  <a:cxn ang="0">
                    <a:pos x="10" y="36"/>
                  </a:cxn>
                  <a:cxn ang="0">
                    <a:pos x="10" y="36"/>
                  </a:cxn>
                  <a:cxn ang="0">
                    <a:pos x="4" y="36"/>
                  </a:cxn>
                  <a:cxn ang="0">
                    <a:pos x="0" y="3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10" y="32"/>
                  </a:cxn>
                  <a:cxn ang="0">
                    <a:pos x="10" y="32"/>
                  </a:cxn>
                  <a:cxn ang="0">
                    <a:pos x="16" y="30"/>
                  </a:cxn>
                  <a:cxn ang="0">
                    <a:pos x="18" y="28"/>
                  </a:cxn>
                  <a:cxn ang="0">
                    <a:pos x="18" y="24"/>
                  </a:cxn>
                  <a:cxn ang="0">
                    <a:pos x="18" y="24"/>
                  </a:cxn>
                  <a:cxn ang="0">
                    <a:pos x="18" y="22"/>
                  </a:cxn>
                  <a:cxn ang="0">
                    <a:pos x="16" y="20"/>
                  </a:cxn>
                  <a:cxn ang="0">
                    <a:pos x="12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2" y="18"/>
                  </a:cxn>
                  <a:cxn ang="0">
                    <a:pos x="6" y="0"/>
                  </a:cxn>
                  <a:cxn ang="0">
                    <a:pos x="24" y="0"/>
                  </a:cxn>
                  <a:cxn ang="0">
                    <a:pos x="24" y="6"/>
                  </a:cxn>
                </a:cxnLst>
                <a:rect l="0" t="0" r="r" b="b"/>
                <a:pathLst>
                  <a:path w="26" h="36">
                    <a:moveTo>
                      <a:pt x="24" y="6"/>
                    </a:moveTo>
                    <a:lnTo>
                      <a:pt x="10" y="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6" y="1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4" y="18"/>
                    </a:lnTo>
                    <a:lnTo>
                      <a:pt x="26" y="24"/>
                    </a:lnTo>
                    <a:lnTo>
                      <a:pt x="26" y="24"/>
                    </a:lnTo>
                    <a:lnTo>
                      <a:pt x="24" y="30"/>
                    </a:lnTo>
                    <a:lnTo>
                      <a:pt x="22" y="34"/>
                    </a:lnTo>
                    <a:lnTo>
                      <a:pt x="16" y="36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4" y="36"/>
                    </a:lnTo>
                    <a:lnTo>
                      <a:pt x="0" y="3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6" y="30"/>
                    </a:lnTo>
                    <a:lnTo>
                      <a:pt x="18" y="28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2"/>
                    </a:lnTo>
                    <a:lnTo>
                      <a:pt x="16" y="20"/>
                    </a:lnTo>
                    <a:lnTo>
                      <a:pt x="12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2" y="18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2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5" name="Freeform 975"/>
              <p:cNvSpPr>
                <a:spLocks noEditPoints="1"/>
              </p:cNvSpPr>
              <p:nvPr/>
            </p:nvSpPr>
            <p:spPr bwMode="auto">
              <a:xfrm>
                <a:off x="454025" y="92075"/>
                <a:ext cx="44450" cy="60325"/>
              </a:xfrm>
              <a:custGeom>
                <a:avLst/>
                <a:gdLst/>
                <a:ahLst/>
                <a:cxnLst>
                  <a:cxn ang="0">
                    <a:pos x="28" y="20"/>
                  </a:cxn>
                  <a:cxn ang="0">
                    <a:pos x="28" y="20"/>
                  </a:cxn>
                  <a:cxn ang="0">
                    <a:pos x="26" y="28"/>
                  </a:cxn>
                  <a:cxn ang="0">
                    <a:pos x="24" y="34"/>
                  </a:cxn>
                  <a:cxn ang="0">
                    <a:pos x="20" y="38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4" y="34"/>
                  </a:cxn>
                  <a:cxn ang="0">
                    <a:pos x="2" y="2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4" y="6"/>
                  </a:cxn>
                  <a:cxn ang="0">
                    <a:pos x="26" y="12"/>
                  </a:cxn>
                  <a:cxn ang="0">
                    <a:pos x="28" y="20"/>
                  </a:cxn>
                  <a:cxn ang="0">
                    <a:pos x="28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30"/>
                  </a:cxn>
                  <a:cxn ang="0">
                    <a:pos x="12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6" y="32"/>
                  </a:cxn>
                  <a:cxn ang="0">
                    <a:pos x="18" y="30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18" y="10"/>
                  </a:cxn>
                  <a:cxn ang="0">
                    <a:pos x="16" y="8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6"/>
                  </a:cxn>
                  <a:cxn ang="0">
                    <a:pos x="10" y="10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28" h="38">
                    <a:moveTo>
                      <a:pt x="28" y="20"/>
                    </a:moveTo>
                    <a:lnTo>
                      <a:pt x="28" y="20"/>
                    </a:lnTo>
                    <a:lnTo>
                      <a:pt x="26" y="28"/>
                    </a:lnTo>
                    <a:lnTo>
                      <a:pt x="24" y="34"/>
                    </a:lnTo>
                    <a:lnTo>
                      <a:pt x="20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6" y="12"/>
                    </a:lnTo>
                    <a:lnTo>
                      <a:pt x="28" y="20"/>
                    </a:lnTo>
                    <a:lnTo>
                      <a:pt x="28" y="20"/>
                    </a:lnTo>
                    <a:close/>
                    <a:moveTo>
                      <a:pt x="8" y="20"/>
                    </a:moveTo>
                    <a:lnTo>
                      <a:pt x="8" y="20"/>
                    </a:lnTo>
                    <a:lnTo>
                      <a:pt x="10" y="30"/>
                    </a:lnTo>
                    <a:lnTo>
                      <a:pt x="12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6" y="32"/>
                    </a:lnTo>
                    <a:lnTo>
                      <a:pt x="18" y="3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10"/>
                    </a:lnTo>
                    <a:lnTo>
                      <a:pt x="16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0" y="1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6" name="Freeform 976"/>
              <p:cNvSpPr>
                <a:spLocks/>
              </p:cNvSpPr>
              <p:nvPr/>
            </p:nvSpPr>
            <p:spPr bwMode="auto">
              <a:xfrm>
                <a:off x="365125" y="-25400"/>
                <a:ext cx="22225" cy="60325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6"/>
                  </a:cxn>
                </a:cxnLst>
                <a:rect l="0" t="0" r="r" b="b"/>
                <a:pathLst>
                  <a:path w="14" h="38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7" name="Freeform 977"/>
              <p:cNvSpPr>
                <a:spLocks/>
              </p:cNvSpPr>
              <p:nvPr/>
            </p:nvSpPr>
            <p:spPr bwMode="auto">
              <a:xfrm>
                <a:off x="406400" y="-25400"/>
                <a:ext cx="41275" cy="60325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10" y="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6" y="1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4" y="2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4" y="30"/>
                  </a:cxn>
                  <a:cxn ang="0">
                    <a:pos x="22" y="34"/>
                  </a:cxn>
                  <a:cxn ang="0">
                    <a:pos x="16" y="38"/>
                  </a:cxn>
                  <a:cxn ang="0">
                    <a:pos x="10" y="38"/>
                  </a:cxn>
                  <a:cxn ang="0">
                    <a:pos x="10" y="38"/>
                  </a:cxn>
                  <a:cxn ang="0">
                    <a:pos x="4" y="38"/>
                  </a:cxn>
                  <a:cxn ang="0">
                    <a:pos x="0" y="36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10" y="32"/>
                  </a:cxn>
                  <a:cxn ang="0">
                    <a:pos x="10" y="32"/>
                  </a:cxn>
                  <a:cxn ang="0">
                    <a:pos x="16" y="30"/>
                  </a:cxn>
                  <a:cxn ang="0">
                    <a:pos x="18" y="28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18" y="22"/>
                  </a:cxn>
                  <a:cxn ang="0">
                    <a:pos x="16" y="20"/>
                  </a:cxn>
                  <a:cxn ang="0">
                    <a:pos x="12" y="20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2" y="20"/>
                  </a:cxn>
                  <a:cxn ang="0">
                    <a:pos x="6" y="0"/>
                  </a:cxn>
                  <a:cxn ang="0">
                    <a:pos x="24" y="0"/>
                  </a:cxn>
                  <a:cxn ang="0">
                    <a:pos x="24" y="6"/>
                  </a:cxn>
                </a:cxnLst>
                <a:rect l="0" t="0" r="r" b="b"/>
                <a:pathLst>
                  <a:path w="26" h="38">
                    <a:moveTo>
                      <a:pt x="24" y="6"/>
                    </a:moveTo>
                    <a:lnTo>
                      <a:pt x="10" y="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4" y="2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4" y="30"/>
                    </a:lnTo>
                    <a:lnTo>
                      <a:pt x="22" y="34"/>
                    </a:lnTo>
                    <a:lnTo>
                      <a:pt x="16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38"/>
                    </a:lnTo>
                    <a:lnTo>
                      <a:pt x="0" y="36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6" y="30"/>
                    </a:lnTo>
                    <a:lnTo>
                      <a:pt x="18" y="28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18" y="22"/>
                    </a:lnTo>
                    <a:lnTo>
                      <a:pt x="16" y="20"/>
                    </a:lnTo>
                    <a:lnTo>
                      <a:pt x="12" y="20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2" y="20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2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8" name="Freeform 978"/>
              <p:cNvSpPr>
                <a:spLocks/>
              </p:cNvSpPr>
              <p:nvPr/>
            </p:nvSpPr>
            <p:spPr bwMode="auto">
              <a:xfrm>
                <a:off x="457200" y="-25400"/>
                <a:ext cx="38100" cy="60325"/>
              </a:xfrm>
              <a:custGeom>
                <a:avLst/>
                <a:gdLst/>
                <a:ahLst/>
                <a:cxnLst>
                  <a:cxn ang="0">
                    <a:pos x="22" y="6"/>
                  </a:cxn>
                  <a:cxn ang="0">
                    <a:pos x="8" y="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4" y="14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22" y="20"/>
                  </a:cxn>
                  <a:cxn ang="0">
                    <a:pos x="24" y="26"/>
                  </a:cxn>
                  <a:cxn ang="0">
                    <a:pos x="24" y="26"/>
                  </a:cxn>
                  <a:cxn ang="0">
                    <a:pos x="22" y="30"/>
                  </a:cxn>
                  <a:cxn ang="0">
                    <a:pos x="20" y="34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4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4" y="30"/>
                  </a:cxn>
                  <a:cxn ang="0">
                    <a:pos x="16" y="28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16" y="22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2" y="20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6"/>
                  </a:cxn>
                </a:cxnLst>
                <a:rect l="0" t="0" r="r" b="b"/>
                <a:pathLst>
                  <a:path w="24" h="38">
                    <a:moveTo>
                      <a:pt x="22" y="6"/>
                    </a:moveTo>
                    <a:lnTo>
                      <a:pt x="8" y="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4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2" y="20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2" y="30"/>
                    </a:lnTo>
                    <a:lnTo>
                      <a:pt x="20" y="34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2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20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9" name="Freeform 979"/>
              <p:cNvSpPr>
                <a:spLocks/>
              </p:cNvSpPr>
              <p:nvPr/>
            </p:nvSpPr>
            <p:spPr bwMode="auto">
              <a:xfrm>
                <a:off x="365125" y="-136525"/>
                <a:ext cx="22225" cy="5715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6"/>
                  </a:cxn>
                  <a:cxn ang="0">
                    <a:pos x="8" y="36"/>
                  </a:cxn>
                  <a:cxn ang="0">
                    <a:pos x="8" y="6"/>
                  </a:cxn>
                </a:cxnLst>
                <a:rect l="0" t="0" r="r" b="b"/>
                <a:pathLst>
                  <a:path w="14" h="36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6"/>
                    </a:lnTo>
                    <a:lnTo>
                      <a:pt x="8" y="3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0" name="Freeform 980"/>
              <p:cNvSpPr>
                <a:spLocks noEditPoints="1"/>
              </p:cNvSpPr>
              <p:nvPr/>
            </p:nvSpPr>
            <p:spPr bwMode="auto">
              <a:xfrm>
                <a:off x="406400" y="-139700"/>
                <a:ext cx="41275" cy="60325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4" y="6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4" y="8"/>
                  </a:cxn>
                  <a:cxn ang="0">
                    <a:pos x="10" y="10"/>
                  </a:cxn>
                  <a:cxn ang="0">
                    <a:pos x="8" y="14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4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0" y="14"/>
                  </a:cxn>
                  <a:cxn ang="0">
                    <a:pos x="24" y="16"/>
                  </a:cxn>
                  <a:cxn ang="0">
                    <a:pos x="26" y="2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6" y="30"/>
                  </a:cxn>
                  <a:cxn ang="0">
                    <a:pos x="24" y="34"/>
                  </a:cxn>
                  <a:cxn ang="0">
                    <a:pos x="20" y="38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4" y="34"/>
                  </a:cxn>
                  <a:cxn ang="0">
                    <a:pos x="0" y="3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14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24" y="6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18" y="20"/>
                  </a:cxn>
                  <a:cxn ang="0">
                    <a:pos x="16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0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8" y="32"/>
                  </a:cxn>
                  <a:cxn ang="0">
                    <a:pos x="10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2"/>
                  </a:cxn>
                  <a:cxn ang="0">
                    <a:pos x="20" y="26"/>
                  </a:cxn>
                  <a:cxn ang="0">
                    <a:pos x="20" y="26"/>
                  </a:cxn>
                </a:cxnLst>
                <a:rect l="0" t="0" r="r" b="b"/>
                <a:pathLst>
                  <a:path w="26" h="38">
                    <a:moveTo>
                      <a:pt x="24" y="6"/>
                    </a:moveTo>
                    <a:lnTo>
                      <a:pt x="24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4" y="8"/>
                    </a:lnTo>
                    <a:lnTo>
                      <a:pt x="10" y="10"/>
                    </a:lnTo>
                    <a:lnTo>
                      <a:pt x="8" y="14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0" y="14"/>
                    </a:lnTo>
                    <a:lnTo>
                      <a:pt x="24" y="16"/>
                    </a:lnTo>
                    <a:lnTo>
                      <a:pt x="26" y="2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6" y="30"/>
                    </a:lnTo>
                    <a:lnTo>
                      <a:pt x="24" y="34"/>
                    </a:lnTo>
                    <a:lnTo>
                      <a:pt x="20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0" y="3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4" y="6"/>
                    </a:lnTo>
                    <a:close/>
                    <a:moveTo>
                      <a:pt x="20" y="26"/>
                    </a:moveTo>
                    <a:lnTo>
                      <a:pt x="20" y="26"/>
                    </a:lnTo>
                    <a:lnTo>
                      <a:pt x="18" y="20"/>
                    </a:lnTo>
                    <a:lnTo>
                      <a:pt x="16" y="20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2"/>
                    </a:lnTo>
                    <a:lnTo>
                      <a:pt x="20" y="26"/>
                    </a:lnTo>
                    <a:lnTo>
                      <a:pt x="20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1" name="Freeform 981"/>
              <p:cNvSpPr>
                <a:spLocks noEditPoints="1"/>
              </p:cNvSpPr>
              <p:nvPr/>
            </p:nvSpPr>
            <p:spPr bwMode="auto">
              <a:xfrm>
                <a:off x="454025" y="-139700"/>
                <a:ext cx="44450" cy="60325"/>
              </a:xfrm>
              <a:custGeom>
                <a:avLst/>
                <a:gdLst/>
                <a:ahLst/>
                <a:cxnLst>
                  <a:cxn ang="0">
                    <a:pos x="28" y="20"/>
                  </a:cxn>
                  <a:cxn ang="0">
                    <a:pos x="28" y="20"/>
                  </a:cxn>
                  <a:cxn ang="0">
                    <a:pos x="26" y="28"/>
                  </a:cxn>
                  <a:cxn ang="0">
                    <a:pos x="24" y="34"/>
                  </a:cxn>
                  <a:cxn ang="0">
                    <a:pos x="20" y="38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4" y="34"/>
                  </a:cxn>
                  <a:cxn ang="0">
                    <a:pos x="2" y="2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4" y="6"/>
                  </a:cxn>
                  <a:cxn ang="0">
                    <a:pos x="26" y="12"/>
                  </a:cxn>
                  <a:cxn ang="0">
                    <a:pos x="28" y="20"/>
                  </a:cxn>
                  <a:cxn ang="0">
                    <a:pos x="28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30"/>
                  </a:cxn>
                  <a:cxn ang="0">
                    <a:pos x="12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6" y="32"/>
                  </a:cxn>
                  <a:cxn ang="0">
                    <a:pos x="18" y="30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6"/>
                  </a:cxn>
                  <a:cxn ang="0">
                    <a:pos x="10" y="10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28" h="38">
                    <a:moveTo>
                      <a:pt x="28" y="20"/>
                    </a:moveTo>
                    <a:lnTo>
                      <a:pt x="28" y="20"/>
                    </a:lnTo>
                    <a:lnTo>
                      <a:pt x="26" y="28"/>
                    </a:lnTo>
                    <a:lnTo>
                      <a:pt x="24" y="34"/>
                    </a:lnTo>
                    <a:lnTo>
                      <a:pt x="20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6" y="12"/>
                    </a:lnTo>
                    <a:lnTo>
                      <a:pt x="28" y="20"/>
                    </a:lnTo>
                    <a:lnTo>
                      <a:pt x="28" y="20"/>
                    </a:lnTo>
                    <a:close/>
                    <a:moveTo>
                      <a:pt x="8" y="20"/>
                    </a:moveTo>
                    <a:lnTo>
                      <a:pt x="8" y="20"/>
                    </a:lnTo>
                    <a:lnTo>
                      <a:pt x="10" y="30"/>
                    </a:lnTo>
                    <a:lnTo>
                      <a:pt x="12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6" y="32"/>
                    </a:lnTo>
                    <a:lnTo>
                      <a:pt x="18" y="3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0" y="1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2" name="Freeform 982"/>
              <p:cNvSpPr>
                <a:spLocks/>
              </p:cNvSpPr>
              <p:nvPr/>
            </p:nvSpPr>
            <p:spPr bwMode="auto">
              <a:xfrm>
                <a:off x="365125" y="-254000"/>
                <a:ext cx="22225" cy="60325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6"/>
                  </a:cxn>
                </a:cxnLst>
                <a:rect l="0" t="0" r="r" b="b"/>
                <a:pathLst>
                  <a:path w="14" h="38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3" name="Freeform 983"/>
              <p:cNvSpPr>
                <a:spLocks noEditPoints="1"/>
              </p:cNvSpPr>
              <p:nvPr/>
            </p:nvSpPr>
            <p:spPr bwMode="auto">
              <a:xfrm>
                <a:off x="406400" y="-254000"/>
                <a:ext cx="41275" cy="60325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4" y="6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8" y="1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20" y="14"/>
                  </a:cxn>
                  <a:cxn ang="0">
                    <a:pos x="24" y="16"/>
                  </a:cxn>
                  <a:cxn ang="0">
                    <a:pos x="26" y="20"/>
                  </a:cxn>
                  <a:cxn ang="0">
                    <a:pos x="26" y="24"/>
                  </a:cxn>
                  <a:cxn ang="0">
                    <a:pos x="26" y="24"/>
                  </a:cxn>
                  <a:cxn ang="0">
                    <a:pos x="26" y="30"/>
                  </a:cxn>
                  <a:cxn ang="0">
                    <a:pos x="24" y="34"/>
                  </a:cxn>
                  <a:cxn ang="0">
                    <a:pos x="20" y="36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6"/>
                  </a:cxn>
                  <a:cxn ang="0">
                    <a:pos x="4" y="34"/>
                  </a:cxn>
                  <a:cxn ang="0">
                    <a:pos x="0" y="28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24" y="6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18" y="20"/>
                  </a:cxn>
                  <a:cxn ang="0">
                    <a:pos x="16" y="1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0" y="18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8" y="30"/>
                  </a:cxn>
                  <a:cxn ang="0">
                    <a:pos x="10" y="32"/>
                  </a:cxn>
                  <a:cxn ang="0">
                    <a:pos x="14" y="32"/>
                  </a:cxn>
                  <a:cxn ang="0">
                    <a:pos x="14" y="32"/>
                  </a:cxn>
                  <a:cxn ang="0">
                    <a:pos x="18" y="30"/>
                  </a:cxn>
                  <a:cxn ang="0">
                    <a:pos x="20" y="24"/>
                  </a:cxn>
                  <a:cxn ang="0">
                    <a:pos x="20" y="24"/>
                  </a:cxn>
                </a:cxnLst>
                <a:rect l="0" t="0" r="r" b="b"/>
                <a:pathLst>
                  <a:path w="26" h="38">
                    <a:moveTo>
                      <a:pt x="24" y="6"/>
                    </a:moveTo>
                    <a:lnTo>
                      <a:pt x="24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20" y="14"/>
                    </a:lnTo>
                    <a:lnTo>
                      <a:pt x="24" y="16"/>
                    </a:lnTo>
                    <a:lnTo>
                      <a:pt x="26" y="20"/>
                    </a:lnTo>
                    <a:lnTo>
                      <a:pt x="26" y="24"/>
                    </a:lnTo>
                    <a:lnTo>
                      <a:pt x="26" y="24"/>
                    </a:lnTo>
                    <a:lnTo>
                      <a:pt x="26" y="30"/>
                    </a:lnTo>
                    <a:lnTo>
                      <a:pt x="24" y="34"/>
                    </a:lnTo>
                    <a:lnTo>
                      <a:pt x="20" y="3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6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4" y="6"/>
                    </a:lnTo>
                    <a:close/>
                    <a:moveTo>
                      <a:pt x="20" y="24"/>
                    </a:moveTo>
                    <a:lnTo>
                      <a:pt x="20" y="24"/>
                    </a:lnTo>
                    <a:lnTo>
                      <a:pt x="18" y="20"/>
                    </a:lnTo>
                    <a:lnTo>
                      <a:pt x="16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0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8" y="30"/>
                    </a:lnTo>
                    <a:lnTo>
                      <a:pt x="10" y="32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8" y="30"/>
                    </a:lnTo>
                    <a:lnTo>
                      <a:pt x="20" y="24"/>
                    </a:lnTo>
                    <a:lnTo>
                      <a:pt x="2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4" name="Freeform 984"/>
              <p:cNvSpPr>
                <a:spLocks/>
              </p:cNvSpPr>
              <p:nvPr/>
            </p:nvSpPr>
            <p:spPr bwMode="auto">
              <a:xfrm>
                <a:off x="457200" y="-254000"/>
                <a:ext cx="38100" cy="60325"/>
              </a:xfrm>
              <a:custGeom>
                <a:avLst/>
                <a:gdLst/>
                <a:ahLst/>
                <a:cxnLst>
                  <a:cxn ang="0">
                    <a:pos x="22" y="6"/>
                  </a:cxn>
                  <a:cxn ang="0">
                    <a:pos x="8" y="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4" y="14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22" y="20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2" y="30"/>
                  </a:cxn>
                  <a:cxn ang="0">
                    <a:pos x="20" y="34"/>
                  </a:cxn>
                  <a:cxn ang="0">
                    <a:pos x="14" y="36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4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4" y="30"/>
                  </a:cxn>
                  <a:cxn ang="0">
                    <a:pos x="16" y="28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16" y="22"/>
                  </a:cxn>
                  <a:cxn ang="0">
                    <a:pos x="14" y="20"/>
                  </a:cxn>
                  <a:cxn ang="0">
                    <a:pos x="1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2" y="18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6"/>
                  </a:cxn>
                </a:cxnLst>
                <a:rect l="0" t="0" r="r" b="b"/>
                <a:pathLst>
                  <a:path w="24" h="38">
                    <a:moveTo>
                      <a:pt x="22" y="6"/>
                    </a:moveTo>
                    <a:lnTo>
                      <a:pt x="8" y="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4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2" y="20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2" y="30"/>
                    </a:lnTo>
                    <a:lnTo>
                      <a:pt x="20" y="34"/>
                    </a:lnTo>
                    <a:lnTo>
                      <a:pt x="14" y="36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2"/>
                    </a:lnTo>
                    <a:lnTo>
                      <a:pt x="14" y="20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18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5" name="Freeform 985"/>
              <p:cNvSpPr>
                <a:spLocks/>
              </p:cNvSpPr>
              <p:nvPr/>
            </p:nvSpPr>
            <p:spPr bwMode="auto">
              <a:xfrm>
                <a:off x="365125" y="-368300"/>
                <a:ext cx="22225" cy="60325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6"/>
                  </a:cxn>
                </a:cxnLst>
                <a:rect l="0" t="0" r="r" b="b"/>
                <a:pathLst>
                  <a:path w="14" h="38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6" name="Freeform 986"/>
              <p:cNvSpPr>
                <a:spLocks/>
              </p:cNvSpPr>
              <p:nvPr/>
            </p:nvSpPr>
            <p:spPr bwMode="auto">
              <a:xfrm>
                <a:off x="409575" y="-368300"/>
                <a:ext cx="38100" cy="603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6"/>
                  </a:cxn>
                  <a:cxn ang="0">
                    <a:pos x="8" y="38"/>
                  </a:cxn>
                  <a:cxn ang="0">
                    <a:pos x="2" y="3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38">
                    <a:moveTo>
                      <a:pt x="24" y="0"/>
                    </a:moveTo>
                    <a:lnTo>
                      <a:pt x="24" y="6"/>
                    </a:lnTo>
                    <a:lnTo>
                      <a:pt x="8" y="38"/>
                    </a:lnTo>
                    <a:lnTo>
                      <a:pt x="2" y="3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7" name="Freeform 987"/>
              <p:cNvSpPr>
                <a:spLocks noEditPoints="1"/>
              </p:cNvSpPr>
              <p:nvPr/>
            </p:nvSpPr>
            <p:spPr bwMode="auto">
              <a:xfrm>
                <a:off x="454025" y="-368300"/>
                <a:ext cx="44450" cy="60325"/>
              </a:xfrm>
              <a:custGeom>
                <a:avLst/>
                <a:gdLst/>
                <a:ahLst/>
                <a:cxnLst>
                  <a:cxn ang="0">
                    <a:pos x="28" y="18"/>
                  </a:cxn>
                  <a:cxn ang="0">
                    <a:pos x="28" y="18"/>
                  </a:cxn>
                  <a:cxn ang="0">
                    <a:pos x="26" y="26"/>
                  </a:cxn>
                  <a:cxn ang="0">
                    <a:pos x="24" y="32"/>
                  </a:cxn>
                  <a:cxn ang="0">
                    <a:pos x="20" y="36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6"/>
                  </a:cxn>
                  <a:cxn ang="0">
                    <a:pos x="4" y="32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4" y="6"/>
                  </a:cxn>
                  <a:cxn ang="0">
                    <a:pos x="26" y="1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30"/>
                  </a:cxn>
                  <a:cxn ang="0">
                    <a:pos x="12" y="32"/>
                  </a:cxn>
                  <a:cxn ang="0">
                    <a:pos x="14" y="32"/>
                  </a:cxn>
                  <a:cxn ang="0">
                    <a:pos x="14" y="32"/>
                  </a:cxn>
                  <a:cxn ang="0">
                    <a:pos x="16" y="32"/>
                  </a:cxn>
                  <a:cxn ang="0">
                    <a:pos x="18" y="30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18" y="8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6"/>
                  </a:cxn>
                  <a:cxn ang="0">
                    <a:pos x="10" y="8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28" h="38">
                    <a:moveTo>
                      <a:pt x="28" y="18"/>
                    </a:moveTo>
                    <a:lnTo>
                      <a:pt x="28" y="18"/>
                    </a:lnTo>
                    <a:lnTo>
                      <a:pt x="26" y="26"/>
                    </a:lnTo>
                    <a:lnTo>
                      <a:pt x="24" y="32"/>
                    </a:lnTo>
                    <a:lnTo>
                      <a:pt x="20" y="3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6"/>
                    </a:lnTo>
                    <a:lnTo>
                      <a:pt x="4" y="32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6" y="12"/>
                    </a:lnTo>
                    <a:lnTo>
                      <a:pt x="28" y="18"/>
                    </a:lnTo>
                    <a:lnTo>
                      <a:pt x="28" y="18"/>
                    </a:lnTo>
                    <a:close/>
                    <a:moveTo>
                      <a:pt x="8" y="20"/>
                    </a:moveTo>
                    <a:lnTo>
                      <a:pt x="8" y="20"/>
                    </a:lnTo>
                    <a:lnTo>
                      <a:pt x="10" y="30"/>
                    </a:lnTo>
                    <a:lnTo>
                      <a:pt x="12" y="32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8" y="30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8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0" y="8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8" name="Freeform 988"/>
              <p:cNvSpPr>
                <a:spLocks/>
              </p:cNvSpPr>
              <p:nvPr/>
            </p:nvSpPr>
            <p:spPr bwMode="auto">
              <a:xfrm>
                <a:off x="365125" y="-488950"/>
                <a:ext cx="22225" cy="60325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6"/>
                  </a:cxn>
                </a:cxnLst>
                <a:rect l="0" t="0" r="r" b="b"/>
                <a:pathLst>
                  <a:path w="14" h="38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9" name="Freeform 989"/>
              <p:cNvSpPr>
                <a:spLocks/>
              </p:cNvSpPr>
              <p:nvPr/>
            </p:nvSpPr>
            <p:spPr bwMode="auto">
              <a:xfrm>
                <a:off x="409575" y="-488950"/>
                <a:ext cx="38100" cy="603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4"/>
                  </a:cxn>
                  <a:cxn ang="0">
                    <a:pos x="8" y="38"/>
                  </a:cxn>
                  <a:cxn ang="0">
                    <a:pos x="2" y="3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38">
                    <a:moveTo>
                      <a:pt x="24" y="0"/>
                    </a:moveTo>
                    <a:lnTo>
                      <a:pt x="24" y="4"/>
                    </a:lnTo>
                    <a:lnTo>
                      <a:pt x="8" y="38"/>
                    </a:lnTo>
                    <a:lnTo>
                      <a:pt x="2" y="3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0" name="Freeform 990"/>
              <p:cNvSpPr>
                <a:spLocks/>
              </p:cNvSpPr>
              <p:nvPr/>
            </p:nvSpPr>
            <p:spPr bwMode="auto">
              <a:xfrm>
                <a:off x="457200" y="-488950"/>
                <a:ext cx="38100" cy="60325"/>
              </a:xfrm>
              <a:custGeom>
                <a:avLst/>
                <a:gdLst/>
                <a:ahLst/>
                <a:cxnLst>
                  <a:cxn ang="0">
                    <a:pos x="22" y="6"/>
                  </a:cxn>
                  <a:cxn ang="0">
                    <a:pos x="8" y="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4" y="14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22" y="20"/>
                  </a:cxn>
                  <a:cxn ang="0">
                    <a:pos x="24" y="26"/>
                  </a:cxn>
                  <a:cxn ang="0">
                    <a:pos x="24" y="26"/>
                  </a:cxn>
                  <a:cxn ang="0">
                    <a:pos x="22" y="30"/>
                  </a:cxn>
                  <a:cxn ang="0">
                    <a:pos x="20" y="34"/>
                  </a:cxn>
                  <a:cxn ang="0">
                    <a:pos x="14" y="36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4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4" y="30"/>
                  </a:cxn>
                  <a:cxn ang="0">
                    <a:pos x="16" y="28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16" y="22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2" y="20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6"/>
                  </a:cxn>
                </a:cxnLst>
                <a:rect l="0" t="0" r="r" b="b"/>
                <a:pathLst>
                  <a:path w="24" h="38">
                    <a:moveTo>
                      <a:pt x="22" y="6"/>
                    </a:moveTo>
                    <a:lnTo>
                      <a:pt x="8" y="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4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2" y="20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2" y="30"/>
                    </a:lnTo>
                    <a:lnTo>
                      <a:pt x="20" y="34"/>
                    </a:lnTo>
                    <a:lnTo>
                      <a:pt x="14" y="36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2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20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1" name="Freeform 991"/>
              <p:cNvSpPr>
                <a:spLocks/>
              </p:cNvSpPr>
              <p:nvPr/>
            </p:nvSpPr>
            <p:spPr bwMode="auto">
              <a:xfrm>
                <a:off x="365125" y="-600075"/>
                <a:ext cx="22225" cy="60325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6"/>
                  </a:cxn>
                </a:cxnLst>
                <a:rect l="0" t="0" r="r" b="b"/>
                <a:pathLst>
                  <a:path w="14" h="38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2" name="Freeform 992"/>
              <p:cNvSpPr>
                <a:spLocks noEditPoints="1"/>
              </p:cNvSpPr>
              <p:nvPr/>
            </p:nvSpPr>
            <p:spPr bwMode="auto">
              <a:xfrm>
                <a:off x="406400" y="-600075"/>
                <a:ext cx="41275" cy="60325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2" y="10"/>
                  </a:cxn>
                  <a:cxn ang="0">
                    <a:pos x="2" y="6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22" y="2"/>
                  </a:cxn>
                  <a:cxn ang="0">
                    <a:pos x="26" y="8"/>
                  </a:cxn>
                  <a:cxn ang="0">
                    <a:pos x="24" y="14"/>
                  </a:cxn>
                  <a:cxn ang="0">
                    <a:pos x="20" y="18"/>
                  </a:cxn>
                  <a:cxn ang="0">
                    <a:pos x="24" y="20"/>
                  </a:cxn>
                  <a:cxn ang="0">
                    <a:pos x="26" y="26"/>
                  </a:cxn>
                  <a:cxn ang="0">
                    <a:pos x="22" y="34"/>
                  </a:cxn>
                  <a:cxn ang="0">
                    <a:pos x="14" y="38"/>
                  </a:cxn>
                  <a:cxn ang="0">
                    <a:pos x="8" y="36"/>
                  </a:cxn>
                  <a:cxn ang="0">
                    <a:pos x="2" y="32"/>
                  </a:cxn>
                  <a:cxn ang="0">
                    <a:pos x="0" y="28"/>
                  </a:cxn>
                  <a:cxn ang="0">
                    <a:pos x="20" y="28"/>
                  </a:cxn>
                  <a:cxn ang="0">
                    <a:pos x="12" y="20"/>
                  </a:cxn>
                  <a:cxn ang="0">
                    <a:pos x="8" y="22"/>
                  </a:cxn>
                  <a:cxn ang="0">
                    <a:pos x="8" y="26"/>
                  </a:cxn>
                  <a:cxn ang="0">
                    <a:pos x="14" y="32"/>
                  </a:cxn>
                  <a:cxn ang="0">
                    <a:pos x="18" y="32"/>
                  </a:cxn>
                  <a:cxn ang="0">
                    <a:pos x="20" y="28"/>
                  </a:cxn>
                  <a:cxn ang="0">
                    <a:pos x="8" y="10"/>
                  </a:cxn>
                  <a:cxn ang="0">
                    <a:pos x="14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4" y="4"/>
                  </a:cxn>
                  <a:cxn ang="0">
                    <a:pos x="10" y="6"/>
                  </a:cxn>
                  <a:cxn ang="0">
                    <a:pos x="8" y="10"/>
                  </a:cxn>
                </a:cxnLst>
                <a:rect l="0" t="0" r="r" b="b"/>
                <a:pathLst>
                  <a:path w="26" h="38">
                    <a:moveTo>
                      <a:pt x="0" y="28"/>
                    </a:moveTo>
                    <a:lnTo>
                      <a:pt x="0" y="28"/>
                    </a:lnTo>
                    <a:lnTo>
                      <a:pt x="2" y="2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2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2" y="2"/>
                    </a:lnTo>
                    <a:lnTo>
                      <a:pt x="24" y="6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4" y="1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4" y="2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6" y="32"/>
                    </a:lnTo>
                    <a:lnTo>
                      <a:pt x="22" y="34"/>
                    </a:lnTo>
                    <a:lnTo>
                      <a:pt x="18" y="3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6"/>
                    </a:lnTo>
                    <a:lnTo>
                      <a:pt x="4" y="34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  <a:moveTo>
                      <a:pt x="20" y="28"/>
                    </a:moveTo>
                    <a:lnTo>
                      <a:pt x="20" y="28"/>
                    </a:lnTo>
                    <a:lnTo>
                      <a:pt x="18" y="22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8" y="22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30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0" y="28"/>
                    </a:lnTo>
                    <a:close/>
                    <a:moveTo>
                      <a:pt x="8" y="10"/>
                    </a:moveTo>
                    <a:lnTo>
                      <a:pt x="8" y="10"/>
                    </a:lnTo>
                    <a:lnTo>
                      <a:pt x="10" y="14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3" name="Freeform 993"/>
              <p:cNvSpPr>
                <a:spLocks noEditPoints="1"/>
              </p:cNvSpPr>
              <p:nvPr/>
            </p:nvSpPr>
            <p:spPr bwMode="auto">
              <a:xfrm>
                <a:off x="454025" y="-600075"/>
                <a:ext cx="44450" cy="60325"/>
              </a:xfrm>
              <a:custGeom>
                <a:avLst/>
                <a:gdLst/>
                <a:ahLst/>
                <a:cxnLst>
                  <a:cxn ang="0">
                    <a:pos x="28" y="18"/>
                  </a:cxn>
                  <a:cxn ang="0">
                    <a:pos x="28" y="18"/>
                  </a:cxn>
                  <a:cxn ang="0">
                    <a:pos x="26" y="26"/>
                  </a:cxn>
                  <a:cxn ang="0">
                    <a:pos x="24" y="32"/>
                  </a:cxn>
                  <a:cxn ang="0">
                    <a:pos x="20" y="36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6"/>
                  </a:cxn>
                  <a:cxn ang="0">
                    <a:pos x="4" y="32"/>
                  </a:cxn>
                  <a:cxn ang="0">
                    <a:pos x="2" y="26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0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4" y="4"/>
                  </a:cxn>
                  <a:cxn ang="0">
                    <a:pos x="26" y="10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28"/>
                  </a:cxn>
                  <a:cxn ang="0">
                    <a:pos x="12" y="32"/>
                  </a:cxn>
                  <a:cxn ang="0">
                    <a:pos x="14" y="32"/>
                  </a:cxn>
                  <a:cxn ang="0">
                    <a:pos x="14" y="32"/>
                  </a:cxn>
                  <a:cxn ang="0">
                    <a:pos x="16" y="32"/>
                  </a:cxn>
                  <a:cxn ang="0">
                    <a:pos x="18" y="28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18" y="8"/>
                  </a:cxn>
                  <a:cxn ang="0">
                    <a:pos x="16" y="6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6"/>
                  </a:cxn>
                  <a:cxn ang="0">
                    <a:pos x="10" y="8"/>
                  </a:cxn>
                  <a:cxn ang="0">
                    <a:pos x="8" y="18"/>
                  </a:cxn>
                  <a:cxn ang="0">
                    <a:pos x="8" y="18"/>
                  </a:cxn>
                </a:cxnLst>
                <a:rect l="0" t="0" r="r" b="b"/>
                <a:pathLst>
                  <a:path w="28" h="38">
                    <a:moveTo>
                      <a:pt x="28" y="18"/>
                    </a:moveTo>
                    <a:lnTo>
                      <a:pt x="28" y="18"/>
                    </a:lnTo>
                    <a:lnTo>
                      <a:pt x="26" y="26"/>
                    </a:lnTo>
                    <a:lnTo>
                      <a:pt x="24" y="32"/>
                    </a:lnTo>
                    <a:lnTo>
                      <a:pt x="20" y="3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6"/>
                    </a:lnTo>
                    <a:lnTo>
                      <a:pt x="4" y="32"/>
                    </a:lnTo>
                    <a:lnTo>
                      <a:pt x="2" y="2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0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4"/>
                    </a:lnTo>
                    <a:lnTo>
                      <a:pt x="26" y="10"/>
                    </a:lnTo>
                    <a:lnTo>
                      <a:pt x="28" y="18"/>
                    </a:lnTo>
                    <a:lnTo>
                      <a:pt x="28" y="18"/>
                    </a:lnTo>
                    <a:close/>
                    <a:moveTo>
                      <a:pt x="8" y="18"/>
                    </a:moveTo>
                    <a:lnTo>
                      <a:pt x="8" y="18"/>
                    </a:lnTo>
                    <a:lnTo>
                      <a:pt x="10" y="28"/>
                    </a:lnTo>
                    <a:lnTo>
                      <a:pt x="12" y="32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8" y="2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8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6"/>
                    </a:lnTo>
                    <a:lnTo>
                      <a:pt x="10" y="8"/>
                    </a:lnTo>
                    <a:lnTo>
                      <a:pt x="8" y="18"/>
                    </a:lnTo>
                    <a:lnTo>
                      <a:pt x="8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4" name="Freeform 994"/>
              <p:cNvSpPr>
                <a:spLocks/>
              </p:cNvSpPr>
              <p:nvPr/>
            </p:nvSpPr>
            <p:spPr bwMode="auto">
              <a:xfrm>
                <a:off x="365125" y="-717550"/>
                <a:ext cx="22225" cy="5715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6"/>
                  </a:cxn>
                  <a:cxn ang="0">
                    <a:pos x="8" y="36"/>
                  </a:cxn>
                  <a:cxn ang="0">
                    <a:pos x="8" y="6"/>
                  </a:cxn>
                </a:cxnLst>
                <a:rect l="0" t="0" r="r" b="b"/>
                <a:pathLst>
                  <a:path w="14" h="36">
                    <a:moveTo>
                      <a:pt x="8" y="6"/>
                    </a:moveTo>
                    <a:lnTo>
                      <a:pt x="8" y="6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6"/>
                    </a:lnTo>
                    <a:lnTo>
                      <a:pt x="8" y="3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" name="Freeform 995"/>
              <p:cNvSpPr>
                <a:spLocks noEditPoints="1"/>
              </p:cNvSpPr>
              <p:nvPr/>
            </p:nvSpPr>
            <p:spPr bwMode="auto">
              <a:xfrm>
                <a:off x="406400" y="-720725"/>
                <a:ext cx="41275" cy="60325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2" y="10"/>
                  </a:cxn>
                  <a:cxn ang="0">
                    <a:pos x="2" y="6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22" y="4"/>
                  </a:cxn>
                  <a:cxn ang="0">
                    <a:pos x="26" y="10"/>
                  </a:cxn>
                  <a:cxn ang="0">
                    <a:pos x="24" y="14"/>
                  </a:cxn>
                  <a:cxn ang="0">
                    <a:pos x="20" y="18"/>
                  </a:cxn>
                  <a:cxn ang="0">
                    <a:pos x="24" y="22"/>
                  </a:cxn>
                  <a:cxn ang="0">
                    <a:pos x="26" y="28"/>
                  </a:cxn>
                  <a:cxn ang="0">
                    <a:pos x="22" y="36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2" y="32"/>
                  </a:cxn>
                  <a:cxn ang="0">
                    <a:pos x="0" y="28"/>
                  </a:cxn>
                  <a:cxn ang="0">
                    <a:pos x="20" y="28"/>
                  </a:cxn>
                  <a:cxn ang="0">
                    <a:pos x="12" y="22"/>
                  </a:cxn>
                  <a:cxn ang="0">
                    <a:pos x="8" y="24"/>
                  </a:cxn>
                  <a:cxn ang="0">
                    <a:pos x="8" y="28"/>
                  </a:cxn>
                  <a:cxn ang="0">
                    <a:pos x="14" y="34"/>
                  </a:cxn>
                  <a:cxn ang="0">
                    <a:pos x="18" y="32"/>
                  </a:cxn>
                  <a:cxn ang="0">
                    <a:pos x="20" y="28"/>
                  </a:cxn>
                  <a:cxn ang="0">
                    <a:pos x="8" y="10"/>
                  </a:cxn>
                  <a:cxn ang="0">
                    <a:pos x="14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4" y="6"/>
                  </a:cxn>
                  <a:cxn ang="0">
                    <a:pos x="10" y="6"/>
                  </a:cxn>
                  <a:cxn ang="0">
                    <a:pos x="8" y="10"/>
                  </a:cxn>
                </a:cxnLst>
                <a:rect l="0" t="0" r="r" b="b"/>
                <a:pathLst>
                  <a:path w="26" h="38">
                    <a:moveTo>
                      <a:pt x="0" y="28"/>
                    </a:moveTo>
                    <a:lnTo>
                      <a:pt x="0" y="28"/>
                    </a:lnTo>
                    <a:lnTo>
                      <a:pt x="2" y="2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2" y="1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4" y="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1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4" y="22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6" y="32"/>
                    </a:lnTo>
                    <a:lnTo>
                      <a:pt x="22" y="36"/>
                    </a:lnTo>
                    <a:lnTo>
                      <a:pt x="18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  <a:moveTo>
                      <a:pt x="20" y="28"/>
                    </a:moveTo>
                    <a:lnTo>
                      <a:pt x="20" y="28"/>
                    </a:lnTo>
                    <a:lnTo>
                      <a:pt x="18" y="24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8" y="24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0" y="28"/>
                    </a:lnTo>
                    <a:close/>
                    <a:moveTo>
                      <a:pt x="8" y="10"/>
                    </a:moveTo>
                    <a:lnTo>
                      <a:pt x="8" y="10"/>
                    </a:lnTo>
                    <a:lnTo>
                      <a:pt x="10" y="14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6" name="Freeform 996"/>
              <p:cNvSpPr>
                <a:spLocks/>
              </p:cNvSpPr>
              <p:nvPr/>
            </p:nvSpPr>
            <p:spPr bwMode="auto">
              <a:xfrm>
                <a:off x="457200" y="-717550"/>
                <a:ext cx="38100" cy="57150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8" y="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4" y="12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2" y="1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2" y="28"/>
                  </a:cxn>
                  <a:cxn ang="0">
                    <a:pos x="20" y="32"/>
                  </a:cxn>
                  <a:cxn ang="0">
                    <a:pos x="14" y="36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4" y="36"/>
                  </a:cxn>
                  <a:cxn ang="0">
                    <a:pos x="0" y="3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4" y="30"/>
                  </a:cxn>
                  <a:cxn ang="0">
                    <a:pos x="16" y="28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6" y="22"/>
                  </a:cxn>
                  <a:cxn ang="0">
                    <a:pos x="14" y="20"/>
                  </a:cxn>
                  <a:cxn ang="0">
                    <a:pos x="1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2" y="18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4"/>
                  </a:cxn>
                </a:cxnLst>
                <a:rect l="0" t="0" r="r" b="b"/>
                <a:pathLst>
                  <a:path w="24" h="36">
                    <a:moveTo>
                      <a:pt x="22" y="4"/>
                    </a:moveTo>
                    <a:lnTo>
                      <a:pt x="8" y="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4" y="1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2" y="1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2" y="28"/>
                    </a:lnTo>
                    <a:lnTo>
                      <a:pt x="20" y="32"/>
                    </a:lnTo>
                    <a:lnTo>
                      <a:pt x="14" y="36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4" y="36"/>
                    </a:lnTo>
                    <a:lnTo>
                      <a:pt x="0" y="3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2"/>
                    </a:lnTo>
                    <a:lnTo>
                      <a:pt x="14" y="20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18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7" name="Freeform 997"/>
              <p:cNvSpPr>
                <a:spLocks/>
              </p:cNvSpPr>
              <p:nvPr/>
            </p:nvSpPr>
            <p:spPr bwMode="auto">
              <a:xfrm>
                <a:off x="365125" y="-835025"/>
                <a:ext cx="22225" cy="5715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6"/>
                  </a:cxn>
                  <a:cxn ang="0">
                    <a:pos x="8" y="36"/>
                  </a:cxn>
                  <a:cxn ang="0">
                    <a:pos x="8" y="6"/>
                  </a:cxn>
                </a:cxnLst>
                <a:rect l="0" t="0" r="r" b="b"/>
                <a:pathLst>
                  <a:path w="14" h="36">
                    <a:moveTo>
                      <a:pt x="8" y="6"/>
                    </a:moveTo>
                    <a:lnTo>
                      <a:pt x="8" y="6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6"/>
                    </a:lnTo>
                    <a:lnTo>
                      <a:pt x="8" y="3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8" name="Freeform 998"/>
              <p:cNvSpPr>
                <a:spLocks noEditPoints="1"/>
              </p:cNvSpPr>
              <p:nvPr/>
            </p:nvSpPr>
            <p:spPr bwMode="auto">
              <a:xfrm>
                <a:off x="406400" y="-838200"/>
                <a:ext cx="41275" cy="60325"/>
              </a:xfrm>
              <a:custGeom>
                <a:avLst/>
                <a:gdLst/>
                <a:ahLst/>
                <a:cxnLst>
                  <a:cxn ang="0">
                    <a:pos x="4" y="34"/>
                  </a:cxn>
                  <a:cxn ang="0">
                    <a:pos x="4" y="34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2" y="32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26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1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6" y="24"/>
                  </a:cxn>
                  <a:cxn ang="0">
                    <a:pos x="4" y="22"/>
                  </a:cxn>
                  <a:cxn ang="0">
                    <a:pos x="2" y="1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4" y="6"/>
                  </a:cxn>
                  <a:cxn ang="0">
                    <a:pos x="26" y="1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4" y="2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14" y="36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4" y="38"/>
                  </a:cxn>
                  <a:cxn ang="0">
                    <a:pos x="4" y="3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8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8" y="8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8" y="14"/>
                  </a:cxn>
                </a:cxnLst>
                <a:rect l="0" t="0" r="r" b="b"/>
                <a:pathLst>
                  <a:path w="26" h="38">
                    <a:moveTo>
                      <a:pt x="4" y="34"/>
                    </a:moveTo>
                    <a:lnTo>
                      <a:pt x="4" y="34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2" y="32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26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1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6" y="24"/>
                    </a:lnTo>
                    <a:lnTo>
                      <a:pt x="4" y="22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6" y="1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4" y="2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14" y="36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4" y="34"/>
                    </a:lnTo>
                    <a:close/>
                    <a:moveTo>
                      <a:pt x="8" y="14"/>
                    </a:moveTo>
                    <a:lnTo>
                      <a:pt x="8" y="14"/>
                    </a:lnTo>
                    <a:lnTo>
                      <a:pt x="8" y="1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8" y="8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8" y="8"/>
                    </a:lnTo>
                    <a:lnTo>
                      <a:pt x="8" y="14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9" name="Freeform 999"/>
              <p:cNvSpPr>
                <a:spLocks noEditPoints="1"/>
              </p:cNvSpPr>
              <p:nvPr/>
            </p:nvSpPr>
            <p:spPr bwMode="auto">
              <a:xfrm>
                <a:off x="454025" y="-838200"/>
                <a:ext cx="44450" cy="60325"/>
              </a:xfrm>
              <a:custGeom>
                <a:avLst/>
                <a:gdLst/>
                <a:ahLst/>
                <a:cxnLst>
                  <a:cxn ang="0">
                    <a:pos x="28" y="20"/>
                  </a:cxn>
                  <a:cxn ang="0">
                    <a:pos x="28" y="20"/>
                  </a:cxn>
                  <a:cxn ang="0">
                    <a:pos x="26" y="28"/>
                  </a:cxn>
                  <a:cxn ang="0">
                    <a:pos x="24" y="34"/>
                  </a:cxn>
                  <a:cxn ang="0">
                    <a:pos x="20" y="38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4" y="34"/>
                  </a:cxn>
                  <a:cxn ang="0">
                    <a:pos x="2" y="2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4" y="6"/>
                  </a:cxn>
                  <a:cxn ang="0">
                    <a:pos x="26" y="12"/>
                  </a:cxn>
                  <a:cxn ang="0">
                    <a:pos x="28" y="20"/>
                  </a:cxn>
                  <a:cxn ang="0">
                    <a:pos x="28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30"/>
                  </a:cxn>
                  <a:cxn ang="0">
                    <a:pos x="12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6" y="32"/>
                  </a:cxn>
                  <a:cxn ang="0">
                    <a:pos x="18" y="30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6"/>
                  </a:cxn>
                  <a:cxn ang="0">
                    <a:pos x="10" y="10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28" h="38">
                    <a:moveTo>
                      <a:pt x="28" y="20"/>
                    </a:moveTo>
                    <a:lnTo>
                      <a:pt x="28" y="20"/>
                    </a:lnTo>
                    <a:lnTo>
                      <a:pt x="26" y="28"/>
                    </a:lnTo>
                    <a:lnTo>
                      <a:pt x="24" y="34"/>
                    </a:lnTo>
                    <a:lnTo>
                      <a:pt x="20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6" y="12"/>
                    </a:lnTo>
                    <a:lnTo>
                      <a:pt x="28" y="20"/>
                    </a:lnTo>
                    <a:lnTo>
                      <a:pt x="28" y="20"/>
                    </a:lnTo>
                    <a:close/>
                    <a:moveTo>
                      <a:pt x="8" y="20"/>
                    </a:moveTo>
                    <a:lnTo>
                      <a:pt x="8" y="20"/>
                    </a:lnTo>
                    <a:lnTo>
                      <a:pt x="10" y="30"/>
                    </a:lnTo>
                    <a:lnTo>
                      <a:pt x="12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6" y="32"/>
                    </a:lnTo>
                    <a:lnTo>
                      <a:pt x="18" y="3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0" y="1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0" name="Freeform 1000"/>
              <p:cNvSpPr>
                <a:spLocks/>
              </p:cNvSpPr>
              <p:nvPr/>
            </p:nvSpPr>
            <p:spPr bwMode="auto">
              <a:xfrm>
                <a:off x="365125" y="209550"/>
                <a:ext cx="22225" cy="60325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6"/>
                  </a:cxn>
                </a:cxnLst>
                <a:rect l="0" t="0" r="r" b="b"/>
                <a:pathLst>
                  <a:path w="14" h="38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1" name="Freeform 1001"/>
              <p:cNvSpPr>
                <a:spLocks noEditPoints="1"/>
              </p:cNvSpPr>
              <p:nvPr/>
            </p:nvSpPr>
            <p:spPr bwMode="auto">
              <a:xfrm>
                <a:off x="406400" y="209550"/>
                <a:ext cx="44450" cy="60325"/>
              </a:xfrm>
              <a:custGeom>
                <a:avLst/>
                <a:gdLst/>
                <a:ahLst/>
                <a:cxnLst>
                  <a:cxn ang="0">
                    <a:pos x="16" y="38"/>
                  </a:cxn>
                  <a:cxn ang="0">
                    <a:pos x="16" y="28"/>
                  </a:cxn>
                  <a:cxn ang="0">
                    <a:pos x="0" y="28"/>
                  </a:cxn>
                  <a:cxn ang="0">
                    <a:pos x="0" y="24"/>
                  </a:cxn>
                  <a:cxn ang="0">
                    <a:pos x="14" y="0"/>
                  </a:cxn>
                  <a:cxn ang="0">
                    <a:pos x="22" y="0"/>
                  </a:cxn>
                  <a:cxn ang="0">
                    <a:pos x="22" y="22"/>
                  </a:cxn>
                  <a:cxn ang="0">
                    <a:pos x="28" y="22"/>
                  </a:cxn>
                  <a:cxn ang="0">
                    <a:pos x="28" y="28"/>
                  </a:cxn>
                  <a:cxn ang="0">
                    <a:pos x="22" y="28"/>
                  </a:cxn>
                  <a:cxn ang="0">
                    <a:pos x="22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12"/>
                  </a:cxn>
                  <a:cxn ang="0">
                    <a:pos x="6" y="22"/>
                  </a:cxn>
                  <a:cxn ang="0">
                    <a:pos x="6" y="22"/>
                  </a:cxn>
                  <a:cxn ang="0">
                    <a:pos x="16" y="22"/>
                  </a:cxn>
                </a:cxnLst>
                <a:rect l="0" t="0" r="r" b="b"/>
                <a:pathLst>
                  <a:path w="28" h="38">
                    <a:moveTo>
                      <a:pt x="16" y="38"/>
                    </a:moveTo>
                    <a:lnTo>
                      <a:pt x="16" y="28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14" y="0"/>
                    </a:lnTo>
                    <a:lnTo>
                      <a:pt x="22" y="0"/>
                    </a:lnTo>
                    <a:lnTo>
                      <a:pt x="22" y="22"/>
                    </a:lnTo>
                    <a:lnTo>
                      <a:pt x="28" y="22"/>
                    </a:lnTo>
                    <a:lnTo>
                      <a:pt x="28" y="28"/>
                    </a:lnTo>
                    <a:lnTo>
                      <a:pt x="22" y="28"/>
                    </a:lnTo>
                    <a:lnTo>
                      <a:pt x="22" y="38"/>
                    </a:lnTo>
                    <a:lnTo>
                      <a:pt x="16" y="38"/>
                    </a:lnTo>
                    <a:close/>
                    <a:moveTo>
                      <a:pt x="16" y="22"/>
                    </a:moveTo>
                    <a:lnTo>
                      <a:pt x="16" y="12"/>
                    </a:lnTo>
                    <a:lnTo>
                      <a:pt x="16" y="12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1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16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2" name="Freeform 1002"/>
              <p:cNvSpPr>
                <a:spLocks/>
              </p:cNvSpPr>
              <p:nvPr/>
            </p:nvSpPr>
            <p:spPr bwMode="auto">
              <a:xfrm>
                <a:off x="457200" y="209550"/>
                <a:ext cx="38100" cy="60325"/>
              </a:xfrm>
              <a:custGeom>
                <a:avLst/>
                <a:gdLst/>
                <a:ahLst/>
                <a:cxnLst>
                  <a:cxn ang="0">
                    <a:pos x="22" y="6"/>
                  </a:cxn>
                  <a:cxn ang="0">
                    <a:pos x="8" y="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4" y="14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22" y="20"/>
                  </a:cxn>
                  <a:cxn ang="0">
                    <a:pos x="24" y="26"/>
                  </a:cxn>
                  <a:cxn ang="0">
                    <a:pos x="24" y="26"/>
                  </a:cxn>
                  <a:cxn ang="0">
                    <a:pos x="22" y="30"/>
                  </a:cxn>
                  <a:cxn ang="0">
                    <a:pos x="20" y="34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4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4" y="30"/>
                  </a:cxn>
                  <a:cxn ang="0">
                    <a:pos x="16" y="28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16" y="24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2" y="20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6"/>
                  </a:cxn>
                </a:cxnLst>
                <a:rect l="0" t="0" r="r" b="b"/>
                <a:pathLst>
                  <a:path w="24" h="38">
                    <a:moveTo>
                      <a:pt x="22" y="6"/>
                    </a:moveTo>
                    <a:lnTo>
                      <a:pt x="8" y="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4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2" y="20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2" y="30"/>
                    </a:lnTo>
                    <a:lnTo>
                      <a:pt x="20" y="34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4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20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3" name="Freeform 1003"/>
              <p:cNvSpPr>
                <a:spLocks/>
              </p:cNvSpPr>
              <p:nvPr/>
            </p:nvSpPr>
            <p:spPr bwMode="auto">
              <a:xfrm>
                <a:off x="511175" y="-660400"/>
                <a:ext cx="2432050" cy="742950"/>
              </a:xfrm>
              <a:custGeom>
                <a:avLst/>
                <a:gdLst/>
                <a:ahLst/>
                <a:cxnLst>
                  <a:cxn ang="0">
                    <a:pos x="60" y="392"/>
                  </a:cxn>
                  <a:cxn ang="0">
                    <a:pos x="204" y="468"/>
                  </a:cxn>
                  <a:cxn ang="0">
                    <a:pos x="232" y="426"/>
                  </a:cxn>
                  <a:cxn ang="0">
                    <a:pos x="284" y="402"/>
                  </a:cxn>
                  <a:cxn ang="0">
                    <a:pos x="336" y="348"/>
                  </a:cxn>
                  <a:cxn ang="0">
                    <a:pos x="364" y="348"/>
                  </a:cxn>
                  <a:cxn ang="0">
                    <a:pos x="400" y="396"/>
                  </a:cxn>
                  <a:cxn ang="0">
                    <a:pos x="464" y="428"/>
                  </a:cxn>
                  <a:cxn ang="0">
                    <a:pos x="508" y="384"/>
                  </a:cxn>
                  <a:cxn ang="0">
                    <a:pos x="548" y="352"/>
                  </a:cxn>
                  <a:cxn ang="0">
                    <a:pos x="602" y="328"/>
                  </a:cxn>
                  <a:cxn ang="0">
                    <a:pos x="622" y="304"/>
                  </a:cxn>
                  <a:cxn ang="0">
                    <a:pos x="662" y="248"/>
                  </a:cxn>
                  <a:cxn ang="0">
                    <a:pos x="682" y="236"/>
                  </a:cxn>
                  <a:cxn ang="0">
                    <a:pos x="724" y="184"/>
                  </a:cxn>
                  <a:cxn ang="0">
                    <a:pos x="762" y="242"/>
                  </a:cxn>
                  <a:cxn ang="0">
                    <a:pos x="770" y="216"/>
                  </a:cxn>
                  <a:cxn ang="0">
                    <a:pos x="854" y="244"/>
                  </a:cxn>
                  <a:cxn ang="0">
                    <a:pos x="868" y="216"/>
                  </a:cxn>
                  <a:cxn ang="0">
                    <a:pos x="904" y="180"/>
                  </a:cxn>
                  <a:cxn ang="0">
                    <a:pos x="972" y="108"/>
                  </a:cxn>
                  <a:cxn ang="0">
                    <a:pos x="968" y="92"/>
                  </a:cxn>
                  <a:cxn ang="0">
                    <a:pos x="1056" y="124"/>
                  </a:cxn>
                  <a:cxn ang="0">
                    <a:pos x="1082" y="108"/>
                  </a:cxn>
                  <a:cxn ang="0">
                    <a:pos x="1126" y="138"/>
                  </a:cxn>
                  <a:cxn ang="0">
                    <a:pos x="1202" y="238"/>
                  </a:cxn>
                  <a:cxn ang="0">
                    <a:pos x="1240" y="198"/>
                  </a:cxn>
                  <a:cxn ang="0">
                    <a:pos x="1254" y="128"/>
                  </a:cxn>
                  <a:cxn ang="0">
                    <a:pos x="1328" y="100"/>
                  </a:cxn>
                  <a:cxn ang="0">
                    <a:pos x="1394" y="76"/>
                  </a:cxn>
                  <a:cxn ang="0">
                    <a:pos x="1482" y="48"/>
                  </a:cxn>
                  <a:cxn ang="0">
                    <a:pos x="1490" y="10"/>
                  </a:cxn>
                  <a:cxn ang="0">
                    <a:pos x="1402" y="40"/>
                  </a:cxn>
                  <a:cxn ang="0">
                    <a:pos x="1322" y="76"/>
                  </a:cxn>
                  <a:cxn ang="0">
                    <a:pos x="1262" y="108"/>
                  </a:cxn>
                  <a:cxn ang="0">
                    <a:pos x="1218" y="206"/>
                  </a:cxn>
                  <a:cxn ang="0">
                    <a:pos x="1204" y="204"/>
                  </a:cxn>
                  <a:cxn ang="0">
                    <a:pos x="1136" y="116"/>
                  </a:cxn>
                  <a:cxn ang="0">
                    <a:pos x="1068" y="92"/>
                  </a:cxn>
                  <a:cxn ang="0">
                    <a:pos x="1020" y="64"/>
                  </a:cxn>
                  <a:cxn ang="0">
                    <a:pos x="964" y="74"/>
                  </a:cxn>
                  <a:cxn ang="0">
                    <a:pos x="954" y="84"/>
                  </a:cxn>
                  <a:cxn ang="0">
                    <a:pos x="878" y="154"/>
                  </a:cxn>
                  <a:cxn ang="0">
                    <a:pos x="834" y="212"/>
                  </a:cxn>
                  <a:cxn ang="0">
                    <a:pos x="830" y="244"/>
                  </a:cxn>
                  <a:cxn ang="0">
                    <a:pos x="774" y="198"/>
                  </a:cxn>
                  <a:cxn ang="0">
                    <a:pos x="746" y="208"/>
                  </a:cxn>
                  <a:cxn ang="0">
                    <a:pos x="684" y="200"/>
                  </a:cxn>
                  <a:cxn ang="0">
                    <a:pos x="620" y="294"/>
                  </a:cxn>
                  <a:cxn ang="0">
                    <a:pos x="592" y="308"/>
                  </a:cxn>
                  <a:cxn ang="0">
                    <a:pos x="568" y="286"/>
                  </a:cxn>
                  <a:cxn ang="0">
                    <a:pos x="514" y="362"/>
                  </a:cxn>
                  <a:cxn ang="0">
                    <a:pos x="454" y="392"/>
                  </a:cxn>
                  <a:cxn ang="0">
                    <a:pos x="394" y="368"/>
                  </a:cxn>
                  <a:cxn ang="0">
                    <a:pos x="340" y="348"/>
                  </a:cxn>
                  <a:cxn ang="0">
                    <a:pos x="316" y="342"/>
                  </a:cxn>
                  <a:cxn ang="0">
                    <a:pos x="260" y="404"/>
                  </a:cxn>
                  <a:cxn ang="0">
                    <a:pos x="194" y="444"/>
                  </a:cxn>
                  <a:cxn ang="0">
                    <a:pos x="76" y="376"/>
                  </a:cxn>
                  <a:cxn ang="0">
                    <a:pos x="38" y="364"/>
                  </a:cxn>
                </a:cxnLst>
                <a:rect l="0" t="0" r="r" b="b"/>
                <a:pathLst>
                  <a:path w="1532" h="468">
                    <a:moveTo>
                      <a:pt x="0" y="362"/>
                    </a:moveTo>
                    <a:lnTo>
                      <a:pt x="0" y="362"/>
                    </a:lnTo>
                    <a:lnTo>
                      <a:pt x="8" y="370"/>
                    </a:lnTo>
                    <a:lnTo>
                      <a:pt x="14" y="376"/>
                    </a:lnTo>
                    <a:lnTo>
                      <a:pt x="30" y="386"/>
                    </a:lnTo>
                    <a:lnTo>
                      <a:pt x="30" y="386"/>
                    </a:lnTo>
                    <a:lnTo>
                      <a:pt x="42" y="392"/>
                    </a:lnTo>
                    <a:lnTo>
                      <a:pt x="52" y="396"/>
                    </a:lnTo>
                    <a:lnTo>
                      <a:pt x="58" y="398"/>
                    </a:lnTo>
                    <a:lnTo>
                      <a:pt x="64" y="398"/>
                    </a:lnTo>
                    <a:lnTo>
                      <a:pt x="70" y="396"/>
                    </a:lnTo>
                    <a:lnTo>
                      <a:pt x="76" y="392"/>
                    </a:lnTo>
                    <a:lnTo>
                      <a:pt x="76" y="392"/>
                    </a:lnTo>
                    <a:lnTo>
                      <a:pt x="60" y="392"/>
                    </a:lnTo>
                    <a:lnTo>
                      <a:pt x="60" y="392"/>
                    </a:lnTo>
                    <a:lnTo>
                      <a:pt x="72" y="406"/>
                    </a:lnTo>
                    <a:lnTo>
                      <a:pt x="80" y="412"/>
                    </a:lnTo>
                    <a:lnTo>
                      <a:pt x="88" y="416"/>
                    </a:lnTo>
                    <a:lnTo>
                      <a:pt x="88" y="416"/>
                    </a:lnTo>
                    <a:lnTo>
                      <a:pt x="102" y="420"/>
                    </a:lnTo>
                    <a:lnTo>
                      <a:pt x="114" y="424"/>
                    </a:lnTo>
                    <a:lnTo>
                      <a:pt x="114" y="424"/>
                    </a:lnTo>
                    <a:lnTo>
                      <a:pt x="126" y="428"/>
                    </a:lnTo>
                    <a:lnTo>
                      <a:pt x="136" y="432"/>
                    </a:lnTo>
                    <a:lnTo>
                      <a:pt x="156" y="444"/>
                    </a:lnTo>
                    <a:lnTo>
                      <a:pt x="174" y="456"/>
                    </a:lnTo>
                    <a:lnTo>
                      <a:pt x="194" y="466"/>
                    </a:lnTo>
                    <a:lnTo>
                      <a:pt x="194" y="466"/>
                    </a:lnTo>
                    <a:lnTo>
                      <a:pt x="200" y="468"/>
                    </a:lnTo>
                    <a:lnTo>
                      <a:pt x="204" y="468"/>
                    </a:lnTo>
                    <a:lnTo>
                      <a:pt x="208" y="464"/>
                    </a:lnTo>
                    <a:lnTo>
                      <a:pt x="210" y="460"/>
                    </a:lnTo>
                    <a:lnTo>
                      <a:pt x="210" y="460"/>
                    </a:lnTo>
                    <a:lnTo>
                      <a:pt x="210" y="462"/>
                    </a:lnTo>
                    <a:lnTo>
                      <a:pt x="210" y="460"/>
                    </a:lnTo>
                    <a:lnTo>
                      <a:pt x="210" y="460"/>
                    </a:lnTo>
                    <a:lnTo>
                      <a:pt x="212" y="456"/>
                    </a:lnTo>
                    <a:lnTo>
                      <a:pt x="212" y="456"/>
                    </a:lnTo>
                    <a:lnTo>
                      <a:pt x="218" y="446"/>
                    </a:lnTo>
                    <a:lnTo>
                      <a:pt x="218" y="446"/>
                    </a:lnTo>
                    <a:lnTo>
                      <a:pt x="230" y="428"/>
                    </a:lnTo>
                    <a:lnTo>
                      <a:pt x="230" y="428"/>
                    </a:lnTo>
                    <a:lnTo>
                      <a:pt x="232" y="426"/>
                    </a:lnTo>
                    <a:lnTo>
                      <a:pt x="232" y="426"/>
                    </a:lnTo>
                    <a:lnTo>
                      <a:pt x="232" y="426"/>
                    </a:lnTo>
                    <a:lnTo>
                      <a:pt x="230" y="426"/>
                    </a:lnTo>
                    <a:lnTo>
                      <a:pt x="230" y="428"/>
                    </a:lnTo>
                    <a:lnTo>
                      <a:pt x="232" y="428"/>
                    </a:lnTo>
                    <a:lnTo>
                      <a:pt x="232" y="428"/>
                    </a:lnTo>
                    <a:lnTo>
                      <a:pt x="236" y="426"/>
                    </a:lnTo>
                    <a:lnTo>
                      <a:pt x="242" y="428"/>
                    </a:lnTo>
                    <a:lnTo>
                      <a:pt x="242" y="428"/>
                    </a:lnTo>
                    <a:lnTo>
                      <a:pt x="250" y="428"/>
                    </a:lnTo>
                    <a:lnTo>
                      <a:pt x="258" y="428"/>
                    </a:lnTo>
                    <a:lnTo>
                      <a:pt x="264" y="426"/>
                    </a:lnTo>
                    <a:lnTo>
                      <a:pt x="272" y="422"/>
                    </a:lnTo>
                    <a:lnTo>
                      <a:pt x="272" y="422"/>
                    </a:lnTo>
                    <a:lnTo>
                      <a:pt x="276" y="418"/>
                    </a:lnTo>
                    <a:lnTo>
                      <a:pt x="280" y="414"/>
                    </a:lnTo>
                    <a:lnTo>
                      <a:pt x="284" y="402"/>
                    </a:lnTo>
                    <a:lnTo>
                      <a:pt x="284" y="402"/>
                    </a:lnTo>
                    <a:lnTo>
                      <a:pt x="286" y="398"/>
                    </a:lnTo>
                    <a:lnTo>
                      <a:pt x="286" y="398"/>
                    </a:lnTo>
                    <a:lnTo>
                      <a:pt x="286" y="400"/>
                    </a:lnTo>
                    <a:lnTo>
                      <a:pt x="290" y="398"/>
                    </a:lnTo>
                    <a:lnTo>
                      <a:pt x="290" y="398"/>
                    </a:lnTo>
                    <a:lnTo>
                      <a:pt x="302" y="392"/>
                    </a:lnTo>
                    <a:lnTo>
                      <a:pt x="302" y="392"/>
                    </a:lnTo>
                    <a:lnTo>
                      <a:pt x="312" y="386"/>
                    </a:lnTo>
                    <a:lnTo>
                      <a:pt x="320" y="376"/>
                    </a:lnTo>
                    <a:lnTo>
                      <a:pt x="320" y="376"/>
                    </a:lnTo>
                    <a:lnTo>
                      <a:pt x="326" y="370"/>
                    </a:lnTo>
                    <a:lnTo>
                      <a:pt x="330" y="364"/>
                    </a:lnTo>
                    <a:lnTo>
                      <a:pt x="336" y="348"/>
                    </a:lnTo>
                    <a:lnTo>
                      <a:pt x="336" y="348"/>
                    </a:lnTo>
                    <a:lnTo>
                      <a:pt x="318" y="352"/>
                    </a:lnTo>
                    <a:lnTo>
                      <a:pt x="318" y="352"/>
                    </a:lnTo>
                    <a:lnTo>
                      <a:pt x="324" y="358"/>
                    </a:lnTo>
                    <a:lnTo>
                      <a:pt x="330" y="360"/>
                    </a:lnTo>
                    <a:lnTo>
                      <a:pt x="336" y="364"/>
                    </a:lnTo>
                    <a:lnTo>
                      <a:pt x="342" y="368"/>
                    </a:lnTo>
                    <a:lnTo>
                      <a:pt x="342" y="368"/>
                    </a:lnTo>
                    <a:lnTo>
                      <a:pt x="346" y="370"/>
                    </a:lnTo>
                    <a:lnTo>
                      <a:pt x="348" y="370"/>
                    </a:lnTo>
                    <a:lnTo>
                      <a:pt x="356" y="370"/>
                    </a:lnTo>
                    <a:lnTo>
                      <a:pt x="360" y="364"/>
                    </a:lnTo>
                    <a:lnTo>
                      <a:pt x="360" y="358"/>
                    </a:lnTo>
                    <a:lnTo>
                      <a:pt x="360" y="358"/>
                    </a:lnTo>
                    <a:lnTo>
                      <a:pt x="362" y="352"/>
                    </a:lnTo>
                    <a:lnTo>
                      <a:pt x="364" y="348"/>
                    </a:lnTo>
                    <a:lnTo>
                      <a:pt x="364" y="348"/>
                    </a:lnTo>
                    <a:lnTo>
                      <a:pt x="366" y="338"/>
                    </a:lnTo>
                    <a:lnTo>
                      <a:pt x="366" y="338"/>
                    </a:lnTo>
                    <a:lnTo>
                      <a:pt x="352" y="348"/>
                    </a:lnTo>
                    <a:lnTo>
                      <a:pt x="352" y="348"/>
                    </a:lnTo>
                    <a:lnTo>
                      <a:pt x="356" y="350"/>
                    </a:lnTo>
                    <a:lnTo>
                      <a:pt x="360" y="354"/>
                    </a:lnTo>
                    <a:lnTo>
                      <a:pt x="366" y="364"/>
                    </a:lnTo>
                    <a:lnTo>
                      <a:pt x="372" y="374"/>
                    </a:lnTo>
                    <a:lnTo>
                      <a:pt x="378" y="382"/>
                    </a:lnTo>
                    <a:lnTo>
                      <a:pt x="378" y="382"/>
                    </a:lnTo>
                    <a:lnTo>
                      <a:pt x="382" y="388"/>
                    </a:lnTo>
                    <a:lnTo>
                      <a:pt x="388" y="392"/>
                    </a:lnTo>
                    <a:lnTo>
                      <a:pt x="400" y="396"/>
                    </a:lnTo>
                    <a:lnTo>
                      <a:pt x="400" y="396"/>
                    </a:lnTo>
                    <a:lnTo>
                      <a:pt x="410" y="402"/>
                    </a:lnTo>
                    <a:lnTo>
                      <a:pt x="416" y="406"/>
                    </a:lnTo>
                    <a:lnTo>
                      <a:pt x="420" y="410"/>
                    </a:lnTo>
                    <a:lnTo>
                      <a:pt x="420" y="410"/>
                    </a:lnTo>
                    <a:lnTo>
                      <a:pt x="422" y="412"/>
                    </a:lnTo>
                    <a:lnTo>
                      <a:pt x="426" y="414"/>
                    </a:lnTo>
                    <a:lnTo>
                      <a:pt x="432" y="416"/>
                    </a:lnTo>
                    <a:lnTo>
                      <a:pt x="436" y="414"/>
                    </a:lnTo>
                    <a:lnTo>
                      <a:pt x="436" y="414"/>
                    </a:lnTo>
                    <a:lnTo>
                      <a:pt x="440" y="412"/>
                    </a:lnTo>
                    <a:lnTo>
                      <a:pt x="444" y="412"/>
                    </a:lnTo>
                    <a:lnTo>
                      <a:pt x="450" y="414"/>
                    </a:lnTo>
                    <a:lnTo>
                      <a:pt x="458" y="422"/>
                    </a:lnTo>
                    <a:lnTo>
                      <a:pt x="464" y="428"/>
                    </a:lnTo>
                    <a:lnTo>
                      <a:pt x="464" y="428"/>
                    </a:lnTo>
                    <a:lnTo>
                      <a:pt x="468" y="430"/>
                    </a:lnTo>
                    <a:lnTo>
                      <a:pt x="472" y="430"/>
                    </a:lnTo>
                    <a:lnTo>
                      <a:pt x="478" y="428"/>
                    </a:lnTo>
                    <a:lnTo>
                      <a:pt x="482" y="426"/>
                    </a:lnTo>
                    <a:lnTo>
                      <a:pt x="482" y="426"/>
                    </a:lnTo>
                    <a:lnTo>
                      <a:pt x="486" y="410"/>
                    </a:lnTo>
                    <a:lnTo>
                      <a:pt x="492" y="394"/>
                    </a:lnTo>
                    <a:lnTo>
                      <a:pt x="492" y="394"/>
                    </a:lnTo>
                    <a:lnTo>
                      <a:pt x="494" y="388"/>
                    </a:lnTo>
                    <a:lnTo>
                      <a:pt x="498" y="382"/>
                    </a:lnTo>
                    <a:lnTo>
                      <a:pt x="498" y="382"/>
                    </a:lnTo>
                    <a:lnTo>
                      <a:pt x="500" y="382"/>
                    </a:lnTo>
                    <a:lnTo>
                      <a:pt x="500" y="382"/>
                    </a:lnTo>
                    <a:lnTo>
                      <a:pt x="504" y="382"/>
                    </a:lnTo>
                    <a:lnTo>
                      <a:pt x="508" y="384"/>
                    </a:lnTo>
                    <a:lnTo>
                      <a:pt x="508" y="384"/>
                    </a:lnTo>
                    <a:lnTo>
                      <a:pt x="512" y="384"/>
                    </a:lnTo>
                    <a:lnTo>
                      <a:pt x="516" y="382"/>
                    </a:lnTo>
                    <a:lnTo>
                      <a:pt x="520" y="380"/>
                    </a:lnTo>
                    <a:lnTo>
                      <a:pt x="522" y="376"/>
                    </a:lnTo>
                    <a:lnTo>
                      <a:pt x="522" y="376"/>
                    </a:lnTo>
                    <a:lnTo>
                      <a:pt x="524" y="370"/>
                    </a:lnTo>
                    <a:lnTo>
                      <a:pt x="528" y="366"/>
                    </a:lnTo>
                    <a:lnTo>
                      <a:pt x="532" y="364"/>
                    </a:lnTo>
                    <a:lnTo>
                      <a:pt x="538" y="362"/>
                    </a:lnTo>
                    <a:lnTo>
                      <a:pt x="538" y="362"/>
                    </a:lnTo>
                    <a:lnTo>
                      <a:pt x="542" y="362"/>
                    </a:lnTo>
                    <a:lnTo>
                      <a:pt x="546" y="358"/>
                    </a:lnTo>
                    <a:lnTo>
                      <a:pt x="548" y="356"/>
                    </a:lnTo>
                    <a:lnTo>
                      <a:pt x="548" y="352"/>
                    </a:lnTo>
                    <a:lnTo>
                      <a:pt x="548" y="352"/>
                    </a:lnTo>
                    <a:lnTo>
                      <a:pt x="550" y="344"/>
                    </a:lnTo>
                    <a:lnTo>
                      <a:pt x="554" y="338"/>
                    </a:lnTo>
                    <a:lnTo>
                      <a:pt x="562" y="326"/>
                    </a:lnTo>
                    <a:lnTo>
                      <a:pt x="562" y="326"/>
                    </a:lnTo>
                    <a:lnTo>
                      <a:pt x="572" y="314"/>
                    </a:lnTo>
                    <a:lnTo>
                      <a:pt x="584" y="302"/>
                    </a:lnTo>
                    <a:lnTo>
                      <a:pt x="584" y="302"/>
                    </a:lnTo>
                    <a:lnTo>
                      <a:pt x="566" y="300"/>
                    </a:lnTo>
                    <a:lnTo>
                      <a:pt x="566" y="300"/>
                    </a:lnTo>
                    <a:lnTo>
                      <a:pt x="574" y="312"/>
                    </a:lnTo>
                    <a:lnTo>
                      <a:pt x="584" y="322"/>
                    </a:lnTo>
                    <a:lnTo>
                      <a:pt x="590" y="326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08" y="322"/>
                    </a:lnTo>
                    <a:lnTo>
                      <a:pt x="608" y="322"/>
                    </a:lnTo>
                    <a:lnTo>
                      <a:pt x="614" y="314"/>
                    </a:lnTo>
                    <a:lnTo>
                      <a:pt x="620" y="306"/>
                    </a:lnTo>
                    <a:lnTo>
                      <a:pt x="620" y="306"/>
                    </a:lnTo>
                    <a:lnTo>
                      <a:pt x="620" y="306"/>
                    </a:lnTo>
                    <a:lnTo>
                      <a:pt x="620" y="306"/>
                    </a:lnTo>
                    <a:lnTo>
                      <a:pt x="620" y="304"/>
                    </a:lnTo>
                    <a:lnTo>
                      <a:pt x="620" y="304"/>
                    </a:lnTo>
                    <a:lnTo>
                      <a:pt x="620" y="304"/>
                    </a:lnTo>
                    <a:lnTo>
                      <a:pt x="620" y="304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4" y="304"/>
                    </a:lnTo>
                    <a:lnTo>
                      <a:pt x="624" y="304"/>
                    </a:lnTo>
                    <a:lnTo>
                      <a:pt x="626" y="306"/>
                    </a:lnTo>
                    <a:lnTo>
                      <a:pt x="626" y="306"/>
                    </a:lnTo>
                    <a:lnTo>
                      <a:pt x="630" y="306"/>
                    </a:lnTo>
                    <a:lnTo>
                      <a:pt x="634" y="306"/>
                    </a:lnTo>
                    <a:lnTo>
                      <a:pt x="638" y="304"/>
                    </a:lnTo>
                    <a:lnTo>
                      <a:pt x="642" y="298"/>
                    </a:lnTo>
                    <a:lnTo>
                      <a:pt x="642" y="298"/>
                    </a:lnTo>
                    <a:lnTo>
                      <a:pt x="648" y="278"/>
                    </a:lnTo>
                    <a:lnTo>
                      <a:pt x="656" y="258"/>
                    </a:lnTo>
                    <a:lnTo>
                      <a:pt x="656" y="258"/>
                    </a:lnTo>
                    <a:lnTo>
                      <a:pt x="662" y="248"/>
                    </a:lnTo>
                    <a:lnTo>
                      <a:pt x="668" y="240"/>
                    </a:lnTo>
                    <a:lnTo>
                      <a:pt x="668" y="240"/>
                    </a:lnTo>
                    <a:lnTo>
                      <a:pt x="672" y="236"/>
                    </a:lnTo>
                    <a:lnTo>
                      <a:pt x="672" y="236"/>
                    </a:lnTo>
                    <a:lnTo>
                      <a:pt x="672" y="236"/>
                    </a:lnTo>
                    <a:lnTo>
                      <a:pt x="672" y="236"/>
                    </a:lnTo>
                    <a:lnTo>
                      <a:pt x="676" y="234"/>
                    </a:lnTo>
                    <a:lnTo>
                      <a:pt x="676" y="234"/>
                    </a:lnTo>
                    <a:lnTo>
                      <a:pt x="676" y="234"/>
                    </a:lnTo>
                    <a:lnTo>
                      <a:pt x="676" y="234"/>
                    </a:lnTo>
                    <a:lnTo>
                      <a:pt x="674" y="234"/>
                    </a:lnTo>
                    <a:lnTo>
                      <a:pt x="676" y="234"/>
                    </a:lnTo>
                    <a:lnTo>
                      <a:pt x="676" y="234"/>
                    </a:lnTo>
                    <a:lnTo>
                      <a:pt x="676" y="234"/>
                    </a:lnTo>
                    <a:lnTo>
                      <a:pt x="682" y="236"/>
                    </a:lnTo>
                    <a:lnTo>
                      <a:pt x="690" y="234"/>
                    </a:lnTo>
                    <a:lnTo>
                      <a:pt x="690" y="234"/>
                    </a:lnTo>
                    <a:lnTo>
                      <a:pt x="696" y="226"/>
                    </a:lnTo>
                    <a:lnTo>
                      <a:pt x="700" y="218"/>
                    </a:lnTo>
                    <a:lnTo>
                      <a:pt x="708" y="202"/>
                    </a:lnTo>
                    <a:lnTo>
                      <a:pt x="708" y="202"/>
                    </a:lnTo>
                    <a:lnTo>
                      <a:pt x="712" y="190"/>
                    </a:lnTo>
                    <a:lnTo>
                      <a:pt x="712" y="190"/>
                    </a:lnTo>
                    <a:lnTo>
                      <a:pt x="714" y="186"/>
                    </a:lnTo>
                    <a:lnTo>
                      <a:pt x="714" y="186"/>
                    </a:lnTo>
                    <a:lnTo>
                      <a:pt x="718" y="184"/>
                    </a:lnTo>
                    <a:lnTo>
                      <a:pt x="718" y="184"/>
                    </a:lnTo>
                    <a:lnTo>
                      <a:pt x="722" y="182"/>
                    </a:lnTo>
                    <a:lnTo>
                      <a:pt x="722" y="182"/>
                    </a:lnTo>
                    <a:lnTo>
                      <a:pt x="724" y="184"/>
                    </a:lnTo>
                    <a:lnTo>
                      <a:pt x="724" y="184"/>
                    </a:lnTo>
                    <a:lnTo>
                      <a:pt x="726" y="188"/>
                    </a:lnTo>
                    <a:lnTo>
                      <a:pt x="728" y="192"/>
                    </a:lnTo>
                    <a:lnTo>
                      <a:pt x="728" y="192"/>
                    </a:lnTo>
                    <a:lnTo>
                      <a:pt x="732" y="206"/>
                    </a:lnTo>
                    <a:lnTo>
                      <a:pt x="734" y="218"/>
                    </a:lnTo>
                    <a:lnTo>
                      <a:pt x="734" y="218"/>
                    </a:lnTo>
                    <a:lnTo>
                      <a:pt x="736" y="222"/>
                    </a:lnTo>
                    <a:lnTo>
                      <a:pt x="738" y="226"/>
                    </a:lnTo>
                    <a:lnTo>
                      <a:pt x="742" y="228"/>
                    </a:lnTo>
                    <a:lnTo>
                      <a:pt x="746" y="230"/>
                    </a:lnTo>
                    <a:lnTo>
                      <a:pt x="746" y="230"/>
                    </a:lnTo>
                    <a:lnTo>
                      <a:pt x="750" y="230"/>
                    </a:lnTo>
                    <a:lnTo>
                      <a:pt x="756" y="234"/>
                    </a:lnTo>
                    <a:lnTo>
                      <a:pt x="762" y="242"/>
                    </a:lnTo>
                    <a:lnTo>
                      <a:pt x="762" y="242"/>
                    </a:lnTo>
                    <a:lnTo>
                      <a:pt x="766" y="244"/>
                    </a:lnTo>
                    <a:lnTo>
                      <a:pt x="768" y="246"/>
                    </a:lnTo>
                    <a:lnTo>
                      <a:pt x="774" y="246"/>
                    </a:lnTo>
                    <a:lnTo>
                      <a:pt x="780" y="244"/>
                    </a:lnTo>
                    <a:lnTo>
                      <a:pt x="782" y="240"/>
                    </a:lnTo>
                    <a:lnTo>
                      <a:pt x="784" y="236"/>
                    </a:lnTo>
                    <a:lnTo>
                      <a:pt x="784" y="236"/>
                    </a:lnTo>
                    <a:lnTo>
                      <a:pt x="784" y="230"/>
                    </a:lnTo>
                    <a:lnTo>
                      <a:pt x="786" y="222"/>
                    </a:lnTo>
                    <a:lnTo>
                      <a:pt x="788" y="214"/>
                    </a:lnTo>
                    <a:lnTo>
                      <a:pt x="790" y="208"/>
                    </a:lnTo>
                    <a:lnTo>
                      <a:pt x="790" y="208"/>
                    </a:lnTo>
                    <a:lnTo>
                      <a:pt x="770" y="216"/>
                    </a:lnTo>
                    <a:lnTo>
                      <a:pt x="770" y="216"/>
                    </a:lnTo>
                    <a:lnTo>
                      <a:pt x="782" y="226"/>
                    </a:lnTo>
                    <a:lnTo>
                      <a:pt x="792" y="238"/>
                    </a:lnTo>
                    <a:lnTo>
                      <a:pt x="792" y="238"/>
                    </a:lnTo>
                    <a:lnTo>
                      <a:pt x="806" y="250"/>
                    </a:lnTo>
                    <a:lnTo>
                      <a:pt x="820" y="260"/>
                    </a:lnTo>
                    <a:lnTo>
                      <a:pt x="820" y="260"/>
                    </a:lnTo>
                    <a:lnTo>
                      <a:pt x="828" y="264"/>
                    </a:lnTo>
                    <a:lnTo>
                      <a:pt x="832" y="266"/>
                    </a:lnTo>
                    <a:lnTo>
                      <a:pt x="838" y="266"/>
                    </a:lnTo>
                    <a:lnTo>
                      <a:pt x="838" y="266"/>
                    </a:lnTo>
                    <a:lnTo>
                      <a:pt x="842" y="262"/>
                    </a:lnTo>
                    <a:lnTo>
                      <a:pt x="846" y="260"/>
                    </a:lnTo>
                    <a:lnTo>
                      <a:pt x="850" y="250"/>
                    </a:lnTo>
                    <a:lnTo>
                      <a:pt x="850" y="250"/>
                    </a:lnTo>
                    <a:lnTo>
                      <a:pt x="854" y="244"/>
                    </a:lnTo>
                    <a:lnTo>
                      <a:pt x="856" y="238"/>
                    </a:lnTo>
                    <a:lnTo>
                      <a:pt x="856" y="238"/>
                    </a:lnTo>
                    <a:lnTo>
                      <a:pt x="856" y="230"/>
                    </a:lnTo>
                    <a:lnTo>
                      <a:pt x="852" y="224"/>
                    </a:lnTo>
                    <a:lnTo>
                      <a:pt x="852" y="224"/>
                    </a:lnTo>
                    <a:lnTo>
                      <a:pt x="852" y="222"/>
                    </a:lnTo>
                    <a:lnTo>
                      <a:pt x="852" y="222"/>
                    </a:lnTo>
                    <a:lnTo>
                      <a:pt x="850" y="226"/>
                    </a:lnTo>
                    <a:lnTo>
                      <a:pt x="852" y="226"/>
                    </a:lnTo>
                    <a:lnTo>
                      <a:pt x="852" y="226"/>
                    </a:lnTo>
                    <a:lnTo>
                      <a:pt x="854" y="224"/>
                    </a:lnTo>
                    <a:lnTo>
                      <a:pt x="854" y="224"/>
                    </a:lnTo>
                    <a:lnTo>
                      <a:pt x="862" y="220"/>
                    </a:lnTo>
                    <a:lnTo>
                      <a:pt x="868" y="216"/>
                    </a:lnTo>
                    <a:lnTo>
                      <a:pt x="868" y="216"/>
                    </a:lnTo>
                    <a:lnTo>
                      <a:pt x="878" y="206"/>
                    </a:lnTo>
                    <a:lnTo>
                      <a:pt x="884" y="194"/>
                    </a:lnTo>
                    <a:lnTo>
                      <a:pt x="884" y="194"/>
                    </a:lnTo>
                    <a:lnTo>
                      <a:pt x="888" y="186"/>
                    </a:lnTo>
                    <a:lnTo>
                      <a:pt x="888" y="178"/>
                    </a:lnTo>
                    <a:lnTo>
                      <a:pt x="886" y="162"/>
                    </a:lnTo>
                    <a:lnTo>
                      <a:pt x="886" y="162"/>
                    </a:lnTo>
                    <a:lnTo>
                      <a:pt x="872" y="176"/>
                    </a:lnTo>
                    <a:lnTo>
                      <a:pt x="872" y="176"/>
                    </a:lnTo>
                    <a:lnTo>
                      <a:pt x="882" y="178"/>
                    </a:lnTo>
                    <a:lnTo>
                      <a:pt x="892" y="180"/>
                    </a:lnTo>
                    <a:lnTo>
                      <a:pt x="892" y="180"/>
                    </a:lnTo>
                    <a:lnTo>
                      <a:pt x="896" y="180"/>
                    </a:lnTo>
                    <a:lnTo>
                      <a:pt x="900" y="180"/>
                    </a:lnTo>
                    <a:lnTo>
                      <a:pt x="904" y="180"/>
                    </a:lnTo>
                    <a:lnTo>
                      <a:pt x="908" y="176"/>
                    </a:lnTo>
                    <a:lnTo>
                      <a:pt x="908" y="176"/>
                    </a:lnTo>
                    <a:lnTo>
                      <a:pt x="918" y="152"/>
                    </a:lnTo>
                    <a:lnTo>
                      <a:pt x="930" y="128"/>
                    </a:lnTo>
                    <a:lnTo>
                      <a:pt x="930" y="128"/>
                    </a:lnTo>
                    <a:lnTo>
                      <a:pt x="936" y="118"/>
                    </a:lnTo>
                    <a:lnTo>
                      <a:pt x="944" y="110"/>
                    </a:lnTo>
                    <a:lnTo>
                      <a:pt x="944" y="110"/>
                    </a:lnTo>
                    <a:lnTo>
                      <a:pt x="952" y="106"/>
                    </a:lnTo>
                    <a:lnTo>
                      <a:pt x="954" y="108"/>
                    </a:lnTo>
                    <a:lnTo>
                      <a:pt x="958" y="108"/>
                    </a:lnTo>
                    <a:lnTo>
                      <a:pt x="958" y="108"/>
                    </a:lnTo>
                    <a:lnTo>
                      <a:pt x="962" y="110"/>
                    </a:lnTo>
                    <a:lnTo>
                      <a:pt x="968" y="110"/>
                    </a:lnTo>
                    <a:lnTo>
                      <a:pt x="972" y="108"/>
                    </a:lnTo>
                    <a:lnTo>
                      <a:pt x="974" y="104"/>
                    </a:lnTo>
                    <a:lnTo>
                      <a:pt x="974" y="104"/>
                    </a:lnTo>
                    <a:lnTo>
                      <a:pt x="976" y="94"/>
                    </a:lnTo>
                    <a:lnTo>
                      <a:pt x="974" y="84"/>
                    </a:lnTo>
                    <a:lnTo>
                      <a:pt x="974" y="84"/>
                    </a:lnTo>
                    <a:lnTo>
                      <a:pt x="964" y="98"/>
                    </a:lnTo>
                    <a:lnTo>
                      <a:pt x="964" y="98"/>
                    </a:lnTo>
                    <a:lnTo>
                      <a:pt x="968" y="96"/>
                    </a:lnTo>
                    <a:lnTo>
                      <a:pt x="968" y="96"/>
                    </a:lnTo>
                    <a:lnTo>
                      <a:pt x="972" y="96"/>
                    </a:lnTo>
                    <a:lnTo>
                      <a:pt x="972" y="96"/>
                    </a:lnTo>
                    <a:lnTo>
                      <a:pt x="974" y="96"/>
                    </a:lnTo>
                    <a:lnTo>
                      <a:pt x="970" y="94"/>
                    </a:lnTo>
                    <a:lnTo>
                      <a:pt x="968" y="92"/>
                    </a:lnTo>
                    <a:lnTo>
                      <a:pt x="968" y="92"/>
                    </a:lnTo>
                    <a:lnTo>
                      <a:pt x="970" y="94"/>
                    </a:lnTo>
                    <a:lnTo>
                      <a:pt x="972" y="96"/>
                    </a:lnTo>
                    <a:lnTo>
                      <a:pt x="978" y="96"/>
                    </a:lnTo>
                    <a:lnTo>
                      <a:pt x="984" y="94"/>
                    </a:lnTo>
                    <a:lnTo>
                      <a:pt x="988" y="88"/>
                    </a:lnTo>
                    <a:lnTo>
                      <a:pt x="988" y="88"/>
                    </a:lnTo>
                    <a:lnTo>
                      <a:pt x="990" y="82"/>
                    </a:lnTo>
                    <a:lnTo>
                      <a:pt x="994" y="78"/>
                    </a:lnTo>
                    <a:lnTo>
                      <a:pt x="1004" y="70"/>
                    </a:lnTo>
                    <a:lnTo>
                      <a:pt x="1004" y="70"/>
                    </a:lnTo>
                    <a:lnTo>
                      <a:pt x="990" y="72"/>
                    </a:lnTo>
                    <a:lnTo>
                      <a:pt x="990" y="72"/>
                    </a:lnTo>
                    <a:lnTo>
                      <a:pt x="1008" y="84"/>
                    </a:lnTo>
                    <a:lnTo>
                      <a:pt x="1024" y="96"/>
                    </a:lnTo>
                    <a:lnTo>
                      <a:pt x="1056" y="124"/>
                    </a:lnTo>
                    <a:lnTo>
                      <a:pt x="1056" y="124"/>
                    </a:lnTo>
                    <a:lnTo>
                      <a:pt x="1062" y="128"/>
                    </a:lnTo>
                    <a:lnTo>
                      <a:pt x="1068" y="128"/>
                    </a:lnTo>
                    <a:lnTo>
                      <a:pt x="1072" y="124"/>
                    </a:lnTo>
                    <a:lnTo>
                      <a:pt x="1074" y="116"/>
                    </a:lnTo>
                    <a:lnTo>
                      <a:pt x="1074" y="116"/>
                    </a:lnTo>
                    <a:lnTo>
                      <a:pt x="1076" y="112"/>
                    </a:lnTo>
                    <a:lnTo>
                      <a:pt x="1076" y="112"/>
                    </a:lnTo>
                    <a:lnTo>
                      <a:pt x="1074" y="114"/>
                    </a:lnTo>
                    <a:lnTo>
                      <a:pt x="1072" y="116"/>
                    </a:lnTo>
                    <a:lnTo>
                      <a:pt x="1074" y="116"/>
                    </a:lnTo>
                    <a:lnTo>
                      <a:pt x="1074" y="116"/>
                    </a:lnTo>
                    <a:lnTo>
                      <a:pt x="1078" y="112"/>
                    </a:lnTo>
                    <a:lnTo>
                      <a:pt x="1082" y="108"/>
                    </a:lnTo>
                    <a:lnTo>
                      <a:pt x="1082" y="108"/>
                    </a:lnTo>
                    <a:lnTo>
                      <a:pt x="1062" y="104"/>
                    </a:lnTo>
                    <a:lnTo>
                      <a:pt x="1062" y="104"/>
                    </a:lnTo>
                    <a:lnTo>
                      <a:pt x="1068" y="120"/>
                    </a:lnTo>
                    <a:lnTo>
                      <a:pt x="1076" y="132"/>
                    </a:lnTo>
                    <a:lnTo>
                      <a:pt x="1088" y="142"/>
                    </a:lnTo>
                    <a:lnTo>
                      <a:pt x="1094" y="146"/>
                    </a:lnTo>
                    <a:lnTo>
                      <a:pt x="1102" y="150"/>
                    </a:lnTo>
                    <a:lnTo>
                      <a:pt x="1102" y="150"/>
                    </a:lnTo>
                    <a:lnTo>
                      <a:pt x="1106" y="150"/>
                    </a:lnTo>
                    <a:lnTo>
                      <a:pt x="1110" y="150"/>
                    </a:lnTo>
                    <a:lnTo>
                      <a:pt x="1112" y="148"/>
                    </a:lnTo>
                    <a:lnTo>
                      <a:pt x="1116" y="144"/>
                    </a:lnTo>
                    <a:lnTo>
                      <a:pt x="1116" y="144"/>
                    </a:lnTo>
                    <a:lnTo>
                      <a:pt x="1120" y="140"/>
                    </a:lnTo>
                    <a:lnTo>
                      <a:pt x="1126" y="138"/>
                    </a:lnTo>
                    <a:lnTo>
                      <a:pt x="1132" y="138"/>
                    </a:lnTo>
                    <a:lnTo>
                      <a:pt x="1138" y="140"/>
                    </a:lnTo>
                    <a:lnTo>
                      <a:pt x="1138" y="140"/>
                    </a:lnTo>
                    <a:lnTo>
                      <a:pt x="1142" y="144"/>
                    </a:lnTo>
                    <a:lnTo>
                      <a:pt x="1142" y="148"/>
                    </a:lnTo>
                    <a:lnTo>
                      <a:pt x="1142" y="148"/>
                    </a:lnTo>
                    <a:lnTo>
                      <a:pt x="1140" y="156"/>
                    </a:lnTo>
                    <a:lnTo>
                      <a:pt x="1142" y="164"/>
                    </a:lnTo>
                    <a:lnTo>
                      <a:pt x="1142" y="164"/>
                    </a:lnTo>
                    <a:lnTo>
                      <a:pt x="1146" y="174"/>
                    </a:lnTo>
                    <a:lnTo>
                      <a:pt x="1154" y="184"/>
                    </a:lnTo>
                    <a:lnTo>
                      <a:pt x="1170" y="200"/>
                    </a:lnTo>
                    <a:lnTo>
                      <a:pt x="1170" y="200"/>
                    </a:lnTo>
                    <a:lnTo>
                      <a:pt x="1186" y="218"/>
                    </a:lnTo>
                    <a:lnTo>
                      <a:pt x="1202" y="238"/>
                    </a:lnTo>
                    <a:lnTo>
                      <a:pt x="1202" y="238"/>
                    </a:lnTo>
                    <a:lnTo>
                      <a:pt x="1208" y="242"/>
                    </a:lnTo>
                    <a:lnTo>
                      <a:pt x="1216" y="242"/>
                    </a:lnTo>
                    <a:lnTo>
                      <a:pt x="1218" y="242"/>
                    </a:lnTo>
                    <a:lnTo>
                      <a:pt x="1220" y="238"/>
                    </a:lnTo>
                    <a:lnTo>
                      <a:pt x="1222" y="236"/>
                    </a:lnTo>
                    <a:lnTo>
                      <a:pt x="1222" y="232"/>
                    </a:lnTo>
                    <a:lnTo>
                      <a:pt x="1222" y="232"/>
                    </a:lnTo>
                    <a:lnTo>
                      <a:pt x="1224" y="226"/>
                    </a:lnTo>
                    <a:lnTo>
                      <a:pt x="1226" y="222"/>
                    </a:lnTo>
                    <a:lnTo>
                      <a:pt x="1236" y="216"/>
                    </a:lnTo>
                    <a:lnTo>
                      <a:pt x="1236" y="216"/>
                    </a:lnTo>
                    <a:lnTo>
                      <a:pt x="1240" y="212"/>
                    </a:lnTo>
                    <a:lnTo>
                      <a:pt x="1240" y="208"/>
                    </a:lnTo>
                    <a:lnTo>
                      <a:pt x="1240" y="198"/>
                    </a:lnTo>
                    <a:lnTo>
                      <a:pt x="1238" y="188"/>
                    </a:lnTo>
                    <a:lnTo>
                      <a:pt x="1236" y="180"/>
                    </a:lnTo>
                    <a:lnTo>
                      <a:pt x="1236" y="180"/>
                    </a:lnTo>
                    <a:lnTo>
                      <a:pt x="1236" y="176"/>
                    </a:lnTo>
                    <a:lnTo>
                      <a:pt x="1236" y="176"/>
                    </a:lnTo>
                    <a:lnTo>
                      <a:pt x="1238" y="170"/>
                    </a:lnTo>
                    <a:lnTo>
                      <a:pt x="1238" y="170"/>
                    </a:lnTo>
                    <a:lnTo>
                      <a:pt x="1246" y="154"/>
                    </a:lnTo>
                    <a:lnTo>
                      <a:pt x="1246" y="154"/>
                    </a:lnTo>
                    <a:lnTo>
                      <a:pt x="1254" y="140"/>
                    </a:lnTo>
                    <a:lnTo>
                      <a:pt x="1260" y="134"/>
                    </a:lnTo>
                    <a:lnTo>
                      <a:pt x="1266" y="128"/>
                    </a:lnTo>
                    <a:lnTo>
                      <a:pt x="1266" y="128"/>
                    </a:lnTo>
                    <a:lnTo>
                      <a:pt x="1254" y="128"/>
                    </a:lnTo>
                    <a:lnTo>
                      <a:pt x="1254" y="128"/>
                    </a:lnTo>
                    <a:lnTo>
                      <a:pt x="1264" y="134"/>
                    </a:lnTo>
                    <a:lnTo>
                      <a:pt x="1272" y="140"/>
                    </a:lnTo>
                    <a:lnTo>
                      <a:pt x="1278" y="148"/>
                    </a:lnTo>
                    <a:lnTo>
                      <a:pt x="1284" y="156"/>
                    </a:lnTo>
                    <a:lnTo>
                      <a:pt x="1284" y="156"/>
                    </a:lnTo>
                    <a:lnTo>
                      <a:pt x="1286" y="158"/>
                    </a:lnTo>
                    <a:lnTo>
                      <a:pt x="1290" y="160"/>
                    </a:lnTo>
                    <a:lnTo>
                      <a:pt x="1296" y="160"/>
                    </a:lnTo>
                    <a:lnTo>
                      <a:pt x="1302" y="156"/>
                    </a:lnTo>
                    <a:lnTo>
                      <a:pt x="1304" y="150"/>
                    </a:lnTo>
                    <a:lnTo>
                      <a:pt x="1304" y="150"/>
                    </a:lnTo>
                    <a:lnTo>
                      <a:pt x="1308" y="136"/>
                    </a:lnTo>
                    <a:lnTo>
                      <a:pt x="1312" y="124"/>
                    </a:lnTo>
                    <a:lnTo>
                      <a:pt x="1320" y="112"/>
                    </a:lnTo>
                    <a:lnTo>
                      <a:pt x="1328" y="100"/>
                    </a:lnTo>
                    <a:lnTo>
                      <a:pt x="1328" y="100"/>
                    </a:lnTo>
                    <a:lnTo>
                      <a:pt x="1338" y="90"/>
                    </a:lnTo>
                    <a:lnTo>
                      <a:pt x="1350" y="82"/>
                    </a:lnTo>
                    <a:lnTo>
                      <a:pt x="1350" y="82"/>
                    </a:lnTo>
                    <a:lnTo>
                      <a:pt x="1362" y="76"/>
                    </a:lnTo>
                    <a:lnTo>
                      <a:pt x="1362" y="76"/>
                    </a:lnTo>
                    <a:lnTo>
                      <a:pt x="1362" y="74"/>
                    </a:lnTo>
                    <a:lnTo>
                      <a:pt x="1364" y="74"/>
                    </a:lnTo>
                    <a:lnTo>
                      <a:pt x="1364" y="74"/>
                    </a:lnTo>
                    <a:lnTo>
                      <a:pt x="1368" y="76"/>
                    </a:lnTo>
                    <a:lnTo>
                      <a:pt x="1368" y="76"/>
                    </a:lnTo>
                    <a:lnTo>
                      <a:pt x="1380" y="78"/>
                    </a:lnTo>
                    <a:lnTo>
                      <a:pt x="1386" y="76"/>
                    </a:lnTo>
                    <a:lnTo>
                      <a:pt x="1394" y="76"/>
                    </a:lnTo>
                    <a:lnTo>
                      <a:pt x="1394" y="76"/>
                    </a:lnTo>
                    <a:lnTo>
                      <a:pt x="1398" y="72"/>
                    </a:lnTo>
                    <a:lnTo>
                      <a:pt x="1402" y="68"/>
                    </a:lnTo>
                    <a:lnTo>
                      <a:pt x="1406" y="62"/>
                    </a:lnTo>
                    <a:lnTo>
                      <a:pt x="1412" y="60"/>
                    </a:lnTo>
                    <a:lnTo>
                      <a:pt x="1412" y="60"/>
                    </a:lnTo>
                    <a:lnTo>
                      <a:pt x="1426" y="56"/>
                    </a:lnTo>
                    <a:lnTo>
                      <a:pt x="1440" y="56"/>
                    </a:lnTo>
                    <a:lnTo>
                      <a:pt x="1440" y="56"/>
                    </a:lnTo>
                    <a:lnTo>
                      <a:pt x="1454" y="56"/>
                    </a:lnTo>
                    <a:lnTo>
                      <a:pt x="1468" y="60"/>
                    </a:lnTo>
                    <a:lnTo>
                      <a:pt x="1468" y="60"/>
                    </a:lnTo>
                    <a:lnTo>
                      <a:pt x="1472" y="60"/>
                    </a:lnTo>
                    <a:lnTo>
                      <a:pt x="1476" y="58"/>
                    </a:lnTo>
                    <a:lnTo>
                      <a:pt x="1480" y="54"/>
                    </a:lnTo>
                    <a:lnTo>
                      <a:pt x="1482" y="48"/>
                    </a:lnTo>
                    <a:lnTo>
                      <a:pt x="1482" y="48"/>
                    </a:lnTo>
                    <a:lnTo>
                      <a:pt x="1482" y="44"/>
                    </a:lnTo>
                    <a:lnTo>
                      <a:pt x="1486" y="40"/>
                    </a:lnTo>
                    <a:lnTo>
                      <a:pt x="1486" y="40"/>
                    </a:lnTo>
                    <a:lnTo>
                      <a:pt x="1492" y="34"/>
                    </a:lnTo>
                    <a:lnTo>
                      <a:pt x="1500" y="30"/>
                    </a:lnTo>
                    <a:lnTo>
                      <a:pt x="1500" y="30"/>
                    </a:lnTo>
                    <a:lnTo>
                      <a:pt x="1518" y="24"/>
                    </a:lnTo>
                    <a:lnTo>
                      <a:pt x="1526" y="24"/>
                    </a:lnTo>
                    <a:lnTo>
                      <a:pt x="1532" y="24"/>
                    </a:lnTo>
                    <a:lnTo>
                      <a:pt x="1532" y="2"/>
                    </a:lnTo>
                    <a:lnTo>
                      <a:pt x="1532" y="2"/>
                    </a:lnTo>
                    <a:lnTo>
                      <a:pt x="1522" y="0"/>
                    </a:lnTo>
                    <a:lnTo>
                      <a:pt x="1510" y="2"/>
                    </a:lnTo>
                    <a:lnTo>
                      <a:pt x="1490" y="10"/>
                    </a:lnTo>
                    <a:lnTo>
                      <a:pt x="1490" y="10"/>
                    </a:lnTo>
                    <a:lnTo>
                      <a:pt x="1478" y="16"/>
                    </a:lnTo>
                    <a:lnTo>
                      <a:pt x="1468" y="26"/>
                    </a:lnTo>
                    <a:lnTo>
                      <a:pt x="1462" y="36"/>
                    </a:lnTo>
                    <a:lnTo>
                      <a:pt x="1460" y="42"/>
                    </a:lnTo>
                    <a:lnTo>
                      <a:pt x="1460" y="48"/>
                    </a:lnTo>
                    <a:lnTo>
                      <a:pt x="1460" y="48"/>
                    </a:lnTo>
                    <a:lnTo>
                      <a:pt x="1474" y="38"/>
                    </a:lnTo>
                    <a:lnTo>
                      <a:pt x="1474" y="38"/>
                    </a:lnTo>
                    <a:lnTo>
                      <a:pt x="1458" y="34"/>
                    </a:lnTo>
                    <a:lnTo>
                      <a:pt x="1442" y="34"/>
                    </a:lnTo>
                    <a:lnTo>
                      <a:pt x="1426" y="34"/>
                    </a:lnTo>
                    <a:lnTo>
                      <a:pt x="1410" y="38"/>
                    </a:lnTo>
                    <a:lnTo>
                      <a:pt x="1410" y="38"/>
                    </a:lnTo>
                    <a:lnTo>
                      <a:pt x="1402" y="40"/>
                    </a:lnTo>
                    <a:lnTo>
                      <a:pt x="1396" y="44"/>
                    </a:lnTo>
                    <a:lnTo>
                      <a:pt x="1384" y="54"/>
                    </a:lnTo>
                    <a:lnTo>
                      <a:pt x="1384" y="54"/>
                    </a:lnTo>
                    <a:lnTo>
                      <a:pt x="1382" y="56"/>
                    </a:lnTo>
                    <a:lnTo>
                      <a:pt x="1384" y="56"/>
                    </a:lnTo>
                    <a:lnTo>
                      <a:pt x="1384" y="56"/>
                    </a:lnTo>
                    <a:lnTo>
                      <a:pt x="1378" y="54"/>
                    </a:lnTo>
                    <a:lnTo>
                      <a:pt x="1378" y="54"/>
                    </a:lnTo>
                    <a:lnTo>
                      <a:pt x="1364" y="52"/>
                    </a:lnTo>
                    <a:lnTo>
                      <a:pt x="1364" y="52"/>
                    </a:lnTo>
                    <a:lnTo>
                      <a:pt x="1356" y="54"/>
                    </a:lnTo>
                    <a:lnTo>
                      <a:pt x="1350" y="56"/>
                    </a:lnTo>
                    <a:lnTo>
                      <a:pt x="1336" y="64"/>
                    </a:lnTo>
                    <a:lnTo>
                      <a:pt x="1336" y="64"/>
                    </a:lnTo>
                    <a:lnTo>
                      <a:pt x="1322" y="76"/>
                    </a:lnTo>
                    <a:lnTo>
                      <a:pt x="1310" y="88"/>
                    </a:lnTo>
                    <a:lnTo>
                      <a:pt x="1310" y="88"/>
                    </a:lnTo>
                    <a:lnTo>
                      <a:pt x="1300" y="102"/>
                    </a:lnTo>
                    <a:lnTo>
                      <a:pt x="1292" y="118"/>
                    </a:lnTo>
                    <a:lnTo>
                      <a:pt x="1286" y="134"/>
                    </a:lnTo>
                    <a:lnTo>
                      <a:pt x="1282" y="150"/>
                    </a:lnTo>
                    <a:lnTo>
                      <a:pt x="1282" y="150"/>
                    </a:lnTo>
                    <a:lnTo>
                      <a:pt x="1304" y="144"/>
                    </a:lnTo>
                    <a:lnTo>
                      <a:pt x="1304" y="144"/>
                    </a:lnTo>
                    <a:lnTo>
                      <a:pt x="1294" y="130"/>
                    </a:lnTo>
                    <a:lnTo>
                      <a:pt x="1280" y="118"/>
                    </a:lnTo>
                    <a:lnTo>
                      <a:pt x="1280" y="118"/>
                    </a:lnTo>
                    <a:lnTo>
                      <a:pt x="1266" y="110"/>
                    </a:lnTo>
                    <a:lnTo>
                      <a:pt x="1266" y="110"/>
                    </a:lnTo>
                    <a:lnTo>
                      <a:pt x="1262" y="108"/>
                    </a:lnTo>
                    <a:lnTo>
                      <a:pt x="1258" y="108"/>
                    </a:lnTo>
                    <a:lnTo>
                      <a:pt x="1250" y="114"/>
                    </a:lnTo>
                    <a:lnTo>
                      <a:pt x="1250" y="114"/>
                    </a:lnTo>
                    <a:lnTo>
                      <a:pt x="1240" y="122"/>
                    </a:lnTo>
                    <a:lnTo>
                      <a:pt x="1232" y="134"/>
                    </a:lnTo>
                    <a:lnTo>
                      <a:pt x="1220" y="156"/>
                    </a:lnTo>
                    <a:lnTo>
                      <a:pt x="1220" y="156"/>
                    </a:lnTo>
                    <a:lnTo>
                      <a:pt x="1216" y="166"/>
                    </a:lnTo>
                    <a:lnTo>
                      <a:pt x="1214" y="176"/>
                    </a:lnTo>
                    <a:lnTo>
                      <a:pt x="1214" y="176"/>
                    </a:lnTo>
                    <a:lnTo>
                      <a:pt x="1214" y="182"/>
                    </a:lnTo>
                    <a:lnTo>
                      <a:pt x="1214" y="190"/>
                    </a:lnTo>
                    <a:lnTo>
                      <a:pt x="1218" y="204"/>
                    </a:lnTo>
                    <a:lnTo>
                      <a:pt x="1218" y="204"/>
                    </a:lnTo>
                    <a:lnTo>
                      <a:pt x="1218" y="206"/>
                    </a:lnTo>
                    <a:lnTo>
                      <a:pt x="1220" y="200"/>
                    </a:lnTo>
                    <a:lnTo>
                      <a:pt x="1220" y="200"/>
                    </a:lnTo>
                    <a:lnTo>
                      <a:pt x="1220" y="200"/>
                    </a:lnTo>
                    <a:lnTo>
                      <a:pt x="1220" y="202"/>
                    </a:lnTo>
                    <a:lnTo>
                      <a:pt x="1220" y="202"/>
                    </a:lnTo>
                    <a:lnTo>
                      <a:pt x="1210" y="208"/>
                    </a:lnTo>
                    <a:lnTo>
                      <a:pt x="1210" y="208"/>
                    </a:lnTo>
                    <a:lnTo>
                      <a:pt x="1206" y="212"/>
                    </a:lnTo>
                    <a:lnTo>
                      <a:pt x="1202" y="218"/>
                    </a:lnTo>
                    <a:lnTo>
                      <a:pt x="1200" y="224"/>
                    </a:lnTo>
                    <a:lnTo>
                      <a:pt x="1200" y="232"/>
                    </a:lnTo>
                    <a:lnTo>
                      <a:pt x="1200" y="232"/>
                    </a:lnTo>
                    <a:lnTo>
                      <a:pt x="1222" y="226"/>
                    </a:lnTo>
                    <a:lnTo>
                      <a:pt x="1222" y="226"/>
                    </a:lnTo>
                    <a:lnTo>
                      <a:pt x="1204" y="204"/>
                    </a:lnTo>
                    <a:lnTo>
                      <a:pt x="1184" y="182"/>
                    </a:lnTo>
                    <a:lnTo>
                      <a:pt x="1184" y="182"/>
                    </a:lnTo>
                    <a:lnTo>
                      <a:pt x="1166" y="162"/>
                    </a:lnTo>
                    <a:lnTo>
                      <a:pt x="1166" y="162"/>
                    </a:lnTo>
                    <a:lnTo>
                      <a:pt x="1164" y="158"/>
                    </a:lnTo>
                    <a:lnTo>
                      <a:pt x="1162" y="156"/>
                    </a:lnTo>
                    <a:lnTo>
                      <a:pt x="1162" y="156"/>
                    </a:lnTo>
                    <a:lnTo>
                      <a:pt x="1164" y="148"/>
                    </a:lnTo>
                    <a:lnTo>
                      <a:pt x="1164" y="148"/>
                    </a:lnTo>
                    <a:lnTo>
                      <a:pt x="1164" y="142"/>
                    </a:lnTo>
                    <a:lnTo>
                      <a:pt x="1162" y="136"/>
                    </a:lnTo>
                    <a:lnTo>
                      <a:pt x="1156" y="126"/>
                    </a:lnTo>
                    <a:lnTo>
                      <a:pt x="1146" y="120"/>
                    </a:lnTo>
                    <a:lnTo>
                      <a:pt x="1136" y="116"/>
                    </a:lnTo>
                    <a:lnTo>
                      <a:pt x="1136" y="116"/>
                    </a:lnTo>
                    <a:lnTo>
                      <a:pt x="1124" y="116"/>
                    </a:lnTo>
                    <a:lnTo>
                      <a:pt x="1114" y="120"/>
                    </a:lnTo>
                    <a:lnTo>
                      <a:pt x="1104" y="126"/>
                    </a:lnTo>
                    <a:lnTo>
                      <a:pt x="1096" y="134"/>
                    </a:lnTo>
                    <a:lnTo>
                      <a:pt x="1096" y="134"/>
                    </a:lnTo>
                    <a:lnTo>
                      <a:pt x="1108" y="128"/>
                    </a:lnTo>
                    <a:lnTo>
                      <a:pt x="1108" y="128"/>
                    </a:lnTo>
                    <a:lnTo>
                      <a:pt x="1100" y="124"/>
                    </a:lnTo>
                    <a:lnTo>
                      <a:pt x="1092" y="116"/>
                    </a:lnTo>
                    <a:lnTo>
                      <a:pt x="1088" y="108"/>
                    </a:lnTo>
                    <a:lnTo>
                      <a:pt x="1084" y="98"/>
                    </a:lnTo>
                    <a:lnTo>
                      <a:pt x="1084" y="98"/>
                    </a:lnTo>
                    <a:lnTo>
                      <a:pt x="1080" y="94"/>
                    </a:lnTo>
                    <a:lnTo>
                      <a:pt x="1074" y="90"/>
                    </a:lnTo>
                    <a:lnTo>
                      <a:pt x="1068" y="92"/>
                    </a:lnTo>
                    <a:lnTo>
                      <a:pt x="1064" y="96"/>
                    </a:lnTo>
                    <a:lnTo>
                      <a:pt x="1064" y="96"/>
                    </a:lnTo>
                    <a:lnTo>
                      <a:pt x="1062" y="96"/>
                    </a:lnTo>
                    <a:lnTo>
                      <a:pt x="1064" y="96"/>
                    </a:lnTo>
                    <a:lnTo>
                      <a:pt x="1064" y="96"/>
                    </a:lnTo>
                    <a:lnTo>
                      <a:pt x="1058" y="100"/>
                    </a:lnTo>
                    <a:lnTo>
                      <a:pt x="1058" y="100"/>
                    </a:lnTo>
                    <a:lnTo>
                      <a:pt x="1054" y="104"/>
                    </a:lnTo>
                    <a:lnTo>
                      <a:pt x="1054" y="108"/>
                    </a:lnTo>
                    <a:lnTo>
                      <a:pt x="1052" y="116"/>
                    </a:lnTo>
                    <a:lnTo>
                      <a:pt x="1052" y="116"/>
                    </a:lnTo>
                    <a:lnTo>
                      <a:pt x="1072" y="110"/>
                    </a:lnTo>
                    <a:lnTo>
                      <a:pt x="1072" y="110"/>
                    </a:lnTo>
                    <a:lnTo>
                      <a:pt x="1038" y="78"/>
                    </a:lnTo>
                    <a:lnTo>
                      <a:pt x="1020" y="64"/>
                    </a:lnTo>
                    <a:lnTo>
                      <a:pt x="1000" y="52"/>
                    </a:lnTo>
                    <a:lnTo>
                      <a:pt x="1000" y="52"/>
                    </a:lnTo>
                    <a:lnTo>
                      <a:pt x="998" y="50"/>
                    </a:lnTo>
                    <a:lnTo>
                      <a:pt x="994" y="50"/>
                    </a:lnTo>
                    <a:lnTo>
                      <a:pt x="988" y="54"/>
                    </a:lnTo>
                    <a:lnTo>
                      <a:pt x="988" y="54"/>
                    </a:lnTo>
                    <a:lnTo>
                      <a:pt x="974" y="66"/>
                    </a:lnTo>
                    <a:lnTo>
                      <a:pt x="970" y="74"/>
                    </a:lnTo>
                    <a:lnTo>
                      <a:pt x="966" y="84"/>
                    </a:lnTo>
                    <a:lnTo>
                      <a:pt x="966" y="84"/>
                    </a:lnTo>
                    <a:lnTo>
                      <a:pt x="988" y="80"/>
                    </a:lnTo>
                    <a:lnTo>
                      <a:pt x="988" y="80"/>
                    </a:lnTo>
                    <a:lnTo>
                      <a:pt x="982" y="76"/>
                    </a:lnTo>
                    <a:lnTo>
                      <a:pt x="976" y="74"/>
                    </a:lnTo>
                    <a:lnTo>
                      <a:pt x="964" y="74"/>
                    </a:lnTo>
                    <a:lnTo>
                      <a:pt x="964" y="74"/>
                    </a:lnTo>
                    <a:lnTo>
                      <a:pt x="960" y="76"/>
                    </a:lnTo>
                    <a:lnTo>
                      <a:pt x="956" y="80"/>
                    </a:lnTo>
                    <a:lnTo>
                      <a:pt x="954" y="84"/>
                    </a:lnTo>
                    <a:lnTo>
                      <a:pt x="954" y="88"/>
                    </a:lnTo>
                    <a:lnTo>
                      <a:pt x="954" y="88"/>
                    </a:lnTo>
                    <a:lnTo>
                      <a:pt x="954" y="94"/>
                    </a:lnTo>
                    <a:lnTo>
                      <a:pt x="954" y="94"/>
                    </a:lnTo>
                    <a:lnTo>
                      <a:pt x="954" y="92"/>
                    </a:lnTo>
                    <a:lnTo>
                      <a:pt x="954" y="94"/>
                    </a:lnTo>
                    <a:lnTo>
                      <a:pt x="954" y="94"/>
                    </a:lnTo>
                    <a:lnTo>
                      <a:pt x="970" y="90"/>
                    </a:lnTo>
                    <a:lnTo>
                      <a:pt x="970" y="90"/>
                    </a:lnTo>
                    <a:lnTo>
                      <a:pt x="962" y="86"/>
                    </a:lnTo>
                    <a:lnTo>
                      <a:pt x="954" y="84"/>
                    </a:lnTo>
                    <a:lnTo>
                      <a:pt x="948" y="84"/>
                    </a:lnTo>
                    <a:lnTo>
                      <a:pt x="940" y="86"/>
                    </a:lnTo>
                    <a:lnTo>
                      <a:pt x="934" y="90"/>
                    </a:lnTo>
                    <a:lnTo>
                      <a:pt x="928" y="94"/>
                    </a:lnTo>
                    <a:lnTo>
                      <a:pt x="918" y="106"/>
                    </a:lnTo>
                    <a:lnTo>
                      <a:pt x="908" y="122"/>
                    </a:lnTo>
                    <a:lnTo>
                      <a:pt x="900" y="138"/>
                    </a:lnTo>
                    <a:lnTo>
                      <a:pt x="888" y="164"/>
                    </a:lnTo>
                    <a:lnTo>
                      <a:pt x="888" y="164"/>
                    </a:lnTo>
                    <a:lnTo>
                      <a:pt x="904" y="160"/>
                    </a:lnTo>
                    <a:lnTo>
                      <a:pt x="904" y="160"/>
                    </a:lnTo>
                    <a:lnTo>
                      <a:pt x="890" y="156"/>
                    </a:lnTo>
                    <a:lnTo>
                      <a:pt x="890" y="156"/>
                    </a:lnTo>
                    <a:lnTo>
                      <a:pt x="884" y="156"/>
                    </a:lnTo>
                    <a:lnTo>
                      <a:pt x="878" y="154"/>
                    </a:lnTo>
                    <a:lnTo>
                      <a:pt x="878" y="154"/>
                    </a:lnTo>
                    <a:lnTo>
                      <a:pt x="872" y="154"/>
                    </a:lnTo>
                    <a:lnTo>
                      <a:pt x="868" y="158"/>
                    </a:lnTo>
                    <a:lnTo>
                      <a:pt x="866" y="162"/>
                    </a:lnTo>
                    <a:lnTo>
                      <a:pt x="866" y="168"/>
                    </a:lnTo>
                    <a:lnTo>
                      <a:pt x="866" y="168"/>
                    </a:lnTo>
                    <a:lnTo>
                      <a:pt x="866" y="178"/>
                    </a:lnTo>
                    <a:lnTo>
                      <a:pt x="866" y="182"/>
                    </a:lnTo>
                    <a:lnTo>
                      <a:pt x="864" y="186"/>
                    </a:lnTo>
                    <a:lnTo>
                      <a:pt x="864" y="186"/>
                    </a:lnTo>
                    <a:lnTo>
                      <a:pt x="858" y="194"/>
                    </a:lnTo>
                    <a:lnTo>
                      <a:pt x="850" y="202"/>
                    </a:lnTo>
                    <a:lnTo>
                      <a:pt x="850" y="202"/>
                    </a:lnTo>
                    <a:lnTo>
                      <a:pt x="838" y="208"/>
                    </a:lnTo>
                    <a:lnTo>
                      <a:pt x="834" y="212"/>
                    </a:lnTo>
                    <a:lnTo>
                      <a:pt x="830" y="218"/>
                    </a:lnTo>
                    <a:lnTo>
                      <a:pt x="830" y="218"/>
                    </a:lnTo>
                    <a:lnTo>
                      <a:pt x="830" y="224"/>
                    </a:lnTo>
                    <a:lnTo>
                      <a:pt x="830" y="228"/>
                    </a:lnTo>
                    <a:lnTo>
                      <a:pt x="834" y="238"/>
                    </a:lnTo>
                    <a:lnTo>
                      <a:pt x="834" y="238"/>
                    </a:lnTo>
                    <a:lnTo>
                      <a:pt x="834" y="234"/>
                    </a:lnTo>
                    <a:lnTo>
                      <a:pt x="834" y="234"/>
                    </a:lnTo>
                    <a:lnTo>
                      <a:pt x="832" y="238"/>
                    </a:lnTo>
                    <a:lnTo>
                      <a:pt x="832" y="238"/>
                    </a:lnTo>
                    <a:lnTo>
                      <a:pt x="830" y="242"/>
                    </a:lnTo>
                    <a:lnTo>
                      <a:pt x="830" y="242"/>
                    </a:lnTo>
                    <a:lnTo>
                      <a:pt x="826" y="248"/>
                    </a:lnTo>
                    <a:lnTo>
                      <a:pt x="826" y="248"/>
                    </a:lnTo>
                    <a:lnTo>
                      <a:pt x="830" y="244"/>
                    </a:lnTo>
                    <a:lnTo>
                      <a:pt x="836" y="244"/>
                    </a:lnTo>
                    <a:lnTo>
                      <a:pt x="836" y="244"/>
                    </a:lnTo>
                    <a:lnTo>
                      <a:pt x="836" y="244"/>
                    </a:lnTo>
                    <a:lnTo>
                      <a:pt x="834" y="244"/>
                    </a:lnTo>
                    <a:lnTo>
                      <a:pt x="834" y="244"/>
                    </a:lnTo>
                    <a:lnTo>
                      <a:pt x="826" y="238"/>
                    </a:lnTo>
                    <a:lnTo>
                      <a:pt x="826" y="238"/>
                    </a:lnTo>
                    <a:lnTo>
                      <a:pt x="814" y="230"/>
                    </a:lnTo>
                    <a:lnTo>
                      <a:pt x="804" y="220"/>
                    </a:lnTo>
                    <a:lnTo>
                      <a:pt x="804" y="220"/>
                    </a:lnTo>
                    <a:lnTo>
                      <a:pt x="796" y="210"/>
                    </a:lnTo>
                    <a:lnTo>
                      <a:pt x="786" y="200"/>
                    </a:lnTo>
                    <a:lnTo>
                      <a:pt x="786" y="200"/>
                    </a:lnTo>
                    <a:lnTo>
                      <a:pt x="780" y="196"/>
                    </a:lnTo>
                    <a:lnTo>
                      <a:pt x="774" y="198"/>
                    </a:lnTo>
                    <a:lnTo>
                      <a:pt x="770" y="202"/>
                    </a:lnTo>
                    <a:lnTo>
                      <a:pt x="768" y="208"/>
                    </a:lnTo>
                    <a:lnTo>
                      <a:pt x="768" y="208"/>
                    </a:lnTo>
                    <a:lnTo>
                      <a:pt x="766" y="214"/>
                    </a:lnTo>
                    <a:lnTo>
                      <a:pt x="764" y="222"/>
                    </a:lnTo>
                    <a:lnTo>
                      <a:pt x="762" y="228"/>
                    </a:lnTo>
                    <a:lnTo>
                      <a:pt x="762" y="236"/>
                    </a:lnTo>
                    <a:lnTo>
                      <a:pt x="762" y="236"/>
                    </a:lnTo>
                    <a:lnTo>
                      <a:pt x="782" y="230"/>
                    </a:lnTo>
                    <a:lnTo>
                      <a:pt x="782" y="230"/>
                    </a:lnTo>
                    <a:lnTo>
                      <a:pt x="774" y="222"/>
                    </a:lnTo>
                    <a:lnTo>
                      <a:pt x="766" y="214"/>
                    </a:lnTo>
                    <a:lnTo>
                      <a:pt x="756" y="210"/>
                    </a:lnTo>
                    <a:lnTo>
                      <a:pt x="746" y="208"/>
                    </a:lnTo>
                    <a:lnTo>
                      <a:pt x="746" y="208"/>
                    </a:lnTo>
                    <a:lnTo>
                      <a:pt x="756" y="218"/>
                    </a:lnTo>
                    <a:lnTo>
                      <a:pt x="756" y="218"/>
                    </a:lnTo>
                    <a:lnTo>
                      <a:pt x="754" y="200"/>
                    </a:lnTo>
                    <a:lnTo>
                      <a:pt x="748" y="182"/>
                    </a:lnTo>
                    <a:lnTo>
                      <a:pt x="744" y="174"/>
                    </a:lnTo>
                    <a:lnTo>
                      <a:pt x="738" y="166"/>
                    </a:lnTo>
                    <a:lnTo>
                      <a:pt x="730" y="162"/>
                    </a:lnTo>
                    <a:lnTo>
                      <a:pt x="722" y="160"/>
                    </a:lnTo>
                    <a:lnTo>
                      <a:pt x="722" y="160"/>
                    </a:lnTo>
                    <a:lnTo>
                      <a:pt x="712" y="162"/>
                    </a:lnTo>
                    <a:lnTo>
                      <a:pt x="704" y="166"/>
                    </a:lnTo>
                    <a:lnTo>
                      <a:pt x="698" y="172"/>
                    </a:lnTo>
                    <a:lnTo>
                      <a:pt x="692" y="180"/>
                    </a:lnTo>
                    <a:lnTo>
                      <a:pt x="692" y="180"/>
                    </a:lnTo>
                    <a:lnTo>
                      <a:pt x="684" y="200"/>
                    </a:lnTo>
                    <a:lnTo>
                      <a:pt x="680" y="210"/>
                    </a:lnTo>
                    <a:lnTo>
                      <a:pt x="674" y="218"/>
                    </a:lnTo>
                    <a:lnTo>
                      <a:pt x="674" y="218"/>
                    </a:lnTo>
                    <a:lnTo>
                      <a:pt x="688" y="216"/>
                    </a:lnTo>
                    <a:lnTo>
                      <a:pt x="688" y="216"/>
                    </a:lnTo>
                    <a:lnTo>
                      <a:pt x="680" y="214"/>
                    </a:lnTo>
                    <a:lnTo>
                      <a:pt x="674" y="212"/>
                    </a:lnTo>
                    <a:lnTo>
                      <a:pt x="668" y="214"/>
                    </a:lnTo>
                    <a:lnTo>
                      <a:pt x="662" y="216"/>
                    </a:lnTo>
                    <a:lnTo>
                      <a:pt x="650" y="224"/>
                    </a:lnTo>
                    <a:lnTo>
                      <a:pt x="642" y="238"/>
                    </a:lnTo>
                    <a:lnTo>
                      <a:pt x="634" y="252"/>
                    </a:lnTo>
                    <a:lnTo>
                      <a:pt x="628" y="268"/>
                    </a:lnTo>
                    <a:lnTo>
                      <a:pt x="620" y="294"/>
                    </a:lnTo>
                    <a:lnTo>
                      <a:pt x="620" y="294"/>
                    </a:lnTo>
                    <a:lnTo>
                      <a:pt x="636" y="286"/>
                    </a:lnTo>
                    <a:lnTo>
                      <a:pt x="636" y="286"/>
                    </a:lnTo>
                    <a:lnTo>
                      <a:pt x="630" y="284"/>
                    </a:lnTo>
                    <a:lnTo>
                      <a:pt x="624" y="282"/>
                    </a:lnTo>
                    <a:lnTo>
                      <a:pt x="620" y="282"/>
                    </a:lnTo>
                    <a:lnTo>
                      <a:pt x="614" y="284"/>
                    </a:lnTo>
                    <a:lnTo>
                      <a:pt x="606" y="290"/>
                    </a:lnTo>
                    <a:lnTo>
                      <a:pt x="598" y="300"/>
                    </a:lnTo>
                    <a:lnTo>
                      <a:pt x="598" y="300"/>
                    </a:lnTo>
                    <a:lnTo>
                      <a:pt x="594" y="306"/>
                    </a:lnTo>
                    <a:lnTo>
                      <a:pt x="594" y="306"/>
                    </a:lnTo>
                    <a:lnTo>
                      <a:pt x="594" y="306"/>
                    </a:lnTo>
                    <a:lnTo>
                      <a:pt x="594" y="306"/>
                    </a:lnTo>
                    <a:lnTo>
                      <a:pt x="592" y="308"/>
                    </a:lnTo>
                    <a:lnTo>
                      <a:pt x="592" y="308"/>
                    </a:lnTo>
                    <a:lnTo>
                      <a:pt x="596" y="306"/>
                    </a:lnTo>
                    <a:lnTo>
                      <a:pt x="596" y="306"/>
                    </a:lnTo>
                    <a:lnTo>
                      <a:pt x="598" y="306"/>
                    </a:lnTo>
                    <a:lnTo>
                      <a:pt x="598" y="306"/>
                    </a:lnTo>
                    <a:lnTo>
                      <a:pt x="598" y="306"/>
                    </a:lnTo>
                    <a:lnTo>
                      <a:pt x="594" y="304"/>
                    </a:lnTo>
                    <a:lnTo>
                      <a:pt x="594" y="304"/>
                    </a:lnTo>
                    <a:lnTo>
                      <a:pt x="590" y="296"/>
                    </a:lnTo>
                    <a:lnTo>
                      <a:pt x="584" y="288"/>
                    </a:lnTo>
                    <a:lnTo>
                      <a:pt x="584" y="288"/>
                    </a:lnTo>
                    <a:lnTo>
                      <a:pt x="582" y="284"/>
                    </a:lnTo>
                    <a:lnTo>
                      <a:pt x="576" y="282"/>
                    </a:lnTo>
                    <a:lnTo>
                      <a:pt x="572" y="284"/>
                    </a:lnTo>
                    <a:lnTo>
                      <a:pt x="568" y="286"/>
                    </a:lnTo>
                    <a:lnTo>
                      <a:pt x="568" y="286"/>
                    </a:lnTo>
                    <a:lnTo>
                      <a:pt x="554" y="300"/>
                    </a:lnTo>
                    <a:lnTo>
                      <a:pt x="542" y="316"/>
                    </a:lnTo>
                    <a:lnTo>
                      <a:pt x="536" y="324"/>
                    </a:lnTo>
                    <a:lnTo>
                      <a:pt x="532" y="332"/>
                    </a:lnTo>
                    <a:lnTo>
                      <a:pt x="528" y="342"/>
                    </a:lnTo>
                    <a:lnTo>
                      <a:pt x="526" y="352"/>
                    </a:lnTo>
                    <a:lnTo>
                      <a:pt x="526" y="352"/>
                    </a:lnTo>
                    <a:lnTo>
                      <a:pt x="538" y="340"/>
                    </a:lnTo>
                    <a:lnTo>
                      <a:pt x="538" y="340"/>
                    </a:lnTo>
                    <a:lnTo>
                      <a:pt x="524" y="342"/>
                    </a:lnTo>
                    <a:lnTo>
                      <a:pt x="514" y="350"/>
                    </a:lnTo>
                    <a:lnTo>
                      <a:pt x="506" y="358"/>
                    </a:lnTo>
                    <a:lnTo>
                      <a:pt x="500" y="370"/>
                    </a:lnTo>
                    <a:lnTo>
                      <a:pt x="500" y="370"/>
                    </a:lnTo>
                    <a:lnTo>
                      <a:pt x="514" y="362"/>
                    </a:lnTo>
                    <a:lnTo>
                      <a:pt x="514" y="362"/>
                    </a:lnTo>
                    <a:lnTo>
                      <a:pt x="502" y="360"/>
                    </a:lnTo>
                    <a:lnTo>
                      <a:pt x="492" y="362"/>
                    </a:lnTo>
                    <a:lnTo>
                      <a:pt x="482" y="366"/>
                    </a:lnTo>
                    <a:lnTo>
                      <a:pt x="476" y="376"/>
                    </a:lnTo>
                    <a:lnTo>
                      <a:pt x="476" y="376"/>
                    </a:lnTo>
                    <a:lnTo>
                      <a:pt x="472" y="386"/>
                    </a:lnTo>
                    <a:lnTo>
                      <a:pt x="468" y="396"/>
                    </a:lnTo>
                    <a:lnTo>
                      <a:pt x="466" y="406"/>
                    </a:lnTo>
                    <a:lnTo>
                      <a:pt x="462" y="414"/>
                    </a:lnTo>
                    <a:lnTo>
                      <a:pt x="462" y="414"/>
                    </a:lnTo>
                    <a:lnTo>
                      <a:pt x="480" y="412"/>
                    </a:lnTo>
                    <a:lnTo>
                      <a:pt x="480" y="412"/>
                    </a:lnTo>
                    <a:lnTo>
                      <a:pt x="468" y="400"/>
                    </a:lnTo>
                    <a:lnTo>
                      <a:pt x="454" y="392"/>
                    </a:lnTo>
                    <a:lnTo>
                      <a:pt x="446" y="390"/>
                    </a:lnTo>
                    <a:lnTo>
                      <a:pt x="440" y="390"/>
                    </a:lnTo>
                    <a:lnTo>
                      <a:pt x="432" y="390"/>
                    </a:lnTo>
                    <a:lnTo>
                      <a:pt x="424" y="394"/>
                    </a:lnTo>
                    <a:lnTo>
                      <a:pt x="424" y="394"/>
                    </a:lnTo>
                    <a:lnTo>
                      <a:pt x="440" y="398"/>
                    </a:lnTo>
                    <a:lnTo>
                      <a:pt x="440" y="398"/>
                    </a:lnTo>
                    <a:lnTo>
                      <a:pt x="434" y="392"/>
                    </a:lnTo>
                    <a:lnTo>
                      <a:pt x="428" y="386"/>
                    </a:lnTo>
                    <a:lnTo>
                      <a:pt x="414" y="378"/>
                    </a:lnTo>
                    <a:lnTo>
                      <a:pt x="414" y="378"/>
                    </a:lnTo>
                    <a:lnTo>
                      <a:pt x="404" y="374"/>
                    </a:lnTo>
                    <a:lnTo>
                      <a:pt x="398" y="372"/>
                    </a:lnTo>
                    <a:lnTo>
                      <a:pt x="394" y="368"/>
                    </a:lnTo>
                    <a:lnTo>
                      <a:pt x="394" y="368"/>
                    </a:lnTo>
                    <a:lnTo>
                      <a:pt x="388" y="356"/>
                    </a:lnTo>
                    <a:lnTo>
                      <a:pt x="382" y="346"/>
                    </a:lnTo>
                    <a:lnTo>
                      <a:pt x="382" y="346"/>
                    </a:lnTo>
                    <a:lnTo>
                      <a:pt x="378" y="338"/>
                    </a:lnTo>
                    <a:lnTo>
                      <a:pt x="372" y="334"/>
                    </a:lnTo>
                    <a:lnTo>
                      <a:pt x="364" y="330"/>
                    </a:lnTo>
                    <a:lnTo>
                      <a:pt x="358" y="328"/>
                    </a:lnTo>
                    <a:lnTo>
                      <a:pt x="358" y="328"/>
                    </a:lnTo>
                    <a:lnTo>
                      <a:pt x="352" y="328"/>
                    </a:lnTo>
                    <a:lnTo>
                      <a:pt x="348" y="330"/>
                    </a:lnTo>
                    <a:lnTo>
                      <a:pt x="344" y="332"/>
                    </a:lnTo>
                    <a:lnTo>
                      <a:pt x="344" y="338"/>
                    </a:lnTo>
                    <a:lnTo>
                      <a:pt x="344" y="338"/>
                    </a:lnTo>
                    <a:lnTo>
                      <a:pt x="342" y="344"/>
                    </a:lnTo>
                    <a:lnTo>
                      <a:pt x="340" y="348"/>
                    </a:lnTo>
                    <a:lnTo>
                      <a:pt x="340" y="348"/>
                    </a:lnTo>
                    <a:lnTo>
                      <a:pt x="338" y="356"/>
                    </a:lnTo>
                    <a:lnTo>
                      <a:pt x="340" y="362"/>
                    </a:lnTo>
                    <a:lnTo>
                      <a:pt x="340" y="362"/>
                    </a:lnTo>
                    <a:lnTo>
                      <a:pt x="358" y="352"/>
                    </a:lnTo>
                    <a:lnTo>
                      <a:pt x="358" y="352"/>
                    </a:lnTo>
                    <a:lnTo>
                      <a:pt x="346" y="344"/>
                    </a:lnTo>
                    <a:lnTo>
                      <a:pt x="346" y="344"/>
                    </a:lnTo>
                    <a:lnTo>
                      <a:pt x="340" y="342"/>
                    </a:lnTo>
                    <a:lnTo>
                      <a:pt x="334" y="336"/>
                    </a:lnTo>
                    <a:lnTo>
                      <a:pt x="334" y="336"/>
                    </a:lnTo>
                    <a:lnTo>
                      <a:pt x="328" y="334"/>
                    </a:lnTo>
                    <a:lnTo>
                      <a:pt x="324" y="334"/>
                    </a:lnTo>
                    <a:lnTo>
                      <a:pt x="318" y="336"/>
                    </a:lnTo>
                    <a:lnTo>
                      <a:pt x="316" y="342"/>
                    </a:lnTo>
                    <a:lnTo>
                      <a:pt x="316" y="342"/>
                    </a:lnTo>
                    <a:lnTo>
                      <a:pt x="310" y="354"/>
                    </a:lnTo>
                    <a:lnTo>
                      <a:pt x="300" y="364"/>
                    </a:lnTo>
                    <a:lnTo>
                      <a:pt x="300" y="364"/>
                    </a:lnTo>
                    <a:lnTo>
                      <a:pt x="292" y="372"/>
                    </a:lnTo>
                    <a:lnTo>
                      <a:pt x="282" y="376"/>
                    </a:lnTo>
                    <a:lnTo>
                      <a:pt x="282" y="376"/>
                    </a:lnTo>
                    <a:lnTo>
                      <a:pt x="272" y="384"/>
                    </a:lnTo>
                    <a:lnTo>
                      <a:pt x="264" y="394"/>
                    </a:lnTo>
                    <a:lnTo>
                      <a:pt x="264" y="394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58" y="406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56" y="406"/>
                    </a:lnTo>
                    <a:lnTo>
                      <a:pt x="256" y="406"/>
                    </a:lnTo>
                    <a:lnTo>
                      <a:pt x="250" y="406"/>
                    </a:lnTo>
                    <a:lnTo>
                      <a:pt x="250" y="406"/>
                    </a:lnTo>
                    <a:lnTo>
                      <a:pt x="240" y="404"/>
                    </a:lnTo>
                    <a:lnTo>
                      <a:pt x="240" y="404"/>
                    </a:lnTo>
                    <a:lnTo>
                      <a:pt x="232" y="404"/>
                    </a:lnTo>
                    <a:lnTo>
                      <a:pt x="226" y="406"/>
                    </a:lnTo>
                    <a:lnTo>
                      <a:pt x="226" y="406"/>
                    </a:lnTo>
                    <a:lnTo>
                      <a:pt x="220" y="408"/>
                    </a:lnTo>
                    <a:lnTo>
                      <a:pt x="218" y="410"/>
                    </a:lnTo>
                    <a:lnTo>
                      <a:pt x="212" y="418"/>
                    </a:lnTo>
                    <a:lnTo>
                      <a:pt x="212" y="418"/>
                    </a:lnTo>
                    <a:lnTo>
                      <a:pt x="198" y="436"/>
                    </a:lnTo>
                    <a:lnTo>
                      <a:pt x="194" y="444"/>
                    </a:lnTo>
                    <a:lnTo>
                      <a:pt x="190" y="454"/>
                    </a:lnTo>
                    <a:lnTo>
                      <a:pt x="190" y="454"/>
                    </a:lnTo>
                    <a:lnTo>
                      <a:pt x="206" y="448"/>
                    </a:lnTo>
                    <a:lnTo>
                      <a:pt x="206" y="448"/>
                    </a:lnTo>
                    <a:lnTo>
                      <a:pt x="186" y="438"/>
                    </a:lnTo>
                    <a:lnTo>
                      <a:pt x="166" y="426"/>
                    </a:lnTo>
                    <a:lnTo>
                      <a:pt x="146" y="414"/>
                    </a:lnTo>
                    <a:lnTo>
                      <a:pt x="126" y="404"/>
                    </a:lnTo>
                    <a:lnTo>
                      <a:pt x="126" y="404"/>
                    </a:lnTo>
                    <a:lnTo>
                      <a:pt x="100" y="396"/>
                    </a:lnTo>
                    <a:lnTo>
                      <a:pt x="100" y="396"/>
                    </a:lnTo>
                    <a:lnTo>
                      <a:pt x="92" y="394"/>
                    </a:lnTo>
                    <a:lnTo>
                      <a:pt x="86" y="388"/>
                    </a:lnTo>
                    <a:lnTo>
                      <a:pt x="76" y="376"/>
                    </a:lnTo>
                    <a:lnTo>
                      <a:pt x="76" y="376"/>
                    </a:lnTo>
                    <a:lnTo>
                      <a:pt x="72" y="374"/>
                    </a:lnTo>
                    <a:lnTo>
                      <a:pt x="68" y="374"/>
                    </a:lnTo>
                    <a:lnTo>
                      <a:pt x="64" y="374"/>
                    </a:lnTo>
                    <a:lnTo>
                      <a:pt x="60" y="376"/>
                    </a:lnTo>
                    <a:lnTo>
                      <a:pt x="60" y="376"/>
                    </a:lnTo>
                    <a:lnTo>
                      <a:pt x="62" y="376"/>
                    </a:lnTo>
                    <a:lnTo>
                      <a:pt x="60" y="376"/>
                    </a:lnTo>
                    <a:lnTo>
                      <a:pt x="60" y="376"/>
                    </a:lnTo>
                    <a:lnTo>
                      <a:pt x="58" y="374"/>
                    </a:lnTo>
                    <a:lnTo>
                      <a:pt x="58" y="374"/>
                    </a:lnTo>
                    <a:lnTo>
                      <a:pt x="54" y="374"/>
                    </a:lnTo>
                    <a:lnTo>
                      <a:pt x="54" y="374"/>
                    </a:lnTo>
                    <a:lnTo>
                      <a:pt x="46" y="370"/>
                    </a:lnTo>
                    <a:lnTo>
                      <a:pt x="38" y="364"/>
                    </a:lnTo>
                    <a:lnTo>
                      <a:pt x="38" y="364"/>
                    </a:lnTo>
                    <a:lnTo>
                      <a:pt x="22" y="354"/>
                    </a:lnTo>
                    <a:lnTo>
                      <a:pt x="22" y="354"/>
                    </a:lnTo>
                    <a:lnTo>
                      <a:pt x="2" y="336"/>
                    </a:lnTo>
                    <a:lnTo>
                      <a:pt x="2" y="336"/>
                    </a:lnTo>
                    <a:lnTo>
                      <a:pt x="0" y="358"/>
                    </a:lnTo>
                    <a:lnTo>
                      <a:pt x="0" y="3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5776459" y="4512474"/>
              <a:ext cx="188370" cy="188370"/>
              <a:chOff x="2989263" y="428625"/>
              <a:chExt cx="439737" cy="439738"/>
            </a:xfrm>
            <a:solidFill>
              <a:srgbClr val="7F5C27"/>
            </a:solidFill>
          </p:grpSpPr>
          <p:sp>
            <p:nvSpPr>
              <p:cNvPr id="151" name="Freeform 34"/>
              <p:cNvSpPr>
                <a:spLocks noEditPoints="1"/>
              </p:cNvSpPr>
              <p:nvPr/>
            </p:nvSpPr>
            <p:spPr bwMode="auto">
              <a:xfrm>
                <a:off x="3213100" y="428625"/>
                <a:ext cx="215900" cy="211138"/>
              </a:xfrm>
              <a:custGeom>
                <a:avLst/>
                <a:gdLst/>
                <a:ahLst/>
                <a:cxnLst>
                  <a:cxn ang="0">
                    <a:pos x="0" y="801"/>
                  </a:cxn>
                  <a:cxn ang="0">
                    <a:pos x="821" y="798"/>
                  </a:cxn>
                  <a:cxn ang="0">
                    <a:pos x="815" y="720"/>
                  </a:cxn>
                  <a:cxn ang="0">
                    <a:pos x="801" y="644"/>
                  </a:cxn>
                  <a:cxn ang="0">
                    <a:pos x="780" y="569"/>
                  </a:cxn>
                  <a:cxn ang="0">
                    <a:pos x="753" y="497"/>
                  </a:cxn>
                  <a:cxn ang="0">
                    <a:pos x="718" y="428"/>
                  </a:cxn>
                  <a:cxn ang="0">
                    <a:pos x="678" y="362"/>
                  </a:cxn>
                  <a:cxn ang="0">
                    <a:pos x="630" y="300"/>
                  </a:cxn>
                  <a:cxn ang="0">
                    <a:pos x="577" y="242"/>
                  </a:cxn>
                  <a:cxn ang="0">
                    <a:pos x="548" y="214"/>
                  </a:cxn>
                  <a:cxn ang="0">
                    <a:pos x="486" y="164"/>
                  </a:cxn>
                  <a:cxn ang="0">
                    <a:pos x="420" y="120"/>
                  </a:cxn>
                  <a:cxn ang="0">
                    <a:pos x="350" y="83"/>
                  </a:cxn>
                  <a:cxn ang="0">
                    <a:pos x="277" y="52"/>
                  </a:cxn>
                  <a:cxn ang="0">
                    <a:pos x="201" y="27"/>
                  </a:cxn>
                  <a:cxn ang="0">
                    <a:pos x="123" y="11"/>
                  </a:cxn>
                  <a:cxn ang="0">
                    <a:pos x="42" y="1"/>
                  </a:cxn>
                  <a:cxn ang="0">
                    <a:pos x="0" y="0"/>
                  </a:cxn>
                  <a:cxn ang="0">
                    <a:pos x="45" y="47"/>
                  </a:cxn>
                  <a:cxn ang="0">
                    <a:pos x="81" y="51"/>
                  </a:cxn>
                  <a:cxn ang="0">
                    <a:pos x="150" y="62"/>
                  </a:cxn>
                  <a:cxn ang="0">
                    <a:pos x="218" y="79"/>
                  </a:cxn>
                  <a:cxn ang="0">
                    <a:pos x="284" y="104"/>
                  </a:cxn>
                  <a:cxn ang="0">
                    <a:pos x="348" y="131"/>
                  </a:cxn>
                  <a:cxn ang="0">
                    <a:pos x="409" y="166"/>
                  </a:cxn>
                  <a:cxn ang="0">
                    <a:pos x="466" y="205"/>
                  </a:cxn>
                  <a:cxn ang="0">
                    <a:pos x="519" y="250"/>
                  </a:cxn>
                  <a:cxn ang="0">
                    <a:pos x="546" y="274"/>
                  </a:cxn>
                  <a:cxn ang="0">
                    <a:pos x="592" y="324"/>
                  </a:cxn>
                  <a:cxn ang="0">
                    <a:pos x="634" y="378"/>
                  </a:cxn>
                  <a:cxn ang="0">
                    <a:pos x="671" y="435"/>
                  </a:cxn>
                  <a:cxn ang="0">
                    <a:pos x="702" y="495"/>
                  </a:cxn>
                  <a:cxn ang="0">
                    <a:pos x="728" y="556"/>
                  </a:cxn>
                  <a:cxn ang="0">
                    <a:pos x="749" y="621"/>
                  </a:cxn>
                  <a:cxn ang="0">
                    <a:pos x="764" y="686"/>
                  </a:cxn>
                  <a:cxn ang="0">
                    <a:pos x="773" y="754"/>
                  </a:cxn>
                </a:cxnLst>
                <a:rect l="0" t="0" r="r" b="b"/>
                <a:pathLst>
                  <a:path w="821" h="801">
                    <a:moveTo>
                      <a:pt x="0" y="0"/>
                    </a:moveTo>
                    <a:lnTo>
                      <a:pt x="0" y="801"/>
                    </a:lnTo>
                    <a:lnTo>
                      <a:pt x="821" y="798"/>
                    </a:lnTo>
                    <a:lnTo>
                      <a:pt x="821" y="798"/>
                    </a:lnTo>
                    <a:lnTo>
                      <a:pt x="818" y="759"/>
                    </a:lnTo>
                    <a:lnTo>
                      <a:pt x="815" y="720"/>
                    </a:lnTo>
                    <a:lnTo>
                      <a:pt x="809" y="682"/>
                    </a:lnTo>
                    <a:lnTo>
                      <a:pt x="801" y="644"/>
                    </a:lnTo>
                    <a:lnTo>
                      <a:pt x="792" y="606"/>
                    </a:lnTo>
                    <a:lnTo>
                      <a:pt x="780" y="569"/>
                    </a:lnTo>
                    <a:lnTo>
                      <a:pt x="768" y="533"/>
                    </a:lnTo>
                    <a:lnTo>
                      <a:pt x="753" y="497"/>
                    </a:lnTo>
                    <a:lnTo>
                      <a:pt x="736" y="462"/>
                    </a:lnTo>
                    <a:lnTo>
                      <a:pt x="718" y="428"/>
                    </a:lnTo>
                    <a:lnTo>
                      <a:pt x="698" y="394"/>
                    </a:lnTo>
                    <a:lnTo>
                      <a:pt x="678" y="362"/>
                    </a:lnTo>
                    <a:lnTo>
                      <a:pt x="654" y="331"/>
                    </a:lnTo>
                    <a:lnTo>
                      <a:pt x="630" y="300"/>
                    </a:lnTo>
                    <a:lnTo>
                      <a:pt x="605" y="271"/>
                    </a:lnTo>
                    <a:lnTo>
                      <a:pt x="577" y="242"/>
                    </a:lnTo>
                    <a:lnTo>
                      <a:pt x="577" y="242"/>
                    </a:lnTo>
                    <a:lnTo>
                      <a:pt x="548" y="214"/>
                    </a:lnTo>
                    <a:lnTo>
                      <a:pt x="517" y="189"/>
                    </a:lnTo>
                    <a:lnTo>
                      <a:pt x="486" y="164"/>
                    </a:lnTo>
                    <a:lnTo>
                      <a:pt x="454" y="142"/>
                    </a:lnTo>
                    <a:lnTo>
                      <a:pt x="420" y="120"/>
                    </a:lnTo>
                    <a:lnTo>
                      <a:pt x="386" y="100"/>
                    </a:lnTo>
                    <a:lnTo>
                      <a:pt x="350" y="83"/>
                    </a:lnTo>
                    <a:lnTo>
                      <a:pt x="314" y="67"/>
                    </a:lnTo>
                    <a:lnTo>
                      <a:pt x="277" y="52"/>
                    </a:lnTo>
                    <a:lnTo>
                      <a:pt x="239" y="39"/>
                    </a:lnTo>
                    <a:lnTo>
                      <a:pt x="201" y="27"/>
                    </a:lnTo>
                    <a:lnTo>
                      <a:pt x="162" y="18"/>
                    </a:lnTo>
                    <a:lnTo>
                      <a:pt x="123" y="11"/>
                    </a:lnTo>
                    <a:lnTo>
                      <a:pt x="82" y="6"/>
                    </a:lnTo>
                    <a:lnTo>
                      <a:pt x="42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5" y="756"/>
                    </a:moveTo>
                    <a:lnTo>
                      <a:pt x="45" y="47"/>
                    </a:lnTo>
                    <a:lnTo>
                      <a:pt x="45" y="47"/>
                    </a:lnTo>
                    <a:lnTo>
                      <a:pt x="81" y="51"/>
                    </a:lnTo>
                    <a:lnTo>
                      <a:pt x="116" y="55"/>
                    </a:lnTo>
                    <a:lnTo>
                      <a:pt x="150" y="62"/>
                    </a:lnTo>
                    <a:lnTo>
                      <a:pt x="185" y="70"/>
                    </a:lnTo>
                    <a:lnTo>
                      <a:pt x="218" y="79"/>
                    </a:lnTo>
                    <a:lnTo>
                      <a:pt x="252" y="91"/>
                    </a:lnTo>
                    <a:lnTo>
                      <a:pt x="284" y="104"/>
                    </a:lnTo>
                    <a:lnTo>
                      <a:pt x="316" y="116"/>
                    </a:lnTo>
                    <a:lnTo>
                      <a:pt x="348" y="131"/>
                    </a:lnTo>
                    <a:lnTo>
                      <a:pt x="379" y="149"/>
                    </a:lnTo>
                    <a:lnTo>
                      <a:pt x="409" y="166"/>
                    </a:lnTo>
                    <a:lnTo>
                      <a:pt x="438" y="186"/>
                    </a:lnTo>
                    <a:lnTo>
                      <a:pt x="466" y="205"/>
                    </a:lnTo>
                    <a:lnTo>
                      <a:pt x="494" y="227"/>
                    </a:lnTo>
                    <a:lnTo>
                      <a:pt x="519" y="250"/>
                    </a:lnTo>
                    <a:lnTo>
                      <a:pt x="546" y="274"/>
                    </a:lnTo>
                    <a:lnTo>
                      <a:pt x="546" y="274"/>
                    </a:lnTo>
                    <a:lnTo>
                      <a:pt x="569" y="299"/>
                    </a:lnTo>
                    <a:lnTo>
                      <a:pt x="592" y="324"/>
                    </a:lnTo>
                    <a:lnTo>
                      <a:pt x="614" y="351"/>
                    </a:lnTo>
                    <a:lnTo>
                      <a:pt x="634" y="378"/>
                    </a:lnTo>
                    <a:lnTo>
                      <a:pt x="653" y="406"/>
                    </a:lnTo>
                    <a:lnTo>
                      <a:pt x="671" y="435"/>
                    </a:lnTo>
                    <a:lnTo>
                      <a:pt x="687" y="464"/>
                    </a:lnTo>
                    <a:lnTo>
                      <a:pt x="702" y="495"/>
                    </a:lnTo>
                    <a:lnTo>
                      <a:pt x="716" y="525"/>
                    </a:lnTo>
                    <a:lnTo>
                      <a:pt x="728" y="556"/>
                    </a:lnTo>
                    <a:lnTo>
                      <a:pt x="739" y="588"/>
                    </a:lnTo>
                    <a:lnTo>
                      <a:pt x="749" y="621"/>
                    </a:lnTo>
                    <a:lnTo>
                      <a:pt x="757" y="653"/>
                    </a:lnTo>
                    <a:lnTo>
                      <a:pt x="764" y="686"/>
                    </a:lnTo>
                    <a:lnTo>
                      <a:pt x="769" y="720"/>
                    </a:lnTo>
                    <a:lnTo>
                      <a:pt x="773" y="754"/>
                    </a:lnTo>
                    <a:lnTo>
                      <a:pt x="45" y="7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2" name="Freeform 35"/>
              <p:cNvSpPr>
                <a:spLocks/>
              </p:cNvSpPr>
              <p:nvPr/>
            </p:nvSpPr>
            <p:spPr bwMode="auto">
              <a:xfrm>
                <a:off x="2989263" y="428625"/>
                <a:ext cx="376238" cy="439738"/>
              </a:xfrm>
              <a:custGeom>
                <a:avLst/>
                <a:gdLst/>
                <a:ahLst/>
                <a:cxnLst>
                  <a:cxn ang="0">
                    <a:pos x="832" y="1661"/>
                  </a:cxn>
                  <a:cxn ang="0">
                    <a:pos x="914" y="1658"/>
                  </a:cxn>
                  <a:cxn ang="0">
                    <a:pos x="995" y="1645"/>
                  </a:cxn>
                  <a:cxn ang="0">
                    <a:pos x="1074" y="1625"/>
                  </a:cxn>
                  <a:cxn ang="0">
                    <a:pos x="1150" y="1598"/>
                  </a:cxn>
                  <a:cxn ang="0">
                    <a:pos x="1224" y="1563"/>
                  </a:cxn>
                  <a:cxn ang="0">
                    <a:pos x="1295" y="1520"/>
                  </a:cxn>
                  <a:cxn ang="0">
                    <a:pos x="1360" y="1472"/>
                  </a:cxn>
                  <a:cxn ang="0">
                    <a:pos x="1421" y="1416"/>
                  </a:cxn>
                  <a:cxn ang="0">
                    <a:pos x="793" y="852"/>
                  </a:cxn>
                  <a:cxn ang="0">
                    <a:pos x="785" y="842"/>
                  </a:cxn>
                  <a:cxn ang="0">
                    <a:pos x="782" y="829"/>
                  </a:cxn>
                  <a:cxn ang="0">
                    <a:pos x="782" y="0"/>
                  </a:cxn>
                  <a:cxn ang="0">
                    <a:pos x="706" y="8"/>
                  </a:cxn>
                  <a:cxn ang="0">
                    <a:pos x="630" y="22"/>
                  </a:cxn>
                  <a:cxn ang="0">
                    <a:pos x="557" y="43"/>
                  </a:cxn>
                  <a:cxn ang="0">
                    <a:pos x="487" y="72"/>
                  </a:cxn>
                  <a:cxn ang="0">
                    <a:pos x="419" y="107"/>
                  </a:cxn>
                  <a:cxn ang="0">
                    <a:pos x="355" y="147"/>
                  </a:cxn>
                  <a:cxn ang="0">
                    <a:pos x="294" y="195"/>
                  </a:cxn>
                  <a:cxn ang="0">
                    <a:pos x="238" y="248"/>
                  </a:cxn>
                  <a:cxn ang="0">
                    <a:pos x="209" y="278"/>
                  </a:cxn>
                  <a:cxn ang="0">
                    <a:pos x="158" y="340"/>
                  </a:cxn>
                  <a:cxn ang="0">
                    <a:pos x="114" y="408"/>
                  </a:cxn>
                  <a:cxn ang="0">
                    <a:pos x="77" y="478"/>
                  </a:cxn>
                  <a:cxn ang="0">
                    <a:pos x="46" y="552"/>
                  </a:cxn>
                  <a:cxn ang="0">
                    <a:pos x="24" y="628"/>
                  </a:cxn>
                  <a:cxn ang="0">
                    <a:pos x="8" y="708"/>
                  </a:cxn>
                  <a:cxn ang="0">
                    <a:pos x="0" y="789"/>
                  </a:cxn>
                  <a:cxn ang="0">
                    <a:pos x="0" y="829"/>
                  </a:cxn>
                  <a:cxn ang="0">
                    <a:pos x="3" y="915"/>
                  </a:cxn>
                  <a:cxn ang="0">
                    <a:pos x="16" y="997"/>
                  </a:cxn>
                  <a:cxn ang="0">
                    <a:pos x="37" y="1076"/>
                  </a:cxn>
                  <a:cxn ang="0">
                    <a:pos x="65" y="1153"/>
                  </a:cxn>
                  <a:cxn ang="0">
                    <a:pos x="100" y="1226"/>
                  </a:cxn>
                  <a:cxn ang="0">
                    <a:pos x="142" y="1294"/>
                  </a:cxn>
                  <a:cxn ang="0">
                    <a:pos x="189" y="1359"/>
                  </a:cxn>
                  <a:cxn ang="0">
                    <a:pos x="243" y="1418"/>
                  </a:cxn>
                  <a:cxn ang="0">
                    <a:pos x="302" y="1471"/>
                  </a:cxn>
                  <a:cxn ang="0">
                    <a:pos x="367" y="1519"/>
                  </a:cxn>
                  <a:cxn ang="0">
                    <a:pos x="435" y="1561"/>
                  </a:cxn>
                  <a:cxn ang="0">
                    <a:pos x="508" y="1596"/>
                  </a:cxn>
                  <a:cxn ang="0">
                    <a:pos x="584" y="1624"/>
                  </a:cxn>
                  <a:cxn ang="0">
                    <a:pos x="665" y="1645"/>
                  </a:cxn>
                  <a:cxn ang="0">
                    <a:pos x="746" y="1658"/>
                  </a:cxn>
                  <a:cxn ang="0">
                    <a:pos x="832" y="1661"/>
                  </a:cxn>
                </a:cxnLst>
                <a:rect l="0" t="0" r="r" b="b"/>
                <a:pathLst>
                  <a:path w="1421" h="1661">
                    <a:moveTo>
                      <a:pt x="832" y="1661"/>
                    </a:moveTo>
                    <a:lnTo>
                      <a:pt x="832" y="1661"/>
                    </a:lnTo>
                    <a:lnTo>
                      <a:pt x="872" y="1660"/>
                    </a:lnTo>
                    <a:lnTo>
                      <a:pt x="914" y="1658"/>
                    </a:lnTo>
                    <a:lnTo>
                      <a:pt x="954" y="1652"/>
                    </a:lnTo>
                    <a:lnTo>
                      <a:pt x="995" y="1645"/>
                    </a:lnTo>
                    <a:lnTo>
                      <a:pt x="1035" y="1636"/>
                    </a:lnTo>
                    <a:lnTo>
                      <a:pt x="1074" y="1625"/>
                    </a:lnTo>
                    <a:lnTo>
                      <a:pt x="1112" y="1613"/>
                    </a:lnTo>
                    <a:lnTo>
                      <a:pt x="1150" y="1598"/>
                    </a:lnTo>
                    <a:lnTo>
                      <a:pt x="1188" y="1580"/>
                    </a:lnTo>
                    <a:lnTo>
                      <a:pt x="1224" y="1563"/>
                    </a:lnTo>
                    <a:lnTo>
                      <a:pt x="1260" y="1542"/>
                    </a:lnTo>
                    <a:lnTo>
                      <a:pt x="1295" y="1520"/>
                    </a:lnTo>
                    <a:lnTo>
                      <a:pt x="1328" y="1497"/>
                    </a:lnTo>
                    <a:lnTo>
                      <a:pt x="1360" y="1472"/>
                    </a:lnTo>
                    <a:lnTo>
                      <a:pt x="1391" y="1445"/>
                    </a:lnTo>
                    <a:lnTo>
                      <a:pt x="1421" y="1416"/>
                    </a:lnTo>
                    <a:lnTo>
                      <a:pt x="793" y="852"/>
                    </a:lnTo>
                    <a:lnTo>
                      <a:pt x="793" y="852"/>
                    </a:lnTo>
                    <a:lnTo>
                      <a:pt x="788" y="847"/>
                    </a:lnTo>
                    <a:lnTo>
                      <a:pt x="785" y="842"/>
                    </a:lnTo>
                    <a:lnTo>
                      <a:pt x="783" y="836"/>
                    </a:lnTo>
                    <a:lnTo>
                      <a:pt x="782" y="829"/>
                    </a:lnTo>
                    <a:lnTo>
                      <a:pt x="782" y="0"/>
                    </a:lnTo>
                    <a:lnTo>
                      <a:pt x="782" y="0"/>
                    </a:lnTo>
                    <a:lnTo>
                      <a:pt x="744" y="2"/>
                    </a:lnTo>
                    <a:lnTo>
                      <a:pt x="706" y="8"/>
                    </a:lnTo>
                    <a:lnTo>
                      <a:pt x="668" y="13"/>
                    </a:lnTo>
                    <a:lnTo>
                      <a:pt x="630" y="22"/>
                    </a:lnTo>
                    <a:lnTo>
                      <a:pt x="594" y="32"/>
                    </a:lnTo>
                    <a:lnTo>
                      <a:pt x="557" y="43"/>
                    </a:lnTo>
                    <a:lnTo>
                      <a:pt x="521" y="57"/>
                    </a:lnTo>
                    <a:lnTo>
                      <a:pt x="487" y="72"/>
                    </a:lnTo>
                    <a:lnTo>
                      <a:pt x="452" y="88"/>
                    </a:lnTo>
                    <a:lnTo>
                      <a:pt x="419" y="107"/>
                    </a:lnTo>
                    <a:lnTo>
                      <a:pt x="386" y="127"/>
                    </a:lnTo>
                    <a:lnTo>
                      <a:pt x="355" y="147"/>
                    </a:lnTo>
                    <a:lnTo>
                      <a:pt x="324" y="170"/>
                    </a:lnTo>
                    <a:lnTo>
                      <a:pt x="294" y="195"/>
                    </a:lnTo>
                    <a:lnTo>
                      <a:pt x="265" y="220"/>
                    </a:lnTo>
                    <a:lnTo>
                      <a:pt x="238" y="248"/>
                    </a:lnTo>
                    <a:lnTo>
                      <a:pt x="238" y="248"/>
                    </a:lnTo>
                    <a:lnTo>
                      <a:pt x="209" y="278"/>
                    </a:lnTo>
                    <a:lnTo>
                      <a:pt x="183" y="309"/>
                    </a:lnTo>
                    <a:lnTo>
                      <a:pt x="158" y="340"/>
                    </a:lnTo>
                    <a:lnTo>
                      <a:pt x="135" y="373"/>
                    </a:lnTo>
                    <a:lnTo>
                      <a:pt x="114" y="408"/>
                    </a:lnTo>
                    <a:lnTo>
                      <a:pt x="95" y="443"/>
                    </a:lnTo>
                    <a:lnTo>
                      <a:pt x="77" y="478"/>
                    </a:lnTo>
                    <a:lnTo>
                      <a:pt x="61" y="515"/>
                    </a:lnTo>
                    <a:lnTo>
                      <a:pt x="46" y="552"/>
                    </a:lnTo>
                    <a:lnTo>
                      <a:pt x="35" y="590"/>
                    </a:lnTo>
                    <a:lnTo>
                      <a:pt x="24" y="628"/>
                    </a:lnTo>
                    <a:lnTo>
                      <a:pt x="15" y="668"/>
                    </a:lnTo>
                    <a:lnTo>
                      <a:pt x="8" y="708"/>
                    </a:lnTo>
                    <a:lnTo>
                      <a:pt x="3" y="748"/>
                    </a:lnTo>
                    <a:lnTo>
                      <a:pt x="0" y="789"/>
                    </a:lnTo>
                    <a:lnTo>
                      <a:pt x="0" y="829"/>
                    </a:lnTo>
                    <a:lnTo>
                      <a:pt x="0" y="829"/>
                    </a:lnTo>
                    <a:lnTo>
                      <a:pt x="1" y="872"/>
                    </a:lnTo>
                    <a:lnTo>
                      <a:pt x="3" y="915"/>
                    </a:lnTo>
                    <a:lnTo>
                      <a:pt x="9" y="956"/>
                    </a:lnTo>
                    <a:lnTo>
                      <a:pt x="16" y="997"/>
                    </a:lnTo>
                    <a:lnTo>
                      <a:pt x="25" y="1037"/>
                    </a:lnTo>
                    <a:lnTo>
                      <a:pt x="37" y="1076"/>
                    </a:lnTo>
                    <a:lnTo>
                      <a:pt x="50" y="1115"/>
                    </a:lnTo>
                    <a:lnTo>
                      <a:pt x="65" y="1153"/>
                    </a:lnTo>
                    <a:lnTo>
                      <a:pt x="82" y="1190"/>
                    </a:lnTo>
                    <a:lnTo>
                      <a:pt x="100" y="1226"/>
                    </a:lnTo>
                    <a:lnTo>
                      <a:pt x="120" y="1261"/>
                    </a:lnTo>
                    <a:lnTo>
                      <a:pt x="142" y="1294"/>
                    </a:lnTo>
                    <a:lnTo>
                      <a:pt x="165" y="1326"/>
                    </a:lnTo>
                    <a:lnTo>
                      <a:pt x="189" y="1359"/>
                    </a:lnTo>
                    <a:lnTo>
                      <a:pt x="216" y="1389"/>
                    </a:lnTo>
                    <a:lnTo>
                      <a:pt x="243" y="1418"/>
                    </a:lnTo>
                    <a:lnTo>
                      <a:pt x="272" y="1445"/>
                    </a:lnTo>
                    <a:lnTo>
                      <a:pt x="302" y="1471"/>
                    </a:lnTo>
                    <a:lnTo>
                      <a:pt x="335" y="1496"/>
                    </a:lnTo>
                    <a:lnTo>
                      <a:pt x="367" y="1519"/>
                    </a:lnTo>
                    <a:lnTo>
                      <a:pt x="400" y="1541"/>
                    </a:lnTo>
                    <a:lnTo>
                      <a:pt x="435" y="1561"/>
                    </a:lnTo>
                    <a:lnTo>
                      <a:pt x="471" y="1579"/>
                    </a:lnTo>
                    <a:lnTo>
                      <a:pt x="508" y="1596"/>
                    </a:lnTo>
                    <a:lnTo>
                      <a:pt x="546" y="1610"/>
                    </a:lnTo>
                    <a:lnTo>
                      <a:pt x="584" y="1624"/>
                    </a:lnTo>
                    <a:lnTo>
                      <a:pt x="624" y="1636"/>
                    </a:lnTo>
                    <a:lnTo>
                      <a:pt x="665" y="1645"/>
                    </a:lnTo>
                    <a:lnTo>
                      <a:pt x="705" y="1652"/>
                    </a:lnTo>
                    <a:lnTo>
                      <a:pt x="746" y="1658"/>
                    </a:lnTo>
                    <a:lnTo>
                      <a:pt x="789" y="1660"/>
                    </a:lnTo>
                    <a:lnTo>
                      <a:pt x="832" y="1661"/>
                    </a:lnTo>
                    <a:lnTo>
                      <a:pt x="832" y="16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3" name="Freeform 36"/>
              <p:cNvSpPr>
                <a:spLocks noEditPoints="1"/>
              </p:cNvSpPr>
              <p:nvPr/>
            </p:nvSpPr>
            <p:spPr bwMode="auto">
              <a:xfrm>
                <a:off x="3225800" y="655638"/>
                <a:ext cx="203200" cy="134938"/>
              </a:xfrm>
              <a:custGeom>
                <a:avLst/>
                <a:gdLst/>
                <a:ahLst/>
                <a:cxnLst>
                  <a:cxn ang="0">
                    <a:pos x="571" y="514"/>
                  </a:cxn>
                  <a:cxn ang="0">
                    <a:pos x="615" y="458"/>
                  </a:cxn>
                  <a:cxn ang="0">
                    <a:pos x="654" y="399"/>
                  </a:cxn>
                  <a:cxn ang="0">
                    <a:pos x="687" y="338"/>
                  </a:cxn>
                  <a:cxn ang="0">
                    <a:pos x="715" y="274"/>
                  </a:cxn>
                  <a:cxn ang="0">
                    <a:pos x="738" y="208"/>
                  </a:cxn>
                  <a:cxn ang="0">
                    <a:pos x="755" y="140"/>
                  </a:cxn>
                  <a:cxn ang="0">
                    <a:pos x="767" y="71"/>
                  </a:cxn>
                  <a:cxn ang="0">
                    <a:pos x="772" y="0"/>
                  </a:cxn>
                  <a:cxn ang="0">
                    <a:pos x="571" y="514"/>
                  </a:cxn>
                  <a:cxn ang="0">
                    <a:pos x="715" y="225"/>
                  </a:cxn>
                  <a:cxn ang="0">
                    <a:pos x="680" y="238"/>
                  </a:cxn>
                  <a:cxn ang="0">
                    <a:pos x="492" y="383"/>
                  </a:cxn>
                  <a:cxn ang="0">
                    <a:pos x="700" y="174"/>
                  </a:cxn>
                  <a:cxn ang="0">
                    <a:pos x="680" y="238"/>
                  </a:cxn>
                  <a:cxn ang="0">
                    <a:pos x="713" y="120"/>
                  </a:cxn>
                  <a:cxn ang="0">
                    <a:pos x="447" y="343"/>
                  </a:cxn>
                  <a:cxn ang="0">
                    <a:pos x="722" y="68"/>
                  </a:cxn>
                  <a:cxn ang="0">
                    <a:pos x="713" y="120"/>
                  </a:cxn>
                  <a:cxn ang="0">
                    <a:pos x="425" y="322"/>
                  </a:cxn>
                  <a:cxn ang="0">
                    <a:pos x="659" y="45"/>
                  </a:cxn>
                  <a:cxn ang="0">
                    <a:pos x="425" y="322"/>
                  </a:cxn>
                  <a:cxn ang="0">
                    <a:pos x="357" y="261"/>
                  </a:cxn>
                  <a:cxn ang="0">
                    <a:pos x="617" y="45"/>
                  </a:cxn>
                  <a:cxn ang="0">
                    <a:pos x="334" y="241"/>
                  </a:cxn>
                  <a:cxn ang="0">
                    <a:pos x="488" y="45"/>
                  </a:cxn>
                  <a:cxn ang="0">
                    <a:pos x="334" y="241"/>
                  </a:cxn>
                  <a:cxn ang="0">
                    <a:pos x="267" y="180"/>
                  </a:cxn>
                  <a:cxn ang="0">
                    <a:pos x="445" y="45"/>
                  </a:cxn>
                  <a:cxn ang="0">
                    <a:pos x="244" y="161"/>
                  </a:cxn>
                  <a:cxn ang="0">
                    <a:pos x="316" y="45"/>
                  </a:cxn>
                  <a:cxn ang="0">
                    <a:pos x="244" y="161"/>
                  </a:cxn>
                  <a:cxn ang="0">
                    <a:pos x="176" y="99"/>
                  </a:cxn>
                  <a:cxn ang="0">
                    <a:pos x="274" y="45"/>
                  </a:cxn>
                  <a:cxn ang="0">
                    <a:pos x="154" y="80"/>
                  </a:cxn>
                  <a:cxn ang="0">
                    <a:pos x="189" y="45"/>
                  </a:cxn>
                  <a:cxn ang="0">
                    <a:pos x="194" y="148"/>
                  </a:cxn>
                  <a:cxn ang="0">
                    <a:pos x="194" y="148"/>
                  </a:cxn>
                  <a:cxn ang="0">
                    <a:pos x="331" y="267"/>
                  </a:cxn>
                  <a:cxn ang="0">
                    <a:pos x="465" y="389"/>
                  </a:cxn>
                  <a:cxn ang="0">
                    <a:pos x="465" y="389"/>
                  </a:cxn>
                  <a:cxn ang="0">
                    <a:pos x="510" y="429"/>
                  </a:cxn>
                  <a:cxn ang="0">
                    <a:pos x="566" y="449"/>
                  </a:cxn>
                  <a:cxn ang="0">
                    <a:pos x="650" y="311"/>
                  </a:cxn>
                  <a:cxn ang="0">
                    <a:pos x="632" y="346"/>
                  </a:cxn>
                  <a:cxn ang="0">
                    <a:pos x="589" y="416"/>
                  </a:cxn>
                  <a:cxn ang="0">
                    <a:pos x="566" y="449"/>
                  </a:cxn>
                </a:cxnLst>
                <a:rect l="0" t="0" r="r" b="b"/>
                <a:pathLst>
                  <a:path w="772" h="514">
                    <a:moveTo>
                      <a:pt x="571" y="514"/>
                    </a:moveTo>
                    <a:lnTo>
                      <a:pt x="571" y="514"/>
                    </a:lnTo>
                    <a:lnTo>
                      <a:pt x="593" y="486"/>
                    </a:lnTo>
                    <a:lnTo>
                      <a:pt x="615" y="458"/>
                    </a:lnTo>
                    <a:lnTo>
                      <a:pt x="634" y="429"/>
                    </a:lnTo>
                    <a:lnTo>
                      <a:pt x="654" y="399"/>
                    </a:lnTo>
                    <a:lnTo>
                      <a:pt x="671" y="369"/>
                    </a:lnTo>
                    <a:lnTo>
                      <a:pt x="687" y="338"/>
                    </a:lnTo>
                    <a:lnTo>
                      <a:pt x="701" y="306"/>
                    </a:lnTo>
                    <a:lnTo>
                      <a:pt x="715" y="274"/>
                    </a:lnTo>
                    <a:lnTo>
                      <a:pt x="728" y="241"/>
                    </a:lnTo>
                    <a:lnTo>
                      <a:pt x="738" y="208"/>
                    </a:lnTo>
                    <a:lnTo>
                      <a:pt x="747" y="174"/>
                    </a:lnTo>
                    <a:lnTo>
                      <a:pt x="755" y="140"/>
                    </a:lnTo>
                    <a:lnTo>
                      <a:pt x="761" y="106"/>
                    </a:lnTo>
                    <a:lnTo>
                      <a:pt x="767" y="71"/>
                    </a:lnTo>
                    <a:lnTo>
                      <a:pt x="770" y="36"/>
                    </a:lnTo>
                    <a:lnTo>
                      <a:pt x="772" y="0"/>
                    </a:lnTo>
                    <a:lnTo>
                      <a:pt x="0" y="0"/>
                    </a:lnTo>
                    <a:lnTo>
                      <a:pt x="571" y="514"/>
                    </a:lnTo>
                    <a:close/>
                    <a:moveTo>
                      <a:pt x="715" y="225"/>
                    </a:moveTo>
                    <a:lnTo>
                      <a:pt x="715" y="225"/>
                    </a:lnTo>
                    <a:lnTo>
                      <a:pt x="715" y="225"/>
                    </a:lnTo>
                    <a:close/>
                    <a:moveTo>
                      <a:pt x="680" y="238"/>
                    </a:moveTo>
                    <a:lnTo>
                      <a:pt x="515" y="403"/>
                    </a:lnTo>
                    <a:lnTo>
                      <a:pt x="492" y="383"/>
                    </a:lnTo>
                    <a:lnTo>
                      <a:pt x="700" y="174"/>
                    </a:lnTo>
                    <a:lnTo>
                      <a:pt x="700" y="174"/>
                    </a:lnTo>
                    <a:lnTo>
                      <a:pt x="691" y="207"/>
                    </a:lnTo>
                    <a:lnTo>
                      <a:pt x="680" y="238"/>
                    </a:lnTo>
                    <a:lnTo>
                      <a:pt x="680" y="238"/>
                    </a:lnTo>
                    <a:close/>
                    <a:moveTo>
                      <a:pt x="713" y="120"/>
                    </a:moveTo>
                    <a:lnTo>
                      <a:pt x="470" y="363"/>
                    </a:lnTo>
                    <a:lnTo>
                      <a:pt x="447" y="343"/>
                    </a:lnTo>
                    <a:lnTo>
                      <a:pt x="722" y="68"/>
                    </a:lnTo>
                    <a:lnTo>
                      <a:pt x="722" y="68"/>
                    </a:lnTo>
                    <a:lnTo>
                      <a:pt x="717" y="94"/>
                    </a:lnTo>
                    <a:lnTo>
                      <a:pt x="713" y="120"/>
                    </a:lnTo>
                    <a:lnTo>
                      <a:pt x="713" y="120"/>
                    </a:lnTo>
                    <a:close/>
                    <a:moveTo>
                      <a:pt x="425" y="322"/>
                    </a:moveTo>
                    <a:lnTo>
                      <a:pt x="402" y="301"/>
                    </a:lnTo>
                    <a:lnTo>
                      <a:pt x="659" y="45"/>
                    </a:lnTo>
                    <a:lnTo>
                      <a:pt x="702" y="45"/>
                    </a:lnTo>
                    <a:lnTo>
                      <a:pt x="425" y="322"/>
                    </a:lnTo>
                    <a:close/>
                    <a:moveTo>
                      <a:pt x="380" y="282"/>
                    </a:moveTo>
                    <a:lnTo>
                      <a:pt x="357" y="261"/>
                    </a:lnTo>
                    <a:lnTo>
                      <a:pt x="573" y="45"/>
                    </a:lnTo>
                    <a:lnTo>
                      <a:pt x="617" y="45"/>
                    </a:lnTo>
                    <a:lnTo>
                      <a:pt x="380" y="282"/>
                    </a:lnTo>
                    <a:close/>
                    <a:moveTo>
                      <a:pt x="334" y="241"/>
                    </a:moveTo>
                    <a:lnTo>
                      <a:pt x="312" y="221"/>
                    </a:lnTo>
                    <a:lnTo>
                      <a:pt x="488" y="45"/>
                    </a:lnTo>
                    <a:lnTo>
                      <a:pt x="530" y="45"/>
                    </a:lnTo>
                    <a:lnTo>
                      <a:pt x="334" y="241"/>
                    </a:lnTo>
                    <a:close/>
                    <a:moveTo>
                      <a:pt x="289" y="201"/>
                    </a:moveTo>
                    <a:lnTo>
                      <a:pt x="267" y="180"/>
                    </a:lnTo>
                    <a:lnTo>
                      <a:pt x="402" y="45"/>
                    </a:lnTo>
                    <a:lnTo>
                      <a:pt x="445" y="45"/>
                    </a:lnTo>
                    <a:lnTo>
                      <a:pt x="289" y="201"/>
                    </a:lnTo>
                    <a:close/>
                    <a:moveTo>
                      <a:pt x="244" y="161"/>
                    </a:moveTo>
                    <a:lnTo>
                      <a:pt x="221" y="140"/>
                    </a:lnTo>
                    <a:lnTo>
                      <a:pt x="316" y="45"/>
                    </a:lnTo>
                    <a:lnTo>
                      <a:pt x="360" y="45"/>
                    </a:lnTo>
                    <a:lnTo>
                      <a:pt x="244" y="161"/>
                    </a:lnTo>
                    <a:close/>
                    <a:moveTo>
                      <a:pt x="199" y="120"/>
                    </a:moveTo>
                    <a:lnTo>
                      <a:pt x="176" y="99"/>
                    </a:lnTo>
                    <a:lnTo>
                      <a:pt x="230" y="45"/>
                    </a:lnTo>
                    <a:lnTo>
                      <a:pt x="274" y="45"/>
                    </a:lnTo>
                    <a:lnTo>
                      <a:pt x="199" y="120"/>
                    </a:lnTo>
                    <a:close/>
                    <a:moveTo>
                      <a:pt x="154" y="80"/>
                    </a:moveTo>
                    <a:lnTo>
                      <a:pt x="116" y="45"/>
                    </a:lnTo>
                    <a:lnTo>
                      <a:pt x="189" y="45"/>
                    </a:lnTo>
                    <a:lnTo>
                      <a:pt x="154" y="80"/>
                    </a:lnTo>
                    <a:close/>
                    <a:moveTo>
                      <a:pt x="194" y="148"/>
                    </a:moveTo>
                    <a:lnTo>
                      <a:pt x="194" y="148"/>
                    </a:lnTo>
                    <a:lnTo>
                      <a:pt x="194" y="148"/>
                    </a:lnTo>
                    <a:close/>
                    <a:moveTo>
                      <a:pt x="331" y="267"/>
                    </a:moveTo>
                    <a:lnTo>
                      <a:pt x="331" y="267"/>
                    </a:lnTo>
                    <a:lnTo>
                      <a:pt x="331" y="267"/>
                    </a:lnTo>
                    <a:close/>
                    <a:moveTo>
                      <a:pt x="465" y="389"/>
                    </a:moveTo>
                    <a:lnTo>
                      <a:pt x="465" y="389"/>
                    </a:lnTo>
                    <a:lnTo>
                      <a:pt x="465" y="389"/>
                    </a:lnTo>
                    <a:close/>
                    <a:moveTo>
                      <a:pt x="510" y="429"/>
                    </a:moveTo>
                    <a:lnTo>
                      <a:pt x="510" y="429"/>
                    </a:lnTo>
                    <a:lnTo>
                      <a:pt x="510" y="429"/>
                    </a:lnTo>
                    <a:close/>
                    <a:moveTo>
                      <a:pt x="566" y="449"/>
                    </a:moveTo>
                    <a:lnTo>
                      <a:pt x="537" y="424"/>
                    </a:lnTo>
                    <a:lnTo>
                      <a:pt x="650" y="311"/>
                    </a:lnTo>
                    <a:lnTo>
                      <a:pt x="650" y="311"/>
                    </a:lnTo>
                    <a:lnTo>
                      <a:pt x="632" y="346"/>
                    </a:lnTo>
                    <a:lnTo>
                      <a:pt x="611" y="382"/>
                    </a:lnTo>
                    <a:lnTo>
                      <a:pt x="589" y="416"/>
                    </a:lnTo>
                    <a:lnTo>
                      <a:pt x="566" y="449"/>
                    </a:lnTo>
                    <a:lnTo>
                      <a:pt x="566" y="4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4" name="Freeform 37"/>
              <p:cNvSpPr>
                <a:spLocks/>
              </p:cNvSpPr>
              <p:nvPr/>
            </p:nvSpPr>
            <p:spPr bwMode="auto">
              <a:xfrm>
                <a:off x="3276600" y="693738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5" name="Freeform 38"/>
              <p:cNvSpPr>
                <a:spLocks/>
              </p:cNvSpPr>
              <p:nvPr/>
            </p:nvSpPr>
            <p:spPr bwMode="auto">
              <a:xfrm>
                <a:off x="3313113" y="725488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377440" y="4213712"/>
              <a:ext cx="1494824" cy="793366"/>
              <a:chOff x="5377440" y="4213712"/>
              <a:chExt cx="1494824" cy="793366"/>
            </a:xfrm>
          </p:grpSpPr>
          <p:sp>
            <p:nvSpPr>
              <p:cNvPr id="145" name="Flowchart: Process 144"/>
              <p:cNvSpPr/>
              <p:nvPr/>
            </p:nvSpPr>
            <p:spPr>
              <a:xfrm>
                <a:off x="5377440" y="4213712"/>
                <a:ext cx="1435955" cy="793366"/>
              </a:xfrm>
              <a:prstGeom prst="flowChartProcess">
                <a:avLst/>
              </a:prstGeom>
              <a:no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0" tIns="54610" rIns="54610" bIns="54610" rtlCol="0" anchor="ctr"/>
              <a:lstStyle/>
              <a:p>
                <a:pPr algn="l"/>
                <a:endParaRPr lang="en-GB" sz="12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9" name="Flowchart: Process 148"/>
              <p:cNvSpPr/>
              <p:nvPr/>
            </p:nvSpPr>
            <p:spPr>
              <a:xfrm>
                <a:off x="5654270" y="4460784"/>
                <a:ext cx="937319" cy="449972"/>
              </a:xfrm>
              <a:prstGeom prst="flowChartProcess">
                <a:avLst/>
              </a:prstGeom>
              <a:noFill/>
              <a:ln>
                <a:solidFill>
                  <a:srgbClr val="7F5C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0" tIns="54610" rIns="54610" bIns="54610" rtlCol="0" anchor="ctr"/>
              <a:lstStyle/>
              <a:p>
                <a:pPr algn="l"/>
                <a:endParaRPr lang="en-GB" sz="12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397638" y="4260314"/>
                <a:ext cx="1474626" cy="164373"/>
              </a:xfrm>
              <a:prstGeom prst="rect">
                <a:avLst/>
              </a:prstGeom>
              <a:noFill/>
            </p:spPr>
            <p:txBody>
              <a:bodyPr wrap="square" lIns="54610" tIns="54610" rIns="54610" bIns="54610" rtlCol="0"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chemeClr val="accent1"/>
                    </a:solidFill>
                  </a:rPr>
                  <a:t>Reporting &amp; visualisation</a:t>
                </a:r>
                <a:endParaRPr lang="en-GB" sz="800" dirty="0" smtClean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224" name="Group 223"/>
          <p:cNvGrpSpPr/>
          <p:nvPr/>
        </p:nvGrpSpPr>
        <p:grpSpPr>
          <a:xfrm>
            <a:off x="3990271" y="2005764"/>
            <a:ext cx="269838" cy="289866"/>
            <a:chOff x="2855942" y="2142716"/>
            <a:chExt cx="632095" cy="635457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25" name="Freeform 132"/>
            <p:cNvSpPr>
              <a:spLocks/>
            </p:cNvSpPr>
            <p:nvPr/>
          </p:nvSpPr>
          <p:spPr bwMode="auto">
            <a:xfrm>
              <a:off x="3262769" y="2510878"/>
              <a:ext cx="95823" cy="114315"/>
            </a:xfrm>
            <a:custGeom>
              <a:avLst/>
              <a:gdLst>
                <a:gd name="T0" fmla="*/ 28 w 57"/>
                <a:gd name="T1" fmla="*/ 68 h 68"/>
                <a:gd name="T2" fmla="*/ 28 w 57"/>
                <a:gd name="T3" fmla="*/ 68 h 68"/>
                <a:gd name="T4" fmla="*/ 34 w 57"/>
                <a:gd name="T5" fmla="*/ 68 h 68"/>
                <a:gd name="T6" fmla="*/ 39 w 57"/>
                <a:gd name="T7" fmla="*/ 65 h 68"/>
                <a:gd name="T8" fmla="*/ 44 w 57"/>
                <a:gd name="T9" fmla="*/ 62 h 68"/>
                <a:gd name="T10" fmla="*/ 49 w 57"/>
                <a:gd name="T11" fmla="*/ 58 h 68"/>
                <a:gd name="T12" fmla="*/ 52 w 57"/>
                <a:gd name="T13" fmla="*/ 54 h 68"/>
                <a:gd name="T14" fmla="*/ 55 w 57"/>
                <a:gd name="T15" fmla="*/ 47 h 68"/>
                <a:gd name="T16" fmla="*/ 57 w 57"/>
                <a:gd name="T17" fmla="*/ 41 h 68"/>
                <a:gd name="T18" fmla="*/ 57 w 57"/>
                <a:gd name="T19" fmla="*/ 33 h 68"/>
                <a:gd name="T20" fmla="*/ 57 w 57"/>
                <a:gd name="T21" fmla="*/ 33 h 68"/>
                <a:gd name="T22" fmla="*/ 57 w 57"/>
                <a:gd name="T23" fmla="*/ 27 h 68"/>
                <a:gd name="T24" fmla="*/ 55 w 57"/>
                <a:gd name="T25" fmla="*/ 21 h 68"/>
                <a:gd name="T26" fmla="*/ 52 w 57"/>
                <a:gd name="T27" fmla="*/ 14 h 68"/>
                <a:gd name="T28" fmla="*/ 49 w 57"/>
                <a:gd name="T29" fmla="*/ 9 h 68"/>
                <a:gd name="T30" fmla="*/ 44 w 57"/>
                <a:gd name="T31" fmla="*/ 6 h 68"/>
                <a:gd name="T32" fmla="*/ 39 w 57"/>
                <a:gd name="T33" fmla="*/ 3 h 68"/>
                <a:gd name="T34" fmla="*/ 34 w 57"/>
                <a:gd name="T35" fmla="*/ 0 h 68"/>
                <a:gd name="T36" fmla="*/ 28 w 57"/>
                <a:gd name="T37" fmla="*/ 0 h 68"/>
                <a:gd name="T38" fmla="*/ 28 w 57"/>
                <a:gd name="T39" fmla="*/ 0 h 68"/>
                <a:gd name="T40" fmla="*/ 23 w 57"/>
                <a:gd name="T41" fmla="*/ 0 h 68"/>
                <a:gd name="T42" fmla="*/ 17 w 57"/>
                <a:gd name="T43" fmla="*/ 3 h 68"/>
                <a:gd name="T44" fmla="*/ 12 w 57"/>
                <a:gd name="T45" fmla="*/ 6 h 68"/>
                <a:gd name="T46" fmla="*/ 8 w 57"/>
                <a:gd name="T47" fmla="*/ 9 h 68"/>
                <a:gd name="T48" fmla="*/ 4 w 57"/>
                <a:gd name="T49" fmla="*/ 14 h 68"/>
                <a:gd name="T50" fmla="*/ 3 w 57"/>
                <a:gd name="T51" fmla="*/ 21 h 68"/>
                <a:gd name="T52" fmla="*/ 1 w 57"/>
                <a:gd name="T53" fmla="*/ 27 h 68"/>
                <a:gd name="T54" fmla="*/ 0 w 57"/>
                <a:gd name="T55" fmla="*/ 33 h 68"/>
                <a:gd name="T56" fmla="*/ 0 w 57"/>
                <a:gd name="T57" fmla="*/ 33 h 68"/>
                <a:gd name="T58" fmla="*/ 1 w 57"/>
                <a:gd name="T59" fmla="*/ 41 h 68"/>
                <a:gd name="T60" fmla="*/ 3 w 57"/>
                <a:gd name="T61" fmla="*/ 47 h 68"/>
                <a:gd name="T62" fmla="*/ 4 w 57"/>
                <a:gd name="T63" fmla="*/ 54 h 68"/>
                <a:gd name="T64" fmla="*/ 8 w 57"/>
                <a:gd name="T65" fmla="*/ 58 h 68"/>
                <a:gd name="T66" fmla="*/ 12 w 57"/>
                <a:gd name="T67" fmla="*/ 62 h 68"/>
                <a:gd name="T68" fmla="*/ 17 w 57"/>
                <a:gd name="T69" fmla="*/ 65 h 68"/>
                <a:gd name="T70" fmla="*/ 23 w 57"/>
                <a:gd name="T71" fmla="*/ 68 h 68"/>
                <a:gd name="T72" fmla="*/ 28 w 57"/>
                <a:gd name="T73" fmla="*/ 68 h 68"/>
                <a:gd name="T74" fmla="*/ 28 w 57"/>
                <a:gd name="T7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68">
                  <a:moveTo>
                    <a:pt x="28" y="68"/>
                  </a:moveTo>
                  <a:lnTo>
                    <a:pt x="28" y="68"/>
                  </a:lnTo>
                  <a:lnTo>
                    <a:pt x="34" y="68"/>
                  </a:lnTo>
                  <a:lnTo>
                    <a:pt x="39" y="65"/>
                  </a:lnTo>
                  <a:lnTo>
                    <a:pt x="44" y="62"/>
                  </a:lnTo>
                  <a:lnTo>
                    <a:pt x="49" y="58"/>
                  </a:lnTo>
                  <a:lnTo>
                    <a:pt x="52" y="54"/>
                  </a:lnTo>
                  <a:lnTo>
                    <a:pt x="55" y="47"/>
                  </a:lnTo>
                  <a:lnTo>
                    <a:pt x="57" y="41"/>
                  </a:lnTo>
                  <a:lnTo>
                    <a:pt x="57" y="33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1"/>
                  </a:lnTo>
                  <a:lnTo>
                    <a:pt x="52" y="14"/>
                  </a:lnTo>
                  <a:lnTo>
                    <a:pt x="49" y="9"/>
                  </a:lnTo>
                  <a:lnTo>
                    <a:pt x="44" y="6"/>
                  </a:lnTo>
                  <a:lnTo>
                    <a:pt x="39" y="3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17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4" y="14"/>
                  </a:lnTo>
                  <a:lnTo>
                    <a:pt x="3" y="21"/>
                  </a:lnTo>
                  <a:lnTo>
                    <a:pt x="1" y="2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41"/>
                  </a:lnTo>
                  <a:lnTo>
                    <a:pt x="3" y="47"/>
                  </a:lnTo>
                  <a:lnTo>
                    <a:pt x="4" y="54"/>
                  </a:lnTo>
                  <a:lnTo>
                    <a:pt x="8" y="58"/>
                  </a:lnTo>
                  <a:lnTo>
                    <a:pt x="12" y="62"/>
                  </a:lnTo>
                  <a:lnTo>
                    <a:pt x="17" y="65"/>
                  </a:lnTo>
                  <a:lnTo>
                    <a:pt x="23" y="68"/>
                  </a:lnTo>
                  <a:lnTo>
                    <a:pt x="28" y="68"/>
                  </a:lnTo>
                  <a:lnTo>
                    <a:pt x="28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6" name="Freeform 133"/>
            <p:cNvSpPr>
              <a:spLocks/>
            </p:cNvSpPr>
            <p:nvPr/>
          </p:nvSpPr>
          <p:spPr bwMode="auto">
            <a:xfrm>
              <a:off x="2987068" y="2510878"/>
              <a:ext cx="94142" cy="114315"/>
            </a:xfrm>
            <a:custGeom>
              <a:avLst/>
              <a:gdLst>
                <a:gd name="T0" fmla="*/ 0 w 56"/>
                <a:gd name="T1" fmla="*/ 33 h 68"/>
                <a:gd name="T2" fmla="*/ 0 w 56"/>
                <a:gd name="T3" fmla="*/ 33 h 68"/>
                <a:gd name="T4" fmla="*/ 0 w 56"/>
                <a:gd name="T5" fmla="*/ 41 h 68"/>
                <a:gd name="T6" fmla="*/ 1 w 56"/>
                <a:gd name="T7" fmla="*/ 47 h 68"/>
                <a:gd name="T8" fmla="*/ 4 w 56"/>
                <a:gd name="T9" fmla="*/ 54 h 68"/>
                <a:gd name="T10" fmla="*/ 8 w 56"/>
                <a:gd name="T11" fmla="*/ 58 h 68"/>
                <a:gd name="T12" fmla="*/ 12 w 56"/>
                <a:gd name="T13" fmla="*/ 62 h 68"/>
                <a:gd name="T14" fmla="*/ 17 w 56"/>
                <a:gd name="T15" fmla="*/ 65 h 68"/>
                <a:gd name="T16" fmla="*/ 22 w 56"/>
                <a:gd name="T17" fmla="*/ 68 h 68"/>
                <a:gd name="T18" fmla="*/ 28 w 56"/>
                <a:gd name="T19" fmla="*/ 68 h 68"/>
                <a:gd name="T20" fmla="*/ 28 w 56"/>
                <a:gd name="T21" fmla="*/ 68 h 68"/>
                <a:gd name="T22" fmla="*/ 33 w 56"/>
                <a:gd name="T23" fmla="*/ 68 h 68"/>
                <a:gd name="T24" fmla="*/ 39 w 56"/>
                <a:gd name="T25" fmla="*/ 65 h 68"/>
                <a:gd name="T26" fmla="*/ 44 w 56"/>
                <a:gd name="T27" fmla="*/ 62 h 68"/>
                <a:gd name="T28" fmla="*/ 49 w 56"/>
                <a:gd name="T29" fmla="*/ 58 h 68"/>
                <a:gd name="T30" fmla="*/ 52 w 56"/>
                <a:gd name="T31" fmla="*/ 54 h 68"/>
                <a:gd name="T32" fmla="*/ 53 w 56"/>
                <a:gd name="T33" fmla="*/ 47 h 68"/>
                <a:gd name="T34" fmla="*/ 55 w 56"/>
                <a:gd name="T35" fmla="*/ 41 h 68"/>
                <a:gd name="T36" fmla="*/ 56 w 56"/>
                <a:gd name="T37" fmla="*/ 33 h 68"/>
                <a:gd name="T38" fmla="*/ 56 w 56"/>
                <a:gd name="T39" fmla="*/ 33 h 68"/>
                <a:gd name="T40" fmla="*/ 55 w 56"/>
                <a:gd name="T41" fmla="*/ 27 h 68"/>
                <a:gd name="T42" fmla="*/ 53 w 56"/>
                <a:gd name="T43" fmla="*/ 21 h 68"/>
                <a:gd name="T44" fmla="*/ 52 w 56"/>
                <a:gd name="T45" fmla="*/ 14 h 68"/>
                <a:gd name="T46" fmla="*/ 49 w 56"/>
                <a:gd name="T47" fmla="*/ 9 h 68"/>
                <a:gd name="T48" fmla="*/ 44 w 56"/>
                <a:gd name="T49" fmla="*/ 6 h 68"/>
                <a:gd name="T50" fmla="*/ 39 w 56"/>
                <a:gd name="T51" fmla="*/ 3 h 68"/>
                <a:gd name="T52" fmla="*/ 33 w 56"/>
                <a:gd name="T53" fmla="*/ 0 h 68"/>
                <a:gd name="T54" fmla="*/ 28 w 56"/>
                <a:gd name="T55" fmla="*/ 0 h 68"/>
                <a:gd name="T56" fmla="*/ 28 w 56"/>
                <a:gd name="T57" fmla="*/ 0 h 68"/>
                <a:gd name="T58" fmla="*/ 22 w 56"/>
                <a:gd name="T59" fmla="*/ 0 h 68"/>
                <a:gd name="T60" fmla="*/ 17 w 56"/>
                <a:gd name="T61" fmla="*/ 3 h 68"/>
                <a:gd name="T62" fmla="*/ 12 w 56"/>
                <a:gd name="T63" fmla="*/ 6 h 68"/>
                <a:gd name="T64" fmla="*/ 8 w 56"/>
                <a:gd name="T65" fmla="*/ 9 h 68"/>
                <a:gd name="T66" fmla="*/ 4 w 56"/>
                <a:gd name="T67" fmla="*/ 14 h 68"/>
                <a:gd name="T68" fmla="*/ 1 w 56"/>
                <a:gd name="T69" fmla="*/ 21 h 68"/>
                <a:gd name="T70" fmla="*/ 0 w 56"/>
                <a:gd name="T71" fmla="*/ 27 h 68"/>
                <a:gd name="T72" fmla="*/ 0 w 56"/>
                <a:gd name="T73" fmla="*/ 33 h 68"/>
                <a:gd name="T74" fmla="*/ 0 w 56"/>
                <a:gd name="T75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68">
                  <a:moveTo>
                    <a:pt x="0" y="33"/>
                  </a:moveTo>
                  <a:lnTo>
                    <a:pt x="0" y="33"/>
                  </a:lnTo>
                  <a:lnTo>
                    <a:pt x="0" y="41"/>
                  </a:lnTo>
                  <a:lnTo>
                    <a:pt x="1" y="47"/>
                  </a:lnTo>
                  <a:lnTo>
                    <a:pt x="4" y="54"/>
                  </a:lnTo>
                  <a:lnTo>
                    <a:pt x="8" y="58"/>
                  </a:lnTo>
                  <a:lnTo>
                    <a:pt x="12" y="62"/>
                  </a:lnTo>
                  <a:lnTo>
                    <a:pt x="17" y="65"/>
                  </a:lnTo>
                  <a:lnTo>
                    <a:pt x="22" y="68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33" y="68"/>
                  </a:lnTo>
                  <a:lnTo>
                    <a:pt x="39" y="65"/>
                  </a:lnTo>
                  <a:lnTo>
                    <a:pt x="44" y="62"/>
                  </a:lnTo>
                  <a:lnTo>
                    <a:pt x="49" y="58"/>
                  </a:lnTo>
                  <a:lnTo>
                    <a:pt x="52" y="54"/>
                  </a:lnTo>
                  <a:lnTo>
                    <a:pt x="53" y="47"/>
                  </a:lnTo>
                  <a:lnTo>
                    <a:pt x="55" y="41"/>
                  </a:lnTo>
                  <a:lnTo>
                    <a:pt x="56" y="33"/>
                  </a:lnTo>
                  <a:lnTo>
                    <a:pt x="56" y="33"/>
                  </a:lnTo>
                  <a:lnTo>
                    <a:pt x="55" y="27"/>
                  </a:lnTo>
                  <a:lnTo>
                    <a:pt x="53" y="21"/>
                  </a:lnTo>
                  <a:lnTo>
                    <a:pt x="52" y="14"/>
                  </a:lnTo>
                  <a:lnTo>
                    <a:pt x="49" y="9"/>
                  </a:lnTo>
                  <a:lnTo>
                    <a:pt x="44" y="6"/>
                  </a:lnTo>
                  <a:lnTo>
                    <a:pt x="39" y="3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7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4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Freeform 134"/>
            <p:cNvSpPr>
              <a:spLocks/>
            </p:cNvSpPr>
            <p:nvPr/>
          </p:nvSpPr>
          <p:spPr bwMode="auto">
            <a:xfrm>
              <a:off x="3111470" y="2489023"/>
              <a:ext cx="119358" cy="137850"/>
            </a:xfrm>
            <a:custGeom>
              <a:avLst/>
              <a:gdLst>
                <a:gd name="T0" fmla="*/ 36 w 71"/>
                <a:gd name="T1" fmla="*/ 82 h 82"/>
                <a:gd name="T2" fmla="*/ 36 w 71"/>
                <a:gd name="T3" fmla="*/ 82 h 82"/>
                <a:gd name="T4" fmla="*/ 42 w 71"/>
                <a:gd name="T5" fmla="*/ 81 h 82"/>
                <a:gd name="T6" fmla="*/ 49 w 71"/>
                <a:gd name="T7" fmla="*/ 79 h 82"/>
                <a:gd name="T8" fmla="*/ 55 w 71"/>
                <a:gd name="T9" fmla="*/ 75 h 82"/>
                <a:gd name="T10" fmla="*/ 60 w 71"/>
                <a:gd name="T11" fmla="*/ 70 h 82"/>
                <a:gd name="T12" fmla="*/ 65 w 71"/>
                <a:gd name="T13" fmla="*/ 63 h 82"/>
                <a:gd name="T14" fmla="*/ 68 w 71"/>
                <a:gd name="T15" fmla="*/ 57 h 82"/>
                <a:gd name="T16" fmla="*/ 69 w 71"/>
                <a:gd name="T17" fmla="*/ 49 h 82"/>
                <a:gd name="T18" fmla="*/ 71 w 71"/>
                <a:gd name="T19" fmla="*/ 41 h 82"/>
                <a:gd name="T20" fmla="*/ 71 w 71"/>
                <a:gd name="T21" fmla="*/ 41 h 82"/>
                <a:gd name="T22" fmla="*/ 69 w 71"/>
                <a:gd name="T23" fmla="*/ 34 h 82"/>
                <a:gd name="T24" fmla="*/ 68 w 71"/>
                <a:gd name="T25" fmla="*/ 26 h 82"/>
                <a:gd name="T26" fmla="*/ 65 w 71"/>
                <a:gd name="T27" fmla="*/ 19 h 82"/>
                <a:gd name="T28" fmla="*/ 60 w 71"/>
                <a:gd name="T29" fmla="*/ 13 h 82"/>
                <a:gd name="T30" fmla="*/ 55 w 71"/>
                <a:gd name="T31" fmla="*/ 8 h 82"/>
                <a:gd name="T32" fmla="*/ 49 w 71"/>
                <a:gd name="T33" fmla="*/ 4 h 82"/>
                <a:gd name="T34" fmla="*/ 42 w 71"/>
                <a:gd name="T35" fmla="*/ 2 h 82"/>
                <a:gd name="T36" fmla="*/ 36 w 71"/>
                <a:gd name="T37" fmla="*/ 0 h 82"/>
                <a:gd name="T38" fmla="*/ 36 w 71"/>
                <a:gd name="T39" fmla="*/ 0 h 82"/>
                <a:gd name="T40" fmla="*/ 28 w 71"/>
                <a:gd name="T41" fmla="*/ 2 h 82"/>
                <a:gd name="T42" fmla="*/ 22 w 71"/>
                <a:gd name="T43" fmla="*/ 4 h 82"/>
                <a:gd name="T44" fmla="*/ 16 w 71"/>
                <a:gd name="T45" fmla="*/ 8 h 82"/>
                <a:gd name="T46" fmla="*/ 11 w 71"/>
                <a:gd name="T47" fmla="*/ 13 h 82"/>
                <a:gd name="T48" fmla="*/ 6 w 71"/>
                <a:gd name="T49" fmla="*/ 19 h 82"/>
                <a:gd name="T50" fmla="*/ 3 w 71"/>
                <a:gd name="T51" fmla="*/ 26 h 82"/>
                <a:gd name="T52" fmla="*/ 1 w 71"/>
                <a:gd name="T53" fmla="*/ 34 h 82"/>
                <a:gd name="T54" fmla="*/ 0 w 71"/>
                <a:gd name="T55" fmla="*/ 41 h 82"/>
                <a:gd name="T56" fmla="*/ 0 w 71"/>
                <a:gd name="T57" fmla="*/ 41 h 82"/>
                <a:gd name="T58" fmla="*/ 1 w 71"/>
                <a:gd name="T59" fmla="*/ 49 h 82"/>
                <a:gd name="T60" fmla="*/ 3 w 71"/>
                <a:gd name="T61" fmla="*/ 57 h 82"/>
                <a:gd name="T62" fmla="*/ 6 w 71"/>
                <a:gd name="T63" fmla="*/ 63 h 82"/>
                <a:gd name="T64" fmla="*/ 11 w 71"/>
                <a:gd name="T65" fmla="*/ 70 h 82"/>
                <a:gd name="T66" fmla="*/ 16 w 71"/>
                <a:gd name="T67" fmla="*/ 75 h 82"/>
                <a:gd name="T68" fmla="*/ 22 w 71"/>
                <a:gd name="T69" fmla="*/ 79 h 82"/>
                <a:gd name="T70" fmla="*/ 28 w 71"/>
                <a:gd name="T71" fmla="*/ 81 h 82"/>
                <a:gd name="T72" fmla="*/ 36 w 71"/>
                <a:gd name="T73" fmla="*/ 82 h 82"/>
                <a:gd name="T74" fmla="*/ 36 w 71"/>
                <a:gd name="T7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82">
                  <a:moveTo>
                    <a:pt x="36" y="82"/>
                  </a:moveTo>
                  <a:lnTo>
                    <a:pt x="36" y="82"/>
                  </a:lnTo>
                  <a:lnTo>
                    <a:pt x="42" y="81"/>
                  </a:lnTo>
                  <a:lnTo>
                    <a:pt x="49" y="79"/>
                  </a:lnTo>
                  <a:lnTo>
                    <a:pt x="55" y="75"/>
                  </a:lnTo>
                  <a:lnTo>
                    <a:pt x="60" y="70"/>
                  </a:lnTo>
                  <a:lnTo>
                    <a:pt x="65" y="63"/>
                  </a:lnTo>
                  <a:lnTo>
                    <a:pt x="68" y="57"/>
                  </a:lnTo>
                  <a:lnTo>
                    <a:pt x="69" y="49"/>
                  </a:lnTo>
                  <a:lnTo>
                    <a:pt x="71" y="41"/>
                  </a:lnTo>
                  <a:lnTo>
                    <a:pt x="71" y="41"/>
                  </a:lnTo>
                  <a:lnTo>
                    <a:pt x="69" y="34"/>
                  </a:lnTo>
                  <a:lnTo>
                    <a:pt x="68" y="26"/>
                  </a:lnTo>
                  <a:lnTo>
                    <a:pt x="65" y="19"/>
                  </a:lnTo>
                  <a:lnTo>
                    <a:pt x="60" y="13"/>
                  </a:lnTo>
                  <a:lnTo>
                    <a:pt x="55" y="8"/>
                  </a:lnTo>
                  <a:lnTo>
                    <a:pt x="49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11" y="13"/>
                  </a:lnTo>
                  <a:lnTo>
                    <a:pt x="6" y="19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9"/>
                  </a:lnTo>
                  <a:lnTo>
                    <a:pt x="3" y="57"/>
                  </a:lnTo>
                  <a:lnTo>
                    <a:pt x="6" y="63"/>
                  </a:lnTo>
                  <a:lnTo>
                    <a:pt x="11" y="70"/>
                  </a:lnTo>
                  <a:lnTo>
                    <a:pt x="16" y="75"/>
                  </a:lnTo>
                  <a:lnTo>
                    <a:pt x="22" y="79"/>
                  </a:lnTo>
                  <a:lnTo>
                    <a:pt x="28" y="81"/>
                  </a:lnTo>
                  <a:lnTo>
                    <a:pt x="36" y="82"/>
                  </a:lnTo>
                  <a:lnTo>
                    <a:pt x="3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Freeform 135"/>
            <p:cNvSpPr>
              <a:spLocks noEditPoints="1"/>
            </p:cNvSpPr>
            <p:nvPr/>
          </p:nvSpPr>
          <p:spPr bwMode="auto">
            <a:xfrm>
              <a:off x="2855942" y="2142716"/>
              <a:ext cx="632095" cy="603516"/>
            </a:xfrm>
            <a:custGeom>
              <a:avLst/>
              <a:gdLst>
                <a:gd name="T0" fmla="*/ 150 w 376"/>
                <a:gd name="T1" fmla="*/ 3 h 359"/>
                <a:gd name="T2" fmla="*/ 84 w 376"/>
                <a:gd name="T3" fmla="*/ 31 h 359"/>
                <a:gd name="T4" fmla="*/ 32 w 376"/>
                <a:gd name="T5" fmla="*/ 83 h 359"/>
                <a:gd name="T6" fmla="*/ 5 w 376"/>
                <a:gd name="T7" fmla="*/ 151 h 359"/>
                <a:gd name="T8" fmla="*/ 0 w 376"/>
                <a:gd name="T9" fmla="*/ 203 h 359"/>
                <a:gd name="T10" fmla="*/ 18 w 376"/>
                <a:gd name="T11" fmla="*/ 268 h 359"/>
                <a:gd name="T12" fmla="*/ 84 w 376"/>
                <a:gd name="T13" fmla="*/ 347 h 359"/>
                <a:gd name="T14" fmla="*/ 112 w 376"/>
                <a:gd name="T15" fmla="*/ 307 h 359"/>
                <a:gd name="T16" fmla="*/ 131 w 376"/>
                <a:gd name="T17" fmla="*/ 295 h 359"/>
                <a:gd name="T18" fmla="*/ 84 w 376"/>
                <a:gd name="T19" fmla="*/ 295 h 359"/>
                <a:gd name="T20" fmla="*/ 62 w 376"/>
                <a:gd name="T21" fmla="*/ 298 h 359"/>
                <a:gd name="T22" fmla="*/ 40 w 376"/>
                <a:gd name="T23" fmla="*/ 265 h 359"/>
                <a:gd name="T24" fmla="*/ 24 w 376"/>
                <a:gd name="T25" fmla="*/ 214 h 359"/>
                <a:gd name="T26" fmla="*/ 352 w 376"/>
                <a:gd name="T27" fmla="*/ 214 h 359"/>
                <a:gd name="T28" fmla="*/ 336 w 376"/>
                <a:gd name="T29" fmla="*/ 265 h 359"/>
                <a:gd name="T30" fmla="*/ 314 w 376"/>
                <a:gd name="T31" fmla="*/ 298 h 359"/>
                <a:gd name="T32" fmla="*/ 276 w 376"/>
                <a:gd name="T33" fmla="*/ 293 h 359"/>
                <a:gd name="T34" fmla="*/ 245 w 376"/>
                <a:gd name="T35" fmla="*/ 295 h 359"/>
                <a:gd name="T36" fmla="*/ 264 w 376"/>
                <a:gd name="T37" fmla="*/ 307 h 359"/>
                <a:gd name="T38" fmla="*/ 292 w 376"/>
                <a:gd name="T39" fmla="*/ 347 h 359"/>
                <a:gd name="T40" fmla="*/ 358 w 376"/>
                <a:gd name="T41" fmla="*/ 268 h 359"/>
                <a:gd name="T42" fmla="*/ 376 w 376"/>
                <a:gd name="T43" fmla="*/ 203 h 359"/>
                <a:gd name="T44" fmla="*/ 371 w 376"/>
                <a:gd name="T45" fmla="*/ 151 h 359"/>
                <a:gd name="T46" fmla="*/ 344 w 376"/>
                <a:gd name="T47" fmla="*/ 83 h 359"/>
                <a:gd name="T48" fmla="*/ 292 w 376"/>
                <a:gd name="T49" fmla="*/ 31 h 359"/>
                <a:gd name="T50" fmla="*/ 226 w 376"/>
                <a:gd name="T51" fmla="*/ 3 h 359"/>
                <a:gd name="T52" fmla="*/ 188 w 376"/>
                <a:gd name="T53" fmla="*/ 27 h 359"/>
                <a:gd name="T54" fmla="*/ 210 w 376"/>
                <a:gd name="T55" fmla="*/ 38 h 359"/>
                <a:gd name="T56" fmla="*/ 234 w 376"/>
                <a:gd name="T57" fmla="*/ 82 h 359"/>
                <a:gd name="T58" fmla="*/ 188 w 376"/>
                <a:gd name="T59" fmla="*/ 101 h 359"/>
                <a:gd name="T60" fmla="*/ 142 w 376"/>
                <a:gd name="T61" fmla="*/ 82 h 359"/>
                <a:gd name="T62" fmla="*/ 166 w 376"/>
                <a:gd name="T63" fmla="*/ 38 h 359"/>
                <a:gd name="T64" fmla="*/ 188 w 376"/>
                <a:gd name="T65" fmla="*/ 27 h 359"/>
                <a:gd name="T66" fmla="*/ 26 w 376"/>
                <a:gd name="T67" fmla="*/ 159 h 359"/>
                <a:gd name="T68" fmla="*/ 46 w 376"/>
                <a:gd name="T69" fmla="*/ 104 h 359"/>
                <a:gd name="T70" fmla="*/ 106 w 376"/>
                <a:gd name="T71" fmla="*/ 146 h 359"/>
                <a:gd name="T72" fmla="*/ 59 w 376"/>
                <a:gd name="T73" fmla="*/ 85 h 359"/>
                <a:gd name="T74" fmla="*/ 98 w 376"/>
                <a:gd name="T75" fmla="*/ 49 h 359"/>
                <a:gd name="T76" fmla="*/ 147 w 376"/>
                <a:gd name="T77" fmla="*/ 27 h 359"/>
                <a:gd name="T78" fmla="*/ 120 w 376"/>
                <a:gd name="T79" fmla="*/ 76 h 359"/>
                <a:gd name="T80" fmla="*/ 59 w 376"/>
                <a:gd name="T81" fmla="*/ 85 h 359"/>
                <a:gd name="T82" fmla="*/ 128 w 376"/>
                <a:gd name="T83" fmla="*/ 148 h 359"/>
                <a:gd name="T84" fmla="*/ 188 w 376"/>
                <a:gd name="T85" fmla="*/ 123 h 359"/>
                <a:gd name="T86" fmla="*/ 245 w 376"/>
                <a:gd name="T87" fmla="*/ 120 h 359"/>
                <a:gd name="T88" fmla="*/ 229 w 376"/>
                <a:gd name="T89" fmla="*/ 27 h 359"/>
                <a:gd name="T90" fmla="*/ 267 w 376"/>
                <a:gd name="T91" fmla="*/ 42 h 359"/>
                <a:gd name="T92" fmla="*/ 310 w 376"/>
                <a:gd name="T93" fmla="*/ 76 h 359"/>
                <a:gd name="T94" fmla="*/ 261 w 376"/>
                <a:gd name="T95" fmla="*/ 96 h 359"/>
                <a:gd name="T96" fmla="*/ 239 w 376"/>
                <a:gd name="T97" fmla="*/ 41 h 359"/>
                <a:gd name="T98" fmla="*/ 272 w 376"/>
                <a:gd name="T99" fmla="*/ 178 h 359"/>
                <a:gd name="T100" fmla="*/ 299 w 376"/>
                <a:gd name="T101" fmla="*/ 112 h 359"/>
                <a:gd name="T102" fmla="*/ 346 w 376"/>
                <a:gd name="T103" fmla="*/ 14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6" h="359">
                  <a:moveTo>
                    <a:pt x="188" y="0"/>
                  </a:moveTo>
                  <a:lnTo>
                    <a:pt x="188" y="0"/>
                  </a:lnTo>
                  <a:lnTo>
                    <a:pt x="169" y="1"/>
                  </a:lnTo>
                  <a:lnTo>
                    <a:pt x="150" y="3"/>
                  </a:lnTo>
                  <a:lnTo>
                    <a:pt x="133" y="8"/>
                  </a:lnTo>
                  <a:lnTo>
                    <a:pt x="116" y="14"/>
                  </a:lnTo>
                  <a:lnTo>
                    <a:pt x="98" y="22"/>
                  </a:lnTo>
                  <a:lnTo>
                    <a:pt x="84" y="31"/>
                  </a:lnTo>
                  <a:lnTo>
                    <a:pt x="68" y="42"/>
                  </a:lnTo>
                  <a:lnTo>
                    <a:pt x="56" y="55"/>
                  </a:lnTo>
                  <a:lnTo>
                    <a:pt x="43" y="69"/>
                  </a:lnTo>
                  <a:lnTo>
                    <a:pt x="32" y="83"/>
                  </a:lnTo>
                  <a:lnTo>
                    <a:pt x="24" y="99"/>
                  </a:lnTo>
                  <a:lnTo>
                    <a:pt x="16" y="115"/>
                  </a:lnTo>
                  <a:lnTo>
                    <a:pt x="10" y="132"/>
                  </a:lnTo>
                  <a:lnTo>
                    <a:pt x="5" y="151"/>
                  </a:lnTo>
                  <a:lnTo>
                    <a:pt x="2" y="170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203"/>
                  </a:lnTo>
                  <a:lnTo>
                    <a:pt x="2" y="217"/>
                  </a:lnTo>
                  <a:lnTo>
                    <a:pt x="5" y="230"/>
                  </a:lnTo>
                  <a:lnTo>
                    <a:pt x="8" y="243"/>
                  </a:lnTo>
                  <a:lnTo>
                    <a:pt x="18" y="268"/>
                  </a:lnTo>
                  <a:lnTo>
                    <a:pt x="30" y="292"/>
                  </a:lnTo>
                  <a:lnTo>
                    <a:pt x="46" y="312"/>
                  </a:lnTo>
                  <a:lnTo>
                    <a:pt x="64" y="331"/>
                  </a:lnTo>
                  <a:lnTo>
                    <a:pt x="84" y="347"/>
                  </a:lnTo>
                  <a:lnTo>
                    <a:pt x="108" y="359"/>
                  </a:lnTo>
                  <a:lnTo>
                    <a:pt x="111" y="315"/>
                  </a:lnTo>
                  <a:lnTo>
                    <a:pt x="111" y="315"/>
                  </a:lnTo>
                  <a:lnTo>
                    <a:pt x="112" y="307"/>
                  </a:lnTo>
                  <a:lnTo>
                    <a:pt x="117" y="301"/>
                  </a:lnTo>
                  <a:lnTo>
                    <a:pt x="123" y="296"/>
                  </a:lnTo>
                  <a:lnTo>
                    <a:pt x="131" y="295"/>
                  </a:lnTo>
                  <a:lnTo>
                    <a:pt x="131" y="295"/>
                  </a:lnTo>
                  <a:lnTo>
                    <a:pt x="128" y="295"/>
                  </a:lnTo>
                  <a:lnTo>
                    <a:pt x="111" y="293"/>
                  </a:lnTo>
                  <a:lnTo>
                    <a:pt x="100" y="293"/>
                  </a:lnTo>
                  <a:lnTo>
                    <a:pt x="84" y="295"/>
                  </a:lnTo>
                  <a:lnTo>
                    <a:pt x="84" y="295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2" y="298"/>
                  </a:lnTo>
                  <a:lnTo>
                    <a:pt x="62" y="298"/>
                  </a:lnTo>
                  <a:lnTo>
                    <a:pt x="54" y="287"/>
                  </a:lnTo>
                  <a:lnTo>
                    <a:pt x="46" y="276"/>
                  </a:lnTo>
                  <a:lnTo>
                    <a:pt x="40" y="265"/>
                  </a:lnTo>
                  <a:lnTo>
                    <a:pt x="35" y="252"/>
                  </a:lnTo>
                  <a:lnTo>
                    <a:pt x="30" y="241"/>
                  </a:lnTo>
                  <a:lnTo>
                    <a:pt x="27" y="227"/>
                  </a:lnTo>
                  <a:lnTo>
                    <a:pt x="24" y="214"/>
                  </a:lnTo>
                  <a:lnTo>
                    <a:pt x="23" y="200"/>
                  </a:lnTo>
                  <a:lnTo>
                    <a:pt x="354" y="200"/>
                  </a:lnTo>
                  <a:lnTo>
                    <a:pt x="354" y="200"/>
                  </a:lnTo>
                  <a:lnTo>
                    <a:pt x="352" y="214"/>
                  </a:lnTo>
                  <a:lnTo>
                    <a:pt x="349" y="227"/>
                  </a:lnTo>
                  <a:lnTo>
                    <a:pt x="346" y="241"/>
                  </a:lnTo>
                  <a:lnTo>
                    <a:pt x="341" y="252"/>
                  </a:lnTo>
                  <a:lnTo>
                    <a:pt x="336" y="265"/>
                  </a:lnTo>
                  <a:lnTo>
                    <a:pt x="330" y="276"/>
                  </a:lnTo>
                  <a:lnTo>
                    <a:pt x="322" y="287"/>
                  </a:lnTo>
                  <a:lnTo>
                    <a:pt x="314" y="298"/>
                  </a:lnTo>
                  <a:lnTo>
                    <a:pt x="314" y="298"/>
                  </a:lnTo>
                  <a:lnTo>
                    <a:pt x="308" y="296"/>
                  </a:lnTo>
                  <a:lnTo>
                    <a:pt x="308" y="296"/>
                  </a:lnTo>
                  <a:lnTo>
                    <a:pt x="292" y="295"/>
                  </a:lnTo>
                  <a:lnTo>
                    <a:pt x="276" y="293"/>
                  </a:lnTo>
                  <a:lnTo>
                    <a:pt x="265" y="293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45" y="295"/>
                  </a:lnTo>
                  <a:lnTo>
                    <a:pt x="245" y="295"/>
                  </a:lnTo>
                  <a:lnTo>
                    <a:pt x="253" y="296"/>
                  </a:lnTo>
                  <a:lnTo>
                    <a:pt x="259" y="301"/>
                  </a:lnTo>
                  <a:lnTo>
                    <a:pt x="264" y="307"/>
                  </a:lnTo>
                  <a:lnTo>
                    <a:pt x="265" y="315"/>
                  </a:lnTo>
                  <a:lnTo>
                    <a:pt x="269" y="359"/>
                  </a:lnTo>
                  <a:lnTo>
                    <a:pt x="269" y="359"/>
                  </a:lnTo>
                  <a:lnTo>
                    <a:pt x="292" y="347"/>
                  </a:lnTo>
                  <a:lnTo>
                    <a:pt x="313" y="331"/>
                  </a:lnTo>
                  <a:lnTo>
                    <a:pt x="330" y="312"/>
                  </a:lnTo>
                  <a:lnTo>
                    <a:pt x="346" y="292"/>
                  </a:lnTo>
                  <a:lnTo>
                    <a:pt x="358" y="268"/>
                  </a:lnTo>
                  <a:lnTo>
                    <a:pt x="368" y="243"/>
                  </a:lnTo>
                  <a:lnTo>
                    <a:pt x="371" y="230"/>
                  </a:lnTo>
                  <a:lnTo>
                    <a:pt x="374" y="217"/>
                  </a:lnTo>
                  <a:lnTo>
                    <a:pt x="376" y="203"/>
                  </a:lnTo>
                  <a:lnTo>
                    <a:pt x="376" y="189"/>
                  </a:lnTo>
                  <a:lnTo>
                    <a:pt x="376" y="189"/>
                  </a:lnTo>
                  <a:lnTo>
                    <a:pt x="374" y="170"/>
                  </a:lnTo>
                  <a:lnTo>
                    <a:pt x="371" y="151"/>
                  </a:lnTo>
                  <a:lnTo>
                    <a:pt x="368" y="132"/>
                  </a:lnTo>
                  <a:lnTo>
                    <a:pt x="362" y="115"/>
                  </a:lnTo>
                  <a:lnTo>
                    <a:pt x="352" y="99"/>
                  </a:lnTo>
                  <a:lnTo>
                    <a:pt x="344" y="83"/>
                  </a:lnTo>
                  <a:lnTo>
                    <a:pt x="333" y="69"/>
                  </a:lnTo>
                  <a:lnTo>
                    <a:pt x="321" y="55"/>
                  </a:lnTo>
                  <a:lnTo>
                    <a:pt x="308" y="42"/>
                  </a:lnTo>
                  <a:lnTo>
                    <a:pt x="292" y="31"/>
                  </a:lnTo>
                  <a:lnTo>
                    <a:pt x="278" y="22"/>
                  </a:lnTo>
                  <a:lnTo>
                    <a:pt x="261" y="14"/>
                  </a:lnTo>
                  <a:lnTo>
                    <a:pt x="243" y="8"/>
                  </a:lnTo>
                  <a:lnTo>
                    <a:pt x="226" y="3"/>
                  </a:lnTo>
                  <a:lnTo>
                    <a:pt x="207" y="1"/>
                  </a:lnTo>
                  <a:lnTo>
                    <a:pt x="188" y="0"/>
                  </a:lnTo>
                  <a:lnTo>
                    <a:pt x="188" y="0"/>
                  </a:lnTo>
                  <a:close/>
                  <a:moveTo>
                    <a:pt x="188" y="27"/>
                  </a:moveTo>
                  <a:lnTo>
                    <a:pt x="188" y="27"/>
                  </a:lnTo>
                  <a:lnTo>
                    <a:pt x="196" y="28"/>
                  </a:lnTo>
                  <a:lnTo>
                    <a:pt x="202" y="31"/>
                  </a:lnTo>
                  <a:lnTo>
                    <a:pt x="210" y="38"/>
                  </a:lnTo>
                  <a:lnTo>
                    <a:pt x="217" y="46"/>
                  </a:lnTo>
                  <a:lnTo>
                    <a:pt x="223" y="57"/>
                  </a:lnTo>
                  <a:lnTo>
                    <a:pt x="229" y="68"/>
                  </a:lnTo>
                  <a:lnTo>
                    <a:pt x="234" y="82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13" y="101"/>
                  </a:lnTo>
                  <a:lnTo>
                    <a:pt x="188" y="101"/>
                  </a:lnTo>
                  <a:lnTo>
                    <a:pt x="163" y="101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42" y="82"/>
                  </a:lnTo>
                  <a:lnTo>
                    <a:pt x="147" y="68"/>
                  </a:lnTo>
                  <a:lnTo>
                    <a:pt x="153" y="57"/>
                  </a:lnTo>
                  <a:lnTo>
                    <a:pt x="160" y="46"/>
                  </a:lnTo>
                  <a:lnTo>
                    <a:pt x="166" y="38"/>
                  </a:lnTo>
                  <a:lnTo>
                    <a:pt x="174" y="31"/>
                  </a:lnTo>
                  <a:lnTo>
                    <a:pt x="180" y="28"/>
                  </a:lnTo>
                  <a:lnTo>
                    <a:pt x="188" y="27"/>
                  </a:lnTo>
                  <a:lnTo>
                    <a:pt x="188" y="27"/>
                  </a:lnTo>
                  <a:close/>
                  <a:moveTo>
                    <a:pt x="105" y="178"/>
                  </a:moveTo>
                  <a:lnTo>
                    <a:pt x="23" y="178"/>
                  </a:lnTo>
                  <a:lnTo>
                    <a:pt x="23" y="178"/>
                  </a:lnTo>
                  <a:lnTo>
                    <a:pt x="26" y="159"/>
                  </a:lnTo>
                  <a:lnTo>
                    <a:pt x="30" y="140"/>
                  </a:lnTo>
                  <a:lnTo>
                    <a:pt x="37" y="121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78" y="112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106" y="146"/>
                  </a:lnTo>
                  <a:lnTo>
                    <a:pt x="105" y="178"/>
                  </a:lnTo>
                  <a:lnTo>
                    <a:pt x="105" y="178"/>
                  </a:lnTo>
                  <a:close/>
                  <a:moveTo>
                    <a:pt x="59" y="85"/>
                  </a:moveTo>
                  <a:lnTo>
                    <a:pt x="59" y="85"/>
                  </a:lnTo>
                  <a:lnTo>
                    <a:pt x="67" y="76"/>
                  </a:lnTo>
                  <a:lnTo>
                    <a:pt x="76" y="66"/>
                  </a:lnTo>
                  <a:lnTo>
                    <a:pt x="87" y="57"/>
                  </a:lnTo>
                  <a:lnTo>
                    <a:pt x="98" y="49"/>
                  </a:lnTo>
                  <a:lnTo>
                    <a:pt x="109" y="42"/>
                  </a:lnTo>
                  <a:lnTo>
                    <a:pt x="120" y="36"/>
                  </a:lnTo>
                  <a:lnTo>
                    <a:pt x="133" y="31"/>
                  </a:lnTo>
                  <a:lnTo>
                    <a:pt x="147" y="27"/>
                  </a:lnTo>
                  <a:lnTo>
                    <a:pt x="147" y="27"/>
                  </a:lnTo>
                  <a:lnTo>
                    <a:pt x="138" y="41"/>
                  </a:lnTo>
                  <a:lnTo>
                    <a:pt x="128" y="57"/>
                  </a:lnTo>
                  <a:lnTo>
                    <a:pt x="120" y="76"/>
                  </a:lnTo>
                  <a:lnTo>
                    <a:pt x="114" y="96"/>
                  </a:lnTo>
                  <a:lnTo>
                    <a:pt x="114" y="96"/>
                  </a:lnTo>
                  <a:lnTo>
                    <a:pt x="87" y="91"/>
                  </a:lnTo>
                  <a:lnTo>
                    <a:pt x="59" y="85"/>
                  </a:lnTo>
                  <a:lnTo>
                    <a:pt x="59" y="85"/>
                  </a:lnTo>
                  <a:close/>
                  <a:moveTo>
                    <a:pt x="125" y="178"/>
                  </a:moveTo>
                  <a:lnTo>
                    <a:pt x="125" y="178"/>
                  </a:lnTo>
                  <a:lnTo>
                    <a:pt x="128" y="148"/>
                  </a:lnTo>
                  <a:lnTo>
                    <a:pt x="131" y="120"/>
                  </a:lnTo>
                  <a:lnTo>
                    <a:pt x="131" y="120"/>
                  </a:lnTo>
                  <a:lnTo>
                    <a:pt x="160" y="123"/>
                  </a:lnTo>
                  <a:lnTo>
                    <a:pt x="188" y="123"/>
                  </a:lnTo>
                  <a:lnTo>
                    <a:pt x="188" y="123"/>
                  </a:lnTo>
                  <a:lnTo>
                    <a:pt x="217" y="123"/>
                  </a:lnTo>
                  <a:lnTo>
                    <a:pt x="245" y="120"/>
                  </a:lnTo>
                  <a:lnTo>
                    <a:pt x="245" y="120"/>
                  </a:lnTo>
                  <a:lnTo>
                    <a:pt x="248" y="148"/>
                  </a:lnTo>
                  <a:lnTo>
                    <a:pt x="251" y="178"/>
                  </a:lnTo>
                  <a:lnTo>
                    <a:pt x="125" y="178"/>
                  </a:lnTo>
                  <a:close/>
                  <a:moveTo>
                    <a:pt x="229" y="27"/>
                  </a:moveTo>
                  <a:lnTo>
                    <a:pt x="229" y="27"/>
                  </a:lnTo>
                  <a:lnTo>
                    <a:pt x="242" y="31"/>
                  </a:lnTo>
                  <a:lnTo>
                    <a:pt x="254" y="36"/>
                  </a:lnTo>
                  <a:lnTo>
                    <a:pt x="267" y="42"/>
                  </a:lnTo>
                  <a:lnTo>
                    <a:pt x="278" y="49"/>
                  </a:lnTo>
                  <a:lnTo>
                    <a:pt x="289" y="57"/>
                  </a:lnTo>
                  <a:lnTo>
                    <a:pt x="300" y="66"/>
                  </a:lnTo>
                  <a:lnTo>
                    <a:pt x="310" y="76"/>
                  </a:lnTo>
                  <a:lnTo>
                    <a:pt x="317" y="85"/>
                  </a:lnTo>
                  <a:lnTo>
                    <a:pt x="317" y="85"/>
                  </a:lnTo>
                  <a:lnTo>
                    <a:pt x="289" y="91"/>
                  </a:lnTo>
                  <a:lnTo>
                    <a:pt x="261" y="96"/>
                  </a:lnTo>
                  <a:lnTo>
                    <a:pt x="261" y="96"/>
                  </a:lnTo>
                  <a:lnTo>
                    <a:pt x="254" y="76"/>
                  </a:lnTo>
                  <a:lnTo>
                    <a:pt x="248" y="57"/>
                  </a:lnTo>
                  <a:lnTo>
                    <a:pt x="239" y="41"/>
                  </a:lnTo>
                  <a:lnTo>
                    <a:pt x="229" y="27"/>
                  </a:lnTo>
                  <a:lnTo>
                    <a:pt x="229" y="27"/>
                  </a:lnTo>
                  <a:close/>
                  <a:moveTo>
                    <a:pt x="272" y="178"/>
                  </a:moveTo>
                  <a:lnTo>
                    <a:pt x="272" y="178"/>
                  </a:lnTo>
                  <a:lnTo>
                    <a:pt x="270" y="146"/>
                  </a:lnTo>
                  <a:lnTo>
                    <a:pt x="267" y="118"/>
                  </a:lnTo>
                  <a:lnTo>
                    <a:pt x="267" y="118"/>
                  </a:lnTo>
                  <a:lnTo>
                    <a:pt x="299" y="112"/>
                  </a:lnTo>
                  <a:lnTo>
                    <a:pt x="330" y="104"/>
                  </a:lnTo>
                  <a:lnTo>
                    <a:pt x="330" y="104"/>
                  </a:lnTo>
                  <a:lnTo>
                    <a:pt x="340" y="121"/>
                  </a:lnTo>
                  <a:lnTo>
                    <a:pt x="346" y="140"/>
                  </a:lnTo>
                  <a:lnTo>
                    <a:pt x="351" y="159"/>
                  </a:lnTo>
                  <a:lnTo>
                    <a:pt x="354" y="178"/>
                  </a:lnTo>
                  <a:lnTo>
                    <a:pt x="272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9" name="Freeform 136"/>
            <p:cNvSpPr>
              <a:spLocks noEditPoints="1"/>
            </p:cNvSpPr>
            <p:nvPr/>
          </p:nvSpPr>
          <p:spPr bwMode="auto">
            <a:xfrm>
              <a:off x="3047588" y="2633598"/>
              <a:ext cx="248803" cy="144575"/>
            </a:xfrm>
            <a:custGeom>
              <a:avLst/>
              <a:gdLst>
                <a:gd name="T0" fmla="*/ 145 w 148"/>
                <a:gd name="T1" fmla="*/ 25 h 86"/>
                <a:gd name="T2" fmla="*/ 142 w 148"/>
                <a:gd name="T3" fmla="*/ 15 h 86"/>
                <a:gd name="T4" fmla="*/ 131 w 148"/>
                <a:gd name="T5" fmla="*/ 4 h 86"/>
                <a:gd name="T6" fmla="*/ 123 w 148"/>
                <a:gd name="T7" fmla="*/ 1 h 86"/>
                <a:gd name="T8" fmla="*/ 106 w 148"/>
                <a:gd name="T9" fmla="*/ 0 h 86"/>
                <a:gd name="T10" fmla="*/ 103 w 148"/>
                <a:gd name="T11" fmla="*/ 0 h 86"/>
                <a:gd name="T12" fmla="*/ 118 w 148"/>
                <a:gd name="T13" fmla="*/ 12 h 86"/>
                <a:gd name="T14" fmla="*/ 109 w 148"/>
                <a:gd name="T15" fmla="*/ 34 h 86"/>
                <a:gd name="T16" fmla="*/ 85 w 148"/>
                <a:gd name="T17" fmla="*/ 83 h 86"/>
                <a:gd name="T18" fmla="*/ 82 w 148"/>
                <a:gd name="T19" fmla="*/ 17 h 86"/>
                <a:gd name="T20" fmla="*/ 80 w 148"/>
                <a:gd name="T21" fmla="*/ 1 h 86"/>
                <a:gd name="T22" fmla="*/ 61 w 148"/>
                <a:gd name="T23" fmla="*/ 14 h 86"/>
                <a:gd name="T24" fmla="*/ 61 w 148"/>
                <a:gd name="T25" fmla="*/ 85 h 86"/>
                <a:gd name="T26" fmla="*/ 61 w 148"/>
                <a:gd name="T27" fmla="*/ 85 h 86"/>
                <a:gd name="T28" fmla="*/ 39 w 148"/>
                <a:gd name="T29" fmla="*/ 34 h 86"/>
                <a:gd name="T30" fmla="*/ 28 w 148"/>
                <a:gd name="T31" fmla="*/ 12 h 86"/>
                <a:gd name="T32" fmla="*/ 44 w 148"/>
                <a:gd name="T33" fmla="*/ 0 h 86"/>
                <a:gd name="T34" fmla="*/ 41 w 148"/>
                <a:gd name="T35" fmla="*/ 0 h 86"/>
                <a:gd name="T36" fmla="*/ 41 w 148"/>
                <a:gd name="T37" fmla="*/ 0 h 86"/>
                <a:gd name="T38" fmla="*/ 25 w 148"/>
                <a:gd name="T39" fmla="*/ 1 h 86"/>
                <a:gd name="T40" fmla="*/ 24 w 148"/>
                <a:gd name="T41" fmla="*/ 1 h 86"/>
                <a:gd name="T42" fmla="*/ 11 w 148"/>
                <a:gd name="T43" fmla="*/ 9 h 86"/>
                <a:gd name="T44" fmla="*/ 3 w 148"/>
                <a:gd name="T45" fmla="*/ 25 h 86"/>
                <a:gd name="T46" fmla="*/ 0 w 148"/>
                <a:gd name="T47" fmla="*/ 72 h 86"/>
                <a:gd name="T48" fmla="*/ 17 w 148"/>
                <a:gd name="T49" fmla="*/ 78 h 86"/>
                <a:gd name="T50" fmla="*/ 55 w 148"/>
                <a:gd name="T51" fmla="*/ 86 h 86"/>
                <a:gd name="T52" fmla="*/ 74 w 148"/>
                <a:gd name="T53" fmla="*/ 86 h 86"/>
                <a:gd name="T54" fmla="*/ 112 w 148"/>
                <a:gd name="T55" fmla="*/ 83 h 86"/>
                <a:gd name="T56" fmla="*/ 148 w 148"/>
                <a:gd name="T57" fmla="*/ 72 h 86"/>
                <a:gd name="T58" fmla="*/ 147 w 148"/>
                <a:gd name="T59" fmla="*/ 61 h 86"/>
                <a:gd name="T60" fmla="*/ 71 w 148"/>
                <a:gd name="T61" fmla="*/ 86 h 86"/>
                <a:gd name="T62" fmla="*/ 73 w 148"/>
                <a:gd name="T63" fmla="*/ 86 h 86"/>
                <a:gd name="T64" fmla="*/ 73 w 148"/>
                <a:gd name="T65" fmla="*/ 86 h 86"/>
                <a:gd name="T66" fmla="*/ 71 w 148"/>
                <a:gd name="T6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86">
                  <a:moveTo>
                    <a:pt x="147" y="61"/>
                  </a:moveTo>
                  <a:lnTo>
                    <a:pt x="145" y="25"/>
                  </a:lnTo>
                  <a:lnTo>
                    <a:pt x="145" y="25"/>
                  </a:lnTo>
                  <a:lnTo>
                    <a:pt x="142" y="15"/>
                  </a:lnTo>
                  <a:lnTo>
                    <a:pt x="137" y="9"/>
                  </a:lnTo>
                  <a:lnTo>
                    <a:pt x="131" y="4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8" y="12"/>
                  </a:lnTo>
                  <a:lnTo>
                    <a:pt x="99" y="20"/>
                  </a:lnTo>
                  <a:lnTo>
                    <a:pt x="109" y="34"/>
                  </a:lnTo>
                  <a:lnTo>
                    <a:pt x="85" y="83"/>
                  </a:lnTo>
                  <a:lnTo>
                    <a:pt x="85" y="83"/>
                  </a:lnTo>
                  <a:lnTo>
                    <a:pt x="85" y="83"/>
                  </a:lnTo>
                  <a:lnTo>
                    <a:pt x="82" y="17"/>
                  </a:lnTo>
                  <a:lnTo>
                    <a:pt x="85" y="14"/>
                  </a:lnTo>
                  <a:lnTo>
                    <a:pt x="80" y="1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65" y="17"/>
                  </a:lnTo>
                  <a:lnTo>
                    <a:pt x="61" y="85"/>
                  </a:lnTo>
                  <a:lnTo>
                    <a:pt x="61" y="85"/>
                  </a:lnTo>
                  <a:lnTo>
                    <a:pt x="61" y="85"/>
                  </a:lnTo>
                  <a:lnTo>
                    <a:pt x="61" y="83"/>
                  </a:lnTo>
                  <a:lnTo>
                    <a:pt x="39" y="34"/>
                  </a:lnTo>
                  <a:lnTo>
                    <a:pt x="47" y="20"/>
                  </a:lnTo>
                  <a:lnTo>
                    <a:pt x="28" y="1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17" y="4"/>
                  </a:lnTo>
                  <a:lnTo>
                    <a:pt x="11" y="9"/>
                  </a:lnTo>
                  <a:lnTo>
                    <a:pt x="6" y="15"/>
                  </a:lnTo>
                  <a:lnTo>
                    <a:pt x="3" y="25"/>
                  </a:lnTo>
                  <a:lnTo>
                    <a:pt x="2" y="6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7" y="78"/>
                  </a:lnTo>
                  <a:lnTo>
                    <a:pt x="36" y="83"/>
                  </a:lnTo>
                  <a:lnTo>
                    <a:pt x="55" y="86"/>
                  </a:lnTo>
                  <a:lnTo>
                    <a:pt x="74" y="86"/>
                  </a:lnTo>
                  <a:lnTo>
                    <a:pt x="74" y="86"/>
                  </a:lnTo>
                  <a:lnTo>
                    <a:pt x="93" y="86"/>
                  </a:lnTo>
                  <a:lnTo>
                    <a:pt x="112" y="83"/>
                  </a:lnTo>
                  <a:lnTo>
                    <a:pt x="131" y="78"/>
                  </a:lnTo>
                  <a:lnTo>
                    <a:pt x="148" y="72"/>
                  </a:lnTo>
                  <a:lnTo>
                    <a:pt x="148" y="66"/>
                  </a:lnTo>
                  <a:lnTo>
                    <a:pt x="147" y="61"/>
                  </a:lnTo>
                  <a:close/>
                  <a:moveTo>
                    <a:pt x="71" y="86"/>
                  </a:moveTo>
                  <a:lnTo>
                    <a:pt x="71" y="86"/>
                  </a:lnTo>
                  <a:lnTo>
                    <a:pt x="73" y="86"/>
                  </a:lnTo>
                  <a:lnTo>
                    <a:pt x="73" y="86"/>
                  </a:lnTo>
                  <a:lnTo>
                    <a:pt x="73" y="86"/>
                  </a:lnTo>
                  <a:lnTo>
                    <a:pt x="73" y="86"/>
                  </a:lnTo>
                  <a:lnTo>
                    <a:pt x="71" y="86"/>
                  </a:lnTo>
                  <a:lnTo>
                    <a:pt x="71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690782" y="1977955"/>
            <a:ext cx="367467" cy="395407"/>
            <a:chOff x="10915650" y="111125"/>
            <a:chExt cx="1174750" cy="1244600"/>
          </a:xfrm>
          <a:solidFill>
            <a:srgbClr val="7F5C27"/>
          </a:solidFill>
        </p:grpSpPr>
        <p:sp>
          <p:nvSpPr>
            <p:cNvPr id="231" name="Freeform 91"/>
            <p:cNvSpPr>
              <a:spLocks/>
            </p:cNvSpPr>
            <p:nvPr/>
          </p:nvSpPr>
          <p:spPr bwMode="auto">
            <a:xfrm>
              <a:off x="11045825" y="193675"/>
              <a:ext cx="165100" cy="180975"/>
            </a:xfrm>
            <a:custGeom>
              <a:avLst/>
              <a:gdLst>
                <a:gd name="T0" fmla="*/ 10 w 104"/>
                <a:gd name="T1" fmla="*/ 74 h 114"/>
                <a:gd name="T2" fmla="*/ 10 w 104"/>
                <a:gd name="T3" fmla="*/ 74 h 114"/>
                <a:gd name="T4" fmla="*/ 16 w 104"/>
                <a:gd name="T5" fmla="*/ 88 h 114"/>
                <a:gd name="T6" fmla="*/ 26 w 104"/>
                <a:gd name="T7" fmla="*/ 102 h 114"/>
                <a:gd name="T8" fmla="*/ 30 w 104"/>
                <a:gd name="T9" fmla="*/ 106 h 114"/>
                <a:gd name="T10" fmla="*/ 38 w 104"/>
                <a:gd name="T11" fmla="*/ 110 h 114"/>
                <a:gd name="T12" fmla="*/ 44 w 104"/>
                <a:gd name="T13" fmla="*/ 114 h 114"/>
                <a:gd name="T14" fmla="*/ 52 w 104"/>
                <a:gd name="T15" fmla="*/ 114 h 114"/>
                <a:gd name="T16" fmla="*/ 52 w 104"/>
                <a:gd name="T17" fmla="*/ 114 h 114"/>
                <a:gd name="T18" fmla="*/ 60 w 104"/>
                <a:gd name="T19" fmla="*/ 114 h 114"/>
                <a:gd name="T20" fmla="*/ 68 w 104"/>
                <a:gd name="T21" fmla="*/ 110 h 114"/>
                <a:gd name="T22" fmla="*/ 74 w 104"/>
                <a:gd name="T23" fmla="*/ 106 h 114"/>
                <a:gd name="T24" fmla="*/ 80 w 104"/>
                <a:gd name="T25" fmla="*/ 102 h 114"/>
                <a:gd name="T26" fmla="*/ 88 w 104"/>
                <a:gd name="T27" fmla="*/ 88 h 114"/>
                <a:gd name="T28" fmla="*/ 94 w 104"/>
                <a:gd name="T29" fmla="*/ 74 h 114"/>
                <a:gd name="T30" fmla="*/ 94 w 104"/>
                <a:gd name="T31" fmla="*/ 74 h 114"/>
                <a:gd name="T32" fmla="*/ 98 w 104"/>
                <a:gd name="T33" fmla="*/ 70 h 114"/>
                <a:gd name="T34" fmla="*/ 102 w 104"/>
                <a:gd name="T35" fmla="*/ 66 h 114"/>
                <a:gd name="T36" fmla="*/ 102 w 104"/>
                <a:gd name="T37" fmla="*/ 60 h 114"/>
                <a:gd name="T38" fmla="*/ 104 w 104"/>
                <a:gd name="T39" fmla="*/ 54 h 114"/>
                <a:gd name="T40" fmla="*/ 104 w 104"/>
                <a:gd name="T41" fmla="*/ 54 h 114"/>
                <a:gd name="T42" fmla="*/ 102 w 104"/>
                <a:gd name="T43" fmla="*/ 50 h 114"/>
                <a:gd name="T44" fmla="*/ 96 w 104"/>
                <a:gd name="T45" fmla="*/ 46 h 114"/>
                <a:gd name="T46" fmla="*/ 96 w 104"/>
                <a:gd name="T47" fmla="*/ 46 h 114"/>
                <a:gd name="T48" fmla="*/ 96 w 104"/>
                <a:gd name="T49" fmla="*/ 38 h 114"/>
                <a:gd name="T50" fmla="*/ 92 w 104"/>
                <a:gd name="T51" fmla="*/ 28 h 114"/>
                <a:gd name="T52" fmla="*/ 88 w 104"/>
                <a:gd name="T53" fmla="*/ 20 h 114"/>
                <a:gd name="T54" fmla="*/ 84 w 104"/>
                <a:gd name="T55" fmla="*/ 14 h 114"/>
                <a:gd name="T56" fmla="*/ 78 w 104"/>
                <a:gd name="T57" fmla="*/ 8 h 114"/>
                <a:gd name="T58" fmla="*/ 70 w 104"/>
                <a:gd name="T59" fmla="*/ 4 h 114"/>
                <a:gd name="T60" fmla="*/ 62 w 104"/>
                <a:gd name="T61" fmla="*/ 0 h 114"/>
                <a:gd name="T62" fmla="*/ 52 w 104"/>
                <a:gd name="T63" fmla="*/ 0 h 114"/>
                <a:gd name="T64" fmla="*/ 52 w 104"/>
                <a:gd name="T65" fmla="*/ 0 h 114"/>
                <a:gd name="T66" fmla="*/ 42 w 104"/>
                <a:gd name="T67" fmla="*/ 0 h 114"/>
                <a:gd name="T68" fmla="*/ 34 w 104"/>
                <a:gd name="T69" fmla="*/ 4 h 114"/>
                <a:gd name="T70" fmla="*/ 26 w 104"/>
                <a:gd name="T71" fmla="*/ 8 h 114"/>
                <a:gd name="T72" fmla="*/ 20 w 104"/>
                <a:gd name="T73" fmla="*/ 14 h 114"/>
                <a:gd name="T74" fmla="*/ 16 w 104"/>
                <a:gd name="T75" fmla="*/ 20 h 114"/>
                <a:gd name="T76" fmla="*/ 12 w 104"/>
                <a:gd name="T77" fmla="*/ 28 h 114"/>
                <a:gd name="T78" fmla="*/ 8 w 104"/>
                <a:gd name="T79" fmla="*/ 36 h 114"/>
                <a:gd name="T80" fmla="*/ 8 w 104"/>
                <a:gd name="T81" fmla="*/ 46 h 114"/>
                <a:gd name="T82" fmla="*/ 8 w 104"/>
                <a:gd name="T83" fmla="*/ 46 h 114"/>
                <a:gd name="T84" fmla="*/ 2 w 104"/>
                <a:gd name="T85" fmla="*/ 50 h 114"/>
                <a:gd name="T86" fmla="*/ 0 w 104"/>
                <a:gd name="T87" fmla="*/ 54 h 114"/>
                <a:gd name="T88" fmla="*/ 0 w 104"/>
                <a:gd name="T89" fmla="*/ 54 h 114"/>
                <a:gd name="T90" fmla="*/ 0 w 104"/>
                <a:gd name="T91" fmla="*/ 60 h 114"/>
                <a:gd name="T92" fmla="*/ 2 w 104"/>
                <a:gd name="T93" fmla="*/ 66 h 114"/>
                <a:gd name="T94" fmla="*/ 6 w 104"/>
                <a:gd name="T95" fmla="*/ 70 h 114"/>
                <a:gd name="T96" fmla="*/ 10 w 104"/>
                <a:gd name="T97" fmla="*/ 74 h 114"/>
                <a:gd name="T98" fmla="*/ 10 w 104"/>
                <a:gd name="T99" fmla="*/ 7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114">
                  <a:moveTo>
                    <a:pt x="10" y="74"/>
                  </a:moveTo>
                  <a:lnTo>
                    <a:pt x="10" y="74"/>
                  </a:lnTo>
                  <a:lnTo>
                    <a:pt x="16" y="88"/>
                  </a:lnTo>
                  <a:lnTo>
                    <a:pt x="26" y="102"/>
                  </a:lnTo>
                  <a:lnTo>
                    <a:pt x="30" y="106"/>
                  </a:lnTo>
                  <a:lnTo>
                    <a:pt x="38" y="110"/>
                  </a:lnTo>
                  <a:lnTo>
                    <a:pt x="44" y="114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60" y="114"/>
                  </a:lnTo>
                  <a:lnTo>
                    <a:pt x="68" y="110"/>
                  </a:lnTo>
                  <a:lnTo>
                    <a:pt x="74" y="106"/>
                  </a:lnTo>
                  <a:lnTo>
                    <a:pt x="80" y="102"/>
                  </a:lnTo>
                  <a:lnTo>
                    <a:pt x="88" y="88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8" y="70"/>
                  </a:lnTo>
                  <a:lnTo>
                    <a:pt x="102" y="66"/>
                  </a:lnTo>
                  <a:lnTo>
                    <a:pt x="102" y="60"/>
                  </a:lnTo>
                  <a:lnTo>
                    <a:pt x="104" y="54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96" y="38"/>
                  </a:lnTo>
                  <a:lnTo>
                    <a:pt x="92" y="28"/>
                  </a:lnTo>
                  <a:lnTo>
                    <a:pt x="88" y="20"/>
                  </a:lnTo>
                  <a:lnTo>
                    <a:pt x="84" y="14"/>
                  </a:lnTo>
                  <a:lnTo>
                    <a:pt x="78" y="8"/>
                  </a:lnTo>
                  <a:lnTo>
                    <a:pt x="70" y="4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4" y="4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2" y="28"/>
                  </a:lnTo>
                  <a:lnTo>
                    <a:pt x="8" y="3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6" y="70"/>
                  </a:lnTo>
                  <a:lnTo>
                    <a:pt x="10" y="74"/>
                  </a:lnTo>
                  <a:lnTo>
                    <a:pt x="1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2" name="Freeform 92"/>
            <p:cNvSpPr>
              <a:spLocks/>
            </p:cNvSpPr>
            <p:nvPr/>
          </p:nvSpPr>
          <p:spPr bwMode="auto">
            <a:xfrm>
              <a:off x="11798300" y="193675"/>
              <a:ext cx="161925" cy="180975"/>
            </a:xfrm>
            <a:custGeom>
              <a:avLst/>
              <a:gdLst>
                <a:gd name="T0" fmla="*/ 10 w 102"/>
                <a:gd name="T1" fmla="*/ 74 h 114"/>
                <a:gd name="T2" fmla="*/ 10 w 102"/>
                <a:gd name="T3" fmla="*/ 74 h 114"/>
                <a:gd name="T4" fmla="*/ 16 w 102"/>
                <a:gd name="T5" fmla="*/ 88 h 114"/>
                <a:gd name="T6" fmla="*/ 24 w 102"/>
                <a:gd name="T7" fmla="*/ 102 h 114"/>
                <a:gd name="T8" fmla="*/ 30 w 102"/>
                <a:gd name="T9" fmla="*/ 106 h 114"/>
                <a:gd name="T10" fmla="*/ 36 w 102"/>
                <a:gd name="T11" fmla="*/ 110 h 114"/>
                <a:gd name="T12" fmla="*/ 44 w 102"/>
                <a:gd name="T13" fmla="*/ 114 h 114"/>
                <a:gd name="T14" fmla="*/ 52 w 102"/>
                <a:gd name="T15" fmla="*/ 114 h 114"/>
                <a:gd name="T16" fmla="*/ 52 w 102"/>
                <a:gd name="T17" fmla="*/ 114 h 114"/>
                <a:gd name="T18" fmla="*/ 60 w 102"/>
                <a:gd name="T19" fmla="*/ 114 h 114"/>
                <a:gd name="T20" fmla="*/ 66 w 102"/>
                <a:gd name="T21" fmla="*/ 110 h 114"/>
                <a:gd name="T22" fmla="*/ 74 w 102"/>
                <a:gd name="T23" fmla="*/ 106 h 114"/>
                <a:gd name="T24" fmla="*/ 78 w 102"/>
                <a:gd name="T25" fmla="*/ 102 h 114"/>
                <a:gd name="T26" fmla="*/ 88 w 102"/>
                <a:gd name="T27" fmla="*/ 88 h 114"/>
                <a:gd name="T28" fmla="*/ 94 w 102"/>
                <a:gd name="T29" fmla="*/ 74 h 114"/>
                <a:gd name="T30" fmla="*/ 94 w 102"/>
                <a:gd name="T31" fmla="*/ 74 h 114"/>
                <a:gd name="T32" fmla="*/ 98 w 102"/>
                <a:gd name="T33" fmla="*/ 70 h 114"/>
                <a:gd name="T34" fmla="*/ 100 w 102"/>
                <a:gd name="T35" fmla="*/ 66 h 114"/>
                <a:gd name="T36" fmla="*/ 102 w 102"/>
                <a:gd name="T37" fmla="*/ 60 h 114"/>
                <a:gd name="T38" fmla="*/ 102 w 102"/>
                <a:gd name="T39" fmla="*/ 54 h 114"/>
                <a:gd name="T40" fmla="*/ 102 w 102"/>
                <a:gd name="T41" fmla="*/ 54 h 114"/>
                <a:gd name="T42" fmla="*/ 100 w 102"/>
                <a:gd name="T43" fmla="*/ 50 h 114"/>
                <a:gd name="T44" fmla="*/ 96 w 102"/>
                <a:gd name="T45" fmla="*/ 46 h 114"/>
                <a:gd name="T46" fmla="*/ 96 w 102"/>
                <a:gd name="T47" fmla="*/ 46 h 114"/>
                <a:gd name="T48" fmla="*/ 96 w 102"/>
                <a:gd name="T49" fmla="*/ 38 h 114"/>
                <a:gd name="T50" fmla="*/ 92 w 102"/>
                <a:gd name="T51" fmla="*/ 28 h 114"/>
                <a:gd name="T52" fmla="*/ 88 w 102"/>
                <a:gd name="T53" fmla="*/ 20 h 114"/>
                <a:gd name="T54" fmla="*/ 84 w 102"/>
                <a:gd name="T55" fmla="*/ 14 h 114"/>
                <a:gd name="T56" fmla="*/ 76 w 102"/>
                <a:gd name="T57" fmla="*/ 8 h 114"/>
                <a:gd name="T58" fmla="*/ 70 w 102"/>
                <a:gd name="T59" fmla="*/ 4 h 114"/>
                <a:gd name="T60" fmla="*/ 60 w 102"/>
                <a:gd name="T61" fmla="*/ 0 h 114"/>
                <a:gd name="T62" fmla="*/ 52 w 102"/>
                <a:gd name="T63" fmla="*/ 0 h 114"/>
                <a:gd name="T64" fmla="*/ 52 w 102"/>
                <a:gd name="T65" fmla="*/ 0 h 114"/>
                <a:gd name="T66" fmla="*/ 42 w 102"/>
                <a:gd name="T67" fmla="*/ 0 h 114"/>
                <a:gd name="T68" fmla="*/ 34 w 102"/>
                <a:gd name="T69" fmla="*/ 4 h 114"/>
                <a:gd name="T70" fmla="*/ 26 w 102"/>
                <a:gd name="T71" fmla="*/ 8 h 114"/>
                <a:gd name="T72" fmla="*/ 20 w 102"/>
                <a:gd name="T73" fmla="*/ 14 h 114"/>
                <a:gd name="T74" fmla="*/ 14 w 102"/>
                <a:gd name="T75" fmla="*/ 20 h 114"/>
                <a:gd name="T76" fmla="*/ 10 w 102"/>
                <a:gd name="T77" fmla="*/ 28 h 114"/>
                <a:gd name="T78" fmla="*/ 8 w 102"/>
                <a:gd name="T79" fmla="*/ 36 h 114"/>
                <a:gd name="T80" fmla="*/ 6 w 102"/>
                <a:gd name="T81" fmla="*/ 46 h 114"/>
                <a:gd name="T82" fmla="*/ 6 w 102"/>
                <a:gd name="T83" fmla="*/ 46 h 114"/>
                <a:gd name="T84" fmla="*/ 2 w 102"/>
                <a:gd name="T85" fmla="*/ 50 h 114"/>
                <a:gd name="T86" fmla="*/ 0 w 102"/>
                <a:gd name="T87" fmla="*/ 54 h 114"/>
                <a:gd name="T88" fmla="*/ 0 w 102"/>
                <a:gd name="T89" fmla="*/ 54 h 114"/>
                <a:gd name="T90" fmla="*/ 0 w 102"/>
                <a:gd name="T91" fmla="*/ 60 h 114"/>
                <a:gd name="T92" fmla="*/ 2 w 102"/>
                <a:gd name="T93" fmla="*/ 66 h 114"/>
                <a:gd name="T94" fmla="*/ 6 w 102"/>
                <a:gd name="T95" fmla="*/ 70 h 114"/>
                <a:gd name="T96" fmla="*/ 10 w 102"/>
                <a:gd name="T97" fmla="*/ 74 h 114"/>
                <a:gd name="T98" fmla="*/ 10 w 102"/>
                <a:gd name="T99" fmla="*/ 7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114">
                  <a:moveTo>
                    <a:pt x="10" y="74"/>
                  </a:moveTo>
                  <a:lnTo>
                    <a:pt x="10" y="74"/>
                  </a:lnTo>
                  <a:lnTo>
                    <a:pt x="16" y="88"/>
                  </a:lnTo>
                  <a:lnTo>
                    <a:pt x="24" y="102"/>
                  </a:lnTo>
                  <a:lnTo>
                    <a:pt x="30" y="106"/>
                  </a:lnTo>
                  <a:lnTo>
                    <a:pt x="36" y="110"/>
                  </a:lnTo>
                  <a:lnTo>
                    <a:pt x="44" y="114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60" y="114"/>
                  </a:lnTo>
                  <a:lnTo>
                    <a:pt x="66" y="110"/>
                  </a:lnTo>
                  <a:lnTo>
                    <a:pt x="74" y="106"/>
                  </a:lnTo>
                  <a:lnTo>
                    <a:pt x="78" y="102"/>
                  </a:lnTo>
                  <a:lnTo>
                    <a:pt x="88" y="88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8" y="70"/>
                  </a:lnTo>
                  <a:lnTo>
                    <a:pt x="100" y="66"/>
                  </a:lnTo>
                  <a:lnTo>
                    <a:pt x="102" y="60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00" y="50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96" y="38"/>
                  </a:lnTo>
                  <a:lnTo>
                    <a:pt x="92" y="28"/>
                  </a:lnTo>
                  <a:lnTo>
                    <a:pt x="88" y="20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70" y="4"/>
                  </a:lnTo>
                  <a:lnTo>
                    <a:pt x="6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4" y="4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8" y="3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6" y="70"/>
                  </a:lnTo>
                  <a:lnTo>
                    <a:pt x="10" y="74"/>
                  </a:lnTo>
                  <a:lnTo>
                    <a:pt x="1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3" name="Freeform 93"/>
            <p:cNvSpPr>
              <a:spLocks/>
            </p:cNvSpPr>
            <p:nvPr/>
          </p:nvSpPr>
          <p:spPr bwMode="auto">
            <a:xfrm>
              <a:off x="10956925" y="384175"/>
              <a:ext cx="323850" cy="647700"/>
            </a:xfrm>
            <a:custGeom>
              <a:avLst/>
              <a:gdLst>
                <a:gd name="T0" fmla="*/ 30 w 204"/>
                <a:gd name="T1" fmla="*/ 212 h 408"/>
                <a:gd name="T2" fmla="*/ 40 w 204"/>
                <a:gd name="T3" fmla="*/ 194 h 408"/>
                <a:gd name="T4" fmla="*/ 38 w 204"/>
                <a:gd name="T5" fmla="*/ 148 h 408"/>
                <a:gd name="T6" fmla="*/ 40 w 204"/>
                <a:gd name="T7" fmla="*/ 106 h 408"/>
                <a:gd name="T8" fmla="*/ 50 w 204"/>
                <a:gd name="T9" fmla="*/ 62 h 408"/>
                <a:gd name="T10" fmla="*/ 50 w 204"/>
                <a:gd name="T11" fmla="*/ 182 h 408"/>
                <a:gd name="T12" fmla="*/ 50 w 204"/>
                <a:gd name="T13" fmla="*/ 384 h 408"/>
                <a:gd name="T14" fmla="*/ 58 w 204"/>
                <a:gd name="T15" fmla="*/ 402 h 408"/>
                <a:gd name="T16" fmla="*/ 76 w 204"/>
                <a:gd name="T17" fmla="*/ 408 h 408"/>
                <a:gd name="T18" fmla="*/ 76 w 204"/>
                <a:gd name="T19" fmla="*/ 408 h 408"/>
                <a:gd name="T20" fmla="*/ 94 w 204"/>
                <a:gd name="T21" fmla="*/ 402 h 408"/>
                <a:gd name="T22" fmla="*/ 102 w 204"/>
                <a:gd name="T23" fmla="*/ 214 h 408"/>
                <a:gd name="T24" fmla="*/ 114 w 204"/>
                <a:gd name="T25" fmla="*/ 384 h 408"/>
                <a:gd name="T26" fmla="*/ 130 w 204"/>
                <a:gd name="T27" fmla="*/ 406 h 408"/>
                <a:gd name="T28" fmla="*/ 140 w 204"/>
                <a:gd name="T29" fmla="*/ 408 h 408"/>
                <a:gd name="T30" fmla="*/ 140 w 204"/>
                <a:gd name="T31" fmla="*/ 408 h 408"/>
                <a:gd name="T32" fmla="*/ 162 w 204"/>
                <a:gd name="T33" fmla="*/ 394 h 408"/>
                <a:gd name="T34" fmla="*/ 164 w 204"/>
                <a:gd name="T35" fmla="*/ 194 h 408"/>
                <a:gd name="T36" fmla="*/ 166 w 204"/>
                <a:gd name="T37" fmla="*/ 62 h 408"/>
                <a:gd name="T38" fmla="*/ 168 w 204"/>
                <a:gd name="T39" fmla="*/ 70 h 408"/>
                <a:gd name="T40" fmla="*/ 178 w 204"/>
                <a:gd name="T41" fmla="*/ 126 h 408"/>
                <a:gd name="T42" fmla="*/ 176 w 204"/>
                <a:gd name="T43" fmla="*/ 172 h 408"/>
                <a:gd name="T44" fmla="*/ 176 w 204"/>
                <a:gd name="T45" fmla="*/ 200 h 408"/>
                <a:gd name="T46" fmla="*/ 190 w 204"/>
                <a:gd name="T47" fmla="*/ 214 h 408"/>
                <a:gd name="T48" fmla="*/ 190 w 204"/>
                <a:gd name="T49" fmla="*/ 152 h 408"/>
                <a:gd name="T50" fmla="*/ 196 w 204"/>
                <a:gd name="T51" fmla="*/ 98 h 408"/>
                <a:gd name="T52" fmla="*/ 200 w 204"/>
                <a:gd name="T53" fmla="*/ 42 h 408"/>
                <a:gd name="T54" fmla="*/ 186 w 204"/>
                <a:gd name="T55" fmla="*/ 20 h 408"/>
                <a:gd name="T56" fmla="*/ 148 w 204"/>
                <a:gd name="T57" fmla="*/ 4 h 408"/>
                <a:gd name="T58" fmla="*/ 136 w 204"/>
                <a:gd name="T59" fmla="*/ 0 h 408"/>
                <a:gd name="T60" fmla="*/ 136 w 204"/>
                <a:gd name="T61" fmla="*/ 0 h 408"/>
                <a:gd name="T62" fmla="*/ 120 w 204"/>
                <a:gd name="T63" fmla="*/ 60 h 408"/>
                <a:gd name="T64" fmla="*/ 118 w 204"/>
                <a:gd name="T65" fmla="*/ 12 h 408"/>
                <a:gd name="T66" fmla="*/ 104 w 204"/>
                <a:gd name="T67" fmla="*/ 4 h 408"/>
                <a:gd name="T68" fmla="*/ 102 w 204"/>
                <a:gd name="T69" fmla="*/ 24 h 408"/>
                <a:gd name="T70" fmla="*/ 96 w 204"/>
                <a:gd name="T71" fmla="*/ 60 h 408"/>
                <a:gd name="T72" fmla="*/ 78 w 204"/>
                <a:gd name="T73" fmla="*/ 0 h 408"/>
                <a:gd name="T74" fmla="*/ 78 w 204"/>
                <a:gd name="T75" fmla="*/ 0 h 408"/>
                <a:gd name="T76" fmla="*/ 66 w 204"/>
                <a:gd name="T77" fmla="*/ 4 h 408"/>
                <a:gd name="T78" fmla="*/ 28 w 204"/>
                <a:gd name="T79" fmla="*/ 20 h 408"/>
                <a:gd name="T80" fmla="*/ 14 w 204"/>
                <a:gd name="T81" fmla="*/ 44 h 408"/>
                <a:gd name="T82" fmla="*/ 4 w 204"/>
                <a:gd name="T83" fmla="*/ 98 h 408"/>
                <a:gd name="T84" fmla="*/ 0 w 204"/>
                <a:gd name="T85" fmla="*/ 144 h 408"/>
                <a:gd name="T86" fmla="*/ 4 w 204"/>
                <a:gd name="T87" fmla="*/ 192 h 408"/>
                <a:gd name="T88" fmla="*/ 12 w 204"/>
                <a:gd name="T89" fmla="*/ 21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4" h="408">
                  <a:moveTo>
                    <a:pt x="20" y="214"/>
                  </a:moveTo>
                  <a:lnTo>
                    <a:pt x="20" y="214"/>
                  </a:lnTo>
                  <a:lnTo>
                    <a:pt x="30" y="212"/>
                  </a:lnTo>
                  <a:lnTo>
                    <a:pt x="36" y="208"/>
                  </a:lnTo>
                  <a:lnTo>
                    <a:pt x="38" y="202"/>
                  </a:lnTo>
                  <a:lnTo>
                    <a:pt x="40" y="194"/>
                  </a:lnTo>
                  <a:lnTo>
                    <a:pt x="40" y="194"/>
                  </a:lnTo>
                  <a:lnTo>
                    <a:pt x="38" y="172"/>
                  </a:lnTo>
                  <a:lnTo>
                    <a:pt x="38" y="148"/>
                  </a:lnTo>
                  <a:lnTo>
                    <a:pt x="38" y="126"/>
                  </a:lnTo>
                  <a:lnTo>
                    <a:pt x="38" y="126"/>
                  </a:lnTo>
                  <a:lnTo>
                    <a:pt x="40" y="106"/>
                  </a:lnTo>
                  <a:lnTo>
                    <a:pt x="42" y="86"/>
                  </a:lnTo>
                  <a:lnTo>
                    <a:pt x="46" y="70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0" y="182"/>
                  </a:lnTo>
                  <a:lnTo>
                    <a:pt x="50" y="182"/>
                  </a:lnTo>
                  <a:lnTo>
                    <a:pt x="50" y="194"/>
                  </a:lnTo>
                  <a:lnTo>
                    <a:pt x="50" y="384"/>
                  </a:lnTo>
                  <a:lnTo>
                    <a:pt x="50" y="384"/>
                  </a:lnTo>
                  <a:lnTo>
                    <a:pt x="52" y="394"/>
                  </a:lnTo>
                  <a:lnTo>
                    <a:pt x="58" y="402"/>
                  </a:lnTo>
                  <a:lnTo>
                    <a:pt x="66" y="406"/>
                  </a:lnTo>
                  <a:lnTo>
                    <a:pt x="76" y="408"/>
                  </a:lnTo>
                  <a:lnTo>
                    <a:pt x="76" y="408"/>
                  </a:lnTo>
                  <a:lnTo>
                    <a:pt x="76" y="408"/>
                  </a:lnTo>
                  <a:lnTo>
                    <a:pt x="76" y="408"/>
                  </a:lnTo>
                  <a:lnTo>
                    <a:pt x="76" y="408"/>
                  </a:lnTo>
                  <a:lnTo>
                    <a:pt x="76" y="408"/>
                  </a:lnTo>
                  <a:lnTo>
                    <a:pt x="86" y="406"/>
                  </a:lnTo>
                  <a:lnTo>
                    <a:pt x="94" y="402"/>
                  </a:lnTo>
                  <a:lnTo>
                    <a:pt x="100" y="394"/>
                  </a:lnTo>
                  <a:lnTo>
                    <a:pt x="102" y="384"/>
                  </a:lnTo>
                  <a:lnTo>
                    <a:pt x="102" y="214"/>
                  </a:lnTo>
                  <a:lnTo>
                    <a:pt x="114" y="214"/>
                  </a:lnTo>
                  <a:lnTo>
                    <a:pt x="114" y="384"/>
                  </a:lnTo>
                  <a:lnTo>
                    <a:pt x="114" y="384"/>
                  </a:lnTo>
                  <a:lnTo>
                    <a:pt x="116" y="394"/>
                  </a:lnTo>
                  <a:lnTo>
                    <a:pt x="122" y="402"/>
                  </a:lnTo>
                  <a:lnTo>
                    <a:pt x="130" y="406"/>
                  </a:lnTo>
                  <a:lnTo>
                    <a:pt x="140" y="408"/>
                  </a:lnTo>
                  <a:lnTo>
                    <a:pt x="140" y="408"/>
                  </a:lnTo>
                  <a:lnTo>
                    <a:pt x="140" y="408"/>
                  </a:lnTo>
                  <a:lnTo>
                    <a:pt x="140" y="408"/>
                  </a:lnTo>
                  <a:lnTo>
                    <a:pt x="140" y="408"/>
                  </a:lnTo>
                  <a:lnTo>
                    <a:pt x="140" y="408"/>
                  </a:lnTo>
                  <a:lnTo>
                    <a:pt x="150" y="406"/>
                  </a:lnTo>
                  <a:lnTo>
                    <a:pt x="158" y="402"/>
                  </a:lnTo>
                  <a:lnTo>
                    <a:pt x="162" y="394"/>
                  </a:lnTo>
                  <a:lnTo>
                    <a:pt x="164" y="384"/>
                  </a:lnTo>
                  <a:lnTo>
                    <a:pt x="164" y="194"/>
                  </a:lnTo>
                  <a:lnTo>
                    <a:pt x="164" y="194"/>
                  </a:lnTo>
                  <a:lnTo>
                    <a:pt x="166" y="182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8" y="70"/>
                  </a:lnTo>
                  <a:lnTo>
                    <a:pt x="172" y="86"/>
                  </a:lnTo>
                  <a:lnTo>
                    <a:pt x="176" y="106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8" y="148"/>
                  </a:lnTo>
                  <a:lnTo>
                    <a:pt x="176" y="172"/>
                  </a:lnTo>
                  <a:lnTo>
                    <a:pt x="176" y="194"/>
                  </a:lnTo>
                  <a:lnTo>
                    <a:pt x="176" y="194"/>
                  </a:lnTo>
                  <a:lnTo>
                    <a:pt x="176" y="200"/>
                  </a:lnTo>
                  <a:lnTo>
                    <a:pt x="178" y="206"/>
                  </a:lnTo>
                  <a:lnTo>
                    <a:pt x="184" y="212"/>
                  </a:lnTo>
                  <a:lnTo>
                    <a:pt x="190" y="214"/>
                  </a:lnTo>
                  <a:lnTo>
                    <a:pt x="190" y="214"/>
                  </a:lnTo>
                  <a:lnTo>
                    <a:pt x="190" y="182"/>
                  </a:lnTo>
                  <a:lnTo>
                    <a:pt x="190" y="152"/>
                  </a:lnTo>
                  <a:lnTo>
                    <a:pt x="190" y="152"/>
                  </a:lnTo>
                  <a:lnTo>
                    <a:pt x="192" y="122"/>
                  </a:lnTo>
                  <a:lnTo>
                    <a:pt x="196" y="98"/>
                  </a:lnTo>
                  <a:lnTo>
                    <a:pt x="204" y="58"/>
                  </a:lnTo>
                  <a:lnTo>
                    <a:pt x="204" y="58"/>
                  </a:lnTo>
                  <a:lnTo>
                    <a:pt x="200" y="42"/>
                  </a:lnTo>
                  <a:lnTo>
                    <a:pt x="194" y="30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68" y="12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2" y="24"/>
                  </a:lnTo>
                  <a:lnTo>
                    <a:pt x="128" y="40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4" y="24"/>
                  </a:lnTo>
                  <a:lnTo>
                    <a:pt x="118" y="12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96" y="12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88" y="40"/>
                  </a:lnTo>
                  <a:lnTo>
                    <a:pt x="82" y="2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46" y="12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2" y="28"/>
                  </a:lnTo>
                  <a:lnTo>
                    <a:pt x="14" y="44"/>
                  </a:lnTo>
                  <a:lnTo>
                    <a:pt x="10" y="58"/>
                  </a:lnTo>
                  <a:lnTo>
                    <a:pt x="6" y="76"/>
                  </a:lnTo>
                  <a:lnTo>
                    <a:pt x="4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4" y="192"/>
                  </a:lnTo>
                  <a:lnTo>
                    <a:pt x="4" y="192"/>
                  </a:lnTo>
                  <a:lnTo>
                    <a:pt x="6" y="200"/>
                  </a:lnTo>
                  <a:lnTo>
                    <a:pt x="8" y="206"/>
                  </a:lnTo>
                  <a:lnTo>
                    <a:pt x="12" y="212"/>
                  </a:lnTo>
                  <a:lnTo>
                    <a:pt x="20" y="214"/>
                  </a:lnTo>
                  <a:lnTo>
                    <a:pt x="20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4" name="Freeform 94"/>
            <p:cNvSpPr>
              <a:spLocks/>
            </p:cNvSpPr>
            <p:nvPr/>
          </p:nvSpPr>
          <p:spPr bwMode="auto">
            <a:xfrm>
              <a:off x="11725275" y="384175"/>
              <a:ext cx="323850" cy="647700"/>
            </a:xfrm>
            <a:custGeom>
              <a:avLst/>
              <a:gdLst>
                <a:gd name="T0" fmla="*/ 20 w 204"/>
                <a:gd name="T1" fmla="*/ 212 h 408"/>
                <a:gd name="T2" fmla="*/ 30 w 204"/>
                <a:gd name="T3" fmla="*/ 194 h 408"/>
                <a:gd name="T4" fmla="*/ 26 w 204"/>
                <a:gd name="T5" fmla="*/ 148 h 408"/>
                <a:gd name="T6" fmla="*/ 28 w 204"/>
                <a:gd name="T7" fmla="*/ 106 h 408"/>
                <a:gd name="T8" fmla="*/ 38 w 204"/>
                <a:gd name="T9" fmla="*/ 62 h 408"/>
                <a:gd name="T10" fmla="*/ 38 w 204"/>
                <a:gd name="T11" fmla="*/ 182 h 408"/>
                <a:gd name="T12" fmla="*/ 40 w 204"/>
                <a:gd name="T13" fmla="*/ 384 h 408"/>
                <a:gd name="T14" fmla="*/ 48 w 204"/>
                <a:gd name="T15" fmla="*/ 402 h 408"/>
                <a:gd name="T16" fmla="*/ 66 w 204"/>
                <a:gd name="T17" fmla="*/ 408 h 408"/>
                <a:gd name="T18" fmla="*/ 66 w 204"/>
                <a:gd name="T19" fmla="*/ 408 h 408"/>
                <a:gd name="T20" fmla="*/ 84 w 204"/>
                <a:gd name="T21" fmla="*/ 402 h 408"/>
                <a:gd name="T22" fmla="*/ 90 w 204"/>
                <a:gd name="T23" fmla="*/ 214 h 408"/>
                <a:gd name="T24" fmla="*/ 104 w 204"/>
                <a:gd name="T25" fmla="*/ 384 h 408"/>
                <a:gd name="T26" fmla="*/ 118 w 204"/>
                <a:gd name="T27" fmla="*/ 406 h 408"/>
                <a:gd name="T28" fmla="*/ 128 w 204"/>
                <a:gd name="T29" fmla="*/ 408 h 408"/>
                <a:gd name="T30" fmla="*/ 128 w 204"/>
                <a:gd name="T31" fmla="*/ 408 h 408"/>
                <a:gd name="T32" fmla="*/ 152 w 204"/>
                <a:gd name="T33" fmla="*/ 394 h 408"/>
                <a:gd name="T34" fmla="*/ 154 w 204"/>
                <a:gd name="T35" fmla="*/ 194 h 408"/>
                <a:gd name="T36" fmla="*/ 156 w 204"/>
                <a:gd name="T37" fmla="*/ 62 h 408"/>
                <a:gd name="T38" fmla="*/ 158 w 204"/>
                <a:gd name="T39" fmla="*/ 70 h 408"/>
                <a:gd name="T40" fmla="*/ 166 w 204"/>
                <a:gd name="T41" fmla="*/ 126 h 408"/>
                <a:gd name="T42" fmla="*/ 166 w 204"/>
                <a:gd name="T43" fmla="*/ 172 h 408"/>
                <a:gd name="T44" fmla="*/ 166 w 204"/>
                <a:gd name="T45" fmla="*/ 202 h 408"/>
                <a:gd name="T46" fmla="*/ 184 w 204"/>
                <a:gd name="T47" fmla="*/ 214 h 408"/>
                <a:gd name="T48" fmla="*/ 196 w 204"/>
                <a:gd name="T49" fmla="*/ 206 h 408"/>
                <a:gd name="T50" fmla="*/ 200 w 204"/>
                <a:gd name="T51" fmla="*/ 192 h 408"/>
                <a:gd name="T52" fmla="*/ 204 w 204"/>
                <a:gd name="T53" fmla="*/ 122 h 408"/>
                <a:gd name="T54" fmla="*/ 198 w 204"/>
                <a:gd name="T55" fmla="*/ 76 h 408"/>
                <a:gd name="T56" fmla="*/ 182 w 204"/>
                <a:gd name="T57" fmla="*/ 28 h 408"/>
                <a:gd name="T58" fmla="*/ 158 w 204"/>
                <a:gd name="T59" fmla="*/ 12 h 408"/>
                <a:gd name="T60" fmla="*/ 126 w 204"/>
                <a:gd name="T61" fmla="*/ 0 h 408"/>
                <a:gd name="T62" fmla="*/ 126 w 204"/>
                <a:gd name="T63" fmla="*/ 0 h 408"/>
                <a:gd name="T64" fmla="*/ 122 w 204"/>
                <a:gd name="T65" fmla="*/ 24 h 408"/>
                <a:gd name="T66" fmla="*/ 108 w 204"/>
                <a:gd name="T67" fmla="*/ 60 h 408"/>
                <a:gd name="T68" fmla="*/ 100 w 204"/>
                <a:gd name="T69" fmla="*/ 4 h 408"/>
                <a:gd name="T70" fmla="*/ 94 w 204"/>
                <a:gd name="T71" fmla="*/ 4 h 408"/>
                <a:gd name="T72" fmla="*/ 90 w 204"/>
                <a:gd name="T73" fmla="*/ 24 h 408"/>
                <a:gd name="T74" fmla="*/ 76 w 204"/>
                <a:gd name="T75" fmla="*/ 40 h 408"/>
                <a:gd name="T76" fmla="*/ 68 w 204"/>
                <a:gd name="T77" fmla="*/ 0 h 408"/>
                <a:gd name="T78" fmla="*/ 68 w 204"/>
                <a:gd name="T79" fmla="*/ 0 h 408"/>
                <a:gd name="T80" fmla="*/ 56 w 204"/>
                <a:gd name="T81" fmla="*/ 4 h 408"/>
                <a:gd name="T82" fmla="*/ 18 w 204"/>
                <a:gd name="T83" fmla="*/ 20 h 408"/>
                <a:gd name="T84" fmla="*/ 0 w 204"/>
                <a:gd name="T85" fmla="*/ 58 h 408"/>
                <a:gd name="T86" fmla="*/ 12 w 204"/>
                <a:gd name="T87" fmla="*/ 122 h 408"/>
                <a:gd name="T88" fmla="*/ 16 w 204"/>
                <a:gd name="T89" fmla="*/ 18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4" h="408">
                  <a:moveTo>
                    <a:pt x="14" y="214"/>
                  </a:moveTo>
                  <a:lnTo>
                    <a:pt x="14" y="214"/>
                  </a:lnTo>
                  <a:lnTo>
                    <a:pt x="20" y="212"/>
                  </a:lnTo>
                  <a:lnTo>
                    <a:pt x="26" y="206"/>
                  </a:lnTo>
                  <a:lnTo>
                    <a:pt x="28" y="200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8" y="172"/>
                  </a:lnTo>
                  <a:lnTo>
                    <a:pt x="26" y="148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06"/>
                  </a:lnTo>
                  <a:lnTo>
                    <a:pt x="32" y="86"/>
                  </a:lnTo>
                  <a:lnTo>
                    <a:pt x="36" y="7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40" y="194"/>
                  </a:lnTo>
                  <a:lnTo>
                    <a:pt x="40" y="384"/>
                  </a:lnTo>
                  <a:lnTo>
                    <a:pt x="40" y="384"/>
                  </a:lnTo>
                  <a:lnTo>
                    <a:pt x="42" y="394"/>
                  </a:lnTo>
                  <a:lnTo>
                    <a:pt x="48" y="402"/>
                  </a:lnTo>
                  <a:lnTo>
                    <a:pt x="56" y="406"/>
                  </a:lnTo>
                  <a:lnTo>
                    <a:pt x="66" y="408"/>
                  </a:lnTo>
                  <a:lnTo>
                    <a:pt x="66" y="408"/>
                  </a:lnTo>
                  <a:lnTo>
                    <a:pt x="66" y="408"/>
                  </a:lnTo>
                  <a:lnTo>
                    <a:pt x="66" y="408"/>
                  </a:lnTo>
                  <a:lnTo>
                    <a:pt x="66" y="408"/>
                  </a:lnTo>
                  <a:lnTo>
                    <a:pt x="66" y="408"/>
                  </a:lnTo>
                  <a:lnTo>
                    <a:pt x="76" y="406"/>
                  </a:lnTo>
                  <a:lnTo>
                    <a:pt x="84" y="402"/>
                  </a:lnTo>
                  <a:lnTo>
                    <a:pt x="88" y="394"/>
                  </a:lnTo>
                  <a:lnTo>
                    <a:pt x="90" y="384"/>
                  </a:lnTo>
                  <a:lnTo>
                    <a:pt x="90" y="214"/>
                  </a:lnTo>
                  <a:lnTo>
                    <a:pt x="104" y="214"/>
                  </a:lnTo>
                  <a:lnTo>
                    <a:pt x="104" y="384"/>
                  </a:lnTo>
                  <a:lnTo>
                    <a:pt x="104" y="384"/>
                  </a:lnTo>
                  <a:lnTo>
                    <a:pt x="106" y="394"/>
                  </a:lnTo>
                  <a:lnTo>
                    <a:pt x="110" y="402"/>
                  </a:lnTo>
                  <a:lnTo>
                    <a:pt x="118" y="406"/>
                  </a:lnTo>
                  <a:lnTo>
                    <a:pt x="128" y="408"/>
                  </a:lnTo>
                  <a:lnTo>
                    <a:pt x="128" y="408"/>
                  </a:lnTo>
                  <a:lnTo>
                    <a:pt x="128" y="408"/>
                  </a:lnTo>
                  <a:lnTo>
                    <a:pt x="128" y="408"/>
                  </a:lnTo>
                  <a:lnTo>
                    <a:pt x="128" y="408"/>
                  </a:lnTo>
                  <a:lnTo>
                    <a:pt x="128" y="408"/>
                  </a:lnTo>
                  <a:lnTo>
                    <a:pt x="138" y="406"/>
                  </a:lnTo>
                  <a:lnTo>
                    <a:pt x="146" y="402"/>
                  </a:lnTo>
                  <a:lnTo>
                    <a:pt x="152" y="394"/>
                  </a:lnTo>
                  <a:lnTo>
                    <a:pt x="154" y="384"/>
                  </a:lnTo>
                  <a:lnTo>
                    <a:pt x="154" y="194"/>
                  </a:lnTo>
                  <a:lnTo>
                    <a:pt x="154" y="194"/>
                  </a:lnTo>
                  <a:lnTo>
                    <a:pt x="156" y="182"/>
                  </a:lnTo>
                  <a:lnTo>
                    <a:pt x="156" y="62"/>
                  </a:lnTo>
                  <a:lnTo>
                    <a:pt x="156" y="62"/>
                  </a:lnTo>
                  <a:lnTo>
                    <a:pt x="156" y="62"/>
                  </a:lnTo>
                  <a:lnTo>
                    <a:pt x="156" y="62"/>
                  </a:lnTo>
                  <a:lnTo>
                    <a:pt x="158" y="70"/>
                  </a:lnTo>
                  <a:lnTo>
                    <a:pt x="162" y="86"/>
                  </a:lnTo>
                  <a:lnTo>
                    <a:pt x="166" y="106"/>
                  </a:lnTo>
                  <a:lnTo>
                    <a:pt x="166" y="126"/>
                  </a:lnTo>
                  <a:lnTo>
                    <a:pt x="166" y="126"/>
                  </a:lnTo>
                  <a:lnTo>
                    <a:pt x="168" y="148"/>
                  </a:lnTo>
                  <a:lnTo>
                    <a:pt x="166" y="172"/>
                  </a:lnTo>
                  <a:lnTo>
                    <a:pt x="164" y="194"/>
                  </a:lnTo>
                  <a:lnTo>
                    <a:pt x="164" y="194"/>
                  </a:lnTo>
                  <a:lnTo>
                    <a:pt x="166" y="202"/>
                  </a:lnTo>
                  <a:lnTo>
                    <a:pt x="170" y="208"/>
                  </a:lnTo>
                  <a:lnTo>
                    <a:pt x="176" y="212"/>
                  </a:lnTo>
                  <a:lnTo>
                    <a:pt x="184" y="214"/>
                  </a:lnTo>
                  <a:lnTo>
                    <a:pt x="184" y="214"/>
                  </a:lnTo>
                  <a:lnTo>
                    <a:pt x="192" y="212"/>
                  </a:lnTo>
                  <a:lnTo>
                    <a:pt x="196" y="206"/>
                  </a:lnTo>
                  <a:lnTo>
                    <a:pt x="198" y="200"/>
                  </a:lnTo>
                  <a:lnTo>
                    <a:pt x="200" y="192"/>
                  </a:lnTo>
                  <a:lnTo>
                    <a:pt x="200" y="192"/>
                  </a:lnTo>
                  <a:lnTo>
                    <a:pt x="202" y="166"/>
                  </a:lnTo>
                  <a:lnTo>
                    <a:pt x="204" y="144"/>
                  </a:lnTo>
                  <a:lnTo>
                    <a:pt x="204" y="122"/>
                  </a:lnTo>
                  <a:lnTo>
                    <a:pt x="204" y="122"/>
                  </a:lnTo>
                  <a:lnTo>
                    <a:pt x="202" y="98"/>
                  </a:lnTo>
                  <a:lnTo>
                    <a:pt x="198" y="76"/>
                  </a:lnTo>
                  <a:lnTo>
                    <a:pt x="194" y="58"/>
                  </a:lnTo>
                  <a:lnTo>
                    <a:pt x="190" y="44"/>
                  </a:lnTo>
                  <a:lnTo>
                    <a:pt x="182" y="28"/>
                  </a:lnTo>
                  <a:lnTo>
                    <a:pt x="176" y="20"/>
                  </a:lnTo>
                  <a:lnTo>
                    <a:pt x="176" y="20"/>
                  </a:lnTo>
                  <a:lnTo>
                    <a:pt x="158" y="12"/>
                  </a:lnTo>
                  <a:lnTo>
                    <a:pt x="138" y="4"/>
                  </a:lnTo>
                  <a:lnTo>
                    <a:pt x="138" y="4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2" y="24"/>
                  </a:lnTo>
                  <a:lnTo>
                    <a:pt x="116" y="40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02" y="24"/>
                  </a:lnTo>
                  <a:lnTo>
                    <a:pt x="108" y="12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86" y="1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76" y="40"/>
                  </a:lnTo>
                  <a:lnTo>
                    <a:pt x="72" y="24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36" y="12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0" y="30"/>
                  </a:lnTo>
                  <a:lnTo>
                    <a:pt x="6" y="4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8" y="98"/>
                  </a:lnTo>
                  <a:lnTo>
                    <a:pt x="12" y="122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6" y="182"/>
                  </a:lnTo>
                  <a:lnTo>
                    <a:pt x="14" y="214"/>
                  </a:lnTo>
                  <a:lnTo>
                    <a:pt x="14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5" name="Freeform 95"/>
            <p:cNvSpPr>
              <a:spLocks/>
            </p:cNvSpPr>
            <p:nvPr/>
          </p:nvSpPr>
          <p:spPr bwMode="auto">
            <a:xfrm>
              <a:off x="11277600" y="365125"/>
              <a:ext cx="450850" cy="866775"/>
            </a:xfrm>
            <a:custGeom>
              <a:avLst/>
              <a:gdLst>
                <a:gd name="T0" fmla="*/ 6 w 284"/>
                <a:gd name="T1" fmla="*/ 266 h 546"/>
                <a:gd name="T2" fmla="*/ 16 w 284"/>
                <a:gd name="T3" fmla="*/ 282 h 546"/>
                <a:gd name="T4" fmla="*/ 26 w 284"/>
                <a:gd name="T5" fmla="*/ 286 h 546"/>
                <a:gd name="T6" fmla="*/ 42 w 284"/>
                <a:gd name="T7" fmla="*/ 282 h 546"/>
                <a:gd name="T8" fmla="*/ 52 w 284"/>
                <a:gd name="T9" fmla="*/ 258 h 546"/>
                <a:gd name="T10" fmla="*/ 48 w 284"/>
                <a:gd name="T11" fmla="*/ 198 h 546"/>
                <a:gd name="T12" fmla="*/ 52 w 284"/>
                <a:gd name="T13" fmla="*/ 140 h 546"/>
                <a:gd name="T14" fmla="*/ 62 w 284"/>
                <a:gd name="T15" fmla="*/ 88 h 546"/>
                <a:gd name="T16" fmla="*/ 64 w 284"/>
                <a:gd name="T17" fmla="*/ 84 h 546"/>
                <a:gd name="T18" fmla="*/ 66 w 284"/>
                <a:gd name="T19" fmla="*/ 260 h 546"/>
                <a:gd name="T20" fmla="*/ 68 w 284"/>
                <a:gd name="T21" fmla="*/ 518 h 546"/>
                <a:gd name="T22" fmla="*/ 76 w 284"/>
                <a:gd name="T23" fmla="*/ 536 h 546"/>
                <a:gd name="T24" fmla="*/ 94 w 284"/>
                <a:gd name="T25" fmla="*/ 544 h 546"/>
                <a:gd name="T26" fmla="*/ 100 w 284"/>
                <a:gd name="T27" fmla="*/ 546 h 546"/>
                <a:gd name="T28" fmla="*/ 100 w 284"/>
                <a:gd name="T29" fmla="*/ 546 h 546"/>
                <a:gd name="T30" fmla="*/ 118 w 284"/>
                <a:gd name="T31" fmla="*/ 540 h 546"/>
                <a:gd name="T32" fmla="*/ 132 w 284"/>
                <a:gd name="T33" fmla="*/ 524 h 546"/>
                <a:gd name="T34" fmla="*/ 134 w 284"/>
                <a:gd name="T35" fmla="*/ 286 h 546"/>
                <a:gd name="T36" fmla="*/ 150 w 284"/>
                <a:gd name="T37" fmla="*/ 512 h 546"/>
                <a:gd name="T38" fmla="*/ 156 w 284"/>
                <a:gd name="T39" fmla="*/ 530 h 546"/>
                <a:gd name="T40" fmla="*/ 172 w 284"/>
                <a:gd name="T41" fmla="*/ 542 h 546"/>
                <a:gd name="T42" fmla="*/ 184 w 284"/>
                <a:gd name="T43" fmla="*/ 546 h 546"/>
                <a:gd name="T44" fmla="*/ 184 w 284"/>
                <a:gd name="T45" fmla="*/ 546 h 546"/>
                <a:gd name="T46" fmla="*/ 198 w 284"/>
                <a:gd name="T47" fmla="*/ 542 h 546"/>
                <a:gd name="T48" fmla="*/ 212 w 284"/>
                <a:gd name="T49" fmla="*/ 530 h 546"/>
                <a:gd name="T50" fmla="*/ 218 w 284"/>
                <a:gd name="T51" fmla="*/ 512 h 546"/>
                <a:gd name="T52" fmla="*/ 220 w 284"/>
                <a:gd name="T53" fmla="*/ 242 h 546"/>
                <a:gd name="T54" fmla="*/ 220 w 284"/>
                <a:gd name="T55" fmla="*/ 84 h 546"/>
                <a:gd name="T56" fmla="*/ 224 w 284"/>
                <a:gd name="T57" fmla="*/ 94 h 546"/>
                <a:gd name="T58" fmla="*/ 236 w 284"/>
                <a:gd name="T59" fmla="*/ 168 h 546"/>
                <a:gd name="T60" fmla="*/ 234 w 284"/>
                <a:gd name="T61" fmla="*/ 228 h 546"/>
                <a:gd name="T62" fmla="*/ 234 w 284"/>
                <a:gd name="T63" fmla="*/ 268 h 546"/>
                <a:gd name="T64" fmla="*/ 246 w 284"/>
                <a:gd name="T65" fmla="*/ 284 h 546"/>
                <a:gd name="T66" fmla="*/ 258 w 284"/>
                <a:gd name="T67" fmla="*/ 286 h 546"/>
                <a:gd name="T68" fmla="*/ 272 w 284"/>
                <a:gd name="T69" fmla="*/ 280 h 546"/>
                <a:gd name="T70" fmla="*/ 280 w 284"/>
                <a:gd name="T71" fmla="*/ 254 h 546"/>
                <a:gd name="T72" fmla="*/ 284 w 284"/>
                <a:gd name="T73" fmla="*/ 192 h 546"/>
                <a:gd name="T74" fmla="*/ 280 w 284"/>
                <a:gd name="T75" fmla="*/ 130 h 546"/>
                <a:gd name="T76" fmla="*/ 266 w 284"/>
                <a:gd name="T77" fmla="*/ 60 h 546"/>
                <a:gd name="T78" fmla="*/ 248 w 284"/>
                <a:gd name="T79" fmla="*/ 26 h 546"/>
                <a:gd name="T80" fmla="*/ 196 w 284"/>
                <a:gd name="T81" fmla="*/ 6 h 546"/>
                <a:gd name="T82" fmla="*/ 182 w 284"/>
                <a:gd name="T83" fmla="*/ 0 h 546"/>
                <a:gd name="T84" fmla="*/ 182 w 284"/>
                <a:gd name="T85" fmla="*/ 0 h 546"/>
                <a:gd name="T86" fmla="*/ 180 w 284"/>
                <a:gd name="T87" fmla="*/ 14 h 546"/>
                <a:gd name="T88" fmla="*/ 158 w 284"/>
                <a:gd name="T89" fmla="*/ 82 h 546"/>
                <a:gd name="T90" fmla="*/ 150 w 284"/>
                <a:gd name="T91" fmla="*/ 32 h 546"/>
                <a:gd name="T92" fmla="*/ 146 w 284"/>
                <a:gd name="T93" fmla="*/ 6 h 546"/>
                <a:gd name="T94" fmla="*/ 128 w 284"/>
                <a:gd name="T95" fmla="*/ 16 h 546"/>
                <a:gd name="T96" fmla="*/ 132 w 284"/>
                <a:gd name="T97" fmla="*/ 48 h 546"/>
                <a:gd name="T98" fmla="*/ 116 w 284"/>
                <a:gd name="T99" fmla="*/ 54 h 546"/>
                <a:gd name="T100" fmla="*/ 104 w 284"/>
                <a:gd name="T101" fmla="*/ 0 h 546"/>
                <a:gd name="T102" fmla="*/ 104 w 284"/>
                <a:gd name="T103" fmla="*/ 0 h 546"/>
                <a:gd name="T104" fmla="*/ 96 w 284"/>
                <a:gd name="T105" fmla="*/ 4 h 546"/>
                <a:gd name="T106" fmla="*/ 62 w 284"/>
                <a:gd name="T107" fmla="*/ 16 h 546"/>
                <a:gd name="T108" fmla="*/ 30 w 284"/>
                <a:gd name="T109" fmla="*/ 36 h 546"/>
                <a:gd name="T110" fmla="*/ 14 w 284"/>
                <a:gd name="T111" fmla="*/ 78 h 546"/>
                <a:gd name="T112" fmla="*/ 0 w 284"/>
                <a:gd name="T113" fmla="*/ 164 h 546"/>
                <a:gd name="T114" fmla="*/ 2 w 284"/>
                <a:gd name="T115" fmla="*/ 22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4" h="546">
                  <a:moveTo>
                    <a:pt x="4" y="254"/>
                  </a:moveTo>
                  <a:lnTo>
                    <a:pt x="4" y="254"/>
                  </a:lnTo>
                  <a:lnTo>
                    <a:pt x="6" y="266"/>
                  </a:lnTo>
                  <a:lnTo>
                    <a:pt x="10" y="276"/>
                  </a:lnTo>
                  <a:lnTo>
                    <a:pt x="12" y="280"/>
                  </a:lnTo>
                  <a:lnTo>
                    <a:pt x="16" y="282"/>
                  </a:lnTo>
                  <a:lnTo>
                    <a:pt x="20" y="284"/>
                  </a:lnTo>
                  <a:lnTo>
                    <a:pt x="26" y="286"/>
                  </a:lnTo>
                  <a:lnTo>
                    <a:pt x="26" y="286"/>
                  </a:lnTo>
                  <a:lnTo>
                    <a:pt x="32" y="286"/>
                  </a:lnTo>
                  <a:lnTo>
                    <a:pt x="38" y="284"/>
                  </a:lnTo>
                  <a:lnTo>
                    <a:pt x="42" y="282"/>
                  </a:lnTo>
                  <a:lnTo>
                    <a:pt x="46" y="278"/>
                  </a:lnTo>
                  <a:lnTo>
                    <a:pt x="50" y="268"/>
                  </a:lnTo>
                  <a:lnTo>
                    <a:pt x="52" y="258"/>
                  </a:lnTo>
                  <a:lnTo>
                    <a:pt x="52" y="258"/>
                  </a:lnTo>
                  <a:lnTo>
                    <a:pt x="50" y="228"/>
                  </a:lnTo>
                  <a:lnTo>
                    <a:pt x="48" y="198"/>
                  </a:lnTo>
                  <a:lnTo>
                    <a:pt x="50" y="168"/>
                  </a:lnTo>
                  <a:lnTo>
                    <a:pt x="50" y="168"/>
                  </a:lnTo>
                  <a:lnTo>
                    <a:pt x="52" y="140"/>
                  </a:lnTo>
                  <a:lnTo>
                    <a:pt x="56" y="114"/>
                  </a:lnTo>
                  <a:lnTo>
                    <a:pt x="60" y="94"/>
                  </a:lnTo>
                  <a:lnTo>
                    <a:pt x="62" y="88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4" y="242"/>
                  </a:lnTo>
                  <a:lnTo>
                    <a:pt x="64" y="242"/>
                  </a:lnTo>
                  <a:lnTo>
                    <a:pt x="66" y="260"/>
                  </a:lnTo>
                  <a:lnTo>
                    <a:pt x="66" y="512"/>
                  </a:lnTo>
                  <a:lnTo>
                    <a:pt x="66" y="512"/>
                  </a:lnTo>
                  <a:lnTo>
                    <a:pt x="68" y="518"/>
                  </a:lnTo>
                  <a:lnTo>
                    <a:pt x="68" y="524"/>
                  </a:lnTo>
                  <a:lnTo>
                    <a:pt x="72" y="530"/>
                  </a:lnTo>
                  <a:lnTo>
                    <a:pt x="76" y="536"/>
                  </a:lnTo>
                  <a:lnTo>
                    <a:pt x="82" y="540"/>
                  </a:lnTo>
                  <a:lnTo>
                    <a:pt x="86" y="542"/>
                  </a:lnTo>
                  <a:lnTo>
                    <a:pt x="94" y="544"/>
                  </a:lnTo>
                  <a:lnTo>
                    <a:pt x="100" y="546"/>
                  </a:lnTo>
                  <a:lnTo>
                    <a:pt x="100" y="546"/>
                  </a:lnTo>
                  <a:lnTo>
                    <a:pt x="100" y="546"/>
                  </a:lnTo>
                  <a:lnTo>
                    <a:pt x="100" y="546"/>
                  </a:lnTo>
                  <a:lnTo>
                    <a:pt x="100" y="546"/>
                  </a:lnTo>
                  <a:lnTo>
                    <a:pt x="100" y="546"/>
                  </a:lnTo>
                  <a:lnTo>
                    <a:pt x="106" y="544"/>
                  </a:lnTo>
                  <a:lnTo>
                    <a:pt x="114" y="542"/>
                  </a:lnTo>
                  <a:lnTo>
                    <a:pt x="118" y="540"/>
                  </a:lnTo>
                  <a:lnTo>
                    <a:pt x="124" y="536"/>
                  </a:lnTo>
                  <a:lnTo>
                    <a:pt x="128" y="530"/>
                  </a:lnTo>
                  <a:lnTo>
                    <a:pt x="132" y="524"/>
                  </a:lnTo>
                  <a:lnTo>
                    <a:pt x="134" y="518"/>
                  </a:lnTo>
                  <a:lnTo>
                    <a:pt x="134" y="512"/>
                  </a:lnTo>
                  <a:lnTo>
                    <a:pt x="134" y="286"/>
                  </a:lnTo>
                  <a:lnTo>
                    <a:pt x="150" y="286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52" y="518"/>
                  </a:lnTo>
                  <a:lnTo>
                    <a:pt x="154" y="524"/>
                  </a:lnTo>
                  <a:lnTo>
                    <a:pt x="156" y="530"/>
                  </a:lnTo>
                  <a:lnTo>
                    <a:pt x="160" y="536"/>
                  </a:lnTo>
                  <a:lnTo>
                    <a:pt x="166" y="540"/>
                  </a:lnTo>
                  <a:lnTo>
                    <a:pt x="172" y="542"/>
                  </a:lnTo>
                  <a:lnTo>
                    <a:pt x="178" y="544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92" y="544"/>
                  </a:lnTo>
                  <a:lnTo>
                    <a:pt x="198" y="542"/>
                  </a:lnTo>
                  <a:lnTo>
                    <a:pt x="204" y="540"/>
                  </a:lnTo>
                  <a:lnTo>
                    <a:pt x="208" y="536"/>
                  </a:lnTo>
                  <a:lnTo>
                    <a:pt x="212" y="530"/>
                  </a:lnTo>
                  <a:lnTo>
                    <a:pt x="216" y="524"/>
                  </a:lnTo>
                  <a:lnTo>
                    <a:pt x="218" y="518"/>
                  </a:lnTo>
                  <a:lnTo>
                    <a:pt x="218" y="512"/>
                  </a:lnTo>
                  <a:lnTo>
                    <a:pt x="218" y="260"/>
                  </a:lnTo>
                  <a:lnTo>
                    <a:pt x="218" y="260"/>
                  </a:lnTo>
                  <a:lnTo>
                    <a:pt x="220" y="242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2" y="88"/>
                  </a:lnTo>
                  <a:lnTo>
                    <a:pt x="224" y="94"/>
                  </a:lnTo>
                  <a:lnTo>
                    <a:pt x="228" y="114"/>
                  </a:lnTo>
                  <a:lnTo>
                    <a:pt x="232" y="140"/>
                  </a:lnTo>
                  <a:lnTo>
                    <a:pt x="236" y="168"/>
                  </a:lnTo>
                  <a:lnTo>
                    <a:pt x="236" y="168"/>
                  </a:lnTo>
                  <a:lnTo>
                    <a:pt x="236" y="198"/>
                  </a:lnTo>
                  <a:lnTo>
                    <a:pt x="234" y="228"/>
                  </a:lnTo>
                  <a:lnTo>
                    <a:pt x="232" y="258"/>
                  </a:lnTo>
                  <a:lnTo>
                    <a:pt x="232" y="258"/>
                  </a:lnTo>
                  <a:lnTo>
                    <a:pt x="234" y="268"/>
                  </a:lnTo>
                  <a:lnTo>
                    <a:pt x="238" y="278"/>
                  </a:lnTo>
                  <a:lnTo>
                    <a:pt x="242" y="282"/>
                  </a:lnTo>
                  <a:lnTo>
                    <a:pt x="246" y="284"/>
                  </a:lnTo>
                  <a:lnTo>
                    <a:pt x="252" y="286"/>
                  </a:lnTo>
                  <a:lnTo>
                    <a:pt x="258" y="286"/>
                  </a:lnTo>
                  <a:lnTo>
                    <a:pt x="258" y="286"/>
                  </a:lnTo>
                  <a:lnTo>
                    <a:pt x="264" y="284"/>
                  </a:lnTo>
                  <a:lnTo>
                    <a:pt x="268" y="282"/>
                  </a:lnTo>
                  <a:lnTo>
                    <a:pt x="272" y="280"/>
                  </a:lnTo>
                  <a:lnTo>
                    <a:pt x="274" y="276"/>
                  </a:lnTo>
                  <a:lnTo>
                    <a:pt x="278" y="266"/>
                  </a:lnTo>
                  <a:lnTo>
                    <a:pt x="280" y="254"/>
                  </a:lnTo>
                  <a:lnTo>
                    <a:pt x="280" y="254"/>
                  </a:lnTo>
                  <a:lnTo>
                    <a:pt x="284" y="222"/>
                  </a:lnTo>
                  <a:lnTo>
                    <a:pt x="284" y="192"/>
                  </a:lnTo>
                  <a:lnTo>
                    <a:pt x="284" y="164"/>
                  </a:lnTo>
                  <a:lnTo>
                    <a:pt x="284" y="164"/>
                  </a:lnTo>
                  <a:lnTo>
                    <a:pt x="280" y="130"/>
                  </a:lnTo>
                  <a:lnTo>
                    <a:pt x="276" y="102"/>
                  </a:lnTo>
                  <a:lnTo>
                    <a:pt x="272" y="78"/>
                  </a:lnTo>
                  <a:lnTo>
                    <a:pt x="266" y="60"/>
                  </a:lnTo>
                  <a:lnTo>
                    <a:pt x="260" y="46"/>
                  </a:lnTo>
                  <a:lnTo>
                    <a:pt x="256" y="36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24" y="16"/>
                  </a:lnTo>
                  <a:lnTo>
                    <a:pt x="196" y="6"/>
                  </a:lnTo>
                  <a:lnTo>
                    <a:pt x="196" y="6"/>
                  </a:lnTo>
                  <a:lnTo>
                    <a:pt x="190" y="4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0" y="14"/>
                  </a:lnTo>
                  <a:lnTo>
                    <a:pt x="176" y="32"/>
                  </a:lnTo>
                  <a:lnTo>
                    <a:pt x="168" y="54"/>
                  </a:lnTo>
                  <a:lnTo>
                    <a:pt x="158" y="82"/>
                  </a:lnTo>
                  <a:lnTo>
                    <a:pt x="158" y="82"/>
                  </a:lnTo>
                  <a:lnTo>
                    <a:pt x="154" y="48"/>
                  </a:lnTo>
                  <a:lnTo>
                    <a:pt x="150" y="32"/>
                  </a:lnTo>
                  <a:lnTo>
                    <a:pt x="156" y="16"/>
                  </a:lnTo>
                  <a:lnTo>
                    <a:pt x="146" y="6"/>
                  </a:lnTo>
                  <a:lnTo>
                    <a:pt x="1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28" y="16"/>
                  </a:lnTo>
                  <a:lnTo>
                    <a:pt x="134" y="32"/>
                  </a:lnTo>
                  <a:lnTo>
                    <a:pt x="134" y="32"/>
                  </a:lnTo>
                  <a:lnTo>
                    <a:pt x="132" y="48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16" y="54"/>
                  </a:lnTo>
                  <a:lnTo>
                    <a:pt x="108" y="32"/>
                  </a:lnTo>
                  <a:lnTo>
                    <a:pt x="104" y="1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62" y="1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0" y="36"/>
                  </a:lnTo>
                  <a:lnTo>
                    <a:pt x="24" y="46"/>
                  </a:lnTo>
                  <a:lnTo>
                    <a:pt x="18" y="60"/>
                  </a:lnTo>
                  <a:lnTo>
                    <a:pt x="14" y="78"/>
                  </a:lnTo>
                  <a:lnTo>
                    <a:pt x="8" y="102"/>
                  </a:lnTo>
                  <a:lnTo>
                    <a:pt x="4" y="13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92"/>
                  </a:lnTo>
                  <a:lnTo>
                    <a:pt x="2" y="222"/>
                  </a:lnTo>
                  <a:lnTo>
                    <a:pt x="4" y="254"/>
                  </a:lnTo>
                  <a:lnTo>
                    <a:pt x="4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6" name="Freeform 96"/>
            <p:cNvSpPr>
              <a:spLocks/>
            </p:cNvSpPr>
            <p:nvPr/>
          </p:nvSpPr>
          <p:spPr bwMode="auto">
            <a:xfrm>
              <a:off x="11395075" y="111125"/>
              <a:ext cx="215900" cy="241300"/>
            </a:xfrm>
            <a:custGeom>
              <a:avLst/>
              <a:gdLst>
                <a:gd name="T0" fmla="*/ 14 w 136"/>
                <a:gd name="T1" fmla="*/ 98 h 152"/>
                <a:gd name="T2" fmla="*/ 14 w 136"/>
                <a:gd name="T3" fmla="*/ 98 h 152"/>
                <a:gd name="T4" fmla="*/ 22 w 136"/>
                <a:gd name="T5" fmla="*/ 120 h 152"/>
                <a:gd name="T6" fmla="*/ 26 w 136"/>
                <a:gd name="T7" fmla="*/ 128 h 152"/>
                <a:gd name="T8" fmla="*/ 34 w 136"/>
                <a:gd name="T9" fmla="*/ 136 h 152"/>
                <a:gd name="T10" fmla="*/ 40 w 136"/>
                <a:gd name="T11" fmla="*/ 142 h 152"/>
                <a:gd name="T12" fmla="*/ 50 w 136"/>
                <a:gd name="T13" fmla="*/ 148 h 152"/>
                <a:gd name="T14" fmla="*/ 58 w 136"/>
                <a:gd name="T15" fmla="*/ 152 h 152"/>
                <a:gd name="T16" fmla="*/ 70 w 136"/>
                <a:gd name="T17" fmla="*/ 152 h 152"/>
                <a:gd name="T18" fmla="*/ 70 w 136"/>
                <a:gd name="T19" fmla="*/ 152 h 152"/>
                <a:gd name="T20" fmla="*/ 80 w 136"/>
                <a:gd name="T21" fmla="*/ 152 h 152"/>
                <a:gd name="T22" fmla="*/ 90 w 136"/>
                <a:gd name="T23" fmla="*/ 148 h 152"/>
                <a:gd name="T24" fmla="*/ 98 w 136"/>
                <a:gd name="T25" fmla="*/ 142 h 152"/>
                <a:gd name="T26" fmla="*/ 106 w 136"/>
                <a:gd name="T27" fmla="*/ 136 h 152"/>
                <a:gd name="T28" fmla="*/ 112 w 136"/>
                <a:gd name="T29" fmla="*/ 128 h 152"/>
                <a:gd name="T30" fmla="*/ 116 w 136"/>
                <a:gd name="T31" fmla="*/ 118 h 152"/>
                <a:gd name="T32" fmla="*/ 124 w 136"/>
                <a:gd name="T33" fmla="*/ 98 h 152"/>
                <a:gd name="T34" fmla="*/ 124 w 136"/>
                <a:gd name="T35" fmla="*/ 98 h 152"/>
                <a:gd name="T36" fmla="*/ 130 w 136"/>
                <a:gd name="T37" fmla="*/ 94 h 152"/>
                <a:gd name="T38" fmla="*/ 134 w 136"/>
                <a:gd name="T39" fmla="*/ 88 h 152"/>
                <a:gd name="T40" fmla="*/ 136 w 136"/>
                <a:gd name="T41" fmla="*/ 80 h 152"/>
                <a:gd name="T42" fmla="*/ 136 w 136"/>
                <a:gd name="T43" fmla="*/ 74 h 152"/>
                <a:gd name="T44" fmla="*/ 136 w 136"/>
                <a:gd name="T45" fmla="*/ 74 h 152"/>
                <a:gd name="T46" fmla="*/ 134 w 136"/>
                <a:gd name="T47" fmla="*/ 66 h 152"/>
                <a:gd name="T48" fmla="*/ 128 w 136"/>
                <a:gd name="T49" fmla="*/ 62 h 152"/>
                <a:gd name="T50" fmla="*/ 128 w 136"/>
                <a:gd name="T51" fmla="*/ 62 h 152"/>
                <a:gd name="T52" fmla="*/ 126 w 136"/>
                <a:gd name="T53" fmla="*/ 50 h 152"/>
                <a:gd name="T54" fmla="*/ 124 w 136"/>
                <a:gd name="T55" fmla="*/ 38 h 152"/>
                <a:gd name="T56" fmla="*/ 118 w 136"/>
                <a:gd name="T57" fmla="*/ 28 h 152"/>
                <a:gd name="T58" fmla="*/ 112 w 136"/>
                <a:gd name="T59" fmla="*/ 18 h 152"/>
                <a:gd name="T60" fmla="*/ 102 w 136"/>
                <a:gd name="T61" fmla="*/ 10 h 152"/>
                <a:gd name="T62" fmla="*/ 92 w 136"/>
                <a:gd name="T63" fmla="*/ 6 h 152"/>
                <a:gd name="T64" fmla="*/ 82 w 136"/>
                <a:gd name="T65" fmla="*/ 2 h 152"/>
                <a:gd name="T66" fmla="*/ 70 w 136"/>
                <a:gd name="T67" fmla="*/ 0 h 152"/>
                <a:gd name="T68" fmla="*/ 70 w 136"/>
                <a:gd name="T69" fmla="*/ 0 h 152"/>
                <a:gd name="T70" fmla="*/ 56 w 136"/>
                <a:gd name="T71" fmla="*/ 2 h 152"/>
                <a:gd name="T72" fmla="*/ 46 w 136"/>
                <a:gd name="T73" fmla="*/ 6 h 152"/>
                <a:gd name="T74" fmla="*/ 36 w 136"/>
                <a:gd name="T75" fmla="*/ 10 h 152"/>
                <a:gd name="T76" fmla="*/ 28 w 136"/>
                <a:gd name="T77" fmla="*/ 18 h 152"/>
                <a:gd name="T78" fmla="*/ 20 w 136"/>
                <a:gd name="T79" fmla="*/ 28 h 152"/>
                <a:gd name="T80" fmla="*/ 14 w 136"/>
                <a:gd name="T81" fmla="*/ 38 h 152"/>
                <a:gd name="T82" fmla="*/ 12 w 136"/>
                <a:gd name="T83" fmla="*/ 50 h 152"/>
                <a:gd name="T84" fmla="*/ 10 w 136"/>
                <a:gd name="T85" fmla="*/ 62 h 152"/>
                <a:gd name="T86" fmla="*/ 10 w 136"/>
                <a:gd name="T87" fmla="*/ 62 h 152"/>
                <a:gd name="T88" fmla="*/ 2 w 136"/>
                <a:gd name="T89" fmla="*/ 66 h 152"/>
                <a:gd name="T90" fmla="*/ 0 w 136"/>
                <a:gd name="T91" fmla="*/ 70 h 152"/>
                <a:gd name="T92" fmla="*/ 0 w 136"/>
                <a:gd name="T93" fmla="*/ 74 h 152"/>
                <a:gd name="T94" fmla="*/ 0 w 136"/>
                <a:gd name="T95" fmla="*/ 74 h 152"/>
                <a:gd name="T96" fmla="*/ 0 w 136"/>
                <a:gd name="T97" fmla="*/ 82 h 152"/>
                <a:gd name="T98" fmla="*/ 2 w 136"/>
                <a:gd name="T99" fmla="*/ 88 h 152"/>
                <a:gd name="T100" fmla="*/ 8 w 136"/>
                <a:gd name="T101" fmla="*/ 96 h 152"/>
                <a:gd name="T102" fmla="*/ 14 w 136"/>
                <a:gd name="T103" fmla="*/ 98 h 152"/>
                <a:gd name="T104" fmla="*/ 14 w 136"/>
                <a:gd name="T105" fmla="*/ 9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" h="152">
                  <a:moveTo>
                    <a:pt x="14" y="98"/>
                  </a:moveTo>
                  <a:lnTo>
                    <a:pt x="14" y="98"/>
                  </a:lnTo>
                  <a:lnTo>
                    <a:pt x="22" y="120"/>
                  </a:lnTo>
                  <a:lnTo>
                    <a:pt x="26" y="128"/>
                  </a:lnTo>
                  <a:lnTo>
                    <a:pt x="34" y="136"/>
                  </a:lnTo>
                  <a:lnTo>
                    <a:pt x="40" y="142"/>
                  </a:lnTo>
                  <a:lnTo>
                    <a:pt x="50" y="148"/>
                  </a:lnTo>
                  <a:lnTo>
                    <a:pt x="58" y="152"/>
                  </a:lnTo>
                  <a:lnTo>
                    <a:pt x="70" y="152"/>
                  </a:lnTo>
                  <a:lnTo>
                    <a:pt x="70" y="152"/>
                  </a:lnTo>
                  <a:lnTo>
                    <a:pt x="80" y="152"/>
                  </a:lnTo>
                  <a:lnTo>
                    <a:pt x="90" y="148"/>
                  </a:lnTo>
                  <a:lnTo>
                    <a:pt x="98" y="142"/>
                  </a:lnTo>
                  <a:lnTo>
                    <a:pt x="106" y="136"/>
                  </a:lnTo>
                  <a:lnTo>
                    <a:pt x="112" y="128"/>
                  </a:lnTo>
                  <a:lnTo>
                    <a:pt x="116" y="118"/>
                  </a:lnTo>
                  <a:lnTo>
                    <a:pt x="124" y="98"/>
                  </a:lnTo>
                  <a:lnTo>
                    <a:pt x="124" y="98"/>
                  </a:lnTo>
                  <a:lnTo>
                    <a:pt x="130" y="94"/>
                  </a:lnTo>
                  <a:lnTo>
                    <a:pt x="134" y="88"/>
                  </a:lnTo>
                  <a:lnTo>
                    <a:pt x="136" y="80"/>
                  </a:lnTo>
                  <a:lnTo>
                    <a:pt x="136" y="74"/>
                  </a:lnTo>
                  <a:lnTo>
                    <a:pt x="136" y="74"/>
                  </a:lnTo>
                  <a:lnTo>
                    <a:pt x="134" y="66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6" y="50"/>
                  </a:lnTo>
                  <a:lnTo>
                    <a:pt x="124" y="38"/>
                  </a:lnTo>
                  <a:lnTo>
                    <a:pt x="118" y="28"/>
                  </a:lnTo>
                  <a:lnTo>
                    <a:pt x="112" y="18"/>
                  </a:lnTo>
                  <a:lnTo>
                    <a:pt x="102" y="10"/>
                  </a:lnTo>
                  <a:lnTo>
                    <a:pt x="92" y="6"/>
                  </a:lnTo>
                  <a:lnTo>
                    <a:pt x="8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8"/>
                  </a:lnTo>
                  <a:lnTo>
                    <a:pt x="20" y="28"/>
                  </a:lnTo>
                  <a:lnTo>
                    <a:pt x="14" y="38"/>
                  </a:lnTo>
                  <a:lnTo>
                    <a:pt x="12" y="5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8" y="96"/>
                  </a:lnTo>
                  <a:lnTo>
                    <a:pt x="14" y="98"/>
                  </a:lnTo>
                  <a:lnTo>
                    <a:pt x="1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7" name="Freeform 97"/>
            <p:cNvSpPr>
              <a:spLocks/>
            </p:cNvSpPr>
            <p:nvPr/>
          </p:nvSpPr>
          <p:spPr bwMode="auto">
            <a:xfrm>
              <a:off x="11645900" y="889000"/>
              <a:ext cx="127000" cy="63500"/>
            </a:xfrm>
            <a:custGeom>
              <a:avLst/>
              <a:gdLst>
                <a:gd name="T0" fmla="*/ 80 w 80"/>
                <a:gd name="T1" fmla="*/ 24 h 40"/>
                <a:gd name="T2" fmla="*/ 48 w 80"/>
                <a:gd name="T3" fmla="*/ 0 h 40"/>
                <a:gd name="T4" fmla="*/ 44 w 80"/>
                <a:gd name="T5" fmla="*/ 8 h 40"/>
                <a:gd name="T6" fmla="*/ 44 w 80"/>
                <a:gd name="T7" fmla="*/ 8 h 40"/>
                <a:gd name="T8" fmla="*/ 0 w 80"/>
                <a:gd name="T9" fmla="*/ 2 h 40"/>
                <a:gd name="T10" fmla="*/ 0 w 80"/>
                <a:gd name="T11" fmla="*/ 24 h 40"/>
                <a:gd name="T12" fmla="*/ 0 w 80"/>
                <a:gd name="T13" fmla="*/ 24 h 40"/>
                <a:gd name="T14" fmla="*/ 34 w 80"/>
                <a:gd name="T15" fmla="*/ 28 h 40"/>
                <a:gd name="T16" fmla="*/ 28 w 80"/>
                <a:gd name="T17" fmla="*/ 40 h 40"/>
                <a:gd name="T18" fmla="*/ 80 w 80"/>
                <a:gd name="T1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40">
                  <a:moveTo>
                    <a:pt x="80" y="24"/>
                  </a:moveTo>
                  <a:lnTo>
                    <a:pt x="48" y="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0" y="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4" y="28"/>
                  </a:lnTo>
                  <a:lnTo>
                    <a:pt x="28" y="40"/>
                  </a:lnTo>
                  <a:lnTo>
                    <a:pt x="8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8" name="Freeform 98"/>
            <p:cNvSpPr>
              <a:spLocks/>
            </p:cNvSpPr>
            <p:nvPr/>
          </p:nvSpPr>
          <p:spPr bwMode="auto">
            <a:xfrm>
              <a:off x="11099800" y="1216025"/>
              <a:ext cx="682625" cy="139700"/>
            </a:xfrm>
            <a:custGeom>
              <a:avLst/>
              <a:gdLst>
                <a:gd name="T0" fmla="*/ 396 w 430"/>
                <a:gd name="T1" fmla="*/ 22 h 88"/>
                <a:gd name="T2" fmla="*/ 396 w 430"/>
                <a:gd name="T3" fmla="*/ 22 h 88"/>
                <a:gd name="T4" fmla="*/ 362 w 430"/>
                <a:gd name="T5" fmla="*/ 28 h 88"/>
                <a:gd name="T6" fmla="*/ 328 w 430"/>
                <a:gd name="T7" fmla="*/ 32 h 88"/>
                <a:gd name="T8" fmla="*/ 292 w 430"/>
                <a:gd name="T9" fmla="*/ 34 h 88"/>
                <a:gd name="T10" fmla="*/ 254 w 430"/>
                <a:gd name="T11" fmla="*/ 36 h 88"/>
                <a:gd name="T12" fmla="*/ 254 w 430"/>
                <a:gd name="T13" fmla="*/ 36 h 88"/>
                <a:gd name="T14" fmla="*/ 220 w 430"/>
                <a:gd name="T15" fmla="*/ 34 h 88"/>
                <a:gd name="T16" fmla="*/ 188 w 430"/>
                <a:gd name="T17" fmla="*/ 32 h 88"/>
                <a:gd name="T18" fmla="*/ 156 w 430"/>
                <a:gd name="T19" fmla="*/ 28 h 88"/>
                <a:gd name="T20" fmla="*/ 126 w 430"/>
                <a:gd name="T21" fmla="*/ 24 h 88"/>
                <a:gd name="T22" fmla="*/ 126 w 430"/>
                <a:gd name="T23" fmla="*/ 24 h 88"/>
                <a:gd name="T24" fmla="*/ 110 w 430"/>
                <a:gd name="T25" fmla="*/ 20 h 88"/>
                <a:gd name="T26" fmla="*/ 130 w 430"/>
                <a:gd name="T27" fmla="*/ 0 h 88"/>
                <a:gd name="T28" fmla="*/ 0 w 430"/>
                <a:gd name="T29" fmla="*/ 10 h 88"/>
                <a:gd name="T30" fmla="*/ 44 w 430"/>
                <a:gd name="T31" fmla="*/ 88 h 88"/>
                <a:gd name="T32" fmla="*/ 66 w 430"/>
                <a:gd name="T33" fmla="*/ 66 h 88"/>
                <a:gd name="T34" fmla="*/ 66 w 430"/>
                <a:gd name="T35" fmla="*/ 66 h 88"/>
                <a:gd name="T36" fmla="*/ 100 w 430"/>
                <a:gd name="T37" fmla="*/ 74 h 88"/>
                <a:gd name="T38" fmla="*/ 100 w 430"/>
                <a:gd name="T39" fmla="*/ 74 h 88"/>
                <a:gd name="T40" fmla="*/ 136 w 430"/>
                <a:gd name="T41" fmla="*/ 80 h 88"/>
                <a:gd name="T42" fmla="*/ 174 w 430"/>
                <a:gd name="T43" fmla="*/ 82 h 88"/>
                <a:gd name="T44" fmla="*/ 214 w 430"/>
                <a:gd name="T45" fmla="*/ 86 h 88"/>
                <a:gd name="T46" fmla="*/ 254 w 430"/>
                <a:gd name="T47" fmla="*/ 86 h 88"/>
                <a:gd name="T48" fmla="*/ 254 w 430"/>
                <a:gd name="T49" fmla="*/ 86 h 88"/>
                <a:gd name="T50" fmla="*/ 290 w 430"/>
                <a:gd name="T51" fmla="*/ 86 h 88"/>
                <a:gd name="T52" fmla="*/ 324 w 430"/>
                <a:gd name="T53" fmla="*/ 84 h 88"/>
                <a:gd name="T54" fmla="*/ 358 w 430"/>
                <a:gd name="T55" fmla="*/ 80 h 88"/>
                <a:gd name="T56" fmla="*/ 390 w 430"/>
                <a:gd name="T57" fmla="*/ 76 h 88"/>
                <a:gd name="T58" fmla="*/ 390 w 430"/>
                <a:gd name="T59" fmla="*/ 76 h 88"/>
                <a:gd name="T60" fmla="*/ 430 w 430"/>
                <a:gd name="T61" fmla="*/ 70 h 88"/>
                <a:gd name="T62" fmla="*/ 384 w 430"/>
                <a:gd name="T63" fmla="*/ 60 h 88"/>
                <a:gd name="T64" fmla="*/ 396 w 430"/>
                <a:gd name="T65" fmla="*/ 2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0" h="88">
                  <a:moveTo>
                    <a:pt x="396" y="22"/>
                  </a:moveTo>
                  <a:lnTo>
                    <a:pt x="396" y="22"/>
                  </a:lnTo>
                  <a:lnTo>
                    <a:pt x="362" y="28"/>
                  </a:lnTo>
                  <a:lnTo>
                    <a:pt x="328" y="32"/>
                  </a:lnTo>
                  <a:lnTo>
                    <a:pt x="292" y="34"/>
                  </a:lnTo>
                  <a:lnTo>
                    <a:pt x="254" y="36"/>
                  </a:lnTo>
                  <a:lnTo>
                    <a:pt x="254" y="36"/>
                  </a:lnTo>
                  <a:lnTo>
                    <a:pt x="220" y="34"/>
                  </a:lnTo>
                  <a:lnTo>
                    <a:pt x="188" y="32"/>
                  </a:lnTo>
                  <a:lnTo>
                    <a:pt x="156" y="28"/>
                  </a:lnTo>
                  <a:lnTo>
                    <a:pt x="126" y="24"/>
                  </a:lnTo>
                  <a:lnTo>
                    <a:pt x="126" y="24"/>
                  </a:lnTo>
                  <a:lnTo>
                    <a:pt x="110" y="20"/>
                  </a:lnTo>
                  <a:lnTo>
                    <a:pt x="130" y="0"/>
                  </a:lnTo>
                  <a:lnTo>
                    <a:pt x="0" y="10"/>
                  </a:lnTo>
                  <a:lnTo>
                    <a:pt x="44" y="88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100" y="74"/>
                  </a:lnTo>
                  <a:lnTo>
                    <a:pt x="100" y="74"/>
                  </a:lnTo>
                  <a:lnTo>
                    <a:pt x="136" y="80"/>
                  </a:lnTo>
                  <a:lnTo>
                    <a:pt x="174" y="82"/>
                  </a:lnTo>
                  <a:lnTo>
                    <a:pt x="214" y="86"/>
                  </a:lnTo>
                  <a:lnTo>
                    <a:pt x="254" y="86"/>
                  </a:lnTo>
                  <a:lnTo>
                    <a:pt x="254" y="86"/>
                  </a:lnTo>
                  <a:lnTo>
                    <a:pt x="290" y="86"/>
                  </a:lnTo>
                  <a:lnTo>
                    <a:pt x="324" y="84"/>
                  </a:lnTo>
                  <a:lnTo>
                    <a:pt x="358" y="80"/>
                  </a:lnTo>
                  <a:lnTo>
                    <a:pt x="390" y="76"/>
                  </a:lnTo>
                  <a:lnTo>
                    <a:pt x="390" y="76"/>
                  </a:lnTo>
                  <a:lnTo>
                    <a:pt x="430" y="70"/>
                  </a:lnTo>
                  <a:lnTo>
                    <a:pt x="384" y="60"/>
                  </a:lnTo>
                  <a:lnTo>
                    <a:pt x="39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Freeform 99"/>
            <p:cNvSpPr>
              <a:spLocks/>
            </p:cNvSpPr>
            <p:nvPr/>
          </p:nvSpPr>
          <p:spPr bwMode="auto">
            <a:xfrm>
              <a:off x="10915650" y="981075"/>
              <a:ext cx="203200" cy="301625"/>
            </a:xfrm>
            <a:custGeom>
              <a:avLst/>
              <a:gdLst>
                <a:gd name="T0" fmla="*/ 128 w 128"/>
                <a:gd name="T1" fmla="*/ 136 h 190"/>
                <a:gd name="T2" fmla="*/ 128 w 128"/>
                <a:gd name="T3" fmla="*/ 136 h 190"/>
                <a:gd name="T4" fmla="*/ 102 w 128"/>
                <a:gd name="T5" fmla="*/ 122 h 190"/>
                <a:gd name="T6" fmla="*/ 82 w 128"/>
                <a:gd name="T7" fmla="*/ 108 h 190"/>
                <a:gd name="T8" fmla="*/ 82 w 128"/>
                <a:gd name="T9" fmla="*/ 108 h 190"/>
                <a:gd name="T10" fmla="*/ 72 w 128"/>
                <a:gd name="T11" fmla="*/ 96 h 190"/>
                <a:gd name="T12" fmla="*/ 64 w 128"/>
                <a:gd name="T13" fmla="*/ 86 h 190"/>
                <a:gd name="T14" fmla="*/ 64 w 128"/>
                <a:gd name="T15" fmla="*/ 86 h 190"/>
                <a:gd name="T16" fmla="*/ 62 w 128"/>
                <a:gd name="T17" fmla="*/ 78 h 190"/>
                <a:gd name="T18" fmla="*/ 60 w 128"/>
                <a:gd name="T19" fmla="*/ 72 h 190"/>
                <a:gd name="T20" fmla="*/ 60 w 128"/>
                <a:gd name="T21" fmla="*/ 72 h 190"/>
                <a:gd name="T22" fmla="*/ 62 w 128"/>
                <a:gd name="T23" fmla="*/ 66 h 190"/>
                <a:gd name="T24" fmla="*/ 64 w 128"/>
                <a:gd name="T25" fmla="*/ 58 h 190"/>
                <a:gd name="T26" fmla="*/ 64 w 128"/>
                <a:gd name="T27" fmla="*/ 58 h 190"/>
                <a:gd name="T28" fmla="*/ 68 w 128"/>
                <a:gd name="T29" fmla="*/ 52 h 190"/>
                <a:gd name="T30" fmla="*/ 74 w 128"/>
                <a:gd name="T31" fmla="*/ 44 h 190"/>
                <a:gd name="T32" fmla="*/ 74 w 128"/>
                <a:gd name="T33" fmla="*/ 44 h 190"/>
                <a:gd name="T34" fmla="*/ 82 w 128"/>
                <a:gd name="T35" fmla="*/ 36 h 190"/>
                <a:gd name="T36" fmla="*/ 82 w 128"/>
                <a:gd name="T37" fmla="*/ 36 h 190"/>
                <a:gd name="T38" fmla="*/ 76 w 128"/>
                <a:gd name="T39" fmla="*/ 30 h 190"/>
                <a:gd name="T40" fmla="*/ 70 w 128"/>
                <a:gd name="T41" fmla="*/ 24 h 190"/>
                <a:gd name="T42" fmla="*/ 68 w 128"/>
                <a:gd name="T43" fmla="*/ 16 h 190"/>
                <a:gd name="T44" fmla="*/ 66 w 128"/>
                <a:gd name="T45" fmla="*/ 8 h 190"/>
                <a:gd name="T46" fmla="*/ 66 w 128"/>
                <a:gd name="T47" fmla="*/ 0 h 190"/>
                <a:gd name="T48" fmla="*/ 66 w 128"/>
                <a:gd name="T49" fmla="*/ 0 h 190"/>
                <a:gd name="T50" fmla="*/ 46 w 128"/>
                <a:gd name="T51" fmla="*/ 14 h 190"/>
                <a:gd name="T52" fmla="*/ 46 w 128"/>
                <a:gd name="T53" fmla="*/ 14 h 190"/>
                <a:gd name="T54" fmla="*/ 28 w 128"/>
                <a:gd name="T55" fmla="*/ 30 h 190"/>
                <a:gd name="T56" fmla="*/ 14 w 128"/>
                <a:gd name="T57" fmla="*/ 46 h 190"/>
                <a:gd name="T58" fmla="*/ 14 w 128"/>
                <a:gd name="T59" fmla="*/ 46 h 190"/>
                <a:gd name="T60" fmla="*/ 8 w 128"/>
                <a:gd name="T61" fmla="*/ 56 h 190"/>
                <a:gd name="T62" fmla="*/ 4 w 128"/>
                <a:gd name="T63" fmla="*/ 66 h 190"/>
                <a:gd name="T64" fmla="*/ 2 w 128"/>
                <a:gd name="T65" fmla="*/ 76 h 190"/>
                <a:gd name="T66" fmla="*/ 0 w 128"/>
                <a:gd name="T67" fmla="*/ 88 h 190"/>
                <a:gd name="T68" fmla="*/ 0 w 128"/>
                <a:gd name="T69" fmla="*/ 88 h 190"/>
                <a:gd name="T70" fmla="*/ 2 w 128"/>
                <a:gd name="T71" fmla="*/ 96 h 190"/>
                <a:gd name="T72" fmla="*/ 4 w 128"/>
                <a:gd name="T73" fmla="*/ 106 h 190"/>
                <a:gd name="T74" fmla="*/ 6 w 128"/>
                <a:gd name="T75" fmla="*/ 116 h 190"/>
                <a:gd name="T76" fmla="*/ 10 w 128"/>
                <a:gd name="T77" fmla="*/ 124 h 190"/>
                <a:gd name="T78" fmla="*/ 10 w 128"/>
                <a:gd name="T79" fmla="*/ 124 h 190"/>
                <a:gd name="T80" fmla="*/ 20 w 128"/>
                <a:gd name="T81" fmla="*/ 138 h 190"/>
                <a:gd name="T82" fmla="*/ 34 w 128"/>
                <a:gd name="T83" fmla="*/ 150 h 190"/>
                <a:gd name="T84" fmla="*/ 34 w 128"/>
                <a:gd name="T85" fmla="*/ 150 h 190"/>
                <a:gd name="T86" fmla="*/ 46 w 128"/>
                <a:gd name="T87" fmla="*/ 160 h 190"/>
                <a:gd name="T88" fmla="*/ 60 w 128"/>
                <a:gd name="T89" fmla="*/ 170 h 190"/>
                <a:gd name="T90" fmla="*/ 92 w 128"/>
                <a:gd name="T91" fmla="*/ 186 h 190"/>
                <a:gd name="T92" fmla="*/ 92 w 128"/>
                <a:gd name="T93" fmla="*/ 186 h 190"/>
                <a:gd name="T94" fmla="*/ 100 w 128"/>
                <a:gd name="T95" fmla="*/ 190 h 190"/>
                <a:gd name="T96" fmla="*/ 84 w 128"/>
                <a:gd name="T97" fmla="*/ 142 h 190"/>
                <a:gd name="T98" fmla="*/ 128 w 128"/>
                <a:gd name="T99" fmla="*/ 13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" h="190">
                  <a:moveTo>
                    <a:pt x="128" y="136"/>
                  </a:moveTo>
                  <a:lnTo>
                    <a:pt x="128" y="136"/>
                  </a:lnTo>
                  <a:lnTo>
                    <a:pt x="102" y="122"/>
                  </a:lnTo>
                  <a:lnTo>
                    <a:pt x="82" y="108"/>
                  </a:lnTo>
                  <a:lnTo>
                    <a:pt x="82" y="108"/>
                  </a:lnTo>
                  <a:lnTo>
                    <a:pt x="72" y="9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2" y="78"/>
                  </a:lnTo>
                  <a:lnTo>
                    <a:pt x="60" y="72"/>
                  </a:lnTo>
                  <a:lnTo>
                    <a:pt x="60" y="72"/>
                  </a:lnTo>
                  <a:lnTo>
                    <a:pt x="62" y="66"/>
                  </a:lnTo>
                  <a:lnTo>
                    <a:pt x="64" y="58"/>
                  </a:lnTo>
                  <a:lnTo>
                    <a:pt x="64" y="58"/>
                  </a:lnTo>
                  <a:lnTo>
                    <a:pt x="68" y="52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0"/>
                  </a:lnTo>
                  <a:lnTo>
                    <a:pt x="70" y="24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28" y="30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8" y="56"/>
                  </a:lnTo>
                  <a:lnTo>
                    <a:pt x="4" y="66"/>
                  </a:lnTo>
                  <a:lnTo>
                    <a:pt x="2" y="7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6"/>
                  </a:lnTo>
                  <a:lnTo>
                    <a:pt x="4" y="106"/>
                  </a:lnTo>
                  <a:lnTo>
                    <a:pt x="6" y="11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20" y="138"/>
                  </a:lnTo>
                  <a:lnTo>
                    <a:pt x="34" y="150"/>
                  </a:lnTo>
                  <a:lnTo>
                    <a:pt x="34" y="150"/>
                  </a:lnTo>
                  <a:lnTo>
                    <a:pt x="46" y="160"/>
                  </a:lnTo>
                  <a:lnTo>
                    <a:pt x="60" y="170"/>
                  </a:lnTo>
                  <a:lnTo>
                    <a:pt x="92" y="186"/>
                  </a:lnTo>
                  <a:lnTo>
                    <a:pt x="92" y="186"/>
                  </a:lnTo>
                  <a:lnTo>
                    <a:pt x="100" y="190"/>
                  </a:lnTo>
                  <a:lnTo>
                    <a:pt x="84" y="142"/>
                  </a:lnTo>
                  <a:lnTo>
                    <a:pt x="128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0" name="Freeform 100"/>
            <p:cNvSpPr>
              <a:spLocks/>
            </p:cNvSpPr>
            <p:nvPr/>
          </p:nvSpPr>
          <p:spPr bwMode="auto">
            <a:xfrm>
              <a:off x="11766550" y="981075"/>
              <a:ext cx="323850" cy="323850"/>
            </a:xfrm>
            <a:custGeom>
              <a:avLst/>
              <a:gdLst>
                <a:gd name="T0" fmla="*/ 194 w 204"/>
                <a:gd name="T1" fmla="*/ 50 h 204"/>
                <a:gd name="T2" fmla="*/ 194 w 204"/>
                <a:gd name="T3" fmla="*/ 50 h 204"/>
                <a:gd name="T4" fmla="*/ 184 w 204"/>
                <a:gd name="T5" fmla="*/ 36 h 204"/>
                <a:gd name="T6" fmla="*/ 170 w 204"/>
                <a:gd name="T7" fmla="*/ 24 h 204"/>
                <a:gd name="T8" fmla="*/ 170 w 204"/>
                <a:gd name="T9" fmla="*/ 24 h 204"/>
                <a:gd name="T10" fmla="*/ 156 w 204"/>
                <a:gd name="T11" fmla="*/ 12 h 204"/>
                <a:gd name="T12" fmla="*/ 138 w 204"/>
                <a:gd name="T13" fmla="*/ 0 h 204"/>
                <a:gd name="T14" fmla="*/ 138 w 204"/>
                <a:gd name="T15" fmla="*/ 8 h 204"/>
                <a:gd name="T16" fmla="*/ 138 w 204"/>
                <a:gd name="T17" fmla="*/ 8 h 204"/>
                <a:gd name="T18" fmla="*/ 136 w 204"/>
                <a:gd name="T19" fmla="*/ 16 h 204"/>
                <a:gd name="T20" fmla="*/ 134 w 204"/>
                <a:gd name="T21" fmla="*/ 24 h 204"/>
                <a:gd name="T22" fmla="*/ 128 w 204"/>
                <a:gd name="T23" fmla="*/ 30 h 204"/>
                <a:gd name="T24" fmla="*/ 122 w 204"/>
                <a:gd name="T25" fmla="*/ 36 h 204"/>
                <a:gd name="T26" fmla="*/ 122 w 204"/>
                <a:gd name="T27" fmla="*/ 36 h 204"/>
                <a:gd name="T28" fmla="*/ 134 w 204"/>
                <a:gd name="T29" fmla="*/ 46 h 204"/>
                <a:gd name="T30" fmla="*/ 140 w 204"/>
                <a:gd name="T31" fmla="*/ 56 h 204"/>
                <a:gd name="T32" fmla="*/ 140 w 204"/>
                <a:gd name="T33" fmla="*/ 56 h 204"/>
                <a:gd name="T34" fmla="*/ 142 w 204"/>
                <a:gd name="T35" fmla="*/ 64 h 204"/>
                <a:gd name="T36" fmla="*/ 144 w 204"/>
                <a:gd name="T37" fmla="*/ 72 h 204"/>
                <a:gd name="T38" fmla="*/ 144 w 204"/>
                <a:gd name="T39" fmla="*/ 72 h 204"/>
                <a:gd name="T40" fmla="*/ 144 w 204"/>
                <a:gd name="T41" fmla="*/ 78 h 204"/>
                <a:gd name="T42" fmla="*/ 140 w 204"/>
                <a:gd name="T43" fmla="*/ 84 h 204"/>
                <a:gd name="T44" fmla="*/ 140 w 204"/>
                <a:gd name="T45" fmla="*/ 84 h 204"/>
                <a:gd name="T46" fmla="*/ 136 w 204"/>
                <a:gd name="T47" fmla="*/ 92 h 204"/>
                <a:gd name="T48" fmla="*/ 130 w 204"/>
                <a:gd name="T49" fmla="*/ 100 h 204"/>
                <a:gd name="T50" fmla="*/ 130 w 204"/>
                <a:gd name="T51" fmla="*/ 100 h 204"/>
                <a:gd name="T52" fmla="*/ 114 w 204"/>
                <a:gd name="T53" fmla="*/ 116 h 204"/>
                <a:gd name="T54" fmla="*/ 90 w 204"/>
                <a:gd name="T55" fmla="*/ 130 h 204"/>
                <a:gd name="T56" fmla="*/ 90 w 204"/>
                <a:gd name="T57" fmla="*/ 130 h 204"/>
                <a:gd name="T58" fmla="*/ 58 w 204"/>
                <a:gd name="T59" fmla="*/ 146 h 204"/>
                <a:gd name="T60" fmla="*/ 22 w 204"/>
                <a:gd name="T61" fmla="*/ 124 h 204"/>
                <a:gd name="T62" fmla="*/ 0 w 204"/>
                <a:gd name="T63" fmla="*/ 192 h 204"/>
                <a:gd name="T64" fmla="*/ 156 w 204"/>
                <a:gd name="T65" fmla="*/ 204 h 204"/>
                <a:gd name="T66" fmla="*/ 120 w 204"/>
                <a:gd name="T67" fmla="*/ 182 h 204"/>
                <a:gd name="T68" fmla="*/ 120 w 204"/>
                <a:gd name="T69" fmla="*/ 182 h 204"/>
                <a:gd name="T70" fmla="*/ 140 w 204"/>
                <a:gd name="T71" fmla="*/ 172 h 204"/>
                <a:gd name="T72" fmla="*/ 158 w 204"/>
                <a:gd name="T73" fmla="*/ 160 h 204"/>
                <a:gd name="T74" fmla="*/ 158 w 204"/>
                <a:gd name="T75" fmla="*/ 160 h 204"/>
                <a:gd name="T76" fmla="*/ 176 w 204"/>
                <a:gd name="T77" fmla="*/ 146 h 204"/>
                <a:gd name="T78" fmla="*/ 190 w 204"/>
                <a:gd name="T79" fmla="*/ 128 h 204"/>
                <a:gd name="T80" fmla="*/ 190 w 204"/>
                <a:gd name="T81" fmla="*/ 128 h 204"/>
                <a:gd name="T82" fmla="*/ 196 w 204"/>
                <a:gd name="T83" fmla="*/ 118 h 204"/>
                <a:gd name="T84" fmla="*/ 200 w 204"/>
                <a:gd name="T85" fmla="*/ 108 h 204"/>
                <a:gd name="T86" fmla="*/ 204 w 204"/>
                <a:gd name="T87" fmla="*/ 98 h 204"/>
                <a:gd name="T88" fmla="*/ 204 w 204"/>
                <a:gd name="T89" fmla="*/ 88 h 204"/>
                <a:gd name="T90" fmla="*/ 204 w 204"/>
                <a:gd name="T91" fmla="*/ 88 h 204"/>
                <a:gd name="T92" fmla="*/ 204 w 204"/>
                <a:gd name="T93" fmla="*/ 78 h 204"/>
                <a:gd name="T94" fmla="*/ 202 w 204"/>
                <a:gd name="T95" fmla="*/ 68 h 204"/>
                <a:gd name="T96" fmla="*/ 198 w 204"/>
                <a:gd name="T97" fmla="*/ 60 h 204"/>
                <a:gd name="T98" fmla="*/ 194 w 204"/>
                <a:gd name="T99" fmla="*/ 50 h 204"/>
                <a:gd name="T100" fmla="*/ 194 w 204"/>
                <a:gd name="T101" fmla="*/ 5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" h="204">
                  <a:moveTo>
                    <a:pt x="194" y="50"/>
                  </a:moveTo>
                  <a:lnTo>
                    <a:pt x="194" y="50"/>
                  </a:lnTo>
                  <a:lnTo>
                    <a:pt x="184" y="36"/>
                  </a:lnTo>
                  <a:lnTo>
                    <a:pt x="170" y="24"/>
                  </a:lnTo>
                  <a:lnTo>
                    <a:pt x="170" y="24"/>
                  </a:lnTo>
                  <a:lnTo>
                    <a:pt x="156" y="12"/>
                  </a:lnTo>
                  <a:lnTo>
                    <a:pt x="138" y="0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6" y="16"/>
                  </a:lnTo>
                  <a:lnTo>
                    <a:pt x="134" y="24"/>
                  </a:lnTo>
                  <a:lnTo>
                    <a:pt x="128" y="30"/>
                  </a:lnTo>
                  <a:lnTo>
                    <a:pt x="122" y="36"/>
                  </a:lnTo>
                  <a:lnTo>
                    <a:pt x="122" y="36"/>
                  </a:lnTo>
                  <a:lnTo>
                    <a:pt x="134" y="46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4"/>
                  </a:lnTo>
                  <a:lnTo>
                    <a:pt x="144" y="72"/>
                  </a:lnTo>
                  <a:lnTo>
                    <a:pt x="144" y="72"/>
                  </a:lnTo>
                  <a:lnTo>
                    <a:pt x="144" y="78"/>
                  </a:lnTo>
                  <a:lnTo>
                    <a:pt x="140" y="84"/>
                  </a:lnTo>
                  <a:lnTo>
                    <a:pt x="140" y="84"/>
                  </a:lnTo>
                  <a:lnTo>
                    <a:pt x="136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14" y="116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58" y="146"/>
                  </a:lnTo>
                  <a:lnTo>
                    <a:pt x="22" y="124"/>
                  </a:lnTo>
                  <a:lnTo>
                    <a:pt x="0" y="192"/>
                  </a:lnTo>
                  <a:lnTo>
                    <a:pt x="156" y="204"/>
                  </a:lnTo>
                  <a:lnTo>
                    <a:pt x="120" y="182"/>
                  </a:lnTo>
                  <a:lnTo>
                    <a:pt x="120" y="182"/>
                  </a:lnTo>
                  <a:lnTo>
                    <a:pt x="140" y="172"/>
                  </a:lnTo>
                  <a:lnTo>
                    <a:pt x="158" y="160"/>
                  </a:lnTo>
                  <a:lnTo>
                    <a:pt x="158" y="160"/>
                  </a:lnTo>
                  <a:lnTo>
                    <a:pt x="176" y="146"/>
                  </a:lnTo>
                  <a:lnTo>
                    <a:pt x="190" y="128"/>
                  </a:lnTo>
                  <a:lnTo>
                    <a:pt x="190" y="128"/>
                  </a:lnTo>
                  <a:lnTo>
                    <a:pt x="196" y="118"/>
                  </a:lnTo>
                  <a:lnTo>
                    <a:pt x="200" y="108"/>
                  </a:lnTo>
                  <a:lnTo>
                    <a:pt x="204" y="98"/>
                  </a:lnTo>
                  <a:lnTo>
                    <a:pt x="204" y="88"/>
                  </a:lnTo>
                  <a:lnTo>
                    <a:pt x="204" y="88"/>
                  </a:lnTo>
                  <a:lnTo>
                    <a:pt x="204" y="78"/>
                  </a:lnTo>
                  <a:lnTo>
                    <a:pt x="202" y="68"/>
                  </a:lnTo>
                  <a:lnTo>
                    <a:pt x="198" y="60"/>
                  </a:lnTo>
                  <a:lnTo>
                    <a:pt x="194" y="50"/>
                  </a:lnTo>
                  <a:lnTo>
                    <a:pt x="19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1" name="Freeform 101"/>
            <p:cNvSpPr>
              <a:spLocks/>
            </p:cNvSpPr>
            <p:nvPr/>
          </p:nvSpPr>
          <p:spPr bwMode="auto">
            <a:xfrm>
              <a:off x="11233150" y="885825"/>
              <a:ext cx="136525" cy="73025"/>
            </a:xfrm>
            <a:custGeom>
              <a:avLst/>
              <a:gdLst>
                <a:gd name="T0" fmla="*/ 0 w 86"/>
                <a:gd name="T1" fmla="*/ 40 h 46"/>
                <a:gd name="T2" fmla="*/ 0 w 86"/>
                <a:gd name="T3" fmla="*/ 40 h 46"/>
                <a:gd name="T4" fmla="*/ 24 w 86"/>
                <a:gd name="T5" fmla="*/ 34 h 46"/>
                <a:gd name="T6" fmla="*/ 24 w 86"/>
                <a:gd name="T7" fmla="*/ 34 h 46"/>
                <a:gd name="T8" fmla="*/ 38 w 86"/>
                <a:gd name="T9" fmla="*/ 32 h 46"/>
                <a:gd name="T10" fmla="*/ 52 w 86"/>
                <a:gd name="T11" fmla="*/ 46 h 46"/>
                <a:gd name="T12" fmla="*/ 86 w 86"/>
                <a:gd name="T13" fmla="*/ 12 h 46"/>
                <a:gd name="T14" fmla="*/ 10 w 86"/>
                <a:gd name="T15" fmla="*/ 0 h 46"/>
                <a:gd name="T16" fmla="*/ 20 w 86"/>
                <a:gd name="T17" fmla="*/ 12 h 46"/>
                <a:gd name="T18" fmla="*/ 20 w 86"/>
                <a:gd name="T19" fmla="*/ 12 h 46"/>
                <a:gd name="T20" fmla="*/ 0 w 86"/>
                <a:gd name="T21" fmla="*/ 16 h 46"/>
                <a:gd name="T22" fmla="*/ 0 w 86"/>
                <a:gd name="T23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46">
                  <a:moveTo>
                    <a:pt x="0" y="40"/>
                  </a:moveTo>
                  <a:lnTo>
                    <a:pt x="0" y="4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8" y="32"/>
                  </a:lnTo>
                  <a:lnTo>
                    <a:pt x="52" y="46"/>
                  </a:lnTo>
                  <a:lnTo>
                    <a:pt x="86" y="12"/>
                  </a:lnTo>
                  <a:lnTo>
                    <a:pt x="10" y="0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0" y="16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7276830" y="2100377"/>
            <a:ext cx="329126" cy="273777"/>
            <a:chOff x="530977" y="1055043"/>
            <a:chExt cx="564851" cy="573255"/>
          </a:xfrm>
          <a:solidFill>
            <a:srgbClr val="7F5C27"/>
          </a:solidFill>
        </p:grpSpPr>
        <p:sp>
          <p:nvSpPr>
            <p:cNvPr id="243" name="Freeform 92"/>
            <p:cNvSpPr>
              <a:spLocks/>
            </p:cNvSpPr>
            <p:nvPr/>
          </p:nvSpPr>
          <p:spPr bwMode="auto">
            <a:xfrm>
              <a:off x="690681" y="1164314"/>
              <a:ext cx="188284" cy="384973"/>
            </a:xfrm>
            <a:custGeom>
              <a:avLst/>
              <a:gdLst>
                <a:gd name="T0" fmla="*/ 30 w 112"/>
                <a:gd name="T1" fmla="*/ 229 h 229"/>
                <a:gd name="T2" fmla="*/ 83 w 112"/>
                <a:gd name="T3" fmla="*/ 229 h 229"/>
                <a:gd name="T4" fmla="*/ 83 w 112"/>
                <a:gd name="T5" fmla="*/ 57 h 229"/>
                <a:gd name="T6" fmla="*/ 112 w 112"/>
                <a:gd name="T7" fmla="*/ 57 h 229"/>
                <a:gd name="T8" fmla="*/ 57 w 112"/>
                <a:gd name="T9" fmla="*/ 0 h 229"/>
                <a:gd name="T10" fmla="*/ 0 w 112"/>
                <a:gd name="T11" fmla="*/ 57 h 229"/>
                <a:gd name="T12" fmla="*/ 30 w 112"/>
                <a:gd name="T13" fmla="*/ 57 h 229"/>
                <a:gd name="T14" fmla="*/ 30 w 112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229">
                  <a:moveTo>
                    <a:pt x="30" y="229"/>
                  </a:moveTo>
                  <a:lnTo>
                    <a:pt x="83" y="229"/>
                  </a:lnTo>
                  <a:lnTo>
                    <a:pt x="83" y="57"/>
                  </a:lnTo>
                  <a:lnTo>
                    <a:pt x="112" y="57"/>
                  </a:lnTo>
                  <a:lnTo>
                    <a:pt x="57" y="0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30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4" name="Freeform 93"/>
            <p:cNvSpPr>
              <a:spLocks/>
            </p:cNvSpPr>
            <p:nvPr/>
          </p:nvSpPr>
          <p:spPr bwMode="auto">
            <a:xfrm>
              <a:off x="534339" y="1315614"/>
              <a:ext cx="188284" cy="233673"/>
            </a:xfrm>
            <a:custGeom>
              <a:avLst/>
              <a:gdLst>
                <a:gd name="T0" fmla="*/ 30 w 112"/>
                <a:gd name="T1" fmla="*/ 139 h 139"/>
                <a:gd name="T2" fmla="*/ 82 w 112"/>
                <a:gd name="T3" fmla="*/ 139 h 139"/>
                <a:gd name="T4" fmla="*/ 82 w 112"/>
                <a:gd name="T5" fmla="*/ 57 h 139"/>
                <a:gd name="T6" fmla="*/ 112 w 112"/>
                <a:gd name="T7" fmla="*/ 57 h 139"/>
                <a:gd name="T8" fmla="*/ 57 w 112"/>
                <a:gd name="T9" fmla="*/ 0 h 139"/>
                <a:gd name="T10" fmla="*/ 0 w 112"/>
                <a:gd name="T11" fmla="*/ 57 h 139"/>
                <a:gd name="T12" fmla="*/ 30 w 112"/>
                <a:gd name="T13" fmla="*/ 57 h 139"/>
                <a:gd name="T14" fmla="*/ 30 w 112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39">
                  <a:moveTo>
                    <a:pt x="30" y="139"/>
                  </a:moveTo>
                  <a:lnTo>
                    <a:pt x="82" y="139"/>
                  </a:lnTo>
                  <a:lnTo>
                    <a:pt x="82" y="57"/>
                  </a:lnTo>
                  <a:lnTo>
                    <a:pt x="112" y="57"/>
                  </a:lnTo>
                  <a:lnTo>
                    <a:pt x="57" y="0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30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5" name="Rectangle 94"/>
            <p:cNvSpPr>
              <a:spLocks noChangeArrowheads="1"/>
            </p:cNvSpPr>
            <p:nvPr/>
          </p:nvSpPr>
          <p:spPr bwMode="auto">
            <a:xfrm>
              <a:off x="530977" y="1574503"/>
              <a:ext cx="564851" cy="537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6" name="Freeform 95"/>
            <p:cNvSpPr>
              <a:spLocks/>
            </p:cNvSpPr>
            <p:nvPr/>
          </p:nvSpPr>
          <p:spPr bwMode="auto">
            <a:xfrm>
              <a:off x="944528" y="1055043"/>
              <a:ext cx="77331" cy="95823"/>
            </a:xfrm>
            <a:custGeom>
              <a:avLst/>
              <a:gdLst>
                <a:gd name="T0" fmla="*/ 22 w 46"/>
                <a:gd name="T1" fmla="*/ 57 h 57"/>
                <a:gd name="T2" fmla="*/ 22 w 46"/>
                <a:gd name="T3" fmla="*/ 57 h 57"/>
                <a:gd name="T4" fmla="*/ 27 w 46"/>
                <a:gd name="T5" fmla="*/ 57 h 57"/>
                <a:gd name="T6" fmla="*/ 32 w 46"/>
                <a:gd name="T7" fmla="*/ 55 h 57"/>
                <a:gd name="T8" fmla="*/ 35 w 46"/>
                <a:gd name="T9" fmla="*/ 52 h 57"/>
                <a:gd name="T10" fmla="*/ 40 w 46"/>
                <a:gd name="T11" fmla="*/ 49 h 57"/>
                <a:gd name="T12" fmla="*/ 44 w 46"/>
                <a:gd name="T13" fmla="*/ 40 h 57"/>
                <a:gd name="T14" fmla="*/ 46 w 46"/>
                <a:gd name="T15" fmla="*/ 29 h 57"/>
                <a:gd name="T16" fmla="*/ 46 w 46"/>
                <a:gd name="T17" fmla="*/ 29 h 57"/>
                <a:gd name="T18" fmla="*/ 44 w 46"/>
                <a:gd name="T19" fmla="*/ 18 h 57"/>
                <a:gd name="T20" fmla="*/ 40 w 46"/>
                <a:gd name="T21" fmla="*/ 10 h 57"/>
                <a:gd name="T22" fmla="*/ 35 w 46"/>
                <a:gd name="T23" fmla="*/ 5 h 57"/>
                <a:gd name="T24" fmla="*/ 32 w 46"/>
                <a:gd name="T25" fmla="*/ 3 h 57"/>
                <a:gd name="T26" fmla="*/ 27 w 46"/>
                <a:gd name="T27" fmla="*/ 2 h 57"/>
                <a:gd name="T28" fmla="*/ 22 w 46"/>
                <a:gd name="T29" fmla="*/ 0 h 57"/>
                <a:gd name="T30" fmla="*/ 22 w 46"/>
                <a:gd name="T31" fmla="*/ 0 h 57"/>
                <a:gd name="T32" fmla="*/ 18 w 46"/>
                <a:gd name="T33" fmla="*/ 2 h 57"/>
                <a:gd name="T34" fmla="*/ 14 w 46"/>
                <a:gd name="T35" fmla="*/ 3 h 57"/>
                <a:gd name="T36" fmla="*/ 10 w 46"/>
                <a:gd name="T37" fmla="*/ 5 h 57"/>
                <a:gd name="T38" fmla="*/ 7 w 46"/>
                <a:gd name="T39" fmla="*/ 10 h 57"/>
                <a:gd name="T40" fmla="*/ 2 w 46"/>
                <a:gd name="T41" fmla="*/ 18 h 57"/>
                <a:gd name="T42" fmla="*/ 0 w 46"/>
                <a:gd name="T43" fmla="*/ 29 h 57"/>
                <a:gd name="T44" fmla="*/ 0 w 46"/>
                <a:gd name="T45" fmla="*/ 29 h 57"/>
                <a:gd name="T46" fmla="*/ 2 w 46"/>
                <a:gd name="T47" fmla="*/ 40 h 57"/>
                <a:gd name="T48" fmla="*/ 7 w 46"/>
                <a:gd name="T49" fmla="*/ 49 h 57"/>
                <a:gd name="T50" fmla="*/ 10 w 46"/>
                <a:gd name="T51" fmla="*/ 52 h 57"/>
                <a:gd name="T52" fmla="*/ 14 w 46"/>
                <a:gd name="T53" fmla="*/ 55 h 57"/>
                <a:gd name="T54" fmla="*/ 18 w 46"/>
                <a:gd name="T55" fmla="*/ 57 h 57"/>
                <a:gd name="T56" fmla="*/ 22 w 46"/>
                <a:gd name="T57" fmla="*/ 57 h 57"/>
                <a:gd name="T58" fmla="*/ 22 w 46"/>
                <a:gd name="T5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57">
                  <a:moveTo>
                    <a:pt x="22" y="57"/>
                  </a:moveTo>
                  <a:lnTo>
                    <a:pt x="22" y="57"/>
                  </a:lnTo>
                  <a:lnTo>
                    <a:pt x="27" y="57"/>
                  </a:lnTo>
                  <a:lnTo>
                    <a:pt x="32" y="55"/>
                  </a:lnTo>
                  <a:lnTo>
                    <a:pt x="35" y="52"/>
                  </a:lnTo>
                  <a:lnTo>
                    <a:pt x="40" y="49"/>
                  </a:lnTo>
                  <a:lnTo>
                    <a:pt x="44" y="40"/>
                  </a:lnTo>
                  <a:lnTo>
                    <a:pt x="46" y="29"/>
                  </a:lnTo>
                  <a:lnTo>
                    <a:pt x="46" y="29"/>
                  </a:lnTo>
                  <a:lnTo>
                    <a:pt x="44" y="18"/>
                  </a:lnTo>
                  <a:lnTo>
                    <a:pt x="40" y="10"/>
                  </a:lnTo>
                  <a:lnTo>
                    <a:pt x="35" y="5"/>
                  </a:lnTo>
                  <a:lnTo>
                    <a:pt x="32" y="3"/>
                  </a:lnTo>
                  <a:lnTo>
                    <a:pt x="27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4" y="3"/>
                  </a:lnTo>
                  <a:lnTo>
                    <a:pt x="10" y="5"/>
                  </a:lnTo>
                  <a:lnTo>
                    <a:pt x="7" y="10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7" y="49"/>
                  </a:lnTo>
                  <a:lnTo>
                    <a:pt x="10" y="52"/>
                  </a:lnTo>
                  <a:lnTo>
                    <a:pt x="14" y="55"/>
                  </a:lnTo>
                  <a:lnTo>
                    <a:pt x="18" y="57"/>
                  </a:lnTo>
                  <a:lnTo>
                    <a:pt x="22" y="57"/>
                  </a:lnTo>
                  <a:lnTo>
                    <a:pt x="2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7" name="Freeform 96"/>
            <p:cNvSpPr>
              <a:spLocks/>
            </p:cNvSpPr>
            <p:nvPr/>
          </p:nvSpPr>
          <p:spPr bwMode="auto">
            <a:xfrm>
              <a:off x="892414" y="1159271"/>
              <a:ext cx="183240" cy="390016"/>
            </a:xfrm>
            <a:custGeom>
              <a:avLst/>
              <a:gdLst>
                <a:gd name="T0" fmla="*/ 14 w 109"/>
                <a:gd name="T1" fmla="*/ 123 h 232"/>
                <a:gd name="T2" fmla="*/ 14 w 109"/>
                <a:gd name="T3" fmla="*/ 123 h 232"/>
                <a:gd name="T4" fmla="*/ 16 w 109"/>
                <a:gd name="T5" fmla="*/ 123 h 232"/>
                <a:gd name="T6" fmla="*/ 16 w 109"/>
                <a:gd name="T7" fmla="*/ 123 h 232"/>
                <a:gd name="T8" fmla="*/ 17 w 109"/>
                <a:gd name="T9" fmla="*/ 123 h 232"/>
                <a:gd name="T10" fmla="*/ 22 w 109"/>
                <a:gd name="T11" fmla="*/ 232 h 232"/>
                <a:gd name="T12" fmla="*/ 52 w 109"/>
                <a:gd name="T13" fmla="*/ 232 h 232"/>
                <a:gd name="T14" fmla="*/ 52 w 109"/>
                <a:gd name="T15" fmla="*/ 232 h 232"/>
                <a:gd name="T16" fmla="*/ 53 w 109"/>
                <a:gd name="T17" fmla="*/ 173 h 232"/>
                <a:gd name="T18" fmla="*/ 52 w 109"/>
                <a:gd name="T19" fmla="*/ 123 h 232"/>
                <a:gd name="T20" fmla="*/ 52 w 109"/>
                <a:gd name="T21" fmla="*/ 123 h 232"/>
                <a:gd name="T22" fmla="*/ 55 w 109"/>
                <a:gd name="T23" fmla="*/ 123 h 232"/>
                <a:gd name="T24" fmla="*/ 58 w 109"/>
                <a:gd name="T25" fmla="*/ 232 h 232"/>
                <a:gd name="T26" fmla="*/ 90 w 109"/>
                <a:gd name="T27" fmla="*/ 232 h 232"/>
                <a:gd name="T28" fmla="*/ 90 w 109"/>
                <a:gd name="T29" fmla="*/ 232 h 232"/>
                <a:gd name="T30" fmla="*/ 91 w 109"/>
                <a:gd name="T31" fmla="*/ 173 h 232"/>
                <a:gd name="T32" fmla="*/ 90 w 109"/>
                <a:gd name="T33" fmla="*/ 123 h 232"/>
                <a:gd name="T34" fmla="*/ 90 w 109"/>
                <a:gd name="T35" fmla="*/ 123 h 232"/>
                <a:gd name="T36" fmla="*/ 93 w 109"/>
                <a:gd name="T37" fmla="*/ 123 h 232"/>
                <a:gd name="T38" fmla="*/ 93 w 109"/>
                <a:gd name="T39" fmla="*/ 123 h 232"/>
                <a:gd name="T40" fmla="*/ 93 w 109"/>
                <a:gd name="T41" fmla="*/ 123 h 232"/>
                <a:gd name="T42" fmla="*/ 93 w 109"/>
                <a:gd name="T43" fmla="*/ 123 h 232"/>
                <a:gd name="T44" fmla="*/ 93 w 109"/>
                <a:gd name="T45" fmla="*/ 123 h 232"/>
                <a:gd name="T46" fmla="*/ 93 w 109"/>
                <a:gd name="T47" fmla="*/ 123 h 232"/>
                <a:gd name="T48" fmla="*/ 109 w 109"/>
                <a:gd name="T49" fmla="*/ 121 h 232"/>
                <a:gd name="T50" fmla="*/ 99 w 109"/>
                <a:gd name="T51" fmla="*/ 15 h 232"/>
                <a:gd name="T52" fmla="*/ 99 w 109"/>
                <a:gd name="T53" fmla="*/ 15 h 232"/>
                <a:gd name="T54" fmla="*/ 99 w 109"/>
                <a:gd name="T55" fmla="*/ 11 h 232"/>
                <a:gd name="T56" fmla="*/ 96 w 109"/>
                <a:gd name="T57" fmla="*/ 6 h 232"/>
                <a:gd name="T58" fmla="*/ 91 w 109"/>
                <a:gd name="T59" fmla="*/ 3 h 232"/>
                <a:gd name="T60" fmla="*/ 86 w 109"/>
                <a:gd name="T61" fmla="*/ 3 h 232"/>
                <a:gd name="T62" fmla="*/ 86 w 109"/>
                <a:gd name="T63" fmla="*/ 3 h 232"/>
                <a:gd name="T64" fmla="*/ 72 w 109"/>
                <a:gd name="T65" fmla="*/ 1 h 232"/>
                <a:gd name="T66" fmla="*/ 72 w 109"/>
                <a:gd name="T67" fmla="*/ 1 h 232"/>
                <a:gd name="T68" fmla="*/ 82 w 109"/>
                <a:gd name="T69" fmla="*/ 9 h 232"/>
                <a:gd name="T70" fmla="*/ 71 w 109"/>
                <a:gd name="T71" fmla="*/ 15 h 232"/>
                <a:gd name="T72" fmla="*/ 75 w 109"/>
                <a:gd name="T73" fmla="*/ 25 h 232"/>
                <a:gd name="T74" fmla="*/ 61 w 109"/>
                <a:gd name="T75" fmla="*/ 56 h 232"/>
                <a:gd name="T76" fmla="*/ 60 w 109"/>
                <a:gd name="T77" fmla="*/ 12 h 232"/>
                <a:gd name="T78" fmla="*/ 61 w 109"/>
                <a:gd name="T79" fmla="*/ 11 h 232"/>
                <a:gd name="T80" fmla="*/ 58 w 109"/>
                <a:gd name="T81" fmla="*/ 0 h 232"/>
                <a:gd name="T82" fmla="*/ 49 w 109"/>
                <a:gd name="T83" fmla="*/ 0 h 232"/>
                <a:gd name="T84" fmla="*/ 47 w 109"/>
                <a:gd name="T85" fmla="*/ 11 h 232"/>
                <a:gd name="T86" fmla="*/ 49 w 109"/>
                <a:gd name="T87" fmla="*/ 12 h 232"/>
                <a:gd name="T88" fmla="*/ 45 w 109"/>
                <a:gd name="T89" fmla="*/ 58 h 232"/>
                <a:gd name="T90" fmla="*/ 31 w 109"/>
                <a:gd name="T91" fmla="*/ 25 h 232"/>
                <a:gd name="T92" fmla="*/ 36 w 109"/>
                <a:gd name="T93" fmla="*/ 15 h 232"/>
                <a:gd name="T94" fmla="*/ 25 w 109"/>
                <a:gd name="T95" fmla="*/ 9 h 232"/>
                <a:gd name="T96" fmla="*/ 34 w 109"/>
                <a:gd name="T97" fmla="*/ 1 h 232"/>
                <a:gd name="T98" fmla="*/ 34 w 109"/>
                <a:gd name="T99" fmla="*/ 1 h 232"/>
                <a:gd name="T100" fmla="*/ 34 w 109"/>
                <a:gd name="T101" fmla="*/ 1 h 232"/>
                <a:gd name="T102" fmla="*/ 22 w 109"/>
                <a:gd name="T103" fmla="*/ 3 h 232"/>
                <a:gd name="T104" fmla="*/ 22 w 109"/>
                <a:gd name="T105" fmla="*/ 3 h 232"/>
                <a:gd name="T106" fmla="*/ 17 w 109"/>
                <a:gd name="T107" fmla="*/ 3 h 232"/>
                <a:gd name="T108" fmla="*/ 12 w 109"/>
                <a:gd name="T109" fmla="*/ 6 h 232"/>
                <a:gd name="T110" fmla="*/ 9 w 109"/>
                <a:gd name="T111" fmla="*/ 11 h 232"/>
                <a:gd name="T112" fmla="*/ 8 w 109"/>
                <a:gd name="T113" fmla="*/ 15 h 232"/>
                <a:gd name="T114" fmla="*/ 0 w 109"/>
                <a:gd name="T115" fmla="*/ 121 h 232"/>
                <a:gd name="T116" fmla="*/ 0 w 109"/>
                <a:gd name="T117" fmla="*/ 121 h 232"/>
                <a:gd name="T118" fmla="*/ 14 w 109"/>
                <a:gd name="T119" fmla="*/ 123 h 232"/>
                <a:gd name="T120" fmla="*/ 14 w 109"/>
                <a:gd name="T121" fmla="*/ 123 h 232"/>
                <a:gd name="T122" fmla="*/ 14 w 109"/>
                <a:gd name="T123" fmla="*/ 123 h 232"/>
                <a:gd name="T124" fmla="*/ 14 w 109"/>
                <a:gd name="T12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9" h="232">
                  <a:moveTo>
                    <a:pt x="14" y="123"/>
                  </a:moveTo>
                  <a:lnTo>
                    <a:pt x="14" y="123"/>
                  </a:lnTo>
                  <a:lnTo>
                    <a:pt x="16" y="123"/>
                  </a:lnTo>
                  <a:lnTo>
                    <a:pt x="16" y="123"/>
                  </a:lnTo>
                  <a:lnTo>
                    <a:pt x="17" y="123"/>
                  </a:lnTo>
                  <a:lnTo>
                    <a:pt x="22" y="232"/>
                  </a:lnTo>
                  <a:lnTo>
                    <a:pt x="52" y="232"/>
                  </a:lnTo>
                  <a:lnTo>
                    <a:pt x="52" y="232"/>
                  </a:lnTo>
                  <a:lnTo>
                    <a:pt x="53" y="173"/>
                  </a:lnTo>
                  <a:lnTo>
                    <a:pt x="52" y="123"/>
                  </a:lnTo>
                  <a:lnTo>
                    <a:pt x="52" y="123"/>
                  </a:lnTo>
                  <a:lnTo>
                    <a:pt x="55" y="123"/>
                  </a:lnTo>
                  <a:lnTo>
                    <a:pt x="58" y="232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91" y="173"/>
                  </a:lnTo>
                  <a:lnTo>
                    <a:pt x="90" y="123"/>
                  </a:lnTo>
                  <a:lnTo>
                    <a:pt x="90" y="123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109" y="121"/>
                  </a:lnTo>
                  <a:lnTo>
                    <a:pt x="99" y="15"/>
                  </a:lnTo>
                  <a:lnTo>
                    <a:pt x="99" y="15"/>
                  </a:lnTo>
                  <a:lnTo>
                    <a:pt x="99" y="11"/>
                  </a:lnTo>
                  <a:lnTo>
                    <a:pt x="96" y="6"/>
                  </a:lnTo>
                  <a:lnTo>
                    <a:pt x="91" y="3"/>
                  </a:lnTo>
                  <a:lnTo>
                    <a:pt x="86" y="3"/>
                  </a:lnTo>
                  <a:lnTo>
                    <a:pt x="86" y="3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82" y="9"/>
                  </a:lnTo>
                  <a:lnTo>
                    <a:pt x="71" y="15"/>
                  </a:lnTo>
                  <a:lnTo>
                    <a:pt x="75" y="25"/>
                  </a:lnTo>
                  <a:lnTo>
                    <a:pt x="61" y="56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58" y="0"/>
                  </a:lnTo>
                  <a:lnTo>
                    <a:pt x="49" y="0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45" y="58"/>
                  </a:lnTo>
                  <a:lnTo>
                    <a:pt x="31" y="25"/>
                  </a:lnTo>
                  <a:lnTo>
                    <a:pt x="36" y="15"/>
                  </a:lnTo>
                  <a:lnTo>
                    <a:pt x="25" y="9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17" y="3"/>
                  </a:lnTo>
                  <a:lnTo>
                    <a:pt x="12" y="6"/>
                  </a:lnTo>
                  <a:lnTo>
                    <a:pt x="9" y="11"/>
                  </a:lnTo>
                  <a:lnTo>
                    <a:pt x="8" y="15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4" y="123"/>
                  </a:lnTo>
                  <a:lnTo>
                    <a:pt x="14" y="123"/>
                  </a:lnTo>
                  <a:lnTo>
                    <a:pt x="14" y="123"/>
                  </a:lnTo>
                  <a:lnTo>
                    <a:pt x="14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8" name="Rounded Rectangle 247"/>
          <p:cNvSpPr/>
          <p:nvPr/>
        </p:nvSpPr>
        <p:spPr>
          <a:xfrm>
            <a:off x="7908234" y="1773153"/>
            <a:ext cx="788629" cy="654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881996" y="1752228"/>
            <a:ext cx="865913" cy="236642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External data</a:t>
            </a:r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54" y="2004267"/>
            <a:ext cx="533183" cy="159954"/>
          </a:xfrm>
          <a:prstGeom prst="rect">
            <a:avLst/>
          </a:prstGeom>
        </p:spPr>
      </p:pic>
      <p:pic>
        <p:nvPicPr>
          <p:cNvPr id="251" name="Picture 12" descr="http://www.chinaretailnews.com/wp-content/uploads/walmart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340" y="2182092"/>
            <a:ext cx="470201" cy="1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186" descr="http://vignette4.wikia.nocookie.net/logopedia/images/4/45/Tescochina2.jpg/revision/latest?cb=2013100722344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68" y="2173702"/>
            <a:ext cx="264647" cy="19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3" name="Group 252"/>
          <p:cNvGrpSpPr/>
          <p:nvPr/>
        </p:nvGrpSpPr>
        <p:grpSpPr>
          <a:xfrm flipV="1">
            <a:off x="4383912" y="2498066"/>
            <a:ext cx="2079802" cy="215280"/>
            <a:chOff x="4350032" y="4179228"/>
            <a:chExt cx="2264969" cy="240372"/>
          </a:xfrm>
        </p:grpSpPr>
        <p:cxnSp>
          <p:nvCxnSpPr>
            <p:cNvPr id="254" name="Straight Arrow Connector 253"/>
            <p:cNvCxnSpPr/>
            <p:nvPr/>
          </p:nvCxnSpPr>
          <p:spPr>
            <a:xfrm flipV="1">
              <a:off x="4350032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4633153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4916274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V="1">
              <a:off x="5199395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5482516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5765637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6048758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6331879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1">
              <a:off x="6615001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4" name="Hexagon 263"/>
          <p:cNvSpPr/>
          <p:nvPr/>
        </p:nvSpPr>
        <p:spPr>
          <a:xfrm>
            <a:off x="7102163" y="4459105"/>
            <a:ext cx="977383" cy="832967"/>
          </a:xfrm>
          <a:prstGeom prst="hexagon">
            <a:avLst/>
          </a:prstGeom>
          <a:solidFill>
            <a:srgbClr val="E2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265" name="Hexagon 264"/>
          <p:cNvSpPr/>
          <p:nvPr/>
        </p:nvSpPr>
        <p:spPr>
          <a:xfrm>
            <a:off x="7697337" y="4119501"/>
            <a:ext cx="977383" cy="832967"/>
          </a:xfrm>
          <a:prstGeom prst="hexagon">
            <a:avLst/>
          </a:prstGeom>
          <a:solidFill>
            <a:srgbClr val="E2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266" name="Hexagon 265"/>
          <p:cNvSpPr/>
          <p:nvPr/>
        </p:nvSpPr>
        <p:spPr>
          <a:xfrm>
            <a:off x="7094879" y="3786516"/>
            <a:ext cx="977383" cy="875408"/>
          </a:xfrm>
          <a:prstGeom prst="hexagon">
            <a:avLst/>
          </a:prstGeom>
          <a:solidFill>
            <a:srgbClr val="E2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296" name="Hexagon 295"/>
          <p:cNvSpPr/>
          <p:nvPr/>
        </p:nvSpPr>
        <p:spPr>
          <a:xfrm>
            <a:off x="7817371" y="4199749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bg1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860051" y="4579242"/>
            <a:ext cx="643045" cy="20659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Reporting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8012392" y="4326445"/>
            <a:ext cx="349315" cy="251951"/>
            <a:chOff x="6360202" y="3407065"/>
            <a:chExt cx="712509" cy="536169"/>
          </a:xfrm>
          <a:solidFill>
            <a:schemeClr val="bg1"/>
          </a:solidFill>
        </p:grpSpPr>
        <p:sp>
          <p:nvSpPr>
            <p:cNvPr id="299" name="Freeform 81"/>
            <p:cNvSpPr>
              <a:spLocks noEditPoints="1"/>
            </p:cNvSpPr>
            <p:nvPr/>
          </p:nvSpPr>
          <p:spPr bwMode="auto">
            <a:xfrm>
              <a:off x="6360202" y="3407065"/>
              <a:ext cx="712509" cy="536169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81" y="6"/>
                </a:cxn>
                <a:cxn ang="0">
                  <a:pos x="51" y="24"/>
                </a:cxn>
                <a:cxn ang="0">
                  <a:pos x="25" y="49"/>
                </a:cxn>
                <a:cxn ang="0">
                  <a:pos x="8" y="84"/>
                </a:cxn>
                <a:cxn ang="0">
                  <a:pos x="0" y="123"/>
                </a:cxn>
                <a:cxn ang="0">
                  <a:pos x="0" y="1215"/>
                </a:cxn>
                <a:cxn ang="0">
                  <a:pos x="5" y="1255"/>
                </a:cxn>
                <a:cxn ang="0">
                  <a:pos x="20" y="1291"/>
                </a:cxn>
                <a:cxn ang="0">
                  <a:pos x="41" y="1321"/>
                </a:cxn>
                <a:cxn ang="0">
                  <a:pos x="69" y="1340"/>
                </a:cxn>
                <a:cxn ang="0">
                  <a:pos x="103" y="1351"/>
                </a:cxn>
                <a:cxn ang="0">
                  <a:pos x="1679" y="1352"/>
                </a:cxn>
                <a:cxn ang="0">
                  <a:pos x="1713" y="1345"/>
                </a:cxn>
                <a:cxn ang="0">
                  <a:pos x="1743" y="1328"/>
                </a:cxn>
                <a:cxn ang="0">
                  <a:pos x="1768" y="1302"/>
                </a:cxn>
                <a:cxn ang="0">
                  <a:pos x="1785" y="1268"/>
                </a:cxn>
                <a:cxn ang="0">
                  <a:pos x="1794" y="1228"/>
                </a:cxn>
                <a:cxn ang="0">
                  <a:pos x="1794" y="137"/>
                </a:cxn>
                <a:cxn ang="0">
                  <a:pos x="1789" y="96"/>
                </a:cxn>
                <a:cxn ang="0">
                  <a:pos x="1774" y="61"/>
                </a:cxn>
                <a:cxn ang="0">
                  <a:pos x="1753" y="31"/>
                </a:cxn>
                <a:cxn ang="0">
                  <a:pos x="1724" y="11"/>
                </a:cxn>
                <a:cxn ang="0">
                  <a:pos x="1691" y="1"/>
                </a:cxn>
                <a:cxn ang="0">
                  <a:pos x="128" y="810"/>
                </a:cxn>
                <a:cxn ang="0">
                  <a:pos x="126" y="820"/>
                </a:cxn>
                <a:cxn ang="0">
                  <a:pos x="115" y="833"/>
                </a:cxn>
                <a:cxn ang="0">
                  <a:pos x="99" y="837"/>
                </a:cxn>
                <a:cxn ang="0">
                  <a:pos x="89" y="835"/>
                </a:cxn>
                <a:cxn ang="0">
                  <a:pos x="76" y="825"/>
                </a:cxn>
                <a:cxn ang="0">
                  <a:pos x="71" y="810"/>
                </a:cxn>
                <a:cxn ang="0">
                  <a:pos x="71" y="536"/>
                </a:cxn>
                <a:cxn ang="0">
                  <a:pos x="79" y="522"/>
                </a:cxn>
                <a:cxn ang="0">
                  <a:pos x="93" y="514"/>
                </a:cxn>
                <a:cxn ang="0">
                  <a:pos x="105" y="514"/>
                </a:cxn>
                <a:cxn ang="0">
                  <a:pos x="120" y="522"/>
                </a:cxn>
                <a:cxn ang="0">
                  <a:pos x="128" y="536"/>
                </a:cxn>
                <a:cxn ang="0">
                  <a:pos x="1571" y="1165"/>
                </a:cxn>
                <a:cxn ang="0">
                  <a:pos x="1571" y="186"/>
                </a:cxn>
                <a:cxn ang="0">
                  <a:pos x="1739" y="723"/>
                </a:cxn>
                <a:cxn ang="0">
                  <a:pos x="1733" y="741"/>
                </a:cxn>
                <a:cxn ang="0">
                  <a:pos x="1718" y="753"/>
                </a:cxn>
                <a:cxn ang="0">
                  <a:pos x="1660" y="755"/>
                </a:cxn>
                <a:cxn ang="0">
                  <a:pos x="1648" y="753"/>
                </a:cxn>
                <a:cxn ang="0">
                  <a:pos x="1633" y="741"/>
                </a:cxn>
                <a:cxn ang="0">
                  <a:pos x="1627" y="723"/>
                </a:cxn>
                <a:cxn ang="0">
                  <a:pos x="1628" y="623"/>
                </a:cxn>
                <a:cxn ang="0">
                  <a:pos x="1636" y="605"/>
                </a:cxn>
                <a:cxn ang="0">
                  <a:pos x="1653" y="596"/>
                </a:cxn>
                <a:cxn ang="0">
                  <a:pos x="1705" y="596"/>
                </a:cxn>
                <a:cxn ang="0">
                  <a:pos x="1724" y="601"/>
                </a:cxn>
                <a:cxn ang="0">
                  <a:pos x="1736" y="616"/>
                </a:cxn>
                <a:cxn ang="0">
                  <a:pos x="1739" y="723"/>
                </a:cxn>
              </a:cxnLst>
              <a:rect l="0" t="0" r="r" b="b"/>
              <a:pathLst>
                <a:path w="1794" h="1352">
                  <a:moveTo>
                    <a:pt x="1679" y="0"/>
                  </a:moveTo>
                  <a:lnTo>
                    <a:pt x="114" y="0"/>
                  </a:lnTo>
                  <a:lnTo>
                    <a:pt x="114" y="0"/>
                  </a:lnTo>
                  <a:lnTo>
                    <a:pt x="103" y="1"/>
                  </a:lnTo>
                  <a:lnTo>
                    <a:pt x="91" y="3"/>
                  </a:lnTo>
                  <a:lnTo>
                    <a:pt x="81" y="6"/>
                  </a:lnTo>
                  <a:lnTo>
                    <a:pt x="69" y="11"/>
                  </a:lnTo>
                  <a:lnTo>
                    <a:pt x="60" y="17"/>
                  </a:lnTo>
                  <a:lnTo>
                    <a:pt x="51" y="24"/>
                  </a:lnTo>
                  <a:lnTo>
                    <a:pt x="41" y="31"/>
                  </a:lnTo>
                  <a:lnTo>
                    <a:pt x="33" y="40"/>
                  </a:lnTo>
                  <a:lnTo>
                    <a:pt x="25" y="49"/>
                  </a:lnTo>
                  <a:lnTo>
                    <a:pt x="20" y="61"/>
                  </a:lnTo>
                  <a:lnTo>
                    <a:pt x="14" y="71"/>
                  </a:lnTo>
                  <a:lnTo>
                    <a:pt x="8" y="84"/>
                  </a:lnTo>
                  <a:lnTo>
                    <a:pt x="5" y="96"/>
                  </a:lnTo>
                  <a:lnTo>
                    <a:pt x="2" y="109"/>
                  </a:lnTo>
                  <a:lnTo>
                    <a:pt x="0" y="123"/>
                  </a:lnTo>
                  <a:lnTo>
                    <a:pt x="0" y="137"/>
                  </a:lnTo>
                  <a:lnTo>
                    <a:pt x="0" y="1215"/>
                  </a:lnTo>
                  <a:lnTo>
                    <a:pt x="0" y="1215"/>
                  </a:lnTo>
                  <a:lnTo>
                    <a:pt x="0" y="1228"/>
                  </a:lnTo>
                  <a:lnTo>
                    <a:pt x="2" y="1242"/>
                  </a:lnTo>
                  <a:lnTo>
                    <a:pt x="5" y="1255"/>
                  </a:lnTo>
                  <a:lnTo>
                    <a:pt x="8" y="1268"/>
                  </a:lnTo>
                  <a:lnTo>
                    <a:pt x="14" y="1280"/>
                  </a:lnTo>
                  <a:lnTo>
                    <a:pt x="20" y="1291"/>
                  </a:lnTo>
                  <a:lnTo>
                    <a:pt x="25" y="1302"/>
                  </a:lnTo>
                  <a:lnTo>
                    <a:pt x="33" y="1311"/>
                  </a:lnTo>
                  <a:lnTo>
                    <a:pt x="41" y="1321"/>
                  </a:lnTo>
                  <a:lnTo>
                    <a:pt x="51" y="1328"/>
                  </a:lnTo>
                  <a:lnTo>
                    <a:pt x="60" y="1335"/>
                  </a:lnTo>
                  <a:lnTo>
                    <a:pt x="69" y="1340"/>
                  </a:lnTo>
                  <a:lnTo>
                    <a:pt x="81" y="1345"/>
                  </a:lnTo>
                  <a:lnTo>
                    <a:pt x="91" y="1348"/>
                  </a:lnTo>
                  <a:lnTo>
                    <a:pt x="103" y="1351"/>
                  </a:lnTo>
                  <a:lnTo>
                    <a:pt x="114" y="1352"/>
                  </a:lnTo>
                  <a:lnTo>
                    <a:pt x="1679" y="1352"/>
                  </a:lnTo>
                  <a:lnTo>
                    <a:pt x="1679" y="1352"/>
                  </a:lnTo>
                  <a:lnTo>
                    <a:pt x="1691" y="1351"/>
                  </a:lnTo>
                  <a:lnTo>
                    <a:pt x="1702" y="1348"/>
                  </a:lnTo>
                  <a:lnTo>
                    <a:pt x="1713" y="1345"/>
                  </a:lnTo>
                  <a:lnTo>
                    <a:pt x="1724" y="1340"/>
                  </a:lnTo>
                  <a:lnTo>
                    <a:pt x="1734" y="1335"/>
                  </a:lnTo>
                  <a:lnTo>
                    <a:pt x="1743" y="1328"/>
                  </a:lnTo>
                  <a:lnTo>
                    <a:pt x="1753" y="1321"/>
                  </a:lnTo>
                  <a:lnTo>
                    <a:pt x="1761" y="1311"/>
                  </a:lnTo>
                  <a:lnTo>
                    <a:pt x="1768" y="1302"/>
                  </a:lnTo>
                  <a:lnTo>
                    <a:pt x="1774" y="1291"/>
                  </a:lnTo>
                  <a:lnTo>
                    <a:pt x="1780" y="1280"/>
                  </a:lnTo>
                  <a:lnTo>
                    <a:pt x="1785" y="1268"/>
                  </a:lnTo>
                  <a:lnTo>
                    <a:pt x="1789" y="1255"/>
                  </a:lnTo>
                  <a:lnTo>
                    <a:pt x="1792" y="1242"/>
                  </a:lnTo>
                  <a:lnTo>
                    <a:pt x="1794" y="1228"/>
                  </a:lnTo>
                  <a:lnTo>
                    <a:pt x="1794" y="1215"/>
                  </a:lnTo>
                  <a:lnTo>
                    <a:pt x="1794" y="137"/>
                  </a:lnTo>
                  <a:lnTo>
                    <a:pt x="1794" y="137"/>
                  </a:lnTo>
                  <a:lnTo>
                    <a:pt x="1794" y="123"/>
                  </a:lnTo>
                  <a:lnTo>
                    <a:pt x="1792" y="109"/>
                  </a:lnTo>
                  <a:lnTo>
                    <a:pt x="1789" y="96"/>
                  </a:lnTo>
                  <a:lnTo>
                    <a:pt x="1785" y="84"/>
                  </a:lnTo>
                  <a:lnTo>
                    <a:pt x="1780" y="71"/>
                  </a:lnTo>
                  <a:lnTo>
                    <a:pt x="1774" y="61"/>
                  </a:lnTo>
                  <a:lnTo>
                    <a:pt x="1768" y="49"/>
                  </a:lnTo>
                  <a:lnTo>
                    <a:pt x="1761" y="40"/>
                  </a:lnTo>
                  <a:lnTo>
                    <a:pt x="1753" y="31"/>
                  </a:lnTo>
                  <a:lnTo>
                    <a:pt x="1743" y="24"/>
                  </a:lnTo>
                  <a:lnTo>
                    <a:pt x="1734" y="17"/>
                  </a:lnTo>
                  <a:lnTo>
                    <a:pt x="1724" y="11"/>
                  </a:lnTo>
                  <a:lnTo>
                    <a:pt x="1713" y="6"/>
                  </a:lnTo>
                  <a:lnTo>
                    <a:pt x="1702" y="3"/>
                  </a:lnTo>
                  <a:lnTo>
                    <a:pt x="1691" y="1"/>
                  </a:lnTo>
                  <a:lnTo>
                    <a:pt x="1679" y="0"/>
                  </a:lnTo>
                  <a:lnTo>
                    <a:pt x="1679" y="0"/>
                  </a:lnTo>
                  <a:close/>
                  <a:moveTo>
                    <a:pt x="128" y="810"/>
                  </a:moveTo>
                  <a:lnTo>
                    <a:pt x="128" y="810"/>
                  </a:lnTo>
                  <a:lnTo>
                    <a:pt x="128" y="815"/>
                  </a:lnTo>
                  <a:lnTo>
                    <a:pt x="126" y="820"/>
                  </a:lnTo>
                  <a:lnTo>
                    <a:pt x="123" y="825"/>
                  </a:lnTo>
                  <a:lnTo>
                    <a:pt x="120" y="829"/>
                  </a:lnTo>
                  <a:lnTo>
                    <a:pt x="115" y="833"/>
                  </a:lnTo>
                  <a:lnTo>
                    <a:pt x="111" y="835"/>
                  </a:lnTo>
                  <a:lnTo>
                    <a:pt x="105" y="837"/>
                  </a:lnTo>
                  <a:lnTo>
                    <a:pt x="99" y="837"/>
                  </a:lnTo>
                  <a:lnTo>
                    <a:pt x="99" y="837"/>
                  </a:lnTo>
                  <a:lnTo>
                    <a:pt x="93" y="837"/>
                  </a:lnTo>
                  <a:lnTo>
                    <a:pt x="89" y="835"/>
                  </a:lnTo>
                  <a:lnTo>
                    <a:pt x="84" y="833"/>
                  </a:lnTo>
                  <a:lnTo>
                    <a:pt x="79" y="829"/>
                  </a:lnTo>
                  <a:lnTo>
                    <a:pt x="76" y="825"/>
                  </a:lnTo>
                  <a:lnTo>
                    <a:pt x="74" y="820"/>
                  </a:lnTo>
                  <a:lnTo>
                    <a:pt x="71" y="815"/>
                  </a:lnTo>
                  <a:lnTo>
                    <a:pt x="71" y="810"/>
                  </a:lnTo>
                  <a:lnTo>
                    <a:pt x="71" y="542"/>
                  </a:lnTo>
                  <a:lnTo>
                    <a:pt x="71" y="542"/>
                  </a:lnTo>
                  <a:lnTo>
                    <a:pt x="71" y="536"/>
                  </a:lnTo>
                  <a:lnTo>
                    <a:pt x="74" y="531"/>
                  </a:lnTo>
                  <a:lnTo>
                    <a:pt x="76" y="527"/>
                  </a:lnTo>
                  <a:lnTo>
                    <a:pt x="79" y="522"/>
                  </a:lnTo>
                  <a:lnTo>
                    <a:pt x="84" y="519"/>
                  </a:lnTo>
                  <a:lnTo>
                    <a:pt x="89" y="516"/>
                  </a:lnTo>
                  <a:lnTo>
                    <a:pt x="93" y="514"/>
                  </a:lnTo>
                  <a:lnTo>
                    <a:pt x="99" y="514"/>
                  </a:lnTo>
                  <a:lnTo>
                    <a:pt x="99" y="514"/>
                  </a:lnTo>
                  <a:lnTo>
                    <a:pt x="105" y="514"/>
                  </a:lnTo>
                  <a:lnTo>
                    <a:pt x="111" y="516"/>
                  </a:lnTo>
                  <a:lnTo>
                    <a:pt x="115" y="519"/>
                  </a:lnTo>
                  <a:lnTo>
                    <a:pt x="120" y="522"/>
                  </a:lnTo>
                  <a:lnTo>
                    <a:pt x="123" y="527"/>
                  </a:lnTo>
                  <a:lnTo>
                    <a:pt x="126" y="531"/>
                  </a:lnTo>
                  <a:lnTo>
                    <a:pt x="128" y="536"/>
                  </a:lnTo>
                  <a:lnTo>
                    <a:pt x="128" y="542"/>
                  </a:lnTo>
                  <a:lnTo>
                    <a:pt x="128" y="810"/>
                  </a:lnTo>
                  <a:close/>
                  <a:moveTo>
                    <a:pt x="1571" y="1165"/>
                  </a:moveTo>
                  <a:lnTo>
                    <a:pt x="223" y="1165"/>
                  </a:lnTo>
                  <a:lnTo>
                    <a:pt x="223" y="186"/>
                  </a:lnTo>
                  <a:lnTo>
                    <a:pt x="1571" y="186"/>
                  </a:lnTo>
                  <a:lnTo>
                    <a:pt x="1571" y="1165"/>
                  </a:lnTo>
                  <a:close/>
                  <a:moveTo>
                    <a:pt x="1739" y="723"/>
                  </a:moveTo>
                  <a:lnTo>
                    <a:pt x="1739" y="723"/>
                  </a:lnTo>
                  <a:lnTo>
                    <a:pt x="1738" y="729"/>
                  </a:lnTo>
                  <a:lnTo>
                    <a:pt x="1736" y="736"/>
                  </a:lnTo>
                  <a:lnTo>
                    <a:pt x="1733" y="741"/>
                  </a:lnTo>
                  <a:lnTo>
                    <a:pt x="1729" y="746"/>
                  </a:lnTo>
                  <a:lnTo>
                    <a:pt x="1724" y="751"/>
                  </a:lnTo>
                  <a:lnTo>
                    <a:pt x="1718" y="753"/>
                  </a:lnTo>
                  <a:lnTo>
                    <a:pt x="1712" y="755"/>
                  </a:lnTo>
                  <a:lnTo>
                    <a:pt x="1705" y="755"/>
                  </a:lnTo>
                  <a:lnTo>
                    <a:pt x="1660" y="755"/>
                  </a:lnTo>
                  <a:lnTo>
                    <a:pt x="1660" y="755"/>
                  </a:lnTo>
                  <a:lnTo>
                    <a:pt x="1653" y="755"/>
                  </a:lnTo>
                  <a:lnTo>
                    <a:pt x="1648" y="753"/>
                  </a:lnTo>
                  <a:lnTo>
                    <a:pt x="1642" y="751"/>
                  </a:lnTo>
                  <a:lnTo>
                    <a:pt x="1636" y="746"/>
                  </a:lnTo>
                  <a:lnTo>
                    <a:pt x="1633" y="741"/>
                  </a:lnTo>
                  <a:lnTo>
                    <a:pt x="1629" y="736"/>
                  </a:lnTo>
                  <a:lnTo>
                    <a:pt x="1628" y="729"/>
                  </a:lnTo>
                  <a:lnTo>
                    <a:pt x="1627" y="723"/>
                  </a:lnTo>
                  <a:lnTo>
                    <a:pt x="1627" y="628"/>
                  </a:lnTo>
                  <a:lnTo>
                    <a:pt x="1627" y="628"/>
                  </a:lnTo>
                  <a:lnTo>
                    <a:pt x="1628" y="623"/>
                  </a:lnTo>
                  <a:lnTo>
                    <a:pt x="1629" y="616"/>
                  </a:lnTo>
                  <a:lnTo>
                    <a:pt x="1633" y="610"/>
                  </a:lnTo>
                  <a:lnTo>
                    <a:pt x="1636" y="605"/>
                  </a:lnTo>
                  <a:lnTo>
                    <a:pt x="1642" y="601"/>
                  </a:lnTo>
                  <a:lnTo>
                    <a:pt x="1648" y="598"/>
                  </a:lnTo>
                  <a:lnTo>
                    <a:pt x="1653" y="596"/>
                  </a:lnTo>
                  <a:lnTo>
                    <a:pt x="1660" y="596"/>
                  </a:lnTo>
                  <a:lnTo>
                    <a:pt x="1705" y="596"/>
                  </a:lnTo>
                  <a:lnTo>
                    <a:pt x="1705" y="596"/>
                  </a:lnTo>
                  <a:lnTo>
                    <a:pt x="1712" y="596"/>
                  </a:lnTo>
                  <a:lnTo>
                    <a:pt x="1718" y="598"/>
                  </a:lnTo>
                  <a:lnTo>
                    <a:pt x="1724" y="601"/>
                  </a:lnTo>
                  <a:lnTo>
                    <a:pt x="1729" y="605"/>
                  </a:lnTo>
                  <a:lnTo>
                    <a:pt x="1733" y="610"/>
                  </a:lnTo>
                  <a:lnTo>
                    <a:pt x="1736" y="616"/>
                  </a:lnTo>
                  <a:lnTo>
                    <a:pt x="1738" y="623"/>
                  </a:lnTo>
                  <a:lnTo>
                    <a:pt x="1739" y="628"/>
                  </a:lnTo>
                  <a:lnTo>
                    <a:pt x="1739" y="7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300" name="Freeform 103"/>
            <p:cNvSpPr>
              <a:spLocks noEditPoints="1"/>
            </p:cNvSpPr>
            <p:nvPr/>
          </p:nvSpPr>
          <p:spPr bwMode="auto">
            <a:xfrm>
              <a:off x="6480182" y="3509009"/>
              <a:ext cx="200909" cy="198978"/>
            </a:xfrm>
            <a:custGeom>
              <a:avLst/>
              <a:gdLst/>
              <a:ahLst/>
              <a:cxnLst>
                <a:cxn ang="0">
                  <a:pos x="325" y="620"/>
                </a:cxn>
                <a:cxn ang="0">
                  <a:pos x="373" y="615"/>
                </a:cxn>
                <a:cxn ang="0">
                  <a:pos x="416" y="602"/>
                </a:cxn>
                <a:cxn ang="0">
                  <a:pos x="458" y="583"/>
                </a:cxn>
                <a:cxn ang="0">
                  <a:pos x="495" y="559"/>
                </a:cxn>
                <a:cxn ang="0">
                  <a:pos x="528" y="529"/>
                </a:cxn>
                <a:cxn ang="0">
                  <a:pos x="558" y="496"/>
                </a:cxn>
                <a:cxn ang="0">
                  <a:pos x="583" y="458"/>
                </a:cxn>
                <a:cxn ang="0">
                  <a:pos x="601" y="417"/>
                </a:cxn>
                <a:cxn ang="0">
                  <a:pos x="614" y="372"/>
                </a:cxn>
                <a:cxn ang="0">
                  <a:pos x="619" y="326"/>
                </a:cxn>
                <a:cxn ang="0">
                  <a:pos x="619" y="294"/>
                </a:cxn>
                <a:cxn ang="0">
                  <a:pos x="614" y="248"/>
                </a:cxn>
                <a:cxn ang="0">
                  <a:pos x="601" y="204"/>
                </a:cxn>
                <a:cxn ang="0">
                  <a:pos x="583" y="162"/>
                </a:cxn>
                <a:cxn ang="0">
                  <a:pos x="558" y="125"/>
                </a:cxn>
                <a:cxn ang="0">
                  <a:pos x="528" y="91"/>
                </a:cxn>
                <a:cxn ang="0">
                  <a:pos x="495" y="62"/>
                </a:cxn>
                <a:cxn ang="0">
                  <a:pos x="458" y="38"/>
                </a:cxn>
                <a:cxn ang="0">
                  <a:pos x="416" y="19"/>
                </a:cxn>
                <a:cxn ang="0">
                  <a:pos x="373" y="6"/>
                </a:cxn>
                <a:cxn ang="0">
                  <a:pos x="325" y="1"/>
                </a:cxn>
                <a:cxn ang="0">
                  <a:pos x="294" y="1"/>
                </a:cxn>
                <a:cxn ang="0">
                  <a:pos x="247" y="6"/>
                </a:cxn>
                <a:cxn ang="0">
                  <a:pos x="203" y="19"/>
                </a:cxn>
                <a:cxn ang="0">
                  <a:pos x="161" y="38"/>
                </a:cxn>
                <a:cxn ang="0">
                  <a:pos x="124" y="62"/>
                </a:cxn>
                <a:cxn ang="0">
                  <a:pos x="90" y="91"/>
                </a:cxn>
                <a:cxn ang="0">
                  <a:pos x="61" y="125"/>
                </a:cxn>
                <a:cxn ang="0">
                  <a:pos x="37" y="162"/>
                </a:cxn>
                <a:cxn ang="0">
                  <a:pos x="18" y="204"/>
                </a:cxn>
                <a:cxn ang="0">
                  <a:pos x="6" y="248"/>
                </a:cxn>
                <a:cxn ang="0">
                  <a:pos x="0" y="294"/>
                </a:cxn>
                <a:cxn ang="0">
                  <a:pos x="0" y="326"/>
                </a:cxn>
                <a:cxn ang="0">
                  <a:pos x="6" y="372"/>
                </a:cxn>
                <a:cxn ang="0">
                  <a:pos x="18" y="417"/>
                </a:cxn>
                <a:cxn ang="0">
                  <a:pos x="37" y="458"/>
                </a:cxn>
                <a:cxn ang="0">
                  <a:pos x="61" y="496"/>
                </a:cxn>
                <a:cxn ang="0">
                  <a:pos x="90" y="529"/>
                </a:cxn>
                <a:cxn ang="0">
                  <a:pos x="124" y="559"/>
                </a:cxn>
                <a:cxn ang="0">
                  <a:pos x="161" y="583"/>
                </a:cxn>
                <a:cxn ang="0">
                  <a:pos x="203" y="602"/>
                </a:cxn>
                <a:cxn ang="0">
                  <a:pos x="247" y="615"/>
                </a:cxn>
                <a:cxn ang="0">
                  <a:pos x="294" y="620"/>
                </a:cxn>
                <a:cxn ang="0">
                  <a:pos x="309" y="26"/>
                </a:cxn>
                <a:cxn ang="0">
                  <a:pos x="339" y="28"/>
                </a:cxn>
                <a:cxn ang="0">
                  <a:pos x="381" y="35"/>
                </a:cxn>
                <a:cxn ang="0">
                  <a:pos x="445" y="61"/>
                </a:cxn>
                <a:cxn ang="0">
                  <a:pos x="510" y="109"/>
                </a:cxn>
                <a:cxn ang="0">
                  <a:pos x="559" y="175"/>
                </a:cxn>
                <a:cxn ang="0">
                  <a:pos x="585" y="240"/>
                </a:cxn>
                <a:cxn ang="0">
                  <a:pos x="592" y="281"/>
                </a:cxn>
                <a:cxn ang="0">
                  <a:pos x="309" y="310"/>
                </a:cxn>
              </a:cxnLst>
              <a:rect l="0" t="0" r="r" b="b"/>
              <a:pathLst>
                <a:path w="619" h="620">
                  <a:moveTo>
                    <a:pt x="309" y="620"/>
                  </a:moveTo>
                  <a:lnTo>
                    <a:pt x="309" y="620"/>
                  </a:lnTo>
                  <a:lnTo>
                    <a:pt x="325" y="620"/>
                  </a:lnTo>
                  <a:lnTo>
                    <a:pt x="341" y="619"/>
                  </a:lnTo>
                  <a:lnTo>
                    <a:pt x="356" y="617"/>
                  </a:lnTo>
                  <a:lnTo>
                    <a:pt x="373" y="615"/>
                  </a:lnTo>
                  <a:lnTo>
                    <a:pt x="388" y="611"/>
                  </a:lnTo>
                  <a:lnTo>
                    <a:pt x="401" y="606"/>
                  </a:lnTo>
                  <a:lnTo>
                    <a:pt x="416" y="602"/>
                  </a:lnTo>
                  <a:lnTo>
                    <a:pt x="430" y="596"/>
                  </a:lnTo>
                  <a:lnTo>
                    <a:pt x="444" y="590"/>
                  </a:lnTo>
                  <a:lnTo>
                    <a:pt x="458" y="583"/>
                  </a:lnTo>
                  <a:lnTo>
                    <a:pt x="471" y="575"/>
                  </a:lnTo>
                  <a:lnTo>
                    <a:pt x="483" y="567"/>
                  </a:lnTo>
                  <a:lnTo>
                    <a:pt x="495" y="559"/>
                  </a:lnTo>
                  <a:lnTo>
                    <a:pt x="506" y="550"/>
                  </a:lnTo>
                  <a:lnTo>
                    <a:pt x="518" y="540"/>
                  </a:lnTo>
                  <a:lnTo>
                    <a:pt x="528" y="529"/>
                  </a:lnTo>
                  <a:lnTo>
                    <a:pt x="539" y="519"/>
                  </a:lnTo>
                  <a:lnTo>
                    <a:pt x="549" y="507"/>
                  </a:lnTo>
                  <a:lnTo>
                    <a:pt x="558" y="496"/>
                  </a:lnTo>
                  <a:lnTo>
                    <a:pt x="566" y="484"/>
                  </a:lnTo>
                  <a:lnTo>
                    <a:pt x="574" y="471"/>
                  </a:lnTo>
                  <a:lnTo>
                    <a:pt x="583" y="458"/>
                  </a:lnTo>
                  <a:lnTo>
                    <a:pt x="589" y="445"/>
                  </a:lnTo>
                  <a:lnTo>
                    <a:pt x="595" y="431"/>
                  </a:lnTo>
                  <a:lnTo>
                    <a:pt x="601" y="417"/>
                  </a:lnTo>
                  <a:lnTo>
                    <a:pt x="606" y="402"/>
                  </a:lnTo>
                  <a:lnTo>
                    <a:pt x="610" y="387"/>
                  </a:lnTo>
                  <a:lnTo>
                    <a:pt x="614" y="372"/>
                  </a:lnTo>
                  <a:lnTo>
                    <a:pt x="616" y="357"/>
                  </a:lnTo>
                  <a:lnTo>
                    <a:pt x="618" y="342"/>
                  </a:lnTo>
                  <a:lnTo>
                    <a:pt x="619" y="326"/>
                  </a:lnTo>
                  <a:lnTo>
                    <a:pt x="619" y="310"/>
                  </a:lnTo>
                  <a:lnTo>
                    <a:pt x="619" y="310"/>
                  </a:lnTo>
                  <a:lnTo>
                    <a:pt x="619" y="294"/>
                  </a:lnTo>
                  <a:lnTo>
                    <a:pt x="618" y="279"/>
                  </a:lnTo>
                  <a:lnTo>
                    <a:pt x="616" y="263"/>
                  </a:lnTo>
                  <a:lnTo>
                    <a:pt x="614" y="248"/>
                  </a:lnTo>
                  <a:lnTo>
                    <a:pt x="610" y="233"/>
                  </a:lnTo>
                  <a:lnTo>
                    <a:pt x="606" y="218"/>
                  </a:lnTo>
                  <a:lnTo>
                    <a:pt x="601" y="204"/>
                  </a:lnTo>
                  <a:lnTo>
                    <a:pt x="595" y="190"/>
                  </a:lnTo>
                  <a:lnTo>
                    <a:pt x="589" y="176"/>
                  </a:lnTo>
                  <a:lnTo>
                    <a:pt x="583" y="162"/>
                  </a:lnTo>
                  <a:lnTo>
                    <a:pt x="574" y="150"/>
                  </a:lnTo>
                  <a:lnTo>
                    <a:pt x="566" y="137"/>
                  </a:lnTo>
                  <a:lnTo>
                    <a:pt x="558" y="125"/>
                  </a:lnTo>
                  <a:lnTo>
                    <a:pt x="549" y="113"/>
                  </a:lnTo>
                  <a:lnTo>
                    <a:pt x="539" y="102"/>
                  </a:lnTo>
                  <a:lnTo>
                    <a:pt x="528" y="91"/>
                  </a:lnTo>
                  <a:lnTo>
                    <a:pt x="518" y="80"/>
                  </a:lnTo>
                  <a:lnTo>
                    <a:pt x="506" y="71"/>
                  </a:lnTo>
                  <a:lnTo>
                    <a:pt x="495" y="62"/>
                  </a:lnTo>
                  <a:lnTo>
                    <a:pt x="483" y="53"/>
                  </a:lnTo>
                  <a:lnTo>
                    <a:pt x="471" y="45"/>
                  </a:lnTo>
                  <a:lnTo>
                    <a:pt x="458" y="38"/>
                  </a:lnTo>
                  <a:lnTo>
                    <a:pt x="444" y="31"/>
                  </a:lnTo>
                  <a:lnTo>
                    <a:pt x="430" y="25"/>
                  </a:lnTo>
                  <a:lnTo>
                    <a:pt x="416" y="19"/>
                  </a:lnTo>
                  <a:lnTo>
                    <a:pt x="401" y="15"/>
                  </a:lnTo>
                  <a:lnTo>
                    <a:pt x="388" y="10"/>
                  </a:lnTo>
                  <a:lnTo>
                    <a:pt x="373" y="6"/>
                  </a:lnTo>
                  <a:lnTo>
                    <a:pt x="356" y="3"/>
                  </a:lnTo>
                  <a:lnTo>
                    <a:pt x="341" y="2"/>
                  </a:lnTo>
                  <a:lnTo>
                    <a:pt x="325" y="1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294" y="1"/>
                  </a:lnTo>
                  <a:lnTo>
                    <a:pt x="278" y="2"/>
                  </a:lnTo>
                  <a:lnTo>
                    <a:pt x="263" y="3"/>
                  </a:lnTo>
                  <a:lnTo>
                    <a:pt x="247" y="6"/>
                  </a:lnTo>
                  <a:lnTo>
                    <a:pt x="232" y="10"/>
                  </a:lnTo>
                  <a:lnTo>
                    <a:pt x="218" y="15"/>
                  </a:lnTo>
                  <a:lnTo>
                    <a:pt x="203" y="19"/>
                  </a:lnTo>
                  <a:lnTo>
                    <a:pt x="189" y="25"/>
                  </a:lnTo>
                  <a:lnTo>
                    <a:pt x="175" y="31"/>
                  </a:lnTo>
                  <a:lnTo>
                    <a:pt x="161" y="38"/>
                  </a:lnTo>
                  <a:lnTo>
                    <a:pt x="149" y="45"/>
                  </a:lnTo>
                  <a:lnTo>
                    <a:pt x="136" y="53"/>
                  </a:lnTo>
                  <a:lnTo>
                    <a:pt x="124" y="62"/>
                  </a:lnTo>
                  <a:lnTo>
                    <a:pt x="113" y="71"/>
                  </a:lnTo>
                  <a:lnTo>
                    <a:pt x="101" y="80"/>
                  </a:lnTo>
                  <a:lnTo>
                    <a:pt x="90" y="91"/>
                  </a:lnTo>
                  <a:lnTo>
                    <a:pt x="81" y="102"/>
                  </a:lnTo>
                  <a:lnTo>
                    <a:pt x="70" y="113"/>
                  </a:lnTo>
                  <a:lnTo>
                    <a:pt x="61" y="125"/>
                  </a:lnTo>
                  <a:lnTo>
                    <a:pt x="53" y="137"/>
                  </a:lnTo>
                  <a:lnTo>
                    <a:pt x="45" y="150"/>
                  </a:lnTo>
                  <a:lnTo>
                    <a:pt x="37" y="162"/>
                  </a:lnTo>
                  <a:lnTo>
                    <a:pt x="30" y="176"/>
                  </a:lnTo>
                  <a:lnTo>
                    <a:pt x="24" y="190"/>
                  </a:lnTo>
                  <a:lnTo>
                    <a:pt x="18" y="204"/>
                  </a:lnTo>
                  <a:lnTo>
                    <a:pt x="14" y="218"/>
                  </a:lnTo>
                  <a:lnTo>
                    <a:pt x="9" y="233"/>
                  </a:lnTo>
                  <a:lnTo>
                    <a:pt x="6" y="248"/>
                  </a:lnTo>
                  <a:lnTo>
                    <a:pt x="3" y="263"/>
                  </a:lnTo>
                  <a:lnTo>
                    <a:pt x="1" y="279"/>
                  </a:lnTo>
                  <a:lnTo>
                    <a:pt x="0" y="294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26"/>
                  </a:lnTo>
                  <a:lnTo>
                    <a:pt x="1" y="342"/>
                  </a:lnTo>
                  <a:lnTo>
                    <a:pt x="3" y="357"/>
                  </a:lnTo>
                  <a:lnTo>
                    <a:pt x="6" y="372"/>
                  </a:lnTo>
                  <a:lnTo>
                    <a:pt x="9" y="387"/>
                  </a:lnTo>
                  <a:lnTo>
                    <a:pt x="14" y="402"/>
                  </a:lnTo>
                  <a:lnTo>
                    <a:pt x="18" y="417"/>
                  </a:lnTo>
                  <a:lnTo>
                    <a:pt x="24" y="431"/>
                  </a:lnTo>
                  <a:lnTo>
                    <a:pt x="30" y="445"/>
                  </a:lnTo>
                  <a:lnTo>
                    <a:pt x="37" y="458"/>
                  </a:lnTo>
                  <a:lnTo>
                    <a:pt x="45" y="471"/>
                  </a:lnTo>
                  <a:lnTo>
                    <a:pt x="53" y="484"/>
                  </a:lnTo>
                  <a:lnTo>
                    <a:pt x="61" y="496"/>
                  </a:lnTo>
                  <a:lnTo>
                    <a:pt x="70" y="507"/>
                  </a:lnTo>
                  <a:lnTo>
                    <a:pt x="81" y="519"/>
                  </a:lnTo>
                  <a:lnTo>
                    <a:pt x="90" y="529"/>
                  </a:lnTo>
                  <a:lnTo>
                    <a:pt x="101" y="540"/>
                  </a:lnTo>
                  <a:lnTo>
                    <a:pt x="113" y="550"/>
                  </a:lnTo>
                  <a:lnTo>
                    <a:pt x="124" y="559"/>
                  </a:lnTo>
                  <a:lnTo>
                    <a:pt x="136" y="567"/>
                  </a:lnTo>
                  <a:lnTo>
                    <a:pt x="149" y="575"/>
                  </a:lnTo>
                  <a:lnTo>
                    <a:pt x="161" y="583"/>
                  </a:lnTo>
                  <a:lnTo>
                    <a:pt x="175" y="590"/>
                  </a:lnTo>
                  <a:lnTo>
                    <a:pt x="189" y="596"/>
                  </a:lnTo>
                  <a:lnTo>
                    <a:pt x="203" y="602"/>
                  </a:lnTo>
                  <a:lnTo>
                    <a:pt x="218" y="606"/>
                  </a:lnTo>
                  <a:lnTo>
                    <a:pt x="232" y="611"/>
                  </a:lnTo>
                  <a:lnTo>
                    <a:pt x="247" y="615"/>
                  </a:lnTo>
                  <a:lnTo>
                    <a:pt x="263" y="617"/>
                  </a:lnTo>
                  <a:lnTo>
                    <a:pt x="278" y="619"/>
                  </a:lnTo>
                  <a:lnTo>
                    <a:pt x="294" y="620"/>
                  </a:lnTo>
                  <a:lnTo>
                    <a:pt x="309" y="620"/>
                  </a:lnTo>
                  <a:lnTo>
                    <a:pt x="309" y="620"/>
                  </a:lnTo>
                  <a:close/>
                  <a:moveTo>
                    <a:pt x="309" y="26"/>
                  </a:moveTo>
                  <a:lnTo>
                    <a:pt x="309" y="26"/>
                  </a:lnTo>
                  <a:lnTo>
                    <a:pt x="324" y="27"/>
                  </a:lnTo>
                  <a:lnTo>
                    <a:pt x="339" y="28"/>
                  </a:lnTo>
                  <a:lnTo>
                    <a:pt x="353" y="30"/>
                  </a:lnTo>
                  <a:lnTo>
                    <a:pt x="367" y="32"/>
                  </a:lnTo>
                  <a:lnTo>
                    <a:pt x="381" y="35"/>
                  </a:lnTo>
                  <a:lnTo>
                    <a:pt x="394" y="39"/>
                  </a:lnTo>
                  <a:lnTo>
                    <a:pt x="420" y="49"/>
                  </a:lnTo>
                  <a:lnTo>
                    <a:pt x="445" y="61"/>
                  </a:lnTo>
                  <a:lnTo>
                    <a:pt x="468" y="75"/>
                  </a:lnTo>
                  <a:lnTo>
                    <a:pt x="490" y="92"/>
                  </a:lnTo>
                  <a:lnTo>
                    <a:pt x="510" y="109"/>
                  </a:lnTo>
                  <a:lnTo>
                    <a:pt x="528" y="130"/>
                  </a:lnTo>
                  <a:lnTo>
                    <a:pt x="544" y="152"/>
                  </a:lnTo>
                  <a:lnTo>
                    <a:pt x="559" y="175"/>
                  </a:lnTo>
                  <a:lnTo>
                    <a:pt x="571" y="200"/>
                  </a:lnTo>
                  <a:lnTo>
                    <a:pt x="580" y="226"/>
                  </a:lnTo>
                  <a:lnTo>
                    <a:pt x="585" y="240"/>
                  </a:lnTo>
                  <a:lnTo>
                    <a:pt x="587" y="253"/>
                  </a:lnTo>
                  <a:lnTo>
                    <a:pt x="591" y="267"/>
                  </a:lnTo>
                  <a:lnTo>
                    <a:pt x="592" y="281"/>
                  </a:lnTo>
                  <a:lnTo>
                    <a:pt x="593" y="296"/>
                  </a:lnTo>
                  <a:lnTo>
                    <a:pt x="593" y="310"/>
                  </a:lnTo>
                  <a:lnTo>
                    <a:pt x="309" y="310"/>
                  </a:lnTo>
                  <a:lnTo>
                    <a:pt x="309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301" name="Freeform 99"/>
            <p:cNvSpPr>
              <a:spLocks/>
            </p:cNvSpPr>
            <p:nvPr/>
          </p:nvSpPr>
          <p:spPr bwMode="auto">
            <a:xfrm>
              <a:off x="6886765" y="3630617"/>
              <a:ext cx="60072" cy="20724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2"/>
                </a:cxn>
                <a:cxn ang="0">
                  <a:pos x="19" y="3"/>
                </a:cxn>
                <a:cxn ang="0">
                  <a:pos x="13" y="5"/>
                </a:cxn>
                <a:cxn ang="0">
                  <a:pos x="9" y="7"/>
                </a:cxn>
                <a:cxn ang="0">
                  <a:pos x="5" y="11"/>
                </a:cxn>
                <a:cxn ang="0">
                  <a:pos x="2" y="15"/>
                </a:cxn>
                <a:cxn ang="0">
                  <a:pos x="1" y="20"/>
                </a:cxn>
                <a:cxn ang="0">
                  <a:pos x="0" y="25"/>
                </a:cxn>
                <a:cxn ang="0">
                  <a:pos x="0" y="388"/>
                </a:cxn>
                <a:cxn ang="0">
                  <a:pos x="0" y="388"/>
                </a:cxn>
                <a:cxn ang="0">
                  <a:pos x="1" y="393"/>
                </a:cxn>
                <a:cxn ang="0">
                  <a:pos x="2" y="397"/>
                </a:cxn>
                <a:cxn ang="0">
                  <a:pos x="5" y="401"/>
                </a:cxn>
                <a:cxn ang="0">
                  <a:pos x="9" y="405"/>
                </a:cxn>
                <a:cxn ang="0">
                  <a:pos x="13" y="408"/>
                </a:cxn>
                <a:cxn ang="0">
                  <a:pos x="19" y="410"/>
                </a:cxn>
                <a:cxn ang="0">
                  <a:pos x="24" y="411"/>
                </a:cxn>
                <a:cxn ang="0">
                  <a:pos x="30" y="412"/>
                </a:cxn>
                <a:cxn ang="0">
                  <a:pos x="96" y="412"/>
                </a:cxn>
                <a:cxn ang="0">
                  <a:pos x="96" y="412"/>
                </a:cxn>
                <a:cxn ang="0">
                  <a:pos x="102" y="411"/>
                </a:cxn>
                <a:cxn ang="0">
                  <a:pos x="107" y="410"/>
                </a:cxn>
                <a:cxn ang="0">
                  <a:pos x="113" y="408"/>
                </a:cxn>
                <a:cxn ang="0">
                  <a:pos x="117" y="405"/>
                </a:cxn>
                <a:cxn ang="0">
                  <a:pos x="120" y="401"/>
                </a:cxn>
                <a:cxn ang="0">
                  <a:pos x="124" y="397"/>
                </a:cxn>
                <a:cxn ang="0">
                  <a:pos x="125" y="393"/>
                </a:cxn>
                <a:cxn ang="0">
                  <a:pos x="126" y="388"/>
                </a:cxn>
                <a:cxn ang="0">
                  <a:pos x="126" y="25"/>
                </a:cxn>
                <a:cxn ang="0">
                  <a:pos x="126" y="25"/>
                </a:cxn>
                <a:cxn ang="0">
                  <a:pos x="125" y="20"/>
                </a:cxn>
                <a:cxn ang="0">
                  <a:pos x="124" y="15"/>
                </a:cxn>
                <a:cxn ang="0">
                  <a:pos x="120" y="11"/>
                </a:cxn>
                <a:cxn ang="0">
                  <a:pos x="117" y="7"/>
                </a:cxn>
                <a:cxn ang="0">
                  <a:pos x="113" y="5"/>
                </a:cxn>
                <a:cxn ang="0">
                  <a:pos x="107" y="3"/>
                </a:cxn>
                <a:cxn ang="0">
                  <a:pos x="102" y="2"/>
                </a:cxn>
                <a:cxn ang="0">
                  <a:pos x="96" y="0"/>
                </a:cxn>
                <a:cxn ang="0">
                  <a:pos x="96" y="0"/>
                </a:cxn>
              </a:cxnLst>
              <a:rect l="0" t="0" r="r" b="b"/>
              <a:pathLst>
                <a:path w="126" h="412">
                  <a:moveTo>
                    <a:pt x="96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9" y="3"/>
                  </a:lnTo>
                  <a:lnTo>
                    <a:pt x="13" y="5"/>
                  </a:lnTo>
                  <a:lnTo>
                    <a:pt x="9" y="7"/>
                  </a:lnTo>
                  <a:lnTo>
                    <a:pt x="5" y="11"/>
                  </a:lnTo>
                  <a:lnTo>
                    <a:pt x="2" y="15"/>
                  </a:lnTo>
                  <a:lnTo>
                    <a:pt x="1" y="20"/>
                  </a:lnTo>
                  <a:lnTo>
                    <a:pt x="0" y="25"/>
                  </a:lnTo>
                  <a:lnTo>
                    <a:pt x="0" y="388"/>
                  </a:lnTo>
                  <a:lnTo>
                    <a:pt x="0" y="388"/>
                  </a:lnTo>
                  <a:lnTo>
                    <a:pt x="1" y="393"/>
                  </a:lnTo>
                  <a:lnTo>
                    <a:pt x="2" y="397"/>
                  </a:lnTo>
                  <a:lnTo>
                    <a:pt x="5" y="401"/>
                  </a:lnTo>
                  <a:lnTo>
                    <a:pt x="9" y="405"/>
                  </a:lnTo>
                  <a:lnTo>
                    <a:pt x="13" y="408"/>
                  </a:lnTo>
                  <a:lnTo>
                    <a:pt x="19" y="410"/>
                  </a:lnTo>
                  <a:lnTo>
                    <a:pt x="24" y="411"/>
                  </a:lnTo>
                  <a:lnTo>
                    <a:pt x="30" y="412"/>
                  </a:lnTo>
                  <a:lnTo>
                    <a:pt x="96" y="412"/>
                  </a:lnTo>
                  <a:lnTo>
                    <a:pt x="96" y="412"/>
                  </a:lnTo>
                  <a:lnTo>
                    <a:pt x="102" y="411"/>
                  </a:lnTo>
                  <a:lnTo>
                    <a:pt x="107" y="410"/>
                  </a:lnTo>
                  <a:lnTo>
                    <a:pt x="113" y="408"/>
                  </a:lnTo>
                  <a:lnTo>
                    <a:pt x="117" y="405"/>
                  </a:lnTo>
                  <a:lnTo>
                    <a:pt x="120" y="401"/>
                  </a:lnTo>
                  <a:lnTo>
                    <a:pt x="124" y="397"/>
                  </a:lnTo>
                  <a:lnTo>
                    <a:pt x="125" y="393"/>
                  </a:lnTo>
                  <a:lnTo>
                    <a:pt x="126" y="388"/>
                  </a:lnTo>
                  <a:lnTo>
                    <a:pt x="126" y="25"/>
                  </a:lnTo>
                  <a:lnTo>
                    <a:pt x="126" y="25"/>
                  </a:lnTo>
                  <a:lnTo>
                    <a:pt x="125" y="20"/>
                  </a:lnTo>
                  <a:lnTo>
                    <a:pt x="124" y="15"/>
                  </a:lnTo>
                  <a:lnTo>
                    <a:pt x="120" y="11"/>
                  </a:lnTo>
                  <a:lnTo>
                    <a:pt x="117" y="7"/>
                  </a:lnTo>
                  <a:lnTo>
                    <a:pt x="113" y="5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302" name="Freeform 100"/>
            <p:cNvSpPr>
              <a:spLocks/>
            </p:cNvSpPr>
            <p:nvPr/>
          </p:nvSpPr>
          <p:spPr bwMode="auto">
            <a:xfrm>
              <a:off x="6808671" y="3678675"/>
              <a:ext cx="63076" cy="15919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1"/>
                </a:cxn>
                <a:cxn ang="0">
                  <a:pos x="18" y="3"/>
                </a:cxn>
                <a:cxn ang="0">
                  <a:pos x="14" y="5"/>
                </a:cxn>
                <a:cxn ang="0">
                  <a:pos x="9" y="7"/>
                </a:cxn>
                <a:cxn ang="0">
                  <a:pos x="6" y="11"/>
                </a:cxn>
                <a:cxn ang="0">
                  <a:pos x="2" y="15"/>
                </a:cxn>
                <a:cxn ang="0">
                  <a:pos x="1" y="20"/>
                </a:cxn>
                <a:cxn ang="0">
                  <a:pos x="0" y="25"/>
                </a:cxn>
                <a:cxn ang="0">
                  <a:pos x="0" y="291"/>
                </a:cxn>
                <a:cxn ang="0">
                  <a:pos x="0" y="291"/>
                </a:cxn>
                <a:cxn ang="0">
                  <a:pos x="1" y="296"/>
                </a:cxn>
                <a:cxn ang="0">
                  <a:pos x="2" y="300"/>
                </a:cxn>
                <a:cxn ang="0">
                  <a:pos x="6" y="304"/>
                </a:cxn>
                <a:cxn ang="0">
                  <a:pos x="9" y="308"/>
                </a:cxn>
                <a:cxn ang="0">
                  <a:pos x="14" y="311"/>
                </a:cxn>
                <a:cxn ang="0">
                  <a:pos x="18" y="313"/>
                </a:cxn>
                <a:cxn ang="0">
                  <a:pos x="24" y="314"/>
                </a:cxn>
                <a:cxn ang="0">
                  <a:pos x="30" y="315"/>
                </a:cxn>
                <a:cxn ang="0">
                  <a:pos x="96" y="315"/>
                </a:cxn>
                <a:cxn ang="0">
                  <a:pos x="96" y="315"/>
                </a:cxn>
                <a:cxn ang="0">
                  <a:pos x="102" y="314"/>
                </a:cxn>
                <a:cxn ang="0">
                  <a:pos x="108" y="313"/>
                </a:cxn>
                <a:cxn ang="0">
                  <a:pos x="113" y="311"/>
                </a:cxn>
                <a:cxn ang="0">
                  <a:pos x="117" y="308"/>
                </a:cxn>
                <a:cxn ang="0">
                  <a:pos x="121" y="304"/>
                </a:cxn>
                <a:cxn ang="0">
                  <a:pos x="123" y="300"/>
                </a:cxn>
                <a:cxn ang="0">
                  <a:pos x="126" y="296"/>
                </a:cxn>
                <a:cxn ang="0">
                  <a:pos x="126" y="291"/>
                </a:cxn>
                <a:cxn ang="0">
                  <a:pos x="126" y="25"/>
                </a:cxn>
                <a:cxn ang="0">
                  <a:pos x="126" y="25"/>
                </a:cxn>
                <a:cxn ang="0">
                  <a:pos x="126" y="20"/>
                </a:cxn>
                <a:cxn ang="0">
                  <a:pos x="123" y="15"/>
                </a:cxn>
                <a:cxn ang="0">
                  <a:pos x="121" y="11"/>
                </a:cxn>
                <a:cxn ang="0">
                  <a:pos x="117" y="7"/>
                </a:cxn>
                <a:cxn ang="0">
                  <a:pos x="113" y="5"/>
                </a:cxn>
                <a:cxn ang="0">
                  <a:pos x="108" y="3"/>
                </a:cxn>
                <a:cxn ang="0">
                  <a:pos x="102" y="1"/>
                </a:cxn>
                <a:cxn ang="0">
                  <a:pos x="96" y="0"/>
                </a:cxn>
                <a:cxn ang="0">
                  <a:pos x="96" y="0"/>
                </a:cxn>
              </a:cxnLst>
              <a:rect l="0" t="0" r="r" b="b"/>
              <a:pathLst>
                <a:path w="126" h="315">
                  <a:moveTo>
                    <a:pt x="96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3"/>
                  </a:lnTo>
                  <a:lnTo>
                    <a:pt x="14" y="5"/>
                  </a:lnTo>
                  <a:lnTo>
                    <a:pt x="9" y="7"/>
                  </a:lnTo>
                  <a:lnTo>
                    <a:pt x="6" y="11"/>
                  </a:lnTo>
                  <a:lnTo>
                    <a:pt x="2" y="15"/>
                  </a:lnTo>
                  <a:lnTo>
                    <a:pt x="1" y="20"/>
                  </a:lnTo>
                  <a:lnTo>
                    <a:pt x="0" y="25"/>
                  </a:lnTo>
                  <a:lnTo>
                    <a:pt x="0" y="291"/>
                  </a:lnTo>
                  <a:lnTo>
                    <a:pt x="0" y="291"/>
                  </a:lnTo>
                  <a:lnTo>
                    <a:pt x="1" y="296"/>
                  </a:lnTo>
                  <a:lnTo>
                    <a:pt x="2" y="300"/>
                  </a:lnTo>
                  <a:lnTo>
                    <a:pt x="6" y="304"/>
                  </a:lnTo>
                  <a:lnTo>
                    <a:pt x="9" y="308"/>
                  </a:lnTo>
                  <a:lnTo>
                    <a:pt x="14" y="311"/>
                  </a:lnTo>
                  <a:lnTo>
                    <a:pt x="18" y="313"/>
                  </a:lnTo>
                  <a:lnTo>
                    <a:pt x="24" y="314"/>
                  </a:lnTo>
                  <a:lnTo>
                    <a:pt x="30" y="315"/>
                  </a:lnTo>
                  <a:lnTo>
                    <a:pt x="96" y="315"/>
                  </a:lnTo>
                  <a:lnTo>
                    <a:pt x="96" y="315"/>
                  </a:lnTo>
                  <a:lnTo>
                    <a:pt x="102" y="314"/>
                  </a:lnTo>
                  <a:lnTo>
                    <a:pt x="108" y="313"/>
                  </a:lnTo>
                  <a:lnTo>
                    <a:pt x="113" y="311"/>
                  </a:lnTo>
                  <a:lnTo>
                    <a:pt x="117" y="308"/>
                  </a:lnTo>
                  <a:lnTo>
                    <a:pt x="121" y="304"/>
                  </a:lnTo>
                  <a:lnTo>
                    <a:pt x="123" y="300"/>
                  </a:lnTo>
                  <a:lnTo>
                    <a:pt x="126" y="296"/>
                  </a:lnTo>
                  <a:lnTo>
                    <a:pt x="126" y="291"/>
                  </a:lnTo>
                  <a:lnTo>
                    <a:pt x="126" y="25"/>
                  </a:lnTo>
                  <a:lnTo>
                    <a:pt x="126" y="25"/>
                  </a:lnTo>
                  <a:lnTo>
                    <a:pt x="126" y="20"/>
                  </a:lnTo>
                  <a:lnTo>
                    <a:pt x="123" y="15"/>
                  </a:lnTo>
                  <a:lnTo>
                    <a:pt x="121" y="11"/>
                  </a:lnTo>
                  <a:lnTo>
                    <a:pt x="117" y="7"/>
                  </a:lnTo>
                  <a:lnTo>
                    <a:pt x="113" y="5"/>
                  </a:lnTo>
                  <a:lnTo>
                    <a:pt x="108" y="3"/>
                  </a:lnTo>
                  <a:lnTo>
                    <a:pt x="102" y="1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303" name="Freeform 101"/>
            <p:cNvSpPr>
              <a:spLocks/>
            </p:cNvSpPr>
            <p:nvPr/>
          </p:nvSpPr>
          <p:spPr bwMode="auto">
            <a:xfrm>
              <a:off x="6733580" y="3729735"/>
              <a:ext cx="63076" cy="108130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0"/>
                </a:cxn>
                <a:cxn ang="0">
                  <a:pos x="17" y="3"/>
                </a:cxn>
                <a:cxn ang="0">
                  <a:pos x="12" y="5"/>
                </a:cxn>
                <a:cxn ang="0">
                  <a:pos x="8" y="7"/>
                </a:cxn>
                <a:cxn ang="0">
                  <a:pos x="4" y="11"/>
                </a:cxn>
                <a:cxn ang="0">
                  <a:pos x="2" y="15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0" y="199"/>
                </a:cxn>
                <a:cxn ang="0">
                  <a:pos x="2" y="203"/>
                </a:cxn>
                <a:cxn ang="0">
                  <a:pos x="4" y="207"/>
                </a:cxn>
                <a:cxn ang="0">
                  <a:pos x="8" y="211"/>
                </a:cxn>
                <a:cxn ang="0">
                  <a:pos x="12" y="214"/>
                </a:cxn>
                <a:cxn ang="0">
                  <a:pos x="17" y="216"/>
                </a:cxn>
                <a:cxn ang="0">
                  <a:pos x="23" y="217"/>
                </a:cxn>
                <a:cxn ang="0">
                  <a:pos x="30" y="218"/>
                </a:cxn>
                <a:cxn ang="0">
                  <a:pos x="95" y="218"/>
                </a:cxn>
                <a:cxn ang="0">
                  <a:pos x="95" y="218"/>
                </a:cxn>
                <a:cxn ang="0">
                  <a:pos x="101" y="217"/>
                </a:cxn>
                <a:cxn ang="0">
                  <a:pos x="107" y="216"/>
                </a:cxn>
                <a:cxn ang="0">
                  <a:pos x="112" y="214"/>
                </a:cxn>
                <a:cxn ang="0">
                  <a:pos x="116" y="211"/>
                </a:cxn>
                <a:cxn ang="0">
                  <a:pos x="120" y="207"/>
                </a:cxn>
                <a:cxn ang="0">
                  <a:pos x="123" y="203"/>
                </a:cxn>
                <a:cxn ang="0">
                  <a:pos x="124" y="199"/>
                </a:cxn>
                <a:cxn ang="0">
                  <a:pos x="125" y="194"/>
                </a:cxn>
                <a:cxn ang="0">
                  <a:pos x="125" y="24"/>
                </a:cxn>
                <a:cxn ang="0">
                  <a:pos x="125" y="24"/>
                </a:cxn>
                <a:cxn ang="0">
                  <a:pos x="124" y="20"/>
                </a:cxn>
                <a:cxn ang="0">
                  <a:pos x="123" y="15"/>
                </a:cxn>
                <a:cxn ang="0">
                  <a:pos x="120" y="11"/>
                </a:cxn>
                <a:cxn ang="0">
                  <a:pos x="116" y="7"/>
                </a:cxn>
                <a:cxn ang="0">
                  <a:pos x="112" y="5"/>
                </a:cxn>
                <a:cxn ang="0">
                  <a:pos x="107" y="3"/>
                </a:cxn>
                <a:cxn ang="0">
                  <a:pos x="101" y="0"/>
                </a:cxn>
                <a:cxn ang="0">
                  <a:pos x="95" y="0"/>
                </a:cxn>
                <a:cxn ang="0">
                  <a:pos x="95" y="0"/>
                </a:cxn>
              </a:cxnLst>
              <a:rect l="0" t="0" r="r" b="b"/>
              <a:pathLst>
                <a:path w="125" h="218">
                  <a:moveTo>
                    <a:pt x="95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7" y="3"/>
                  </a:lnTo>
                  <a:lnTo>
                    <a:pt x="12" y="5"/>
                  </a:lnTo>
                  <a:lnTo>
                    <a:pt x="8" y="7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9"/>
                  </a:lnTo>
                  <a:lnTo>
                    <a:pt x="2" y="203"/>
                  </a:lnTo>
                  <a:lnTo>
                    <a:pt x="4" y="207"/>
                  </a:lnTo>
                  <a:lnTo>
                    <a:pt x="8" y="211"/>
                  </a:lnTo>
                  <a:lnTo>
                    <a:pt x="12" y="214"/>
                  </a:lnTo>
                  <a:lnTo>
                    <a:pt x="17" y="216"/>
                  </a:lnTo>
                  <a:lnTo>
                    <a:pt x="23" y="217"/>
                  </a:lnTo>
                  <a:lnTo>
                    <a:pt x="30" y="218"/>
                  </a:lnTo>
                  <a:lnTo>
                    <a:pt x="95" y="218"/>
                  </a:lnTo>
                  <a:lnTo>
                    <a:pt x="95" y="218"/>
                  </a:lnTo>
                  <a:lnTo>
                    <a:pt x="101" y="217"/>
                  </a:lnTo>
                  <a:lnTo>
                    <a:pt x="107" y="216"/>
                  </a:lnTo>
                  <a:lnTo>
                    <a:pt x="112" y="214"/>
                  </a:lnTo>
                  <a:lnTo>
                    <a:pt x="116" y="211"/>
                  </a:lnTo>
                  <a:lnTo>
                    <a:pt x="120" y="207"/>
                  </a:lnTo>
                  <a:lnTo>
                    <a:pt x="123" y="203"/>
                  </a:lnTo>
                  <a:lnTo>
                    <a:pt x="124" y="199"/>
                  </a:lnTo>
                  <a:lnTo>
                    <a:pt x="125" y="194"/>
                  </a:lnTo>
                  <a:lnTo>
                    <a:pt x="125" y="24"/>
                  </a:lnTo>
                  <a:lnTo>
                    <a:pt x="125" y="24"/>
                  </a:lnTo>
                  <a:lnTo>
                    <a:pt x="124" y="20"/>
                  </a:lnTo>
                  <a:lnTo>
                    <a:pt x="123" y="15"/>
                  </a:lnTo>
                  <a:lnTo>
                    <a:pt x="120" y="11"/>
                  </a:lnTo>
                  <a:lnTo>
                    <a:pt x="116" y="7"/>
                  </a:lnTo>
                  <a:lnTo>
                    <a:pt x="112" y="5"/>
                  </a:lnTo>
                  <a:lnTo>
                    <a:pt x="107" y="3"/>
                  </a:lnTo>
                  <a:lnTo>
                    <a:pt x="101" y="0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304" name="Freeform 102"/>
            <p:cNvSpPr>
              <a:spLocks/>
            </p:cNvSpPr>
            <p:nvPr/>
          </p:nvSpPr>
          <p:spPr bwMode="auto">
            <a:xfrm>
              <a:off x="6658491" y="3777792"/>
              <a:ext cx="63076" cy="6007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5" y="0"/>
                </a:cxn>
                <a:cxn ang="0">
                  <a:pos x="19" y="1"/>
                </a:cxn>
                <a:cxn ang="0">
                  <a:pos x="13" y="4"/>
                </a:cxn>
                <a:cxn ang="0">
                  <a:pos x="10" y="7"/>
                </a:cxn>
                <a:cxn ang="0">
                  <a:pos x="6" y="11"/>
                </a:cxn>
                <a:cxn ang="0">
                  <a:pos x="3" y="15"/>
                </a:cxn>
                <a:cxn ang="0">
                  <a:pos x="1" y="20"/>
                </a:cxn>
                <a:cxn ang="0">
                  <a:pos x="0" y="24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1" y="104"/>
                </a:cxn>
                <a:cxn ang="0">
                  <a:pos x="5" y="110"/>
                </a:cxn>
                <a:cxn ang="0">
                  <a:pos x="5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13" y="117"/>
                </a:cxn>
                <a:cxn ang="0">
                  <a:pos x="18" y="119"/>
                </a:cxn>
                <a:cxn ang="0">
                  <a:pos x="23" y="120"/>
                </a:cxn>
                <a:cxn ang="0">
                  <a:pos x="30" y="121"/>
                </a:cxn>
                <a:cxn ang="0">
                  <a:pos x="96" y="121"/>
                </a:cxn>
                <a:cxn ang="0">
                  <a:pos x="96" y="121"/>
                </a:cxn>
                <a:cxn ang="0">
                  <a:pos x="102" y="120"/>
                </a:cxn>
                <a:cxn ang="0">
                  <a:pos x="108" y="119"/>
                </a:cxn>
                <a:cxn ang="0">
                  <a:pos x="113" y="117"/>
                </a:cxn>
                <a:cxn ang="0">
                  <a:pos x="117" y="114"/>
                </a:cxn>
                <a:cxn ang="0">
                  <a:pos x="121" y="110"/>
                </a:cxn>
                <a:cxn ang="0">
                  <a:pos x="124" y="106"/>
                </a:cxn>
                <a:cxn ang="0">
                  <a:pos x="125" y="102"/>
                </a:cxn>
                <a:cxn ang="0">
                  <a:pos x="126" y="97"/>
                </a:cxn>
                <a:cxn ang="0">
                  <a:pos x="126" y="24"/>
                </a:cxn>
                <a:cxn ang="0">
                  <a:pos x="126" y="24"/>
                </a:cxn>
                <a:cxn ang="0">
                  <a:pos x="125" y="20"/>
                </a:cxn>
                <a:cxn ang="0">
                  <a:pos x="124" y="15"/>
                </a:cxn>
                <a:cxn ang="0">
                  <a:pos x="121" y="11"/>
                </a:cxn>
                <a:cxn ang="0">
                  <a:pos x="117" y="7"/>
                </a:cxn>
                <a:cxn ang="0">
                  <a:pos x="113" y="4"/>
                </a:cxn>
                <a:cxn ang="0">
                  <a:pos x="108" y="1"/>
                </a:cxn>
                <a:cxn ang="0">
                  <a:pos x="102" y="0"/>
                </a:cxn>
                <a:cxn ang="0">
                  <a:pos x="96" y="0"/>
                </a:cxn>
                <a:cxn ang="0">
                  <a:pos x="96" y="0"/>
                </a:cxn>
              </a:cxnLst>
              <a:rect l="0" t="0" r="r" b="b"/>
              <a:pathLst>
                <a:path w="126" h="121">
                  <a:moveTo>
                    <a:pt x="96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19" y="1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6" y="11"/>
                  </a:lnTo>
                  <a:lnTo>
                    <a:pt x="3" y="15"/>
                  </a:lnTo>
                  <a:lnTo>
                    <a:pt x="1" y="20"/>
                  </a:lnTo>
                  <a:lnTo>
                    <a:pt x="0" y="24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1" y="104"/>
                  </a:lnTo>
                  <a:lnTo>
                    <a:pt x="5" y="110"/>
                  </a:lnTo>
                  <a:lnTo>
                    <a:pt x="5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13" y="117"/>
                  </a:lnTo>
                  <a:lnTo>
                    <a:pt x="18" y="119"/>
                  </a:lnTo>
                  <a:lnTo>
                    <a:pt x="23" y="120"/>
                  </a:lnTo>
                  <a:lnTo>
                    <a:pt x="30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02" y="120"/>
                  </a:lnTo>
                  <a:lnTo>
                    <a:pt x="108" y="119"/>
                  </a:lnTo>
                  <a:lnTo>
                    <a:pt x="113" y="117"/>
                  </a:lnTo>
                  <a:lnTo>
                    <a:pt x="117" y="114"/>
                  </a:lnTo>
                  <a:lnTo>
                    <a:pt x="121" y="110"/>
                  </a:lnTo>
                  <a:lnTo>
                    <a:pt x="124" y="106"/>
                  </a:lnTo>
                  <a:lnTo>
                    <a:pt x="125" y="102"/>
                  </a:lnTo>
                  <a:lnTo>
                    <a:pt x="126" y="97"/>
                  </a:lnTo>
                  <a:lnTo>
                    <a:pt x="126" y="24"/>
                  </a:lnTo>
                  <a:lnTo>
                    <a:pt x="126" y="24"/>
                  </a:lnTo>
                  <a:lnTo>
                    <a:pt x="125" y="20"/>
                  </a:lnTo>
                  <a:lnTo>
                    <a:pt x="124" y="15"/>
                  </a:lnTo>
                  <a:lnTo>
                    <a:pt x="121" y="11"/>
                  </a:lnTo>
                  <a:lnTo>
                    <a:pt x="117" y="7"/>
                  </a:lnTo>
                  <a:lnTo>
                    <a:pt x="113" y="4"/>
                  </a:lnTo>
                  <a:lnTo>
                    <a:pt x="108" y="1"/>
                  </a:lnTo>
                  <a:lnTo>
                    <a:pt x="102" y="0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3" name="Hexagon 282"/>
          <p:cNvSpPr/>
          <p:nvPr/>
        </p:nvSpPr>
        <p:spPr>
          <a:xfrm>
            <a:off x="7205410" y="3875899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bg1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263375" y="4282339"/>
            <a:ext cx="652179" cy="24838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Analysis</a:t>
            </a:r>
          </a:p>
        </p:txBody>
      </p:sp>
      <p:grpSp>
        <p:nvGrpSpPr>
          <p:cNvPr id="285" name="Group 239"/>
          <p:cNvGrpSpPr/>
          <p:nvPr/>
        </p:nvGrpSpPr>
        <p:grpSpPr>
          <a:xfrm>
            <a:off x="7436423" y="3966135"/>
            <a:ext cx="344053" cy="321744"/>
            <a:chOff x="2300288" y="5695951"/>
            <a:chExt cx="504825" cy="498475"/>
          </a:xfrm>
          <a:solidFill>
            <a:schemeClr val="bg1"/>
          </a:solidFill>
        </p:grpSpPr>
        <p:sp>
          <p:nvSpPr>
            <p:cNvPr id="286" name="Freeform 132"/>
            <p:cNvSpPr>
              <a:spLocks/>
            </p:cNvSpPr>
            <p:nvPr/>
          </p:nvSpPr>
          <p:spPr bwMode="auto">
            <a:xfrm>
              <a:off x="2565400" y="5973763"/>
              <a:ext cx="166687" cy="7143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89" y="5"/>
                </a:cxn>
                <a:cxn ang="0">
                  <a:pos x="86" y="0"/>
                </a:cxn>
                <a:cxn ang="0">
                  <a:pos x="105" y="6"/>
                </a:cxn>
                <a:cxn ang="0">
                  <a:pos x="98" y="20"/>
                </a:cxn>
                <a:cxn ang="0">
                  <a:pos x="95" y="15"/>
                </a:cxn>
                <a:cxn ang="0">
                  <a:pos x="5" y="45"/>
                </a:cxn>
                <a:cxn ang="0">
                  <a:pos x="0" y="35"/>
                </a:cxn>
              </a:cxnLst>
              <a:rect l="0" t="0" r="r" b="b"/>
              <a:pathLst>
                <a:path w="105" h="45">
                  <a:moveTo>
                    <a:pt x="0" y="35"/>
                  </a:moveTo>
                  <a:lnTo>
                    <a:pt x="89" y="5"/>
                  </a:lnTo>
                  <a:lnTo>
                    <a:pt x="86" y="0"/>
                  </a:lnTo>
                  <a:lnTo>
                    <a:pt x="105" y="6"/>
                  </a:lnTo>
                  <a:lnTo>
                    <a:pt x="98" y="20"/>
                  </a:lnTo>
                  <a:lnTo>
                    <a:pt x="95" y="15"/>
                  </a:lnTo>
                  <a:lnTo>
                    <a:pt x="5" y="45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87" name="Freeform 133"/>
            <p:cNvSpPr>
              <a:spLocks/>
            </p:cNvSpPr>
            <p:nvPr/>
          </p:nvSpPr>
          <p:spPr bwMode="auto">
            <a:xfrm>
              <a:off x="2557463" y="6127751"/>
              <a:ext cx="190500" cy="15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7" y="45"/>
                </a:cxn>
                <a:cxn ang="0">
                  <a:pos x="574" y="45"/>
                </a:cxn>
                <a:cxn ang="0">
                  <a:pos x="581" y="42"/>
                </a:cxn>
                <a:cxn ang="0">
                  <a:pos x="581" y="3"/>
                </a:cxn>
                <a:cxn ang="0">
                  <a:pos x="574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42"/>
                </a:cxn>
              </a:cxnLst>
              <a:rect l="0" t="0" r="r" b="b"/>
              <a:pathLst>
                <a:path w="581" h="45">
                  <a:moveTo>
                    <a:pt x="0" y="42"/>
                  </a:moveTo>
                  <a:cubicBezTo>
                    <a:pt x="0" y="44"/>
                    <a:pt x="3" y="45"/>
                    <a:pt x="7" y="45"/>
                  </a:cubicBezTo>
                  <a:cubicBezTo>
                    <a:pt x="574" y="45"/>
                    <a:pt x="574" y="45"/>
                    <a:pt x="574" y="45"/>
                  </a:cubicBezTo>
                  <a:cubicBezTo>
                    <a:pt x="578" y="45"/>
                    <a:pt x="581" y="44"/>
                    <a:pt x="581" y="42"/>
                  </a:cubicBezTo>
                  <a:cubicBezTo>
                    <a:pt x="581" y="3"/>
                    <a:pt x="581" y="3"/>
                    <a:pt x="581" y="3"/>
                  </a:cubicBezTo>
                  <a:cubicBezTo>
                    <a:pt x="581" y="1"/>
                    <a:pt x="578" y="0"/>
                    <a:pt x="57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"/>
                    <a:pt x="0" y="3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Freeform 134"/>
            <p:cNvSpPr>
              <a:spLocks/>
            </p:cNvSpPr>
            <p:nvPr/>
          </p:nvSpPr>
          <p:spPr bwMode="auto">
            <a:xfrm>
              <a:off x="2714625" y="6018213"/>
              <a:ext cx="33337" cy="103188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7" y="315"/>
                </a:cxn>
                <a:cxn ang="0">
                  <a:pos x="99" y="315"/>
                </a:cxn>
                <a:cxn ang="0">
                  <a:pos x="105" y="307"/>
                </a:cxn>
                <a:cxn ang="0">
                  <a:pos x="105" y="7"/>
                </a:cxn>
                <a:cxn ang="0">
                  <a:pos x="9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307"/>
                </a:cxn>
              </a:cxnLst>
              <a:rect l="0" t="0" r="r" b="b"/>
              <a:pathLst>
                <a:path w="105" h="315">
                  <a:moveTo>
                    <a:pt x="0" y="307"/>
                  </a:moveTo>
                  <a:cubicBezTo>
                    <a:pt x="0" y="311"/>
                    <a:pt x="3" y="315"/>
                    <a:pt x="7" y="315"/>
                  </a:cubicBezTo>
                  <a:cubicBezTo>
                    <a:pt x="99" y="315"/>
                    <a:pt x="99" y="315"/>
                    <a:pt x="99" y="315"/>
                  </a:cubicBezTo>
                  <a:cubicBezTo>
                    <a:pt x="102" y="315"/>
                    <a:pt x="105" y="311"/>
                    <a:pt x="105" y="30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3"/>
                    <a:pt x="102" y="0"/>
                    <a:pt x="9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0" y="3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Freeform 135"/>
            <p:cNvSpPr>
              <a:spLocks/>
            </p:cNvSpPr>
            <p:nvPr/>
          </p:nvSpPr>
          <p:spPr bwMode="auto">
            <a:xfrm>
              <a:off x="2662238" y="6030913"/>
              <a:ext cx="33337" cy="90488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7" y="273"/>
                </a:cxn>
                <a:cxn ang="0">
                  <a:pos x="99" y="273"/>
                </a:cxn>
                <a:cxn ang="0">
                  <a:pos x="105" y="266"/>
                </a:cxn>
                <a:cxn ang="0">
                  <a:pos x="105" y="6"/>
                </a:cxn>
                <a:cxn ang="0">
                  <a:pos x="9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266"/>
                </a:cxn>
              </a:cxnLst>
              <a:rect l="0" t="0" r="r" b="b"/>
              <a:pathLst>
                <a:path w="105" h="273">
                  <a:moveTo>
                    <a:pt x="0" y="266"/>
                  </a:moveTo>
                  <a:cubicBezTo>
                    <a:pt x="0" y="270"/>
                    <a:pt x="3" y="273"/>
                    <a:pt x="7" y="273"/>
                  </a:cubicBezTo>
                  <a:cubicBezTo>
                    <a:pt x="99" y="273"/>
                    <a:pt x="99" y="273"/>
                    <a:pt x="99" y="273"/>
                  </a:cubicBezTo>
                  <a:cubicBezTo>
                    <a:pt x="102" y="273"/>
                    <a:pt x="105" y="270"/>
                    <a:pt x="105" y="26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5" y="2"/>
                    <a:pt x="102" y="0"/>
                    <a:pt x="9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lnTo>
                    <a:pt x="0" y="2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90" name="Freeform 136"/>
            <p:cNvSpPr>
              <a:spLocks/>
            </p:cNvSpPr>
            <p:nvPr/>
          </p:nvSpPr>
          <p:spPr bwMode="auto">
            <a:xfrm>
              <a:off x="2609850" y="6046788"/>
              <a:ext cx="34925" cy="74613"/>
            </a:xfrm>
            <a:custGeom>
              <a:avLst/>
              <a:gdLst/>
              <a:ahLst/>
              <a:cxnLst>
                <a:cxn ang="0">
                  <a:pos x="0" y="222"/>
                </a:cxn>
                <a:cxn ang="0">
                  <a:pos x="7" y="228"/>
                </a:cxn>
                <a:cxn ang="0">
                  <a:pos x="99" y="228"/>
                </a:cxn>
                <a:cxn ang="0">
                  <a:pos x="105" y="222"/>
                </a:cxn>
                <a:cxn ang="0">
                  <a:pos x="105" y="5"/>
                </a:cxn>
                <a:cxn ang="0">
                  <a:pos x="99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0" y="222"/>
                </a:cxn>
              </a:cxnLst>
              <a:rect l="0" t="0" r="r" b="b"/>
              <a:pathLst>
                <a:path w="105" h="228">
                  <a:moveTo>
                    <a:pt x="0" y="222"/>
                  </a:moveTo>
                  <a:cubicBezTo>
                    <a:pt x="0" y="225"/>
                    <a:pt x="3" y="228"/>
                    <a:pt x="7" y="228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102" y="228"/>
                    <a:pt x="105" y="225"/>
                    <a:pt x="105" y="222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3"/>
                    <a:pt x="102" y="0"/>
                    <a:pt x="9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5"/>
                  </a:cubicBezTo>
                  <a:lnTo>
                    <a:pt x="0" y="2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91" name="Freeform 137"/>
            <p:cNvSpPr>
              <a:spLocks/>
            </p:cNvSpPr>
            <p:nvPr/>
          </p:nvSpPr>
          <p:spPr bwMode="auto">
            <a:xfrm>
              <a:off x="2557463" y="6062663"/>
              <a:ext cx="34925" cy="58738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7" y="178"/>
                </a:cxn>
                <a:cxn ang="0">
                  <a:pos x="99" y="178"/>
                </a:cxn>
                <a:cxn ang="0">
                  <a:pos x="105" y="174"/>
                </a:cxn>
                <a:cxn ang="0">
                  <a:pos x="105" y="4"/>
                </a:cxn>
                <a:cxn ang="0">
                  <a:pos x="99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0" y="174"/>
                </a:cxn>
              </a:cxnLst>
              <a:rect l="0" t="0" r="r" b="b"/>
              <a:pathLst>
                <a:path w="105" h="178">
                  <a:moveTo>
                    <a:pt x="0" y="174"/>
                  </a:moveTo>
                  <a:cubicBezTo>
                    <a:pt x="0" y="176"/>
                    <a:pt x="3" y="178"/>
                    <a:pt x="7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102" y="178"/>
                    <a:pt x="105" y="176"/>
                    <a:pt x="105" y="17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1"/>
                    <a:pt x="102" y="0"/>
                    <a:pt x="9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"/>
                    <a:pt x="0" y="4"/>
                  </a:cubicBezTo>
                  <a:lnTo>
                    <a:pt x="0" y="1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92" name="Freeform 138"/>
            <p:cNvSpPr>
              <a:spLocks/>
            </p:cNvSpPr>
            <p:nvPr/>
          </p:nvSpPr>
          <p:spPr bwMode="auto">
            <a:xfrm>
              <a:off x="2447925" y="5862638"/>
              <a:ext cx="33337" cy="523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33"/>
                </a:cxn>
                <a:cxn ang="0">
                  <a:pos x="21" y="1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21" h="33">
                  <a:moveTo>
                    <a:pt x="0" y="1"/>
                  </a:moveTo>
                  <a:lnTo>
                    <a:pt x="11" y="33"/>
                  </a:lnTo>
                  <a:lnTo>
                    <a:pt x="21" y="1"/>
                  </a:lnTo>
                  <a:lnTo>
                    <a:pt x="12" y="0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93" name="Oval 139"/>
            <p:cNvSpPr>
              <a:spLocks noChangeArrowheads="1"/>
            </p:cNvSpPr>
            <p:nvPr/>
          </p:nvSpPr>
          <p:spPr bwMode="auto">
            <a:xfrm>
              <a:off x="2393950" y="5695951"/>
              <a:ext cx="141287" cy="152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94" name="Freeform 140"/>
            <p:cNvSpPr>
              <a:spLocks/>
            </p:cNvSpPr>
            <p:nvPr/>
          </p:nvSpPr>
          <p:spPr bwMode="auto">
            <a:xfrm>
              <a:off x="2300288" y="5856288"/>
              <a:ext cx="285750" cy="309563"/>
            </a:xfrm>
            <a:custGeom>
              <a:avLst/>
              <a:gdLst/>
              <a:ahLst/>
              <a:cxnLst>
                <a:cxn ang="0">
                  <a:pos x="575" y="947"/>
                </a:cxn>
                <a:cxn ang="0">
                  <a:pos x="575" y="273"/>
                </a:cxn>
                <a:cxn ang="0">
                  <a:pos x="663" y="176"/>
                </a:cxn>
                <a:cxn ang="0">
                  <a:pos x="874" y="176"/>
                </a:cxn>
                <a:cxn ang="0">
                  <a:pos x="856" y="137"/>
                </a:cxn>
                <a:cxn ang="0">
                  <a:pos x="615" y="0"/>
                </a:cxn>
                <a:cxn ang="0">
                  <a:pos x="509" y="344"/>
                </a:cxn>
                <a:cxn ang="0">
                  <a:pos x="392" y="1"/>
                </a:cxn>
                <a:cxn ang="0">
                  <a:pos x="168" y="121"/>
                </a:cxn>
                <a:cxn ang="0">
                  <a:pos x="212" y="946"/>
                </a:cxn>
                <a:cxn ang="0">
                  <a:pos x="575" y="947"/>
                </a:cxn>
              </a:cxnLst>
              <a:rect l="0" t="0" r="r" b="b"/>
              <a:pathLst>
                <a:path w="874" h="947">
                  <a:moveTo>
                    <a:pt x="575" y="947"/>
                  </a:moveTo>
                  <a:cubicBezTo>
                    <a:pt x="575" y="273"/>
                    <a:pt x="575" y="273"/>
                    <a:pt x="575" y="273"/>
                  </a:cubicBezTo>
                  <a:cubicBezTo>
                    <a:pt x="575" y="220"/>
                    <a:pt x="614" y="176"/>
                    <a:pt x="663" y="176"/>
                  </a:cubicBezTo>
                  <a:cubicBezTo>
                    <a:pt x="874" y="176"/>
                    <a:pt x="874" y="176"/>
                    <a:pt x="874" y="176"/>
                  </a:cubicBezTo>
                  <a:cubicBezTo>
                    <a:pt x="868" y="159"/>
                    <a:pt x="862" y="146"/>
                    <a:pt x="856" y="137"/>
                  </a:cubicBezTo>
                  <a:cubicBezTo>
                    <a:pt x="813" y="76"/>
                    <a:pt x="739" y="20"/>
                    <a:pt x="615" y="0"/>
                  </a:cubicBezTo>
                  <a:cubicBezTo>
                    <a:pt x="509" y="344"/>
                    <a:pt x="509" y="344"/>
                    <a:pt x="509" y="344"/>
                  </a:cubicBezTo>
                  <a:cubicBezTo>
                    <a:pt x="392" y="1"/>
                    <a:pt x="392" y="1"/>
                    <a:pt x="392" y="1"/>
                  </a:cubicBezTo>
                  <a:cubicBezTo>
                    <a:pt x="284" y="20"/>
                    <a:pt x="214" y="67"/>
                    <a:pt x="168" y="121"/>
                  </a:cubicBezTo>
                  <a:cubicBezTo>
                    <a:pt x="80" y="226"/>
                    <a:pt x="0" y="946"/>
                    <a:pt x="212" y="946"/>
                  </a:cubicBezTo>
                  <a:lnTo>
                    <a:pt x="575" y="9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95" name="Freeform 141"/>
            <p:cNvSpPr>
              <a:spLocks noEditPoints="1"/>
            </p:cNvSpPr>
            <p:nvPr/>
          </p:nvSpPr>
          <p:spPr bwMode="auto">
            <a:xfrm>
              <a:off x="2503488" y="5929313"/>
              <a:ext cx="301625" cy="265113"/>
            </a:xfrm>
            <a:custGeom>
              <a:avLst/>
              <a:gdLst/>
              <a:ahLst/>
              <a:cxnLst>
                <a:cxn ang="0">
                  <a:pos x="841" y="0"/>
                </a:cxn>
                <a:cxn ang="0">
                  <a:pos x="79" y="0"/>
                </a:cxn>
                <a:cxn ang="0">
                  <a:pos x="0" y="87"/>
                </a:cxn>
                <a:cxn ang="0">
                  <a:pos x="0" y="721"/>
                </a:cxn>
                <a:cxn ang="0">
                  <a:pos x="79" y="808"/>
                </a:cxn>
                <a:cxn ang="0">
                  <a:pos x="841" y="808"/>
                </a:cxn>
                <a:cxn ang="0">
                  <a:pos x="920" y="721"/>
                </a:cxn>
                <a:cxn ang="0">
                  <a:pos x="920" y="87"/>
                </a:cxn>
                <a:cxn ang="0">
                  <a:pos x="841" y="0"/>
                </a:cxn>
                <a:cxn ang="0">
                  <a:pos x="839" y="721"/>
                </a:cxn>
                <a:cxn ang="0">
                  <a:pos x="838" y="724"/>
                </a:cxn>
                <a:cxn ang="0">
                  <a:pos x="83" y="724"/>
                </a:cxn>
                <a:cxn ang="0">
                  <a:pos x="82" y="721"/>
                </a:cxn>
                <a:cxn ang="0">
                  <a:pos x="82" y="87"/>
                </a:cxn>
                <a:cxn ang="0">
                  <a:pos x="83" y="83"/>
                </a:cxn>
                <a:cxn ang="0">
                  <a:pos x="838" y="83"/>
                </a:cxn>
                <a:cxn ang="0">
                  <a:pos x="839" y="87"/>
                </a:cxn>
                <a:cxn ang="0">
                  <a:pos x="839" y="721"/>
                </a:cxn>
              </a:cxnLst>
              <a:rect l="0" t="0" r="r" b="b"/>
              <a:pathLst>
                <a:path w="920" h="808">
                  <a:moveTo>
                    <a:pt x="841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6" y="0"/>
                    <a:pt x="0" y="39"/>
                    <a:pt x="0" y="87"/>
                  </a:cubicBezTo>
                  <a:cubicBezTo>
                    <a:pt x="0" y="721"/>
                    <a:pt x="0" y="721"/>
                    <a:pt x="0" y="721"/>
                  </a:cubicBezTo>
                  <a:cubicBezTo>
                    <a:pt x="0" y="769"/>
                    <a:pt x="36" y="808"/>
                    <a:pt x="79" y="808"/>
                  </a:cubicBezTo>
                  <a:cubicBezTo>
                    <a:pt x="841" y="808"/>
                    <a:pt x="841" y="808"/>
                    <a:pt x="841" y="808"/>
                  </a:cubicBezTo>
                  <a:cubicBezTo>
                    <a:pt x="885" y="808"/>
                    <a:pt x="920" y="769"/>
                    <a:pt x="920" y="721"/>
                  </a:cubicBezTo>
                  <a:cubicBezTo>
                    <a:pt x="920" y="87"/>
                    <a:pt x="920" y="87"/>
                    <a:pt x="920" y="87"/>
                  </a:cubicBezTo>
                  <a:cubicBezTo>
                    <a:pt x="920" y="39"/>
                    <a:pt x="885" y="0"/>
                    <a:pt x="841" y="0"/>
                  </a:cubicBezTo>
                  <a:close/>
                  <a:moveTo>
                    <a:pt x="839" y="721"/>
                  </a:moveTo>
                  <a:cubicBezTo>
                    <a:pt x="839" y="722"/>
                    <a:pt x="838" y="723"/>
                    <a:pt x="838" y="724"/>
                  </a:cubicBezTo>
                  <a:cubicBezTo>
                    <a:pt x="83" y="724"/>
                    <a:pt x="83" y="724"/>
                    <a:pt x="83" y="724"/>
                  </a:cubicBezTo>
                  <a:cubicBezTo>
                    <a:pt x="82" y="723"/>
                    <a:pt x="82" y="722"/>
                    <a:pt x="82" y="721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85"/>
                    <a:pt x="82" y="84"/>
                    <a:pt x="83" y="83"/>
                  </a:cubicBezTo>
                  <a:cubicBezTo>
                    <a:pt x="838" y="83"/>
                    <a:pt x="838" y="83"/>
                    <a:pt x="838" y="83"/>
                  </a:cubicBezTo>
                  <a:cubicBezTo>
                    <a:pt x="838" y="84"/>
                    <a:pt x="839" y="85"/>
                    <a:pt x="839" y="87"/>
                  </a:cubicBezTo>
                  <a:lnTo>
                    <a:pt x="839" y="7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0" name="Hexagon 269"/>
          <p:cNvSpPr/>
          <p:nvPr/>
        </p:nvSpPr>
        <p:spPr>
          <a:xfrm>
            <a:off x="7217262" y="4554499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bg1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266426" y="4863245"/>
            <a:ext cx="652179" cy="34144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Decision support</a:t>
            </a:r>
          </a:p>
        </p:txBody>
      </p:sp>
      <p:grpSp>
        <p:nvGrpSpPr>
          <p:cNvPr id="272" name="Group 271"/>
          <p:cNvGrpSpPr>
            <a:grpSpLocks noChangeAspect="1"/>
          </p:cNvGrpSpPr>
          <p:nvPr/>
        </p:nvGrpSpPr>
        <p:grpSpPr>
          <a:xfrm>
            <a:off x="7470378" y="4603360"/>
            <a:ext cx="337286" cy="327795"/>
            <a:chOff x="4764782" y="1853031"/>
            <a:chExt cx="1466850" cy="1425575"/>
          </a:xfrm>
          <a:solidFill>
            <a:schemeClr val="bg1"/>
          </a:solidFill>
        </p:grpSpPr>
        <p:sp>
          <p:nvSpPr>
            <p:cNvPr id="273" name="Freeform 32"/>
            <p:cNvSpPr>
              <a:spLocks noEditPoints="1"/>
            </p:cNvSpPr>
            <p:nvPr/>
          </p:nvSpPr>
          <p:spPr bwMode="auto">
            <a:xfrm>
              <a:off x="4764782" y="2175293"/>
              <a:ext cx="750888" cy="1103313"/>
            </a:xfrm>
            <a:custGeom>
              <a:avLst/>
              <a:gdLst/>
              <a:ahLst/>
              <a:cxnLst>
                <a:cxn ang="0">
                  <a:pos x="201" y="808"/>
                </a:cxn>
                <a:cxn ang="0">
                  <a:pos x="201" y="447"/>
                </a:cxn>
                <a:cxn ang="0">
                  <a:pos x="220" y="447"/>
                </a:cxn>
                <a:cxn ang="0">
                  <a:pos x="220" y="808"/>
                </a:cxn>
                <a:cxn ang="0">
                  <a:pos x="269" y="857"/>
                </a:cxn>
                <a:cxn ang="0">
                  <a:pos x="318" y="808"/>
                </a:cxn>
                <a:cxn ang="0">
                  <a:pos x="318" y="182"/>
                </a:cxn>
                <a:cxn ang="0">
                  <a:pos x="318" y="174"/>
                </a:cxn>
                <a:cxn ang="0">
                  <a:pos x="396" y="160"/>
                </a:cxn>
                <a:cxn ang="0">
                  <a:pos x="573" y="56"/>
                </a:cxn>
                <a:cxn ang="0">
                  <a:pos x="567" y="11"/>
                </a:cxn>
                <a:cxn ang="0">
                  <a:pos x="522" y="17"/>
                </a:cxn>
                <a:cxn ang="0">
                  <a:pos x="380" y="98"/>
                </a:cxn>
                <a:cxn ang="0">
                  <a:pos x="315" y="110"/>
                </a:cxn>
                <a:cxn ang="0">
                  <a:pos x="295" y="112"/>
                </a:cxn>
                <a:cxn ang="0">
                  <a:pos x="292" y="112"/>
                </a:cxn>
                <a:cxn ang="0">
                  <a:pos x="288" y="111"/>
                </a:cxn>
                <a:cxn ang="0">
                  <a:pos x="266" y="111"/>
                </a:cxn>
                <a:cxn ang="0">
                  <a:pos x="133" y="111"/>
                </a:cxn>
                <a:cxn ang="0">
                  <a:pos x="127" y="112"/>
                </a:cxn>
                <a:cxn ang="0">
                  <a:pos x="95" y="122"/>
                </a:cxn>
                <a:cxn ang="0">
                  <a:pos x="30" y="209"/>
                </a:cxn>
                <a:cxn ang="0">
                  <a:pos x="0" y="441"/>
                </a:cxn>
                <a:cxn ang="0">
                  <a:pos x="1" y="478"/>
                </a:cxn>
                <a:cxn ang="0">
                  <a:pos x="33" y="509"/>
                </a:cxn>
                <a:cxn ang="0">
                  <a:pos x="33" y="509"/>
                </a:cxn>
                <a:cxn ang="0">
                  <a:pos x="65" y="476"/>
                </a:cxn>
                <a:cxn ang="0">
                  <a:pos x="64" y="441"/>
                </a:cxn>
                <a:cxn ang="0">
                  <a:pos x="102" y="206"/>
                </a:cxn>
                <a:cxn ang="0">
                  <a:pos x="102" y="808"/>
                </a:cxn>
                <a:cxn ang="0">
                  <a:pos x="152" y="857"/>
                </a:cxn>
                <a:cxn ang="0">
                  <a:pos x="201" y="808"/>
                </a:cxn>
                <a:cxn ang="0">
                  <a:pos x="195" y="148"/>
                </a:cxn>
                <a:cxn ang="0">
                  <a:pos x="210" y="148"/>
                </a:cxn>
                <a:cxn ang="0">
                  <a:pos x="225" y="148"/>
                </a:cxn>
                <a:cxn ang="0">
                  <a:pos x="233" y="178"/>
                </a:cxn>
                <a:cxn ang="0">
                  <a:pos x="232" y="180"/>
                </a:cxn>
                <a:cxn ang="0">
                  <a:pos x="210" y="188"/>
                </a:cxn>
                <a:cxn ang="0">
                  <a:pos x="189" y="180"/>
                </a:cxn>
                <a:cxn ang="0">
                  <a:pos x="187" y="178"/>
                </a:cxn>
                <a:cxn ang="0">
                  <a:pos x="195" y="148"/>
                </a:cxn>
                <a:cxn ang="0">
                  <a:pos x="194" y="197"/>
                </a:cxn>
                <a:cxn ang="0">
                  <a:pos x="210" y="200"/>
                </a:cxn>
                <a:cxn ang="0">
                  <a:pos x="210" y="200"/>
                </a:cxn>
                <a:cxn ang="0">
                  <a:pos x="210" y="200"/>
                </a:cxn>
                <a:cxn ang="0">
                  <a:pos x="226" y="197"/>
                </a:cxn>
                <a:cxn ang="0">
                  <a:pos x="248" y="358"/>
                </a:cxn>
                <a:cxn ang="0">
                  <a:pos x="210" y="406"/>
                </a:cxn>
                <a:cxn ang="0">
                  <a:pos x="172" y="358"/>
                </a:cxn>
                <a:cxn ang="0">
                  <a:pos x="194" y="197"/>
                </a:cxn>
              </a:cxnLst>
              <a:rect l="0" t="0" r="r" b="b"/>
              <a:pathLst>
                <a:path w="583" h="857">
                  <a:moveTo>
                    <a:pt x="201" y="808"/>
                  </a:moveTo>
                  <a:cubicBezTo>
                    <a:pt x="201" y="447"/>
                    <a:pt x="201" y="447"/>
                    <a:pt x="201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808"/>
                    <a:pt x="220" y="808"/>
                    <a:pt x="220" y="808"/>
                  </a:cubicBezTo>
                  <a:cubicBezTo>
                    <a:pt x="220" y="835"/>
                    <a:pt x="242" y="857"/>
                    <a:pt x="269" y="857"/>
                  </a:cubicBezTo>
                  <a:cubicBezTo>
                    <a:pt x="296" y="857"/>
                    <a:pt x="318" y="835"/>
                    <a:pt x="318" y="808"/>
                  </a:cubicBezTo>
                  <a:cubicBezTo>
                    <a:pt x="318" y="182"/>
                    <a:pt x="318" y="182"/>
                    <a:pt x="318" y="182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38" y="172"/>
                    <a:pt x="365" y="168"/>
                    <a:pt x="396" y="160"/>
                  </a:cubicBezTo>
                  <a:cubicBezTo>
                    <a:pt x="454" y="145"/>
                    <a:pt x="525" y="117"/>
                    <a:pt x="573" y="56"/>
                  </a:cubicBezTo>
                  <a:cubicBezTo>
                    <a:pt x="583" y="42"/>
                    <a:pt x="581" y="22"/>
                    <a:pt x="567" y="11"/>
                  </a:cubicBezTo>
                  <a:cubicBezTo>
                    <a:pt x="553" y="0"/>
                    <a:pt x="533" y="3"/>
                    <a:pt x="522" y="17"/>
                  </a:cubicBezTo>
                  <a:cubicBezTo>
                    <a:pt x="489" y="60"/>
                    <a:pt x="431" y="85"/>
                    <a:pt x="380" y="98"/>
                  </a:cubicBezTo>
                  <a:cubicBezTo>
                    <a:pt x="355" y="105"/>
                    <a:pt x="331" y="108"/>
                    <a:pt x="315" y="110"/>
                  </a:cubicBezTo>
                  <a:cubicBezTo>
                    <a:pt x="306" y="111"/>
                    <a:pt x="299" y="111"/>
                    <a:pt x="295" y="112"/>
                  </a:cubicBezTo>
                  <a:cubicBezTo>
                    <a:pt x="294" y="112"/>
                    <a:pt x="293" y="112"/>
                    <a:pt x="292" y="112"/>
                  </a:cubicBezTo>
                  <a:cubicBezTo>
                    <a:pt x="290" y="111"/>
                    <a:pt x="289" y="111"/>
                    <a:pt x="288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133" y="111"/>
                    <a:pt x="133" y="111"/>
                    <a:pt x="133" y="111"/>
                  </a:cubicBezTo>
                  <a:cubicBezTo>
                    <a:pt x="131" y="111"/>
                    <a:pt x="129" y="112"/>
                    <a:pt x="127" y="112"/>
                  </a:cubicBezTo>
                  <a:cubicBezTo>
                    <a:pt x="119" y="112"/>
                    <a:pt x="108" y="115"/>
                    <a:pt x="95" y="122"/>
                  </a:cubicBezTo>
                  <a:cubicBezTo>
                    <a:pt x="73" y="134"/>
                    <a:pt x="48" y="161"/>
                    <a:pt x="30" y="209"/>
                  </a:cubicBezTo>
                  <a:cubicBezTo>
                    <a:pt x="13" y="258"/>
                    <a:pt x="0" y="331"/>
                    <a:pt x="0" y="441"/>
                  </a:cubicBezTo>
                  <a:cubicBezTo>
                    <a:pt x="0" y="453"/>
                    <a:pt x="0" y="465"/>
                    <a:pt x="1" y="478"/>
                  </a:cubicBezTo>
                  <a:cubicBezTo>
                    <a:pt x="1" y="495"/>
                    <a:pt x="15" y="509"/>
                    <a:pt x="33" y="509"/>
                  </a:cubicBezTo>
                  <a:cubicBezTo>
                    <a:pt x="33" y="509"/>
                    <a:pt x="33" y="509"/>
                    <a:pt x="33" y="509"/>
                  </a:cubicBezTo>
                  <a:cubicBezTo>
                    <a:pt x="51" y="508"/>
                    <a:pt x="65" y="494"/>
                    <a:pt x="65" y="476"/>
                  </a:cubicBezTo>
                  <a:cubicBezTo>
                    <a:pt x="64" y="464"/>
                    <a:pt x="64" y="452"/>
                    <a:pt x="64" y="441"/>
                  </a:cubicBezTo>
                  <a:cubicBezTo>
                    <a:pt x="64" y="307"/>
                    <a:pt x="84" y="238"/>
                    <a:pt x="102" y="206"/>
                  </a:cubicBezTo>
                  <a:cubicBezTo>
                    <a:pt x="102" y="808"/>
                    <a:pt x="102" y="808"/>
                    <a:pt x="102" y="808"/>
                  </a:cubicBezTo>
                  <a:cubicBezTo>
                    <a:pt x="102" y="835"/>
                    <a:pt x="124" y="857"/>
                    <a:pt x="152" y="857"/>
                  </a:cubicBezTo>
                  <a:cubicBezTo>
                    <a:pt x="179" y="857"/>
                    <a:pt x="201" y="835"/>
                    <a:pt x="201" y="808"/>
                  </a:cubicBezTo>
                  <a:close/>
                  <a:moveTo>
                    <a:pt x="195" y="148"/>
                  </a:moveTo>
                  <a:cubicBezTo>
                    <a:pt x="210" y="148"/>
                    <a:pt x="210" y="148"/>
                    <a:pt x="210" y="148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32" y="180"/>
                    <a:pt x="232" y="180"/>
                    <a:pt x="232" y="180"/>
                  </a:cubicBezTo>
                  <a:cubicBezTo>
                    <a:pt x="226" y="185"/>
                    <a:pt x="218" y="188"/>
                    <a:pt x="210" y="188"/>
                  </a:cubicBezTo>
                  <a:cubicBezTo>
                    <a:pt x="203" y="188"/>
                    <a:pt x="195" y="185"/>
                    <a:pt x="189" y="180"/>
                  </a:cubicBezTo>
                  <a:cubicBezTo>
                    <a:pt x="187" y="178"/>
                    <a:pt x="187" y="178"/>
                    <a:pt x="187" y="178"/>
                  </a:cubicBezTo>
                  <a:lnTo>
                    <a:pt x="195" y="148"/>
                  </a:lnTo>
                  <a:close/>
                  <a:moveTo>
                    <a:pt x="194" y="197"/>
                  </a:moveTo>
                  <a:cubicBezTo>
                    <a:pt x="199" y="199"/>
                    <a:pt x="205" y="200"/>
                    <a:pt x="210" y="200"/>
                  </a:cubicBezTo>
                  <a:cubicBezTo>
                    <a:pt x="210" y="200"/>
                    <a:pt x="210" y="200"/>
                    <a:pt x="210" y="200"/>
                  </a:cubicBezTo>
                  <a:cubicBezTo>
                    <a:pt x="210" y="200"/>
                    <a:pt x="210" y="200"/>
                    <a:pt x="210" y="200"/>
                  </a:cubicBezTo>
                  <a:cubicBezTo>
                    <a:pt x="216" y="200"/>
                    <a:pt x="221" y="199"/>
                    <a:pt x="226" y="197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210" y="406"/>
                    <a:pt x="210" y="406"/>
                    <a:pt x="210" y="406"/>
                  </a:cubicBezTo>
                  <a:cubicBezTo>
                    <a:pt x="172" y="358"/>
                    <a:pt x="172" y="358"/>
                    <a:pt x="172" y="358"/>
                  </a:cubicBezTo>
                  <a:lnTo>
                    <a:pt x="194" y="1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74" name="Oval 33"/>
            <p:cNvSpPr>
              <a:spLocks noChangeArrowheads="1"/>
            </p:cNvSpPr>
            <p:nvPr/>
          </p:nvSpPr>
          <p:spPr bwMode="auto">
            <a:xfrm>
              <a:off x="4920357" y="2053056"/>
              <a:ext cx="231775" cy="2317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75" name="Group 94"/>
            <p:cNvGrpSpPr/>
            <p:nvPr/>
          </p:nvGrpSpPr>
          <p:grpSpPr>
            <a:xfrm>
              <a:off x="5241032" y="1853031"/>
              <a:ext cx="990600" cy="769938"/>
              <a:chOff x="747713" y="2873376"/>
              <a:chExt cx="990600" cy="769938"/>
            </a:xfrm>
            <a:grpFill/>
          </p:grpSpPr>
          <p:sp>
            <p:nvSpPr>
              <p:cNvPr id="276" name="Freeform 26"/>
              <p:cNvSpPr>
                <a:spLocks/>
              </p:cNvSpPr>
              <p:nvPr/>
            </p:nvSpPr>
            <p:spPr bwMode="auto">
              <a:xfrm>
                <a:off x="747713" y="2873376"/>
                <a:ext cx="990600" cy="769938"/>
              </a:xfrm>
              <a:custGeom>
                <a:avLst/>
                <a:gdLst/>
                <a:ahLst/>
                <a:cxnLst>
                  <a:cxn ang="0">
                    <a:pos x="769" y="0"/>
                  </a:cxn>
                  <a:cxn ang="0">
                    <a:pos x="0" y="0"/>
                  </a:cxn>
                  <a:cxn ang="0">
                    <a:pos x="0" y="342"/>
                  </a:cxn>
                  <a:cxn ang="0">
                    <a:pos x="9" y="339"/>
                  </a:cxn>
                  <a:cxn ang="0">
                    <a:pos x="20" y="336"/>
                  </a:cxn>
                  <a:cxn ang="0">
                    <a:pos x="20" y="20"/>
                  </a:cxn>
                  <a:cxn ang="0">
                    <a:pos x="749" y="20"/>
                  </a:cxn>
                  <a:cxn ang="0">
                    <a:pos x="749" y="532"/>
                  </a:cxn>
                  <a:cxn ang="0">
                    <a:pos x="20" y="532"/>
                  </a:cxn>
                  <a:cxn ang="0">
                    <a:pos x="20" y="419"/>
                  </a:cxn>
                  <a:cxn ang="0">
                    <a:pos x="0" y="423"/>
                  </a:cxn>
                  <a:cxn ang="0">
                    <a:pos x="0" y="597"/>
                  </a:cxn>
                  <a:cxn ang="0">
                    <a:pos x="769" y="597"/>
                  </a:cxn>
                  <a:cxn ang="0">
                    <a:pos x="769" y="0"/>
                  </a:cxn>
                </a:cxnLst>
                <a:rect l="0" t="0" r="r" b="b"/>
                <a:pathLst>
                  <a:path w="769" h="597">
                    <a:moveTo>
                      <a:pt x="7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3" y="341"/>
                      <a:pt x="6" y="340"/>
                      <a:pt x="9" y="339"/>
                    </a:cubicBezTo>
                    <a:cubicBezTo>
                      <a:pt x="13" y="339"/>
                      <a:pt x="17" y="338"/>
                      <a:pt x="20" y="336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749" y="20"/>
                      <a:pt x="749" y="20"/>
                      <a:pt x="749" y="20"/>
                    </a:cubicBezTo>
                    <a:cubicBezTo>
                      <a:pt x="749" y="532"/>
                      <a:pt x="749" y="532"/>
                      <a:pt x="749" y="532"/>
                    </a:cubicBezTo>
                    <a:cubicBezTo>
                      <a:pt x="20" y="532"/>
                      <a:pt x="20" y="532"/>
                      <a:pt x="20" y="532"/>
                    </a:cubicBezTo>
                    <a:cubicBezTo>
                      <a:pt x="20" y="419"/>
                      <a:pt x="20" y="419"/>
                      <a:pt x="20" y="419"/>
                    </a:cubicBezTo>
                    <a:cubicBezTo>
                      <a:pt x="14" y="421"/>
                      <a:pt x="7" y="422"/>
                      <a:pt x="0" y="423"/>
                    </a:cubicBezTo>
                    <a:cubicBezTo>
                      <a:pt x="0" y="597"/>
                      <a:pt x="0" y="597"/>
                      <a:pt x="0" y="597"/>
                    </a:cubicBezTo>
                    <a:cubicBezTo>
                      <a:pt x="769" y="597"/>
                      <a:pt x="769" y="597"/>
                      <a:pt x="769" y="597"/>
                    </a:cubicBezTo>
                    <a:lnTo>
                      <a:pt x="76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7" name="Freeform 27"/>
              <p:cNvSpPr>
                <a:spLocks/>
              </p:cNvSpPr>
              <p:nvPr/>
            </p:nvSpPr>
            <p:spPr bwMode="auto">
              <a:xfrm>
                <a:off x="890588" y="3336926"/>
                <a:ext cx="96838" cy="1333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0" y="29"/>
                  </a:cxn>
                  <a:cxn ang="0">
                    <a:pos x="0" y="104"/>
                  </a:cxn>
                  <a:cxn ang="0">
                    <a:pos x="76" y="104"/>
                  </a:cxn>
                  <a:cxn ang="0">
                    <a:pos x="76" y="0"/>
                  </a:cxn>
                  <a:cxn ang="0">
                    <a:pos x="48" y="0"/>
                  </a:cxn>
                </a:cxnLst>
                <a:rect l="0" t="0" r="r" b="b"/>
                <a:pathLst>
                  <a:path w="76" h="104">
                    <a:moveTo>
                      <a:pt x="48" y="0"/>
                    </a:moveTo>
                    <a:cubicBezTo>
                      <a:pt x="34" y="11"/>
                      <a:pt x="17" y="20"/>
                      <a:pt x="0" y="29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76" y="0"/>
                      <a:pt x="76" y="0"/>
                      <a:pt x="76" y="0"/>
                    </a:cubicBez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8" name="Rectangle 28"/>
              <p:cNvSpPr>
                <a:spLocks noChangeArrowheads="1"/>
              </p:cNvSpPr>
              <p:nvPr/>
            </p:nvSpPr>
            <p:spPr bwMode="auto">
              <a:xfrm>
                <a:off x="1042988" y="3251201"/>
                <a:ext cx="96838" cy="2190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9" name="Rectangle 29"/>
              <p:cNvSpPr>
                <a:spLocks noChangeArrowheads="1"/>
              </p:cNvSpPr>
              <p:nvPr/>
            </p:nvSpPr>
            <p:spPr bwMode="auto">
              <a:xfrm>
                <a:off x="1346200" y="3162301"/>
                <a:ext cx="98425" cy="3079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Rectangle 30"/>
              <p:cNvSpPr>
                <a:spLocks noChangeArrowheads="1"/>
              </p:cNvSpPr>
              <p:nvPr/>
            </p:nvSpPr>
            <p:spPr bwMode="auto">
              <a:xfrm>
                <a:off x="1193800" y="3132138"/>
                <a:ext cx="98425" cy="3381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Rectangle 31"/>
              <p:cNvSpPr>
                <a:spLocks noChangeArrowheads="1"/>
              </p:cNvSpPr>
              <p:nvPr/>
            </p:nvSpPr>
            <p:spPr bwMode="auto">
              <a:xfrm>
                <a:off x="1498600" y="2994026"/>
                <a:ext cx="98425" cy="4762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Rectangle 34"/>
              <p:cNvSpPr>
                <a:spLocks noChangeArrowheads="1"/>
              </p:cNvSpPr>
              <p:nvPr/>
            </p:nvSpPr>
            <p:spPr bwMode="auto">
              <a:xfrm>
                <a:off x="842963" y="3487738"/>
                <a:ext cx="800100" cy="238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06" name="Hexagon 305"/>
          <p:cNvSpPr/>
          <p:nvPr/>
        </p:nvSpPr>
        <p:spPr>
          <a:xfrm>
            <a:off x="1327709" y="4095756"/>
            <a:ext cx="977384" cy="856170"/>
          </a:xfrm>
          <a:prstGeom prst="hexag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07" name="Hexagon 306"/>
          <p:cNvSpPr/>
          <p:nvPr/>
        </p:nvSpPr>
        <p:spPr>
          <a:xfrm>
            <a:off x="1951780" y="4439113"/>
            <a:ext cx="977384" cy="832967"/>
          </a:xfrm>
          <a:prstGeom prst="hexag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08" name="Hexagon 307"/>
          <p:cNvSpPr/>
          <p:nvPr/>
        </p:nvSpPr>
        <p:spPr>
          <a:xfrm>
            <a:off x="2546953" y="4099509"/>
            <a:ext cx="977384" cy="832967"/>
          </a:xfrm>
          <a:prstGeom prst="hexag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09" name="Hexagon 308"/>
          <p:cNvSpPr/>
          <p:nvPr/>
        </p:nvSpPr>
        <p:spPr>
          <a:xfrm>
            <a:off x="1944496" y="3766524"/>
            <a:ext cx="977384" cy="875408"/>
          </a:xfrm>
          <a:prstGeom prst="hexag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10" name="Hexagon 309"/>
          <p:cNvSpPr/>
          <p:nvPr/>
        </p:nvSpPr>
        <p:spPr>
          <a:xfrm>
            <a:off x="2666988" y="4179757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2709668" y="4477148"/>
            <a:ext cx="643045" cy="28869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Dynamic pricing</a:t>
            </a:r>
          </a:p>
        </p:txBody>
      </p:sp>
      <p:sp>
        <p:nvSpPr>
          <p:cNvPr id="312" name="Hexagon 311"/>
          <p:cNvSpPr/>
          <p:nvPr/>
        </p:nvSpPr>
        <p:spPr>
          <a:xfrm>
            <a:off x="2055027" y="3855907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112992" y="4143194"/>
            <a:ext cx="652179" cy="367542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Scenario analysis</a:t>
            </a:r>
          </a:p>
        </p:txBody>
      </p:sp>
      <p:sp>
        <p:nvSpPr>
          <p:cNvPr id="314" name="Hexagon 313"/>
          <p:cNvSpPr/>
          <p:nvPr/>
        </p:nvSpPr>
        <p:spPr>
          <a:xfrm>
            <a:off x="2066879" y="4534507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2116043" y="4843253"/>
            <a:ext cx="652179" cy="34144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Demand forecast</a:t>
            </a:r>
          </a:p>
        </p:txBody>
      </p:sp>
      <p:sp>
        <p:nvSpPr>
          <p:cNvPr id="316" name="Freeform 18"/>
          <p:cNvSpPr>
            <a:spLocks noEditPoints="1"/>
          </p:cNvSpPr>
          <p:nvPr/>
        </p:nvSpPr>
        <p:spPr bwMode="auto">
          <a:xfrm>
            <a:off x="2320314" y="3923881"/>
            <a:ext cx="267740" cy="249468"/>
          </a:xfrm>
          <a:custGeom>
            <a:avLst/>
            <a:gdLst/>
            <a:ahLst/>
            <a:cxnLst>
              <a:cxn ang="0">
                <a:pos x="71" y="42"/>
              </a:cxn>
              <a:cxn ang="0">
                <a:pos x="102" y="111"/>
              </a:cxn>
              <a:cxn ang="0">
                <a:pos x="133" y="42"/>
              </a:cxn>
              <a:cxn ang="0">
                <a:pos x="241" y="80"/>
              </a:cxn>
              <a:cxn ang="0">
                <a:pos x="303" y="80"/>
              </a:cxn>
              <a:cxn ang="0">
                <a:pos x="367" y="42"/>
              </a:cxn>
              <a:cxn ang="0">
                <a:pos x="374" y="187"/>
              </a:cxn>
              <a:cxn ang="0">
                <a:pos x="352" y="133"/>
              </a:cxn>
              <a:cxn ang="0">
                <a:pos x="26" y="129"/>
              </a:cxn>
              <a:cxn ang="0">
                <a:pos x="22" y="319"/>
              </a:cxn>
              <a:cxn ang="0">
                <a:pos x="220" y="323"/>
              </a:cxn>
              <a:cxn ang="0">
                <a:pos x="7" y="345"/>
              </a:cxn>
              <a:cxn ang="0">
                <a:pos x="0" y="49"/>
              </a:cxn>
              <a:cxn ang="0">
                <a:pos x="252" y="20"/>
              </a:cxn>
              <a:cxn ang="0">
                <a:pos x="292" y="20"/>
              </a:cxn>
              <a:cxn ang="0">
                <a:pos x="272" y="100"/>
              </a:cxn>
              <a:cxn ang="0">
                <a:pos x="252" y="20"/>
              </a:cxn>
              <a:cxn ang="0">
                <a:pos x="102" y="0"/>
              </a:cxn>
              <a:cxn ang="0">
                <a:pos x="122" y="80"/>
              </a:cxn>
              <a:cxn ang="0">
                <a:pos x="82" y="80"/>
              </a:cxn>
              <a:cxn ang="0">
                <a:pos x="137" y="150"/>
              </a:cxn>
              <a:cxn ang="0">
                <a:pos x="179" y="192"/>
              </a:cxn>
              <a:cxn ang="0">
                <a:pos x="137" y="150"/>
              </a:cxn>
              <a:cxn ang="0">
                <a:pos x="237" y="150"/>
              </a:cxn>
              <a:cxn ang="0">
                <a:pos x="195" y="192"/>
              </a:cxn>
              <a:cxn ang="0">
                <a:pos x="253" y="150"/>
              </a:cxn>
              <a:cxn ang="0">
                <a:pos x="295" y="180"/>
              </a:cxn>
              <a:cxn ang="0">
                <a:pos x="253" y="192"/>
              </a:cxn>
              <a:cxn ang="0">
                <a:pos x="80" y="207"/>
              </a:cxn>
              <a:cxn ang="0">
                <a:pos x="121" y="248"/>
              </a:cxn>
              <a:cxn ang="0">
                <a:pos x="80" y="207"/>
              </a:cxn>
              <a:cxn ang="0">
                <a:pos x="179" y="207"/>
              </a:cxn>
              <a:cxn ang="0">
                <a:pos x="137" y="248"/>
              </a:cxn>
              <a:cxn ang="0">
                <a:pos x="195" y="207"/>
              </a:cxn>
              <a:cxn ang="0">
                <a:pos x="237" y="220"/>
              </a:cxn>
              <a:cxn ang="0">
                <a:pos x="195" y="248"/>
              </a:cxn>
              <a:cxn ang="0">
                <a:pos x="80" y="264"/>
              </a:cxn>
              <a:cxn ang="0">
                <a:pos x="121" y="305"/>
              </a:cxn>
              <a:cxn ang="0">
                <a:pos x="80" y="264"/>
              </a:cxn>
              <a:cxn ang="0">
                <a:pos x="179" y="264"/>
              </a:cxn>
              <a:cxn ang="0">
                <a:pos x="137" y="305"/>
              </a:cxn>
              <a:cxn ang="0">
                <a:pos x="195" y="264"/>
              </a:cxn>
              <a:cxn ang="0">
                <a:pos x="214" y="287"/>
              </a:cxn>
              <a:cxn ang="0">
                <a:pos x="195" y="305"/>
              </a:cxn>
              <a:cxn ang="0">
                <a:pos x="325" y="301"/>
              </a:cxn>
              <a:cxn ang="0">
                <a:pos x="276" y="280"/>
              </a:cxn>
              <a:cxn ang="0">
                <a:pos x="344" y="334"/>
              </a:cxn>
              <a:cxn ang="0">
                <a:pos x="384" y="199"/>
              </a:cxn>
              <a:cxn ang="0">
                <a:pos x="325" y="189"/>
              </a:cxn>
              <a:cxn ang="0">
                <a:pos x="358" y="226"/>
              </a:cxn>
              <a:cxn ang="0">
                <a:pos x="256" y="287"/>
              </a:cxn>
              <a:cxn ang="0">
                <a:pos x="394" y="287"/>
              </a:cxn>
              <a:cxn ang="0">
                <a:pos x="410" y="238"/>
              </a:cxn>
              <a:cxn ang="0">
                <a:pos x="325" y="384"/>
              </a:cxn>
              <a:cxn ang="0">
                <a:pos x="325" y="189"/>
              </a:cxn>
            </a:cxnLst>
            <a:rect l="0" t="0" r="r" b="b"/>
            <a:pathLst>
              <a:path w="423" h="384">
                <a:moveTo>
                  <a:pt x="7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97"/>
                  <a:pt x="85" y="111"/>
                  <a:pt x="102" y="111"/>
                </a:cubicBezTo>
                <a:cubicBezTo>
                  <a:pt x="119" y="111"/>
                  <a:pt x="133" y="97"/>
                  <a:pt x="133" y="80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241" y="42"/>
                  <a:pt x="241" y="42"/>
                  <a:pt x="241" y="42"/>
                </a:cubicBezTo>
                <a:cubicBezTo>
                  <a:pt x="241" y="80"/>
                  <a:pt x="241" y="80"/>
                  <a:pt x="241" y="80"/>
                </a:cubicBezTo>
                <a:cubicBezTo>
                  <a:pt x="241" y="97"/>
                  <a:pt x="255" y="111"/>
                  <a:pt x="272" y="111"/>
                </a:cubicBezTo>
                <a:cubicBezTo>
                  <a:pt x="289" y="111"/>
                  <a:pt x="303" y="97"/>
                  <a:pt x="303" y="80"/>
                </a:cubicBezTo>
                <a:cubicBezTo>
                  <a:pt x="303" y="42"/>
                  <a:pt x="303" y="42"/>
                  <a:pt x="303" y="42"/>
                </a:cubicBezTo>
                <a:cubicBezTo>
                  <a:pt x="367" y="42"/>
                  <a:pt x="367" y="42"/>
                  <a:pt x="367" y="42"/>
                </a:cubicBezTo>
                <a:cubicBezTo>
                  <a:pt x="371" y="42"/>
                  <a:pt x="374" y="46"/>
                  <a:pt x="374" y="49"/>
                </a:cubicBezTo>
                <a:cubicBezTo>
                  <a:pt x="374" y="187"/>
                  <a:pt x="374" y="187"/>
                  <a:pt x="374" y="187"/>
                </a:cubicBezTo>
                <a:cubicBezTo>
                  <a:pt x="367" y="184"/>
                  <a:pt x="360" y="181"/>
                  <a:pt x="352" y="179"/>
                </a:cubicBezTo>
                <a:cubicBezTo>
                  <a:pt x="352" y="133"/>
                  <a:pt x="352" y="133"/>
                  <a:pt x="352" y="133"/>
                </a:cubicBezTo>
                <a:cubicBezTo>
                  <a:pt x="352" y="131"/>
                  <a:pt x="351" y="129"/>
                  <a:pt x="348" y="129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4" y="129"/>
                  <a:pt x="22" y="131"/>
                  <a:pt x="22" y="133"/>
                </a:cubicBezTo>
                <a:cubicBezTo>
                  <a:pt x="22" y="319"/>
                  <a:pt x="22" y="319"/>
                  <a:pt x="22" y="319"/>
                </a:cubicBezTo>
                <a:cubicBezTo>
                  <a:pt x="22" y="321"/>
                  <a:pt x="24" y="323"/>
                  <a:pt x="26" y="323"/>
                </a:cubicBezTo>
                <a:cubicBezTo>
                  <a:pt x="220" y="323"/>
                  <a:pt x="220" y="323"/>
                  <a:pt x="220" y="323"/>
                </a:cubicBezTo>
                <a:cubicBezTo>
                  <a:pt x="223" y="331"/>
                  <a:pt x="226" y="338"/>
                  <a:pt x="231" y="345"/>
                </a:cubicBezTo>
                <a:cubicBezTo>
                  <a:pt x="7" y="345"/>
                  <a:pt x="7" y="345"/>
                  <a:pt x="7" y="345"/>
                </a:cubicBezTo>
                <a:cubicBezTo>
                  <a:pt x="3" y="345"/>
                  <a:pt x="0" y="342"/>
                  <a:pt x="0" y="33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6"/>
                  <a:pt x="3" y="42"/>
                  <a:pt x="7" y="42"/>
                </a:cubicBezTo>
                <a:close/>
                <a:moveTo>
                  <a:pt x="252" y="20"/>
                </a:moveTo>
                <a:cubicBezTo>
                  <a:pt x="252" y="9"/>
                  <a:pt x="261" y="0"/>
                  <a:pt x="272" y="0"/>
                </a:cubicBezTo>
                <a:cubicBezTo>
                  <a:pt x="283" y="0"/>
                  <a:pt x="292" y="9"/>
                  <a:pt x="292" y="20"/>
                </a:cubicBezTo>
                <a:cubicBezTo>
                  <a:pt x="292" y="80"/>
                  <a:pt x="292" y="80"/>
                  <a:pt x="292" y="80"/>
                </a:cubicBezTo>
                <a:cubicBezTo>
                  <a:pt x="292" y="91"/>
                  <a:pt x="283" y="100"/>
                  <a:pt x="272" y="100"/>
                </a:cubicBezTo>
                <a:cubicBezTo>
                  <a:pt x="261" y="100"/>
                  <a:pt x="252" y="91"/>
                  <a:pt x="252" y="80"/>
                </a:cubicBezTo>
                <a:cubicBezTo>
                  <a:pt x="252" y="20"/>
                  <a:pt x="252" y="20"/>
                  <a:pt x="252" y="20"/>
                </a:cubicBezTo>
                <a:close/>
                <a:moveTo>
                  <a:pt x="82" y="20"/>
                </a:moveTo>
                <a:cubicBezTo>
                  <a:pt x="82" y="9"/>
                  <a:pt x="91" y="0"/>
                  <a:pt x="102" y="0"/>
                </a:cubicBezTo>
                <a:cubicBezTo>
                  <a:pt x="113" y="0"/>
                  <a:pt x="122" y="9"/>
                  <a:pt x="122" y="2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91"/>
                  <a:pt x="113" y="100"/>
                  <a:pt x="102" y="100"/>
                </a:cubicBezTo>
                <a:cubicBezTo>
                  <a:pt x="91" y="100"/>
                  <a:pt x="82" y="91"/>
                  <a:pt x="82" y="80"/>
                </a:cubicBezTo>
                <a:cubicBezTo>
                  <a:pt x="82" y="20"/>
                  <a:pt x="82" y="20"/>
                  <a:pt x="82" y="20"/>
                </a:cubicBezTo>
                <a:close/>
                <a:moveTo>
                  <a:pt x="137" y="150"/>
                </a:moveTo>
                <a:cubicBezTo>
                  <a:pt x="179" y="150"/>
                  <a:pt x="179" y="150"/>
                  <a:pt x="179" y="150"/>
                </a:cubicBezTo>
                <a:cubicBezTo>
                  <a:pt x="179" y="192"/>
                  <a:pt x="179" y="192"/>
                  <a:pt x="179" y="192"/>
                </a:cubicBezTo>
                <a:cubicBezTo>
                  <a:pt x="137" y="192"/>
                  <a:pt x="137" y="192"/>
                  <a:pt x="137" y="192"/>
                </a:cubicBezTo>
                <a:cubicBezTo>
                  <a:pt x="137" y="150"/>
                  <a:pt x="137" y="150"/>
                  <a:pt x="137" y="150"/>
                </a:cubicBezTo>
                <a:close/>
                <a:moveTo>
                  <a:pt x="195" y="150"/>
                </a:moveTo>
                <a:cubicBezTo>
                  <a:pt x="237" y="150"/>
                  <a:pt x="237" y="150"/>
                  <a:pt x="237" y="150"/>
                </a:cubicBezTo>
                <a:cubicBezTo>
                  <a:pt x="237" y="192"/>
                  <a:pt x="237" y="192"/>
                  <a:pt x="237" y="192"/>
                </a:cubicBezTo>
                <a:cubicBezTo>
                  <a:pt x="195" y="192"/>
                  <a:pt x="195" y="192"/>
                  <a:pt x="195" y="192"/>
                </a:cubicBezTo>
                <a:cubicBezTo>
                  <a:pt x="195" y="150"/>
                  <a:pt x="195" y="150"/>
                  <a:pt x="195" y="150"/>
                </a:cubicBezTo>
                <a:close/>
                <a:moveTo>
                  <a:pt x="253" y="150"/>
                </a:moveTo>
                <a:cubicBezTo>
                  <a:pt x="295" y="150"/>
                  <a:pt x="295" y="150"/>
                  <a:pt x="295" y="150"/>
                </a:cubicBezTo>
                <a:cubicBezTo>
                  <a:pt x="295" y="180"/>
                  <a:pt x="295" y="180"/>
                  <a:pt x="295" y="180"/>
                </a:cubicBezTo>
                <a:cubicBezTo>
                  <a:pt x="285" y="183"/>
                  <a:pt x="276" y="187"/>
                  <a:pt x="268" y="192"/>
                </a:cubicBezTo>
                <a:cubicBezTo>
                  <a:pt x="253" y="192"/>
                  <a:pt x="253" y="192"/>
                  <a:pt x="253" y="192"/>
                </a:cubicBezTo>
                <a:cubicBezTo>
                  <a:pt x="253" y="150"/>
                  <a:pt x="253" y="150"/>
                  <a:pt x="253" y="150"/>
                </a:cubicBezTo>
                <a:close/>
                <a:moveTo>
                  <a:pt x="80" y="207"/>
                </a:moveTo>
                <a:cubicBezTo>
                  <a:pt x="121" y="207"/>
                  <a:pt x="121" y="207"/>
                  <a:pt x="121" y="207"/>
                </a:cubicBezTo>
                <a:cubicBezTo>
                  <a:pt x="121" y="248"/>
                  <a:pt x="121" y="248"/>
                  <a:pt x="121" y="248"/>
                </a:cubicBezTo>
                <a:cubicBezTo>
                  <a:pt x="80" y="248"/>
                  <a:pt x="80" y="248"/>
                  <a:pt x="80" y="248"/>
                </a:cubicBezTo>
                <a:cubicBezTo>
                  <a:pt x="80" y="207"/>
                  <a:pt x="80" y="207"/>
                  <a:pt x="80" y="207"/>
                </a:cubicBezTo>
                <a:close/>
                <a:moveTo>
                  <a:pt x="137" y="207"/>
                </a:moveTo>
                <a:cubicBezTo>
                  <a:pt x="179" y="207"/>
                  <a:pt x="179" y="207"/>
                  <a:pt x="179" y="207"/>
                </a:cubicBezTo>
                <a:cubicBezTo>
                  <a:pt x="179" y="248"/>
                  <a:pt x="179" y="248"/>
                  <a:pt x="179" y="248"/>
                </a:cubicBezTo>
                <a:cubicBezTo>
                  <a:pt x="137" y="248"/>
                  <a:pt x="137" y="248"/>
                  <a:pt x="137" y="248"/>
                </a:cubicBezTo>
                <a:cubicBezTo>
                  <a:pt x="137" y="207"/>
                  <a:pt x="137" y="207"/>
                  <a:pt x="137" y="207"/>
                </a:cubicBezTo>
                <a:close/>
                <a:moveTo>
                  <a:pt x="195" y="207"/>
                </a:moveTo>
                <a:cubicBezTo>
                  <a:pt x="237" y="207"/>
                  <a:pt x="237" y="207"/>
                  <a:pt x="237" y="207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0" y="228"/>
                  <a:pt x="225" y="238"/>
                  <a:pt x="221" y="248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5" y="207"/>
                  <a:pt x="195" y="207"/>
                  <a:pt x="195" y="207"/>
                </a:cubicBezTo>
                <a:close/>
                <a:moveTo>
                  <a:pt x="80" y="264"/>
                </a:moveTo>
                <a:cubicBezTo>
                  <a:pt x="121" y="264"/>
                  <a:pt x="121" y="264"/>
                  <a:pt x="121" y="264"/>
                </a:cubicBezTo>
                <a:cubicBezTo>
                  <a:pt x="121" y="305"/>
                  <a:pt x="121" y="305"/>
                  <a:pt x="121" y="305"/>
                </a:cubicBezTo>
                <a:cubicBezTo>
                  <a:pt x="80" y="305"/>
                  <a:pt x="80" y="305"/>
                  <a:pt x="80" y="305"/>
                </a:cubicBezTo>
                <a:cubicBezTo>
                  <a:pt x="80" y="264"/>
                  <a:pt x="80" y="264"/>
                  <a:pt x="80" y="264"/>
                </a:cubicBezTo>
                <a:close/>
                <a:moveTo>
                  <a:pt x="137" y="264"/>
                </a:moveTo>
                <a:cubicBezTo>
                  <a:pt x="179" y="264"/>
                  <a:pt x="179" y="264"/>
                  <a:pt x="179" y="264"/>
                </a:cubicBezTo>
                <a:cubicBezTo>
                  <a:pt x="179" y="305"/>
                  <a:pt x="179" y="305"/>
                  <a:pt x="179" y="305"/>
                </a:cubicBezTo>
                <a:cubicBezTo>
                  <a:pt x="137" y="305"/>
                  <a:pt x="137" y="305"/>
                  <a:pt x="137" y="305"/>
                </a:cubicBezTo>
                <a:cubicBezTo>
                  <a:pt x="137" y="264"/>
                  <a:pt x="137" y="264"/>
                  <a:pt x="137" y="264"/>
                </a:cubicBezTo>
                <a:close/>
                <a:moveTo>
                  <a:pt x="195" y="264"/>
                </a:moveTo>
                <a:cubicBezTo>
                  <a:pt x="217" y="264"/>
                  <a:pt x="217" y="264"/>
                  <a:pt x="217" y="264"/>
                </a:cubicBezTo>
                <a:cubicBezTo>
                  <a:pt x="215" y="271"/>
                  <a:pt x="214" y="279"/>
                  <a:pt x="214" y="287"/>
                </a:cubicBezTo>
                <a:cubicBezTo>
                  <a:pt x="214" y="293"/>
                  <a:pt x="215" y="299"/>
                  <a:pt x="216" y="30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195" y="264"/>
                  <a:pt x="195" y="264"/>
                  <a:pt x="195" y="264"/>
                </a:cubicBezTo>
                <a:close/>
                <a:moveTo>
                  <a:pt x="325" y="301"/>
                </a:moveTo>
                <a:cubicBezTo>
                  <a:pt x="313" y="280"/>
                  <a:pt x="313" y="280"/>
                  <a:pt x="313" y="280"/>
                </a:cubicBezTo>
                <a:cubicBezTo>
                  <a:pt x="276" y="280"/>
                  <a:pt x="276" y="280"/>
                  <a:pt x="276" y="280"/>
                </a:cubicBezTo>
                <a:cubicBezTo>
                  <a:pt x="307" y="334"/>
                  <a:pt x="307" y="334"/>
                  <a:pt x="307" y="33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70" y="289"/>
                  <a:pt x="396" y="244"/>
                  <a:pt x="421" y="199"/>
                </a:cubicBezTo>
                <a:cubicBezTo>
                  <a:pt x="384" y="199"/>
                  <a:pt x="384" y="199"/>
                  <a:pt x="384" y="199"/>
                </a:cubicBezTo>
                <a:cubicBezTo>
                  <a:pt x="364" y="233"/>
                  <a:pt x="345" y="267"/>
                  <a:pt x="325" y="301"/>
                </a:cubicBezTo>
                <a:close/>
                <a:moveTo>
                  <a:pt x="325" y="189"/>
                </a:moveTo>
                <a:cubicBezTo>
                  <a:pt x="342" y="189"/>
                  <a:pt x="359" y="194"/>
                  <a:pt x="373" y="202"/>
                </a:cubicBezTo>
                <a:cubicBezTo>
                  <a:pt x="358" y="226"/>
                  <a:pt x="358" y="226"/>
                  <a:pt x="358" y="226"/>
                </a:cubicBezTo>
                <a:cubicBezTo>
                  <a:pt x="349" y="221"/>
                  <a:pt x="337" y="218"/>
                  <a:pt x="325" y="218"/>
                </a:cubicBezTo>
                <a:cubicBezTo>
                  <a:pt x="287" y="218"/>
                  <a:pt x="256" y="249"/>
                  <a:pt x="256" y="287"/>
                </a:cubicBezTo>
                <a:cubicBezTo>
                  <a:pt x="256" y="325"/>
                  <a:pt x="287" y="356"/>
                  <a:pt x="325" y="356"/>
                </a:cubicBezTo>
                <a:cubicBezTo>
                  <a:pt x="363" y="356"/>
                  <a:pt x="394" y="325"/>
                  <a:pt x="394" y="287"/>
                </a:cubicBezTo>
                <a:cubicBezTo>
                  <a:pt x="394" y="280"/>
                  <a:pt x="394" y="274"/>
                  <a:pt x="392" y="268"/>
                </a:cubicBezTo>
                <a:cubicBezTo>
                  <a:pt x="410" y="238"/>
                  <a:pt x="410" y="238"/>
                  <a:pt x="410" y="238"/>
                </a:cubicBezTo>
                <a:cubicBezTo>
                  <a:pt x="418" y="252"/>
                  <a:pt x="423" y="269"/>
                  <a:pt x="423" y="287"/>
                </a:cubicBezTo>
                <a:cubicBezTo>
                  <a:pt x="423" y="341"/>
                  <a:pt x="379" y="384"/>
                  <a:pt x="325" y="384"/>
                </a:cubicBezTo>
                <a:cubicBezTo>
                  <a:pt x="271" y="384"/>
                  <a:pt x="228" y="341"/>
                  <a:pt x="228" y="287"/>
                </a:cubicBezTo>
                <a:cubicBezTo>
                  <a:pt x="228" y="233"/>
                  <a:pt x="271" y="189"/>
                  <a:pt x="325" y="18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2290878" y="4635951"/>
            <a:ext cx="280195" cy="234962"/>
            <a:chOff x="5564188" y="4959350"/>
            <a:chExt cx="841375" cy="657225"/>
          </a:xfrm>
          <a:solidFill>
            <a:schemeClr val="bg1"/>
          </a:solidFill>
        </p:grpSpPr>
        <p:sp>
          <p:nvSpPr>
            <p:cNvPr id="322" name="Freeform 58"/>
            <p:cNvSpPr>
              <a:spLocks/>
            </p:cNvSpPr>
            <p:nvPr/>
          </p:nvSpPr>
          <p:spPr bwMode="auto">
            <a:xfrm>
              <a:off x="5843588" y="5181600"/>
              <a:ext cx="282575" cy="187325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64" y="54"/>
                </a:cxn>
                <a:cxn ang="0">
                  <a:pos x="94" y="84"/>
                </a:cxn>
                <a:cxn ang="0">
                  <a:pos x="178" y="0"/>
                </a:cxn>
                <a:cxn ang="0">
                  <a:pos x="178" y="118"/>
                </a:cxn>
                <a:cxn ang="0">
                  <a:pos x="0" y="118"/>
                </a:cxn>
              </a:cxnLst>
              <a:rect l="0" t="0" r="r" b="b"/>
              <a:pathLst>
                <a:path w="178" h="118">
                  <a:moveTo>
                    <a:pt x="0" y="118"/>
                  </a:moveTo>
                  <a:lnTo>
                    <a:pt x="64" y="54"/>
                  </a:lnTo>
                  <a:lnTo>
                    <a:pt x="94" y="84"/>
                  </a:lnTo>
                  <a:lnTo>
                    <a:pt x="178" y="0"/>
                  </a:lnTo>
                  <a:lnTo>
                    <a:pt x="178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23" name="Freeform 59"/>
            <p:cNvSpPr>
              <a:spLocks/>
            </p:cNvSpPr>
            <p:nvPr/>
          </p:nvSpPr>
          <p:spPr bwMode="auto">
            <a:xfrm>
              <a:off x="5811838" y="5057775"/>
              <a:ext cx="342900" cy="250825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152" y="0"/>
                </a:cxn>
                <a:cxn ang="0">
                  <a:pos x="152" y="0"/>
                </a:cxn>
                <a:cxn ang="0">
                  <a:pos x="150" y="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6" y="6"/>
                </a:cxn>
                <a:cxn ang="0">
                  <a:pos x="148" y="10"/>
                </a:cxn>
                <a:cxn ang="0">
                  <a:pos x="160" y="22"/>
                </a:cxn>
                <a:cxn ang="0">
                  <a:pos x="164" y="26"/>
                </a:cxn>
                <a:cxn ang="0">
                  <a:pos x="164" y="26"/>
                </a:cxn>
                <a:cxn ang="0">
                  <a:pos x="162" y="28"/>
                </a:cxn>
                <a:cxn ang="0">
                  <a:pos x="112" y="78"/>
                </a:cxn>
                <a:cxn ang="0">
                  <a:pos x="98" y="62"/>
                </a:cxn>
                <a:cxn ang="0">
                  <a:pos x="98" y="62"/>
                </a:cxn>
                <a:cxn ang="0">
                  <a:pos x="92" y="58"/>
                </a:cxn>
                <a:cxn ang="0">
                  <a:pos x="84" y="56"/>
                </a:cxn>
                <a:cxn ang="0">
                  <a:pos x="78" y="58"/>
                </a:cxn>
                <a:cxn ang="0">
                  <a:pos x="72" y="62"/>
                </a:cxn>
                <a:cxn ang="0">
                  <a:pos x="72" y="62"/>
                </a:cxn>
                <a:cxn ang="0">
                  <a:pos x="70" y="62"/>
                </a:cxn>
                <a:cxn ang="0">
                  <a:pos x="70" y="62"/>
                </a:cxn>
                <a:cxn ang="0">
                  <a:pos x="70" y="62"/>
                </a:cxn>
                <a:cxn ang="0">
                  <a:pos x="6" y="126"/>
                </a:cxn>
                <a:cxn ang="0">
                  <a:pos x="6" y="126"/>
                </a:cxn>
                <a:cxn ang="0">
                  <a:pos x="2" y="132"/>
                </a:cxn>
                <a:cxn ang="0">
                  <a:pos x="0" y="140"/>
                </a:cxn>
                <a:cxn ang="0">
                  <a:pos x="2" y="146"/>
                </a:cxn>
                <a:cxn ang="0">
                  <a:pos x="6" y="152"/>
                </a:cxn>
                <a:cxn ang="0">
                  <a:pos x="6" y="152"/>
                </a:cxn>
                <a:cxn ang="0">
                  <a:pos x="12" y="156"/>
                </a:cxn>
                <a:cxn ang="0">
                  <a:pos x="20" y="158"/>
                </a:cxn>
                <a:cxn ang="0">
                  <a:pos x="20" y="158"/>
                </a:cxn>
                <a:cxn ang="0">
                  <a:pos x="26" y="156"/>
                </a:cxn>
                <a:cxn ang="0">
                  <a:pos x="32" y="152"/>
                </a:cxn>
                <a:cxn ang="0">
                  <a:pos x="84" y="102"/>
                </a:cxn>
                <a:cxn ang="0">
                  <a:pos x="96" y="116"/>
                </a:cxn>
                <a:cxn ang="0">
                  <a:pos x="96" y="116"/>
                </a:cxn>
                <a:cxn ang="0">
                  <a:pos x="98" y="118"/>
                </a:cxn>
                <a:cxn ang="0">
                  <a:pos x="98" y="118"/>
                </a:cxn>
                <a:cxn ang="0">
                  <a:pos x="98" y="118"/>
                </a:cxn>
                <a:cxn ang="0">
                  <a:pos x="98" y="118"/>
                </a:cxn>
                <a:cxn ang="0">
                  <a:pos x="104" y="122"/>
                </a:cxn>
                <a:cxn ang="0">
                  <a:pos x="112" y="124"/>
                </a:cxn>
                <a:cxn ang="0">
                  <a:pos x="112" y="124"/>
                </a:cxn>
                <a:cxn ang="0">
                  <a:pos x="118" y="122"/>
                </a:cxn>
                <a:cxn ang="0">
                  <a:pos x="124" y="118"/>
                </a:cxn>
                <a:cxn ang="0">
                  <a:pos x="188" y="54"/>
                </a:cxn>
                <a:cxn ang="0">
                  <a:pos x="188" y="54"/>
                </a:cxn>
                <a:cxn ang="0">
                  <a:pos x="190" y="52"/>
                </a:cxn>
                <a:cxn ang="0">
                  <a:pos x="194" y="56"/>
                </a:cxn>
                <a:cxn ang="0">
                  <a:pos x="206" y="68"/>
                </a:cxn>
                <a:cxn ang="0">
                  <a:pos x="206" y="68"/>
                </a:cxn>
                <a:cxn ang="0">
                  <a:pos x="210" y="70"/>
                </a:cxn>
                <a:cxn ang="0">
                  <a:pos x="212" y="70"/>
                </a:cxn>
                <a:cxn ang="0">
                  <a:pos x="212" y="70"/>
                </a:cxn>
                <a:cxn ang="0">
                  <a:pos x="216" y="68"/>
                </a:cxn>
                <a:cxn ang="0">
                  <a:pos x="216" y="64"/>
                </a:cxn>
                <a:cxn ang="0">
                  <a:pos x="216" y="8"/>
                </a:cxn>
                <a:cxn ang="0">
                  <a:pos x="216" y="8"/>
                </a:cxn>
                <a:cxn ang="0">
                  <a:pos x="214" y="2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6" h="158">
                  <a:moveTo>
                    <a:pt x="210" y="0"/>
                  </a:moveTo>
                  <a:lnTo>
                    <a:pt x="152" y="0"/>
                  </a:lnTo>
                  <a:lnTo>
                    <a:pt x="152" y="0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6" y="6"/>
                  </a:lnTo>
                  <a:lnTo>
                    <a:pt x="148" y="10"/>
                  </a:lnTo>
                  <a:lnTo>
                    <a:pt x="160" y="2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2" y="28"/>
                  </a:lnTo>
                  <a:lnTo>
                    <a:pt x="112" y="78"/>
                  </a:lnTo>
                  <a:lnTo>
                    <a:pt x="98" y="62"/>
                  </a:lnTo>
                  <a:lnTo>
                    <a:pt x="98" y="62"/>
                  </a:lnTo>
                  <a:lnTo>
                    <a:pt x="92" y="58"/>
                  </a:lnTo>
                  <a:lnTo>
                    <a:pt x="84" y="56"/>
                  </a:lnTo>
                  <a:lnTo>
                    <a:pt x="78" y="58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0" y="62"/>
                  </a:lnTo>
                  <a:lnTo>
                    <a:pt x="70" y="62"/>
                  </a:lnTo>
                  <a:lnTo>
                    <a:pt x="70" y="62"/>
                  </a:lnTo>
                  <a:lnTo>
                    <a:pt x="6" y="126"/>
                  </a:lnTo>
                  <a:lnTo>
                    <a:pt x="6" y="126"/>
                  </a:lnTo>
                  <a:lnTo>
                    <a:pt x="2" y="132"/>
                  </a:lnTo>
                  <a:lnTo>
                    <a:pt x="0" y="140"/>
                  </a:lnTo>
                  <a:lnTo>
                    <a:pt x="2" y="146"/>
                  </a:lnTo>
                  <a:lnTo>
                    <a:pt x="6" y="152"/>
                  </a:lnTo>
                  <a:lnTo>
                    <a:pt x="6" y="152"/>
                  </a:lnTo>
                  <a:lnTo>
                    <a:pt x="12" y="156"/>
                  </a:lnTo>
                  <a:lnTo>
                    <a:pt x="20" y="158"/>
                  </a:lnTo>
                  <a:lnTo>
                    <a:pt x="20" y="158"/>
                  </a:lnTo>
                  <a:lnTo>
                    <a:pt x="26" y="156"/>
                  </a:lnTo>
                  <a:lnTo>
                    <a:pt x="32" y="152"/>
                  </a:lnTo>
                  <a:lnTo>
                    <a:pt x="84" y="102"/>
                  </a:lnTo>
                  <a:lnTo>
                    <a:pt x="96" y="116"/>
                  </a:lnTo>
                  <a:lnTo>
                    <a:pt x="96" y="116"/>
                  </a:lnTo>
                  <a:lnTo>
                    <a:pt x="98" y="118"/>
                  </a:lnTo>
                  <a:lnTo>
                    <a:pt x="98" y="118"/>
                  </a:lnTo>
                  <a:lnTo>
                    <a:pt x="98" y="118"/>
                  </a:lnTo>
                  <a:lnTo>
                    <a:pt x="98" y="118"/>
                  </a:lnTo>
                  <a:lnTo>
                    <a:pt x="104" y="122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8" y="122"/>
                  </a:lnTo>
                  <a:lnTo>
                    <a:pt x="124" y="118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90" y="52"/>
                  </a:lnTo>
                  <a:lnTo>
                    <a:pt x="194" y="56"/>
                  </a:lnTo>
                  <a:lnTo>
                    <a:pt x="206" y="68"/>
                  </a:lnTo>
                  <a:lnTo>
                    <a:pt x="206" y="68"/>
                  </a:lnTo>
                  <a:lnTo>
                    <a:pt x="210" y="70"/>
                  </a:lnTo>
                  <a:lnTo>
                    <a:pt x="212" y="70"/>
                  </a:lnTo>
                  <a:lnTo>
                    <a:pt x="212" y="70"/>
                  </a:lnTo>
                  <a:lnTo>
                    <a:pt x="216" y="68"/>
                  </a:lnTo>
                  <a:lnTo>
                    <a:pt x="216" y="64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2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24" name="Freeform 60"/>
            <p:cNvSpPr>
              <a:spLocks noEditPoints="1"/>
            </p:cNvSpPr>
            <p:nvPr/>
          </p:nvSpPr>
          <p:spPr bwMode="auto">
            <a:xfrm>
              <a:off x="5589588" y="4959350"/>
              <a:ext cx="790575" cy="527050"/>
            </a:xfrm>
            <a:custGeom>
              <a:avLst/>
              <a:gdLst/>
              <a:ahLst/>
              <a:cxnLst>
                <a:cxn ang="0">
                  <a:pos x="68" y="332"/>
                </a:cxn>
                <a:cxn ang="0">
                  <a:pos x="54" y="330"/>
                </a:cxn>
                <a:cxn ang="0">
                  <a:pos x="30" y="320"/>
                </a:cxn>
                <a:cxn ang="0">
                  <a:pos x="12" y="302"/>
                </a:cxn>
                <a:cxn ang="0">
                  <a:pos x="2" y="278"/>
                </a:cxn>
                <a:cxn ang="0">
                  <a:pos x="0" y="66"/>
                </a:cxn>
                <a:cxn ang="0">
                  <a:pos x="2" y="54"/>
                </a:cxn>
                <a:cxn ang="0">
                  <a:pos x="12" y="30"/>
                </a:cxn>
                <a:cxn ang="0">
                  <a:pos x="30" y="12"/>
                </a:cxn>
                <a:cxn ang="0">
                  <a:pos x="54" y="2"/>
                </a:cxn>
                <a:cxn ang="0">
                  <a:pos x="432" y="0"/>
                </a:cxn>
                <a:cxn ang="0">
                  <a:pos x="444" y="2"/>
                </a:cxn>
                <a:cxn ang="0">
                  <a:pos x="468" y="12"/>
                </a:cxn>
                <a:cxn ang="0">
                  <a:pos x="486" y="30"/>
                </a:cxn>
                <a:cxn ang="0">
                  <a:pos x="496" y="54"/>
                </a:cxn>
                <a:cxn ang="0">
                  <a:pos x="498" y="266"/>
                </a:cxn>
                <a:cxn ang="0">
                  <a:pos x="496" y="278"/>
                </a:cxn>
                <a:cxn ang="0">
                  <a:pos x="486" y="302"/>
                </a:cxn>
                <a:cxn ang="0">
                  <a:pos x="468" y="320"/>
                </a:cxn>
                <a:cxn ang="0">
                  <a:pos x="444" y="330"/>
                </a:cxn>
                <a:cxn ang="0">
                  <a:pos x="432" y="332"/>
                </a:cxn>
                <a:cxn ang="0">
                  <a:pos x="68" y="34"/>
                </a:cxn>
                <a:cxn ang="0">
                  <a:pos x="54" y="36"/>
                </a:cxn>
                <a:cxn ang="0">
                  <a:pos x="44" y="44"/>
                </a:cxn>
                <a:cxn ang="0">
                  <a:pos x="36" y="54"/>
                </a:cxn>
                <a:cxn ang="0">
                  <a:pos x="34" y="66"/>
                </a:cxn>
                <a:cxn ang="0">
                  <a:pos x="34" y="266"/>
                </a:cxn>
                <a:cxn ang="0">
                  <a:pos x="36" y="278"/>
                </a:cxn>
                <a:cxn ang="0">
                  <a:pos x="44" y="288"/>
                </a:cxn>
                <a:cxn ang="0">
                  <a:pos x="54" y="296"/>
                </a:cxn>
                <a:cxn ang="0">
                  <a:pos x="68" y="298"/>
                </a:cxn>
                <a:cxn ang="0">
                  <a:pos x="432" y="298"/>
                </a:cxn>
                <a:cxn ang="0">
                  <a:pos x="444" y="296"/>
                </a:cxn>
                <a:cxn ang="0">
                  <a:pos x="454" y="288"/>
                </a:cxn>
                <a:cxn ang="0">
                  <a:pos x="462" y="278"/>
                </a:cxn>
                <a:cxn ang="0">
                  <a:pos x="464" y="266"/>
                </a:cxn>
                <a:cxn ang="0">
                  <a:pos x="464" y="66"/>
                </a:cxn>
                <a:cxn ang="0">
                  <a:pos x="462" y="54"/>
                </a:cxn>
                <a:cxn ang="0">
                  <a:pos x="454" y="44"/>
                </a:cxn>
                <a:cxn ang="0">
                  <a:pos x="444" y="36"/>
                </a:cxn>
                <a:cxn ang="0">
                  <a:pos x="432" y="34"/>
                </a:cxn>
                <a:cxn ang="0">
                  <a:pos x="68" y="34"/>
                </a:cxn>
              </a:cxnLst>
              <a:rect l="0" t="0" r="r" b="b"/>
              <a:pathLst>
                <a:path w="498" h="332">
                  <a:moveTo>
                    <a:pt x="432" y="332"/>
                  </a:moveTo>
                  <a:lnTo>
                    <a:pt x="68" y="332"/>
                  </a:lnTo>
                  <a:lnTo>
                    <a:pt x="68" y="332"/>
                  </a:lnTo>
                  <a:lnTo>
                    <a:pt x="54" y="330"/>
                  </a:lnTo>
                  <a:lnTo>
                    <a:pt x="42" y="326"/>
                  </a:lnTo>
                  <a:lnTo>
                    <a:pt x="30" y="320"/>
                  </a:lnTo>
                  <a:lnTo>
                    <a:pt x="20" y="312"/>
                  </a:lnTo>
                  <a:lnTo>
                    <a:pt x="12" y="302"/>
                  </a:lnTo>
                  <a:lnTo>
                    <a:pt x="6" y="292"/>
                  </a:lnTo>
                  <a:lnTo>
                    <a:pt x="2" y="278"/>
                  </a:lnTo>
                  <a:lnTo>
                    <a:pt x="0" y="2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4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4" y="2"/>
                  </a:lnTo>
                  <a:lnTo>
                    <a:pt x="68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44" y="2"/>
                  </a:lnTo>
                  <a:lnTo>
                    <a:pt x="458" y="6"/>
                  </a:lnTo>
                  <a:lnTo>
                    <a:pt x="468" y="12"/>
                  </a:lnTo>
                  <a:lnTo>
                    <a:pt x="478" y="20"/>
                  </a:lnTo>
                  <a:lnTo>
                    <a:pt x="486" y="30"/>
                  </a:lnTo>
                  <a:lnTo>
                    <a:pt x="492" y="40"/>
                  </a:lnTo>
                  <a:lnTo>
                    <a:pt x="496" y="54"/>
                  </a:lnTo>
                  <a:lnTo>
                    <a:pt x="498" y="66"/>
                  </a:lnTo>
                  <a:lnTo>
                    <a:pt x="498" y="266"/>
                  </a:lnTo>
                  <a:lnTo>
                    <a:pt x="498" y="266"/>
                  </a:lnTo>
                  <a:lnTo>
                    <a:pt x="496" y="278"/>
                  </a:lnTo>
                  <a:lnTo>
                    <a:pt x="492" y="292"/>
                  </a:lnTo>
                  <a:lnTo>
                    <a:pt x="486" y="302"/>
                  </a:lnTo>
                  <a:lnTo>
                    <a:pt x="478" y="312"/>
                  </a:lnTo>
                  <a:lnTo>
                    <a:pt x="468" y="320"/>
                  </a:lnTo>
                  <a:lnTo>
                    <a:pt x="458" y="326"/>
                  </a:lnTo>
                  <a:lnTo>
                    <a:pt x="444" y="330"/>
                  </a:lnTo>
                  <a:lnTo>
                    <a:pt x="432" y="332"/>
                  </a:lnTo>
                  <a:lnTo>
                    <a:pt x="432" y="332"/>
                  </a:lnTo>
                  <a:close/>
                  <a:moveTo>
                    <a:pt x="68" y="34"/>
                  </a:moveTo>
                  <a:lnTo>
                    <a:pt x="68" y="34"/>
                  </a:lnTo>
                  <a:lnTo>
                    <a:pt x="60" y="34"/>
                  </a:lnTo>
                  <a:lnTo>
                    <a:pt x="54" y="36"/>
                  </a:lnTo>
                  <a:lnTo>
                    <a:pt x="48" y="40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54"/>
                  </a:lnTo>
                  <a:lnTo>
                    <a:pt x="34" y="60"/>
                  </a:lnTo>
                  <a:lnTo>
                    <a:pt x="34" y="66"/>
                  </a:lnTo>
                  <a:lnTo>
                    <a:pt x="34" y="266"/>
                  </a:lnTo>
                  <a:lnTo>
                    <a:pt x="34" y="266"/>
                  </a:lnTo>
                  <a:lnTo>
                    <a:pt x="34" y="272"/>
                  </a:lnTo>
                  <a:lnTo>
                    <a:pt x="36" y="278"/>
                  </a:lnTo>
                  <a:lnTo>
                    <a:pt x="40" y="284"/>
                  </a:lnTo>
                  <a:lnTo>
                    <a:pt x="44" y="288"/>
                  </a:lnTo>
                  <a:lnTo>
                    <a:pt x="48" y="292"/>
                  </a:lnTo>
                  <a:lnTo>
                    <a:pt x="54" y="296"/>
                  </a:lnTo>
                  <a:lnTo>
                    <a:pt x="60" y="298"/>
                  </a:lnTo>
                  <a:lnTo>
                    <a:pt x="68" y="298"/>
                  </a:lnTo>
                  <a:lnTo>
                    <a:pt x="432" y="298"/>
                  </a:lnTo>
                  <a:lnTo>
                    <a:pt x="432" y="298"/>
                  </a:lnTo>
                  <a:lnTo>
                    <a:pt x="438" y="298"/>
                  </a:lnTo>
                  <a:lnTo>
                    <a:pt x="444" y="296"/>
                  </a:lnTo>
                  <a:lnTo>
                    <a:pt x="450" y="292"/>
                  </a:lnTo>
                  <a:lnTo>
                    <a:pt x="454" y="288"/>
                  </a:lnTo>
                  <a:lnTo>
                    <a:pt x="458" y="284"/>
                  </a:lnTo>
                  <a:lnTo>
                    <a:pt x="462" y="278"/>
                  </a:lnTo>
                  <a:lnTo>
                    <a:pt x="464" y="272"/>
                  </a:lnTo>
                  <a:lnTo>
                    <a:pt x="464" y="266"/>
                  </a:lnTo>
                  <a:lnTo>
                    <a:pt x="464" y="66"/>
                  </a:lnTo>
                  <a:lnTo>
                    <a:pt x="464" y="66"/>
                  </a:lnTo>
                  <a:lnTo>
                    <a:pt x="464" y="60"/>
                  </a:lnTo>
                  <a:lnTo>
                    <a:pt x="462" y="54"/>
                  </a:lnTo>
                  <a:lnTo>
                    <a:pt x="458" y="48"/>
                  </a:lnTo>
                  <a:lnTo>
                    <a:pt x="454" y="44"/>
                  </a:lnTo>
                  <a:lnTo>
                    <a:pt x="450" y="40"/>
                  </a:lnTo>
                  <a:lnTo>
                    <a:pt x="444" y="36"/>
                  </a:lnTo>
                  <a:lnTo>
                    <a:pt x="438" y="34"/>
                  </a:lnTo>
                  <a:lnTo>
                    <a:pt x="432" y="34"/>
                  </a:lnTo>
                  <a:lnTo>
                    <a:pt x="68" y="34"/>
                  </a:lnTo>
                  <a:lnTo>
                    <a:pt x="6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25" name="Freeform 61"/>
            <p:cNvSpPr>
              <a:spLocks noEditPoints="1"/>
            </p:cNvSpPr>
            <p:nvPr/>
          </p:nvSpPr>
          <p:spPr bwMode="auto">
            <a:xfrm>
              <a:off x="5564188" y="5537200"/>
              <a:ext cx="841375" cy="79375"/>
            </a:xfrm>
            <a:custGeom>
              <a:avLst/>
              <a:gdLst/>
              <a:ahLst/>
              <a:cxnLst>
                <a:cxn ang="0">
                  <a:pos x="522" y="0"/>
                </a:cxn>
                <a:cxn ang="0">
                  <a:pos x="480" y="0"/>
                </a:cxn>
                <a:cxn ang="0">
                  <a:pos x="50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0"/>
                </a:cxn>
                <a:cxn ang="0">
                  <a:pos x="8" y="50"/>
                </a:cxn>
                <a:cxn ang="0">
                  <a:pos x="50" y="50"/>
                </a:cxn>
                <a:cxn ang="0">
                  <a:pos x="480" y="50"/>
                </a:cxn>
                <a:cxn ang="0">
                  <a:pos x="522" y="50"/>
                </a:cxn>
                <a:cxn ang="0">
                  <a:pos x="530" y="50"/>
                </a:cxn>
                <a:cxn ang="0">
                  <a:pos x="530" y="0"/>
                </a:cxn>
                <a:cxn ang="0">
                  <a:pos x="522" y="0"/>
                </a:cxn>
                <a:cxn ang="0">
                  <a:pos x="314" y="34"/>
                </a:cxn>
                <a:cxn ang="0">
                  <a:pos x="216" y="34"/>
                </a:cxn>
                <a:cxn ang="0">
                  <a:pos x="216" y="20"/>
                </a:cxn>
                <a:cxn ang="0">
                  <a:pos x="314" y="20"/>
                </a:cxn>
                <a:cxn ang="0">
                  <a:pos x="314" y="34"/>
                </a:cxn>
              </a:cxnLst>
              <a:rect l="0" t="0" r="r" b="b"/>
              <a:pathLst>
                <a:path w="530" h="50">
                  <a:moveTo>
                    <a:pt x="522" y="0"/>
                  </a:moveTo>
                  <a:lnTo>
                    <a:pt x="480" y="0"/>
                  </a:lnTo>
                  <a:lnTo>
                    <a:pt x="50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8" y="50"/>
                  </a:lnTo>
                  <a:lnTo>
                    <a:pt x="50" y="50"/>
                  </a:lnTo>
                  <a:lnTo>
                    <a:pt x="480" y="50"/>
                  </a:lnTo>
                  <a:lnTo>
                    <a:pt x="522" y="50"/>
                  </a:lnTo>
                  <a:lnTo>
                    <a:pt x="530" y="50"/>
                  </a:lnTo>
                  <a:lnTo>
                    <a:pt x="530" y="0"/>
                  </a:lnTo>
                  <a:lnTo>
                    <a:pt x="522" y="0"/>
                  </a:lnTo>
                  <a:close/>
                  <a:moveTo>
                    <a:pt x="314" y="34"/>
                  </a:moveTo>
                  <a:lnTo>
                    <a:pt x="216" y="34"/>
                  </a:lnTo>
                  <a:lnTo>
                    <a:pt x="216" y="20"/>
                  </a:lnTo>
                  <a:lnTo>
                    <a:pt x="314" y="20"/>
                  </a:lnTo>
                  <a:lnTo>
                    <a:pt x="314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8" name="Freeform 183"/>
          <p:cNvSpPr>
            <a:spLocks noEditPoints="1"/>
          </p:cNvSpPr>
          <p:nvPr/>
        </p:nvSpPr>
        <p:spPr bwMode="auto">
          <a:xfrm>
            <a:off x="2902128" y="4245981"/>
            <a:ext cx="255741" cy="235800"/>
          </a:xfrm>
          <a:custGeom>
            <a:avLst/>
            <a:gdLst/>
            <a:ahLst/>
            <a:cxnLst>
              <a:cxn ang="0">
                <a:pos x="289" y="125"/>
              </a:cxn>
              <a:cxn ang="0">
                <a:pos x="170" y="213"/>
              </a:cxn>
              <a:cxn ang="0">
                <a:pos x="101" y="378"/>
              </a:cxn>
              <a:cxn ang="0">
                <a:pos x="124" y="531"/>
              </a:cxn>
              <a:cxn ang="0">
                <a:pos x="213" y="650"/>
              </a:cxn>
              <a:cxn ang="0">
                <a:pos x="378" y="719"/>
              </a:cxn>
              <a:cxn ang="0">
                <a:pos x="530" y="695"/>
              </a:cxn>
              <a:cxn ang="0">
                <a:pos x="649" y="607"/>
              </a:cxn>
              <a:cxn ang="0">
                <a:pos x="719" y="442"/>
              </a:cxn>
              <a:cxn ang="0">
                <a:pos x="695" y="289"/>
              </a:cxn>
              <a:cxn ang="0">
                <a:pos x="606" y="170"/>
              </a:cxn>
              <a:cxn ang="0">
                <a:pos x="442" y="101"/>
              </a:cxn>
              <a:cxn ang="0">
                <a:pos x="285" y="385"/>
              </a:cxn>
              <a:cxn ang="0">
                <a:pos x="268" y="334"/>
              </a:cxn>
              <a:cxn ang="0">
                <a:pos x="281" y="284"/>
              </a:cxn>
              <a:cxn ang="0">
                <a:pos x="320" y="248"/>
              </a:cxn>
              <a:cxn ang="0">
                <a:pos x="388" y="231"/>
              </a:cxn>
              <a:cxn ang="0">
                <a:pos x="462" y="233"/>
              </a:cxn>
              <a:cxn ang="0">
                <a:pos x="516" y="259"/>
              </a:cxn>
              <a:cxn ang="0">
                <a:pos x="543" y="299"/>
              </a:cxn>
              <a:cxn ang="0">
                <a:pos x="465" y="323"/>
              </a:cxn>
              <a:cxn ang="0">
                <a:pos x="450" y="298"/>
              </a:cxn>
              <a:cxn ang="0">
                <a:pos x="372" y="295"/>
              </a:cxn>
              <a:cxn ang="0">
                <a:pos x="353" y="320"/>
              </a:cxn>
              <a:cxn ang="0">
                <a:pos x="371" y="346"/>
              </a:cxn>
              <a:cxn ang="0">
                <a:pos x="482" y="378"/>
              </a:cxn>
              <a:cxn ang="0">
                <a:pos x="540" y="418"/>
              </a:cxn>
              <a:cxn ang="0">
                <a:pos x="555" y="472"/>
              </a:cxn>
              <a:cxn ang="0">
                <a:pos x="543" y="525"/>
              </a:cxn>
              <a:cxn ang="0">
                <a:pos x="507" y="561"/>
              </a:cxn>
              <a:cxn ang="0">
                <a:pos x="432" y="582"/>
              </a:cxn>
              <a:cxn ang="0">
                <a:pos x="354" y="579"/>
              </a:cxn>
              <a:cxn ang="0">
                <a:pos x="297" y="547"/>
              </a:cxn>
              <a:cxn ang="0">
                <a:pos x="266" y="489"/>
              </a:cxn>
              <a:cxn ang="0">
                <a:pos x="354" y="488"/>
              </a:cxn>
              <a:cxn ang="0">
                <a:pos x="381" y="514"/>
              </a:cxn>
              <a:cxn ang="0">
                <a:pos x="458" y="507"/>
              </a:cxn>
              <a:cxn ang="0">
                <a:pos x="469" y="478"/>
              </a:cxn>
              <a:cxn ang="0">
                <a:pos x="446" y="453"/>
              </a:cxn>
              <a:cxn ang="0">
                <a:pos x="327" y="418"/>
              </a:cxn>
              <a:cxn ang="0">
                <a:pos x="120" y="120"/>
              </a:cxn>
              <a:cxn ang="0">
                <a:pos x="214" y="50"/>
              </a:cxn>
              <a:cxn ang="0">
                <a:pos x="327" y="8"/>
              </a:cxn>
              <a:cxn ang="0">
                <a:pos x="430" y="0"/>
              </a:cxn>
              <a:cxn ang="0">
                <a:pos x="551" y="25"/>
              </a:cxn>
              <a:cxn ang="0">
                <a:pos x="655" y="82"/>
              </a:cxn>
              <a:cxn ang="0">
                <a:pos x="726" y="150"/>
              </a:cxn>
              <a:cxn ang="0">
                <a:pos x="788" y="251"/>
              </a:cxn>
              <a:cxn ang="0">
                <a:pos x="817" y="368"/>
              </a:cxn>
              <a:cxn ang="0">
                <a:pos x="816" y="472"/>
              </a:cxn>
              <a:cxn ang="0">
                <a:pos x="780" y="587"/>
              </a:cxn>
              <a:cxn ang="0">
                <a:pos x="713" y="686"/>
              </a:cxn>
              <a:cxn ang="0">
                <a:pos x="638" y="749"/>
              </a:cxn>
              <a:cxn ang="0">
                <a:pos x="532" y="802"/>
              </a:cxn>
              <a:cxn ang="0">
                <a:pos x="410" y="820"/>
              </a:cxn>
              <a:cxn ang="0">
                <a:pos x="307" y="808"/>
              </a:cxn>
              <a:cxn ang="0">
                <a:pos x="198" y="761"/>
              </a:cxn>
              <a:cxn ang="0">
                <a:pos x="120" y="700"/>
              </a:cxn>
              <a:cxn ang="0">
                <a:pos x="49" y="605"/>
              </a:cxn>
              <a:cxn ang="0">
                <a:pos x="8" y="493"/>
              </a:cxn>
              <a:cxn ang="0">
                <a:pos x="0" y="389"/>
              </a:cxn>
              <a:cxn ang="0">
                <a:pos x="24" y="269"/>
              </a:cxn>
              <a:cxn ang="0">
                <a:pos x="81" y="165"/>
              </a:cxn>
            </a:cxnLst>
            <a:rect l="0" t="0" r="r" b="b"/>
            <a:pathLst>
              <a:path w="820" h="820">
                <a:moveTo>
                  <a:pt x="410" y="100"/>
                </a:moveTo>
                <a:lnTo>
                  <a:pt x="410" y="100"/>
                </a:lnTo>
                <a:lnTo>
                  <a:pt x="378" y="101"/>
                </a:lnTo>
                <a:lnTo>
                  <a:pt x="347" y="107"/>
                </a:lnTo>
                <a:lnTo>
                  <a:pt x="317" y="114"/>
                </a:lnTo>
                <a:lnTo>
                  <a:pt x="289" y="125"/>
                </a:lnTo>
                <a:lnTo>
                  <a:pt x="261" y="137"/>
                </a:lnTo>
                <a:lnTo>
                  <a:pt x="236" y="152"/>
                </a:lnTo>
                <a:lnTo>
                  <a:pt x="213" y="170"/>
                </a:lnTo>
                <a:lnTo>
                  <a:pt x="191" y="191"/>
                </a:lnTo>
                <a:lnTo>
                  <a:pt x="191" y="191"/>
                </a:lnTo>
                <a:lnTo>
                  <a:pt x="170" y="213"/>
                </a:lnTo>
                <a:lnTo>
                  <a:pt x="152" y="237"/>
                </a:lnTo>
                <a:lnTo>
                  <a:pt x="137" y="262"/>
                </a:lnTo>
                <a:lnTo>
                  <a:pt x="124" y="289"/>
                </a:lnTo>
                <a:lnTo>
                  <a:pt x="113" y="317"/>
                </a:lnTo>
                <a:lnTo>
                  <a:pt x="106" y="348"/>
                </a:lnTo>
                <a:lnTo>
                  <a:pt x="101" y="378"/>
                </a:lnTo>
                <a:lnTo>
                  <a:pt x="99" y="410"/>
                </a:lnTo>
                <a:lnTo>
                  <a:pt x="99" y="410"/>
                </a:lnTo>
                <a:lnTo>
                  <a:pt x="101" y="442"/>
                </a:lnTo>
                <a:lnTo>
                  <a:pt x="106" y="472"/>
                </a:lnTo>
                <a:lnTo>
                  <a:pt x="113" y="503"/>
                </a:lnTo>
                <a:lnTo>
                  <a:pt x="124" y="531"/>
                </a:lnTo>
                <a:lnTo>
                  <a:pt x="137" y="558"/>
                </a:lnTo>
                <a:lnTo>
                  <a:pt x="152" y="583"/>
                </a:lnTo>
                <a:lnTo>
                  <a:pt x="170" y="607"/>
                </a:lnTo>
                <a:lnTo>
                  <a:pt x="191" y="629"/>
                </a:lnTo>
                <a:lnTo>
                  <a:pt x="191" y="629"/>
                </a:lnTo>
                <a:lnTo>
                  <a:pt x="213" y="650"/>
                </a:lnTo>
                <a:lnTo>
                  <a:pt x="236" y="668"/>
                </a:lnTo>
                <a:lnTo>
                  <a:pt x="261" y="683"/>
                </a:lnTo>
                <a:lnTo>
                  <a:pt x="289" y="695"/>
                </a:lnTo>
                <a:lnTo>
                  <a:pt x="317" y="707"/>
                </a:lnTo>
                <a:lnTo>
                  <a:pt x="347" y="713"/>
                </a:lnTo>
                <a:lnTo>
                  <a:pt x="378" y="719"/>
                </a:lnTo>
                <a:lnTo>
                  <a:pt x="410" y="720"/>
                </a:lnTo>
                <a:lnTo>
                  <a:pt x="410" y="720"/>
                </a:lnTo>
                <a:lnTo>
                  <a:pt x="442" y="719"/>
                </a:lnTo>
                <a:lnTo>
                  <a:pt x="472" y="713"/>
                </a:lnTo>
                <a:lnTo>
                  <a:pt x="503" y="707"/>
                </a:lnTo>
                <a:lnTo>
                  <a:pt x="530" y="695"/>
                </a:lnTo>
                <a:lnTo>
                  <a:pt x="558" y="683"/>
                </a:lnTo>
                <a:lnTo>
                  <a:pt x="583" y="668"/>
                </a:lnTo>
                <a:lnTo>
                  <a:pt x="606" y="650"/>
                </a:lnTo>
                <a:lnTo>
                  <a:pt x="629" y="629"/>
                </a:lnTo>
                <a:lnTo>
                  <a:pt x="629" y="629"/>
                </a:lnTo>
                <a:lnTo>
                  <a:pt x="649" y="607"/>
                </a:lnTo>
                <a:lnTo>
                  <a:pt x="667" y="583"/>
                </a:lnTo>
                <a:lnTo>
                  <a:pt x="683" y="558"/>
                </a:lnTo>
                <a:lnTo>
                  <a:pt x="695" y="531"/>
                </a:lnTo>
                <a:lnTo>
                  <a:pt x="706" y="503"/>
                </a:lnTo>
                <a:lnTo>
                  <a:pt x="713" y="472"/>
                </a:lnTo>
                <a:lnTo>
                  <a:pt x="719" y="442"/>
                </a:lnTo>
                <a:lnTo>
                  <a:pt x="720" y="410"/>
                </a:lnTo>
                <a:lnTo>
                  <a:pt x="720" y="410"/>
                </a:lnTo>
                <a:lnTo>
                  <a:pt x="719" y="378"/>
                </a:lnTo>
                <a:lnTo>
                  <a:pt x="713" y="348"/>
                </a:lnTo>
                <a:lnTo>
                  <a:pt x="706" y="317"/>
                </a:lnTo>
                <a:lnTo>
                  <a:pt x="695" y="289"/>
                </a:lnTo>
                <a:lnTo>
                  <a:pt x="683" y="262"/>
                </a:lnTo>
                <a:lnTo>
                  <a:pt x="667" y="237"/>
                </a:lnTo>
                <a:lnTo>
                  <a:pt x="649" y="213"/>
                </a:lnTo>
                <a:lnTo>
                  <a:pt x="629" y="191"/>
                </a:lnTo>
                <a:lnTo>
                  <a:pt x="629" y="191"/>
                </a:lnTo>
                <a:lnTo>
                  <a:pt x="606" y="170"/>
                </a:lnTo>
                <a:lnTo>
                  <a:pt x="583" y="152"/>
                </a:lnTo>
                <a:lnTo>
                  <a:pt x="558" y="137"/>
                </a:lnTo>
                <a:lnTo>
                  <a:pt x="530" y="125"/>
                </a:lnTo>
                <a:lnTo>
                  <a:pt x="503" y="114"/>
                </a:lnTo>
                <a:lnTo>
                  <a:pt x="472" y="107"/>
                </a:lnTo>
                <a:lnTo>
                  <a:pt x="442" y="101"/>
                </a:lnTo>
                <a:lnTo>
                  <a:pt x="410" y="100"/>
                </a:lnTo>
                <a:lnTo>
                  <a:pt x="410" y="100"/>
                </a:lnTo>
                <a:close/>
                <a:moveTo>
                  <a:pt x="297" y="399"/>
                </a:moveTo>
                <a:lnTo>
                  <a:pt x="297" y="399"/>
                </a:lnTo>
                <a:lnTo>
                  <a:pt x="291" y="392"/>
                </a:lnTo>
                <a:lnTo>
                  <a:pt x="285" y="385"/>
                </a:lnTo>
                <a:lnTo>
                  <a:pt x="279" y="378"/>
                </a:lnTo>
                <a:lnTo>
                  <a:pt x="275" y="370"/>
                </a:lnTo>
                <a:lnTo>
                  <a:pt x="273" y="362"/>
                </a:lnTo>
                <a:lnTo>
                  <a:pt x="270" y="353"/>
                </a:lnTo>
                <a:lnTo>
                  <a:pt x="268" y="344"/>
                </a:lnTo>
                <a:lnTo>
                  <a:pt x="268" y="334"/>
                </a:lnTo>
                <a:lnTo>
                  <a:pt x="268" y="334"/>
                </a:lnTo>
                <a:lnTo>
                  <a:pt x="268" y="323"/>
                </a:lnTo>
                <a:lnTo>
                  <a:pt x="270" y="312"/>
                </a:lnTo>
                <a:lnTo>
                  <a:pt x="273" y="302"/>
                </a:lnTo>
                <a:lnTo>
                  <a:pt x="277" y="292"/>
                </a:lnTo>
                <a:lnTo>
                  <a:pt x="281" y="284"/>
                </a:lnTo>
                <a:lnTo>
                  <a:pt x="288" y="276"/>
                </a:lnTo>
                <a:lnTo>
                  <a:pt x="293" y="267"/>
                </a:lnTo>
                <a:lnTo>
                  <a:pt x="302" y="260"/>
                </a:lnTo>
                <a:lnTo>
                  <a:pt x="302" y="260"/>
                </a:lnTo>
                <a:lnTo>
                  <a:pt x="310" y="255"/>
                </a:lnTo>
                <a:lnTo>
                  <a:pt x="320" y="248"/>
                </a:lnTo>
                <a:lnTo>
                  <a:pt x="329" y="244"/>
                </a:lnTo>
                <a:lnTo>
                  <a:pt x="339" y="240"/>
                </a:lnTo>
                <a:lnTo>
                  <a:pt x="350" y="237"/>
                </a:lnTo>
                <a:lnTo>
                  <a:pt x="361" y="234"/>
                </a:lnTo>
                <a:lnTo>
                  <a:pt x="374" y="233"/>
                </a:lnTo>
                <a:lnTo>
                  <a:pt x="388" y="231"/>
                </a:lnTo>
                <a:lnTo>
                  <a:pt x="388" y="199"/>
                </a:lnTo>
                <a:lnTo>
                  <a:pt x="437" y="199"/>
                </a:lnTo>
                <a:lnTo>
                  <a:pt x="437" y="231"/>
                </a:lnTo>
                <a:lnTo>
                  <a:pt x="437" y="231"/>
                </a:lnTo>
                <a:lnTo>
                  <a:pt x="450" y="231"/>
                </a:lnTo>
                <a:lnTo>
                  <a:pt x="462" y="233"/>
                </a:lnTo>
                <a:lnTo>
                  <a:pt x="473" y="235"/>
                </a:lnTo>
                <a:lnTo>
                  <a:pt x="483" y="238"/>
                </a:lnTo>
                <a:lnTo>
                  <a:pt x="493" y="242"/>
                </a:lnTo>
                <a:lnTo>
                  <a:pt x="501" y="247"/>
                </a:lnTo>
                <a:lnTo>
                  <a:pt x="509" y="252"/>
                </a:lnTo>
                <a:lnTo>
                  <a:pt x="516" y="259"/>
                </a:lnTo>
                <a:lnTo>
                  <a:pt x="516" y="259"/>
                </a:lnTo>
                <a:lnTo>
                  <a:pt x="525" y="266"/>
                </a:lnTo>
                <a:lnTo>
                  <a:pt x="530" y="273"/>
                </a:lnTo>
                <a:lnTo>
                  <a:pt x="536" y="281"/>
                </a:lnTo>
                <a:lnTo>
                  <a:pt x="540" y="291"/>
                </a:lnTo>
                <a:lnTo>
                  <a:pt x="543" y="299"/>
                </a:lnTo>
                <a:lnTo>
                  <a:pt x="545" y="310"/>
                </a:lnTo>
                <a:lnTo>
                  <a:pt x="547" y="321"/>
                </a:lnTo>
                <a:lnTo>
                  <a:pt x="548" y="332"/>
                </a:lnTo>
                <a:lnTo>
                  <a:pt x="465" y="332"/>
                </a:lnTo>
                <a:lnTo>
                  <a:pt x="465" y="332"/>
                </a:lnTo>
                <a:lnTo>
                  <a:pt x="465" y="323"/>
                </a:lnTo>
                <a:lnTo>
                  <a:pt x="464" y="316"/>
                </a:lnTo>
                <a:lnTo>
                  <a:pt x="461" y="309"/>
                </a:lnTo>
                <a:lnTo>
                  <a:pt x="457" y="303"/>
                </a:lnTo>
                <a:lnTo>
                  <a:pt x="457" y="303"/>
                </a:lnTo>
                <a:lnTo>
                  <a:pt x="454" y="301"/>
                </a:lnTo>
                <a:lnTo>
                  <a:pt x="450" y="298"/>
                </a:lnTo>
                <a:lnTo>
                  <a:pt x="439" y="294"/>
                </a:lnTo>
                <a:lnTo>
                  <a:pt x="425" y="291"/>
                </a:lnTo>
                <a:lnTo>
                  <a:pt x="411" y="289"/>
                </a:lnTo>
                <a:lnTo>
                  <a:pt x="396" y="291"/>
                </a:lnTo>
                <a:lnTo>
                  <a:pt x="383" y="292"/>
                </a:lnTo>
                <a:lnTo>
                  <a:pt x="372" y="295"/>
                </a:lnTo>
                <a:lnTo>
                  <a:pt x="364" y="299"/>
                </a:lnTo>
                <a:lnTo>
                  <a:pt x="364" y="299"/>
                </a:lnTo>
                <a:lnTo>
                  <a:pt x="360" y="303"/>
                </a:lnTo>
                <a:lnTo>
                  <a:pt x="356" y="308"/>
                </a:lnTo>
                <a:lnTo>
                  <a:pt x="354" y="314"/>
                </a:lnTo>
                <a:lnTo>
                  <a:pt x="353" y="320"/>
                </a:lnTo>
                <a:lnTo>
                  <a:pt x="354" y="326"/>
                </a:lnTo>
                <a:lnTo>
                  <a:pt x="356" y="332"/>
                </a:lnTo>
                <a:lnTo>
                  <a:pt x="358" y="337"/>
                </a:lnTo>
                <a:lnTo>
                  <a:pt x="363" y="342"/>
                </a:lnTo>
                <a:lnTo>
                  <a:pt x="363" y="342"/>
                </a:lnTo>
                <a:lnTo>
                  <a:pt x="371" y="346"/>
                </a:lnTo>
                <a:lnTo>
                  <a:pt x="382" y="350"/>
                </a:lnTo>
                <a:lnTo>
                  <a:pt x="408" y="359"/>
                </a:lnTo>
                <a:lnTo>
                  <a:pt x="437" y="364"/>
                </a:lnTo>
                <a:lnTo>
                  <a:pt x="460" y="371"/>
                </a:lnTo>
                <a:lnTo>
                  <a:pt x="460" y="371"/>
                </a:lnTo>
                <a:lnTo>
                  <a:pt x="482" y="378"/>
                </a:lnTo>
                <a:lnTo>
                  <a:pt x="500" y="386"/>
                </a:lnTo>
                <a:lnTo>
                  <a:pt x="515" y="395"/>
                </a:lnTo>
                <a:lnTo>
                  <a:pt x="527" y="404"/>
                </a:lnTo>
                <a:lnTo>
                  <a:pt x="527" y="404"/>
                </a:lnTo>
                <a:lnTo>
                  <a:pt x="533" y="410"/>
                </a:lnTo>
                <a:lnTo>
                  <a:pt x="540" y="418"/>
                </a:lnTo>
                <a:lnTo>
                  <a:pt x="544" y="425"/>
                </a:lnTo>
                <a:lnTo>
                  <a:pt x="548" y="434"/>
                </a:lnTo>
                <a:lnTo>
                  <a:pt x="551" y="442"/>
                </a:lnTo>
                <a:lnTo>
                  <a:pt x="554" y="452"/>
                </a:lnTo>
                <a:lnTo>
                  <a:pt x="555" y="461"/>
                </a:lnTo>
                <a:lnTo>
                  <a:pt x="555" y="472"/>
                </a:lnTo>
                <a:lnTo>
                  <a:pt x="555" y="472"/>
                </a:lnTo>
                <a:lnTo>
                  <a:pt x="555" y="485"/>
                </a:lnTo>
                <a:lnTo>
                  <a:pt x="554" y="496"/>
                </a:lnTo>
                <a:lnTo>
                  <a:pt x="551" y="507"/>
                </a:lnTo>
                <a:lnTo>
                  <a:pt x="548" y="517"/>
                </a:lnTo>
                <a:lnTo>
                  <a:pt x="543" y="525"/>
                </a:lnTo>
                <a:lnTo>
                  <a:pt x="537" y="535"/>
                </a:lnTo>
                <a:lnTo>
                  <a:pt x="532" y="542"/>
                </a:lnTo>
                <a:lnTo>
                  <a:pt x="523" y="549"/>
                </a:lnTo>
                <a:lnTo>
                  <a:pt x="523" y="549"/>
                </a:lnTo>
                <a:lnTo>
                  <a:pt x="515" y="555"/>
                </a:lnTo>
                <a:lnTo>
                  <a:pt x="507" y="561"/>
                </a:lnTo>
                <a:lnTo>
                  <a:pt x="497" y="567"/>
                </a:lnTo>
                <a:lnTo>
                  <a:pt x="486" y="571"/>
                </a:lnTo>
                <a:lnTo>
                  <a:pt x="475" y="575"/>
                </a:lnTo>
                <a:lnTo>
                  <a:pt x="461" y="578"/>
                </a:lnTo>
                <a:lnTo>
                  <a:pt x="447" y="580"/>
                </a:lnTo>
                <a:lnTo>
                  <a:pt x="432" y="582"/>
                </a:lnTo>
                <a:lnTo>
                  <a:pt x="432" y="621"/>
                </a:lnTo>
                <a:lnTo>
                  <a:pt x="382" y="621"/>
                </a:lnTo>
                <a:lnTo>
                  <a:pt x="382" y="582"/>
                </a:lnTo>
                <a:lnTo>
                  <a:pt x="382" y="582"/>
                </a:lnTo>
                <a:lnTo>
                  <a:pt x="368" y="580"/>
                </a:lnTo>
                <a:lnTo>
                  <a:pt x="354" y="579"/>
                </a:lnTo>
                <a:lnTo>
                  <a:pt x="343" y="575"/>
                </a:lnTo>
                <a:lnTo>
                  <a:pt x="333" y="572"/>
                </a:lnTo>
                <a:lnTo>
                  <a:pt x="324" y="567"/>
                </a:lnTo>
                <a:lnTo>
                  <a:pt x="314" y="561"/>
                </a:lnTo>
                <a:lnTo>
                  <a:pt x="297" y="547"/>
                </a:lnTo>
                <a:lnTo>
                  <a:pt x="297" y="547"/>
                </a:lnTo>
                <a:lnTo>
                  <a:pt x="291" y="539"/>
                </a:lnTo>
                <a:lnTo>
                  <a:pt x="284" y="531"/>
                </a:lnTo>
                <a:lnTo>
                  <a:pt x="278" y="521"/>
                </a:lnTo>
                <a:lnTo>
                  <a:pt x="273" y="511"/>
                </a:lnTo>
                <a:lnTo>
                  <a:pt x="268" y="501"/>
                </a:lnTo>
                <a:lnTo>
                  <a:pt x="266" y="489"/>
                </a:lnTo>
                <a:lnTo>
                  <a:pt x="264" y="478"/>
                </a:lnTo>
                <a:lnTo>
                  <a:pt x="264" y="464"/>
                </a:lnTo>
                <a:lnTo>
                  <a:pt x="350" y="464"/>
                </a:lnTo>
                <a:lnTo>
                  <a:pt x="350" y="464"/>
                </a:lnTo>
                <a:lnTo>
                  <a:pt x="351" y="477"/>
                </a:lnTo>
                <a:lnTo>
                  <a:pt x="354" y="488"/>
                </a:lnTo>
                <a:lnTo>
                  <a:pt x="357" y="496"/>
                </a:lnTo>
                <a:lnTo>
                  <a:pt x="361" y="503"/>
                </a:lnTo>
                <a:lnTo>
                  <a:pt x="361" y="503"/>
                </a:lnTo>
                <a:lnTo>
                  <a:pt x="365" y="506"/>
                </a:lnTo>
                <a:lnTo>
                  <a:pt x="369" y="508"/>
                </a:lnTo>
                <a:lnTo>
                  <a:pt x="381" y="514"/>
                </a:lnTo>
                <a:lnTo>
                  <a:pt x="394" y="515"/>
                </a:lnTo>
                <a:lnTo>
                  <a:pt x="410" y="517"/>
                </a:lnTo>
                <a:lnTo>
                  <a:pt x="425" y="515"/>
                </a:lnTo>
                <a:lnTo>
                  <a:pt x="439" y="514"/>
                </a:lnTo>
                <a:lnTo>
                  <a:pt x="451" y="511"/>
                </a:lnTo>
                <a:lnTo>
                  <a:pt x="458" y="507"/>
                </a:lnTo>
                <a:lnTo>
                  <a:pt x="458" y="507"/>
                </a:lnTo>
                <a:lnTo>
                  <a:pt x="464" y="503"/>
                </a:lnTo>
                <a:lnTo>
                  <a:pt x="468" y="497"/>
                </a:lnTo>
                <a:lnTo>
                  <a:pt x="469" y="490"/>
                </a:lnTo>
                <a:lnTo>
                  <a:pt x="471" y="485"/>
                </a:lnTo>
                <a:lnTo>
                  <a:pt x="469" y="478"/>
                </a:lnTo>
                <a:lnTo>
                  <a:pt x="468" y="471"/>
                </a:lnTo>
                <a:lnTo>
                  <a:pt x="465" y="465"/>
                </a:lnTo>
                <a:lnTo>
                  <a:pt x="461" y="461"/>
                </a:lnTo>
                <a:lnTo>
                  <a:pt x="461" y="461"/>
                </a:lnTo>
                <a:lnTo>
                  <a:pt x="454" y="457"/>
                </a:lnTo>
                <a:lnTo>
                  <a:pt x="446" y="453"/>
                </a:lnTo>
                <a:lnTo>
                  <a:pt x="428" y="446"/>
                </a:lnTo>
                <a:lnTo>
                  <a:pt x="407" y="441"/>
                </a:lnTo>
                <a:lnTo>
                  <a:pt x="385" y="435"/>
                </a:lnTo>
                <a:lnTo>
                  <a:pt x="361" y="429"/>
                </a:lnTo>
                <a:lnTo>
                  <a:pt x="338" y="422"/>
                </a:lnTo>
                <a:lnTo>
                  <a:pt x="327" y="418"/>
                </a:lnTo>
                <a:lnTo>
                  <a:pt x="317" y="413"/>
                </a:lnTo>
                <a:lnTo>
                  <a:pt x="306" y="406"/>
                </a:lnTo>
                <a:lnTo>
                  <a:pt x="297" y="399"/>
                </a:lnTo>
                <a:lnTo>
                  <a:pt x="297" y="399"/>
                </a:lnTo>
                <a:close/>
                <a:moveTo>
                  <a:pt x="120" y="120"/>
                </a:moveTo>
                <a:lnTo>
                  <a:pt x="120" y="120"/>
                </a:lnTo>
                <a:lnTo>
                  <a:pt x="134" y="107"/>
                </a:lnTo>
                <a:lnTo>
                  <a:pt x="149" y="94"/>
                </a:lnTo>
                <a:lnTo>
                  <a:pt x="164" y="82"/>
                </a:lnTo>
                <a:lnTo>
                  <a:pt x="181" y="71"/>
                </a:lnTo>
                <a:lnTo>
                  <a:pt x="198" y="60"/>
                </a:lnTo>
                <a:lnTo>
                  <a:pt x="214" y="50"/>
                </a:lnTo>
                <a:lnTo>
                  <a:pt x="232" y="40"/>
                </a:lnTo>
                <a:lnTo>
                  <a:pt x="250" y="32"/>
                </a:lnTo>
                <a:lnTo>
                  <a:pt x="268" y="25"/>
                </a:lnTo>
                <a:lnTo>
                  <a:pt x="288" y="18"/>
                </a:lnTo>
                <a:lnTo>
                  <a:pt x="307" y="12"/>
                </a:lnTo>
                <a:lnTo>
                  <a:pt x="327" y="8"/>
                </a:lnTo>
                <a:lnTo>
                  <a:pt x="347" y="4"/>
                </a:lnTo>
                <a:lnTo>
                  <a:pt x="368" y="3"/>
                </a:lnTo>
                <a:lnTo>
                  <a:pt x="389" y="0"/>
                </a:lnTo>
                <a:lnTo>
                  <a:pt x="410" y="0"/>
                </a:lnTo>
                <a:lnTo>
                  <a:pt x="410" y="0"/>
                </a:lnTo>
                <a:lnTo>
                  <a:pt x="430" y="0"/>
                </a:lnTo>
                <a:lnTo>
                  <a:pt x="451" y="3"/>
                </a:lnTo>
                <a:lnTo>
                  <a:pt x="472" y="4"/>
                </a:lnTo>
                <a:lnTo>
                  <a:pt x="493" y="8"/>
                </a:lnTo>
                <a:lnTo>
                  <a:pt x="512" y="12"/>
                </a:lnTo>
                <a:lnTo>
                  <a:pt x="532" y="18"/>
                </a:lnTo>
                <a:lnTo>
                  <a:pt x="551" y="25"/>
                </a:lnTo>
                <a:lnTo>
                  <a:pt x="569" y="32"/>
                </a:lnTo>
                <a:lnTo>
                  <a:pt x="587" y="40"/>
                </a:lnTo>
                <a:lnTo>
                  <a:pt x="605" y="50"/>
                </a:lnTo>
                <a:lnTo>
                  <a:pt x="622" y="60"/>
                </a:lnTo>
                <a:lnTo>
                  <a:pt x="638" y="71"/>
                </a:lnTo>
                <a:lnTo>
                  <a:pt x="655" y="82"/>
                </a:lnTo>
                <a:lnTo>
                  <a:pt x="670" y="94"/>
                </a:lnTo>
                <a:lnTo>
                  <a:pt x="685" y="107"/>
                </a:lnTo>
                <a:lnTo>
                  <a:pt x="699" y="120"/>
                </a:lnTo>
                <a:lnTo>
                  <a:pt x="699" y="120"/>
                </a:lnTo>
                <a:lnTo>
                  <a:pt x="713" y="134"/>
                </a:lnTo>
                <a:lnTo>
                  <a:pt x="726" y="150"/>
                </a:lnTo>
                <a:lnTo>
                  <a:pt x="738" y="165"/>
                </a:lnTo>
                <a:lnTo>
                  <a:pt x="749" y="181"/>
                </a:lnTo>
                <a:lnTo>
                  <a:pt x="760" y="198"/>
                </a:lnTo>
                <a:lnTo>
                  <a:pt x="770" y="215"/>
                </a:lnTo>
                <a:lnTo>
                  <a:pt x="780" y="233"/>
                </a:lnTo>
                <a:lnTo>
                  <a:pt x="788" y="251"/>
                </a:lnTo>
                <a:lnTo>
                  <a:pt x="795" y="269"/>
                </a:lnTo>
                <a:lnTo>
                  <a:pt x="802" y="288"/>
                </a:lnTo>
                <a:lnTo>
                  <a:pt x="807" y="308"/>
                </a:lnTo>
                <a:lnTo>
                  <a:pt x="812" y="327"/>
                </a:lnTo>
                <a:lnTo>
                  <a:pt x="816" y="348"/>
                </a:lnTo>
                <a:lnTo>
                  <a:pt x="817" y="368"/>
                </a:lnTo>
                <a:lnTo>
                  <a:pt x="820" y="389"/>
                </a:lnTo>
                <a:lnTo>
                  <a:pt x="820" y="410"/>
                </a:lnTo>
                <a:lnTo>
                  <a:pt x="820" y="410"/>
                </a:lnTo>
                <a:lnTo>
                  <a:pt x="820" y="431"/>
                </a:lnTo>
                <a:lnTo>
                  <a:pt x="817" y="452"/>
                </a:lnTo>
                <a:lnTo>
                  <a:pt x="816" y="472"/>
                </a:lnTo>
                <a:lnTo>
                  <a:pt x="812" y="493"/>
                </a:lnTo>
                <a:lnTo>
                  <a:pt x="807" y="513"/>
                </a:lnTo>
                <a:lnTo>
                  <a:pt x="802" y="532"/>
                </a:lnTo>
                <a:lnTo>
                  <a:pt x="795" y="551"/>
                </a:lnTo>
                <a:lnTo>
                  <a:pt x="788" y="569"/>
                </a:lnTo>
                <a:lnTo>
                  <a:pt x="780" y="587"/>
                </a:lnTo>
                <a:lnTo>
                  <a:pt x="770" y="605"/>
                </a:lnTo>
                <a:lnTo>
                  <a:pt x="760" y="622"/>
                </a:lnTo>
                <a:lnTo>
                  <a:pt x="749" y="639"/>
                </a:lnTo>
                <a:lnTo>
                  <a:pt x="738" y="655"/>
                </a:lnTo>
                <a:lnTo>
                  <a:pt x="726" y="670"/>
                </a:lnTo>
                <a:lnTo>
                  <a:pt x="713" y="686"/>
                </a:lnTo>
                <a:lnTo>
                  <a:pt x="699" y="700"/>
                </a:lnTo>
                <a:lnTo>
                  <a:pt x="699" y="700"/>
                </a:lnTo>
                <a:lnTo>
                  <a:pt x="685" y="713"/>
                </a:lnTo>
                <a:lnTo>
                  <a:pt x="670" y="726"/>
                </a:lnTo>
                <a:lnTo>
                  <a:pt x="655" y="738"/>
                </a:lnTo>
                <a:lnTo>
                  <a:pt x="638" y="749"/>
                </a:lnTo>
                <a:lnTo>
                  <a:pt x="622" y="761"/>
                </a:lnTo>
                <a:lnTo>
                  <a:pt x="605" y="770"/>
                </a:lnTo>
                <a:lnTo>
                  <a:pt x="587" y="780"/>
                </a:lnTo>
                <a:lnTo>
                  <a:pt x="569" y="788"/>
                </a:lnTo>
                <a:lnTo>
                  <a:pt x="551" y="795"/>
                </a:lnTo>
                <a:lnTo>
                  <a:pt x="532" y="802"/>
                </a:lnTo>
                <a:lnTo>
                  <a:pt x="512" y="808"/>
                </a:lnTo>
                <a:lnTo>
                  <a:pt x="493" y="812"/>
                </a:lnTo>
                <a:lnTo>
                  <a:pt x="472" y="816"/>
                </a:lnTo>
                <a:lnTo>
                  <a:pt x="451" y="817"/>
                </a:lnTo>
                <a:lnTo>
                  <a:pt x="430" y="820"/>
                </a:lnTo>
                <a:lnTo>
                  <a:pt x="410" y="820"/>
                </a:lnTo>
                <a:lnTo>
                  <a:pt x="410" y="820"/>
                </a:lnTo>
                <a:lnTo>
                  <a:pt x="389" y="820"/>
                </a:lnTo>
                <a:lnTo>
                  <a:pt x="368" y="817"/>
                </a:lnTo>
                <a:lnTo>
                  <a:pt x="347" y="816"/>
                </a:lnTo>
                <a:lnTo>
                  <a:pt x="327" y="812"/>
                </a:lnTo>
                <a:lnTo>
                  <a:pt x="307" y="808"/>
                </a:lnTo>
                <a:lnTo>
                  <a:pt x="288" y="802"/>
                </a:lnTo>
                <a:lnTo>
                  <a:pt x="268" y="795"/>
                </a:lnTo>
                <a:lnTo>
                  <a:pt x="250" y="788"/>
                </a:lnTo>
                <a:lnTo>
                  <a:pt x="232" y="780"/>
                </a:lnTo>
                <a:lnTo>
                  <a:pt x="214" y="770"/>
                </a:lnTo>
                <a:lnTo>
                  <a:pt x="198" y="761"/>
                </a:lnTo>
                <a:lnTo>
                  <a:pt x="181" y="749"/>
                </a:lnTo>
                <a:lnTo>
                  <a:pt x="164" y="738"/>
                </a:lnTo>
                <a:lnTo>
                  <a:pt x="149" y="726"/>
                </a:lnTo>
                <a:lnTo>
                  <a:pt x="134" y="713"/>
                </a:lnTo>
                <a:lnTo>
                  <a:pt x="120" y="700"/>
                </a:lnTo>
                <a:lnTo>
                  <a:pt x="120" y="700"/>
                </a:lnTo>
                <a:lnTo>
                  <a:pt x="106" y="686"/>
                </a:lnTo>
                <a:lnTo>
                  <a:pt x="94" y="670"/>
                </a:lnTo>
                <a:lnTo>
                  <a:pt x="81" y="655"/>
                </a:lnTo>
                <a:lnTo>
                  <a:pt x="70" y="639"/>
                </a:lnTo>
                <a:lnTo>
                  <a:pt x="59" y="622"/>
                </a:lnTo>
                <a:lnTo>
                  <a:pt x="49" y="605"/>
                </a:lnTo>
                <a:lnTo>
                  <a:pt x="40" y="587"/>
                </a:lnTo>
                <a:lnTo>
                  <a:pt x="31" y="569"/>
                </a:lnTo>
                <a:lnTo>
                  <a:pt x="24" y="551"/>
                </a:lnTo>
                <a:lnTo>
                  <a:pt x="18" y="532"/>
                </a:lnTo>
                <a:lnTo>
                  <a:pt x="12" y="513"/>
                </a:lnTo>
                <a:lnTo>
                  <a:pt x="8" y="493"/>
                </a:lnTo>
                <a:lnTo>
                  <a:pt x="4" y="472"/>
                </a:lnTo>
                <a:lnTo>
                  <a:pt x="2" y="452"/>
                </a:lnTo>
                <a:lnTo>
                  <a:pt x="0" y="431"/>
                </a:lnTo>
                <a:lnTo>
                  <a:pt x="0" y="410"/>
                </a:lnTo>
                <a:lnTo>
                  <a:pt x="0" y="410"/>
                </a:lnTo>
                <a:lnTo>
                  <a:pt x="0" y="389"/>
                </a:lnTo>
                <a:lnTo>
                  <a:pt x="2" y="368"/>
                </a:lnTo>
                <a:lnTo>
                  <a:pt x="4" y="348"/>
                </a:lnTo>
                <a:lnTo>
                  <a:pt x="8" y="327"/>
                </a:lnTo>
                <a:lnTo>
                  <a:pt x="12" y="308"/>
                </a:lnTo>
                <a:lnTo>
                  <a:pt x="18" y="288"/>
                </a:lnTo>
                <a:lnTo>
                  <a:pt x="24" y="269"/>
                </a:lnTo>
                <a:lnTo>
                  <a:pt x="31" y="251"/>
                </a:lnTo>
                <a:lnTo>
                  <a:pt x="40" y="233"/>
                </a:lnTo>
                <a:lnTo>
                  <a:pt x="49" y="215"/>
                </a:lnTo>
                <a:lnTo>
                  <a:pt x="59" y="198"/>
                </a:lnTo>
                <a:lnTo>
                  <a:pt x="70" y="181"/>
                </a:lnTo>
                <a:lnTo>
                  <a:pt x="81" y="165"/>
                </a:lnTo>
                <a:lnTo>
                  <a:pt x="94" y="150"/>
                </a:lnTo>
                <a:lnTo>
                  <a:pt x="106" y="134"/>
                </a:lnTo>
                <a:lnTo>
                  <a:pt x="120" y="120"/>
                </a:lnTo>
                <a:lnTo>
                  <a:pt x="120" y="12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19" name="Hexagon 318"/>
          <p:cNvSpPr/>
          <p:nvPr/>
        </p:nvSpPr>
        <p:spPr>
          <a:xfrm>
            <a:off x="1456396" y="4202336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1502768" y="4490668"/>
            <a:ext cx="652179" cy="367542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Consumer analytics</a:t>
            </a:r>
          </a:p>
        </p:txBody>
      </p:sp>
      <p:sp>
        <p:nvSpPr>
          <p:cNvPr id="321" name="Freeform 14"/>
          <p:cNvSpPr>
            <a:spLocks noEditPoints="1"/>
          </p:cNvSpPr>
          <p:nvPr/>
        </p:nvSpPr>
        <p:spPr bwMode="auto">
          <a:xfrm>
            <a:off x="1720869" y="4266648"/>
            <a:ext cx="248093" cy="264861"/>
          </a:xfrm>
          <a:custGeom>
            <a:avLst/>
            <a:gdLst>
              <a:gd name="T0" fmla="*/ 90 w 488"/>
              <a:gd name="T1" fmla="*/ 87 h 519"/>
              <a:gd name="T2" fmla="*/ 44 w 488"/>
              <a:gd name="T3" fmla="*/ 73 h 519"/>
              <a:gd name="T4" fmla="*/ 58 w 488"/>
              <a:gd name="T5" fmla="*/ 119 h 519"/>
              <a:gd name="T6" fmla="*/ 138 w 488"/>
              <a:gd name="T7" fmla="*/ 238 h 519"/>
              <a:gd name="T8" fmla="*/ 101 w 488"/>
              <a:gd name="T9" fmla="*/ 212 h 519"/>
              <a:gd name="T10" fmla="*/ 96 w 488"/>
              <a:gd name="T11" fmla="*/ 260 h 519"/>
              <a:gd name="T12" fmla="*/ 169 w 488"/>
              <a:gd name="T13" fmla="*/ 37 h 519"/>
              <a:gd name="T14" fmla="*/ 111 w 488"/>
              <a:gd name="T15" fmla="*/ 115 h 519"/>
              <a:gd name="T16" fmla="*/ 109 w 488"/>
              <a:gd name="T17" fmla="*/ 184 h 519"/>
              <a:gd name="T18" fmla="*/ 120 w 488"/>
              <a:gd name="T19" fmla="*/ 186 h 519"/>
              <a:gd name="T20" fmla="*/ 233 w 488"/>
              <a:gd name="T21" fmla="*/ 165 h 519"/>
              <a:gd name="T22" fmla="*/ 291 w 488"/>
              <a:gd name="T23" fmla="*/ 141 h 519"/>
              <a:gd name="T24" fmla="*/ 241 w 488"/>
              <a:gd name="T25" fmla="*/ 135 h 519"/>
              <a:gd name="T26" fmla="*/ 319 w 488"/>
              <a:gd name="T27" fmla="*/ 76 h 519"/>
              <a:gd name="T28" fmla="*/ 312 w 488"/>
              <a:gd name="T29" fmla="*/ 48 h 519"/>
              <a:gd name="T30" fmla="*/ 398 w 488"/>
              <a:gd name="T31" fmla="*/ 96 h 519"/>
              <a:gd name="T32" fmla="*/ 397 w 488"/>
              <a:gd name="T33" fmla="*/ 108 h 519"/>
              <a:gd name="T34" fmla="*/ 454 w 488"/>
              <a:gd name="T35" fmla="*/ 190 h 519"/>
              <a:gd name="T36" fmla="*/ 421 w 488"/>
              <a:gd name="T37" fmla="*/ 89 h 519"/>
              <a:gd name="T38" fmla="*/ 236 w 488"/>
              <a:gd name="T39" fmla="*/ 0 h 519"/>
              <a:gd name="T40" fmla="*/ 95 w 488"/>
              <a:gd name="T41" fmla="*/ 55 h 519"/>
              <a:gd name="T42" fmla="*/ 231 w 488"/>
              <a:gd name="T43" fmla="*/ 135 h 519"/>
              <a:gd name="T44" fmla="*/ 184 w 488"/>
              <a:gd name="T45" fmla="*/ 39 h 519"/>
              <a:gd name="T46" fmla="*/ 340 w 488"/>
              <a:gd name="T47" fmla="*/ 149 h 519"/>
              <a:gd name="T48" fmla="*/ 372 w 488"/>
              <a:gd name="T49" fmla="*/ 118 h 519"/>
              <a:gd name="T50" fmla="*/ 326 w 488"/>
              <a:gd name="T51" fmla="*/ 104 h 519"/>
              <a:gd name="T52" fmla="*/ 439 w 488"/>
              <a:gd name="T53" fmla="*/ 221 h 519"/>
              <a:gd name="T54" fmla="*/ 462 w 488"/>
              <a:gd name="T55" fmla="*/ 263 h 519"/>
              <a:gd name="T56" fmla="*/ 486 w 488"/>
              <a:gd name="T57" fmla="*/ 226 h 519"/>
              <a:gd name="T58" fmla="*/ 447 w 488"/>
              <a:gd name="T59" fmla="*/ 286 h 519"/>
              <a:gd name="T60" fmla="*/ 352 w 488"/>
              <a:gd name="T61" fmla="*/ 346 h 519"/>
              <a:gd name="T62" fmla="*/ 406 w 488"/>
              <a:gd name="T63" fmla="*/ 235 h 519"/>
              <a:gd name="T64" fmla="*/ 357 w 488"/>
              <a:gd name="T65" fmla="*/ 171 h 519"/>
              <a:gd name="T66" fmla="*/ 325 w 488"/>
              <a:gd name="T67" fmla="*/ 233 h 519"/>
              <a:gd name="T68" fmla="*/ 348 w 488"/>
              <a:gd name="T69" fmla="*/ 319 h 519"/>
              <a:gd name="T70" fmla="*/ 305 w 488"/>
              <a:gd name="T71" fmla="*/ 342 h 519"/>
              <a:gd name="T72" fmla="*/ 385 w 488"/>
              <a:gd name="T73" fmla="*/ 397 h 519"/>
              <a:gd name="T74" fmla="*/ 434 w 488"/>
              <a:gd name="T75" fmla="*/ 368 h 519"/>
              <a:gd name="T76" fmla="*/ 330 w 488"/>
              <a:gd name="T77" fmla="*/ 368 h 519"/>
              <a:gd name="T78" fmla="*/ 312 w 488"/>
              <a:gd name="T79" fmla="*/ 276 h 519"/>
              <a:gd name="T80" fmla="*/ 294 w 488"/>
              <a:gd name="T81" fmla="*/ 197 h 519"/>
              <a:gd name="T82" fmla="*/ 199 w 488"/>
              <a:gd name="T83" fmla="*/ 181 h 519"/>
              <a:gd name="T84" fmla="*/ 165 w 488"/>
              <a:gd name="T85" fmla="*/ 270 h 519"/>
              <a:gd name="T86" fmla="*/ 180 w 488"/>
              <a:gd name="T87" fmla="*/ 355 h 519"/>
              <a:gd name="T88" fmla="*/ 84 w 488"/>
              <a:gd name="T89" fmla="*/ 448 h 519"/>
              <a:gd name="T90" fmla="*/ 129 w 488"/>
              <a:gd name="T91" fmla="*/ 512 h 519"/>
              <a:gd name="T92" fmla="*/ 346 w 488"/>
              <a:gd name="T93" fmla="*/ 510 h 519"/>
              <a:gd name="T94" fmla="*/ 384 w 488"/>
              <a:gd name="T95" fmla="*/ 422 h 519"/>
              <a:gd name="T96" fmla="*/ 200 w 488"/>
              <a:gd name="T97" fmla="*/ 266 h 519"/>
              <a:gd name="T98" fmla="*/ 290 w 488"/>
              <a:gd name="T99" fmla="*/ 258 h 519"/>
              <a:gd name="T100" fmla="*/ 238 w 488"/>
              <a:gd name="T101" fmla="*/ 349 h 519"/>
              <a:gd name="T102" fmla="*/ 187 w 488"/>
              <a:gd name="T103" fmla="*/ 267 h 519"/>
              <a:gd name="T104" fmla="*/ 220 w 488"/>
              <a:gd name="T105" fmla="*/ 360 h 519"/>
              <a:gd name="T106" fmla="*/ 252 w 488"/>
              <a:gd name="T107" fmla="*/ 502 h 519"/>
              <a:gd name="T108" fmla="*/ 174 w 488"/>
              <a:gd name="T109" fmla="*/ 340 h 519"/>
              <a:gd name="T110" fmla="*/ 119 w 488"/>
              <a:gd name="T111" fmla="*/ 289 h 519"/>
              <a:gd name="T112" fmla="*/ 113 w 488"/>
              <a:gd name="T113" fmla="*/ 318 h 519"/>
              <a:gd name="T114" fmla="*/ 29 w 488"/>
              <a:gd name="T115" fmla="*/ 294 h 519"/>
              <a:gd name="T116" fmla="*/ 63 w 488"/>
              <a:gd name="T117" fmla="*/ 233 h 519"/>
              <a:gd name="T118" fmla="*/ 39 w 488"/>
              <a:gd name="T119" fmla="*/ 135 h 519"/>
              <a:gd name="T120" fmla="*/ 3 w 488"/>
              <a:gd name="T121" fmla="*/ 198 h 519"/>
              <a:gd name="T122" fmla="*/ 67 w 488"/>
              <a:gd name="T123" fmla="*/ 403 h 519"/>
              <a:gd name="T124" fmla="*/ 83 w 488"/>
              <a:gd name="T125" fmla="*/ 388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8" h="519">
                <a:moveTo>
                  <a:pt x="63" y="119"/>
                </a:moveTo>
                <a:lnTo>
                  <a:pt x="63" y="119"/>
                </a:lnTo>
                <a:lnTo>
                  <a:pt x="69" y="119"/>
                </a:lnTo>
                <a:lnTo>
                  <a:pt x="74" y="117"/>
                </a:lnTo>
                <a:lnTo>
                  <a:pt x="78" y="115"/>
                </a:lnTo>
                <a:lnTo>
                  <a:pt x="83" y="112"/>
                </a:lnTo>
                <a:lnTo>
                  <a:pt x="86" y="107"/>
                </a:lnTo>
                <a:lnTo>
                  <a:pt x="88" y="103"/>
                </a:lnTo>
                <a:lnTo>
                  <a:pt x="90" y="98"/>
                </a:lnTo>
                <a:lnTo>
                  <a:pt x="90" y="93"/>
                </a:lnTo>
                <a:lnTo>
                  <a:pt x="90" y="93"/>
                </a:lnTo>
                <a:lnTo>
                  <a:pt x="90" y="87"/>
                </a:lnTo>
                <a:lnTo>
                  <a:pt x="88" y="82"/>
                </a:lnTo>
                <a:lnTo>
                  <a:pt x="86" y="78"/>
                </a:lnTo>
                <a:lnTo>
                  <a:pt x="83" y="73"/>
                </a:lnTo>
                <a:lnTo>
                  <a:pt x="78" y="70"/>
                </a:lnTo>
                <a:lnTo>
                  <a:pt x="74" y="68"/>
                </a:lnTo>
                <a:lnTo>
                  <a:pt x="69" y="66"/>
                </a:lnTo>
                <a:lnTo>
                  <a:pt x="63" y="66"/>
                </a:lnTo>
                <a:lnTo>
                  <a:pt x="63" y="66"/>
                </a:lnTo>
                <a:lnTo>
                  <a:pt x="58" y="66"/>
                </a:lnTo>
                <a:lnTo>
                  <a:pt x="53" y="68"/>
                </a:lnTo>
                <a:lnTo>
                  <a:pt x="49" y="70"/>
                </a:lnTo>
                <a:lnTo>
                  <a:pt x="44" y="73"/>
                </a:lnTo>
                <a:lnTo>
                  <a:pt x="41" y="78"/>
                </a:lnTo>
                <a:lnTo>
                  <a:pt x="39" y="82"/>
                </a:lnTo>
                <a:lnTo>
                  <a:pt x="38" y="87"/>
                </a:lnTo>
                <a:lnTo>
                  <a:pt x="37" y="93"/>
                </a:lnTo>
                <a:lnTo>
                  <a:pt x="37" y="93"/>
                </a:lnTo>
                <a:lnTo>
                  <a:pt x="38" y="98"/>
                </a:lnTo>
                <a:lnTo>
                  <a:pt x="39" y="103"/>
                </a:lnTo>
                <a:lnTo>
                  <a:pt x="41" y="107"/>
                </a:lnTo>
                <a:lnTo>
                  <a:pt x="44" y="112"/>
                </a:lnTo>
                <a:lnTo>
                  <a:pt x="49" y="115"/>
                </a:lnTo>
                <a:lnTo>
                  <a:pt x="53" y="117"/>
                </a:lnTo>
                <a:lnTo>
                  <a:pt x="58" y="119"/>
                </a:lnTo>
                <a:lnTo>
                  <a:pt x="63" y="119"/>
                </a:lnTo>
                <a:lnTo>
                  <a:pt x="63" y="119"/>
                </a:lnTo>
                <a:close/>
                <a:moveTo>
                  <a:pt x="111" y="264"/>
                </a:moveTo>
                <a:lnTo>
                  <a:pt x="111" y="264"/>
                </a:lnTo>
                <a:lnTo>
                  <a:pt x="116" y="263"/>
                </a:lnTo>
                <a:lnTo>
                  <a:pt x="121" y="262"/>
                </a:lnTo>
                <a:lnTo>
                  <a:pt x="126" y="260"/>
                </a:lnTo>
                <a:lnTo>
                  <a:pt x="129" y="256"/>
                </a:lnTo>
                <a:lnTo>
                  <a:pt x="132" y="252"/>
                </a:lnTo>
                <a:lnTo>
                  <a:pt x="135" y="247"/>
                </a:lnTo>
                <a:lnTo>
                  <a:pt x="137" y="243"/>
                </a:lnTo>
                <a:lnTo>
                  <a:pt x="138" y="238"/>
                </a:lnTo>
                <a:lnTo>
                  <a:pt x="138" y="238"/>
                </a:lnTo>
                <a:lnTo>
                  <a:pt x="137" y="232"/>
                </a:lnTo>
                <a:lnTo>
                  <a:pt x="135" y="227"/>
                </a:lnTo>
                <a:lnTo>
                  <a:pt x="132" y="223"/>
                </a:lnTo>
                <a:lnTo>
                  <a:pt x="129" y="218"/>
                </a:lnTo>
                <a:lnTo>
                  <a:pt x="126" y="215"/>
                </a:lnTo>
                <a:lnTo>
                  <a:pt x="121" y="212"/>
                </a:lnTo>
                <a:lnTo>
                  <a:pt x="116" y="211"/>
                </a:lnTo>
                <a:lnTo>
                  <a:pt x="111" y="211"/>
                </a:lnTo>
                <a:lnTo>
                  <a:pt x="111" y="211"/>
                </a:lnTo>
                <a:lnTo>
                  <a:pt x="105" y="211"/>
                </a:lnTo>
                <a:lnTo>
                  <a:pt x="101" y="212"/>
                </a:lnTo>
                <a:lnTo>
                  <a:pt x="96" y="215"/>
                </a:lnTo>
                <a:lnTo>
                  <a:pt x="92" y="218"/>
                </a:lnTo>
                <a:lnTo>
                  <a:pt x="89" y="223"/>
                </a:lnTo>
                <a:lnTo>
                  <a:pt x="86" y="227"/>
                </a:lnTo>
                <a:lnTo>
                  <a:pt x="85" y="232"/>
                </a:lnTo>
                <a:lnTo>
                  <a:pt x="84" y="238"/>
                </a:lnTo>
                <a:lnTo>
                  <a:pt x="84" y="238"/>
                </a:lnTo>
                <a:lnTo>
                  <a:pt x="85" y="243"/>
                </a:lnTo>
                <a:lnTo>
                  <a:pt x="86" y="247"/>
                </a:lnTo>
                <a:lnTo>
                  <a:pt x="89" y="252"/>
                </a:lnTo>
                <a:lnTo>
                  <a:pt x="92" y="256"/>
                </a:lnTo>
                <a:lnTo>
                  <a:pt x="96" y="260"/>
                </a:lnTo>
                <a:lnTo>
                  <a:pt x="101" y="262"/>
                </a:lnTo>
                <a:lnTo>
                  <a:pt x="105" y="263"/>
                </a:lnTo>
                <a:lnTo>
                  <a:pt x="111" y="264"/>
                </a:lnTo>
                <a:lnTo>
                  <a:pt x="111" y="264"/>
                </a:lnTo>
                <a:close/>
                <a:moveTo>
                  <a:pt x="111" y="62"/>
                </a:moveTo>
                <a:lnTo>
                  <a:pt x="111" y="62"/>
                </a:lnTo>
                <a:lnTo>
                  <a:pt x="127" y="52"/>
                </a:lnTo>
                <a:lnTo>
                  <a:pt x="143" y="43"/>
                </a:lnTo>
                <a:lnTo>
                  <a:pt x="160" y="35"/>
                </a:lnTo>
                <a:lnTo>
                  <a:pt x="178" y="30"/>
                </a:lnTo>
                <a:lnTo>
                  <a:pt x="178" y="30"/>
                </a:lnTo>
                <a:lnTo>
                  <a:pt x="169" y="37"/>
                </a:lnTo>
                <a:lnTo>
                  <a:pt x="162" y="47"/>
                </a:lnTo>
                <a:lnTo>
                  <a:pt x="155" y="57"/>
                </a:lnTo>
                <a:lnTo>
                  <a:pt x="147" y="67"/>
                </a:lnTo>
                <a:lnTo>
                  <a:pt x="141" y="79"/>
                </a:lnTo>
                <a:lnTo>
                  <a:pt x="134" y="90"/>
                </a:lnTo>
                <a:lnTo>
                  <a:pt x="129" y="104"/>
                </a:lnTo>
                <a:lnTo>
                  <a:pt x="124" y="118"/>
                </a:lnTo>
                <a:lnTo>
                  <a:pt x="124" y="118"/>
                </a:lnTo>
                <a:lnTo>
                  <a:pt x="115" y="115"/>
                </a:lnTo>
                <a:lnTo>
                  <a:pt x="115" y="115"/>
                </a:lnTo>
                <a:lnTo>
                  <a:pt x="113" y="115"/>
                </a:lnTo>
                <a:lnTo>
                  <a:pt x="111" y="115"/>
                </a:lnTo>
                <a:lnTo>
                  <a:pt x="109" y="116"/>
                </a:lnTo>
                <a:lnTo>
                  <a:pt x="108" y="118"/>
                </a:lnTo>
                <a:lnTo>
                  <a:pt x="108" y="118"/>
                </a:lnTo>
                <a:lnTo>
                  <a:pt x="108" y="120"/>
                </a:lnTo>
                <a:lnTo>
                  <a:pt x="109" y="122"/>
                </a:lnTo>
                <a:lnTo>
                  <a:pt x="110" y="123"/>
                </a:lnTo>
                <a:lnTo>
                  <a:pt x="111" y="124"/>
                </a:lnTo>
                <a:lnTo>
                  <a:pt x="111" y="124"/>
                </a:lnTo>
                <a:lnTo>
                  <a:pt x="121" y="127"/>
                </a:lnTo>
                <a:lnTo>
                  <a:pt x="121" y="127"/>
                </a:lnTo>
                <a:lnTo>
                  <a:pt x="113" y="155"/>
                </a:lnTo>
                <a:lnTo>
                  <a:pt x="109" y="184"/>
                </a:lnTo>
                <a:lnTo>
                  <a:pt x="109" y="184"/>
                </a:lnTo>
                <a:lnTo>
                  <a:pt x="109" y="186"/>
                </a:lnTo>
                <a:lnTo>
                  <a:pt x="110" y="188"/>
                </a:lnTo>
                <a:lnTo>
                  <a:pt x="111" y="189"/>
                </a:lnTo>
                <a:lnTo>
                  <a:pt x="113" y="190"/>
                </a:lnTo>
                <a:lnTo>
                  <a:pt x="113" y="190"/>
                </a:lnTo>
                <a:lnTo>
                  <a:pt x="114" y="190"/>
                </a:lnTo>
                <a:lnTo>
                  <a:pt x="114" y="190"/>
                </a:lnTo>
                <a:lnTo>
                  <a:pt x="115" y="190"/>
                </a:lnTo>
                <a:lnTo>
                  <a:pt x="117" y="189"/>
                </a:lnTo>
                <a:lnTo>
                  <a:pt x="119" y="187"/>
                </a:lnTo>
                <a:lnTo>
                  <a:pt x="120" y="186"/>
                </a:lnTo>
                <a:lnTo>
                  <a:pt x="120" y="186"/>
                </a:lnTo>
                <a:lnTo>
                  <a:pt x="124" y="157"/>
                </a:lnTo>
                <a:lnTo>
                  <a:pt x="131" y="131"/>
                </a:lnTo>
                <a:lnTo>
                  <a:pt x="131" y="131"/>
                </a:lnTo>
                <a:lnTo>
                  <a:pt x="155" y="137"/>
                </a:lnTo>
                <a:lnTo>
                  <a:pt x="179" y="141"/>
                </a:lnTo>
                <a:lnTo>
                  <a:pt x="205" y="144"/>
                </a:lnTo>
                <a:lnTo>
                  <a:pt x="231" y="145"/>
                </a:lnTo>
                <a:lnTo>
                  <a:pt x="231" y="160"/>
                </a:lnTo>
                <a:lnTo>
                  <a:pt x="231" y="160"/>
                </a:lnTo>
                <a:lnTo>
                  <a:pt x="232" y="162"/>
                </a:lnTo>
                <a:lnTo>
                  <a:pt x="233" y="165"/>
                </a:lnTo>
                <a:lnTo>
                  <a:pt x="234" y="166"/>
                </a:lnTo>
                <a:lnTo>
                  <a:pt x="236" y="166"/>
                </a:lnTo>
                <a:lnTo>
                  <a:pt x="236" y="166"/>
                </a:lnTo>
                <a:lnTo>
                  <a:pt x="238" y="166"/>
                </a:lnTo>
                <a:lnTo>
                  <a:pt x="240" y="165"/>
                </a:lnTo>
                <a:lnTo>
                  <a:pt x="241" y="162"/>
                </a:lnTo>
                <a:lnTo>
                  <a:pt x="241" y="160"/>
                </a:lnTo>
                <a:lnTo>
                  <a:pt x="241" y="145"/>
                </a:lnTo>
                <a:lnTo>
                  <a:pt x="241" y="145"/>
                </a:lnTo>
                <a:lnTo>
                  <a:pt x="267" y="144"/>
                </a:lnTo>
                <a:lnTo>
                  <a:pt x="291" y="141"/>
                </a:lnTo>
                <a:lnTo>
                  <a:pt x="291" y="141"/>
                </a:lnTo>
                <a:lnTo>
                  <a:pt x="293" y="141"/>
                </a:lnTo>
                <a:lnTo>
                  <a:pt x="295" y="139"/>
                </a:lnTo>
                <a:lnTo>
                  <a:pt x="296" y="138"/>
                </a:lnTo>
                <a:lnTo>
                  <a:pt x="296" y="136"/>
                </a:lnTo>
                <a:lnTo>
                  <a:pt x="296" y="136"/>
                </a:lnTo>
                <a:lnTo>
                  <a:pt x="295" y="134"/>
                </a:lnTo>
                <a:lnTo>
                  <a:pt x="294" y="132"/>
                </a:lnTo>
                <a:lnTo>
                  <a:pt x="292" y="131"/>
                </a:lnTo>
                <a:lnTo>
                  <a:pt x="290" y="131"/>
                </a:lnTo>
                <a:lnTo>
                  <a:pt x="290" y="131"/>
                </a:lnTo>
                <a:lnTo>
                  <a:pt x="266" y="134"/>
                </a:lnTo>
                <a:lnTo>
                  <a:pt x="241" y="135"/>
                </a:lnTo>
                <a:lnTo>
                  <a:pt x="241" y="23"/>
                </a:lnTo>
                <a:lnTo>
                  <a:pt x="241" y="23"/>
                </a:lnTo>
                <a:lnTo>
                  <a:pt x="255" y="23"/>
                </a:lnTo>
                <a:lnTo>
                  <a:pt x="268" y="25"/>
                </a:lnTo>
                <a:lnTo>
                  <a:pt x="268" y="25"/>
                </a:lnTo>
                <a:lnTo>
                  <a:pt x="274" y="28"/>
                </a:lnTo>
                <a:lnTo>
                  <a:pt x="282" y="33"/>
                </a:lnTo>
                <a:lnTo>
                  <a:pt x="288" y="39"/>
                </a:lnTo>
                <a:lnTo>
                  <a:pt x="294" y="45"/>
                </a:lnTo>
                <a:lnTo>
                  <a:pt x="307" y="59"/>
                </a:lnTo>
                <a:lnTo>
                  <a:pt x="319" y="76"/>
                </a:lnTo>
                <a:lnTo>
                  <a:pt x="319" y="76"/>
                </a:lnTo>
                <a:lnTo>
                  <a:pt x="320" y="78"/>
                </a:lnTo>
                <a:lnTo>
                  <a:pt x="322" y="79"/>
                </a:lnTo>
                <a:lnTo>
                  <a:pt x="324" y="79"/>
                </a:lnTo>
                <a:lnTo>
                  <a:pt x="326" y="78"/>
                </a:lnTo>
                <a:lnTo>
                  <a:pt x="326" y="78"/>
                </a:lnTo>
                <a:lnTo>
                  <a:pt x="327" y="77"/>
                </a:lnTo>
                <a:lnTo>
                  <a:pt x="328" y="75"/>
                </a:lnTo>
                <a:lnTo>
                  <a:pt x="328" y="72"/>
                </a:lnTo>
                <a:lnTo>
                  <a:pt x="327" y="70"/>
                </a:lnTo>
                <a:lnTo>
                  <a:pt x="327" y="70"/>
                </a:lnTo>
                <a:lnTo>
                  <a:pt x="320" y="59"/>
                </a:lnTo>
                <a:lnTo>
                  <a:pt x="312" y="48"/>
                </a:lnTo>
                <a:lnTo>
                  <a:pt x="304" y="39"/>
                </a:lnTo>
                <a:lnTo>
                  <a:pt x="295" y="30"/>
                </a:lnTo>
                <a:lnTo>
                  <a:pt x="295" y="30"/>
                </a:lnTo>
                <a:lnTo>
                  <a:pt x="310" y="35"/>
                </a:lnTo>
                <a:lnTo>
                  <a:pt x="324" y="41"/>
                </a:lnTo>
                <a:lnTo>
                  <a:pt x="338" y="48"/>
                </a:lnTo>
                <a:lnTo>
                  <a:pt x="351" y="55"/>
                </a:lnTo>
                <a:lnTo>
                  <a:pt x="364" y="64"/>
                </a:lnTo>
                <a:lnTo>
                  <a:pt x="376" y="73"/>
                </a:lnTo>
                <a:lnTo>
                  <a:pt x="387" y="84"/>
                </a:lnTo>
                <a:lnTo>
                  <a:pt x="398" y="96"/>
                </a:lnTo>
                <a:lnTo>
                  <a:pt x="398" y="96"/>
                </a:lnTo>
                <a:lnTo>
                  <a:pt x="392" y="100"/>
                </a:lnTo>
                <a:lnTo>
                  <a:pt x="392" y="100"/>
                </a:lnTo>
                <a:lnTo>
                  <a:pt x="390" y="101"/>
                </a:lnTo>
                <a:lnTo>
                  <a:pt x="388" y="103"/>
                </a:lnTo>
                <a:lnTo>
                  <a:pt x="388" y="104"/>
                </a:lnTo>
                <a:lnTo>
                  <a:pt x="390" y="106"/>
                </a:lnTo>
                <a:lnTo>
                  <a:pt x="390" y="106"/>
                </a:lnTo>
                <a:lnTo>
                  <a:pt x="392" y="108"/>
                </a:lnTo>
                <a:lnTo>
                  <a:pt x="394" y="109"/>
                </a:lnTo>
                <a:lnTo>
                  <a:pt x="394" y="109"/>
                </a:lnTo>
                <a:lnTo>
                  <a:pt x="397" y="108"/>
                </a:lnTo>
                <a:lnTo>
                  <a:pt x="397" y="108"/>
                </a:lnTo>
                <a:lnTo>
                  <a:pt x="405" y="104"/>
                </a:lnTo>
                <a:lnTo>
                  <a:pt x="405" y="104"/>
                </a:lnTo>
                <a:lnTo>
                  <a:pt x="417" y="121"/>
                </a:lnTo>
                <a:lnTo>
                  <a:pt x="429" y="140"/>
                </a:lnTo>
                <a:lnTo>
                  <a:pt x="437" y="160"/>
                </a:lnTo>
                <a:lnTo>
                  <a:pt x="445" y="181"/>
                </a:lnTo>
                <a:lnTo>
                  <a:pt x="445" y="181"/>
                </a:lnTo>
                <a:lnTo>
                  <a:pt x="446" y="185"/>
                </a:lnTo>
                <a:lnTo>
                  <a:pt x="448" y="188"/>
                </a:lnTo>
                <a:lnTo>
                  <a:pt x="451" y="189"/>
                </a:lnTo>
                <a:lnTo>
                  <a:pt x="454" y="190"/>
                </a:lnTo>
                <a:lnTo>
                  <a:pt x="454" y="190"/>
                </a:lnTo>
                <a:lnTo>
                  <a:pt x="457" y="189"/>
                </a:lnTo>
                <a:lnTo>
                  <a:pt x="457" y="189"/>
                </a:lnTo>
                <a:lnTo>
                  <a:pt x="460" y="188"/>
                </a:lnTo>
                <a:lnTo>
                  <a:pt x="464" y="185"/>
                </a:lnTo>
                <a:lnTo>
                  <a:pt x="465" y="180"/>
                </a:lnTo>
                <a:lnTo>
                  <a:pt x="465" y="176"/>
                </a:lnTo>
                <a:lnTo>
                  <a:pt x="465" y="176"/>
                </a:lnTo>
                <a:lnTo>
                  <a:pt x="458" y="157"/>
                </a:lnTo>
                <a:lnTo>
                  <a:pt x="451" y="139"/>
                </a:lnTo>
                <a:lnTo>
                  <a:pt x="442" y="122"/>
                </a:lnTo>
                <a:lnTo>
                  <a:pt x="432" y="105"/>
                </a:lnTo>
                <a:lnTo>
                  <a:pt x="421" y="89"/>
                </a:lnTo>
                <a:lnTo>
                  <a:pt x="409" y="76"/>
                </a:lnTo>
                <a:lnTo>
                  <a:pt x="395" y="62"/>
                </a:lnTo>
                <a:lnTo>
                  <a:pt x="380" y="50"/>
                </a:lnTo>
                <a:lnTo>
                  <a:pt x="364" y="39"/>
                </a:lnTo>
                <a:lnTo>
                  <a:pt x="348" y="29"/>
                </a:lnTo>
                <a:lnTo>
                  <a:pt x="331" y="21"/>
                </a:lnTo>
                <a:lnTo>
                  <a:pt x="313" y="14"/>
                </a:lnTo>
                <a:lnTo>
                  <a:pt x="294" y="8"/>
                </a:lnTo>
                <a:lnTo>
                  <a:pt x="275" y="5"/>
                </a:lnTo>
                <a:lnTo>
                  <a:pt x="256" y="1"/>
                </a:lnTo>
                <a:lnTo>
                  <a:pt x="236" y="0"/>
                </a:lnTo>
                <a:lnTo>
                  <a:pt x="236" y="0"/>
                </a:lnTo>
                <a:lnTo>
                  <a:pt x="218" y="1"/>
                </a:lnTo>
                <a:lnTo>
                  <a:pt x="200" y="4"/>
                </a:lnTo>
                <a:lnTo>
                  <a:pt x="182" y="7"/>
                </a:lnTo>
                <a:lnTo>
                  <a:pt x="164" y="12"/>
                </a:lnTo>
                <a:lnTo>
                  <a:pt x="147" y="18"/>
                </a:lnTo>
                <a:lnTo>
                  <a:pt x="130" y="26"/>
                </a:lnTo>
                <a:lnTo>
                  <a:pt x="114" y="34"/>
                </a:lnTo>
                <a:lnTo>
                  <a:pt x="98" y="45"/>
                </a:lnTo>
                <a:lnTo>
                  <a:pt x="98" y="45"/>
                </a:lnTo>
                <a:lnTo>
                  <a:pt x="96" y="48"/>
                </a:lnTo>
                <a:lnTo>
                  <a:pt x="94" y="52"/>
                </a:lnTo>
                <a:lnTo>
                  <a:pt x="95" y="55"/>
                </a:lnTo>
                <a:lnTo>
                  <a:pt x="96" y="60"/>
                </a:lnTo>
                <a:lnTo>
                  <a:pt x="96" y="60"/>
                </a:lnTo>
                <a:lnTo>
                  <a:pt x="99" y="63"/>
                </a:lnTo>
                <a:lnTo>
                  <a:pt x="104" y="64"/>
                </a:lnTo>
                <a:lnTo>
                  <a:pt x="108" y="64"/>
                </a:lnTo>
                <a:lnTo>
                  <a:pt x="111" y="62"/>
                </a:lnTo>
                <a:lnTo>
                  <a:pt x="111" y="62"/>
                </a:lnTo>
                <a:close/>
                <a:moveTo>
                  <a:pt x="205" y="25"/>
                </a:moveTo>
                <a:lnTo>
                  <a:pt x="205" y="25"/>
                </a:lnTo>
                <a:lnTo>
                  <a:pt x="218" y="23"/>
                </a:lnTo>
                <a:lnTo>
                  <a:pt x="231" y="23"/>
                </a:lnTo>
                <a:lnTo>
                  <a:pt x="231" y="135"/>
                </a:lnTo>
                <a:lnTo>
                  <a:pt x="231" y="135"/>
                </a:lnTo>
                <a:lnTo>
                  <a:pt x="205" y="134"/>
                </a:lnTo>
                <a:lnTo>
                  <a:pt x="181" y="131"/>
                </a:lnTo>
                <a:lnTo>
                  <a:pt x="157" y="126"/>
                </a:lnTo>
                <a:lnTo>
                  <a:pt x="134" y="121"/>
                </a:lnTo>
                <a:lnTo>
                  <a:pt x="134" y="121"/>
                </a:lnTo>
                <a:lnTo>
                  <a:pt x="141" y="104"/>
                </a:lnTo>
                <a:lnTo>
                  <a:pt x="148" y="88"/>
                </a:lnTo>
                <a:lnTo>
                  <a:pt x="157" y="73"/>
                </a:lnTo>
                <a:lnTo>
                  <a:pt x="165" y="61"/>
                </a:lnTo>
                <a:lnTo>
                  <a:pt x="175" y="49"/>
                </a:lnTo>
                <a:lnTo>
                  <a:pt x="184" y="39"/>
                </a:lnTo>
                <a:lnTo>
                  <a:pt x="195" y="31"/>
                </a:lnTo>
                <a:lnTo>
                  <a:pt x="205" y="25"/>
                </a:lnTo>
                <a:lnTo>
                  <a:pt x="205" y="25"/>
                </a:lnTo>
                <a:close/>
                <a:moveTo>
                  <a:pt x="319" y="123"/>
                </a:moveTo>
                <a:lnTo>
                  <a:pt x="319" y="123"/>
                </a:lnTo>
                <a:lnTo>
                  <a:pt x="319" y="129"/>
                </a:lnTo>
                <a:lnTo>
                  <a:pt x="321" y="134"/>
                </a:lnTo>
                <a:lnTo>
                  <a:pt x="323" y="138"/>
                </a:lnTo>
                <a:lnTo>
                  <a:pt x="326" y="142"/>
                </a:lnTo>
                <a:lnTo>
                  <a:pt x="330" y="145"/>
                </a:lnTo>
                <a:lnTo>
                  <a:pt x="334" y="148"/>
                </a:lnTo>
                <a:lnTo>
                  <a:pt x="340" y="149"/>
                </a:lnTo>
                <a:lnTo>
                  <a:pt x="345" y="150"/>
                </a:lnTo>
                <a:lnTo>
                  <a:pt x="345" y="150"/>
                </a:lnTo>
                <a:lnTo>
                  <a:pt x="350" y="149"/>
                </a:lnTo>
                <a:lnTo>
                  <a:pt x="356" y="148"/>
                </a:lnTo>
                <a:lnTo>
                  <a:pt x="360" y="145"/>
                </a:lnTo>
                <a:lnTo>
                  <a:pt x="364" y="142"/>
                </a:lnTo>
                <a:lnTo>
                  <a:pt x="367" y="138"/>
                </a:lnTo>
                <a:lnTo>
                  <a:pt x="369" y="134"/>
                </a:lnTo>
                <a:lnTo>
                  <a:pt x="372" y="129"/>
                </a:lnTo>
                <a:lnTo>
                  <a:pt x="372" y="123"/>
                </a:lnTo>
                <a:lnTo>
                  <a:pt x="372" y="123"/>
                </a:lnTo>
                <a:lnTo>
                  <a:pt x="372" y="118"/>
                </a:lnTo>
                <a:lnTo>
                  <a:pt x="369" y="113"/>
                </a:lnTo>
                <a:lnTo>
                  <a:pt x="367" y="108"/>
                </a:lnTo>
                <a:lnTo>
                  <a:pt x="364" y="104"/>
                </a:lnTo>
                <a:lnTo>
                  <a:pt x="360" y="101"/>
                </a:lnTo>
                <a:lnTo>
                  <a:pt x="356" y="99"/>
                </a:lnTo>
                <a:lnTo>
                  <a:pt x="350" y="97"/>
                </a:lnTo>
                <a:lnTo>
                  <a:pt x="345" y="97"/>
                </a:lnTo>
                <a:lnTo>
                  <a:pt x="345" y="97"/>
                </a:lnTo>
                <a:lnTo>
                  <a:pt x="340" y="97"/>
                </a:lnTo>
                <a:lnTo>
                  <a:pt x="334" y="99"/>
                </a:lnTo>
                <a:lnTo>
                  <a:pt x="330" y="101"/>
                </a:lnTo>
                <a:lnTo>
                  <a:pt x="326" y="104"/>
                </a:lnTo>
                <a:lnTo>
                  <a:pt x="323" y="108"/>
                </a:lnTo>
                <a:lnTo>
                  <a:pt x="321" y="113"/>
                </a:lnTo>
                <a:lnTo>
                  <a:pt x="319" y="118"/>
                </a:lnTo>
                <a:lnTo>
                  <a:pt x="319" y="123"/>
                </a:lnTo>
                <a:lnTo>
                  <a:pt x="319" y="123"/>
                </a:lnTo>
                <a:close/>
                <a:moveTo>
                  <a:pt x="462" y="209"/>
                </a:moveTo>
                <a:lnTo>
                  <a:pt x="462" y="209"/>
                </a:lnTo>
                <a:lnTo>
                  <a:pt x="456" y="210"/>
                </a:lnTo>
                <a:lnTo>
                  <a:pt x="451" y="211"/>
                </a:lnTo>
                <a:lnTo>
                  <a:pt x="447" y="214"/>
                </a:lnTo>
                <a:lnTo>
                  <a:pt x="442" y="217"/>
                </a:lnTo>
                <a:lnTo>
                  <a:pt x="439" y="221"/>
                </a:lnTo>
                <a:lnTo>
                  <a:pt x="437" y="226"/>
                </a:lnTo>
                <a:lnTo>
                  <a:pt x="436" y="230"/>
                </a:lnTo>
                <a:lnTo>
                  <a:pt x="435" y="235"/>
                </a:lnTo>
                <a:lnTo>
                  <a:pt x="435" y="235"/>
                </a:lnTo>
                <a:lnTo>
                  <a:pt x="436" y="242"/>
                </a:lnTo>
                <a:lnTo>
                  <a:pt x="437" y="246"/>
                </a:lnTo>
                <a:lnTo>
                  <a:pt x="439" y="251"/>
                </a:lnTo>
                <a:lnTo>
                  <a:pt x="442" y="254"/>
                </a:lnTo>
                <a:lnTo>
                  <a:pt x="447" y="258"/>
                </a:lnTo>
                <a:lnTo>
                  <a:pt x="451" y="261"/>
                </a:lnTo>
                <a:lnTo>
                  <a:pt x="456" y="262"/>
                </a:lnTo>
                <a:lnTo>
                  <a:pt x="462" y="263"/>
                </a:lnTo>
                <a:lnTo>
                  <a:pt x="462" y="263"/>
                </a:lnTo>
                <a:lnTo>
                  <a:pt x="467" y="262"/>
                </a:lnTo>
                <a:lnTo>
                  <a:pt x="472" y="261"/>
                </a:lnTo>
                <a:lnTo>
                  <a:pt x="476" y="258"/>
                </a:lnTo>
                <a:lnTo>
                  <a:pt x="481" y="254"/>
                </a:lnTo>
                <a:lnTo>
                  <a:pt x="484" y="251"/>
                </a:lnTo>
                <a:lnTo>
                  <a:pt x="486" y="246"/>
                </a:lnTo>
                <a:lnTo>
                  <a:pt x="488" y="242"/>
                </a:lnTo>
                <a:lnTo>
                  <a:pt x="488" y="235"/>
                </a:lnTo>
                <a:lnTo>
                  <a:pt x="488" y="235"/>
                </a:lnTo>
                <a:lnTo>
                  <a:pt x="488" y="230"/>
                </a:lnTo>
                <a:lnTo>
                  <a:pt x="486" y="226"/>
                </a:lnTo>
                <a:lnTo>
                  <a:pt x="484" y="221"/>
                </a:lnTo>
                <a:lnTo>
                  <a:pt x="481" y="217"/>
                </a:lnTo>
                <a:lnTo>
                  <a:pt x="476" y="214"/>
                </a:lnTo>
                <a:lnTo>
                  <a:pt x="472" y="211"/>
                </a:lnTo>
                <a:lnTo>
                  <a:pt x="467" y="210"/>
                </a:lnTo>
                <a:lnTo>
                  <a:pt x="462" y="209"/>
                </a:lnTo>
                <a:lnTo>
                  <a:pt x="462" y="209"/>
                </a:lnTo>
                <a:close/>
                <a:moveTo>
                  <a:pt x="457" y="282"/>
                </a:moveTo>
                <a:lnTo>
                  <a:pt x="457" y="282"/>
                </a:lnTo>
                <a:lnTo>
                  <a:pt x="453" y="282"/>
                </a:lnTo>
                <a:lnTo>
                  <a:pt x="450" y="283"/>
                </a:lnTo>
                <a:lnTo>
                  <a:pt x="447" y="286"/>
                </a:lnTo>
                <a:lnTo>
                  <a:pt x="445" y="289"/>
                </a:lnTo>
                <a:lnTo>
                  <a:pt x="445" y="289"/>
                </a:lnTo>
                <a:lnTo>
                  <a:pt x="438" y="311"/>
                </a:lnTo>
                <a:lnTo>
                  <a:pt x="430" y="332"/>
                </a:lnTo>
                <a:lnTo>
                  <a:pt x="419" y="351"/>
                </a:lnTo>
                <a:lnTo>
                  <a:pt x="405" y="370"/>
                </a:lnTo>
                <a:lnTo>
                  <a:pt x="405" y="370"/>
                </a:lnTo>
                <a:lnTo>
                  <a:pt x="394" y="362"/>
                </a:lnTo>
                <a:lnTo>
                  <a:pt x="381" y="356"/>
                </a:lnTo>
                <a:lnTo>
                  <a:pt x="367" y="351"/>
                </a:lnTo>
                <a:lnTo>
                  <a:pt x="352" y="346"/>
                </a:lnTo>
                <a:lnTo>
                  <a:pt x="352" y="346"/>
                </a:lnTo>
                <a:lnTo>
                  <a:pt x="359" y="321"/>
                </a:lnTo>
                <a:lnTo>
                  <a:pt x="363" y="296"/>
                </a:lnTo>
                <a:lnTo>
                  <a:pt x="366" y="269"/>
                </a:lnTo>
                <a:lnTo>
                  <a:pt x="367" y="243"/>
                </a:lnTo>
                <a:lnTo>
                  <a:pt x="402" y="243"/>
                </a:lnTo>
                <a:lnTo>
                  <a:pt x="402" y="243"/>
                </a:lnTo>
                <a:lnTo>
                  <a:pt x="404" y="242"/>
                </a:lnTo>
                <a:lnTo>
                  <a:pt x="405" y="241"/>
                </a:lnTo>
                <a:lnTo>
                  <a:pt x="406" y="240"/>
                </a:lnTo>
                <a:lnTo>
                  <a:pt x="408" y="238"/>
                </a:lnTo>
                <a:lnTo>
                  <a:pt x="408" y="238"/>
                </a:lnTo>
                <a:lnTo>
                  <a:pt x="406" y="235"/>
                </a:lnTo>
                <a:lnTo>
                  <a:pt x="405" y="233"/>
                </a:lnTo>
                <a:lnTo>
                  <a:pt x="404" y="232"/>
                </a:lnTo>
                <a:lnTo>
                  <a:pt x="402" y="232"/>
                </a:lnTo>
                <a:lnTo>
                  <a:pt x="367" y="232"/>
                </a:lnTo>
                <a:lnTo>
                  <a:pt x="367" y="232"/>
                </a:lnTo>
                <a:lnTo>
                  <a:pt x="366" y="204"/>
                </a:lnTo>
                <a:lnTo>
                  <a:pt x="363" y="176"/>
                </a:lnTo>
                <a:lnTo>
                  <a:pt x="363" y="176"/>
                </a:lnTo>
                <a:lnTo>
                  <a:pt x="362" y="174"/>
                </a:lnTo>
                <a:lnTo>
                  <a:pt x="361" y="172"/>
                </a:lnTo>
                <a:lnTo>
                  <a:pt x="359" y="172"/>
                </a:lnTo>
                <a:lnTo>
                  <a:pt x="357" y="171"/>
                </a:lnTo>
                <a:lnTo>
                  <a:pt x="357" y="171"/>
                </a:lnTo>
                <a:lnTo>
                  <a:pt x="355" y="172"/>
                </a:lnTo>
                <a:lnTo>
                  <a:pt x="354" y="173"/>
                </a:lnTo>
                <a:lnTo>
                  <a:pt x="352" y="175"/>
                </a:lnTo>
                <a:lnTo>
                  <a:pt x="352" y="177"/>
                </a:lnTo>
                <a:lnTo>
                  <a:pt x="352" y="177"/>
                </a:lnTo>
                <a:lnTo>
                  <a:pt x="356" y="205"/>
                </a:lnTo>
                <a:lnTo>
                  <a:pt x="357" y="232"/>
                </a:lnTo>
                <a:lnTo>
                  <a:pt x="329" y="232"/>
                </a:lnTo>
                <a:lnTo>
                  <a:pt x="329" y="232"/>
                </a:lnTo>
                <a:lnTo>
                  <a:pt x="327" y="232"/>
                </a:lnTo>
                <a:lnTo>
                  <a:pt x="325" y="233"/>
                </a:lnTo>
                <a:lnTo>
                  <a:pt x="324" y="235"/>
                </a:lnTo>
                <a:lnTo>
                  <a:pt x="324" y="238"/>
                </a:lnTo>
                <a:lnTo>
                  <a:pt x="324" y="238"/>
                </a:lnTo>
                <a:lnTo>
                  <a:pt x="324" y="240"/>
                </a:lnTo>
                <a:lnTo>
                  <a:pt x="325" y="241"/>
                </a:lnTo>
                <a:lnTo>
                  <a:pt x="327" y="242"/>
                </a:lnTo>
                <a:lnTo>
                  <a:pt x="329" y="243"/>
                </a:lnTo>
                <a:lnTo>
                  <a:pt x="357" y="243"/>
                </a:lnTo>
                <a:lnTo>
                  <a:pt x="357" y="243"/>
                </a:lnTo>
                <a:lnTo>
                  <a:pt x="356" y="268"/>
                </a:lnTo>
                <a:lnTo>
                  <a:pt x="352" y="294"/>
                </a:lnTo>
                <a:lnTo>
                  <a:pt x="348" y="319"/>
                </a:lnTo>
                <a:lnTo>
                  <a:pt x="342" y="342"/>
                </a:lnTo>
                <a:lnTo>
                  <a:pt x="342" y="342"/>
                </a:lnTo>
                <a:lnTo>
                  <a:pt x="326" y="338"/>
                </a:lnTo>
                <a:lnTo>
                  <a:pt x="310" y="335"/>
                </a:lnTo>
                <a:lnTo>
                  <a:pt x="310" y="335"/>
                </a:lnTo>
                <a:lnTo>
                  <a:pt x="308" y="335"/>
                </a:lnTo>
                <a:lnTo>
                  <a:pt x="306" y="335"/>
                </a:lnTo>
                <a:lnTo>
                  <a:pt x="305" y="337"/>
                </a:lnTo>
                <a:lnTo>
                  <a:pt x="304" y="338"/>
                </a:lnTo>
                <a:lnTo>
                  <a:pt x="304" y="338"/>
                </a:lnTo>
                <a:lnTo>
                  <a:pt x="304" y="340"/>
                </a:lnTo>
                <a:lnTo>
                  <a:pt x="305" y="342"/>
                </a:lnTo>
                <a:lnTo>
                  <a:pt x="306" y="344"/>
                </a:lnTo>
                <a:lnTo>
                  <a:pt x="308" y="344"/>
                </a:lnTo>
                <a:lnTo>
                  <a:pt x="308" y="344"/>
                </a:lnTo>
                <a:lnTo>
                  <a:pt x="333" y="351"/>
                </a:lnTo>
                <a:lnTo>
                  <a:pt x="358" y="358"/>
                </a:lnTo>
                <a:lnTo>
                  <a:pt x="379" y="368"/>
                </a:lnTo>
                <a:lnTo>
                  <a:pt x="399" y="378"/>
                </a:lnTo>
                <a:lnTo>
                  <a:pt x="399" y="378"/>
                </a:lnTo>
                <a:lnTo>
                  <a:pt x="388" y="390"/>
                </a:lnTo>
                <a:lnTo>
                  <a:pt x="388" y="390"/>
                </a:lnTo>
                <a:lnTo>
                  <a:pt x="386" y="393"/>
                </a:lnTo>
                <a:lnTo>
                  <a:pt x="385" y="397"/>
                </a:lnTo>
                <a:lnTo>
                  <a:pt x="386" y="401"/>
                </a:lnTo>
                <a:lnTo>
                  <a:pt x="388" y="405"/>
                </a:lnTo>
                <a:lnTo>
                  <a:pt x="388" y="405"/>
                </a:lnTo>
                <a:lnTo>
                  <a:pt x="392" y="407"/>
                </a:lnTo>
                <a:lnTo>
                  <a:pt x="396" y="408"/>
                </a:lnTo>
                <a:lnTo>
                  <a:pt x="396" y="408"/>
                </a:lnTo>
                <a:lnTo>
                  <a:pt x="400" y="407"/>
                </a:lnTo>
                <a:lnTo>
                  <a:pt x="403" y="405"/>
                </a:lnTo>
                <a:lnTo>
                  <a:pt x="403" y="405"/>
                </a:lnTo>
                <a:lnTo>
                  <a:pt x="414" y="393"/>
                </a:lnTo>
                <a:lnTo>
                  <a:pt x="424" y="380"/>
                </a:lnTo>
                <a:lnTo>
                  <a:pt x="434" y="368"/>
                </a:lnTo>
                <a:lnTo>
                  <a:pt x="441" y="354"/>
                </a:lnTo>
                <a:lnTo>
                  <a:pt x="449" y="339"/>
                </a:lnTo>
                <a:lnTo>
                  <a:pt x="455" y="325"/>
                </a:lnTo>
                <a:lnTo>
                  <a:pt x="462" y="311"/>
                </a:lnTo>
                <a:lnTo>
                  <a:pt x="466" y="295"/>
                </a:lnTo>
                <a:lnTo>
                  <a:pt x="466" y="295"/>
                </a:lnTo>
                <a:lnTo>
                  <a:pt x="466" y="290"/>
                </a:lnTo>
                <a:lnTo>
                  <a:pt x="465" y="287"/>
                </a:lnTo>
                <a:lnTo>
                  <a:pt x="462" y="284"/>
                </a:lnTo>
                <a:lnTo>
                  <a:pt x="457" y="282"/>
                </a:lnTo>
                <a:lnTo>
                  <a:pt x="457" y="282"/>
                </a:lnTo>
                <a:close/>
                <a:moveTo>
                  <a:pt x="330" y="368"/>
                </a:moveTo>
                <a:lnTo>
                  <a:pt x="296" y="355"/>
                </a:lnTo>
                <a:lnTo>
                  <a:pt x="283" y="339"/>
                </a:lnTo>
                <a:lnTo>
                  <a:pt x="283" y="339"/>
                </a:lnTo>
                <a:lnTo>
                  <a:pt x="287" y="332"/>
                </a:lnTo>
                <a:lnTo>
                  <a:pt x="291" y="324"/>
                </a:lnTo>
                <a:lnTo>
                  <a:pt x="297" y="308"/>
                </a:lnTo>
                <a:lnTo>
                  <a:pt x="297" y="308"/>
                </a:lnTo>
                <a:lnTo>
                  <a:pt x="304" y="301"/>
                </a:lnTo>
                <a:lnTo>
                  <a:pt x="308" y="294"/>
                </a:lnTo>
                <a:lnTo>
                  <a:pt x="311" y="287"/>
                </a:lnTo>
                <a:lnTo>
                  <a:pt x="312" y="281"/>
                </a:lnTo>
                <a:lnTo>
                  <a:pt x="312" y="276"/>
                </a:lnTo>
                <a:lnTo>
                  <a:pt x="311" y="271"/>
                </a:lnTo>
                <a:lnTo>
                  <a:pt x="310" y="267"/>
                </a:lnTo>
                <a:lnTo>
                  <a:pt x="308" y="264"/>
                </a:lnTo>
                <a:lnTo>
                  <a:pt x="308" y="264"/>
                </a:lnTo>
                <a:lnTo>
                  <a:pt x="310" y="253"/>
                </a:lnTo>
                <a:lnTo>
                  <a:pt x="310" y="244"/>
                </a:lnTo>
                <a:lnTo>
                  <a:pt x="310" y="234"/>
                </a:lnTo>
                <a:lnTo>
                  <a:pt x="309" y="226"/>
                </a:lnTo>
                <a:lnTo>
                  <a:pt x="307" y="217"/>
                </a:lnTo>
                <a:lnTo>
                  <a:pt x="304" y="210"/>
                </a:lnTo>
                <a:lnTo>
                  <a:pt x="300" y="204"/>
                </a:lnTo>
                <a:lnTo>
                  <a:pt x="294" y="197"/>
                </a:lnTo>
                <a:lnTo>
                  <a:pt x="289" y="192"/>
                </a:lnTo>
                <a:lnTo>
                  <a:pt x="284" y="187"/>
                </a:lnTo>
                <a:lnTo>
                  <a:pt x="276" y="184"/>
                </a:lnTo>
                <a:lnTo>
                  <a:pt x="269" y="180"/>
                </a:lnTo>
                <a:lnTo>
                  <a:pt x="261" y="177"/>
                </a:lnTo>
                <a:lnTo>
                  <a:pt x="254" y="175"/>
                </a:lnTo>
                <a:lnTo>
                  <a:pt x="246" y="174"/>
                </a:lnTo>
                <a:lnTo>
                  <a:pt x="236" y="174"/>
                </a:lnTo>
                <a:lnTo>
                  <a:pt x="236" y="174"/>
                </a:lnTo>
                <a:lnTo>
                  <a:pt x="222" y="175"/>
                </a:lnTo>
                <a:lnTo>
                  <a:pt x="210" y="177"/>
                </a:lnTo>
                <a:lnTo>
                  <a:pt x="199" y="181"/>
                </a:lnTo>
                <a:lnTo>
                  <a:pt x="191" y="188"/>
                </a:lnTo>
                <a:lnTo>
                  <a:pt x="183" y="194"/>
                </a:lnTo>
                <a:lnTo>
                  <a:pt x="178" y="202"/>
                </a:lnTo>
                <a:lnTo>
                  <a:pt x="174" y="210"/>
                </a:lnTo>
                <a:lnTo>
                  <a:pt x="170" y="217"/>
                </a:lnTo>
                <a:lnTo>
                  <a:pt x="167" y="226"/>
                </a:lnTo>
                <a:lnTo>
                  <a:pt x="166" y="234"/>
                </a:lnTo>
                <a:lnTo>
                  <a:pt x="165" y="249"/>
                </a:lnTo>
                <a:lnTo>
                  <a:pt x="165" y="261"/>
                </a:lnTo>
                <a:lnTo>
                  <a:pt x="166" y="267"/>
                </a:lnTo>
                <a:lnTo>
                  <a:pt x="166" y="267"/>
                </a:lnTo>
                <a:lnTo>
                  <a:pt x="165" y="270"/>
                </a:lnTo>
                <a:lnTo>
                  <a:pt x="164" y="275"/>
                </a:lnTo>
                <a:lnTo>
                  <a:pt x="163" y="279"/>
                </a:lnTo>
                <a:lnTo>
                  <a:pt x="164" y="284"/>
                </a:lnTo>
                <a:lnTo>
                  <a:pt x="166" y="290"/>
                </a:lnTo>
                <a:lnTo>
                  <a:pt x="168" y="296"/>
                </a:lnTo>
                <a:lnTo>
                  <a:pt x="174" y="303"/>
                </a:lnTo>
                <a:lnTo>
                  <a:pt x="179" y="310"/>
                </a:lnTo>
                <a:lnTo>
                  <a:pt x="179" y="310"/>
                </a:lnTo>
                <a:lnTo>
                  <a:pt x="185" y="325"/>
                </a:lnTo>
                <a:lnTo>
                  <a:pt x="189" y="332"/>
                </a:lnTo>
                <a:lnTo>
                  <a:pt x="194" y="339"/>
                </a:lnTo>
                <a:lnTo>
                  <a:pt x="180" y="355"/>
                </a:lnTo>
                <a:lnTo>
                  <a:pt x="145" y="368"/>
                </a:lnTo>
                <a:lnTo>
                  <a:pt x="145" y="368"/>
                </a:lnTo>
                <a:lnTo>
                  <a:pt x="141" y="370"/>
                </a:lnTo>
                <a:lnTo>
                  <a:pt x="132" y="374"/>
                </a:lnTo>
                <a:lnTo>
                  <a:pt x="121" y="383"/>
                </a:lnTo>
                <a:lnTo>
                  <a:pt x="115" y="388"/>
                </a:lnTo>
                <a:lnTo>
                  <a:pt x="109" y="394"/>
                </a:lnTo>
                <a:lnTo>
                  <a:pt x="103" y="402"/>
                </a:lnTo>
                <a:lnTo>
                  <a:pt x="97" y="411"/>
                </a:lnTo>
                <a:lnTo>
                  <a:pt x="92" y="422"/>
                </a:lnTo>
                <a:lnTo>
                  <a:pt x="87" y="434"/>
                </a:lnTo>
                <a:lnTo>
                  <a:pt x="84" y="448"/>
                </a:lnTo>
                <a:lnTo>
                  <a:pt x="80" y="464"/>
                </a:lnTo>
                <a:lnTo>
                  <a:pt x="78" y="482"/>
                </a:lnTo>
                <a:lnTo>
                  <a:pt x="77" y="502"/>
                </a:lnTo>
                <a:lnTo>
                  <a:pt x="77" y="502"/>
                </a:lnTo>
                <a:lnTo>
                  <a:pt x="78" y="504"/>
                </a:lnTo>
                <a:lnTo>
                  <a:pt x="79" y="507"/>
                </a:lnTo>
                <a:lnTo>
                  <a:pt x="83" y="509"/>
                </a:lnTo>
                <a:lnTo>
                  <a:pt x="86" y="510"/>
                </a:lnTo>
                <a:lnTo>
                  <a:pt x="86" y="510"/>
                </a:lnTo>
                <a:lnTo>
                  <a:pt x="129" y="510"/>
                </a:lnTo>
                <a:lnTo>
                  <a:pt x="129" y="512"/>
                </a:lnTo>
                <a:lnTo>
                  <a:pt x="129" y="512"/>
                </a:lnTo>
                <a:lnTo>
                  <a:pt x="130" y="515"/>
                </a:lnTo>
                <a:lnTo>
                  <a:pt x="132" y="517"/>
                </a:lnTo>
                <a:lnTo>
                  <a:pt x="134" y="519"/>
                </a:lnTo>
                <a:lnTo>
                  <a:pt x="138" y="519"/>
                </a:lnTo>
                <a:lnTo>
                  <a:pt x="338" y="519"/>
                </a:lnTo>
                <a:lnTo>
                  <a:pt x="338" y="519"/>
                </a:lnTo>
                <a:lnTo>
                  <a:pt x="341" y="519"/>
                </a:lnTo>
                <a:lnTo>
                  <a:pt x="344" y="517"/>
                </a:lnTo>
                <a:lnTo>
                  <a:pt x="345" y="515"/>
                </a:lnTo>
                <a:lnTo>
                  <a:pt x="346" y="512"/>
                </a:lnTo>
                <a:lnTo>
                  <a:pt x="346" y="510"/>
                </a:lnTo>
                <a:lnTo>
                  <a:pt x="346" y="510"/>
                </a:lnTo>
                <a:lnTo>
                  <a:pt x="391" y="510"/>
                </a:lnTo>
                <a:lnTo>
                  <a:pt x="391" y="510"/>
                </a:lnTo>
                <a:lnTo>
                  <a:pt x="394" y="509"/>
                </a:lnTo>
                <a:lnTo>
                  <a:pt x="396" y="507"/>
                </a:lnTo>
                <a:lnTo>
                  <a:pt x="398" y="504"/>
                </a:lnTo>
                <a:lnTo>
                  <a:pt x="398" y="502"/>
                </a:lnTo>
                <a:lnTo>
                  <a:pt x="398" y="502"/>
                </a:lnTo>
                <a:lnTo>
                  <a:pt x="398" y="482"/>
                </a:lnTo>
                <a:lnTo>
                  <a:pt x="396" y="464"/>
                </a:lnTo>
                <a:lnTo>
                  <a:pt x="393" y="448"/>
                </a:lnTo>
                <a:lnTo>
                  <a:pt x="388" y="434"/>
                </a:lnTo>
                <a:lnTo>
                  <a:pt x="384" y="422"/>
                </a:lnTo>
                <a:lnTo>
                  <a:pt x="378" y="411"/>
                </a:lnTo>
                <a:lnTo>
                  <a:pt x="373" y="402"/>
                </a:lnTo>
                <a:lnTo>
                  <a:pt x="366" y="394"/>
                </a:lnTo>
                <a:lnTo>
                  <a:pt x="361" y="388"/>
                </a:lnTo>
                <a:lnTo>
                  <a:pt x="355" y="383"/>
                </a:lnTo>
                <a:lnTo>
                  <a:pt x="344" y="374"/>
                </a:lnTo>
                <a:lnTo>
                  <a:pt x="336" y="370"/>
                </a:lnTo>
                <a:lnTo>
                  <a:pt x="330" y="368"/>
                </a:lnTo>
                <a:lnTo>
                  <a:pt x="330" y="368"/>
                </a:lnTo>
                <a:close/>
                <a:moveTo>
                  <a:pt x="187" y="267"/>
                </a:moveTo>
                <a:lnTo>
                  <a:pt x="187" y="267"/>
                </a:lnTo>
                <a:lnTo>
                  <a:pt x="200" y="266"/>
                </a:lnTo>
                <a:lnTo>
                  <a:pt x="212" y="263"/>
                </a:lnTo>
                <a:lnTo>
                  <a:pt x="223" y="260"/>
                </a:lnTo>
                <a:lnTo>
                  <a:pt x="233" y="256"/>
                </a:lnTo>
                <a:lnTo>
                  <a:pt x="241" y="250"/>
                </a:lnTo>
                <a:lnTo>
                  <a:pt x="249" y="245"/>
                </a:lnTo>
                <a:lnTo>
                  <a:pt x="260" y="235"/>
                </a:lnTo>
                <a:lnTo>
                  <a:pt x="260" y="235"/>
                </a:lnTo>
                <a:lnTo>
                  <a:pt x="267" y="243"/>
                </a:lnTo>
                <a:lnTo>
                  <a:pt x="274" y="249"/>
                </a:lnTo>
                <a:lnTo>
                  <a:pt x="282" y="254"/>
                </a:lnTo>
                <a:lnTo>
                  <a:pt x="290" y="258"/>
                </a:lnTo>
                <a:lnTo>
                  <a:pt x="290" y="258"/>
                </a:lnTo>
                <a:lnTo>
                  <a:pt x="289" y="275"/>
                </a:lnTo>
                <a:lnTo>
                  <a:pt x="286" y="290"/>
                </a:lnTo>
                <a:lnTo>
                  <a:pt x="282" y="306"/>
                </a:lnTo>
                <a:lnTo>
                  <a:pt x="275" y="320"/>
                </a:lnTo>
                <a:lnTo>
                  <a:pt x="268" y="332"/>
                </a:lnTo>
                <a:lnTo>
                  <a:pt x="264" y="336"/>
                </a:lnTo>
                <a:lnTo>
                  <a:pt x="259" y="340"/>
                </a:lnTo>
                <a:lnTo>
                  <a:pt x="255" y="343"/>
                </a:lnTo>
                <a:lnTo>
                  <a:pt x="250" y="347"/>
                </a:lnTo>
                <a:lnTo>
                  <a:pt x="245" y="348"/>
                </a:lnTo>
                <a:lnTo>
                  <a:pt x="238" y="349"/>
                </a:lnTo>
                <a:lnTo>
                  <a:pt x="238" y="349"/>
                </a:lnTo>
                <a:lnTo>
                  <a:pt x="233" y="348"/>
                </a:lnTo>
                <a:lnTo>
                  <a:pt x="228" y="347"/>
                </a:lnTo>
                <a:lnTo>
                  <a:pt x="223" y="344"/>
                </a:lnTo>
                <a:lnTo>
                  <a:pt x="218" y="341"/>
                </a:lnTo>
                <a:lnTo>
                  <a:pt x="214" y="338"/>
                </a:lnTo>
                <a:lnTo>
                  <a:pt x="211" y="334"/>
                </a:lnTo>
                <a:lnTo>
                  <a:pt x="203" y="323"/>
                </a:lnTo>
                <a:lnTo>
                  <a:pt x="197" y="312"/>
                </a:lnTo>
                <a:lnTo>
                  <a:pt x="193" y="298"/>
                </a:lnTo>
                <a:lnTo>
                  <a:pt x="188" y="283"/>
                </a:lnTo>
                <a:lnTo>
                  <a:pt x="187" y="267"/>
                </a:lnTo>
                <a:lnTo>
                  <a:pt x="187" y="267"/>
                </a:lnTo>
                <a:close/>
                <a:moveTo>
                  <a:pt x="252" y="502"/>
                </a:moveTo>
                <a:lnTo>
                  <a:pt x="247" y="408"/>
                </a:lnTo>
                <a:lnTo>
                  <a:pt x="230" y="408"/>
                </a:lnTo>
                <a:lnTo>
                  <a:pt x="223" y="501"/>
                </a:lnTo>
                <a:lnTo>
                  <a:pt x="174" y="374"/>
                </a:lnTo>
                <a:lnTo>
                  <a:pt x="187" y="370"/>
                </a:lnTo>
                <a:lnTo>
                  <a:pt x="187" y="370"/>
                </a:lnTo>
                <a:lnTo>
                  <a:pt x="191" y="367"/>
                </a:lnTo>
                <a:lnTo>
                  <a:pt x="204" y="351"/>
                </a:lnTo>
                <a:lnTo>
                  <a:pt x="204" y="351"/>
                </a:lnTo>
                <a:lnTo>
                  <a:pt x="212" y="356"/>
                </a:lnTo>
                <a:lnTo>
                  <a:pt x="220" y="360"/>
                </a:lnTo>
                <a:lnTo>
                  <a:pt x="229" y="364"/>
                </a:lnTo>
                <a:lnTo>
                  <a:pt x="238" y="365"/>
                </a:lnTo>
                <a:lnTo>
                  <a:pt x="238" y="365"/>
                </a:lnTo>
                <a:lnTo>
                  <a:pt x="248" y="364"/>
                </a:lnTo>
                <a:lnTo>
                  <a:pt x="256" y="360"/>
                </a:lnTo>
                <a:lnTo>
                  <a:pt x="265" y="357"/>
                </a:lnTo>
                <a:lnTo>
                  <a:pt x="271" y="351"/>
                </a:lnTo>
                <a:lnTo>
                  <a:pt x="285" y="367"/>
                </a:lnTo>
                <a:lnTo>
                  <a:pt x="285" y="367"/>
                </a:lnTo>
                <a:lnTo>
                  <a:pt x="288" y="370"/>
                </a:lnTo>
                <a:lnTo>
                  <a:pt x="302" y="374"/>
                </a:lnTo>
                <a:lnTo>
                  <a:pt x="252" y="502"/>
                </a:lnTo>
                <a:close/>
                <a:moveTo>
                  <a:pt x="83" y="388"/>
                </a:moveTo>
                <a:lnTo>
                  <a:pt x="83" y="388"/>
                </a:lnTo>
                <a:lnTo>
                  <a:pt x="73" y="378"/>
                </a:lnTo>
                <a:lnTo>
                  <a:pt x="73" y="378"/>
                </a:lnTo>
                <a:lnTo>
                  <a:pt x="94" y="367"/>
                </a:lnTo>
                <a:lnTo>
                  <a:pt x="117" y="357"/>
                </a:lnTo>
                <a:lnTo>
                  <a:pt x="143" y="350"/>
                </a:lnTo>
                <a:lnTo>
                  <a:pt x="169" y="343"/>
                </a:lnTo>
                <a:lnTo>
                  <a:pt x="169" y="343"/>
                </a:lnTo>
                <a:lnTo>
                  <a:pt x="171" y="343"/>
                </a:lnTo>
                <a:lnTo>
                  <a:pt x="173" y="341"/>
                </a:lnTo>
                <a:lnTo>
                  <a:pt x="174" y="340"/>
                </a:lnTo>
                <a:lnTo>
                  <a:pt x="174" y="338"/>
                </a:lnTo>
                <a:lnTo>
                  <a:pt x="174" y="338"/>
                </a:lnTo>
                <a:lnTo>
                  <a:pt x="173" y="336"/>
                </a:lnTo>
                <a:lnTo>
                  <a:pt x="171" y="334"/>
                </a:lnTo>
                <a:lnTo>
                  <a:pt x="169" y="334"/>
                </a:lnTo>
                <a:lnTo>
                  <a:pt x="167" y="334"/>
                </a:lnTo>
                <a:lnTo>
                  <a:pt x="167" y="334"/>
                </a:lnTo>
                <a:lnTo>
                  <a:pt x="148" y="337"/>
                </a:lnTo>
                <a:lnTo>
                  <a:pt x="130" y="342"/>
                </a:lnTo>
                <a:lnTo>
                  <a:pt x="130" y="342"/>
                </a:lnTo>
                <a:lnTo>
                  <a:pt x="124" y="316"/>
                </a:lnTo>
                <a:lnTo>
                  <a:pt x="119" y="289"/>
                </a:lnTo>
                <a:lnTo>
                  <a:pt x="119" y="289"/>
                </a:lnTo>
                <a:lnTo>
                  <a:pt x="119" y="287"/>
                </a:lnTo>
                <a:lnTo>
                  <a:pt x="117" y="285"/>
                </a:lnTo>
                <a:lnTo>
                  <a:pt x="115" y="284"/>
                </a:lnTo>
                <a:lnTo>
                  <a:pt x="113" y="284"/>
                </a:lnTo>
                <a:lnTo>
                  <a:pt x="113" y="284"/>
                </a:lnTo>
                <a:lnTo>
                  <a:pt x="111" y="285"/>
                </a:lnTo>
                <a:lnTo>
                  <a:pt x="110" y="286"/>
                </a:lnTo>
                <a:lnTo>
                  <a:pt x="109" y="288"/>
                </a:lnTo>
                <a:lnTo>
                  <a:pt x="109" y="290"/>
                </a:lnTo>
                <a:lnTo>
                  <a:pt x="109" y="290"/>
                </a:lnTo>
                <a:lnTo>
                  <a:pt x="113" y="318"/>
                </a:lnTo>
                <a:lnTo>
                  <a:pt x="121" y="346"/>
                </a:lnTo>
                <a:lnTo>
                  <a:pt x="121" y="346"/>
                </a:lnTo>
                <a:lnTo>
                  <a:pt x="106" y="351"/>
                </a:lnTo>
                <a:lnTo>
                  <a:pt x="92" y="356"/>
                </a:lnTo>
                <a:lnTo>
                  <a:pt x="79" y="362"/>
                </a:lnTo>
                <a:lnTo>
                  <a:pt x="67" y="370"/>
                </a:lnTo>
                <a:lnTo>
                  <a:pt x="67" y="370"/>
                </a:lnTo>
                <a:lnTo>
                  <a:pt x="57" y="356"/>
                </a:lnTo>
                <a:lnTo>
                  <a:pt x="48" y="341"/>
                </a:lnTo>
                <a:lnTo>
                  <a:pt x="40" y="325"/>
                </a:lnTo>
                <a:lnTo>
                  <a:pt x="34" y="310"/>
                </a:lnTo>
                <a:lnTo>
                  <a:pt x="29" y="294"/>
                </a:lnTo>
                <a:lnTo>
                  <a:pt x="25" y="277"/>
                </a:lnTo>
                <a:lnTo>
                  <a:pt x="22" y="260"/>
                </a:lnTo>
                <a:lnTo>
                  <a:pt x="21" y="243"/>
                </a:lnTo>
                <a:lnTo>
                  <a:pt x="59" y="243"/>
                </a:lnTo>
                <a:lnTo>
                  <a:pt x="59" y="243"/>
                </a:lnTo>
                <a:lnTo>
                  <a:pt x="61" y="242"/>
                </a:lnTo>
                <a:lnTo>
                  <a:pt x="63" y="241"/>
                </a:lnTo>
                <a:lnTo>
                  <a:pt x="65" y="240"/>
                </a:lnTo>
                <a:lnTo>
                  <a:pt x="65" y="238"/>
                </a:lnTo>
                <a:lnTo>
                  <a:pt x="65" y="238"/>
                </a:lnTo>
                <a:lnTo>
                  <a:pt x="65" y="235"/>
                </a:lnTo>
                <a:lnTo>
                  <a:pt x="63" y="233"/>
                </a:lnTo>
                <a:lnTo>
                  <a:pt x="61" y="232"/>
                </a:lnTo>
                <a:lnTo>
                  <a:pt x="59" y="232"/>
                </a:lnTo>
                <a:lnTo>
                  <a:pt x="21" y="232"/>
                </a:lnTo>
                <a:lnTo>
                  <a:pt x="21" y="232"/>
                </a:lnTo>
                <a:lnTo>
                  <a:pt x="23" y="210"/>
                </a:lnTo>
                <a:lnTo>
                  <a:pt x="26" y="188"/>
                </a:lnTo>
                <a:lnTo>
                  <a:pt x="33" y="167"/>
                </a:lnTo>
                <a:lnTo>
                  <a:pt x="41" y="147"/>
                </a:lnTo>
                <a:lnTo>
                  <a:pt x="41" y="147"/>
                </a:lnTo>
                <a:lnTo>
                  <a:pt x="42" y="142"/>
                </a:lnTo>
                <a:lnTo>
                  <a:pt x="41" y="138"/>
                </a:lnTo>
                <a:lnTo>
                  <a:pt x="39" y="135"/>
                </a:lnTo>
                <a:lnTo>
                  <a:pt x="36" y="132"/>
                </a:lnTo>
                <a:lnTo>
                  <a:pt x="36" y="132"/>
                </a:lnTo>
                <a:lnTo>
                  <a:pt x="32" y="132"/>
                </a:lnTo>
                <a:lnTo>
                  <a:pt x="29" y="132"/>
                </a:lnTo>
                <a:lnTo>
                  <a:pt x="24" y="134"/>
                </a:lnTo>
                <a:lnTo>
                  <a:pt x="22" y="137"/>
                </a:lnTo>
                <a:lnTo>
                  <a:pt x="22" y="137"/>
                </a:lnTo>
                <a:lnTo>
                  <a:pt x="17" y="150"/>
                </a:lnTo>
                <a:lnTo>
                  <a:pt x="13" y="161"/>
                </a:lnTo>
                <a:lnTo>
                  <a:pt x="8" y="174"/>
                </a:lnTo>
                <a:lnTo>
                  <a:pt x="5" y="186"/>
                </a:lnTo>
                <a:lnTo>
                  <a:pt x="3" y="198"/>
                </a:lnTo>
                <a:lnTo>
                  <a:pt x="1" y="211"/>
                </a:lnTo>
                <a:lnTo>
                  <a:pt x="0" y="224"/>
                </a:lnTo>
                <a:lnTo>
                  <a:pt x="0" y="238"/>
                </a:lnTo>
                <a:lnTo>
                  <a:pt x="0" y="238"/>
                </a:lnTo>
                <a:lnTo>
                  <a:pt x="1" y="261"/>
                </a:lnTo>
                <a:lnTo>
                  <a:pt x="4" y="283"/>
                </a:lnTo>
                <a:lnTo>
                  <a:pt x="10" y="305"/>
                </a:lnTo>
                <a:lnTo>
                  <a:pt x="17" y="326"/>
                </a:lnTo>
                <a:lnTo>
                  <a:pt x="26" y="347"/>
                </a:lnTo>
                <a:lnTo>
                  <a:pt x="38" y="367"/>
                </a:lnTo>
                <a:lnTo>
                  <a:pt x="52" y="385"/>
                </a:lnTo>
                <a:lnTo>
                  <a:pt x="67" y="403"/>
                </a:lnTo>
                <a:lnTo>
                  <a:pt x="67" y="403"/>
                </a:lnTo>
                <a:lnTo>
                  <a:pt x="71" y="405"/>
                </a:lnTo>
                <a:lnTo>
                  <a:pt x="74" y="406"/>
                </a:lnTo>
                <a:lnTo>
                  <a:pt x="74" y="406"/>
                </a:lnTo>
                <a:lnTo>
                  <a:pt x="78" y="405"/>
                </a:lnTo>
                <a:lnTo>
                  <a:pt x="81" y="403"/>
                </a:lnTo>
                <a:lnTo>
                  <a:pt x="81" y="403"/>
                </a:lnTo>
                <a:lnTo>
                  <a:pt x="85" y="398"/>
                </a:lnTo>
                <a:lnTo>
                  <a:pt x="85" y="395"/>
                </a:lnTo>
                <a:lnTo>
                  <a:pt x="85" y="391"/>
                </a:lnTo>
                <a:lnTo>
                  <a:pt x="83" y="388"/>
                </a:lnTo>
                <a:lnTo>
                  <a:pt x="83" y="388"/>
                </a:lnTo>
                <a:close/>
                <a:moveTo>
                  <a:pt x="225" y="376"/>
                </a:moveTo>
                <a:lnTo>
                  <a:pt x="225" y="376"/>
                </a:lnTo>
                <a:lnTo>
                  <a:pt x="221" y="390"/>
                </a:lnTo>
                <a:lnTo>
                  <a:pt x="229" y="402"/>
                </a:lnTo>
                <a:lnTo>
                  <a:pt x="247" y="402"/>
                </a:lnTo>
                <a:lnTo>
                  <a:pt x="255" y="390"/>
                </a:lnTo>
                <a:lnTo>
                  <a:pt x="255" y="390"/>
                </a:lnTo>
                <a:lnTo>
                  <a:pt x="250" y="376"/>
                </a:lnTo>
                <a:lnTo>
                  <a:pt x="250" y="376"/>
                </a:lnTo>
                <a:lnTo>
                  <a:pt x="225" y="376"/>
                </a:lnTo>
                <a:lnTo>
                  <a:pt x="225" y="3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095630" y="3572921"/>
            <a:ext cx="668644" cy="30303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dirty="0" smtClean="0">
                <a:solidFill>
                  <a:schemeClr val="accent1"/>
                </a:solidFill>
              </a:rPr>
              <a:t>Reports catalogue</a:t>
            </a:r>
            <a:endParaRPr lang="en-GB" sz="80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880072" y="3572921"/>
            <a:ext cx="1042103" cy="36053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r">
              <a:spcAft>
                <a:spcPts val="600"/>
              </a:spcAft>
            </a:pPr>
            <a:r>
              <a:rPr lang="en-GB" sz="800" dirty="0" smtClean="0">
                <a:solidFill>
                  <a:schemeClr val="accent1"/>
                </a:solidFill>
              </a:rPr>
              <a:t>Real-time </a:t>
            </a:r>
            <a:r>
              <a:rPr lang="en-GB" sz="800" dirty="0">
                <a:solidFill>
                  <a:schemeClr val="accent1"/>
                </a:solidFill>
              </a:rPr>
              <a:t>a</a:t>
            </a:r>
            <a:r>
              <a:rPr lang="en-GB" sz="800" dirty="0" smtClean="0">
                <a:solidFill>
                  <a:schemeClr val="accent1"/>
                </a:solidFill>
              </a:rPr>
              <a:t>nalytics engine</a:t>
            </a:r>
          </a:p>
        </p:txBody>
      </p:sp>
      <p:grpSp>
        <p:nvGrpSpPr>
          <p:cNvPr id="328" name="Group 327"/>
          <p:cNvGrpSpPr/>
          <p:nvPr/>
        </p:nvGrpSpPr>
        <p:grpSpPr>
          <a:xfrm flipV="1">
            <a:off x="4383912" y="3338276"/>
            <a:ext cx="2079802" cy="215280"/>
            <a:chOff x="4350032" y="4179228"/>
            <a:chExt cx="2264969" cy="240372"/>
          </a:xfrm>
        </p:grpSpPr>
        <p:cxnSp>
          <p:nvCxnSpPr>
            <p:cNvPr id="329" name="Straight Arrow Connector 328"/>
            <p:cNvCxnSpPr/>
            <p:nvPr/>
          </p:nvCxnSpPr>
          <p:spPr>
            <a:xfrm flipV="1">
              <a:off x="4350032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V="1">
              <a:off x="4633153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V="1">
              <a:off x="4916274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 flipV="1">
              <a:off x="5199395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 flipV="1">
              <a:off x="5482516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V="1">
              <a:off x="5765637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 flipV="1">
              <a:off x="6048758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 flipV="1">
              <a:off x="6331879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 flipV="1">
              <a:off x="6615001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8" name="Straight Arrow Connector 337"/>
          <p:cNvCxnSpPr/>
          <p:nvPr/>
        </p:nvCxnSpPr>
        <p:spPr>
          <a:xfrm rot="5400000" flipH="1" flipV="1">
            <a:off x="4932054" y="4025484"/>
            <a:ext cx="294319" cy="4086"/>
          </a:xfrm>
          <a:prstGeom prst="straightConnector1">
            <a:avLst/>
          </a:prstGeom>
          <a:ln w="19050">
            <a:solidFill>
              <a:srgbClr val="F4777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rot="5400000" flipH="1" flipV="1">
            <a:off x="5755496" y="4022117"/>
            <a:ext cx="294319" cy="4086"/>
          </a:xfrm>
          <a:prstGeom prst="straightConnector1">
            <a:avLst/>
          </a:prstGeom>
          <a:ln w="19050">
            <a:solidFill>
              <a:srgbClr val="F4777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Group 340"/>
          <p:cNvGrpSpPr/>
          <p:nvPr/>
        </p:nvGrpSpPr>
        <p:grpSpPr>
          <a:xfrm>
            <a:off x="4052887" y="4501783"/>
            <a:ext cx="398123" cy="362218"/>
            <a:chOff x="7939088" y="2133438"/>
            <a:chExt cx="540630" cy="537866"/>
          </a:xfrm>
          <a:solidFill>
            <a:srgbClr val="7F5C27"/>
          </a:solidFill>
        </p:grpSpPr>
        <p:grpSp>
          <p:nvGrpSpPr>
            <p:cNvPr id="355" name="Group 354"/>
            <p:cNvGrpSpPr/>
            <p:nvPr/>
          </p:nvGrpSpPr>
          <p:grpSpPr>
            <a:xfrm>
              <a:off x="7939088" y="2245854"/>
              <a:ext cx="425450" cy="425450"/>
              <a:chOff x="2995613" y="2352675"/>
              <a:chExt cx="425450" cy="425450"/>
            </a:xfrm>
            <a:grpFill/>
          </p:grpSpPr>
          <p:sp>
            <p:nvSpPr>
              <p:cNvPr id="366" name="Freeform 8"/>
              <p:cNvSpPr>
                <a:spLocks/>
              </p:cNvSpPr>
              <p:nvPr/>
            </p:nvSpPr>
            <p:spPr bwMode="auto">
              <a:xfrm>
                <a:off x="2995613" y="2352675"/>
                <a:ext cx="425450" cy="425450"/>
              </a:xfrm>
              <a:custGeom>
                <a:avLst/>
                <a:gdLst/>
                <a:ahLst/>
                <a:cxnLst>
                  <a:cxn ang="0">
                    <a:pos x="1527" y="1606"/>
                  </a:cxn>
                  <a:cxn ang="0">
                    <a:pos x="1535" y="1605"/>
                  </a:cxn>
                  <a:cxn ang="0">
                    <a:pos x="1551" y="1601"/>
                  </a:cxn>
                  <a:cxn ang="0">
                    <a:pos x="1565" y="1595"/>
                  </a:cxn>
                  <a:cxn ang="0">
                    <a:pos x="1576" y="1587"/>
                  </a:cxn>
                  <a:cxn ang="0">
                    <a:pos x="1588" y="1577"/>
                  </a:cxn>
                  <a:cxn ang="0">
                    <a:pos x="1596" y="1564"/>
                  </a:cxn>
                  <a:cxn ang="0">
                    <a:pos x="1602" y="1550"/>
                  </a:cxn>
                  <a:cxn ang="0">
                    <a:pos x="1605" y="1535"/>
                  </a:cxn>
                  <a:cxn ang="0">
                    <a:pos x="1605" y="1527"/>
                  </a:cxn>
                  <a:cxn ang="0">
                    <a:pos x="1604" y="1511"/>
                  </a:cxn>
                  <a:cxn ang="0">
                    <a:pos x="1599" y="1497"/>
                  </a:cxn>
                  <a:cxn ang="0">
                    <a:pos x="1591" y="1483"/>
                  </a:cxn>
                  <a:cxn ang="0">
                    <a:pos x="1582" y="1472"/>
                  </a:cxn>
                  <a:cxn ang="0">
                    <a:pos x="1571" y="1463"/>
                  </a:cxn>
                  <a:cxn ang="0">
                    <a:pos x="1558" y="1456"/>
                  </a:cxn>
                  <a:cxn ang="0">
                    <a:pos x="1543" y="1451"/>
                  </a:cxn>
                  <a:cxn ang="0">
                    <a:pos x="1527" y="1450"/>
                  </a:cxn>
                  <a:cxn ang="0">
                    <a:pos x="156" y="78"/>
                  </a:cxn>
                  <a:cxn ang="0">
                    <a:pos x="156" y="70"/>
                  </a:cxn>
                  <a:cxn ang="0">
                    <a:pos x="152" y="55"/>
                  </a:cxn>
                  <a:cxn ang="0">
                    <a:pos x="147" y="41"/>
                  </a:cxn>
                  <a:cxn ang="0">
                    <a:pos x="139" y="28"/>
                  </a:cxn>
                  <a:cxn ang="0">
                    <a:pos x="127" y="18"/>
                  </a:cxn>
                  <a:cxn ang="0">
                    <a:pos x="116" y="10"/>
                  </a:cxn>
                  <a:cxn ang="0">
                    <a:pos x="101" y="3"/>
                  </a:cxn>
                  <a:cxn ang="0">
                    <a:pos x="86" y="1"/>
                  </a:cxn>
                  <a:cxn ang="0">
                    <a:pos x="77" y="0"/>
                  </a:cxn>
                  <a:cxn ang="0">
                    <a:pos x="62" y="2"/>
                  </a:cxn>
                  <a:cxn ang="0">
                    <a:pos x="47" y="7"/>
                  </a:cxn>
                  <a:cxn ang="0">
                    <a:pos x="35" y="13"/>
                  </a:cxn>
                  <a:cxn ang="0">
                    <a:pos x="23" y="23"/>
                  </a:cxn>
                  <a:cxn ang="0">
                    <a:pos x="13" y="34"/>
                  </a:cxn>
                  <a:cxn ang="0">
                    <a:pos x="6" y="48"/>
                  </a:cxn>
                  <a:cxn ang="0">
                    <a:pos x="1" y="62"/>
                  </a:cxn>
                  <a:cxn ang="0">
                    <a:pos x="0" y="78"/>
                  </a:cxn>
                  <a:cxn ang="0">
                    <a:pos x="0" y="1527"/>
                  </a:cxn>
                  <a:cxn ang="0">
                    <a:pos x="1" y="1543"/>
                  </a:cxn>
                  <a:cxn ang="0">
                    <a:pos x="6" y="1557"/>
                  </a:cxn>
                  <a:cxn ang="0">
                    <a:pos x="13" y="1571"/>
                  </a:cxn>
                  <a:cxn ang="0">
                    <a:pos x="23" y="1583"/>
                  </a:cxn>
                  <a:cxn ang="0">
                    <a:pos x="35" y="1592"/>
                  </a:cxn>
                  <a:cxn ang="0">
                    <a:pos x="47" y="1599"/>
                  </a:cxn>
                  <a:cxn ang="0">
                    <a:pos x="62" y="1603"/>
                  </a:cxn>
                  <a:cxn ang="0">
                    <a:pos x="77" y="1606"/>
                  </a:cxn>
                </a:cxnLst>
                <a:rect l="0" t="0" r="r" b="b"/>
                <a:pathLst>
                  <a:path w="1605" h="1606">
                    <a:moveTo>
                      <a:pt x="77" y="1606"/>
                    </a:moveTo>
                    <a:lnTo>
                      <a:pt x="1527" y="1606"/>
                    </a:lnTo>
                    <a:lnTo>
                      <a:pt x="1527" y="1606"/>
                    </a:lnTo>
                    <a:lnTo>
                      <a:pt x="1535" y="1605"/>
                    </a:lnTo>
                    <a:lnTo>
                      <a:pt x="1543" y="1603"/>
                    </a:lnTo>
                    <a:lnTo>
                      <a:pt x="1551" y="1601"/>
                    </a:lnTo>
                    <a:lnTo>
                      <a:pt x="1558" y="1599"/>
                    </a:lnTo>
                    <a:lnTo>
                      <a:pt x="1565" y="1595"/>
                    </a:lnTo>
                    <a:lnTo>
                      <a:pt x="1571" y="1592"/>
                    </a:lnTo>
                    <a:lnTo>
                      <a:pt x="1576" y="1587"/>
                    </a:lnTo>
                    <a:lnTo>
                      <a:pt x="1582" y="1583"/>
                    </a:lnTo>
                    <a:lnTo>
                      <a:pt x="1588" y="1577"/>
                    </a:lnTo>
                    <a:lnTo>
                      <a:pt x="1591" y="1571"/>
                    </a:lnTo>
                    <a:lnTo>
                      <a:pt x="1596" y="1564"/>
                    </a:lnTo>
                    <a:lnTo>
                      <a:pt x="1599" y="1557"/>
                    </a:lnTo>
                    <a:lnTo>
                      <a:pt x="1602" y="1550"/>
                    </a:lnTo>
                    <a:lnTo>
                      <a:pt x="1604" y="1543"/>
                    </a:lnTo>
                    <a:lnTo>
                      <a:pt x="1605" y="1535"/>
                    </a:lnTo>
                    <a:lnTo>
                      <a:pt x="1605" y="1527"/>
                    </a:lnTo>
                    <a:lnTo>
                      <a:pt x="1605" y="1527"/>
                    </a:lnTo>
                    <a:lnTo>
                      <a:pt x="1605" y="1519"/>
                    </a:lnTo>
                    <a:lnTo>
                      <a:pt x="1604" y="1511"/>
                    </a:lnTo>
                    <a:lnTo>
                      <a:pt x="1602" y="1504"/>
                    </a:lnTo>
                    <a:lnTo>
                      <a:pt x="1599" y="1497"/>
                    </a:lnTo>
                    <a:lnTo>
                      <a:pt x="1596" y="1490"/>
                    </a:lnTo>
                    <a:lnTo>
                      <a:pt x="1591" y="1483"/>
                    </a:lnTo>
                    <a:lnTo>
                      <a:pt x="1588" y="1478"/>
                    </a:lnTo>
                    <a:lnTo>
                      <a:pt x="1582" y="1472"/>
                    </a:lnTo>
                    <a:lnTo>
                      <a:pt x="1576" y="1467"/>
                    </a:lnTo>
                    <a:lnTo>
                      <a:pt x="1571" y="1463"/>
                    </a:lnTo>
                    <a:lnTo>
                      <a:pt x="1565" y="1459"/>
                    </a:lnTo>
                    <a:lnTo>
                      <a:pt x="1558" y="1456"/>
                    </a:lnTo>
                    <a:lnTo>
                      <a:pt x="1551" y="1453"/>
                    </a:lnTo>
                    <a:lnTo>
                      <a:pt x="1543" y="1451"/>
                    </a:lnTo>
                    <a:lnTo>
                      <a:pt x="1535" y="1450"/>
                    </a:lnTo>
                    <a:lnTo>
                      <a:pt x="1527" y="1450"/>
                    </a:lnTo>
                    <a:lnTo>
                      <a:pt x="156" y="1450"/>
                    </a:lnTo>
                    <a:lnTo>
                      <a:pt x="156" y="78"/>
                    </a:lnTo>
                    <a:lnTo>
                      <a:pt x="156" y="78"/>
                    </a:lnTo>
                    <a:lnTo>
                      <a:pt x="156" y="70"/>
                    </a:lnTo>
                    <a:lnTo>
                      <a:pt x="155" y="62"/>
                    </a:lnTo>
                    <a:lnTo>
                      <a:pt x="152" y="55"/>
                    </a:lnTo>
                    <a:lnTo>
                      <a:pt x="150" y="48"/>
                    </a:lnTo>
                    <a:lnTo>
                      <a:pt x="147" y="41"/>
                    </a:lnTo>
                    <a:lnTo>
                      <a:pt x="142" y="34"/>
                    </a:lnTo>
                    <a:lnTo>
                      <a:pt x="139" y="28"/>
                    </a:lnTo>
                    <a:lnTo>
                      <a:pt x="133" y="23"/>
                    </a:lnTo>
                    <a:lnTo>
                      <a:pt x="127" y="18"/>
                    </a:lnTo>
                    <a:lnTo>
                      <a:pt x="121" y="13"/>
                    </a:lnTo>
                    <a:lnTo>
                      <a:pt x="116" y="10"/>
                    </a:lnTo>
                    <a:lnTo>
                      <a:pt x="109" y="7"/>
                    </a:lnTo>
                    <a:lnTo>
                      <a:pt x="101" y="3"/>
                    </a:lnTo>
                    <a:lnTo>
                      <a:pt x="94" y="2"/>
                    </a:lnTo>
                    <a:lnTo>
                      <a:pt x="86" y="1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71" y="1"/>
                    </a:lnTo>
                    <a:lnTo>
                      <a:pt x="62" y="2"/>
                    </a:lnTo>
                    <a:lnTo>
                      <a:pt x="54" y="3"/>
                    </a:lnTo>
                    <a:lnTo>
                      <a:pt x="47" y="7"/>
                    </a:lnTo>
                    <a:lnTo>
                      <a:pt x="41" y="10"/>
                    </a:lnTo>
                    <a:lnTo>
                      <a:pt x="35" y="13"/>
                    </a:lnTo>
                    <a:lnTo>
                      <a:pt x="28" y="18"/>
                    </a:lnTo>
                    <a:lnTo>
                      <a:pt x="23" y="23"/>
                    </a:lnTo>
                    <a:lnTo>
                      <a:pt x="17" y="28"/>
                    </a:lnTo>
                    <a:lnTo>
                      <a:pt x="13" y="34"/>
                    </a:lnTo>
                    <a:lnTo>
                      <a:pt x="9" y="41"/>
                    </a:lnTo>
                    <a:lnTo>
                      <a:pt x="6" y="48"/>
                    </a:lnTo>
                    <a:lnTo>
                      <a:pt x="4" y="55"/>
                    </a:lnTo>
                    <a:lnTo>
                      <a:pt x="1" y="62"/>
                    </a:lnTo>
                    <a:lnTo>
                      <a:pt x="0" y="70"/>
                    </a:lnTo>
                    <a:lnTo>
                      <a:pt x="0" y="78"/>
                    </a:lnTo>
                    <a:lnTo>
                      <a:pt x="0" y="1527"/>
                    </a:lnTo>
                    <a:lnTo>
                      <a:pt x="0" y="1527"/>
                    </a:lnTo>
                    <a:lnTo>
                      <a:pt x="0" y="1535"/>
                    </a:lnTo>
                    <a:lnTo>
                      <a:pt x="1" y="1543"/>
                    </a:lnTo>
                    <a:lnTo>
                      <a:pt x="4" y="1550"/>
                    </a:lnTo>
                    <a:lnTo>
                      <a:pt x="6" y="1557"/>
                    </a:lnTo>
                    <a:lnTo>
                      <a:pt x="9" y="1564"/>
                    </a:lnTo>
                    <a:lnTo>
                      <a:pt x="13" y="1571"/>
                    </a:lnTo>
                    <a:lnTo>
                      <a:pt x="17" y="1577"/>
                    </a:lnTo>
                    <a:lnTo>
                      <a:pt x="23" y="1583"/>
                    </a:lnTo>
                    <a:lnTo>
                      <a:pt x="28" y="1587"/>
                    </a:lnTo>
                    <a:lnTo>
                      <a:pt x="35" y="1592"/>
                    </a:lnTo>
                    <a:lnTo>
                      <a:pt x="41" y="1595"/>
                    </a:lnTo>
                    <a:lnTo>
                      <a:pt x="47" y="1599"/>
                    </a:lnTo>
                    <a:lnTo>
                      <a:pt x="54" y="1601"/>
                    </a:lnTo>
                    <a:lnTo>
                      <a:pt x="62" y="1603"/>
                    </a:lnTo>
                    <a:lnTo>
                      <a:pt x="71" y="1605"/>
                    </a:lnTo>
                    <a:lnTo>
                      <a:pt x="77" y="1606"/>
                    </a:lnTo>
                    <a:lnTo>
                      <a:pt x="77" y="16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7" name="Freeform 9"/>
              <p:cNvSpPr>
                <a:spLocks noEditPoints="1"/>
              </p:cNvSpPr>
              <p:nvPr/>
            </p:nvSpPr>
            <p:spPr bwMode="auto">
              <a:xfrm>
                <a:off x="3060700" y="2640013"/>
                <a:ext cx="344488" cy="71438"/>
              </a:xfrm>
              <a:custGeom>
                <a:avLst/>
                <a:gdLst/>
                <a:ahLst/>
                <a:cxnLst>
                  <a:cxn ang="0">
                    <a:pos x="1237" y="272"/>
                  </a:cxn>
                  <a:cxn ang="0">
                    <a:pos x="1250" y="271"/>
                  </a:cxn>
                  <a:cxn ang="0">
                    <a:pos x="1273" y="262"/>
                  </a:cxn>
                  <a:cxn ang="0">
                    <a:pos x="1289" y="245"/>
                  </a:cxn>
                  <a:cxn ang="0">
                    <a:pos x="1299" y="223"/>
                  </a:cxn>
                  <a:cxn ang="0">
                    <a:pos x="1300" y="62"/>
                  </a:cxn>
                  <a:cxn ang="0">
                    <a:pos x="1299" y="50"/>
                  </a:cxn>
                  <a:cxn ang="0">
                    <a:pos x="1289" y="28"/>
                  </a:cxn>
                  <a:cxn ang="0">
                    <a:pos x="1273" y="10"/>
                  </a:cxn>
                  <a:cxn ang="0">
                    <a:pos x="1250" y="1"/>
                  </a:cxn>
                  <a:cxn ang="0">
                    <a:pos x="63" y="0"/>
                  </a:cxn>
                  <a:cxn ang="0">
                    <a:pos x="51" y="1"/>
                  </a:cxn>
                  <a:cxn ang="0">
                    <a:pos x="28" y="10"/>
                  </a:cxn>
                  <a:cxn ang="0">
                    <a:pos x="10" y="28"/>
                  </a:cxn>
                  <a:cxn ang="0">
                    <a:pos x="1" y="50"/>
                  </a:cxn>
                  <a:cxn ang="0">
                    <a:pos x="0" y="210"/>
                  </a:cxn>
                  <a:cxn ang="0">
                    <a:pos x="1" y="223"/>
                  </a:cxn>
                  <a:cxn ang="0">
                    <a:pos x="10" y="245"/>
                  </a:cxn>
                  <a:cxn ang="0">
                    <a:pos x="28" y="262"/>
                  </a:cxn>
                  <a:cxn ang="0">
                    <a:pos x="51" y="271"/>
                  </a:cxn>
                  <a:cxn ang="0">
                    <a:pos x="63" y="272"/>
                  </a:cxn>
                  <a:cxn ang="0">
                    <a:pos x="1253" y="97"/>
                  </a:cxn>
                  <a:cxn ang="0">
                    <a:pos x="1066" y="225"/>
                  </a:cxn>
                  <a:cxn ang="0">
                    <a:pos x="1244" y="48"/>
                  </a:cxn>
                  <a:cxn ang="0">
                    <a:pos x="1251" y="54"/>
                  </a:cxn>
                  <a:cxn ang="0">
                    <a:pos x="1253" y="62"/>
                  </a:cxn>
                  <a:cxn ang="0">
                    <a:pos x="1253" y="175"/>
                  </a:cxn>
                  <a:cxn ang="0">
                    <a:pos x="1146" y="225"/>
                  </a:cxn>
                  <a:cxn ang="0">
                    <a:pos x="1253" y="175"/>
                  </a:cxn>
                  <a:cxn ang="0">
                    <a:pos x="988" y="225"/>
                  </a:cxn>
                  <a:cxn ang="0">
                    <a:pos x="1223" y="46"/>
                  </a:cxn>
                  <a:cxn ang="0">
                    <a:pos x="966" y="225"/>
                  </a:cxn>
                  <a:cxn ang="0">
                    <a:pos x="1088" y="46"/>
                  </a:cxn>
                  <a:cxn ang="0">
                    <a:pos x="966" y="225"/>
                  </a:cxn>
                  <a:cxn ang="0">
                    <a:pos x="831" y="225"/>
                  </a:cxn>
                  <a:cxn ang="0">
                    <a:pos x="1066" y="46"/>
                  </a:cxn>
                  <a:cxn ang="0">
                    <a:pos x="808" y="225"/>
                  </a:cxn>
                  <a:cxn ang="0">
                    <a:pos x="931" y="46"/>
                  </a:cxn>
                  <a:cxn ang="0">
                    <a:pos x="808" y="225"/>
                  </a:cxn>
                  <a:cxn ang="0">
                    <a:pos x="673" y="225"/>
                  </a:cxn>
                  <a:cxn ang="0">
                    <a:pos x="908" y="46"/>
                  </a:cxn>
                  <a:cxn ang="0">
                    <a:pos x="651" y="225"/>
                  </a:cxn>
                  <a:cxn ang="0">
                    <a:pos x="650" y="170"/>
                  </a:cxn>
                  <a:cxn ang="0">
                    <a:pos x="830" y="46"/>
                  </a:cxn>
                  <a:cxn ang="0">
                    <a:pos x="650" y="148"/>
                  </a:cxn>
                  <a:cxn ang="0">
                    <a:pos x="695" y="46"/>
                  </a:cxn>
                  <a:cxn ang="0">
                    <a:pos x="650" y="148"/>
                  </a:cxn>
                  <a:cxn ang="0">
                    <a:pos x="650" y="46"/>
                  </a:cxn>
                  <a:cxn ang="0">
                    <a:pos x="650" y="68"/>
                  </a:cxn>
                  <a:cxn ang="0">
                    <a:pos x="1225" y="225"/>
                  </a:cxn>
                  <a:cxn ang="0">
                    <a:pos x="1253" y="210"/>
                  </a:cxn>
                  <a:cxn ang="0">
                    <a:pos x="1252" y="216"/>
                  </a:cxn>
                  <a:cxn ang="0">
                    <a:pos x="1244" y="224"/>
                  </a:cxn>
                  <a:cxn ang="0">
                    <a:pos x="1237" y="225"/>
                  </a:cxn>
                </a:cxnLst>
                <a:rect l="0" t="0" r="r" b="b"/>
                <a:pathLst>
                  <a:path w="1300" h="272">
                    <a:moveTo>
                      <a:pt x="63" y="272"/>
                    </a:moveTo>
                    <a:lnTo>
                      <a:pt x="1237" y="272"/>
                    </a:lnTo>
                    <a:lnTo>
                      <a:pt x="1237" y="272"/>
                    </a:lnTo>
                    <a:lnTo>
                      <a:pt x="1250" y="271"/>
                    </a:lnTo>
                    <a:lnTo>
                      <a:pt x="1261" y="268"/>
                    </a:lnTo>
                    <a:lnTo>
                      <a:pt x="1273" y="262"/>
                    </a:lnTo>
                    <a:lnTo>
                      <a:pt x="1282" y="254"/>
                    </a:lnTo>
                    <a:lnTo>
                      <a:pt x="1289" y="245"/>
                    </a:lnTo>
                    <a:lnTo>
                      <a:pt x="1295" y="234"/>
                    </a:lnTo>
                    <a:lnTo>
                      <a:pt x="1299" y="223"/>
                    </a:lnTo>
                    <a:lnTo>
                      <a:pt x="1300" y="210"/>
                    </a:lnTo>
                    <a:lnTo>
                      <a:pt x="1300" y="62"/>
                    </a:lnTo>
                    <a:lnTo>
                      <a:pt x="1300" y="62"/>
                    </a:lnTo>
                    <a:lnTo>
                      <a:pt x="1299" y="50"/>
                    </a:lnTo>
                    <a:lnTo>
                      <a:pt x="1295" y="38"/>
                    </a:lnTo>
                    <a:lnTo>
                      <a:pt x="1289" y="28"/>
                    </a:lnTo>
                    <a:lnTo>
                      <a:pt x="1282" y="18"/>
                    </a:lnTo>
                    <a:lnTo>
                      <a:pt x="1273" y="10"/>
                    </a:lnTo>
                    <a:lnTo>
                      <a:pt x="1261" y="5"/>
                    </a:lnTo>
                    <a:lnTo>
                      <a:pt x="1250" y="1"/>
                    </a:lnTo>
                    <a:lnTo>
                      <a:pt x="1237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51" y="1"/>
                    </a:lnTo>
                    <a:lnTo>
                      <a:pt x="38" y="5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5" y="38"/>
                    </a:lnTo>
                    <a:lnTo>
                      <a:pt x="1" y="50"/>
                    </a:lnTo>
                    <a:lnTo>
                      <a:pt x="0" y="62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" y="223"/>
                    </a:lnTo>
                    <a:lnTo>
                      <a:pt x="5" y="234"/>
                    </a:lnTo>
                    <a:lnTo>
                      <a:pt x="10" y="245"/>
                    </a:lnTo>
                    <a:lnTo>
                      <a:pt x="18" y="254"/>
                    </a:lnTo>
                    <a:lnTo>
                      <a:pt x="28" y="262"/>
                    </a:lnTo>
                    <a:lnTo>
                      <a:pt x="38" y="268"/>
                    </a:lnTo>
                    <a:lnTo>
                      <a:pt x="51" y="271"/>
                    </a:lnTo>
                    <a:lnTo>
                      <a:pt x="63" y="272"/>
                    </a:lnTo>
                    <a:lnTo>
                      <a:pt x="63" y="272"/>
                    </a:lnTo>
                    <a:close/>
                    <a:moveTo>
                      <a:pt x="1253" y="62"/>
                    </a:moveTo>
                    <a:lnTo>
                      <a:pt x="1253" y="97"/>
                    </a:lnTo>
                    <a:lnTo>
                      <a:pt x="1124" y="225"/>
                    </a:lnTo>
                    <a:lnTo>
                      <a:pt x="1066" y="225"/>
                    </a:lnTo>
                    <a:lnTo>
                      <a:pt x="1244" y="48"/>
                    </a:lnTo>
                    <a:lnTo>
                      <a:pt x="1244" y="48"/>
                    </a:lnTo>
                    <a:lnTo>
                      <a:pt x="1247" y="51"/>
                    </a:lnTo>
                    <a:lnTo>
                      <a:pt x="1251" y="54"/>
                    </a:lnTo>
                    <a:lnTo>
                      <a:pt x="1253" y="58"/>
                    </a:lnTo>
                    <a:lnTo>
                      <a:pt x="1253" y="62"/>
                    </a:lnTo>
                    <a:lnTo>
                      <a:pt x="1253" y="62"/>
                    </a:lnTo>
                    <a:close/>
                    <a:moveTo>
                      <a:pt x="1253" y="175"/>
                    </a:moveTo>
                    <a:lnTo>
                      <a:pt x="1203" y="225"/>
                    </a:lnTo>
                    <a:lnTo>
                      <a:pt x="1146" y="225"/>
                    </a:lnTo>
                    <a:lnTo>
                      <a:pt x="1253" y="119"/>
                    </a:lnTo>
                    <a:lnTo>
                      <a:pt x="1253" y="175"/>
                    </a:lnTo>
                    <a:close/>
                    <a:moveTo>
                      <a:pt x="1044" y="225"/>
                    </a:moveTo>
                    <a:lnTo>
                      <a:pt x="988" y="225"/>
                    </a:lnTo>
                    <a:lnTo>
                      <a:pt x="1166" y="46"/>
                    </a:lnTo>
                    <a:lnTo>
                      <a:pt x="1223" y="46"/>
                    </a:lnTo>
                    <a:lnTo>
                      <a:pt x="1044" y="225"/>
                    </a:lnTo>
                    <a:close/>
                    <a:moveTo>
                      <a:pt x="966" y="225"/>
                    </a:moveTo>
                    <a:lnTo>
                      <a:pt x="909" y="225"/>
                    </a:lnTo>
                    <a:lnTo>
                      <a:pt x="1088" y="46"/>
                    </a:lnTo>
                    <a:lnTo>
                      <a:pt x="1145" y="46"/>
                    </a:lnTo>
                    <a:lnTo>
                      <a:pt x="966" y="225"/>
                    </a:lnTo>
                    <a:close/>
                    <a:moveTo>
                      <a:pt x="887" y="225"/>
                    </a:moveTo>
                    <a:lnTo>
                      <a:pt x="831" y="225"/>
                    </a:lnTo>
                    <a:lnTo>
                      <a:pt x="1010" y="46"/>
                    </a:lnTo>
                    <a:lnTo>
                      <a:pt x="1066" y="46"/>
                    </a:lnTo>
                    <a:lnTo>
                      <a:pt x="887" y="225"/>
                    </a:lnTo>
                    <a:close/>
                    <a:moveTo>
                      <a:pt x="808" y="225"/>
                    </a:moveTo>
                    <a:lnTo>
                      <a:pt x="751" y="225"/>
                    </a:lnTo>
                    <a:lnTo>
                      <a:pt x="931" y="46"/>
                    </a:lnTo>
                    <a:lnTo>
                      <a:pt x="988" y="46"/>
                    </a:lnTo>
                    <a:lnTo>
                      <a:pt x="808" y="225"/>
                    </a:lnTo>
                    <a:close/>
                    <a:moveTo>
                      <a:pt x="729" y="225"/>
                    </a:moveTo>
                    <a:lnTo>
                      <a:pt x="673" y="225"/>
                    </a:lnTo>
                    <a:lnTo>
                      <a:pt x="851" y="46"/>
                    </a:lnTo>
                    <a:lnTo>
                      <a:pt x="908" y="46"/>
                    </a:lnTo>
                    <a:lnTo>
                      <a:pt x="729" y="225"/>
                    </a:lnTo>
                    <a:close/>
                    <a:moveTo>
                      <a:pt x="651" y="225"/>
                    </a:moveTo>
                    <a:lnTo>
                      <a:pt x="650" y="225"/>
                    </a:lnTo>
                    <a:lnTo>
                      <a:pt x="650" y="170"/>
                    </a:lnTo>
                    <a:lnTo>
                      <a:pt x="773" y="46"/>
                    </a:lnTo>
                    <a:lnTo>
                      <a:pt x="830" y="46"/>
                    </a:lnTo>
                    <a:lnTo>
                      <a:pt x="651" y="225"/>
                    </a:lnTo>
                    <a:close/>
                    <a:moveTo>
                      <a:pt x="650" y="148"/>
                    </a:moveTo>
                    <a:lnTo>
                      <a:pt x="650" y="91"/>
                    </a:lnTo>
                    <a:lnTo>
                      <a:pt x="695" y="46"/>
                    </a:lnTo>
                    <a:lnTo>
                      <a:pt x="751" y="46"/>
                    </a:lnTo>
                    <a:lnTo>
                      <a:pt x="650" y="148"/>
                    </a:lnTo>
                    <a:close/>
                    <a:moveTo>
                      <a:pt x="650" y="68"/>
                    </a:moveTo>
                    <a:lnTo>
                      <a:pt x="650" y="46"/>
                    </a:lnTo>
                    <a:lnTo>
                      <a:pt x="673" y="46"/>
                    </a:lnTo>
                    <a:lnTo>
                      <a:pt x="650" y="68"/>
                    </a:lnTo>
                    <a:close/>
                    <a:moveTo>
                      <a:pt x="1237" y="225"/>
                    </a:moveTo>
                    <a:lnTo>
                      <a:pt x="1225" y="225"/>
                    </a:lnTo>
                    <a:lnTo>
                      <a:pt x="1253" y="198"/>
                    </a:lnTo>
                    <a:lnTo>
                      <a:pt x="1253" y="210"/>
                    </a:lnTo>
                    <a:lnTo>
                      <a:pt x="1253" y="210"/>
                    </a:lnTo>
                    <a:lnTo>
                      <a:pt x="1252" y="216"/>
                    </a:lnTo>
                    <a:lnTo>
                      <a:pt x="1248" y="220"/>
                    </a:lnTo>
                    <a:lnTo>
                      <a:pt x="1244" y="224"/>
                    </a:lnTo>
                    <a:lnTo>
                      <a:pt x="1237" y="225"/>
                    </a:lnTo>
                    <a:lnTo>
                      <a:pt x="1237" y="2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8" name="Freeform 10"/>
              <p:cNvSpPr>
                <a:spLocks noEditPoints="1"/>
              </p:cNvSpPr>
              <p:nvPr/>
            </p:nvSpPr>
            <p:spPr bwMode="auto">
              <a:xfrm>
                <a:off x="3060700" y="2459038"/>
                <a:ext cx="261938" cy="73025"/>
              </a:xfrm>
              <a:custGeom>
                <a:avLst/>
                <a:gdLst/>
                <a:ahLst/>
                <a:cxnLst>
                  <a:cxn ang="0">
                    <a:pos x="924" y="272"/>
                  </a:cxn>
                  <a:cxn ang="0">
                    <a:pos x="937" y="271"/>
                  </a:cxn>
                  <a:cxn ang="0">
                    <a:pos x="959" y="262"/>
                  </a:cxn>
                  <a:cxn ang="0">
                    <a:pos x="976" y="246"/>
                  </a:cxn>
                  <a:cxn ang="0">
                    <a:pos x="985" y="223"/>
                  </a:cxn>
                  <a:cxn ang="0">
                    <a:pos x="986" y="64"/>
                  </a:cxn>
                  <a:cxn ang="0">
                    <a:pos x="985" y="51"/>
                  </a:cxn>
                  <a:cxn ang="0">
                    <a:pos x="976" y="28"/>
                  </a:cxn>
                  <a:cxn ang="0">
                    <a:pos x="959" y="12"/>
                  </a:cxn>
                  <a:cxn ang="0">
                    <a:pos x="937" y="1"/>
                  </a:cxn>
                  <a:cxn ang="0">
                    <a:pos x="63" y="0"/>
                  </a:cxn>
                  <a:cxn ang="0">
                    <a:pos x="51" y="1"/>
                  </a:cxn>
                  <a:cxn ang="0">
                    <a:pos x="28" y="12"/>
                  </a:cxn>
                  <a:cxn ang="0">
                    <a:pos x="10" y="28"/>
                  </a:cxn>
                  <a:cxn ang="0">
                    <a:pos x="1" y="51"/>
                  </a:cxn>
                  <a:cxn ang="0">
                    <a:pos x="0" y="210"/>
                  </a:cxn>
                  <a:cxn ang="0">
                    <a:pos x="1" y="223"/>
                  </a:cxn>
                  <a:cxn ang="0">
                    <a:pos x="10" y="246"/>
                  </a:cxn>
                  <a:cxn ang="0">
                    <a:pos x="28" y="262"/>
                  </a:cxn>
                  <a:cxn ang="0">
                    <a:pos x="51" y="271"/>
                  </a:cxn>
                  <a:cxn ang="0">
                    <a:pos x="63" y="272"/>
                  </a:cxn>
                  <a:cxn ang="0">
                    <a:pos x="940" y="98"/>
                  </a:cxn>
                  <a:cxn ang="0">
                    <a:pos x="753" y="226"/>
                  </a:cxn>
                  <a:cxn ang="0">
                    <a:pos x="931" y="49"/>
                  </a:cxn>
                  <a:cxn ang="0">
                    <a:pos x="937" y="54"/>
                  </a:cxn>
                  <a:cxn ang="0">
                    <a:pos x="940" y="64"/>
                  </a:cxn>
                  <a:cxn ang="0">
                    <a:pos x="940" y="177"/>
                  </a:cxn>
                  <a:cxn ang="0">
                    <a:pos x="832" y="226"/>
                  </a:cxn>
                  <a:cxn ang="0">
                    <a:pos x="940" y="177"/>
                  </a:cxn>
                  <a:cxn ang="0">
                    <a:pos x="675" y="226"/>
                  </a:cxn>
                  <a:cxn ang="0">
                    <a:pos x="910" y="47"/>
                  </a:cxn>
                  <a:cxn ang="0">
                    <a:pos x="653" y="226"/>
                  </a:cxn>
                  <a:cxn ang="0">
                    <a:pos x="775" y="47"/>
                  </a:cxn>
                  <a:cxn ang="0">
                    <a:pos x="653" y="226"/>
                  </a:cxn>
                  <a:cxn ang="0">
                    <a:pos x="517" y="226"/>
                  </a:cxn>
                  <a:cxn ang="0">
                    <a:pos x="752" y="47"/>
                  </a:cxn>
                  <a:cxn ang="0">
                    <a:pos x="495" y="226"/>
                  </a:cxn>
                  <a:cxn ang="0">
                    <a:pos x="494" y="171"/>
                  </a:cxn>
                  <a:cxn ang="0">
                    <a:pos x="674" y="47"/>
                  </a:cxn>
                  <a:cxn ang="0">
                    <a:pos x="494" y="149"/>
                  </a:cxn>
                  <a:cxn ang="0">
                    <a:pos x="539" y="47"/>
                  </a:cxn>
                  <a:cxn ang="0">
                    <a:pos x="494" y="149"/>
                  </a:cxn>
                  <a:cxn ang="0">
                    <a:pos x="494" y="47"/>
                  </a:cxn>
                  <a:cxn ang="0">
                    <a:pos x="494" y="71"/>
                  </a:cxn>
                  <a:cxn ang="0">
                    <a:pos x="913" y="226"/>
                  </a:cxn>
                  <a:cxn ang="0">
                    <a:pos x="940" y="210"/>
                  </a:cxn>
                  <a:cxn ang="0">
                    <a:pos x="939" y="217"/>
                  </a:cxn>
                  <a:cxn ang="0">
                    <a:pos x="930" y="225"/>
                  </a:cxn>
                  <a:cxn ang="0">
                    <a:pos x="924" y="226"/>
                  </a:cxn>
                </a:cxnLst>
                <a:rect l="0" t="0" r="r" b="b"/>
                <a:pathLst>
                  <a:path w="986" h="272">
                    <a:moveTo>
                      <a:pt x="63" y="272"/>
                    </a:moveTo>
                    <a:lnTo>
                      <a:pt x="924" y="272"/>
                    </a:lnTo>
                    <a:lnTo>
                      <a:pt x="924" y="272"/>
                    </a:lnTo>
                    <a:lnTo>
                      <a:pt x="937" y="271"/>
                    </a:lnTo>
                    <a:lnTo>
                      <a:pt x="948" y="268"/>
                    </a:lnTo>
                    <a:lnTo>
                      <a:pt x="959" y="262"/>
                    </a:lnTo>
                    <a:lnTo>
                      <a:pt x="968" y="255"/>
                    </a:lnTo>
                    <a:lnTo>
                      <a:pt x="976" y="246"/>
                    </a:lnTo>
                    <a:lnTo>
                      <a:pt x="982" y="234"/>
                    </a:lnTo>
                    <a:lnTo>
                      <a:pt x="985" y="223"/>
                    </a:lnTo>
                    <a:lnTo>
                      <a:pt x="986" y="210"/>
                    </a:lnTo>
                    <a:lnTo>
                      <a:pt x="986" y="64"/>
                    </a:lnTo>
                    <a:lnTo>
                      <a:pt x="986" y="64"/>
                    </a:lnTo>
                    <a:lnTo>
                      <a:pt x="985" y="51"/>
                    </a:lnTo>
                    <a:lnTo>
                      <a:pt x="982" y="38"/>
                    </a:lnTo>
                    <a:lnTo>
                      <a:pt x="976" y="28"/>
                    </a:lnTo>
                    <a:lnTo>
                      <a:pt x="968" y="19"/>
                    </a:lnTo>
                    <a:lnTo>
                      <a:pt x="959" y="12"/>
                    </a:lnTo>
                    <a:lnTo>
                      <a:pt x="948" y="5"/>
                    </a:lnTo>
                    <a:lnTo>
                      <a:pt x="937" y="1"/>
                    </a:lnTo>
                    <a:lnTo>
                      <a:pt x="924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51" y="1"/>
                    </a:lnTo>
                    <a:lnTo>
                      <a:pt x="38" y="5"/>
                    </a:lnTo>
                    <a:lnTo>
                      <a:pt x="28" y="12"/>
                    </a:lnTo>
                    <a:lnTo>
                      <a:pt x="18" y="19"/>
                    </a:lnTo>
                    <a:lnTo>
                      <a:pt x="10" y="28"/>
                    </a:lnTo>
                    <a:lnTo>
                      <a:pt x="5" y="38"/>
                    </a:lnTo>
                    <a:lnTo>
                      <a:pt x="1" y="51"/>
                    </a:lnTo>
                    <a:lnTo>
                      <a:pt x="0" y="64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" y="223"/>
                    </a:lnTo>
                    <a:lnTo>
                      <a:pt x="5" y="234"/>
                    </a:lnTo>
                    <a:lnTo>
                      <a:pt x="10" y="246"/>
                    </a:lnTo>
                    <a:lnTo>
                      <a:pt x="18" y="255"/>
                    </a:lnTo>
                    <a:lnTo>
                      <a:pt x="28" y="262"/>
                    </a:lnTo>
                    <a:lnTo>
                      <a:pt x="38" y="268"/>
                    </a:lnTo>
                    <a:lnTo>
                      <a:pt x="51" y="271"/>
                    </a:lnTo>
                    <a:lnTo>
                      <a:pt x="63" y="272"/>
                    </a:lnTo>
                    <a:lnTo>
                      <a:pt x="63" y="272"/>
                    </a:lnTo>
                    <a:close/>
                    <a:moveTo>
                      <a:pt x="940" y="64"/>
                    </a:moveTo>
                    <a:lnTo>
                      <a:pt x="940" y="98"/>
                    </a:lnTo>
                    <a:lnTo>
                      <a:pt x="810" y="226"/>
                    </a:lnTo>
                    <a:lnTo>
                      <a:pt x="753" y="226"/>
                    </a:lnTo>
                    <a:lnTo>
                      <a:pt x="931" y="49"/>
                    </a:lnTo>
                    <a:lnTo>
                      <a:pt x="931" y="49"/>
                    </a:lnTo>
                    <a:lnTo>
                      <a:pt x="935" y="51"/>
                    </a:lnTo>
                    <a:lnTo>
                      <a:pt x="937" y="54"/>
                    </a:lnTo>
                    <a:lnTo>
                      <a:pt x="939" y="59"/>
                    </a:lnTo>
                    <a:lnTo>
                      <a:pt x="940" y="64"/>
                    </a:lnTo>
                    <a:lnTo>
                      <a:pt x="940" y="64"/>
                    </a:lnTo>
                    <a:close/>
                    <a:moveTo>
                      <a:pt x="940" y="177"/>
                    </a:moveTo>
                    <a:lnTo>
                      <a:pt x="891" y="226"/>
                    </a:lnTo>
                    <a:lnTo>
                      <a:pt x="832" y="226"/>
                    </a:lnTo>
                    <a:lnTo>
                      <a:pt x="940" y="120"/>
                    </a:lnTo>
                    <a:lnTo>
                      <a:pt x="940" y="177"/>
                    </a:lnTo>
                    <a:close/>
                    <a:moveTo>
                      <a:pt x="731" y="226"/>
                    </a:moveTo>
                    <a:lnTo>
                      <a:pt x="675" y="226"/>
                    </a:lnTo>
                    <a:lnTo>
                      <a:pt x="854" y="47"/>
                    </a:lnTo>
                    <a:lnTo>
                      <a:pt x="910" y="47"/>
                    </a:lnTo>
                    <a:lnTo>
                      <a:pt x="731" y="226"/>
                    </a:lnTo>
                    <a:close/>
                    <a:moveTo>
                      <a:pt x="653" y="226"/>
                    </a:moveTo>
                    <a:lnTo>
                      <a:pt x="595" y="226"/>
                    </a:lnTo>
                    <a:lnTo>
                      <a:pt x="775" y="47"/>
                    </a:lnTo>
                    <a:lnTo>
                      <a:pt x="832" y="47"/>
                    </a:lnTo>
                    <a:lnTo>
                      <a:pt x="653" y="226"/>
                    </a:lnTo>
                    <a:close/>
                    <a:moveTo>
                      <a:pt x="573" y="226"/>
                    </a:moveTo>
                    <a:lnTo>
                      <a:pt x="517" y="226"/>
                    </a:lnTo>
                    <a:lnTo>
                      <a:pt x="696" y="47"/>
                    </a:lnTo>
                    <a:lnTo>
                      <a:pt x="752" y="47"/>
                    </a:lnTo>
                    <a:lnTo>
                      <a:pt x="573" y="226"/>
                    </a:lnTo>
                    <a:close/>
                    <a:moveTo>
                      <a:pt x="495" y="226"/>
                    </a:moveTo>
                    <a:lnTo>
                      <a:pt x="494" y="226"/>
                    </a:lnTo>
                    <a:lnTo>
                      <a:pt x="494" y="171"/>
                    </a:lnTo>
                    <a:lnTo>
                      <a:pt x="617" y="47"/>
                    </a:lnTo>
                    <a:lnTo>
                      <a:pt x="674" y="47"/>
                    </a:lnTo>
                    <a:lnTo>
                      <a:pt x="495" y="226"/>
                    </a:lnTo>
                    <a:close/>
                    <a:moveTo>
                      <a:pt x="494" y="149"/>
                    </a:moveTo>
                    <a:lnTo>
                      <a:pt x="494" y="92"/>
                    </a:lnTo>
                    <a:lnTo>
                      <a:pt x="539" y="47"/>
                    </a:lnTo>
                    <a:lnTo>
                      <a:pt x="595" y="47"/>
                    </a:lnTo>
                    <a:lnTo>
                      <a:pt x="494" y="149"/>
                    </a:lnTo>
                    <a:close/>
                    <a:moveTo>
                      <a:pt x="494" y="71"/>
                    </a:moveTo>
                    <a:lnTo>
                      <a:pt x="494" y="47"/>
                    </a:lnTo>
                    <a:lnTo>
                      <a:pt x="517" y="47"/>
                    </a:lnTo>
                    <a:lnTo>
                      <a:pt x="494" y="71"/>
                    </a:lnTo>
                    <a:close/>
                    <a:moveTo>
                      <a:pt x="924" y="226"/>
                    </a:moveTo>
                    <a:lnTo>
                      <a:pt x="913" y="226"/>
                    </a:lnTo>
                    <a:lnTo>
                      <a:pt x="940" y="199"/>
                    </a:lnTo>
                    <a:lnTo>
                      <a:pt x="940" y="210"/>
                    </a:lnTo>
                    <a:lnTo>
                      <a:pt x="940" y="210"/>
                    </a:lnTo>
                    <a:lnTo>
                      <a:pt x="939" y="217"/>
                    </a:lnTo>
                    <a:lnTo>
                      <a:pt x="936" y="222"/>
                    </a:lnTo>
                    <a:lnTo>
                      <a:pt x="930" y="225"/>
                    </a:lnTo>
                    <a:lnTo>
                      <a:pt x="924" y="226"/>
                    </a:lnTo>
                    <a:lnTo>
                      <a:pt x="924" y="2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9" name="Freeform 11"/>
              <p:cNvSpPr>
                <a:spLocks noEditPoints="1"/>
              </p:cNvSpPr>
              <p:nvPr/>
            </p:nvSpPr>
            <p:spPr bwMode="auto">
              <a:xfrm>
                <a:off x="3060700" y="2549525"/>
                <a:ext cx="179388" cy="73025"/>
              </a:xfrm>
              <a:custGeom>
                <a:avLst/>
                <a:gdLst/>
                <a:ahLst/>
                <a:cxnLst>
                  <a:cxn ang="0">
                    <a:pos x="610" y="272"/>
                  </a:cxn>
                  <a:cxn ang="0">
                    <a:pos x="623" y="271"/>
                  </a:cxn>
                  <a:cxn ang="0">
                    <a:pos x="646" y="262"/>
                  </a:cxn>
                  <a:cxn ang="0">
                    <a:pos x="662" y="244"/>
                  </a:cxn>
                  <a:cxn ang="0">
                    <a:pos x="673" y="222"/>
                  </a:cxn>
                  <a:cxn ang="0">
                    <a:pos x="674" y="62"/>
                  </a:cxn>
                  <a:cxn ang="0">
                    <a:pos x="673" y="49"/>
                  </a:cxn>
                  <a:cxn ang="0">
                    <a:pos x="662" y="27"/>
                  </a:cxn>
                  <a:cxn ang="0">
                    <a:pos x="646" y="10"/>
                  </a:cxn>
                  <a:cxn ang="0">
                    <a:pos x="623" y="1"/>
                  </a:cxn>
                  <a:cxn ang="0">
                    <a:pos x="63" y="0"/>
                  </a:cxn>
                  <a:cxn ang="0">
                    <a:pos x="51" y="1"/>
                  </a:cxn>
                  <a:cxn ang="0">
                    <a:pos x="28" y="10"/>
                  </a:cxn>
                  <a:cxn ang="0">
                    <a:pos x="10" y="27"/>
                  </a:cxn>
                  <a:cxn ang="0">
                    <a:pos x="1" y="49"/>
                  </a:cxn>
                  <a:cxn ang="0">
                    <a:pos x="0" y="210"/>
                  </a:cxn>
                  <a:cxn ang="0">
                    <a:pos x="1" y="222"/>
                  </a:cxn>
                  <a:cxn ang="0">
                    <a:pos x="10" y="244"/>
                  </a:cxn>
                  <a:cxn ang="0">
                    <a:pos x="28" y="262"/>
                  </a:cxn>
                  <a:cxn ang="0">
                    <a:pos x="51" y="271"/>
                  </a:cxn>
                  <a:cxn ang="0">
                    <a:pos x="63" y="272"/>
                  </a:cxn>
                  <a:cxn ang="0">
                    <a:pos x="626" y="90"/>
                  </a:cxn>
                  <a:cxn ang="0">
                    <a:pos x="431" y="226"/>
                  </a:cxn>
                  <a:cxn ang="0">
                    <a:pos x="610" y="47"/>
                  </a:cxn>
                  <a:cxn ang="0">
                    <a:pos x="622" y="52"/>
                  </a:cxn>
                  <a:cxn ang="0">
                    <a:pos x="626" y="62"/>
                  </a:cxn>
                  <a:cxn ang="0">
                    <a:pos x="626" y="168"/>
                  </a:cxn>
                  <a:cxn ang="0">
                    <a:pos x="511" y="226"/>
                  </a:cxn>
                  <a:cxn ang="0">
                    <a:pos x="626" y="168"/>
                  </a:cxn>
                  <a:cxn ang="0">
                    <a:pos x="353" y="226"/>
                  </a:cxn>
                  <a:cxn ang="0">
                    <a:pos x="588" y="47"/>
                  </a:cxn>
                  <a:cxn ang="0">
                    <a:pos x="337" y="220"/>
                  </a:cxn>
                  <a:cxn ang="0">
                    <a:pos x="453" y="47"/>
                  </a:cxn>
                  <a:cxn ang="0">
                    <a:pos x="337" y="220"/>
                  </a:cxn>
                  <a:cxn ang="0">
                    <a:pos x="337" y="84"/>
                  </a:cxn>
                  <a:cxn ang="0">
                    <a:pos x="431" y="47"/>
                  </a:cxn>
                  <a:cxn ang="0">
                    <a:pos x="337" y="62"/>
                  </a:cxn>
                  <a:cxn ang="0">
                    <a:pos x="353" y="47"/>
                  </a:cxn>
                  <a:cxn ang="0">
                    <a:pos x="610" y="226"/>
                  </a:cxn>
                  <a:cxn ang="0">
                    <a:pos x="626" y="190"/>
                  </a:cxn>
                  <a:cxn ang="0">
                    <a:pos x="626" y="210"/>
                  </a:cxn>
                  <a:cxn ang="0">
                    <a:pos x="622" y="221"/>
                  </a:cxn>
                  <a:cxn ang="0">
                    <a:pos x="610" y="226"/>
                  </a:cxn>
                </a:cxnLst>
                <a:rect l="0" t="0" r="r" b="b"/>
                <a:pathLst>
                  <a:path w="674" h="272">
                    <a:moveTo>
                      <a:pt x="63" y="272"/>
                    </a:moveTo>
                    <a:lnTo>
                      <a:pt x="610" y="272"/>
                    </a:lnTo>
                    <a:lnTo>
                      <a:pt x="610" y="272"/>
                    </a:lnTo>
                    <a:lnTo>
                      <a:pt x="623" y="271"/>
                    </a:lnTo>
                    <a:lnTo>
                      <a:pt x="635" y="267"/>
                    </a:lnTo>
                    <a:lnTo>
                      <a:pt x="646" y="262"/>
                    </a:lnTo>
                    <a:lnTo>
                      <a:pt x="655" y="254"/>
                    </a:lnTo>
                    <a:lnTo>
                      <a:pt x="662" y="244"/>
                    </a:lnTo>
                    <a:lnTo>
                      <a:pt x="668" y="234"/>
                    </a:lnTo>
                    <a:lnTo>
                      <a:pt x="673" y="222"/>
                    </a:lnTo>
                    <a:lnTo>
                      <a:pt x="674" y="210"/>
                    </a:lnTo>
                    <a:lnTo>
                      <a:pt x="674" y="62"/>
                    </a:lnTo>
                    <a:lnTo>
                      <a:pt x="674" y="62"/>
                    </a:lnTo>
                    <a:lnTo>
                      <a:pt x="673" y="49"/>
                    </a:lnTo>
                    <a:lnTo>
                      <a:pt x="668" y="38"/>
                    </a:lnTo>
                    <a:lnTo>
                      <a:pt x="662" y="27"/>
                    </a:lnTo>
                    <a:lnTo>
                      <a:pt x="655" y="18"/>
                    </a:lnTo>
                    <a:lnTo>
                      <a:pt x="646" y="10"/>
                    </a:lnTo>
                    <a:lnTo>
                      <a:pt x="635" y="4"/>
                    </a:lnTo>
                    <a:lnTo>
                      <a:pt x="623" y="1"/>
                    </a:lnTo>
                    <a:lnTo>
                      <a:pt x="610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51" y="1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0" y="27"/>
                    </a:lnTo>
                    <a:lnTo>
                      <a:pt x="5" y="38"/>
                    </a:lnTo>
                    <a:lnTo>
                      <a:pt x="1" y="49"/>
                    </a:lnTo>
                    <a:lnTo>
                      <a:pt x="0" y="62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" y="222"/>
                    </a:lnTo>
                    <a:lnTo>
                      <a:pt x="5" y="234"/>
                    </a:lnTo>
                    <a:lnTo>
                      <a:pt x="10" y="244"/>
                    </a:lnTo>
                    <a:lnTo>
                      <a:pt x="18" y="254"/>
                    </a:lnTo>
                    <a:lnTo>
                      <a:pt x="28" y="262"/>
                    </a:lnTo>
                    <a:lnTo>
                      <a:pt x="38" y="267"/>
                    </a:lnTo>
                    <a:lnTo>
                      <a:pt x="51" y="271"/>
                    </a:lnTo>
                    <a:lnTo>
                      <a:pt x="63" y="272"/>
                    </a:lnTo>
                    <a:lnTo>
                      <a:pt x="63" y="272"/>
                    </a:lnTo>
                    <a:close/>
                    <a:moveTo>
                      <a:pt x="626" y="62"/>
                    </a:moveTo>
                    <a:lnTo>
                      <a:pt x="626" y="90"/>
                    </a:lnTo>
                    <a:lnTo>
                      <a:pt x="489" y="226"/>
                    </a:lnTo>
                    <a:lnTo>
                      <a:pt x="431" y="226"/>
                    </a:lnTo>
                    <a:lnTo>
                      <a:pt x="610" y="47"/>
                    </a:lnTo>
                    <a:lnTo>
                      <a:pt x="610" y="47"/>
                    </a:lnTo>
                    <a:lnTo>
                      <a:pt x="617" y="48"/>
                    </a:lnTo>
                    <a:lnTo>
                      <a:pt x="622" y="52"/>
                    </a:lnTo>
                    <a:lnTo>
                      <a:pt x="625" y="56"/>
                    </a:lnTo>
                    <a:lnTo>
                      <a:pt x="626" y="62"/>
                    </a:lnTo>
                    <a:lnTo>
                      <a:pt x="626" y="62"/>
                    </a:lnTo>
                    <a:close/>
                    <a:moveTo>
                      <a:pt x="626" y="168"/>
                    </a:moveTo>
                    <a:lnTo>
                      <a:pt x="569" y="226"/>
                    </a:lnTo>
                    <a:lnTo>
                      <a:pt x="511" y="226"/>
                    </a:lnTo>
                    <a:lnTo>
                      <a:pt x="626" y="112"/>
                    </a:lnTo>
                    <a:lnTo>
                      <a:pt x="626" y="168"/>
                    </a:lnTo>
                    <a:close/>
                    <a:moveTo>
                      <a:pt x="410" y="226"/>
                    </a:moveTo>
                    <a:lnTo>
                      <a:pt x="353" y="226"/>
                    </a:lnTo>
                    <a:lnTo>
                      <a:pt x="532" y="47"/>
                    </a:lnTo>
                    <a:lnTo>
                      <a:pt x="588" y="47"/>
                    </a:lnTo>
                    <a:lnTo>
                      <a:pt x="410" y="226"/>
                    </a:lnTo>
                    <a:close/>
                    <a:moveTo>
                      <a:pt x="337" y="220"/>
                    </a:moveTo>
                    <a:lnTo>
                      <a:pt x="337" y="164"/>
                    </a:lnTo>
                    <a:lnTo>
                      <a:pt x="453" y="47"/>
                    </a:lnTo>
                    <a:lnTo>
                      <a:pt x="510" y="47"/>
                    </a:lnTo>
                    <a:lnTo>
                      <a:pt x="337" y="220"/>
                    </a:lnTo>
                    <a:close/>
                    <a:moveTo>
                      <a:pt x="337" y="140"/>
                    </a:moveTo>
                    <a:lnTo>
                      <a:pt x="337" y="84"/>
                    </a:lnTo>
                    <a:lnTo>
                      <a:pt x="375" y="47"/>
                    </a:lnTo>
                    <a:lnTo>
                      <a:pt x="431" y="47"/>
                    </a:lnTo>
                    <a:lnTo>
                      <a:pt x="337" y="140"/>
                    </a:lnTo>
                    <a:close/>
                    <a:moveTo>
                      <a:pt x="337" y="62"/>
                    </a:moveTo>
                    <a:lnTo>
                      <a:pt x="337" y="47"/>
                    </a:lnTo>
                    <a:lnTo>
                      <a:pt x="353" y="47"/>
                    </a:lnTo>
                    <a:lnTo>
                      <a:pt x="337" y="62"/>
                    </a:lnTo>
                    <a:close/>
                    <a:moveTo>
                      <a:pt x="610" y="226"/>
                    </a:moveTo>
                    <a:lnTo>
                      <a:pt x="591" y="226"/>
                    </a:lnTo>
                    <a:lnTo>
                      <a:pt x="626" y="190"/>
                    </a:lnTo>
                    <a:lnTo>
                      <a:pt x="626" y="210"/>
                    </a:lnTo>
                    <a:lnTo>
                      <a:pt x="626" y="210"/>
                    </a:lnTo>
                    <a:lnTo>
                      <a:pt x="625" y="215"/>
                    </a:lnTo>
                    <a:lnTo>
                      <a:pt x="622" y="221"/>
                    </a:lnTo>
                    <a:lnTo>
                      <a:pt x="617" y="225"/>
                    </a:lnTo>
                    <a:lnTo>
                      <a:pt x="610" y="226"/>
                    </a:lnTo>
                    <a:lnTo>
                      <a:pt x="610" y="2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0" name="Freeform 12"/>
              <p:cNvSpPr>
                <a:spLocks noEditPoints="1"/>
              </p:cNvSpPr>
              <p:nvPr/>
            </p:nvSpPr>
            <p:spPr bwMode="auto">
              <a:xfrm>
                <a:off x="3060700" y="2370138"/>
                <a:ext cx="95250" cy="73025"/>
              </a:xfrm>
              <a:custGeom>
                <a:avLst/>
                <a:gdLst/>
                <a:ahLst/>
                <a:cxnLst>
                  <a:cxn ang="0">
                    <a:pos x="298" y="273"/>
                  </a:cxn>
                  <a:cxn ang="0">
                    <a:pos x="310" y="272"/>
                  </a:cxn>
                  <a:cxn ang="0">
                    <a:pos x="332" y="262"/>
                  </a:cxn>
                  <a:cxn ang="0">
                    <a:pos x="350" y="245"/>
                  </a:cxn>
                  <a:cxn ang="0">
                    <a:pos x="359" y="223"/>
                  </a:cxn>
                  <a:cxn ang="0">
                    <a:pos x="360" y="63"/>
                  </a:cxn>
                  <a:cxn ang="0">
                    <a:pos x="359" y="50"/>
                  </a:cxn>
                  <a:cxn ang="0">
                    <a:pos x="350" y="28"/>
                  </a:cxn>
                  <a:cxn ang="0">
                    <a:pos x="332" y="11"/>
                  </a:cxn>
                  <a:cxn ang="0">
                    <a:pos x="310" y="2"/>
                  </a:cxn>
                  <a:cxn ang="0">
                    <a:pos x="63" y="0"/>
                  </a:cxn>
                  <a:cxn ang="0">
                    <a:pos x="51" y="2"/>
                  </a:cxn>
                  <a:cxn ang="0">
                    <a:pos x="28" y="11"/>
                  </a:cxn>
                  <a:cxn ang="0">
                    <a:pos x="10" y="28"/>
                  </a:cxn>
                  <a:cxn ang="0">
                    <a:pos x="1" y="50"/>
                  </a:cxn>
                  <a:cxn ang="0">
                    <a:pos x="0" y="210"/>
                  </a:cxn>
                  <a:cxn ang="0">
                    <a:pos x="1" y="223"/>
                  </a:cxn>
                  <a:cxn ang="0">
                    <a:pos x="10" y="245"/>
                  </a:cxn>
                  <a:cxn ang="0">
                    <a:pos x="28" y="262"/>
                  </a:cxn>
                  <a:cxn ang="0">
                    <a:pos x="51" y="272"/>
                  </a:cxn>
                  <a:cxn ang="0">
                    <a:pos x="63" y="273"/>
                  </a:cxn>
                  <a:cxn ang="0">
                    <a:pos x="314" y="97"/>
                  </a:cxn>
                  <a:cxn ang="0">
                    <a:pos x="180" y="227"/>
                  </a:cxn>
                  <a:cxn ang="0">
                    <a:pos x="305" y="49"/>
                  </a:cxn>
                  <a:cxn ang="0">
                    <a:pos x="308" y="51"/>
                  </a:cxn>
                  <a:cxn ang="0">
                    <a:pos x="313" y="58"/>
                  </a:cxn>
                  <a:cxn ang="0">
                    <a:pos x="314" y="63"/>
                  </a:cxn>
                  <a:cxn ang="0">
                    <a:pos x="264" y="227"/>
                  </a:cxn>
                  <a:cxn ang="0">
                    <a:pos x="314" y="119"/>
                  </a:cxn>
                  <a:cxn ang="0">
                    <a:pos x="180" y="150"/>
                  </a:cxn>
                  <a:cxn ang="0">
                    <a:pos x="228" y="47"/>
                  </a:cxn>
                  <a:cxn ang="0">
                    <a:pos x="180" y="150"/>
                  </a:cxn>
                  <a:cxn ang="0">
                    <a:pos x="180" y="47"/>
                  </a:cxn>
                  <a:cxn ang="0">
                    <a:pos x="180" y="75"/>
                  </a:cxn>
                  <a:cxn ang="0">
                    <a:pos x="286" y="227"/>
                  </a:cxn>
                  <a:cxn ang="0">
                    <a:pos x="314" y="210"/>
                  </a:cxn>
                  <a:cxn ang="0">
                    <a:pos x="313" y="216"/>
                  </a:cxn>
                  <a:cxn ang="0">
                    <a:pos x="303" y="224"/>
                  </a:cxn>
                  <a:cxn ang="0">
                    <a:pos x="298" y="227"/>
                  </a:cxn>
                </a:cxnLst>
                <a:rect l="0" t="0" r="r" b="b"/>
                <a:pathLst>
                  <a:path w="360" h="273">
                    <a:moveTo>
                      <a:pt x="63" y="273"/>
                    </a:moveTo>
                    <a:lnTo>
                      <a:pt x="298" y="273"/>
                    </a:lnTo>
                    <a:lnTo>
                      <a:pt x="298" y="273"/>
                    </a:lnTo>
                    <a:lnTo>
                      <a:pt x="310" y="272"/>
                    </a:lnTo>
                    <a:lnTo>
                      <a:pt x="322" y="268"/>
                    </a:lnTo>
                    <a:lnTo>
                      <a:pt x="332" y="262"/>
                    </a:lnTo>
                    <a:lnTo>
                      <a:pt x="341" y="254"/>
                    </a:lnTo>
                    <a:lnTo>
                      <a:pt x="350" y="245"/>
                    </a:lnTo>
                    <a:lnTo>
                      <a:pt x="355" y="235"/>
                    </a:lnTo>
                    <a:lnTo>
                      <a:pt x="359" y="223"/>
                    </a:lnTo>
                    <a:lnTo>
                      <a:pt x="360" y="210"/>
                    </a:lnTo>
                    <a:lnTo>
                      <a:pt x="360" y="63"/>
                    </a:lnTo>
                    <a:lnTo>
                      <a:pt x="360" y="63"/>
                    </a:lnTo>
                    <a:lnTo>
                      <a:pt x="359" y="50"/>
                    </a:lnTo>
                    <a:lnTo>
                      <a:pt x="355" y="38"/>
                    </a:lnTo>
                    <a:lnTo>
                      <a:pt x="350" y="28"/>
                    </a:lnTo>
                    <a:lnTo>
                      <a:pt x="341" y="19"/>
                    </a:lnTo>
                    <a:lnTo>
                      <a:pt x="332" y="11"/>
                    </a:lnTo>
                    <a:lnTo>
                      <a:pt x="322" y="5"/>
                    </a:lnTo>
                    <a:lnTo>
                      <a:pt x="310" y="2"/>
                    </a:lnTo>
                    <a:lnTo>
                      <a:pt x="298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51" y="2"/>
                    </a:lnTo>
                    <a:lnTo>
                      <a:pt x="38" y="5"/>
                    </a:lnTo>
                    <a:lnTo>
                      <a:pt x="28" y="11"/>
                    </a:lnTo>
                    <a:lnTo>
                      <a:pt x="18" y="19"/>
                    </a:lnTo>
                    <a:lnTo>
                      <a:pt x="10" y="28"/>
                    </a:lnTo>
                    <a:lnTo>
                      <a:pt x="5" y="38"/>
                    </a:lnTo>
                    <a:lnTo>
                      <a:pt x="1" y="50"/>
                    </a:lnTo>
                    <a:lnTo>
                      <a:pt x="0" y="63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" y="223"/>
                    </a:lnTo>
                    <a:lnTo>
                      <a:pt x="5" y="235"/>
                    </a:lnTo>
                    <a:lnTo>
                      <a:pt x="10" y="245"/>
                    </a:lnTo>
                    <a:lnTo>
                      <a:pt x="18" y="254"/>
                    </a:lnTo>
                    <a:lnTo>
                      <a:pt x="28" y="262"/>
                    </a:lnTo>
                    <a:lnTo>
                      <a:pt x="38" y="268"/>
                    </a:lnTo>
                    <a:lnTo>
                      <a:pt x="51" y="272"/>
                    </a:lnTo>
                    <a:lnTo>
                      <a:pt x="63" y="273"/>
                    </a:lnTo>
                    <a:lnTo>
                      <a:pt x="63" y="273"/>
                    </a:lnTo>
                    <a:close/>
                    <a:moveTo>
                      <a:pt x="314" y="63"/>
                    </a:moveTo>
                    <a:lnTo>
                      <a:pt x="314" y="97"/>
                    </a:lnTo>
                    <a:lnTo>
                      <a:pt x="183" y="227"/>
                    </a:lnTo>
                    <a:lnTo>
                      <a:pt x="180" y="227"/>
                    </a:lnTo>
                    <a:lnTo>
                      <a:pt x="180" y="172"/>
                    </a:lnTo>
                    <a:lnTo>
                      <a:pt x="305" y="49"/>
                    </a:lnTo>
                    <a:lnTo>
                      <a:pt x="305" y="49"/>
                    </a:lnTo>
                    <a:lnTo>
                      <a:pt x="308" y="51"/>
                    </a:lnTo>
                    <a:lnTo>
                      <a:pt x="310" y="55"/>
                    </a:lnTo>
                    <a:lnTo>
                      <a:pt x="313" y="58"/>
                    </a:lnTo>
                    <a:lnTo>
                      <a:pt x="314" y="63"/>
                    </a:lnTo>
                    <a:lnTo>
                      <a:pt x="314" y="63"/>
                    </a:lnTo>
                    <a:close/>
                    <a:moveTo>
                      <a:pt x="314" y="177"/>
                    </a:moveTo>
                    <a:lnTo>
                      <a:pt x="264" y="227"/>
                    </a:lnTo>
                    <a:lnTo>
                      <a:pt x="205" y="227"/>
                    </a:lnTo>
                    <a:lnTo>
                      <a:pt x="314" y="119"/>
                    </a:lnTo>
                    <a:lnTo>
                      <a:pt x="314" y="177"/>
                    </a:lnTo>
                    <a:close/>
                    <a:moveTo>
                      <a:pt x="180" y="150"/>
                    </a:moveTo>
                    <a:lnTo>
                      <a:pt x="180" y="97"/>
                    </a:lnTo>
                    <a:lnTo>
                      <a:pt x="228" y="47"/>
                    </a:lnTo>
                    <a:lnTo>
                      <a:pt x="284" y="47"/>
                    </a:lnTo>
                    <a:lnTo>
                      <a:pt x="180" y="150"/>
                    </a:lnTo>
                    <a:close/>
                    <a:moveTo>
                      <a:pt x="180" y="75"/>
                    </a:moveTo>
                    <a:lnTo>
                      <a:pt x="180" y="47"/>
                    </a:lnTo>
                    <a:lnTo>
                      <a:pt x="206" y="47"/>
                    </a:lnTo>
                    <a:lnTo>
                      <a:pt x="180" y="75"/>
                    </a:lnTo>
                    <a:close/>
                    <a:moveTo>
                      <a:pt x="298" y="227"/>
                    </a:moveTo>
                    <a:lnTo>
                      <a:pt x="286" y="227"/>
                    </a:lnTo>
                    <a:lnTo>
                      <a:pt x="314" y="199"/>
                    </a:lnTo>
                    <a:lnTo>
                      <a:pt x="314" y="210"/>
                    </a:lnTo>
                    <a:lnTo>
                      <a:pt x="314" y="210"/>
                    </a:lnTo>
                    <a:lnTo>
                      <a:pt x="313" y="216"/>
                    </a:lnTo>
                    <a:lnTo>
                      <a:pt x="309" y="221"/>
                    </a:lnTo>
                    <a:lnTo>
                      <a:pt x="303" y="224"/>
                    </a:lnTo>
                    <a:lnTo>
                      <a:pt x="298" y="227"/>
                    </a:lnTo>
                    <a:lnTo>
                      <a:pt x="298" y="2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8172364" y="2133438"/>
              <a:ext cx="307354" cy="372031"/>
              <a:chOff x="8174038" y="4897438"/>
              <a:chExt cx="1001712" cy="1179513"/>
            </a:xfrm>
            <a:grpFill/>
          </p:grpSpPr>
          <p:sp>
            <p:nvSpPr>
              <p:cNvPr id="357" name="Freeform 356"/>
              <p:cNvSpPr>
                <a:spLocks noEditPoints="1"/>
              </p:cNvSpPr>
              <p:nvPr/>
            </p:nvSpPr>
            <p:spPr bwMode="auto">
              <a:xfrm>
                <a:off x="8174038" y="5075238"/>
                <a:ext cx="1001712" cy="1001713"/>
              </a:xfrm>
              <a:custGeom>
                <a:avLst/>
                <a:gdLst>
                  <a:gd name="T0" fmla="*/ 316 w 631"/>
                  <a:gd name="T1" fmla="*/ 0 h 631"/>
                  <a:gd name="T2" fmla="*/ 251 w 631"/>
                  <a:gd name="T3" fmla="*/ 4 h 631"/>
                  <a:gd name="T4" fmla="*/ 195 w 631"/>
                  <a:gd name="T5" fmla="*/ 23 h 631"/>
                  <a:gd name="T6" fmla="*/ 139 w 631"/>
                  <a:gd name="T7" fmla="*/ 55 h 631"/>
                  <a:gd name="T8" fmla="*/ 93 w 631"/>
                  <a:gd name="T9" fmla="*/ 93 h 631"/>
                  <a:gd name="T10" fmla="*/ 56 w 631"/>
                  <a:gd name="T11" fmla="*/ 139 h 631"/>
                  <a:gd name="T12" fmla="*/ 23 w 631"/>
                  <a:gd name="T13" fmla="*/ 195 h 631"/>
                  <a:gd name="T14" fmla="*/ 5 w 631"/>
                  <a:gd name="T15" fmla="*/ 250 h 631"/>
                  <a:gd name="T16" fmla="*/ 0 w 631"/>
                  <a:gd name="T17" fmla="*/ 315 h 631"/>
                  <a:gd name="T18" fmla="*/ 0 w 631"/>
                  <a:gd name="T19" fmla="*/ 348 h 631"/>
                  <a:gd name="T20" fmla="*/ 14 w 631"/>
                  <a:gd name="T21" fmla="*/ 408 h 631"/>
                  <a:gd name="T22" fmla="*/ 37 w 631"/>
                  <a:gd name="T23" fmla="*/ 464 h 631"/>
                  <a:gd name="T24" fmla="*/ 74 w 631"/>
                  <a:gd name="T25" fmla="*/ 515 h 631"/>
                  <a:gd name="T26" fmla="*/ 116 w 631"/>
                  <a:gd name="T27" fmla="*/ 557 h 631"/>
                  <a:gd name="T28" fmla="*/ 167 w 631"/>
                  <a:gd name="T29" fmla="*/ 594 h 631"/>
                  <a:gd name="T30" fmla="*/ 223 w 631"/>
                  <a:gd name="T31" fmla="*/ 617 h 631"/>
                  <a:gd name="T32" fmla="*/ 283 w 631"/>
                  <a:gd name="T33" fmla="*/ 631 h 631"/>
                  <a:gd name="T34" fmla="*/ 316 w 631"/>
                  <a:gd name="T35" fmla="*/ 631 h 631"/>
                  <a:gd name="T36" fmla="*/ 381 w 631"/>
                  <a:gd name="T37" fmla="*/ 626 h 631"/>
                  <a:gd name="T38" fmla="*/ 436 w 631"/>
                  <a:gd name="T39" fmla="*/ 608 h 631"/>
                  <a:gd name="T40" fmla="*/ 492 w 631"/>
                  <a:gd name="T41" fmla="*/ 575 h 631"/>
                  <a:gd name="T42" fmla="*/ 538 w 631"/>
                  <a:gd name="T43" fmla="*/ 538 h 631"/>
                  <a:gd name="T44" fmla="*/ 576 w 631"/>
                  <a:gd name="T45" fmla="*/ 492 h 631"/>
                  <a:gd name="T46" fmla="*/ 608 w 631"/>
                  <a:gd name="T47" fmla="*/ 436 h 631"/>
                  <a:gd name="T48" fmla="*/ 627 w 631"/>
                  <a:gd name="T49" fmla="*/ 380 h 631"/>
                  <a:gd name="T50" fmla="*/ 631 w 631"/>
                  <a:gd name="T51" fmla="*/ 315 h 631"/>
                  <a:gd name="T52" fmla="*/ 631 w 631"/>
                  <a:gd name="T53" fmla="*/ 283 h 631"/>
                  <a:gd name="T54" fmla="*/ 617 w 631"/>
                  <a:gd name="T55" fmla="*/ 222 h 631"/>
                  <a:gd name="T56" fmla="*/ 594 w 631"/>
                  <a:gd name="T57" fmla="*/ 167 h 631"/>
                  <a:gd name="T58" fmla="*/ 557 w 631"/>
                  <a:gd name="T59" fmla="*/ 116 h 631"/>
                  <a:gd name="T60" fmla="*/ 515 w 631"/>
                  <a:gd name="T61" fmla="*/ 74 h 631"/>
                  <a:gd name="T62" fmla="*/ 464 w 631"/>
                  <a:gd name="T63" fmla="*/ 37 h 631"/>
                  <a:gd name="T64" fmla="*/ 409 w 631"/>
                  <a:gd name="T65" fmla="*/ 14 h 631"/>
                  <a:gd name="T66" fmla="*/ 348 w 631"/>
                  <a:gd name="T67" fmla="*/ 0 h 631"/>
                  <a:gd name="T68" fmla="*/ 316 w 631"/>
                  <a:gd name="T69" fmla="*/ 0 h 631"/>
                  <a:gd name="T70" fmla="*/ 316 w 631"/>
                  <a:gd name="T71" fmla="*/ 575 h 631"/>
                  <a:gd name="T72" fmla="*/ 214 w 631"/>
                  <a:gd name="T73" fmla="*/ 557 h 631"/>
                  <a:gd name="T74" fmla="*/ 130 w 631"/>
                  <a:gd name="T75" fmla="*/ 501 h 631"/>
                  <a:gd name="T76" fmla="*/ 74 w 631"/>
                  <a:gd name="T77" fmla="*/ 417 h 631"/>
                  <a:gd name="T78" fmla="*/ 56 w 631"/>
                  <a:gd name="T79" fmla="*/ 315 h 631"/>
                  <a:gd name="T80" fmla="*/ 60 w 631"/>
                  <a:gd name="T81" fmla="*/ 264 h 631"/>
                  <a:gd name="T82" fmla="*/ 102 w 631"/>
                  <a:gd name="T83" fmla="*/ 171 h 631"/>
                  <a:gd name="T84" fmla="*/ 172 w 631"/>
                  <a:gd name="T85" fmla="*/ 102 h 631"/>
                  <a:gd name="T86" fmla="*/ 265 w 631"/>
                  <a:gd name="T87" fmla="*/ 60 h 631"/>
                  <a:gd name="T88" fmla="*/ 316 w 631"/>
                  <a:gd name="T89" fmla="*/ 55 h 631"/>
                  <a:gd name="T90" fmla="*/ 418 w 631"/>
                  <a:gd name="T91" fmla="*/ 74 h 631"/>
                  <a:gd name="T92" fmla="*/ 501 w 631"/>
                  <a:gd name="T93" fmla="*/ 130 h 631"/>
                  <a:gd name="T94" fmla="*/ 557 w 631"/>
                  <a:gd name="T95" fmla="*/ 213 h 631"/>
                  <a:gd name="T96" fmla="*/ 576 w 631"/>
                  <a:gd name="T97" fmla="*/ 315 h 631"/>
                  <a:gd name="T98" fmla="*/ 571 w 631"/>
                  <a:gd name="T99" fmla="*/ 366 h 631"/>
                  <a:gd name="T100" fmla="*/ 529 w 631"/>
                  <a:gd name="T101" fmla="*/ 459 h 631"/>
                  <a:gd name="T102" fmla="*/ 460 w 631"/>
                  <a:gd name="T103" fmla="*/ 529 h 631"/>
                  <a:gd name="T104" fmla="*/ 367 w 631"/>
                  <a:gd name="T105" fmla="*/ 571 h 631"/>
                  <a:gd name="T106" fmla="*/ 316 w 631"/>
                  <a:gd name="T107" fmla="*/ 575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31" h="631">
                    <a:moveTo>
                      <a:pt x="316" y="0"/>
                    </a:moveTo>
                    <a:lnTo>
                      <a:pt x="316" y="0"/>
                    </a:lnTo>
                    <a:lnTo>
                      <a:pt x="283" y="0"/>
                    </a:lnTo>
                    <a:lnTo>
                      <a:pt x="251" y="4"/>
                    </a:lnTo>
                    <a:lnTo>
                      <a:pt x="223" y="14"/>
                    </a:lnTo>
                    <a:lnTo>
                      <a:pt x="195" y="23"/>
                    </a:lnTo>
                    <a:lnTo>
                      <a:pt x="167" y="37"/>
                    </a:lnTo>
                    <a:lnTo>
                      <a:pt x="139" y="55"/>
                    </a:lnTo>
                    <a:lnTo>
                      <a:pt x="116" y="74"/>
                    </a:lnTo>
                    <a:lnTo>
                      <a:pt x="93" y="93"/>
                    </a:lnTo>
                    <a:lnTo>
                      <a:pt x="74" y="116"/>
                    </a:lnTo>
                    <a:lnTo>
                      <a:pt x="56" y="139"/>
                    </a:lnTo>
                    <a:lnTo>
                      <a:pt x="37" y="167"/>
                    </a:lnTo>
                    <a:lnTo>
                      <a:pt x="23" y="195"/>
                    </a:lnTo>
                    <a:lnTo>
                      <a:pt x="14" y="222"/>
                    </a:lnTo>
                    <a:lnTo>
                      <a:pt x="5" y="250"/>
                    </a:lnTo>
                    <a:lnTo>
                      <a:pt x="0" y="283"/>
                    </a:lnTo>
                    <a:lnTo>
                      <a:pt x="0" y="315"/>
                    </a:lnTo>
                    <a:lnTo>
                      <a:pt x="0" y="315"/>
                    </a:lnTo>
                    <a:lnTo>
                      <a:pt x="0" y="348"/>
                    </a:lnTo>
                    <a:lnTo>
                      <a:pt x="5" y="380"/>
                    </a:lnTo>
                    <a:lnTo>
                      <a:pt x="14" y="408"/>
                    </a:lnTo>
                    <a:lnTo>
                      <a:pt x="23" y="436"/>
                    </a:lnTo>
                    <a:lnTo>
                      <a:pt x="37" y="464"/>
                    </a:lnTo>
                    <a:lnTo>
                      <a:pt x="56" y="492"/>
                    </a:lnTo>
                    <a:lnTo>
                      <a:pt x="74" y="515"/>
                    </a:lnTo>
                    <a:lnTo>
                      <a:pt x="93" y="538"/>
                    </a:lnTo>
                    <a:lnTo>
                      <a:pt x="116" y="557"/>
                    </a:lnTo>
                    <a:lnTo>
                      <a:pt x="139" y="575"/>
                    </a:lnTo>
                    <a:lnTo>
                      <a:pt x="167" y="594"/>
                    </a:lnTo>
                    <a:lnTo>
                      <a:pt x="195" y="608"/>
                    </a:lnTo>
                    <a:lnTo>
                      <a:pt x="223" y="617"/>
                    </a:lnTo>
                    <a:lnTo>
                      <a:pt x="251" y="626"/>
                    </a:lnTo>
                    <a:lnTo>
                      <a:pt x="283" y="631"/>
                    </a:lnTo>
                    <a:lnTo>
                      <a:pt x="316" y="631"/>
                    </a:lnTo>
                    <a:lnTo>
                      <a:pt x="316" y="631"/>
                    </a:lnTo>
                    <a:lnTo>
                      <a:pt x="348" y="631"/>
                    </a:lnTo>
                    <a:lnTo>
                      <a:pt x="381" y="626"/>
                    </a:lnTo>
                    <a:lnTo>
                      <a:pt x="409" y="617"/>
                    </a:lnTo>
                    <a:lnTo>
                      <a:pt x="436" y="608"/>
                    </a:lnTo>
                    <a:lnTo>
                      <a:pt x="464" y="594"/>
                    </a:lnTo>
                    <a:lnTo>
                      <a:pt x="492" y="575"/>
                    </a:lnTo>
                    <a:lnTo>
                      <a:pt x="515" y="557"/>
                    </a:lnTo>
                    <a:lnTo>
                      <a:pt x="538" y="538"/>
                    </a:lnTo>
                    <a:lnTo>
                      <a:pt x="557" y="515"/>
                    </a:lnTo>
                    <a:lnTo>
                      <a:pt x="576" y="492"/>
                    </a:lnTo>
                    <a:lnTo>
                      <a:pt x="594" y="464"/>
                    </a:lnTo>
                    <a:lnTo>
                      <a:pt x="608" y="436"/>
                    </a:lnTo>
                    <a:lnTo>
                      <a:pt x="617" y="408"/>
                    </a:lnTo>
                    <a:lnTo>
                      <a:pt x="627" y="380"/>
                    </a:lnTo>
                    <a:lnTo>
                      <a:pt x="631" y="348"/>
                    </a:lnTo>
                    <a:lnTo>
                      <a:pt x="631" y="315"/>
                    </a:lnTo>
                    <a:lnTo>
                      <a:pt x="631" y="315"/>
                    </a:lnTo>
                    <a:lnTo>
                      <a:pt x="631" y="283"/>
                    </a:lnTo>
                    <a:lnTo>
                      <a:pt x="627" y="250"/>
                    </a:lnTo>
                    <a:lnTo>
                      <a:pt x="617" y="222"/>
                    </a:lnTo>
                    <a:lnTo>
                      <a:pt x="608" y="195"/>
                    </a:lnTo>
                    <a:lnTo>
                      <a:pt x="594" y="167"/>
                    </a:lnTo>
                    <a:lnTo>
                      <a:pt x="576" y="139"/>
                    </a:lnTo>
                    <a:lnTo>
                      <a:pt x="557" y="116"/>
                    </a:lnTo>
                    <a:lnTo>
                      <a:pt x="538" y="93"/>
                    </a:lnTo>
                    <a:lnTo>
                      <a:pt x="515" y="74"/>
                    </a:lnTo>
                    <a:lnTo>
                      <a:pt x="492" y="55"/>
                    </a:lnTo>
                    <a:lnTo>
                      <a:pt x="464" y="37"/>
                    </a:lnTo>
                    <a:lnTo>
                      <a:pt x="436" y="23"/>
                    </a:lnTo>
                    <a:lnTo>
                      <a:pt x="409" y="14"/>
                    </a:lnTo>
                    <a:lnTo>
                      <a:pt x="381" y="4"/>
                    </a:lnTo>
                    <a:lnTo>
                      <a:pt x="348" y="0"/>
                    </a:lnTo>
                    <a:lnTo>
                      <a:pt x="316" y="0"/>
                    </a:lnTo>
                    <a:lnTo>
                      <a:pt x="316" y="0"/>
                    </a:lnTo>
                    <a:close/>
                    <a:moveTo>
                      <a:pt x="316" y="575"/>
                    </a:moveTo>
                    <a:lnTo>
                      <a:pt x="316" y="575"/>
                    </a:lnTo>
                    <a:lnTo>
                      <a:pt x="265" y="571"/>
                    </a:lnTo>
                    <a:lnTo>
                      <a:pt x="214" y="557"/>
                    </a:lnTo>
                    <a:lnTo>
                      <a:pt x="172" y="529"/>
                    </a:lnTo>
                    <a:lnTo>
                      <a:pt x="130" y="501"/>
                    </a:lnTo>
                    <a:lnTo>
                      <a:pt x="102" y="459"/>
                    </a:lnTo>
                    <a:lnTo>
                      <a:pt x="74" y="417"/>
                    </a:lnTo>
                    <a:lnTo>
                      <a:pt x="60" y="366"/>
                    </a:lnTo>
                    <a:lnTo>
                      <a:pt x="56" y="315"/>
                    </a:lnTo>
                    <a:lnTo>
                      <a:pt x="56" y="315"/>
                    </a:lnTo>
                    <a:lnTo>
                      <a:pt x="60" y="264"/>
                    </a:lnTo>
                    <a:lnTo>
                      <a:pt x="74" y="213"/>
                    </a:lnTo>
                    <a:lnTo>
                      <a:pt x="102" y="171"/>
                    </a:lnTo>
                    <a:lnTo>
                      <a:pt x="130" y="130"/>
                    </a:lnTo>
                    <a:lnTo>
                      <a:pt x="172" y="102"/>
                    </a:lnTo>
                    <a:lnTo>
                      <a:pt x="214" y="74"/>
                    </a:lnTo>
                    <a:lnTo>
                      <a:pt x="265" y="60"/>
                    </a:lnTo>
                    <a:lnTo>
                      <a:pt x="316" y="55"/>
                    </a:lnTo>
                    <a:lnTo>
                      <a:pt x="316" y="55"/>
                    </a:lnTo>
                    <a:lnTo>
                      <a:pt x="367" y="60"/>
                    </a:lnTo>
                    <a:lnTo>
                      <a:pt x="418" y="74"/>
                    </a:lnTo>
                    <a:lnTo>
                      <a:pt x="460" y="102"/>
                    </a:lnTo>
                    <a:lnTo>
                      <a:pt x="501" y="130"/>
                    </a:lnTo>
                    <a:lnTo>
                      <a:pt x="529" y="171"/>
                    </a:lnTo>
                    <a:lnTo>
                      <a:pt x="557" y="213"/>
                    </a:lnTo>
                    <a:lnTo>
                      <a:pt x="571" y="264"/>
                    </a:lnTo>
                    <a:lnTo>
                      <a:pt x="576" y="315"/>
                    </a:lnTo>
                    <a:lnTo>
                      <a:pt x="576" y="315"/>
                    </a:lnTo>
                    <a:lnTo>
                      <a:pt x="571" y="366"/>
                    </a:lnTo>
                    <a:lnTo>
                      <a:pt x="557" y="417"/>
                    </a:lnTo>
                    <a:lnTo>
                      <a:pt x="529" y="459"/>
                    </a:lnTo>
                    <a:lnTo>
                      <a:pt x="501" y="501"/>
                    </a:lnTo>
                    <a:lnTo>
                      <a:pt x="460" y="529"/>
                    </a:lnTo>
                    <a:lnTo>
                      <a:pt x="418" y="557"/>
                    </a:lnTo>
                    <a:lnTo>
                      <a:pt x="367" y="571"/>
                    </a:lnTo>
                    <a:lnTo>
                      <a:pt x="316" y="575"/>
                    </a:lnTo>
                    <a:lnTo>
                      <a:pt x="31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8" name="Freeform 357"/>
              <p:cNvSpPr>
                <a:spLocks/>
              </p:cNvSpPr>
              <p:nvPr/>
            </p:nvSpPr>
            <p:spPr bwMode="auto">
              <a:xfrm>
                <a:off x="8528050" y="4897438"/>
                <a:ext cx="295275" cy="147638"/>
              </a:xfrm>
              <a:custGeom>
                <a:avLst/>
                <a:gdLst>
                  <a:gd name="T0" fmla="*/ 18 w 186"/>
                  <a:gd name="T1" fmla="*/ 75 h 93"/>
                  <a:gd name="T2" fmla="*/ 56 w 186"/>
                  <a:gd name="T3" fmla="*/ 75 h 93"/>
                  <a:gd name="T4" fmla="*/ 56 w 186"/>
                  <a:gd name="T5" fmla="*/ 93 h 93"/>
                  <a:gd name="T6" fmla="*/ 56 w 186"/>
                  <a:gd name="T7" fmla="*/ 93 h 93"/>
                  <a:gd name="T8" fmla="*/ 93 w 186"/>
                  <a:gd name="T9" fmla="*/ 93 h 93"/>
                  <a:gd name="T10" fmla="*/ 93 w 186"/>
                  <a:gd name="T11" fmla="*/ 93 h 93"/>
                  <a:gd name="T12" fmla="*/ 130 w 186"/>
                  <a:gd name="T13" fmla="*/ 93 h 93"/>
                  <a:gd name="T14" fmla="*/ 130 w 186"/>
                  <a:gd name="T15" fmla="*/ 75 h 93"/>
                  <a:gd name="T16" fmla="*/ 167 w 186"/>
                  <a:gd name="T17" fmla="*/ 75 h 93"/>
                  <a:gd name="T18" fmla="*/ 167 w 186"/>
                  <a:gd name="T19" fmla="*/ 75 h 93"/>
                  <a:gd name="T20" fmla="*/ 176 w 186"/>
                  <a:gd name="T21" fmla="*/ 75 h 93"/>
                  <a:gd name="T22" fmla="*/ 181 w 186"/>
                  <a:gd name="T23" fmla="*/ 70 h 93"/>
                  <a:gd name="T24" fmla="*/ 186 w 186"/>
                  <a:gd name="T25" fmla="*/ 65 h 93"/>
                  <a:gd name="T26" fmla="*/ 186 w 186"/>
                  <a:gd name="T27" fmla="*/ 56 h 93"/>
                  <a:gd name="T28" fmla="*/ 186 w 186"/>
                  <a:gd name="T29" fmla="*/ 19 h 93"/>
                  <a:gd name="T30" fmla="*/ 186 w 186"/>
                  <a:gd name="T31" fmla="*/ 19 h 93"/>
                  <a:gd name="T32" fmla="*/ 186 w 186"/>
                  <a:gd name="T33" fmla="*/ 10 h 93"/>
                  <a:gd name="T34" fmla="*/ 181 w 186"/>
                  <a:gd name="T35" fmla="*/ 5 h 93"/>
                  <a:gd name="T36" fmla="*/ 176 w 186"/>
                  <a:gd name="T37" fmla="*/ 0 h 93"/>
                  <a:gd name="T38" fmla="*/ 167 w 186"/>
                  <a:gd name="T39" fmla="*/ 0 h 93"/>
                  <a:gd name="T40" fmla="*/ 18 w 186"/>
                  <a:gd name="T41" fmla="*/ 0 h 93"/>
                  <a:gd name="T42" fmla="*/ 18 w 186"/>
                  <a:gd name="T43" fmla="*/ 0 h 93"/>
                  <a:gd name="T44" fmla="*/ 9 w 186"/>
                  <a:gd name="T45" fmla="*/ 0 h 93"/>
                  <a:gd name="T46" fmla="*/ 5 w 186"/>
                  <a:gd name="T47" fmla="*/ 5 h 93"/>
                  <a:gd name="T48" fmla="*/ 0 w 186"/>
                  <a:gd name="T49" fmla="*/ 10 h 93"/>
                  <a:gd name="T50" fmla="*/ 0 w 186"/>
                  <a:gd name="T51" fmla="*/ 19 h 93"/>
                  <a:gd name="T52" fmla="*/ 0 w 186"/>
                  <a:gd name="T53" fmla="*/ 56 h 93"/>
                  <a:gd name="T54" fmla="*/ 0 w 186"/>
                  <a:gd name="T55" fmla="*/ 56 h 93"/>
                  <a:gd name="T56" fmla="*/ 0 w 186"/>
                  <a:gd name="T57" fmla="*/ 65 h 93"/>
                  <a:gd name="T58" fmla="*/ 5 w 186"/>
                  <a:gd name="T59" fmla="*/ 70 h 93"/>
                  <a:gd name="T60" fmla="*/ 9 w 186"/>
                  <a:gd name="T61" fmla="*/ 75 h 93"/>
                  <a:gd name="T62" fmla="*/ 18 w 186"/>
                  <a:gd name="T63" fmla="*/ 75 h 93"/>
                  <a:gd name="T64" fmla="*/ 18 w 186"/>
                  <a:gd name="T65" fmla="*/ 7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6" h="93">
                    <a:moveTo>
                      <a:pt x="18" y="75"/>
                    </a:moveTo>
                    <a:lnTo>
                      <a:pt x="56" y="75"/>
                    </a:lnTo>
                    <a:lnTo>
                      <a:pt x="56" y="93"/>
                    </a:lnTo>
                    <a:lnTo>
                      <a:pt x="56" y="93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30" y="93"/>
                    </a:lnTo>
                    <a:lnTo>
                      <a:pt x="130" y="75"/>
                    </a:lnTo>
                    <a:lnTo>
                      <a:pt x="167" y="75"/>
                    </a:lnTo>
                    <a:lnTo>
                      <a:pt x="167" y="75"/>
                    </a:lnTo>
                    <a:lnTo>
                      <a:pt x="176" y="75"/>
                    </a:lnTo>
                    <a:lnTo>
                      <a:pt x="181" y="70"/>
                    </a:lnTo>
                    <a:lnTo>
                      <a:pt x="186" y="65"/>
                    </a:lnTo>
                    <a:lnTo>
                      <a:pt x="186" y="56"/>
                    </a:lnTo>
                    <a:lnTo>
                      <a:pt x="186" y="19"/>
                    </a:lnTo>
                    <a:lnTo>
                      <a:pt x="186" y="19"/>
                    </a:lnTo>
                    <a:lnTo>
                      <a:pt x="186" y="10"/>
                    </a:lnTo>
                    <a:lnTo>
                      <a:pt x="181" y="5"/>
                    </a:lnTo>
                    <a:lnTo>
                      <a:pt x="176" y="0"/>
                    </a:lnTo>
                    <a:lnTo>
                      <a:pt x="167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5" y="70"/>
                    </a:lnTo>
                    <a:lnTo>
                      <a:pt x="9" y="75"/>
                    </a:lnTo>
                    <a:lnTo>
                      <a:pt x="18" y="75"/>
                    </a:lnTo>
                    <a:lnTo>
                      <a:pt x="1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9" name="Freeform 358"/>
              <p:cNvSpPr>
                <a:spLocks/>
              </p:cNvSpPr>
              <p:nvPr/>
            </p:nvSpPr>
            <p:spPr bwMode="auto">
              <a:xfrm>
                <a:off x="8645525" y="5840413"/>
                <a:ext cx="58737" cy="119063"/>
              </a:xfrm>
              <a:custGeom>
                <a:avLst/>
                <a:gdLst>
                  <a:gd name="T0" fmla="*/ 19 w 37"/>
                  <a:gd name="T1" fmla="*/ 0 h 75"/>
                  <a:gd name="T2" fmla="*/ 19 w 37"/>
                  <a:gd name="T3" fmla="*/ 0 h 75"/>
                  <a:gd name="T4" fmla="*/ 9 w 37"/>
                  <a:gd name="T5" fmla="*/ 0 h 75"/>
                  <a:gd name="T6" fmla="*/ 5 w 37"/>
                  <a:gd name="T7" fmla="*/ 5 h 75"/>
                  <a:gd name="T8" fmla="*/ 0 w 37"/>
                  <a:gd name="T9" fmla="*/ 10 h 75"/>
                  <a:gd name="T10" fmla="*/ 0 w 37"/>
                  <a:gd name="T11" fmla="*/ 19 h 75"/>
                  <a:gd name="T12" fmla="*/ 0 w 37"/>
                  <a:gd name="T13" fmla="*/ 56 h 75"/>
                  <a:gd name="T14" fmla="*/ 0 w 37"/>
                  <a:gd name="T15" fmla="*/ 56 h 75"/>
                  <a:gd name="T16" fmla="*/ 0 w 37"/>
                  <a:gd name="T17" fmla="*/ 65 h 75"/>
                  <a:gd name="T18" fmla="*/ 5 w 37"/>
                  <a:gd name="T19" fmla="*/ 70 h 75"/>
                  <a:gd name="T20" fmla="*/ 9 w 37"/>
                  <a:gd name="T21" fmla="*/ 75 h 75"/>
                  <a:gd name="T22" fmla="*/ 19 w 37"/>
                  <a:gd name="T23" fmla="*/ 75 h 75"/>
                  <a:gd name="T24" fmla="*/ 19 w 37"/>
                  <a:gd name="T25" fmla="*/ 75 h 75"/>
                  <a:gd name="T26" fmla="*/ 28 w 37"/>
                  <a:gd name="T27" fmla="*/ 75 h 75"/>
                  <a:gd name="T28" fmla="*/ 33 w 37"/>
                  <a:gd name="T29" fmla="*/ 70 h 75"/>
                  <a:gd name="T30" fmla="*/ 37 w 37"/>
                  <a:gd name="T31" fmla="*/ 65 h 75"/>
                  <a:gd name="T32" fmla="*/ 37 w 37"/>
                  <a:gd name="T33" fmla="*/ 56 h 75"/>
                  <a:gd name="T34" fmla="*/ 37 w 37"/>
                  <a:gd name="T35" fmla="*/ 19 h 75"/>
                  <a:gd name="T36" fmla="*/ 37 w 37"/>
                  <a:gd name="T37" fmla="*/ 19 h 75"/>
                  <a:gd name="T38" fmla="*/ 37 w 37"/>
                  <a:gd name="T39" fmla="*/ 10 h 75"/>
                  <a:gd name="T40" fmla="*/ 33 w 37"/>
                  <a:gd name="T41" fmla="*/ 5 h 75"/>
                  <a:gd name="T42" fmla="*/ 28 w 37"/>
                  <a:gd name="T43" fmla="*/ 0 h 75"/>
                  <a:gd name="T44" fmla="*/ 19 w 37"/>
                  <a:gd name="T45" fmla="*/ 0 h 75"/>
                  <a:gd name="T46" fmla="*/ 19 w 37"/>
                  <a:gd name="T4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" h="75">
                    <a:moveTo>
                      <a:pt x="19" y="0"/>
                    </a:moveTo>
                    <a:lnTo>
                      <a:pt x="19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5" y="70"/>
                    </a:lnTo>
                    <a:lnTo>
                      <a:pt x="9" y="75"/>
                    </a:lnTo>
                    <a:lnTo>
                      <a:pt x="19" y="75"/>
                    </a:lnTo>
                    <a:lnTo>
                      <a:pt x="19" y="75"/>
                    </a:lnTo>
                    <a:lnTo>
                      <a:pt x="28" y="75"/>
                    </a:lnTo>
                    <a:lnTo>
                      <a:pt x="33" y="70"/>
                    </a:lnTo>
                    <a:lnTo>
                      <a:pt x="37" y="65"/>
                    </a:lnTo>
                    <a:lnTo>
                      <a:pt x="37" y="56"/>
                    </a:lnTo>
                    <a:lnTo>
                      <a:pt x="37" y="19"/>
                    </a:lnTo>
                    <a:lnTo>
                      <a:pt x="37" y="19"/>
                    </a:lnTo>
                    <a:lnTo>
                      <a:pt x="37" y="10"/>
                    </a:lnTo>
                    <a:lnTo>
                      <a:pt x="33" y="5"/>
                    </a:lnTo>
                    <a:lnTo>
                      <a:pt x="28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0" name="Freeform 359"/>
              <p:cNvSpPr>
                <a:spLocks/>
              </p:cNvSpPr>
              <p:nvPr/>
            </p:nvSpPr>
            <p:spPr bwMode="auto">
              <a:xfrm>
                <a:off x="8394700" y="5295900"/>
                <a:ext cx="103187" cy="103188"/>
              </a:xfrm>
              <a:custGeom>
                <a:avLst/>
                <a:gdLst>
                  <a:gd name="T0" fmla="*/ 33 w 65"/>
                  <a:gd name="T1" fmla="*/ 5 h 65"/>
                  <a:gd name="T2" fmla="*/ 33 w 65"/>
                  <a:gd name="T3" fmla="*/ 5 h 65"/>
                  <a:gd name="T4" fmla="*/ 28 w 65"/>
                  <a:gd name="T5" fmla="*/ 0 h 65"/>
                  <a:gd name="T6" fmla="*/ 19 w 65"/>
                  <a:gd name="T7" fmla="*/ 0 h 65"/>
                  <a:gd name="T8" fmla="*/ 14 w 65"/>
                  <a:gd name="T9" fmla="*/ 0 h 65"/>
                  <a:gd name="T10" fmla="*/ 5 w 65"/>
                  <a:gd name="T11" fmla="*/ 5 h 65"/>
                  <a:gd name="T12" fmla="*/ 5 w 65"/>
                  <a:gd name="T13" fmla="*/ 5 h 65"/>
                  <a:gd name="T14" fmla="*/ 0 w 65"/>
                  <a:gd name="T15" fmla="*/ 14 h 65"/>
                  <a:gd name="T16" fmla="*/ 0 w 65"/>
                  <a:gd name="T17" fmla="*/ 19 h 65"/>
                  <a:gd name="T18" fmla="*/ 0 w 65"/>
                  <a:gd name="T19" fmla="*/ 28 h 65"/>
                  <a:gd name="T20" fmla="*/ 5 w 65"/>
                  <a:gd name="T21" fmla="*/ 32 h 65"/>
                  <a:gd name="T22" fmla="*/ 33 w 65"/>
                  <a:gd name="T23" fmla="*/ 60 h 65"/>
                  <a:gd name="T24" fmla="*/ 33 w 65"/>
                  <a:gd name="T25" fmla="*/ 60 h 65"/>
                  <a:gd name="T26" fmla="*/ 38 w 65"/>
                  <a:gd name="T27" fmla="*/ 60 h 65"/>
                  <a:gd name="T28" fmla="*/ 47 w 65"/>
                  <a:gd name="T29" fmla="*/ 65 h 65"/>
                  <a:gd name="T30" fmla="*/ 51 w 65"/>
                  <a:gd name="T31" fmla="*/ 60 h 65"/>
                  <a:gd name="T32" fmla="*/ 61 w 65"/>
                  <a:gd name="T33" fmla="*/ 60 h 65"/>
                  <a:gd name="T34" fmla="*/ 61 w 65"/>
                  <a:gd name="T35" fmla="*/ 60 h 65"/>
                  <a:gd name="T36" fmla="*/ 61 w 65"/>
                  <a:gd name="T37" fmla="*/ 51 h 65"/>
                  <a:gd name="T38" fmla="*/ 65 w 65"/>
                  <a:gd name="T39" fmla="*/ 46 h 65"/>
                  <a:gd name="T40" fmla="*/ 61 w 65"/>
                  <a:gd name="T41" fmla="*/ 37 h 65"/>
                  <a:gd name="T42" fmla="*/ 61 w 65"/>
                  <a:gd name="T43" fmla="*/ 32 h 65"/>
                  <a:gd name="T44" fmla="*/ 33 w 65"/>
                  <a:gd name="T45" fmla="*/ 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5" h="65">
                    <a:moveTo>
                      <a:pt x="33" y="5"/>
                    </a:moveTo>
                    <a:lnTo>
                      <a:pt x="33" y="5"/>
                    </a:lnTo>
                    <a:lnTo>
                      <a:pt x="28" y="0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5" y="32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8" y="60"/>
                    </a:lnTo>
                    <a:lnTo>
                      <a:pt x="47" y="65"/>
                    </a:lnTo>
                    <a:lnTo>
                      <a:pt x="51" y="60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51"/>
                    </a:lnTo>
                    <a:lnTo>
                      <a:pt x="65" y="46"/>
                    </a:lnTo>
                    <a:lnTo>
                      <a:pt x="61" y="37"/>
                    </a:lnTo>
                    <a:lnTo>
                      <a:pt x="61" y="32"/>
                    </a:lnTo>
                    <a:lnTo>
                      <a:pt x="3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1" name="Freeform 360"/>
              <p:cNvSpPr>
                <a:spLocks/>
              </p:cNvSpPr>
              <p:nvPr/>
            </p:nvSpPr>
            <p:spPr bwMode="auto">
              <a:xfrm>
                <a:off x="8394700" y="5753100"/>
                <a:ext cx="103187" cy="103188"/>
              </a:xfrm>
              <a:custGeom>
                <a:avLst/>
                <a:gdLst>
                  <a:gd name="T0" fmla="*/ 33 w 65"/>
                  <a:gd name="T1" fmla="*/ 4 h 65"/>
                  <a:gd name="T2" fmla="*/ 5 w 65"/>
                  <a:gd name="T3" fmla="*/ 32 h 65"/>
                  <a:gd name="T4" fmla="*/ 5 w 65"/>
                  <a:gd name="T5" fmla="*/ 32 h 65"/>
                  <a:gd name="T6" fmla="*/ 0 w 65"/>
                  <a:gd name="T7" fmla="*/ 37 h 65"/>
                  <a:gd name="T8" fmla="*/ 0 w 65"/>
                  <a:gd name="T9" fmla="*/ 46 h 65"/>
                  <a:gd name="T10" fmla="*/ 0 w 65"/>
                  <a:gd name="T11" fmla="*/ 51 h 65"/>
                  <a:gd name="T12" fmla="*/ 5 w 65"/>
                  <a:gd name="T13" fmla="*/ 60 h 65"/>
                  <a:gd name="T14" fmla="*/ 5 w 65"/>
                  <a:gd name="T15" fmla="*/ 60 h 65"/>
                  <a:gd name="T16" fmla="*/ 14 w 65"/>
                  <a:gd name="T17" fmla="*/ 65 h 65"/>
                  <a:gd name="T18" fmla="*/ 19 w 65"/>
                  <a:gd name="T19" fmla="*/ 65 h 65"/>
                  <a:gd name="T20" fmla="*/ 28 w 65"/>
                  <a:gd name="T21" fmla="*/ 65 h 65"/>
                  <a:gd name="T22" fmla="*/ 33 w 65"/>
                  <a:gd name="T23" fmla="*/ 60 h 65"/>
                  <a:gd name="T24" fmla="*/ 61 w 65"/>
                  <a:gd name="T25" fmla="*/ 32 h 65"/>
                  <a:gd name="T26" fmla="*/ 61 w 65"/>
                  <a:gd name="T27" fmla="*/ 32 h 65"/>
                  <a:gd name="T28" fmla="*/ 61 w 65"/>
                  <a:gd name="T29" fmla="*/ 28 h 65"/>
                  <a:gd name="T30" fmla="*/ 65 w 65"/>
                  <a:gd name="T31" fmla="*/ 18 h 65"/>
                  <a:gd name="T32" fmla="*/ 61 w 65"/>
                  <a:gd name="T33" fmla="*/ 14 h 65"/>
                  <a:gd name="T34" fmla="*/ 61 w 65"/>
                  <a:gd name="T35" fmla="*/ 4 h 65"/>
                  <a:gd name="T36" fmla="*/ 61 w 65"/>
                  <a:gd name="T37" fmla="*/ 4 h 65"/>
                  <a:gd name="T38" fmla="*/ 51 w 65"/>
                  <a:gd name="T39" fmla="*/ 4 h 65"/>
                  <a:gd name="T40" fmla="*/ 47 w 65"/>
                  <a:gd name="T41" fmla="*/ 0 h 65"/>
                  <a:gd name="T42" fmla="*/ 38 w 65"/>
                  <a:gd name="T43" fmla="*/ 4 h 65"/>
                  <a:gd name="T44" fmla="*/ 33 w 65"/>
                  <a:gd name="T45" fmla="*/ 4 h 65"/>
                  <a:gd name="T46" fmla="*/ 33 w 65"/>
                  <a:gd name="T4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65">
                    <a:moveTo>
                      <a:pt x="33" y="4"/>
                    </a:moveTo>
                    <a:lnTo>
                      <a:pt x="5" y="32"/>
                    </a:lnTo>
                    <a:lnTo>
                      <a:pt x="5" y="32"/>
                    </a:lnTo>
                    <a:lnTo>
                      <a:pt x="0" y="37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5" y="60"/>
                    </a:lnTo>
                    <a:lnTo>
                      <a:pt x="5" y="60"/>
                    </a:lnTo>
                    <a:lnTo>
                      <a:pt x="14" y="65"/>
                    </a:lnTo>
                    <a:lnTo>
                      <a:pt x="19" y="65"/>
                    </a:lnTo>
                    <a:lnTo>
                      <a:pt x="28" y="65"/>
                    </a:lnTo>
                    <a:lnTo>
                      <a:pt x="33" y="60"/>
                    </a:lnTo>
                    <a:lnTo>
                      <a:pt x="61" y="32"/>
                    </a:lnTo>
                    <a:lnTo>
                      <a:pt x="61" y="32"/>
                    </a:lnTo>
                    <a:lnTo>
                      <a:pt x="61" y="28"/>
                    </a:lnTo>
                    <a:lnTo>
                      <a:pt x="65" y="18"/>
                    </a:lnTo>
                    <a:lnTo>
                      <a:pt x="61" y="14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51" y="4"/>
                    </a:lnTo>
                    <a:lnTo>
                      <a:pt x="47" y="0"/>
                    </a:lnTo>
                    <a:lnTo>
                      <a:pt x="38" y="4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2" name="Freeform 361"/>
              <p:cNvSpPr>
                <a:spLocks/>
              </p:cNvSpPr>
              <p:nvPr/>
            </p:nvSpPr>
            <p:spPr bwMode="auto">
              <a:xfrm>
                <a:off x="8291513" y="5546725"/>
                <a:ext cx="119062" cy="58738"/>
              </a:xfrm>
              <a:custGeom>
                <a:avLst/>
                <a:gdLst>
                  <a:gd name="T0" fmla="*/ 75 w 75"/>
                  <a:gd name="T1" fmla="*/ 18 h 37"/>
                  <a:gd name="T2" fmla="*/ 75 w 75"/>
                  <a:gd name="T3" fmla="*/ 18 h 37"/>
                  <a:gd name="T4" fmla="*/ 75 w 75"/>
                  <a:gd name="T5" fmla="*/ 9 h 37"/>
                  <a:gd name="T6" fmla="*/ 70 w 75"/>
                  <a:gd name="T7" fmla="*/ 4 h 37"/>
                  <a:gd name="T8" fmla="*/ 65 w 75"/>
                  <a:gd name="T9" fmla="*/ 0 h 37"/>
                  <a:gd name="T10" fmla="*/ 56 w 75"/>
                  <a:gd name="T11" fmla="*/ 0 h 37"/>
                  <a:gd name="T12" fmla="*/ 19 w 75"/>
                  <a:gd name="T13" fmla="*/ 0 h 37"/>
                  <a:gd name="T14" fmla="*/ 19 w 75"/>
                  <a:gd name="T15" fmla="*/ 0 h 37"/>
                  <a:gd name="T16" fmla="*/ 10 w 75"/>
                  <a:gd name="T17" fmla="*/ 0 h 37"/>
                  <a:gd name="T18" fmla="*/ 5 w 75"/>
                  <a:gd name="T19" fmla="*/ 4 h 37"/>
                  <a:gd name="T20" fmla="*/ 0 w 75"/>
                  <a:gd name="T21" fmla="*/ 9 h 37"/>
                  <a:gd name="T22" fmla="*/ 0 w 75"/>
                  <a:gd name="T23" fmla="*/ 18 h 37"/>
                  <a:gd name="T24" fmla="*/ 0 w 75"/>
                  <a:gd name="T25" fmla="*/ 18 h 37"/>
                  <a:gd name="T26" fmla="*/ 0 w 75"/>
                  <a:gd name="T27" fmla="*/ 28 h 37"/>
                  <a:gd name="T28" fmla="*/ 5 w 75"/>
                  <a:gd name="T29" fmla="*/ 32 h 37"/>
                  <a:gd name="T30" fmla="*/ 10 w 75"/>
                  <a:gd name="T31" fmla="*/ 37 h 37"/>
                  <a:gd name="T32" fmla="*/ 19 w 75"/>
                  <a:gd name="T33" fmla="*/ 37 h 37"/>
                  <a:gd name="T34" fmla="*/ 56 w 75"/>
                  <a:gd name="T35" fmla="*/ 37 h 37"/>
                  <a:gd name="T36" fmla="*/ 56 w 75"/>
                  <a:gd name="T37" fmla="*/ 37 h 37"/>
                  <a:gd name="T38" fmla="*/ 65 w 75"/>
                  <a:gd name="T39" fmla="*/ 37 h 37"/>
                  <a:gd name="T40" fmla="*/ 70 w 75"/>
                  <a:gd name="T41" fmla="*/ 32 h 37"/>
                  <a:gd name="T42" fmla="*/ 75 w 75"/>
                  <a:gd name="T43" fmla="*/ 28 h 37"/>
                  <a:gd name="T44" fmla="*/ 75 w 75"/>
                  <a:gd name="T45" fmla="*/ 18 h 37"/>
                  <a:gd name="T46" fmla="*/ 75 w 75"/>
                  <a:gd name="T4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5" h="37">
                    <a:moveTo>
                      <a:pt x="75" y="18"/>
                    </a:moveTo>
                    <a:lnTo>
                      <a:pt x="75" y="18"/>
                    </a:lnTo>
                    <a:lnTo>
                      <a:pt x="75" y="9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6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5" y="32"/>
                    </a:lnTo>
                    <a:lnTo>
                      <a:pt x="10" y="37"/>
                    </a:lnTo>
                    <a:lnTo>
                      <a:pt x="19" y="37"/>
                    </a:lnTo>
                    <a:lnTo>
                      <a:pt x="56" y="37"/>
                    </a:lnTo>
                    <a:lnTo>
                      <a:pt x="56" y="37"/>
                    </a:lnTo>
                    <a:lnTo>
                      <a:pt x="65" y="37"/>
                    </a:lnTo>
                    <a:lnTo>
                      <a:pt x="70" y="32"/>
                    </a:lnTo>
                    <a:lnTo>
                      <a:pt x="75" y="28"/>
                    </a:lnTo>
                    <a:lnTo>
                      <a:pt x="75" y="18"/>
                    </a:lnTo>
                    <a:lnTo>
                      <a:pt x="75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3" name="Freeform 362"/>
              <p:cNvSpPr>
                <a:spLocks/>
              </p:cNvSpPr>
              <p:nvPr/>
            </p:nvSpPr>
            <p:spPr bwMode="auto">
              <a:xfrm>
                <a:off x="8675688" y="5192713"/>
                <a:ext cx="382587" cy="655638"/>
              </a:xfrm>
              <a:custGeom>
                <a:avLst/>
                <a:gdLst>
                  <a:gd name="T0" fmla="*/ 0 w 241"/>
                  <a:gd name="T1" fmla="*/ 0 h 413"/>
                  <a:gd name="T2" fmla="*/ 0 w 241"/>
                  <a:gd name="T3" fmla="*/ 241 h 413"/>
                  <a:gd name="T4" fmla="*/ 171 w 241"/>
                  <a:gd name="T5" fmla="*/ 413 h 413"/>
                  <a:gd name="T6" fmla="*/ 171 w 241"/>
                  <a:gd name="T7" fmla="*/ 413 h 413"/>
                  <a:gd name="T8" fmla="*/ 199 w 241"/>
                  <a:gd name="T9" fmla="*/ 376 h 413"/>
                  <a:gd name="T10" fmla="*/ 222 w 241"/>
                  <a:gd name="T11" fmla="*/ 334 h 413"/>
                  <a:gd name="T12" fmla="*/ 236 w 241"/>
                  <a:gd name="T13" fmla="*/ 288 h 413"/>
                  <a:gd name="T14" fmla="*/ 241 w 241"/>
                  <a:gd name="T15" fmla="*/ 241 h 413"/>
                  <a:gd name="T16" fmla="*/ 241 w 241"/>
                  <a:gd name="T17" fmla="*/ 241 h 413"/>
                  <a:gd name="T18" fmla="*/ 236 w 241"/>
                  <a:gd name="T19" fmla="*/ 195 h 413"/>
                  <a:gd name="T20" fmla="*/ 222 w 241"/>
                  <a:gd name="T21" fmla="*/ 148 h 413"/>
                  <a:gd name="T22" fmla="*/ 199 w 241"/>
                  <a:gd name="T23" fmla="*/ 107 h 413"/>
                  <a:gd name="T24" fmla="*/ 171 w 241"/>
                  <a:gd name="T25" fmla="*/ 70 h 413"/>
                  <a:gd name="T26" fmla="*/ 134 w 241"/>
                  <a:gd name="T27" fmla="*/ 42 h 413"/>
                  <a:gd name="T28" fmla="*/ 93 w 241"/>
                  <a:gd name="T29" fmla="*/ 19 h 413"/>
                  <a:gd name="T30" fmla="*/ 46 w 241"/>
                  <a:gd name="T31" fmla="*/ 5 h 413"/>
                  <a:gd name="T32" fmla="*/ 0 w 241"/>
                  <a:gd name="T33" fmla="*/ 0 h 413"/>
                  <a:gd name="T34" fmla="*/ 0 w 241"/>
                  <a:gd name="T3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1" h="413">
                    <a:moveTo>
                      <a:pt x="0" y="0"/>
                    </a:moveTo>
                    <a:lnTo>
                      <a:pt x="0" y="241"/>
                    </a:lnTo>
                    <a:lnTo>
                      <a:pt x="171" y="413"/>
                    </a:lnTo>
                    <a:lnTo>
                      <a:pt x="171" y="413"/>
                    </a:lnTo>
                    <a:lnTo>
                      <a:pt x="199" y="376"/>
                    </a:lnTo>
                    <a:lnTo>
                      <a:pt x="222" y="334"/>
                    </a:lnTo>
                    <a:lnTo>
                      <a:pt x="236" y="288"/>
                    </a:lnTo>
                    <a:lnTo>
                      <a:pt x="241" y="241"/>
                    </a:lnTo>
                    <a:lnTo>
                      <a:pt x="241" y="241"/>
                    </a:lnTo>
                    <a:lnTo>
                      <a:pt x="236" y="195"/>
                    </a:lnTo>
                    <a:lnTo>
                      <a:pt x="222" y="148"/>
                    </a:lnTo>
                    <a:lnTo>
                      <a:pt x="199" y="107"/>
                    </a:lnTo>
                    <a:lnTo>
                      <a:pt x="171" y="70"/>
                    </a:lnTo>
                    <a:lnTo>
                      <a:pt x="134" y="42"/>
                    </a:lnTo>
                    <a:lnTo>
                      <a:pt x="93" y="19"/>
                    </a:lnTo>
                    <a:lnTo>
                      <a:pt x="46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4" name="Freeform 363"/>
              <p:cNvSpPr>
                <a:spLocks/>
              </p:cNvSpPr>
              <p:nvPr/>
            </p:nvSpPr>
            <p:spPr bwMode="auto">
              <a:xfrm>
                <a:off x="8210550" y="5111750"/>
                <a:ext cx="125412" cy="125413"/>
              </a:xfrm>
              <a:custGeom>
                <a:avLst/>
                <a:gdLst>
                  <a:gd name="T0" fmla="*/ 37 w 79"/>
                  <a:gd name="T1" fmla="*/ 79 h 79"/>
                  <a:gd name="T2" fmla="*/ 37 w 79"/>
                  <a:gd name="T3" fmla="*/ 79 h 79"/>
                  <a:gd name="T4" fmla="*/ 79 w 79"/>
                  <a:gd name="T5" fmla="*/ 37 h 79"/>
                  <a:gd name="T6" fmla="*/ 42 w 79"/>
                  <a:gd name="T7" fmla="*/ 5 h 79"/>
                  <a:gd name="T8" fmla="*/ 42 w 79"/>
                  <a:gd name="T9" fmla="*/ 5 h 79"/>
                  <a:gd name="T10" fmla="*/ 37 w 79"/>
                  <a:gd name="T11" fmla="*/ 0 h 79"/>
                  <a:gd name="T12" fmla="*/ 33 w 79"/>
                  <a:gd name="T13" fmla="*/ 0 h 79"/>
                  <a:gd name="T14" fmla="*/ 24 w 79"/>
                  <a:gd name="T15" fmla="*/ 0 h 79"/>
                  <a:gd name="T16" fmla="*/ 19 w 79"/>
                  <a:gd name="T17" fmla="*/ 5 h 79"/>
                  <a:gd name="T18" fmla="*/ 5 w 79"/>
                  <a:gd name="T19" fmla="*/ 18 h 79"/>
                  <a:gd name="T20" fmla="*/ 5 w 79"/>
                  <a:gd name="T21" fmla="*/ 18 h 79"/>
                  <a:gd name="T22" fmla="*/ 0 w 79"/>
                  <a:gd name="T23" fmla="*/ 23 h 79"/>
                  <a:gd name="T24" fmla="*/ 0 w 79"/>
                  <a:gd name="T25" fmla="*/ 32 h 79"/>
                  <a:gd name="T26" fmla="*/ 0 w 79"/>
                  <a:gd name="T27" fmla="*/ 37 h 79"/>
                  <a:gd name="T28" fmla="*/ 5 w 79"/>
                  <a:gd name="T29" fmla="*/ 42 h 79"/>
                  <a:gd name="T30" fmla="*/ 37 w 79"/>
                  <a:gd name="T3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79">
                    <a:moveTo>
                      <a:pt x="37" y="79"/>
                    </a:moveTo>
                    <a:lnTo>
                      <a:pt x="37" y="79"/>
                    </a:lnTo>
                    <a:lnTo>
                      <a:pt x="79" y="37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5" y="42"/>
                    </a:lnTo>
                    <a:lnTo>
                      <a:pt x="37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5" name="Freeform 364"/>
              <p:cNvSpPr>
                <a:spLocks/>
              </p:cNvSpPr>
              <p:nvPr/>
            </p:nvSpPr>
            <p:spPr bwMode="auto">
              <a:xfrm>
                <a:off x="9013825" y="5111750"/>
                <a:ext cx="125412" cy="125413"/>
              </a:xfrm>
              <a:custGeom>
                <a:avLst/>
                <a:gdLst>
                  <a:gd name="T0" fmla="*/ 42 w 79"/>
                  <a:gd name="T1" fmla="*/ 79 h 79"/>
                  <a:gd name="T2" fmla="*/ 74 w 79"/>
                  <a:gd name="T3" fmla="*/ 42 h 79"/>
                  <a:gd name="T4" fmla="*/ 74 w 79"/>
                  <a:gd name="T5" fmla="*/ 42 h 79"/>
                  <a:gd name="T6" fmla="*/ 79 w 79"/>
                  <a:gd name="T7" fmla="*/ 37 h 79"/>
                  <a:gd name="T8" fmla="*/ 79 w 79"/>
                  <a:gd name="T9" fmla="*/ 32 h 79"/>
                  <a:gd name="T10" fmla="*/ 79 w 79"/>
                  <a:gd name="T11" fmla="*/ 23 h 79"/>
                  <a:gd name="T12" fmla="*/ 74 w 79"/>
                  <a:gd name="T13" fmla="*/ 18 h 79"/>
                  <a:gd name="T14" fmla="*/ 61 w 79"/>
                  <a:gd name="T15" fmla="*/ 5 h 79"/>
                  <a:gd name="T16" fmla="*/ 61 w 79"/>
                  <a:gd name="T17" fmla="*/ 5 h 79"/>
                  <a:gd name="T18" fmla="*/ 56 w 79"/>
                  <a:gd name="T19" fmla="*/ 0 h 79"/>
                  <a:gd name="T20" fmla="*/ 47 w 79"/>
                  <a:gd name="T21" fmla="*/ 0 h 79"/>
                  <a:gd name="T22" fmla="*/ 42 w 79"/>
                  <a:gd name="T23" fmla="*/ 0 h 79"/>
                  <a:gd name="T24" fmla="*/ 37 w 79"/>
                  <a:gd name="T25" fmla="*/ 5 h 79"/>
                  <a:gd name="T26" fmla="*/ 0 w 79"/>
                  <a:gd name="T27" fmla="*/ 37 h 79"/>
                  <a:gd name="T28" fmla="*/ 0 w 79"/>
                  <a:gd name="T29" fmla="*/ 37 h 79"/>
                  <a:gd name="T30" fmla="*/ 42 w 79"/>
                  <a:gd name="T31" fmla="*/ 79 h 79"/>
                  <a:gd name="T32" fmla="*/ 42 w 79"/>
                  <a:gd name="T3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79">
                    <a:moveTo>
                      <a:pt x="42" y="79"/>
                    </a:moveTo>
                    <a:lnTo>
                      <a:pt x="74" y="42"/>
                    </a:lnTo>
                    <a:lnTo>
                      <a:pt x="74" y="42"/>
                    </a:lnTo>
                    <a:lnTo>
                      <a:pt x="79" y="37"/>
                    </a:lnTo>
                    <a:lnTo>
                      <a:pt x="79" y="32"/>
                    </a:lnTo>
                    <a:lnTo>
                      <a:pt x="79" y="23"/>
                    </a:lnTo>
                    <a:lnTo>
                      <a:pt x="74" y="18"/>
                    </a:lnTo>
                    <a:lnTo>
                      <a:pt x="61" y="5"/>
                    </a:lnTo>
                    <a:lnTo>
                      <a:pt x="61" y="5"/>
                    </a:lnTo>
                    <a:lnTo>
                      <a:pt x="56" y="0"/>
                    </a:lnTo>
                    <a:lnTo>
                      <a:pt x="47" y="0"/>
                    </a:lnTo>
                    <a:lnTo>
                      <a:pt x="42" y="0"/>
                    </a:lnTo>
                    <a:lnTo>
                      <a:pt x="37" y="5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42" y="79"/>
                    </a:lnTo>
                    <a:lnTo>
                      <a:pt x="42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342" name="Flowchart: Process 341"/>
          <p:cNvSpPr/>
          <p:nvPr/>
        </p:nvSpPr>
        <p:spPr>
          <a:xfrm>
            <a:off x="3886880" y="4209377"/>
            <a:ext cx="1434670" cy="793185"/>
          </a:xfrm>
          <a:prstGeom prst="flowChartProcess">
            <a:avLst/>
          </a:prstGeom>
          <a:noFill/>
          <a:ln w="38100">
            <a:solidFill>
              <a:srgbClr val="7F5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200" dirty="0" smtClean="0">
              <a:solidFill>
                <a:schemeClr val="accent1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3913622" y="4251925"/>
            <a:ext cx="1137010" cy="149285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accent1"/>
                </a:solidFill>
              </a:rPr>
              <a:t>Predictive analytics</a:t>
            </a:r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3985331" y="4452503"/>
            <a:ext cx="1012081" cy="463211"/>
          </a:xfrm>
          <a:prstGeom prst="rect">
            <a:avLst/>
          </a:prstGeom>
          <a:noFill/>
          <a:ln>
            <a:solidFill>
              <a:srgbClr val="7F5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grpSp>
        <p:nvGrpSpPr>
          <p:cNvPr id="346" name="Group 345"/>
          <p:cNvGrpSpPr/>
          <p:nvPr/>
        </p:nvGrpSpPr>
        <p:grpSpPr>
          <a:xfrm>
            <a:off x="4816149" y="4601039"/>
            <a:ext cx="170546" cy="235469"/>
            <a:chOff x="1047199" y="4423245"/>
            <a:chExt cx="344488" cy="341313"/>
          </a:xfrm>
        </p:grpSpPr>
        <p:sp>
          <p:nvSpPr>
            <p:cNvPr id="351" name="Freeform 9"/>
            <p:cNvSpPr>
              <a:spLocks noEditPoints="1"/>
            </p:cNvSpPr>
            <p:nvPr/>
          </p:nvSpPr>
          <p:spPr bwMode="auto">
            <a:xfrm>
              <a:off x="1047199" y="4693120"/>
              <a:ext cx="344488" cy="71438"/>
            </a:xfrm>
            <a:custGeom>
              <a:avLst/>
              <a:gdLst/>
              <a:ahLst/>
              <a:cxnLst>
                <a:cxn ang="0">
                  <a:pos x="1237" y="272"/>
                </a:cxn>
                <a:cxn ang="0">
                  <a:pos x="1250" y="271"/>
                </a:cxn>
                <a:cxn ang="0">
                  <a:pos x="1273" y="262"/>
                </a:cxn>
                <a:cxn ang="0">
                  <a:pos x="1289" y="245"/>
                </a:cxn>
                <a:cxn ang="0">
                  <a:pos x="1299" y="223"/>
                </a:cxn>
                <a:cxn ang="0">
                  <a:pos x="1300" y="62"/>
                </a:cxn>
                <a:cxn ang="0">
                  <a:pos x="1299" y="50"/>
                </a:cxn>
                <a:cxn ang="0">
                  <a:pos x="1289" y="28"/>
                </a:cxn>
                <a:cxn ang="0">
                  <a:pos x="1273" y="10"/>
                </a:cxn>
                <a:cxn ang="0">
                  <a:pos x="1250" y="1"/>
                </a:cxn>
                <a:cxn ang="0">
                  <a:pos x="63" y="0"/>
                </a:cxn>
                <a:cxn ang="0">
                  <a:pos x="51" y="1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1" y="50"/>
                </a:cxn>
                <a:cxn ang="0">
                  <a:pos x="0" y="210"/>
                </a:cxn>
                <a:cxn ang="0">
                  <a:pos x="1" y="223"/>
                </a:cxn>
                <a:cxn ang="0">
                  <a:pos x="10" y="245"/>
                </a:cxn>
                <a:cxn ang="0">
                  <a:pos x="28" y="262"/>
                </a:cxn>
                <a:cxn ang="0">
                  <a:pos x="51" y="271"/>
                </a:cxn>
                <a:cxn ang="0">
                  <a:pos x="63" y="272"/>
                </a:cxn>
                <a:cxn ang="0">
                  <a:pos x="1253" y="97"/>
                </a:cxn>
                <a:cxn ang="0">
                  <a:pos x="1066" y="225"/>
                </a:cxn>
                <a:cxn ang="0">
                  <a:pos x="1244" y="48"/>
                </a:cxn>
                <a:cxn ang="0">
                  <a:pos x="1251" y="54"/>
                </a:cxn>
                <a:cxn ang="0">
                  <a:pos x="1253" y="62"/>
                </a:cxn>
                <a:cxn ang="0">
                  <a:pos x="1253" y="175"/>
                </a:cxn>
                <a:cxn ang="0">
                  <a:pos x="1146" y="225"/>
                </a:cxn>
                <a:cxn ang="0">
                  <a:pos x="1253" y="175"/>
                </a:cxn>
                <a:cxn ang="0">
                  <a:pos x="988" y="225"/>
                </a:cxn>
                <a:cxn ang="0">
                  <a:pos x="1223" y="46"/>
                </a:cxn>
                <a:cxn ang="0">
                  <a:pos x="966" y="225"/>
                </a:cxn>
                <a:cxn ang="0">
                  <a:pos x="1088" y="46"/>
                </a:cxn>
                <a:cxn ang="0">
                  <a:pos x="966" y="225"/>
                </a:cxn>
                <a:cxn ang="0">
                  <a:pos x="831" y="225"/>
                </a:cxn>
                <a:cxn ang="0">
                  <a:pos x="1066" y="46"/>
                </a:cxn>
                <a:cxn ang="0">
                  <a:pos x="808" y="225"/>
                </a:cxn>
                <a:cxn ang="0">
                  <a:pos x="931" y="46"/>
                </a:cxn>
                <a:cxn ang="0">
                  <a:pos x="808" y="225"/>
                </a:cxn>
                <a:cxn ang="0">
                  <a:pos x="673" y="225"/>
                </a:cxn>
                <a:cxn ang="0">
                  <a:pos x="908" y="46"/>
                </a:cxn>
                <a:cxn ang="0">
                  <a:pos x="651" y="225"/>
                </a:cxn>
                <a:cxn ang="0">
                  <a:pos x="650" y="170"/>
                </a:cxn>
                <a:cxn ang="0">
                  <a:pos x="830" y="46"/>
                </a:cxn>
                <a:cxn ang="0">
                  <a:pos x="650" y="148"/>
                </a:cxn>
                <a:cxn ang="0">
                  <a:pos x="695" y="46"/>
                </a:cxn>
                <a:cxn ang="0">
                  <a:pos x="650" y="148"/>
                </a:cxn>
                <a:cxn ang="0">
                  <a:pos x="650" y="46"/>
                </a:cxn>
                <a:cxn ang="0">
                  <a:pos x="650" y="68"/>
                </a:cxn>
                <a:cxn ang="0">
                  <a:pos x="1225" y="225"/>
                </a:cxn>
                <a:cxn ang="0">
                  <a:pos x="1253" y="210"/>
                </a:cxn>
                <a:cxn ang="0">
                  <a:pos x="1252" y="216"/>
                </a:cxn>
                <a:cxn ang="0">
                  <a:pos x="1244" y="224"/>
                </a:cxn>
                <a:cxn ang="0">
                  <a:pos x="1237" y="225"/>
                </a:cxn>
              </a:cxnLst>
              <a:rect l="0" t="0" r="r" b="b"/>
              <a:pathLst>
                <a:path w="1300" h="272">
                  <a:moveTo>
                    <a:pt x="63" y="272"/>
                  </a:moveTo>
                  <a:lnTo>
                    <a:pt x="1237" y="272"/>
                  </a:lnTo>
                  <a:lnTo>
                    <a:pt x="1237" y="272"/>
                  </a:lnTo>
                  <a:lnTo>
                    <a:pt x="1250" y="271"/>
                  </a:lnTo>
                  <a:lnTo>
                    <a:pt x="1261" y="268"/>
                  </a:lnTo>
                  <a:lnTo>
                    <a:pt x="1273" y="262"/>
                  </a:lnTo>
                  <a:lnTo>
                    <a:pt x="1282" y="254"/>
                  </a:lnTo>
                  <a:lnTo>
                    <a:pt x="1289" y="245"/>
                  </a:lnTo>
                  <a:lnTo>
                    <a:pt x="1295" y="234"/>
                  </a:lnTo>
                  <a:lnTo>
                    <a:pt x="1299" y="223"/>
                  </a:lnTo>
                  <a:lnTo>
                    <a:pt x="1300" y="210"/>
                  </a:lnTo>
                  <a:lnTo>
                    <a:pt x="1300" y="62"/>
                  </a:lnTo>
                  <a:lnTo>
                    <a:pt x="1300" y="62"/>
                  </a:lnTo>
                  <a:lnTo>
                    <a:pt x="1299" y="50"/>
                  </a:lnTo>
                  <a:lnTo>
                    <a:pt x="1295" y="38"/>
                  </a:lnTo>
                  <a:lnTo>
                    <a:pt x="1289" y="28"/>
                  </a:lnTo>
                  <a:lnTo>
                    <a:pt x="1282" y="18"/>
                  </a:lnTo>
                  <a:lnTo>
                    <a:pt x="1273" y="10"/>
                  </a:lnTo>
                  <a:lnTo>
                    <a:pt x="1261" y="5"/>
                  </a:lnTo>
                  <a:lnTo>
                    <a:pt x="1250" y="1"/>
                  </a:lnTo>
                  <a:lnTo>
                    <a:pt x="1237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1"/>
                  </a:lnTo>
                  <a:lnTo>
                    <a:pt x="38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5" y="38"/>
                  </a:lnTo>
                  <a:lnTo>
                    <a:pt x="1" y="50"/>
                  </a:lnTo>
                  <a:lnTo>
                    <a:pt x="0" y="6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23"/>
                  </a:lnTo>
                  <a:lnTo>
                    <a:pt x="5" y="234"/>
                  </a:lnTo>
                  <a:lnTo>
                    <a:pt x="10" y="245"/>
                  </a:lnTo>
                  <a:lnTo>
                    <a:pt x="18" y="254"/>
                  </a:lnTo>
                  <a:lnTo>
                    <a:pt x="28" y="262"/>
                  </a:lnTo>
                  <a:lnTo>
                    <a:pt x="38" y="268"/>
                  </a:lnTo>
                  <a:lnTo>
                    <a:pt x="51" y="271"/>
                  </a:lnTo>
                  <a:lnTo>
                    <a:pt x="63" y="272"/>
                  </a:lnTo>
                  <a:lnTo>
                    <a:pt x="63" y="272"/>
                  </a:lnTo>
                  <a:close/>
                  <a:moveTo>
                    <a:pt x="1253" y="62"/>
                  </a:moveTo>
                  <a:lnTo>
                    <a:pt x="1253" y="97"/>
                  </a:lnTo>
                  <a:lnTo>
                    <a:pt x="1124" y="225"/>
                  </a:lnTo>
                  <a:lnTo>
                    <a:pt x="1066" y="225"/>
                  </a:lnTo>
                  <a:lnTo>
                    <a:pt x="1244" y="48"/>
                  </a:lnTo>
                  <a:lnTo>
                    <a:pt x="1244" y="48"/>
                  </a:lnTo>
                  <a:lnTo>
                    <a:pt x="1247" y="51"/>
                  </a:lnTo>
                  <a:lnTo>
                    <a:pt x="1251" y="54"/>
                  </a:lnTo>
                  <a:lnTo>
                    <a:pt x="1253" y="58"/>
                  </a:lnTo>
                  <a:lnTo>
                    <a:pt x="1253" y="62"/>
                  </a:lnTo>
                  <a:lnTo>
                    <a:pt x="1253" y="62"/>
                  </a:lnTo>
                  <a:close/>
                  <a:moveTo>
                    <a:pt x="1253" y="175"/>
                  </a:moveTo>
                  <a:lnTo>
                    <a:pt x="1203" y="225"/>
                  </a:lnTo>
                  <a:lnTo>
                    <a:pt x="1146" y="225"/>
                  </a:lnTo>
                  <a:lnTo>
                    <a:pt x="1253" y="119"/>
                  </a:lnTo>
                  <a:lnTo>
                    <a:pt x="1253" y="175"/>
                  </a:lnTo>
                  <a:close/>
                  <a:moveTo>
                    <a:pt x="1044" y="225"/>
                  </a:moveTo>
                  <a:lnTo>
                    <a:pt x="988" y="225"/>
                  </a:lnTo>
                  <a:lnTo>
                    <a:pt x="1166" y="46"/>
                  </a:lnTo>
                  <a:lnTo>
                    <a:pt x="1223" y="46"/>
                  </a:lnTo>
                  <a:lnTo>
                    <a:pt x="1044" y="225"/>
                  </a:lnTo>
                  <a:close/>
                  <a:moveTo>
                    <a:pt x="966" y="225"/>
                  </a:moveTo>
                  <a:lnTo>
                    <a:pt x="909" y="225"/>
                  </a:lnTo>
                  <a:lnTo>
                    <a:pt x="1088" y="46"/>
                  </a:lnTo>
                  <a:lnTo>
                    <a:pt x="1145" y="46"/>
                  </a:lnTo>
                  <a:lnTo>
                    <a:pt x="966" y="225"/>
                  </a:lnTo>
                  <a:close/>
                  <a:moveTo>
                    <a:pt x="887" y="225"/>
                  </a:moveTo>
                  <a:lnTo>
                    <a:pt x="831" y="225"/>
                  </a:lnTo>
                  <a:lnTo>
                    <a:pt x="1010" y="46"/>
                  </a:lnTo>
                  <a:lnTo>
                    <a:pt x="1066" y="46"/>
                  </a:lnTo>
                  <a:lnTo>
                    <a:pt x="887" y="225"/>
                  </a:lnTo>
                  <a:close/>
                  <a:moveTo>
                    <a:pt x="808" y="225"/>
                  </a:moveTo>
                  <a:lnTo>
                    <a:pt x="751" y="225"/>
                  </a:lnTo>
                  <a:lnTo>
                    <a:pt x="931" y="46"/>
                  </a:lnTo>
                  <a:lnTo>
                    <a:pt x="988" y="46"/>
                  </a:lnTo>
                  <a:lnTo>
                    <a:pt x="808" y="225"/>
                  </a:lnTo>
                  <a:close/>
                  <a:moveTo>
                    <a:pt x="729" y="225"/>
                  </a:moveTo>
                  <a:lnTo>
                    <a:pt x="673" y="225"/>
                  </a:lnTo>
                  <a:lnTo>
                    <a:pt x="851" y="46"/>
                  </a:lnTo>
                  <a:lnTo>
                    <a:pt x="908" y="46"/>
                  </a:lnTo>
                  <a:lnTo>
                    <a:pt x="729" y="225"/>
                  </a:lnTo>
                  <a:close/>
                  <a:moveTo>
                    <a:pt x="651" y="225"/>
                  </a:moveTo>
                  <a:lnTo>
                    <a:pt x="650" y="225"/>
                  </a:lnTo>
                  <a:lnTo>
                    <a:pt x="650" y="170"/>
                  </a:lnTo>
                  <a:lnTo>
                    <a:pt x="773" y="46"/>
                  </a:lnTo>
                  <a:lnTo>
                    <a:pt x="830" y="46"/>
                  </a:lnTo>
                  <a:lnTo>
                    <a:pt x="651" y="225"/>
                  </a:lnTo>
                  <a:close/>
                  <a:moveTo>
                    <a:pt x="650" y="148"/>
                  </a:moveTo>
                  <a:lnTo>
                    <a:pt x="650" y="91"/>
                  </a:lnTo>
                  <a:lnTo>
                    <a:pt x="695" y="46"/>
                  </a:lnTo>
                  <a:lnTo>
                    <a:pt x="751" y="46"/>
                  </a:lnTo>
                  <a:lnTo>
                    <a:pt x="650" y="148"/>
                  </a:lnTo>
                  <a:close/>
                  <a:moveTo>
                    <a:pt x="650" y="68"/>
                  </a:moveTo>
                  <a:lnTo>
                    <a:pt x="650" y="46"/>
                  </a:lnTo>
                  <a:lnTo>
                    <a:pt x="673" y="46"/>
                  </a:lnTo>
                  <a:lnTo>
                    <a:pt x="650" y="68"/>
                  </a:lnTo>
                  <a:close/>
                  <a:moveTo>
                    <a:pt x="1237" y="225"/>
                  </a:moveTo>
                  <a:lnTo>
                    <a:pt x="1225" y="225"/>
                  </a:lnTo>
                  <a:lnTo>
                    <a:pt x="1253" y="198"/>
                  </a:lnTo>
                  <a:lnTo>
                    <a:pt x="1253" y="210"/>
                  </a:lnTo>
                  <a:lnTo>
                    <a:pt x="1253" y="210"/>
                  </a:lnTo>
                  <a:lnTo>
                    <a:pt x="1252" y="216"/>
                  </a:lnTo>
                  <a:lnTo>
                    <a:pt x="1248" y="220"/>
                  </a:lnTo>
                  <a:lnTo>
                    <a:pt x="1244" y="224"/>
                  </a:lnTo>
                  <a:lnTo>
                    <a:pt x="1237" y="225"/>
                  </a:lnTo>
                  <a:lnTo>
                    <a:pt x="1237" y="2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52" name="Freeform 10"/>
            <p:cNvSpPr>
              <a:spLocks noEditPoints="1"/>
            </p:cNvSpPr>
            <p:nvPr/>
          </p:nvSpPr>
          <p:spPr bwMode="auto">
            <a:xfrm>
              <a:off x="1047199" y="4512145"/>
              <a:ext cx="261938" cy="73025"/>
            </a:xfrm>
            <a:custGeom>
              <a:avLst/>
              <a:gdLst/>
              <a:ahLst/>
              <a:cxnLst>
                <a:cxn ang="0">
                  <a:pos x="924" y="272"/>
                </a:cxn>
                <a:cxn ang="0">
                  <a:pos x="937" y="271"/>
                </a:cxn>
                <a:cxn ang="0">
                  <a:pos x="959" y="262"/>
                </a:cxn>
                <a:cxn ang="0">
                  <a:pos x="976" y="246"/>
                </a:cxn>
                <a:cxn ang="0">
                  <a:pos x="985" y="223"/>
                </a:cxn>
                <a:cxn ang="0">
                  <a:pos x="986" y="64"/>
                </a:cxn>
                <a:cxn ang="0">
                  <a:pos x="985" y="51"/>
                </a:cxn>
                <a:cxn ang="0">
                  <a:pos x="976" y="28"/>
                </a:cxn>
                <a:cxn ang="0">
                  <a:pos x="959" y="12"/>
                </a:cxn>
                <a:cxn ang="0">
                  <a:pos x="937" y="1"/>
                </a:cxn>
                <a:cxn ang="0">
                  <a:pos x="63" y="0"/>
                </a:cxn>
                <a:cxn ang="0">
                  <a:pos x="51" y="1"/>
                </a:cxn>
                <a:cxn ang="0">
                  <a:pos x="28" y="12"/>
                </a:cxn>
                <a:cxn ang="0">
                  <a:pos x="10" y="28"/>
                </a:cxn>
                <a:cxn ang="0">
                  <a:pos x="1" y="51"/>
                </a:cxn>
                <a:cxn ang="0">
                  <a:pos x="0" y="210"/>
                </a:cxn>
                <a:cxn ang="0">
                  <a:pos x="1" y="223"/>
                </a:cxn>
                <a:cxn ang="0">
                  <a:pos x="10" y="246"/>
                </a:cxn>
                <a:cxn ang="0">
                  <a:pos x="28" y="262"/>
                </a:cxn>
                <a:cxn ang="0">
                  <a:pos x="51" y="271"/>
                </a:cxn>
                <a:cxn ang="0">
                  <a:pos x="63" y="272"/>
                </a:cxn>
                <a:cxn ang="0">
                  <a:pos x="940" y="98"/>
                </a:cxn>
                <a:cxn ang="0">
                  <a:pos x="753" y="226"/>
                </a:cxn>
                <a:cxn ang="0">
                  <a:pos x="931" y="49"/>
                </a:cxn>
                <a:cxn ang="0">
                  <a:pos x="937" y="54"/>
                </a:cxn>
                <a:cxn ang="0">
                  <a:pos x="940" y="64"/>
                </a:cxn>
                <a:cxn ang="0">
                  <a:pos x="940" y="177"/>
                </a:cxn>
                <a:cxn ang="0">
                  <a:pos x="832" y="226"/>
                </a:cxn>
                <a:cxn ang="0">
                  <a:pos x="940" y="177"/>
                </a:cxn>
                <a:cxn ang="0">
                  <a:pos x="675" y="226"/>
                </a:cxn>
                <a:cxn ang="0">
                  <a:pos x="910" y="47"/>
                </a:cxn>
                <a:cxn ang="0">
                  <a:pos x="653" y="226"/>
                </a:cxn>
                <a:cxn ang="0">
                  <a:pos x="775" y="47"/>
                </a:cxn>
                <a:cxn ang="0">
                  <a:pos x="653" y="226"/>
                </a:cxn>
                <a:cxn ang="0">
                  <a:pos x="517" y="226"/>
                </a:cxn>
                <a:cxn ang="0">
                  <a:pos x="752" y="47"/>
                </a:cxn>
                <a:cxn ang="0">
                  <a:pos x="495" y="226"/>
                </a:cxn>
                <a:cxn ang="0">
                  <a:pos x="494" y="171"/>
                </a:cxn>
                <a:cxn ang="0">
                  <a:pos x="674" y="47"/>
                </a:cxn>
                <a:cxn ang="0">
                  <a:pos x="494" y="149"/>
                </a:cxn>
                <a:cxn ang="0">
                  <a:pos x="539" y="47"/>
                </a:cxn>
                <a:cxn ang="0">
                  <a:pos x="494" y="149"/>
                </a:cxn>
                <a:cxn ang="0">
                  <a:pos x="494" y="47"/>
                </a:cxn>
                <a:cxn ang="0">
                  <a:pos x="494" y="71"/>
                </a:cxn>
                <a:cxn ang="0">
                  <a:pos x="913" y="226"/>
                </a:cxn>
                <a:cxn ang="0">
                  <a:pos x="940" y="210"/>
                </a:cxn>
                <a:cxn ang="0">
                  <a:pos x="939" y="217"/>
                </a:cxn>
                <a:cxn ang="0">
                  <a:pos x="930" y="225"/>
                </a:cxn>
                <a:cxn ang="0">
                  <a:pos x="924" y="226"/>
                </a:cxn>
              </a:cxnLst>
              <a:rect l="0" t="0" r="r" b="b"/>
              <a:pathLst>
                <a:path w="986" h="272">
                  <a:moveTo>
                    <a:pt x="63" y="272"/>
                  </a:moveTo>
                  <a:lnTo>
                    <a:pt x="924" y="272"/>
                  </a:lnTo>
                  <a:lnTo>
                    <a:pt x="924" y="272"/>
                  </a:lnTo>
                  <a:lnTo>
                    <a:pt x="937" y="271"/>
                  </a:lnTo>
                  <a:lnTo>
                    <a:pt x="948" y="268"/>
                  </a:lnTo>
                  <a:lnTo>
                    <a:pt x="959" y="262"/>
                  </a:lnTo>
                  <a:lnTo>
                    <a:pt x="968" y="255"/>
                  </a:lnTo>
                  <a:lnTo>
                    <a:pt x="976" y="246"/>
                  </a:lnTo>
                  <a:lnTo>
                    <a:pt x="982" y="234"/>
                  </a:lnTo>
                  <a:lnTo>
                    <a:pt x="985" y="223"/>
                  </a:lnTo>
                  <a:lnTo>
                    <a:pt x="986" y="210"/>
                  </a:lnTo>
                  <a:lnTo>
                    <a:pt x="986" y="64"/>
                  </a:lnTo>
                  <a:lnTo>
                    <a:pt x="986" y="64"/>
                  </a:lnTo>
                  <a:lnTo>
                    <a:pt x="985" y="51"/>
                  </a:lnTo>
                  <a:lnTo>
                    <a:pt x="982" y="38"/>
                  </a:lnTo>
                  <a:lnTo>
                    <a:pt x="976" y="28"/>
                  </a:lnTo>
                  <a:lnTo>
                    <a:pt x="968" y="19"/>
                  </a:lnTo>
                  <a:lnTo>
                    <a:pt x="959" y="12"/>
                  </a:lnTo>
                  <a:lnTo>
                    <a:pt x="948" y="5"/>
                  </a:lnTo>
                  <a:lnTo>
                    <a:pt x="937" y="1"/>
                  </a:lnTo>
                  <a:lnTo>
                    <a:pt x="924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1"/>
                  </a:lnTo>
                  <a:lnTo>
                    <a:pt x="38" y="5"/>
                  </a:lnTo>
                  <a:lnTo>
                    <a:pt x="28" y="12"/>
                  </a:lnTo>
                  <a:lnTo>
                    <a:pt x="18" y="19"/>
                  </a:lnTo>
                  <a:lnTo>
                    <a:pt x="10" y="28"/>
                  </a:lnTo>
                  <a:lnTo>
                    <a:pt x="5" y="38"/>
                  </a:lnTo>
                  <a:lnTo>
                    <a:pt x="1" y="51"/>
                  </a:lnTo>
                  <a:lnTo>
                    <a:pt x="0" y="64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23"/>
                  </a:lnTo>
                  <a:lnTo>
                    <a:pt x="5" y="234"/>
                  </a:lnTo>
                  <a:lnTo>
                    <a:pt x="10" y="246"/>
                  </a:lnTo>
                  <a:lnTo>
                    <a:pt x="18" y="255"/>
                  </a:lnTo>
                  <a:lnTo>
                    <a:pt x="28" y="262"/>
                  </a:lnTo>
                  <a:lnTo>
                    <a:pt x="38" y="268"/>
                  </a:lnTo>
                  <a:lnTo>
                    <a:pt x="51" y="271"/>
                  </a:lnTo>
                  <a:lnTo>
                    <a:pt x="63" y="272"/>
                  </a:lnTo>
                  <a:lnTo>
                    <a:pt x="63" y="272"/>
                  </a:lnTo>
                  <a:close/>
                  <a:moveTo>
                    <a:pt x="940" y="64"/>
                  </a:moveTo>
                  <a:lnTo>
                    <a:pt x="940" y="98"/>
                  </a:lnTo>
                  <a:lnTo>
                    <a:pt x="810" y="226"/>
                  </a:lnTo>
                  <a:lnTo>
                    <a:pt x="753" y="226"/>
                  </a:lnTo>
                  <a:lnTo>
                    <a:pt x="931" y="49"/>
                  </a:lnTo>
                  <a:lnTo>
                    <a:pt x="931" y="49"/>
                  </a:lnTo>
                  <a:lnTo>
                    <a:pt x="935" y="51"/>
                  </a:lnTo>
                  <a:lnTo>
                    <a:pt x="937" y="54"/>
                  </a:lnTo>
                  <a:lnTo>
                    <a:pt x="939" y="59"/>
                  </a:lnTo>
                  <a:lnTo>
                    <a:pt x="940" y="64"/>
                  </a:lnTo>
                  <a:lnTo>
                    <a:pt x="940" y="64"/>
                  </a:lnTo>
                  <a:close/>
                  <a:moveTo>
                    <a:pt x="940" y="177"/>
                  </a:moveTo>
                  <a:lnTo>
                    <a:pt x="891" y="226"/>
                  </a:lnTo>
                  <a:lnTo>
                    <a:pt x="832" y="226"/>
                  </a:lnTo>
                  <a:lnTo>
                    <a:pt x="940" y="120"/>
                  </a:lnTo>
                  <a:lnTo>
                    <a:pt x="940" y="177"/>
                  </a:lnTo>
                  <a:close/>
                  <a:moveTo>
                    <a:pt x="731" y="226"/>
                  </a:moveTo>
                  <a:lnTo>
                    <a:pt x="675" y="226"/>
                  </a:lnTo>
                  <a:lnTo>
                    <a:pt x="854" y="47"/>
                  </a:lnTo>
                  <a:lnTo>
                    <a:pt x="910" y="47"/>
                  </a:lnTo>
                  <a:lnTo>
                    <a:pt x="731" y="226"/>
                  </a:lnTo>
                  <a:close/>
                  <a:moveTo>
                    <a:pt x="653" y="226"/>
                  </a:moveTo>
                  <a:lnTo>
                    <a:pt x="595" y="226"/>
                  </a:lnTo>
                  <a:lnTo>
                    <a:pt x="775" y="47"/>
                  </a:lnTo>
                  <a:lnTo>
                    <a:pt x="832" y="47"/>
                  </a:lnTo>
                  <a:lnTo>
                    <a:pt x="653" y="226"/>
                  </a:lnTo>
                  <a:close/>
                  <a:moveTo>
                    <a:pt x="573" y="226"/>
                  </a:moveTo>
                  <a:lnTo>
                    <a:pt x="517" y="226"/>
                  </a:lnTo>
                  <a:lnTo>
                    <a:pt x="696" y="47"/>
                  </a:lnTo>
                  <a:lnTo>
                    <a:pt x="752" y="47"/>
                  </a:lnTo>
                  <a:lnTo>
                    <a:pt x="573" y="226"/>
                  </a:lnTo>
                  <a:close/>
                  <a:moveTo>
                    <a:pt x="495" y="226"/>
                  </a:moveTo>
                  <a:lnTo>
                    <a:pt x="494" y="226"/>
                  </a:lnTo>
                  <a:lnTo>
                    <a:pt x="494" y="171"/>
                  </a:lnTo>
                  <a:lnTo>
                    <a:pt x="617" y="47"/>
                  </a:lnTo>
                  <a:lnTo>
                    <a:pt x="674" y="47"/>
                  </a:lnTo>
                  <a:lnTo>
                    <a:pt x="495" y="226"/>
                  </a:lnTo>
                  <a:close/>
                  <a:moveTo>
                    <a:pt x="494" y="149"/>
                  </a:moveTo>
                  <a:lnTo>
                    <a:pt x="494" y="92"/>
                  </a:lnTo>
                  <a:lnTo>
                    <a:pt x="539" y="47"/>
                  </a:lnTo>
                  <a:lnTo>
                    <a:pt x="595" y="47"/>
                  </a:lnTo>
                  <a:lnTo>
                    <a:pt x="494" y="149"/>
                  </a:lnTo>
                  <a:close/>
                  <a:moveTo>
                    <a:pt x="494" y="71"/>
                  </a:moveTo>
                  <a:lnTo>
                    <a:pt x="494" y="47"/>
                  </a:lnTo>
                  <a:lnTo>
                    <a:pt x="517" y="47"/>
                  </a:lnTo>
                  <a:lnTo>
                    <a:pt x="494" y="71"/>
                  </a:lnTo>
                  <a:close/>
                  <a:moveTo>
                    <a:pt x="924" y="226"/>
                  </a:moveTo>
                  <a:lnTo>
                    <a:pt x="913" y="226"/>
                  </a:lnTo>
                  <a:lnTo>
                    <a:pt x="940" y="199"/>
                  </a:lnTo>
                  <a:lnTo>
                    <a:pt x="940" y="210"/>
                  </a:lnTo>
                  <a:lnTo>
                    <a:pt x="940" y="210"/>
                  </a:lnTo>
                  <a:lnTo>
                    <a:pt x="939" y="217"/>
                  </a:lnTo>
                  <a:lnTo>
                    <a:pt x="936" y="222"/>
                  </a:lnTo>
                  <a:lnTo>
                    <a:pt x="930" y="225"/>
                  </a:lnTo>
                  <a:lnTo>
                    <a:pt x="924" y="226"/>
                  </a:lnTo>
                  <a:lnTo>
                    <a:pt x="924" y="22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53" name="Freeform 11"/>
            <p:cNvSpPr>
              <a:spLocks noEditPoints="1"/>
            </p:cNvSpPr>
            <p:nvPr/>
          </p:nvSpPr>
          <p:spPr bwMode="auto">
            <a:xfrm>
              <a:off x="1047199" y="4602632"/>
              <a:ext cx="179388" cy="73025"/>
            </a:xfrm>
            <a:custGeom>
              <a:avLst/>
              <a:gdLst/>
              <a:ahLst/>
              <a:cxnLst>
                <a:cxn ang="0">
                  <a:pos x="610" y="272"/>
                </a:cxn>
                <a:cxn ang="0">
                  <a:pos x="623" y="271"/>
                </a:cxn>
                <a:cxn ang="0">
                  <a:pos x="646" y="262"/>
                </a:cxn>
                <a:cxn ang="0">
                  <a:pos x="662" y="244"/>
                </a:cxn>
                <a:cxn ang="0">
                  <a:pos x="673" y="222"/>
                </a:cxn>
                <a:cxn ang="0">
                  <a:pos x="674" y="62"/>
                </a:cxn>
                <a:cxn ang="0">
                  <a:pos x="673" y="49"/>
                </a:cxn>
                <a:cxn ang="0">
                  <a:pos x="662" y="27"/>
                </a:cxn>
                <a:cxn ang="0">
                  <a:pos x="646" y="10"/>
                </a:cxn>
                <a:cxn ang="0">
                  <a:pos x="623" y="1"/>
                </a:cxn>
                <a:cxn ang="0">
                  <a:pos x="63" y="0"/>
                </a:cxn>
                <a:cxn ang="0">
                  <a:pos x="51" y="1"/>
                </a:cxn>
                <a:cxn ang="0">
                  <a:pos x="28" y="10"/>
                </a:cxn>
                <a:cxn ang="0">
                  <a:pos x="10" y="27"/>
                </a:cxn>
                <a:cxn ang="0">
                  <a:pos x="1" y="49"/>
                </a:cxn>
                <a:cxn ang="0">
                  <a:pos x="0" y="210"/>
                </a:cxn>
                <a:cxn ang="0">
                  <a:pos x="1" y="222"/>
                </a:cxn>
                <a:cxn ang="0">
                  <a:pos x="10" y="244"/>
                </a:cxn>
                <a:cxn ang="0">
                  <a:pos x="28" y="262"/>
                </a:cxn>
                <a:cxn ang="0">
                  <a:pos x="51" y="271"/>
                </a:cxn>
                <a:cxn ang="0">
                  <a:pos x="63" y="272"/>
                </a:cxn>
                <a:cxn ang="0">
                  <a:pos x="626" y="90"/>
                </a:cxn>
                <a:cxn ang="0">
                  <a:pos x="431" y="226"/>
                </a:cxn>
                <a:cxn ang="0">
                  <a:pos x="610" y="47"/>
                </a:cxn>
                <a:cxn ang="0">
                  <a:pos x="622" y="52"/>
                </a:cxn>
                <a:cxn ang="0">
                  <a:pos x="626" y="62"/>
                </a:cxn>
                <a:cxn ang="0">
                  <a:pos x="626" y="168"/>
                </a:cxn>
                <a:cxn ang="0">
                  <a:pos x="511" y="226"/>
                </a:cxn>
                <a:cxn ang="0">
                  <a:pos x="626" y="168"/>
                </a:cxn>
                <a:cxn ang="0">
                  <a:pos x="353" y="226"/>
                </a:cxn>
                <a:cxn ang="0">
                  <a:pos x="588" y="47"/>
                </a:cxn>
                <a:cxn ang="0">
                  <a:pos x="337" y="220"/>
                </a:cxn>
                <a:cxn ang="0">
                  <a:pos x="453" y="47"/>
                </a:cxn>
                <a:cxn ang="0">
                  <a:pos x="337" y="220"/>
                </a:cxn>
                <a:cxn ang="0">
                  <a:pos x="337" y="84"/>
                </a:cxn>
                <a:cxn ang="0">
                  <a:pos x="431" y="47"/>
                </a:cxn>
                <a:cxn ang="0">
                  <a:pos x="337" y="62"/>
                </a:cxn>
                <a:cxn ang="0">
                  <a:pos x="353" y="47"/>
                </a:cxn>
                <a:cxn ang="0">
                  <a:pos x="610" y="226"/>
                </a:cxn>
                <a:cxn ang="0">
                  <a:pos x="626" y="190"/>
                </a:cxn>
                <a:cxn ang="0">
                  <a:pos x="626" y="210"/>
                </a:cxn>
                <a:cxn ang="0">
                  <a:pos x="622" y="221"/>
                </a:cxn>
                <a:cxn ang="0">
                  <a:pos x="610" y="226"/>
                </a:cxn>
              </a:cxnLst>
              <a:rect l="0" t="0" r="r" b="b"/>
              <a:pathLst>
                <a:path w="674" h="272">
                  <a:moveTo>
                    <a:pt x="63" y="272"/>
                  </a:moveTo>
                  <a:lnTo>
                    <a:pt x="610" y="272"/>
                  </a:lnTo>
                  <a:lnTo>
                    <a:pt x="610" y="272"/>
                  </a:lnTo>
                  <a:lnTo>
                    <a:pt x="623" y="271"/>
                  </a:lnTo>
                  <a:lnTo>
                    <a:pt x="635" y="267"/>
                  </a:lnTo>
                  <a:lnTo>
                    <a:pt x="646" y="262"/>
                  </a:lnTo>
                  <a:lnTo>
                    <a:pt x="655" y="254"/>
                  </a:lnTo>
                  <a:lnTo>
                    <a:pt x="662" y="244"/>
                  </a:lnTo>
                  <a:lnTo>
                    <a:pt x="668" y="234"/>
                  </a:lnTo>
                  <a:lnTo>
                    <a:pt x="673" y="222"/>
                  </a:lnTo>
                  <a:lnTo>
                    <a:pt x="674" y="210"/>
                  </a:lnTo>
                  <a:lnTo>
                    <a:pt x="674" y="62"/>
                  </a:lnTo>
                  <a:lnTo>
                    <a:pt x="674" y="62"/>
                  </a:lnTo>
                  <a:lnTo>
                    <a:pt x="673" y="49"/>
                  </a:lnTo>
                  <a:lnTo>
                    <a:pt x="668" y="38"/>
                  </a:lnTo>
                  <a:lnTo>
                    <a:pt x="662" y="27"/>
                  </a:lnTo>
                  <a:lnTo>
                    <a:pt x="655" y="18"/>
                  </a:lnTo>
                  <a:lnTo>
                    <a:pt x="646" y="10"/>
                  </a:lnTo>
                  <a:lnTo>
                    <a:pt x="635" y="4"/>
                  </a:lnTo>
                  <a:lnTo>
                    <a:pt x="623" y="1"/>
                  </a:lnTo>
                  <a:lnTo>
                    <a:pt x="61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1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1" y="49"/>
                  </a:lnTo>
                  <a:lnTo>
                    <a:pt x="0" y="6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22"/>
                  </a:lnTo>
                  <a:lnTo>
                    <a:pt x="5" y="234"/>
                  </a:lnTo>
                  <a:lnTo>
                    <a:pt x="10" y="244"/>
                  </a:lnTo>
                  <a:lnTo>
                    <a:pt x="18" y="254"/>
                  </a:lnTo>
                  <a:lnTo>
                    <a:pt x="28" y="262"/>
                  </a:lnTo>
                  <a:lnTo>
                    <a:pt x="38" y="267"/>
                  </a:lnTo>
                  <a:lnTo>
                    <a:pt x="51" y="271"/>
                  </a:lnTo>
                  <a:lnTo>
                    <a:pt x="63" y="272"/>
                  </a:lnTo>
                  <a:lnTo>
                    <a:pt x="63" y="272"/>
                  </a:lnTo>
                  <a:close/>
                  <a:moveTo>
                    <a:pt x="626" y="62"/>
                  </a:moveTo>
                  <a:lnTo>
                    <a:pt x="626" y="90"/>
                  </a:lnTo>
                  <a:lnTo>
                    <a:pt x="489" y="226"/>
                  </a:lnTo>
                  <a:lnTo>
                    <a:pt x="431" y="226"/>
                  </a:lnTo>
                  <a:lnTo>
                    <a:pt x="610" y="47"/>
                  </a:lnTo>
                  <a:lnTo>
                    <a:pt x="610" y="47"/>
                  </a:lnTo>
                  <a:lnTo>
                    <a:pt x="617" y="48"/>
                  </a:lnTo>
                  <a:lnTo>
                    <a:pt x="622" y="52"/>
                  </a:lnTo>
                  <a:lnTo>
                    <a:pt x="625" y="56"/>
                  </a:lnTo>
                  <a:lnTo>
                    <a:pt x="626" y="62"/>
                  </a:lnTo>
                  <a:lnTo>
                    <a:pt x="626" y="62"/>
                  </a:lnTo>
                  <a:close/>
                  <a:moveTo>
                    <a:pt x="626" y="168"/>
                  </a:moveTo>
                  <a:lnTo>
                    <a:pt x="569" y="226"/>
                  </a:lnTo>
                  <a:lnTo>
                    <a:pt x="511" y="226"/>
                  </a:lnTo>
                  <a:lnTo>
                    <a:pt x="626" y="112"/>
                  </a:lnTo>
                  <a:lnTo>
                    <a:pt x="626" y="168"/>
                  </a:lnTo>
                  <a:close/>
                  <a:moveTo>
                    <a:pt x="410" y="226"/>
                  </a:moveTo>
                  <a:lnTo>
                    <a:pt x="353" y="226"/>
                  </a:lnTo>
                  <a:lnTo>
                    <a:pt x="532" y="47"/>
                  </a:lnTo>
                  <a:lnTo>
                    <a:pt x="588" y="47"/>
                  </a:lnTo>
                  <a:lnTo>
                    <a:pt x="410" y="226"/>
                  </a:lnTo>
                  <a:close/>
                  <a:moveTo>
                    <a:pt x="337" y="220"/>
                  </a:moveTo>
                  <a:lnTo>
                    <a:pt x="337" y="164"/>
                  </a:lnTo>
                  <a:lnTo>
                    <a:pt x="453" y="47"/>
                  </a:lnTo>
                  <a:lnTo>
                    <a:pt x="510" y="47"/>
                  </a:lnTo>
                  <a:lnTo>
                    <a:pt x="337" y="220"/>
                  </a:lnTo>
                  <a:close/>
                  <a:moveTo>
                    <a:pt x="337" y="140"/>
                  </a:moveTo>
                  <a:lnTo>
                    <a:pt x="337" y="84"/>
                  </a:lnTo>
                  <a:lnTo>
                    <a:pt x="375" y="47"/>
                  </a:lnTo>
                  <a:lnTo>
                    <a:pt x="431" y="47"/>
                  </a:lnTo>
                  <a:lnTo>
                    <a:pt x="337" y="140"/>
                  </a:lnTo>
                  <a:close/>
                  <a:moveTo>
                    <a:pt x="337" y="62"/>
                  </a:moveTo>
                  <a:lnTo>
                    <a:pt x="337" y="47"/>
                  </a:lnTo>
                  <a:lnTo>
                    <a:pt x="353" y="47"/>
                  </a:lnTo>
                  <a:lnTo>
                    <a:pt x="337" y="62"/>
                  </a:lnTo>
                  <a:close/>
                  <a:moveTo>
                    <a:pt x="610" y="226"/>
                  </a:moveTo>
                  <a:lnTo>
                    <a:pt x="591" y="226"/>
                  </a:lnTo>
                  <a:lnTo>
                    <a:pt x="626" y="190"/>
                  </a:lnTo>
                  <a:lnTo>
                    <a:pt x="626" y="210"/>
                  </a:lnTo>
                  <a:lnTo>
                    <a:pt x="626" y="210"/>
                  </a:lnTo>
                  <a:lnTo>
                    <a:pt x="625" y="215"/>
                  </a:lnTo>
                  <a:lnTo>
                    <a:pt x="622" y="221"/>
                  </a:lnTo>
                  <a:lnTo>
                    <a:pt x="617" y="225"/>
                  </a:lnTo>
                  <a:lnTo>
                    <a:pt x="610" y="226"/>
                  </a:lnTo>
                  <a:lnTo>
                    <a:pt x="610" y="22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54" name="Freeform 12"/>
            <p:cNvSpPr>
              <a:spLocks noEditPoints="1"/>
            </p:cNvSpPr>
            <p:nvPr/>
          </p:nvSpPr>
          <p:spPr bwMode="auto">
            <a:xfrm>
              <a:off x="1047199" y="4423245"/>
              <a:ext cx="95250" cy="73025"/>
            </a:xfrm>
            <a:custGeom>
              <a:avLst/>
              <a:gdLst/>
              <a:ahLst/>
              <a:cxnLst>
                <a:cxn ang="0">
                  <a:pos x="298" y="273"/>
                </a:cxn>
                <a:cxn ang="0">
                  <a:pos x="310" y="272"/>
                </a:cxn>
                <a:cxn ang="0">
                  <a:pos x="332" y="262"/>
                </a:cxn>
                <a:cxn ang="0">
                  <a:pos x="350" y="245"/>
                </a:cxn>
                <a:cxn ang="0">
                  <a:pos x="359" y="223"/>
                </a:cxn>
                <a:cxn ang="0">
                  <a:pos x="360" y="63"/>
                </a:cxn>
                <a:cxn ang="0">
                  <a:pos x="359" y="50"/>
                </a:cxn>
                <a:cxn ang="0">
                  <a:pos x="350" y="28"/>
                </a:cxn>
                <a:cxn ang="0">
                  <a:pos x="332" y="11"/>
                </a:cxn>
                <a:cxn ang="0">
                  <a:pos x="310" y="2"/>
                </a:cxn>
                <a:cxn ang="0">
                  <a:pos x="63" y="0"/>
                </a:cxn>
                <a:cxn ang="0">
                  <a:pos x="51" y="2"/>
                </a:cxn>
                <a:cxn ang="0">
                  <a:pos x="28" y="11"/>
                </a:cxn>
                <a:cxn ang="0">
                  <a:pos x="10" y="28"/>
                </a:cxn>
                <a:cxn ang="0">
                  <a:pos x="1" y="50"/>
                </a:cxn>
                <a:cxn ang="0">
                  <a:pos x="0" y="210"/>
                </a:cxn>
                <a:cxn ang="0">
                  <a:pos x="1" y="223"/>
                </a:cxn>
                <a:cxn ang="0">
                  <a:pos x="10" y="245"/>
                </a:cxn>
                <a:cxn ang="0">
                  <a:pos x="28" y="262"/>
                </a:cxn>
                <a:cxn ang="0">
                  <a:pos x="51" y="272"/>
                </a:cxn>
                <a:cxn ang="0">
                  <a:pos x="63" y="273"/>
                </a:cxn>
                <a:cxn ang="0">
                  <a:pos x="314" y="97"/>
                </a:cxn>
                <a:cxn ang="0">
                  <a:pos x="180" y="227"/>
                </a:cxn>
                <a:cxn ang="0">
                  <a:pos x="305" y="49"/>
                </a:cxn>
                <a:cxn ang="0">
                  <a:pos x="308" y="51"/>
                </a:cxn>
                <a:cxn ang="0">
                  <a:pos x="313" y="58"/>
                </a:cxn>
                <a:cxn ang="0">
                  <a:pos x="314" y="63"/>
                </a:cxn>
                <a:cxn ang="0">
                  <a:pos x="264" y="227"/>
                </a:cxn>
                <a:cxn ang="0">
                  <a:pos x="314" y="119"/>
                </a:cxn>
                <a:cxn ang="0">
                  <a:pos x="180" y="150"/>
                </a:cxn>
                <a:cxn ang="0">
                  <a:pos x="228" y="47"/>
                </a:cxn>
                <a:cxn ang="0">
                  <a:pos x="180" y="150"/>
                </a:cxn>
                <a:cxn ang="0">
                  <a:pos x="180" y="47"/>
                </a:cxn>
                <a:cxn ang="0">
                  <a:pos x="180" y="75"/>
                </a:cxn>
                <a:cxn ang="0">
                  <a:pos x="286" y="227"/>
                </a:cxn>
                <a:cxn ang="0">
                  <a:pos x="314" y="210"/>
                </a:cxn>
                <a:cxn ang="0">
                  <a:pos x="313" y="216"/>
                </a:cxn>
                <a:cxn ang="0">
                  <a:pos x="303" y="224"/>
                </a:cxn>
                <a:cxn ang="0">
                  <a:pos x="298" y="227"/>
                </a:cxn>
              </a:cxnLst>
              <a:rect l="0" t="0" r="r" b="b"/>
              <a:pathLst>
                <a:path w="360" h="273">
                  <a:moveTo>
                    <a:pt x="63" y="273"/>
                  </a:moveTo>
                  <a:lnTo>
                    <a:pt x="298" y="273"/>
                  </a:lnTo>
                  <a:lnTo>
                    <a:pt x="298" y="273"/>
                  </a:lnTo>
                  <a:lnTo>
                    <a:pt x="310" y="272"/>
                  </a:lnTo>
                  <a:lnTo>
                    <a:pt x="322" y="268"/>
                  </a:lnTo>
                  <a:lnTo>
                    <a:pt x="332" y="262"/>
                  </a:lnTo>
                  <a:lnTo>
                    <a:pt x="341" y="254"/>
                  </a:lnTo>
                  <a:lnTo>
                    <a:pt x="350" y="245"/>
                  </a:lnTo>
                  <a:lnTo>
                    <a:pt x="355" y="235"/>
                  </a:lnTo>
                  <a:lnTo>
                    <a:pt x="359" y="223"/>
                  </a:lnTo>
                  <a:lnTo>
                    <a:pt x="360" y="210"/>
                  </a:lnTo>
                  <a:lnTo>
                    <a:pt x="360" y="63"/>
                  </a:lnTo>
                  <a:lnTo>
                    <a:pt x="360" y="63"/>
                  </a:lnTo>
                  <a:lnTo>
                    <a:pt x="359" y="50"/>
                  </a:lnTo>
                  <a:lnTo>
                    <a:pt x="355" y="38"/>
                  </a:lnTo>
                  <a:lnTo>
                    <a:pt x="350" y="28"/>
                  </a:lnTo>
                  <a:lnTo>
                    <a:pt x="341" y="19"/>
                  </a:lnTo>
                  <a:lnTo>
                    <a:pt x="332" y="11"/>
                  </a:lnTo>
                  <a:lnTo>
                    <a:pt x="322" y="5"/>
                  </a:lnTo>
                  <a:lnTo>
                    <a:pt x="310" y="2"/>
                  </a:lnTo>
                  <a:lnTo>
                    <a:pt x="298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2"/>
                  </a:lnTo>
                  <a:lnTo>
                    <a:pt x="38" y="5"/>
                  </a:lnTo>
                  <a:lnTo>
                    <a:pt x="28" y="11"/>
                  </a:lnTo>
                  <a:lnTo>
                    <a:pt x="18" y="19"/>
                  </a:lnTo>
                  <a:lnTo>
                    <a:pt x="10" y="28"/>
                  </a:lnTo>
                  <a:lnTo>
                    <a:pt x="5" y="38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23"/>
                  </a:lnTo>
                  <a:lnTo>
                    <a:pt x="5" y="235"/>
                  </a:lnTo>
                  <a:lnTo>
                    <a:pt x="10" y="245"/>
                  </a:lnTo>
                  <a:lnTo>
                    <a:pt x="18" y="254"/>
                  </a:lnTo>
                  <a:lnTo>
                    <a:pt x="28" y="262"/>
                  </a:lnTo>
                  <a:lnTo>
                    <a:pt x="38" y="268"/>
                  </a:lnTo>
                  <a:lnTo>
                    <a:pt x="51" y="272"/>
                  </a:lnTo>
                  <a:lnTo>
                    <a:pt x="63" y="273"/>
                  </a:lnTo>
                  <a:lnTo>
                    <a:pt x="63" y="273"/>
                  </a:lnTo>
                  <a:close/>
                  <a:moveTo>
                    <a:pt x="314" y="63"/>
                  </a:moveTo>
                  <a:lnTo>
                    <a:pt x="314" y="97"/>
                  </a:lnTo>
                  <a:lnTo>
                    <a:pt x="183" y="227"/>
                  </a:lnTo>
                  <a:lnTo>
                    <a:pt x="180" y="227"/>
                  </a:lnTo>
                  <a:lnTo>
                    <a:pt x="180" y="172"/>
                  </a:lnTo>
                  <a:lnTo>
                    <a:pt x="305" y="49"/>
                  </a:lnTo>
                  <a:lnTo>
                    <a:pt x="305" y="49"/>
                  </a:lnTo>
                  <a:lnTo>
                    <a:pt x="308" y="51"/>
                  </a:lnTo>
                  <a:lnTo>
                    <a:pt x="310" y="55"/>
                  </a:lnTo>
                  <a:lnTo>
                    <a:pt x="313" y="58"/>
                  </a:lnTo>
                  <a:lnTo>
                    <a:pt x="314" y="63"/>
                  </a:lnTo>
                  <a:lnTo>
                    <a:pt x="314" y="63"/>
                  </a:lnTo>
                  <a:close/>
                  <a:moveTo>
                    <a:pt x="314" y="177"/>
                  </a:moveTo>
                  <a:lnTo>
                    <a:pt x="264" y="227"/>
                  </a:lnTo>
                  <a:lnTo>
                    <a:pt x="205" y="227"/>
                  </a:lnTo>
                  <a:lnTo>
                    <a:pt x="314" y="119"/>
                  </a:lnTo>
                  <a:lnTo>
                    <a:pt x="314" y="177"/>
                  </a:lnTo>
                  <a:close/>
                  <a:moveTo>
                    <a:pt x="180" y="150"/>
                  </a:moveTo>
                  <a:lnTo>
                    <a:pt x="180" y="97"/>
                  </a:lnTo>
                  <a:lnTo>
                    <a:pt x="228" y="47"/>
                  </a:lnTo>
                  <a:lnTo>
                    <a:pt x="284" y="47"/>
                  </a:lnTo>
                  <a:lnTo>
                    <a:pt x="180" y="150"/>
                  </a:lnTo>
                  <a:close/>
                  <a:moveTo>
                    <a:pt x="180" y="75"/>
                  </a:moveTo>
                  <a:lnTo>
                    <a:pt x="180" y="47"/>
                  </a:lnTo>
                  <a:lnTo>
                    <a:pt x="206" y="47"/>
                  </a:lnTo>
                  <a:lnTo>
                    <a:pt x="180" y="75"/>
                  </a:lnTo>
                  <a:close/>
                  <a:moveTo>
                    <a:pt x="298" y="227"/>
                  </a:moveTo>
                  <a:lnTo>
                    <a:pt x="286" y="227"/>
                  </a:lnTo>
                  <a:lnTo>
                    <a:pt x="314" y="199"/>
                  </a:lnTo>
                  <a:lnTo>
                    <a:pt x="314" y="210"/>
                  </a:lnTo>
                  <a:lnTo>
                    <a:pt x="314" y="210"/>
                  </a:lnTo>
                  <a:lnTo>
                    <a:pt x="313" y="216"/>
                  </a:lnTo>
                  <a:lnTo>
                    <a:pt x="309" y="221"/>
                  </a:lnTo>
                  <a:lnTo>
                    <a:pt x="303" y="224"/>
                  </a:lnTo>
                  <a:lnTo>
                    <a:pt x="298" y="227"/>
                  </a:lnTo>
                  <a:lnTo>
                    <a:pt x="298" y="22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7" name="Freeform 18"/>
          <p:cNvSpPr>
            <a:spLocks noEditPoints="1"/>
          </p:cNvSpPr>
          <p:nvPr/>
        </p:nvSpPr>
        <p:spPr bwMode="auto">
          <a:xfrm>
            <a:off x="4555750" y="4562094"/>
            <a:ext cx="243401" cy="274415"/>
          </a:xfrm>
          <a:custGeom>
            <a:avLst/>
            <a:gdLst/>
            <a:ahLst/>
            <a:cxnLst>
              <a:cxn ang="0">
                <a:pos x="71" y="42"/>
              </a:cxn>
              <a:cxn ang="0">
                <a:pos x="102" y="111"/>
              </a:cxn>
              <a:cxn ang="0">
                <a:pos x="133" y="42"/>
              </a:cxn>
              <a:cxn ang="0">
                <a:pos x="241" y="80"/>
              </a:cxn>
              <a:cxn ang="0">
                <a:pos x="303" y="80"/>
              </a:cxn>
              <a:cxn ang="0">
                <a:pos x="367" y="42"/>
              </a:cxn>
              <a:cxn ang="0">
                <a:pos x="374" y="187"/>
              </a:cxn>
              <a:cxn ang="0">
                <a:pos x="352" y="133"/>
              </a:cxn>
              <a:cxn ang="0">
                <a:pos x="26" y="129"/>
              </a:cxn>
              <a:cxn ang="0">
                <a:pos x="22" y="319"/>
              </a:cxn>
              <a:cxn ang="0">
                <a:pos x="220" y="323"/>
              </a:cxn>
              <a:cxn ang="0">
                <a:pos x="7" y="345"/>
              </a:cxn>
              <a:cxn ang="0">
                <a:pos x="0" y="49"/>
              </a:cxn>
              <a:cxn ang="0">
                <a:pos x="252" y="20"/>
              </a:cxn>
              <a:cxn ang="0">
                <a:pos x="292" y="20"/>
              </a:cxn>
              <a:cxn ang="0">
                <a:pos x="272" y="100"/>
              </a:cxn>
              <a:cxn ang="0">
                <a:pos x="252" y="20"/>
              </a:cxn>
              <a:cxn ang="0">
                <a:pos x="102" y="0"/>
              </a:cxn>
              <a:cxn ang="0">
                <a:pos x="122" y="80"/>
              </a:cxn>
              <a:cxn ang="0">
                <a:pos x="82" y="80"/>
              </a:cxn>
              <a:cxn ang="0">
                <a:pos x="137" y="150"/>
              </a:cxn>
              <a:cxn ang="0">
                <a:pos x="179" y="192"/>
              </a:cxn>
              <a:cxn ang="0">
                <a:pos x="137" y="150"/>
              </a:cxn>
              <a:cxn ang="0">
                <a:pos x="237" y="150"/>
              </a:cxn>
              <a:cxn ang="0">
                <a:pos x="195" y="192"/>
              </a:cxn>
              <a:cxn ang="0">
                <a:pos x="253" y="150"/>
              </a:cxn>
              <a:cxn ang="0">
                <a:pos x="295" y="180"/>
              </a:cxn>
              <a:cxn ang="0">
                <a:pos x="253" y="192"/>
              </a:cxn>
              <a:cxn ang="0">
                <a:pos x="80" y="207"/>
              </a:cxn>
              <a:cxn ang="0">
                <a:pos x="121" y="248"/>
              </a:cxn>
              <a:cxn ang="0">
                <a:pos x="80" y="207"/>
              </a:cxn>
              <a:cxn ang="0">
                <a:pos x="179" y="207"/>
              </a:cxn>
              <a:cxn ang="0">
                <a:pos x="137" y="248"/>
              </a:cxn>
              <a:cxn ang="0">
                <a:pos x="195" y="207"/>
              </a:cxn>
              <a:cxn ang="0">
                <a:pos x="237" y="220"/>
              </a:cxn>
              <a:cxn ang="0">
                <a:pos x="195" y="248"/>
              </a:cxn>
              <a:cxn ang="0">
                <a:pos x="80" y="264"/>
              </a:cxn>
              <a:cxn ang="0">
                <a:pos x="121" y="305"/>
              </a:cxn>
              <a:cxn ang="0">
                <a:pos x="80" y="264"/>
              </a:cxn>
              <a:cxn ang="0">
                <a:pos x="179" y="264"/>
              </a:cxn>
              <a:cxn ang="0">
                <a:pos x="137" y="305"/>
              </a:cxn>
              <a:cxn ang="0">
                <a:pos x="195" y="264"/>
              </a:cxn>
              <a:cxn ang="0">
                <a:pos x="214" y="287"/>
              </a:cxn>
              <a:cxn ang="0">
                <a:pos x="195" y="305"/>
              </a:cxn>
              <a:cxn ang="0">
                <a:pos x="325" y="301"/>
              </a:cxn>
              <a:cxn ang="0">
                <a:pos x="276" y="280"/>
              </a:cxn>
              <a:cxn ang="0">
                <a:pos x="344" y="334"/>
              </a:cxn>
              <a:cxn ang="0">
                <a:pos x="384" y="199"/>
              </a:cxn>
              <a:cxn ang="0">
                <a:pos x="325" y="189"/>
              </a:cxn>
              <a:cxn ang="0">
                <a:pos x="358" y="226"/>
              </a:cxn>
              <a:cxn ang="0">
                <a:pos x="256" y="287"/>
              </a:cxn>
              <a:cxn ang="0">
                <a:pos x="394" y="287"/>
              </a:cxn>
              <a:cxn ang="0">
                <a:pos x="410" y="238"/>
              </a:cxn>
              <a:cxn ang="0">
                <a:pos x="325" y="384"/>
              </a:cxn>
              <a:cxn ang="0">
                <a:pos x="325" y="189"/>
              </a:cxn>
            </a:cxnLst>
            <a:rect l="0" t="0" r="r" b="b"/>
            <a:pathLst>
              <a:path w="423" h="384">
                <a:moveTo>
                  <a:pt x="7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97"/>
                  <a:pt x="85" y="111"/>
                  <a:pt x="102" y="111"/>
                </a:cubicBezTo>
                <a:cubicBezTo>
                  <a:pt x="119" y="111"/>
                  <a:pt x="133" y="97"/>
                  <a:pt x="133" y="80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241" y="42"/>
                  <a:pt x="241" y="42"/>
                  <a:pt x="241" y="42"/>
                </a:cubicBezTo>
                <a:cubicBezTo>
                  <a:pt x="241" y="80"/>
                  <a:pt x="241" y="80"/>
                  <a:pt x="241" y="80"/>
                </a:cubicBezTo>
                <a:cubicBezTo>
                  <a:pt x="241" y="97"/>
                  <a:pt x="255" y="111"/>
                  <a:pt x="272" y="111"/>
                </a:cubicBezTo>
                <a:cubicBezTo>
                  <a:pt x="289" y="111"/>
                  <a:pt x="303" y="97"/>
                  <a:pt x="303" y="80"/>
                </a:cubicBezTo>
                <a:cubicBezTo>
                  <a:pt x="303" y="42"/>
                  <a:pt x="303" y="42"/>
                  <a:pt x="303" y="42"/>
                </a:cubicBezTo>
                <a:cubicBezTo>
                  <a:pt x="367" y="42"/>
                  <a:pt x="367" y="42"/>
                  <a:pt x="367" y="42"/>
                </a:cubicBezTo>
                <a:cubicBezTo>
                  <a:pt x="371" y="42"/>
                  <a:pt x="374" y="46"/>
                  <a:pt x="374" y="49"/>
                </a:cubicBezTo>
                <a:cubicBezTo>
                  <a:pt x="374" y="187"/>
                  <a:pt x="374" y="187"/>
                  <a:pt x="374" y="187"/>
                </a:cubicBezTo>
                <a:cubicBezTo>
                  <a:pt x="367" y="184"/>
                  <a:pt x="360" y="181"/>
                  <a:pt x="352" y="179"/>
                </a:cubicBezTo>
                <a:cubicBezTo>
                  <a:pt x="352" y="133"/>
                  <a:pt x="352" y="133"/>
                  <a:pt x="352" y="133"/>
                </a:cubicBezTo>
                <a:cubicBezTo>
                  <a:pt x="352" y="131"/>
                  <a:pt x="351" y="129"/>
                  <a:pt x="348" y="129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4" y="129"/>
                  <a:pt x="22" y="131"/>
                  <a:pt x="22" y="133"/>
                </a:cubicBezTo>
                <a:cubicBezTo>
                  <a:pt x="22" y="319"/>
                  <a:pt x="22" y="319"/>
                  <a:pt x="22" y="319"/>
                </a:cubicBezTo>
                <a:cubicBezTo>
                  <a:pt x="22" y="321"/>
                  <a:pt x="24" y="323"/>
                  <a:pt x="26" y="323"/>
                </a:cubicBezTo>
                <a:cubicBezTo>
                  <a:pt x="220" y="323"/>
                  <a:pt x="220" y="323"/>
                  <a:pt x="220" y="323"/>
                </a:cubicBezTo>
                <a:cubicBezTo>
                  <a:pt x="223" y="331"/>
                  <a:pt x="226" y="338"/>
                  <a:pt x="231" y="345"/>
                </a:cubicBezTo>
                <a:cubicBezTo>
                  <a:pt x="7" y="345"/>
                  <a:pt x="7" y="345"/>
                  <a:pt x="7" y="345"/>
                </a:cubicBezTo>
                <a:cubicBezTo>
                  <a:pt x="3" y="345"/>
                  <a:pt x="0" y="342"/>
                  <a:pt x="0" y="33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6"/>
                  <a:pt x="3" y="42"/>
                  <a:pt x="7" y="42"/>
                </a:cubicBezTo>
                <a:close/>
                <a:moveTo>
                  <a:pt x="252" y="20"/>
                </a:moveTo>
                <a:cubicBezTo>
                  <a:pt x="252" y="9"/>
                  <a:pt x="261" y="0"/>
                  <a:pt x="272" y="0"/>
                </a:cubicBezTo>
                <a:cubicBezTo>
                  <a:pt x="283" y="0"/>
                  <a:pt x="292" y="9"/>
                  <a:pt x="292" y="20"/>
                </a:cubicBezTo>
                <a:cubicBezTo>
                  <a:pt x="292" y="80"/>
                  <a:pt x="292" y="80"/>
                  <a:pt x="292" y="80"/>
                </a:cubicBezTo>
                <a:cubicBezTo>
                  <a:pt x="292" y="91"/>
                  <a:pt x="283" y="100"/>
                  <a:pt x="272" y="100"/>
                </a:cubicBezTo>
                <a:cubicBezTo>
                  <a:pt x="261" y="100"/>
                  <a:pt x="252" y="91"/>
                  <a:pt x="252" y="80"/>
                </a:cubicBezTo>
                <a:cubicBezTo>
                  <a:pt x="252" y="20"/>
                  <a:pt x="252" y="20"/>
                  <a:pt x="252" y="20"/>
                </a:cubicBezTo>
                <a:close/>
                <a:moveTo>
                  <a:pt x="82" y="20"/>
                </a:moveTo>
                <a:cubicBezTo>
                  <a:pt x="82" y="9"/>
                  <a:pt x="91" y="0"/>
                  <a:pt x="102" y="0"/>
                </a:cubicBezTo>
                <a:cubicBezTo>
                  <a:pt x="113" y="0"/>
                  <a:pt x="122" y="9"/>
                  <a:pt x="122" y="2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91"/>
                  <a:pt x="113" y="100"/>
                  <a:pt x="102" y="100"/>
                </a:cubicBezTo>
                <a:cubicBezTo>
                  <a:pt x="91" y="100"/>
                  <a:pt x="82" y="91"/>
                  <a:pt x="82" y="80"/>
                </a:cubicBezTo>
                <a:cubicBezTo>
                  <a:pt x="82" y="20"/>
                  <a:pt x="82" y="20"/>
                  <a:pt x="82" y="20"/>
                </a:cubicBezTo>
                <a:close/>
                <a:moveTo>
                  <a:pt x="137" y="150"/>
                </a:moveTo>
                <a:cubicBezTo>
                  <a:pt x="179" y="150"/>
                  <a:pt x="179" y="150"/>
                  <a:pt x="179" y="150"/>
                </a:cubicBezTo>
                <a:cubicBezTo>
                  <a:pt x="179" y="192"/>
                  <a:pt x="179" y="192"/>
                  <a:pt x="179" y="192"/>
                </a:cubicBezTo>
                <a:cubicBezTo>
                  <a:pt x="137" y="192"/>
                  <a:pt x="137" y="192"/>
                  <a:pt x="137" y="192"/>
                </a:cubicBezTo>
                <a:cubicBezTo>
                  <a:pt x="137" y="150"/>
                  <a:pt x="137" y="150"/>
                  <a:pt x="137" y="150"/>
                </a:cubicBezTo>
                <a:close/>
                <a:moveTo>
                  <a:pt x="195" y="150"/>
                </a:moveTo>
                <a:cubicBezTo>
                  <a:pt x="237" y="150"/>
                  <a:pt x="237" y="150"/>
                  <a:pt x="237" y="150"/>
                </a:cubicBezTo>
                <a:cubicBezTo>
                  <a:pt x="237" y="192"/>
                  <a:pt x="237" y="192"/>
                  <a:pt x="237" y="192"/>
                </a:cubicBezTo>
                <a:cubicBezTo>
                  <a:pt x="195" y="192"/>
                  <a:pt x="195" y="192"/>
                  <a:pt x="195" y="192"/>
                </a:cubicBezTo>
                <a:cubicBezTo>
                  <a:pt x="195" y="150"/>
                  <a:pt x="195" y="150"/>
                  <a:pt x="195" y="150"/>
                </a:cubicBezTo>
                <a:close/>
                <a:moveTo>
                  <a:pt x="253" y="150"/>
                </a:moveTo>
                <a:cubicBezTo>
                  <a:pt x="295" y="150"/>
                  <a:pt x="295" y="150"/>
                  <a:pt x="295" y="150"/>
                </a:cubicBezTo>
                <a:cubicBezTo>
                  <a:pt x="295" y="180"/>
                  <a:pt x="295" y="180"/>
                  <a:pt x="295" y="180"/>
                </a:cubicBezTo>
                <a:cubicBezTo>
                  <a:pt x="285" y="183"/>
                  <a:pt x="276" y="187"/>
                  <a:pt x="268" y="192"/>
                </a:cubicBezTo>
                <a:cubicBezTo>
                  <a:pt x="253" y="192"/>
                  <a:pt x="253" y="192"/>
                  <a:pt x="253" y="192"/>
                </a:cubicBezTo>
                <a:cubicBezTo>
                  <a:pt x="253" y="150"/>
                  <a:pt x="253" y="150"/>
                  <a:pt x="253" y="150"/>
                </a:cubicBezTo>
                <a:close/>
                <a:moveTo>
                  <a:pt x="80" y="207"/>
                </a:moveTo>
                <a:cubicBezTo>
                  <a:pt x="121" y="207"/>
                  <a:pt x="121" y="207"/>
                  <a:pt x="121" y="207"/>
                </a:cubicBezTo>
                <a:cubicBezTo>
                  <a:pt x="121" y="248"/>
                  <a:pt x="121" y="248"/>
                  <a:pt x="121" y="248"/>
                </a:cubicBezTo>
                <a:cubicBezTo>
                  <a:pt x="80" y="248"/>
                  <a:pt x="80" y="248"/>
                  <a:pt x="80" y="248"/>
                </a:cubicBezTo>
                <a:cubicBezTo>
                  <a:pt x="80" y="207"/>
                  <a:pt x="80" y="207"/>
                  <a:pt x="80" y="207"/>
                </a:cubicBezTo>
                <a:close/>
                <a:moveTo>
                  <a:pt x="137" y="207"/>
                </a:moveTo>
                <a:cubicBezTo>
                  <a:pt x="179" y="207"/>
                  <a:pt x="179" y="207"/>
                  <a:pt x="179" y="207"/>
                </a:cubicBezTo>
                <a:cubicBezTo>
                  <a:pt x="179" y="248"/>
                  <a:pt x="179" y="248"/>
                  <a:pt x="179" y="248"/>
                </a:cubicBezTo>
                <a:cubicBezTo>
                  <a:pt x="137" y="248"/>
                  <a:pt x="137" y="248"/>
                  <a:pt x="137" y="248"/>
                </a:cubicBezTo>
                <a:cubicBezTo>
                  <a:pt x="137" y="207"/>
                  <a:pt x="137" y="207"/>
                  <a:pt x="137" y="207"/>
                </a:cubicBezTo>
                <a:close/>
                <a:moveTo>
                  <a:pt x="195" y="207"/>
                </a:moveTo>
                <a:cubicBezTo>
                  <a:pt x="237" y="207"/>
                  <a:pt x="237" y="207"/>
                  <a:pt x="237" y="207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0" y="228"/>
                  <a:pt x="225" y="238"/>
                  <a:pt x="221" y="248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5" y="207"/>
                  <a:pt x="195" y="207"/>
                  <a:pt x="195" y="207"/>
                </a:cubicBezTo>
                <a:close/>
                <a:moveTo>
                  <a:pt x="80" y="264"/>
                </a:moveTo>
                <a:cubicBezTo>
                  <a:pt x="121" y="264"/>
                  <a:pt x="121" y="264"/>
                  <a:pt x="121" y="264"/>
                </a:cubicBezTo>
                <a:cubicBezTo>
                  <a:pt x="121" y="305"/>
                  <a:pt x="121" y="305"/>
                  <a:pt x="121" y="305"/>
                </a:cubicBezTo>
                <a:cubicBezTo>
                  <a:pt x="80" y="305"/>
                  <a:pt x="80" y="305"/>
                  <a:pt x="80" y="305"/>
                </a:cubicBezTo>
                <a:cubicBezTo>
                  <a:pt x="80" y="264"/>
                  <a:pt x="80" y="264"/>
                  <a:pt x="80" y="264"/>
                </a:cubicBezTo>
                <a:close/>
                <a:moveTo>
                  <a:pt x="137" y="264"/>
                </a:moveTo>
                <a:cubicBezTo>
                  <a:pt x="179" y="264"/>
                  <a:pt x="179" y="264"/>
                  <a:pt x="179" y="264"/>
                </a:cubicBezTo>
                <a:cubicBezTo>
                  <a:pt x="179" y="305"/>
                  <a:pt x="179" y="305"/>
                  <a:pt x="179" y="305"/>
                </a:cubicBezTo>
                <a:cubicBezTo>
                  <a:pt x="137" y="305"/>
                  <a:pt x="137" y="305"/>
                  <a:pt x="137" y="305"/>
                </a:cubicBezTo>
                <a:cubicBezTo>
                  <a:pt x="137" y="264"/>
                  <a:pt x="137" y="264"/>
                  <a:pt x="137" y="264"/>
                </a:cubicBezTo>
                <a:close/>
                <a:moveTo>
                  <a:pt x="195" y="264"/>
                </a:moveTo>
                <a:cubicBezTo>
                  <a:pt x="217" y="264"/>
                  <a:pt x="217" y="264"/>
                  <a:pt x="217" y="264"/>
                </a:cubicBezTo>
                <a:cubicBezTo>
                  <a:pt x="215" y="271"/>
                  <a:pt x="214" y="279"/>
                  <a:pt x="214" y="287"/>
                </a:cubicBezTo>
                <a:cubicBezTo>
                  <a:pt x="214" y="293"/>
                  <a:pt x="215" y="299"/>
                  <a:pt x="216" y="30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195" y="264"/>
                  <a:pt x="195" y="264"/>
                  <a:pt x="195" y="264"/>
                </a:cubicBezTo>
                <a:close/>
                <a:moveTo>
                  <a:pt x="325" y="301"/>
                </a:moveTo>
                <a:cubicBezTo>
                  <a:pt x="313" y="280"/>
                  <a:pt x="313" y="280"/>
                  <a:pt x="313" y="280"/>
                </a:cubicBezTo>
                <a:cubicBezTo>
                  <a:pt x="276" y="280"/>
                  <a:pt x="276" y="280"/>
                  <a:pt x="276" y="280"/>
                </a:cubicBezTo>
                <a:cubicBezTo>
                  <a:pt x="307" y="334"/>
                  <a:pt x="307" y="334"/>
                  <a:pt x="307" y="33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70" y="289"/>
                  <a:pt x="396" y="244"/>
                  <a:pt x="421" y="199"/>
                </a:cubicBezTo>
                <a:cubicBezTo>
                  <a:pt x="384" y="199"/>
                  <a:pt x="384" y="199"/>
                  <a:pt x="384" y="199"/>
                </a:cubicBezTo>
                <a:cubicBezTo>
                  <a:pt x="364" y="233"/>
                  <a:pt x="345" y="267"/>
                  <a:pt x="325" y="301"/>
                </a:cubicBezTo>
                <a:close/>
                <a:moveTo>
                  <a:pt x="325" y="189"/>
                </a:moveTo>
                <a:cubicBezTo>
                  <a:pt x="342" y="189"/>
                  <a:pt x="359" y="194"/>
                  <a:pt x="373" y="202"/>
                </a:cubicBezTo>
                <a:cubicBezTo>
                  <a:pt x="358" y="226"/>
                  <a:pt x="358" y="226"/>
                  <a:pt x="358" y="226"/>
                </a:cubicBezTo>
                <a:cubicBezTo>
                  <a:pt x="349" y="221"/>
                  <a:pt x="337" y="218"/>
                  <a:pt x="325" y="218"/>
                </a:cubicBezTo>
                <a:cubicBezTo>
                  <a:pt x="287" y="218"/>
                  <a:pt x="256" y="249"/>
                  <a:pt x="256" y="287"/>
                </a:cubicBezTo>
                <a:cubicBezTo>
                  <a:pt x="256" y="325"/>
                  <a:pt x="287" y="356"/>
                  <a:pt x="325" y="356"/>
                </a:cubicBezTo>
                <a:cubicBezTo>
                  <a:pt x="363" y="356"/>
                  <a:pt x="394" y="325"/>
                  <a:pt x="394" y="287"/>
                </a:cubicBezTo>
                <a:cubicBezTo>
                  <a:pt x="394" y="280"/>
                  <a:pt x="394" y="274"/>
                  <a:pt x="392" y="268"/>
                </a:cubicBezTo>
                <a:cubicBezTo>
                  <a:pt x="410" y="238"/>
                  <a:pt x="410" y="238"/>
                  <a:pt x="410" y="238"/>
                </a:cubicBezTo>
                <a:cubicBezTo>
                  <a:pt x="418" y="252"/>
                  <a:pt x="423" y="269"/>
                  <a:pt x="423" y="287"/>
                </a:cubicBezTo>
                <a:cubicBezTo>
                  <a:pt x="423" y="341"/>
                  <a:pt x="379" y="384"/>
                  <a:pt x="325" y="384"/>
                </a:cubicBezTo>
                <a:cubicBezTo>
                  <a:pt x="271" y="384"/>
                  <a:pt x="228" y="341"/>
                  <a:pt x="228" y="287"/>
                </a:cubicBezTo>
                <a:cubicBezTo>
                  <a:pt x="228" y="233"/>
                  <a:pt x="271" y="189"/>
                  <a:pt x="325" y="1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348" name="Group 139"/>
          <p:cNvGrpSpPr/>
          <p:nvPr/>
        </p:nvGrpSpPr>
        <p:grpSpPr>
          <a:xfrm>
            <a:off x="4501783" y="4554743"/>
            <a:ext cx="361826" cy="316013"/>
            <a:chOff x="2471738" y="3559176"/>
            <a:chExt cx="722313" cy="569913"/>
          </a:xfrm>
          <a:solidFill>
            <a:srgbClr val="0091DA"/>
          </a:solidFill>
        </p:grpSpPr>
        <p:sp>
          <p:nvSpPr>
            <p:cNvPr id="349" name="Freeform 112"/>
            <p:cNvSpPr>
              <a:spLocks/>
            </p:cNvSpPr>
            <p:nvPr/>
          </p:nvSpPr>
          <p:spPr bwMode="auto">
            <a:xfrm>
              <a:off x="2471738" y="3559176"/>
              <a:ext cx="722313" cy="5699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0"/>
                </a:cxn>
                <a:cxn ang="0">
                  <a:pos x="0" y="359"/>
                </a:cxn>
                <a:cxn ang="0">
                  <a:pos x="455" y="359"/>
                </a:cxn>
                <a:cxn ang="0">
                  <a:pos x="455" y="322"/>
                </a:cxn>
                <a:cxn ang="0">
                  <a:pos x="38" y="322"/>
                </a:cxn>
                <a:cxn ang="0">
                  <a:pos x="38" y="0"/>
                </a:cxn>
              </a:cxnLst>
              <a:rect l="0" t="0" r="r" b="b"/>
              <a:pathLst>
                <a:path w="455" h="359">
                  <a:moveTo>
                    <a:pt x="38" y="0"/>
                  </a:moveTo>
                  <a:lnTo>
                    <a:pt x="0" y="0"/>
                  </a:lnTo>
                  <a:lnTo>
                    <a:pt x="0" y="359"/>
                  </a:lnTo>
                  <a:lnTo>
                    <a:pt x="455" y="359"/>
                  </a:lnTo>
                  <a:lnTo>
                    <a:pt x="455" y="322"/>
                  </a:lnTo>
                  <a:lnTo>
                    <a:pt x="38" y="32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5C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50" name="Freeform 113"/>
            <p:cNvSpPr>
              <a:spLocks noEditPoints="1"/>
            </p:cNvSpPr>
            <p:nvPr/>
          </p:nvSpPr>
          <p:spPr bwMode="auto">
            <a:xfrm>
              <a:off x="2562226" y="3589338"/>
              <a:ext cx="631825" cy="45085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7" y="18"/>
                </a:cxn>
                <a:cxn ang="0">
                  <a:pos x="108" y="48"/>
                </a:cxn>
                <a:cxn ang="0">
                  <a:pos x="104" y="48"/>
                </a:cxn>
                <a:cxn ang="0">
                  <a:pos x="90" y="56"/>
                </a:cxn>
                <a:cxn ang="0">
                  <a:pos x="70" y="56"/>
                </a:cxn>
                <a:cxn ang="0">
                  <a:pos x="56" y="48"/>
                </a:cxn>
                <a:cxn ang="0">
                  <a:pos x="40" y="64"/>
                </a:cxn>
                <a:cxn ang="0">
                  <a:pos x="40" y="68"/>
                </a:cxn>
                <a:cxn ang="0">
                  <a:pos x="20" y="88"/>
                </a:cxn>
                <a:cxn ang="0">
                  <a:pos x="16" y="88"/>
                </a:cxn>
                <a:cxn ang="0">
                  <a:pos x="0" y="104"/>
                </a:cxn>
                <a:cxn ang="0">
                  <a:pos x="16" y="120"/>
                </a:cxn>
                <a:cxn ang="0">
                  <a:pos x="32" y="104"/>
                </a:cxn>
                <a:cxn ang="0">
                  <a:pos x="32" y="100"/>
                </a:cxn>
                <a:cxn ang="0">
                  <a:pos x="52" y="80"/>
                </a:cxn>
                <a:cxn ang="0">
                  <a:pos x="56" y="80"/>
                </a:cxn>
                <a:cxn ang="0">
                  <a:pos x="70" y="72"/>
                </a:cxn>
                <a:cxn ang="0">
                  <a:pos x="90" y="72"/>
                </a:cxn>
                <a:cxn ang="0">
                  <a:pos x="104" y="80"/>
                </a:cxn>
                <a:cxn ang="0">
                  <a:pos x="120" y="64"/>
                </a:cxn>
                <a:cxn ang="0">
                  <a:pos x="120" y="60"/>
                </a:cxn>
                <a:cxn ang="0">
                  <a:pos x="150" y="31"/>
                </a:cxn>
                <a:cxn ang="0">
                  <a:pos x="168" y="49"/>
                </a:cxn>
                <a:cxn ang="0">
                  <a:pos x="168" y="0"/>
                </a:cxn>
                <a:cxn ang="0">
                  <a:pos x="119" y="0"/>
                </a:cxn>
                <a:cxn ang="0">
                  <a:pos x="16" y="113"/>
                </a:cxn>
                <a:cxn ang="0">
                  <a:pos x="7" y="104"/>
                </a:cxn>
                <a:cxn ang="0">
                  <a:pos x="16" y="95"/>
                </a:cxn>
                <a:cxn ang="0">
                  <a:pos x="25" y="104"/>
                </a:cxn>
                <a:cxn ang="0">
                  <a:pos x="16" y="113"/>
                </a:cxn>
                <a:cxn ang="0">
                  <a:pos x="56" y="73"/>
                </a:cxn>
                <a:cxn ang="0">
                  <a:pos x="47" y="64"/>
                </a:cxn>
                <a:cxn ang="0">
                  <a:pos x="56" y="55"/>
                </a:cxn>
                <a:cxn ang="0">
                  <a:pos x="65" y="64"/>
                </a:cxn>
                <a:cxn ang="0">
                  <a:pos x="56" y="73"/>
                </a:cxn>
                <a:cxn ang="0">
                  <a:pos x="104" y="73"/>
                </a:cxn>
                <a:cxn ang="0">
                  <a:pos x="95" y="64"/>
                </a:cxn>
                <a:cxn ang="0">
                  <a:pos x="104" y="55"/>
                </a:cxn>
                <a:cxn ang="0">
                  <a:pos x="113" y="64"/>
                </a:cxn>
                <a:cxn ang="0">
                  <a:pos x="104" y="73"/>
                </a:cxn>
              </a:cxnLst>
              <a:rect l="0" t="0" r="r" b="b"/>
              <a:pathLst>
                <a:path w="168" h="120">
                  <a:moveTo>
                    <a:pt x="119" y="0"/>
                  </a:moveTo>
                  <a:cubicBezTo>
                    <a:pt x="137" y="18"/>
                    <a:pt x="137" y="18"/>
                    <a:pt x="137" y="1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6" y="48"/>
                    <a:pt x="105" y="48"/>
                    <a:pt x="104" y="48"/>
                  </a:cubicBezTo>
                  <a:cubicBezTo>
                    <a:pt x="98" y="48"/>
                    <a:pt x="93" y="51"/>
                    <a:pt x="9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1"/>
                    <a:pt x="62" y="48"/>
                    <a:pt x="56" y="48"/>
                  </a:cubicBezTo>
                  <a:cubicBezTo>
                    <a:pt x="47" y="48"/>
                    <a:pt x="40" y="55"/>
                    <a:pt x="40" y="64"/>
                  </a:cubicBezTo>
                  <a:cubicBezTo>
                    <a:pt x="40" y="65"/>
                    <a:pt x="40" y="66"/>
                    <a:pt x="40" y="6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18" y="88"/>
                    <a:pt x="17" y="88"/>
                    <a:pt x="16" y="88"/>
                  </a:cubicBezTo>
                  <a:cubicBezTo>
                    <a:pt x="7" y="88"/>
                    <a:pt x="0" y="95"/>
                    <a:pt x="0" y="104"/>
                  </a:cubicBezTo>
                  <a:cubicBezTo>
                    <a:pt x="0" y="113"/>
                    <a:pt x="7" y="120"/>
                    <a:pt x="16" y="120"/>
                  </a:cubicBezTo>
                  <a:cubicBezTo>
                    <a:pt x="25" y="120"/>
                    <a:pt x="32" y="113"/>
                    <a:pt x="32" y="104"/>
                  </a:cubicBezTo>
                  <a:cubicBezTo>
                    <a:pt x="32" y="103"/>
                    <a:pt x="32" y="102"/>
                    <a:pt x="32" y="10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4" y="80"/>
                    <a:pt x="55" y="80"/>
                    <a:pt x="56" y="80"/>
                  </a:cubicBezTo>
                  <a:cubicBezTo>
                    <a:pt x="62" y="80"/>
                    <a:pt x="67" y="77"/>
                    <a:pt x="7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3" y="77"/>
                    <a:pt x="98" y="80"/>
                    <a:pt x="104" y="80"/>
                  </a:cubicBezTo>
                  <a:cubicBezTo>
                    <a:pt x="113" y="80"/>
                    <a:pt x="120" y="73"/>
                    <a:pt x="120" y="64"/>
                  </a:cubicBezTo>
                  <a:cubicBezTo>
                    <a:pt x="120" y="63"/>
                    <a:pt x="120" y="62"/>
                    <a:pt x="120" y="60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0"/>
                    <a:pt x="168" y="0"/>
                    <a:pt x="168" y="0"/>
                  </a:cubicBezTo>
                  <a:lnTo>
                    <a:pt x="119" y="0"/>
                  </a:lnTo>
                  <a:close/>
                  <a:moveTo>
                    <a:pt x="16" y="113"/>
                  </a:moveTo>
                  <a:cubicBezTo>
                    <a:pt x="11" y="113"/>
                    <a:pt x="7" y="109"/>
                    <a:pt x="7" y="104"/>
                  </a:cubicBezTo>
                  <a:cubicBezTo>
                    <a:pt x="7" y="99"/>
                    <a:pt x="11" y="95"/>
                    <a:pt x="16" y="95"/>
                  </a:cubicBezTo>
                  <a:cubicBezTo>
                    <a:pt x="21" y="95"/>
                    <a:pt x="25" y="99"/>
                    <a:pt x="25" y="104"/>
                  </a:cubicBezTo>
                  <a:cubicBezTo>
                    <a:pt x="25" y="109"/>
                    <a:pt x="21" y="113"/>
                    <a:pt x="16" y="113"/>
                  </a:cubicBezTo>
                  <a:close/>
                  <a:moveTo>
                    <a:pt x="56" y="73"/>
                  </a:moveTo>
                  <a:cubicBezTo>
                    <a:pt x="51" y="73"/>
                    <a:pt x="47" y="69"/>
                    <a:pt x="47" y="64"/>
                  </a:cubicBezTo>
                  <a:cubicBezTo>
                    <a:pt x="47" y="59"/>
                    <a:pt x="51" y="55"/>
                    <a:pt x="56" y="55"/>
                  </a:cubicBezTo>
                  <a:cubicBezTo>
                    <a:pt x="61" y="55"/>
                    <a:pt x="65" y="59"/>
                    <a:pt x="65" y="64"/>
                  </a:cubicBezTo>
                  <a:cubicBezTo>
                    <a:pt x="65" y="69"/>
                    <a:pt x="61" y="73"/>
                    <a:pt x="56" y="73"/>
                  </a:cubicBezTo>
                  <a:close/>
                  <a:moveTo>
                    <a:pt x="104" y="73"/>
                  </a:moveTo>
                  <a:cubicBezTo>
                    <a:pt x="99" y="73"/>
                    <a:pt x="95" y="69"/>
                    <a:pt x="95" y="64"/>
                  </a:cubicBezTo>
                  <a:cubicBezTo>
                    <a:pt x="95" y="59"/>
                    <a:pt x="99" y="55"/>
                    <a:pt x="104" y="55"/>
                  </a:cubicBezTo>
                  <a:cubicBezTo>
                    <a:pt x="109" y="55"/>
                    <a:pt x="113" y="59"/>
                    <a:pt x="113" y="64"/>
                  </a:cubicBezTo>
                  <a:cubicBezTo>
                    <a:pt x="113" y="69"/>
                    <a:pt x="109" y="73"/>
                    <a:pt x="104" y="73"/>
                  </a:cubicBezTo>
                  <a:close/>
                </a:path>
              </a:pathLst>
            </a:custGeom>
            <a:solidFill>
              <a:srgbClr val="7F5C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2" name="Freeform 102"/>
          <p:cNvSpPr>
            <a:spLocks/>
          </p:cNvSpPr>
          <p:nvPr/>
        </p:nvSpPr>
        <p:spPr bwMode="auto">
          <a:xfrm>
            <a:off x="5422248" y="4640457"/>
            <a:ext cx="197630" cy="285254"/>
          </a:xfrm>
          <a:custGeom>
            <a:avLst/>
            <a:gdLst/>
            <a:ahLst/>
            <a:cxnLst>
              <a:cxn ang="0">
                <a:pos x="8" y="108"/>
              </a:cxn>
              <a:cxn ang="0">
                <a:pos x="8" y="108"/>
              </a:cxn>
              <a:cxn ang="0">
                <a:pos x="24" y="116"/>
              </a:cxn>
              <a:cxn ang="0">
                <a:pos x="24" y="118"/>
              </a:cxn>
              <a:cxn ang="0">
                <a:pos x="14" y="128"/>
              </a:cxn>
              <a:cxn ang="0">
                <a:pos x="0" y="136"/>
              </a:cxn>
              <a:cxn ang="0">
                <a:pos x="0" y="146"/>
              </a:cxn>
              <a:cxn ang="0">
                <a:pos x="2" y="146"/>
              </a:cxn>
              <a:cxn ang="0">
                <a:pos x="8" y="148"/>
              </a:cxn>
              <a:cxn ang="0">
                <a:pos x="78" y="184"/>
              </a:cxn>
              <a:cxn ang="0">
                <a:pos x="98" y="196"/>
              </a:cxn>
              <a:cxn ang="0">
                <a:pos x="106" y="206"/>
              </a:cxn>
              <a:cxn ang="0">
                <a:pos x="114" y="224"/>
              </a:cxn>
              <a:cxn ang="0">
                <a:pos x="136" y="224"/>
              </a:cxn>
              <a:cxn ang="0">
                <a:pos x="136" y="204"/>
              </a:cxn>
              <a:cxn ang="0">
                <a:pos x="130" y="164"/>
              </a:cxn>
              <a:cxn ang="0">
                <a:pos x="126" y="154"/>
              </a:cxn>
              <a:cxn ang="0">
                <a:pos x="106" y="140"/>
              </a:cxn>
              <a:cxn ang="0">
                <a:pos x="82" y="128"/>
              </a:cxn>
              <a:cxn ang="0">
                <a:pos x="74" y="122"/>
              </a:cxn>
              <a:cxn ang="0">
                <a:pos x="72" y="116"/>
              </a:cxn>
              <a:cxn ang="0">
                <a:pos x="72" y="110"/>
              </a:cxn>
              <a:cxn ang="0">
                <a:pos x="112" y="100"/>
              </a:cxn>
              <a:cxn ang="0">
                <a:pos x="106" y="96"/>
              </a:cxn>
              <a:cxn ang="0">
                <a:pos x="96" y="84"/>
              </a:cxn>
              <a:cxn ang="0">
                <a:pos x="88" y="58"/>
              </a:cxn>
              <a:cxn ang="0">
                <a:pos x="88" y="40"/>
              </a:cxn>
              <a:cxn ang="0">
                <a:pos x="86" y="24"/>
              </a:cxn>
              <a:cxn ang="0">
                <a:pos x="78" y="12"/>
              </a:cxn>
              <a:cxn ang="0">
                <a:pos x="64" y="2"/>
              </a:cxn>
              <a:cxn ang="0">
                <a:pos x="48" y="0"/>
              </a:cxn>
              <a:cxn ang="0">
                <a:pos x="36" y="2"/>
              </a:cxn>
              <a:cxn ang="0">
                <a:pos x="26" y="6"/>
              </a:cxn>
              <a:cxn ang="0">
                <a:pos x="26" y="12"/>
              </a:cxn>
              <a:cxn ang="0">
                <a:pos x="24" y="32"/>
              </a:cxn>
              <a:cxn ang="0">
                <a:pos x="24" y="36"/>
              </a:cxn>
              <a:cxn ang="0">
                <a:pos x="24" y="36"/>
              </a:cxn>
              <a:cxn ang="0">
                <a:pos x="32" y="52"/>
              </a:cxn>
              <a:cxn ang="0">
                <a:pos x="32" y="74"/>
              </a:cxn>
              <a:cxn ang="0">
                <a:pos x="28" y="84"/>
              </a:cxn>
              <a:cxn ang="0">
                <a:pos x="16" y="100"/>
              </a:cxn>
              <a:cxn ang="0">
                <a:pos x="8" y="106"/>
              </a:cxn>
            </a:cxnLst>
            <a:rect l="0" t="0" r="r" b="b"/>
            <a:pathLst>
              <a:path w="136" h="224">
                <a:moveTo>
                  <a:pt x="8" y="106"/>
                </a:move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lnTo>
                  <a:pt x="24" y="110"/>
                </a:lnTo>
                <a:lnTo>
                  <a:pt x="24" y="116"/>
                </a:lnTo>
                <a:lnTo>
                  <a:pt x="24" y="116"/>
                </a:lnTo>
                <a:lnTo>
                  <a:pt x="24" y="118"/>
                </a:lnTo>
                <a:lnTo>
                  <a:pt x="22" y="120"/>
                </a:lnTo>
                <a:lnTo>
                  <a:pt x="14" y="128"/>
                </a:lnTo>
                <a:lnTo>
                  <a:pt x="14" y="128"/>
                </a:lnTo>
                <a:lnTo>
                  <a:pt x="0" y="136"/>
                </a:lnTo>
                <a:lnTo>
                  <a:pt x="0" y="146"/>
                </a:lnTo>
                <a:lnTo>
                  <a:pt x="0" y="146"/>
                </a:lnTo>
                <a:lnTo>
                  <a:pt x="2" y="146"/>
                </a:lnTo>
                <a:lnTo>
                  <a:pt x="2" y="146"/>
                </a:lnTo>
                <a:lnTo>
                  <a:pt x="8" y="148"/>
                </a:lnTo>
                <a:lnTo>
                  <a:pt x="8" y="148"/>
                </a:lnTo>
                <a:lnTo>
                  <a:pt x="48" y="168"/>
                </a:lnTo>
                <a:lnTo>
                  <a:pt x="78" y="184"/>
                </a:lnTo>
                <a:lnTo>
                  <a:pt x="90" y="190"/>
                </a:lnTo>
                <a:lnTo>
                  <a:pt x="98" y="196"/>
                </a:lnTo>
                <a:lnTo>
                  <a:pt x="98" y="196"/>
                </a:lnTo>
                <a:lnTo>
                  <a:pt x="106" y="206"/>
                </a:lnTo>
                <a:lnTo>
                  <a:pt x="110" y="214"/>
                </a:lnTo>
                <a:lnTo>
                  <a:pt x="114" y="224"/>
                </a:lnTo>
                <a:lnTo>
                  <a:pt x="114" y="224"/>
                </a:lnTo>
                <a:lnTo>
                  <a:pt x="136" y="224"/>
                </a:lnTo>
                <a:lnTo>
                  <a:pt x="136" y="224"/>
                </a:lnTo>
                <a:lnTo>
                  <a:pt x="136" y="204"/>
                </a:lnTo>
                <a:lnTo>
                  <a:pt x="134" y="182"/>
                </a:lnTo>
                <a:lnTo>
                  <a:pt x="130" y="164"/>
                </a:lnTo>
                <a:lnTo>
                  <a:pt x="128" y="158"/>
                </a:lnTo>
                <a:lnTo>
                  <a:pt x="126" y="154"/>
                </a:lnTo>
                <a:lnTo>
                  <a:pt x="126" y="154"/>
                </a:lnTo>
                <a:lnTo>
                  <a:pt x="106" y="140"/>
                </a:lnTo>
                <a:lnTo>
                  <a:pt x="82" y="128"/>
                </a:lnTo>
                <a:lnTo>
                  <a:pt x="82" y="128"/>
                </a:lnTo>
                <a:lnTo>
                  <a:pt x="76" y="124"/>
                </a:lnTo>
                <a:lnTo>
                  <a:pt x="74" y="122"/>
                </a:lnTo>
                <a:lnTo>
                  <a:pt x="72" y="118"/>
                </a:lnTo>
                <a:lnTo>
                  <a:pt x="72" y="116"/>
                </a:lnTo>
                <a:lnTo>
                  <a:pt x="72" y="110"/>
                </a:lnTo>
                <a:lnTo>
                  <a:pt x="72" y="110"/>
                </a:lnTo>
                <a:lnTo>
                  <a:pt x="94" y="106"/>
                </a:lnTo>
                <a:lnTo>
                  <a:pt x="112" y="100"/>
                </a:lnTo>
                <a:lnTo>
                  <a:pt x="112" y="100"/>
                </a:lnTo>
                <a:lnTo>
                  <a:pt x="106" y="96"/>
                </a:lnTo>
                <a:lnTo>
                  <a:pt x="100" y="90"/>
                </a:lnTo>
                <a:lnTo>
                  <a:pt x="96" y="84"/>
                </a:lnTo>
                <a:lnTo>
                  <a:pt x="92" y="76"/>
                </a:lnTo>
                <a:lnTo>
                  <a:pt x="88" y="58"/>
                </a:lnTo>
                <a:lnTo>
                  <a:pt x="88" y="40"/>
                </a:lnTo>
                <a:lnTo>
                  <a:pt x="88" y="40"/>
                </a:lnTo>
                <a:lnTo>
                  <a:pt x="88" y="32"/>
                </a:lnTo>
                <a:lnTo>
                  <a:pt x="86" y="24"/>
                </a:lnTo>
                <a:lnTo>
                  <a:pt x="82" y="16"/>
                </a:lnTo>
                <a:lnTo>
                  <a:pt x="78" y="12"/>
                </a:lnTo>
                <a:lnTo>
                  <a:pt x="72" y="6"/>
                </a:lnTo>
                <a:lnTo>
                  <a:pt x="64" y="2"/>
                </a:lnTo>
                <a:lnTo>
                  <a:pt x="56" y="0"/>
                </a:lnTo>
                <a:lnTo>
                  <a:pt x="48" y="0"/>
                </a:lnTo>
                <a:lnTo>
                  <a:pt x="48" y="0"/>
                </a:lnTo>
                <a:lnTo>
                  <a:pt x="36" y="2"/>
                </a:lnTo>
                <a:lnTo>
                  <a:pt x="26" y="6"/>
                </a:lnTo>
                <a:lnTo>
                  <a:pt x="26" y="6"/>
                </a:lnTo>
                <a:lnTo>
                  <a:pt x="26" y="12"/>
                </a:lnTo>
                <a:lnTo>
                  <a:pt x="26" y="12"/>
                </a:lnTo>
                <a:lnTo>
                  <a:pt x="26" y="12"/>
                </a:lnTo>
                <a:lnTo>
                  <a:pt x="24" y="32"/>
                </a:lnTo>
                <a:lnTo>
                  <a:pt x="24" y="32"/>
                </a:lnTo>
                <a:lnTo>
                  <a:pt x="24" y="36"/>
                </a:lnTo>
                <a:lnTo>
                  <a:pt x="24" y="36"/>
                </a:lnTo>
                <a:lnTo>
                  <a:pt x="24" y="36"/>
                </a:lnTo>
                <a:lnTo>
                  <a:pt x="28" y="44"/>
                </a:lnTo>
                <a:lnTo>
                  <a:pt x="32" y="52"/>
                </a:lnTo>
                <a:lnTo>
                  <a:pt x="34" y="64"/>
                </a:lnTo>
                <a:lnTo>
                  <a:pt x="32" y="74"/>
                </a:lnTo>
                <a:lnTo>
                  <a:pt x="32" y="74"/>
                </a:lnTo>
                <a:lnTo>
                  <a:pt x="28" y="84"/>
                </a:lnTo>
                <a:lnTo>
                  <a:pt x="24" y="92"/>
                </a:lnTo>
                <a:lnTo>
                  <a:pt x="16" y="100"/>
                </a:lnTo>
                <a:lnTo>
                  <a:pt x="8" y="106"/>
                </a:lnTo>
                <a:lnTo>
                  <a:pt x="8" y="106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73" name="Freeform 103"/>
          <p:cNvSpPr>
            <a:spLocks/>
          </p:cNvSpPr>
          <p:nvPr/>
        </p:nvSpPr>
        <p:spPr bwMode="auto">
          <a:xfrm>
            <a:off x="5061865" y="4640457"/>
            <a:ext cx="197630" cy="285254"/>
          </a:xfrm>
          <a:custGeom>
            <a:avLst/>
            <a:gdLst/>
            <a:ahLst/>
            <a:cxnLst>
              <a:cxn ang="0">
                <a:pos x="22" y="224"/>
              </a:cxn>
              <a:cxn ang="0">
                <a:pos x="32" y="204"/>
              </a:cxn>
              <a:cxn ang="0">
                <a:pos x="38" y="196"/>
              </a:cxn>
              <a:cxn ang="0">
                <a:pos x="56" y="184"/>
              </a:cxn>
              <a:cxn ang="0">
                <a:pos x="128" y="148"/>
              </a:cxn>
              <a:cxn ang="0">
                <a:pos x="136" y="146"/>
              </a:cxn>
              <a:cxn ang="0">
                <a:pos x="136" y="146"/>
              </a:cxn>
              <a:cxn ang="0">
                <a:pos x="136" y="136"/>
              </a:cxn>
              <a:cxn ang="0">
                <a:pos x="122" y="128"/>
              </a:cxn>
              <a:cxn ang="0">
                <a:pos x="112" y="118"/>
              </a:cxn>
              <a:cxn ang="0">
                <a:pos x="112" y="116"/>
              </a:cxn>
              <a:cxn ang="0">
                <a:pos x="112" y="104"/>
              </a:cxn>
              <a:cxn ang="0">
                <a:pos x="116" y="96"/>
              </a:cxn>
              <a:cxn ang="0">
                <a:pos x="104" y="74"/>
              </a:cxn>
              <a:cxn ang="0">
                <a:pos x="102" y="64"/>
              </a:cxn>
              <a:cxn ang="0">
                <a:pos x="108" y="44"/>
              </a:cxn>
              <a:cxn ang="0">
                <a:pos x="112" y="36"/>
              </a:cxn>
              <a:cxn ang="0">
                <a:pos x="112" y="30"/>
              </a:cxn>
              <a:cxn ang="0">
                <a:pos x="112" y="28"/>
              </a:cxn>
              <a:cxn ang="0">
                <a:pos x="110" y="6"/>
              </a:cxn>
              <a:cxn ang="0">
                <a:pos x="102" y="2"/>
              </a:cxn>
              <a:cxn ang="0">
                <a:pos x="88" y="0"/>
              </a:cxn>
              <a:cxn ang="0">
                <a:pos x="66" y="4"/>
              </a:cxn>
              <a:cxn ang="0">
                <a:pos x="56" y="8"/>
              </a:cxn>
              <a:cxn ang="0">
                <a:pos x="50" y="22"/>
              </a:cxn>
              <a:cxn ang="0">
                <a:pos x="48" y="32"/>
              </a:cxn>
              <a:cxn ang="0">
                <a:pos x="50" y="54"/>
              </a:cxn>
              <a:cxn ang="0">
                <a:pos x="48" y="56"/>
              </a:cxn>
              <a:cxn ang="0">
                <a:pos x="46" y="64"/>
              </a:cxn>
              <a:cxn ang="0">
                <a:pos x="46" y="72"/>
              </a:cxn>
              <a:cxn ang="0">
                <a:pos x="52" y="82"/>
              </a:cxn>
              <a:cxn ang="0">
                <a:pos x="58" y="84"/>
              </a:cxn>
              <a:cxn ang="0">
                <a:pos x="60" y="92"/>
              </a:cxn>
              <a:cxn ang="0">
                <a:pos x="64" y="104"/>
              </a:cxn>
              <a:cxn ang="0">
                <a:pos x="64" y="116"/>
              </a:cxn>
              <a:cxn ang="0">
                <a:pos x="64" y="118"/>
              </a:cxn>
              <a:cxn ang="0">
                <a:pos x="54" y="128"/>
              </a:cxn>
              <a:cxn ang="0">
                <a:pos x="30" y="140"/>
              </a:cxn>
              <a:cxn ang="0">
                <a:pos x="10" y="154"/>
              </a:cxn>
              <a:cxn ang="0">
                <a:pos x="6" y="164"/>
              </a:cxn>
              <a:cxn ang="0">
                <a:pos x="0" y="204"/>
              </a:cxn>
              <a:cxn ang="0">
                <a:pos x="0" y="224"/>
              </a:cxn>
              <a:cxn ang="0">
                <a:pos x="22" y="224"/>
              </a:cxn>
            </a:cxnLst>
            <a:rect l="0" t="0" r="r" b="b"/>
            <a:pathLst>
              <a:path w="136" h="224">
                <a:moveTo>
                  <a:pt x="22" y="224"/>
                </a:moveTo>
                <a:lnTo>
                  <a:pt x="22" y="224"/>
                </a:lnTo>
                <a:lnTo>
                  <a:pt x="26" y="214"/>
                </a:lnTo>
                <a:lnTo>
                  <a:pt x="32" y="204"/>
                </a:lnTo>
                <a:lnTo>
                  <a:pt x="38" y="196"/>
                </a:lnTo>
                <a:lnTo>
                  <a:pt x="38" y="196"/>
                </a:lnTo>
                <a:lnTo>
                  <a:pt x="44" y="190"/>
                </a:lnTo>
                <a:lnTo>
                  <a:pt x="56" y="184"/>
                </a:lnTo>
                <a:lnTo>
                  <a:pt x="84" y="170"/>
                </a:lnTo>
                <a:lnTo>
                  <a:pt x="128" y="148"/>
                </a:lnTo>
                <a:lnTo>
                  <a:pt x="128" y="148"/>
                </a:lnTo>
                <a:lnTo>
                  <a:pt x="136" y="146"/>
                </a:lnTo>
                <a:lnTo>
                  <a:pt x="136" y="146"/>
                </a:lnTo>
                <a:lnTo>
                  <a:pt x="136" y="146"/>
                </a:lnTo>
                <a:lnTo>
                  <a:pt x="136" y="136"/>
                </a:lnTo>
                <a:lnTo>
                  <a:pt x="136" y="136"/>
                </a:lnTo>
                <a:lnTo>
                  <a:pt x="122" y="128"/>
                </a:lnTo>
                <a:lnTo>
                  <a:pt x="122" y="128"/>
                </a:lnTo>
                <a:lnTo>
                  <a:pt x="114" y="120"/>
                </a:lnTo>
                <a:lnTo>
                  <a:pt x="112" y="118"/>
                </a:lnTo>
                <a:lnTo>
                  <a:pt x="112" y="116"/>
                </a:lnTo>
                <a:lnTo>
                  <a:pt x="112" y="116"/>
                </a:lnTo>
                <a:lnTo>
                  <a:pt x="112" y="104"/>
                </a:lnTo>
                <a:lnTo>
                  <a:pt x="112" y="104"/>
                </a:lnTo>
                <a:lnTo>
                  <a:pt x="116" y="96"/>
                </a:lnTo>
                <a:lnTo>
                  <a:pt x="116" y="96"/>
                </a:lnTo>
                <a:lnTo>
                  <a:pt x="108" y="86"/>
                </a:lnTo>
                <a:lnTo>
                  <a:pt x="104" y="74"/>
                </a:lnTo>
                <a:lnTo>
                  <a:pt x="104" y="74"/>
                </a:lnTo>
                <a:lnTo>
                  <a:pt x="102" y="64"/>
                </a:lnTo>
                <a:lnTo>
                  <a:pt x="104" y="52"/>
                </a:lnTo>
                <a:lnTo>
                  <a:pt x="108" y="44"/>
                </a:lnTo>
                <a:lnTo>
                  <a:pt x="112" y="36"/>
                </a:lnTo>
                <a:lnTo>
                  <a:pt x="112" y="36"/>
                </a:lnTo>
                <a:lnTo>
                  <a:pt x="112" y="36"/>
                </a:lnTo>
                <a:lnTo>
                  <a:pt x="112" y="30"/>
                </a:lnTo>
                <a:lnTo>
                  <a:pt x="112" y="28"/>
                </a:lnTo>
                <a:lnTo>
                  <a:pt x="112" y="28"/>
                </a:lnTo>
                <a:lnTo>
                  <a:pt x="110" y="6"/>
                </a:lnTo>
                <a:lnTo>
                  <a:pt x="110" y="6"/>
                </a:lnTo>
                <a:lnTo>
                  <a:pt x="106" y="4"/>
                </a:lnTo>
                <a:lnTo>
                  <a:pt x="102" y="2"/>
                </a:lnTo>
                <a:lnTo>
                  <a:pt x="88" y="0"/>
                </a:lnTo>
                <a:lnTo>
                  <a:pt x="88" y="0"/>
                </a:lnTo>
                <a:lnTo>
                  <a:pt x="76" y="2"/>
                </a:lnTo>
                <a:lnTo>
                  <a:pt x="66" y="4"/>
                </a:lnTo>
                <a:lnTo>
                  <a:pt x="56" y="8"/>
                </a:lnTo>
                <a:lnTo>
                  <a:pt x="56" y="8"/>
                </a:lnTo>
                <a:lnTo>
                  <a:pt x="52" y="14"/>
                </a:lnTo>
                <a:lnTo>
                  <a:pt x="50" y="22"/>
                </a:lnTo>
                <a:lnTo>
                  <a:pt x="48" y="32"/>
                </a:lnTo>
                <a:lnTo>
                  <a:pt x="48" y="32"/>
                </a:lnTo>
                <a:lnTo>
                  <a:pt x="50" y="50"/>
                </a:lnTo>
                <a:lnTo>
                  <a:pt x="50" y="54"/>
                </a:lnTo>
                <a:lnTo>
                  <a:pt x="50" y="54"/>
                </a:lnTo>
                <a:lnTo>
                  <a:pt x="48" y="56"/>
                </a:lnTo>
                <a:lnTo>
                  <a:pt x="46" y="60"/>
                </a:lnTo>
                <a:lnTo>
                  <a:pt x="46" y="64"/>
                </a:lnTo>
                <a:lnTo>
                  <a:pt x="46" y="72"/>
                </a:lnTo>
                <a:lnTo>
                  <a:pt x="46" y="72"/>
                </a:lnTo>
                <a:lnTo>
                  <a:pt x="48" y="76"/>
                </a:lnTo>
                <a:lnTo>
                  <a:pt x="52" y="82"/>
                </a:lnTo>
                <a:lnTo>
                  <a:pt x="54" y="84"/>
                </a:lnTo>
                <a:lnTo>
                  <a:pt x="58" y="84"/>
                </a:lnTo>
                <a:lnTo>
                  <a:pt x="58" y="84"/>
                </a:lnTo>
                <a:lnTo>
                  <a:pt x="60" y="92"/>
                </a:lnTo>
                <a:lnTo>
                  <a:pt x="62" y="100"/>
                </a:lnTo>
                <a:lnTo>
                  <a:pt x="64" y="104"/>
                </a:lnTo>
                <a:lnTo>
                  <a:pt x="64" y="104"/>
                </a:lnTo>
                <a:lnTo>
                  <a:pt x="64" y="116"/>
                </a:lnTo>
                <a:lnTo>
                  <a:pt x="64" y="116"/>
                </a:lnTo>
                <a:lnTo>
                  <a:pt x="64" y="118"/>
                </a:lnTo>
                <a:lnTo>
                  <a:pt x="62" y="122"/>
                </a:lnTo>
                <a:lnTo>
                  <a:pt x="54" y="128"/>
                </a:lnTo>
                <a:lnTo>
                  <a:pt x="54" y="128"/>
                </a:lnTo>
                <a:lnTo>
                  <a:pt x="30" y="140"/>
                </a:lnTo>
                <a:lnTo>
                  <a:pt x="10" y="154"/>
                </a:lnTo>
                <a:lnTo>
                  <a:pt x="10" y="154"/>
                </a:lnTo>
                <a:lnTo>
                  <a:pt x="8" y="158"/>
                </a:lnTo>
                <a:lnTo>
                  <a:pt x="6" y="164"/>
                </a:lnTo>
                <a:lnTo>
                  <a:pt x="2" y="182"/>
                </a:lnTo>
                <a:lnTo>
                  <a:pt x="0" y="204"/>
                </a:lnTo>
                <a:lnTo>
                  <a:pt x="0" y="224"/>
                </a:lnTo>
                <a:lnTo>
                  <a:pt x="0" y="224"/>
                </a:lnTo>
                <a:lnTo>
                  <a:pt x="22" y="224"/>
                </a:lnTo>
                <a:lnTo>
                  <a:pt x="22" y="224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74" name="Freeform 104"/>
          <p:cNvSpPr>
            <a:spLocks/>
          </p:cNvSpPr>
          <p:nvPr/>
        </p:nvSpPr>
        <p:spPr bwMode="auto">
          <a:xfrm>
            <a:off x="5108366" y="4579331"/>
            <a:ext cx="465011" cy="448256"/>
          </a:xfrm>
          <a:custGeom>
            <a:avLst/>
            <a:gdLst/>
            <a:ahLst/>
            <a:cxnLst>
              <a:cxn ang="0">
                <a:pos x="110" y="140"/>
              </a:cxn>
              <a:cxn ang="0">
                <a:pos x="116" y="168"/>
              </a:cxn>
              <a:cxn ang="0">
                <a:pos x="120" y="176"/>
              </a:cxn>
              <a:cxn ang="0">
                <a:pos x="120" y="192"/>
              </a:cxn>
              <a:cxn ang="0">
                <a:pos x="118" y="202"/>
              </a:cxn>
              <a:cxn ang="0">
                <a:pos x="104" y="212"/>
              </a:cxn>
              <a:cxn ang="0">
                <a:pos x="58" y="234"/>
              </a:cxn>
              <a:cxn ang="0">
                <a:pos x="18" y="256"/>
              </a:cxn>
              <a:cxn ang="0">
                <a:pos x="12" y="262"/>
              </a:cxn>
              <a:cxn ang="0">
                <a:pos x="4" y="300"/>
              </a:cxn>
              <a:cxn ang="0">
                <a:pos x="0" y="352"/>
              </a:cxn>
              <a:cxn ang="0">
                <a:pos x="320" y="352"/>
              </a:cxn>
              <a:cxn ang="0">
                <a:pos x="316" y="300"/>
              </a:cxn>
              <a:cxn ang="0">
                <a:pos x="308" y="262"/>
              </a:cxn>
              <a:cxn ang="0">
                <a:pos x="302" y="256"/>
              </a:cxn>
              <a:cxn ang="0">
                <a:pos x="262" y="234"/>
              </a:cxn>
              <a:cxn ang="0">
                <a:pos x="216" y="212"/>
              </a:cxn>
              <a:cxn ang="0">
                <a:pos x="202" y="202"/>
              </a:cxn>
              <a:cxn ang="0">
                <a:pos x="200" y="192"/>
              </a:cxn>
              <a:cxn ang="0">
                <a:pos x="200" y="176"/>
              </a:cxn>
              <a:cxn ang="0">
                <a:pos x="204" y="168"/>
              </a:cxn>
              <a:cxn ang="0">
                <a:pos x="210" y="140"/>
              </a:cxn>
              <a:cxn ang="0">
                <a:pos x="216" y="140"/>
              </a:cxn>
              <a:cxn ang="0">
                <a:pos x="226" y="128"/>
              </a:cxn>
              <a:cxn ang="0">
                <a:pos x="230" y="118"/>
              </a:cxn>
              <a:cxn ang="0">
                <a:pos x="230" y="100"/>
              </a:cxn>
              <a:cxn ang="0">
                <a:pos x="222" y="90"/>
              </a:cxn>
              <a:cxn ang="0">
                <a:pos x="224" y="46"/>
              </a:cxn>
              <a:cxn ang="0">
                <a:pos x="222" y="34"/>
              </a:cxn>
              <a:cxn ang="0">
                <a:pos x="216" y="18"/>
              </a:cxn>
              <a:cxn ang="0">
                <a:pos x="206" y="14"/>
              </a:cxn>
              <a:cxn ang="0">
                <a:pos x="200" y="14"/>
              </a:cxn>
              <a:cxn ang="0">
                <a:pos x="188" y="4"/>
              </a:cxn>
              <a:cxn ang="0">
                <a:pos x="164" y="0"/>
              </a:cxn>
              <a:cxn ang="0">
                <a:pos x="148" y="2"/>
              </a:cxn>
              <a:cxn ang="0">
                <a:pos x="122" y="12"/>
              </a:cxn>
              <a:cxn ang="0">
                <a:pos x="108" y="14"/>
              </a:cxn>
              <a:cxn ang="0">
                <a:pos x="102" y="16"/>
              </a:cxn>
              <a:cxn ang="0">
                <a:pos x="96" y="34"/>
              </a:cxn>
              <a:cxn ang="0">
                <a:pos x="96" y="46"/>
              </a:cxn>
              <a:cxn ang="0">
                <a:pos x="98" y="90"/>
              </a:cxn>
              <a:cxn ang="0">
                <a:pos x="94" y="94"/>
              </a:cxn>
              <a:cxn ang="0">
                <a:pos x="90" y="108"/>
              </a:cxn>
              <a:cxn ang="0">
                <a:pos x="90" y="118"/>
              </a:cxn>
              <a:cxn ang="0">
                <a:pos x="98" y="136"/>
              </a:cxn>
              <a:cxn ang="0">
                <a:pos x="110" y="140"/>
              </a:cxn>
            </a:cxnLst>
            <a:rect l="0" t="0" r="r" b="b"/>
            <a:pathLst>
              <a:path w="320" h="352">
                <a:moveTo>
                  <a:pt x="110" y="140"/>
                </a:moveTo>
                <a:lnTo>
                  <a:pt x="110" y="140"/>
                </a:lnTo>
                <a:lnTo>
                  <a:pt x="112" y="156"/>
                </a:lnTo>
                <a:lnTo>
                  <a:pt x="116" y="168"/>
                </a:lnTo>
                <a:lnTo>
                  <a:pt x="120" y="176"/>
                </a:lnTo>
                <a:lnTo>
                  <a:pt x="120" y="176"/>
                </a:lnTo>
                <a:lnTo>
                  <a:pt x="120" y="192"/>
                </a:lnTo>
                <a:lnTo>
                  <a:pt x="120" y="192"/>
                </a:lnTo>
                <a:lnTo>
                  <a:pt x="120" y="198"/>
                </a:lnTo>
                <a:lnTo>
                  <a:pt x="118" y="202"/>
                </a:lnTo>
                <a:lnTo>
                  <a:pt x="112" y="208"/>
                </a:lnTo>
                <a:lnTo>
                  <a:pt x="104" y="212"/>
                </a:lnTo>
                <a:lnTo>
                  <a:pt x="104" y="212"/>
                </a:lnTo>
                <a:lnTo>
                  <a:pt x="58" y="234"/>
                </a:lnTo>
                <a:lnTo>
                  <a:pt x="32" y="246"/>
                </a:lnTo>
                <a:lnTo>
                  <a:pt x="18" y="256"/>
                </a:lnTo>
                <a:lnTo>
                  <a:pt x="18" y="256"/>
                </a:lnTo>
                <a:lnTo>
                  <a:pt x="12" y="262"/>
                </a:lnTo>
                <a:lnTo>
                  <a:pt x="10" y="274"/>
                </a:lnTo>
                <a:lnTo>
                  <a:pt x="4" y="300"/>
                </a:lnTo>
                <a:lnTo>
                  <a:pt x="0" y="328"/>
                </a:lnTo>
                <a:lnTo>
                  <a:pt x="0" y="352"/>
                </a:lnTo>
                <a:lnTo>
                  <a:pt x="320" y="352"/>
                </a:lnTo>
                <a:lnTo>
                  <a:pt x="320" y="352"/>
                </a:lnTo>
                <a:lnTo>
                  <a:pt x="320" y="328"/>
                </a:lnTo>
                <a:lnTo>
                  <a:pt x="316" y="300"/>
                </a:lnTo>
                <a:lnTo>
                  <a:pt x="310" y="274"/>
                </a:lnTo>
                <a:lnTo>
                  <a:pt x="308" y="262"/>
                </a:lnTo>
                <a:lnTo>
                  <a:pt x="302" y="256"/>
                </a:lnTo>
                <a:lnTo>
                  <a:pt x="302" y="256"/>
                </a:lnTo>
                <a:lnTo>
                  <a:pt x="288" y="246"/>
                </a:lnTo>
                <a:lnTo>
                  <a:pt x="262" y="234"/>
                </a:lnTo>
                <a:lnTo>
                  <a:pt x="216" y="212"/>
                </a:lnTo>
                <a:lnTo>
                  <a:pt x="216" y="212"/>
                </a:lnTo>
                <a:lnTo>
                  <a:pt x="208" y="206"/>
                </a:lnTo>
                <a:lnTo>
                  <a:pt x="202" y="202"/>
                </a:lnTo>
                <a:lnTo>
                  <a:pt x="200" y="196"/>
                </a:lnTo>
                <a:lnTo>
                  <a:pt x="200" y="192"/>
                </a:lnTo>
                <a:lnTo>
                  <a:pt x="200" y="192"/>
                </a:lnTo>
                <a:lnTo>
                  <a:pt x="200" y="176"/>
                </a:lnTo>
                <a:lnTo>
                  <a:pt x="200" y="176"/>
                </a:lnTo>
                <a:lnTo>
                  <a:pt x="204" y="168"/>
                </a:lnTo>
                <a:lnTo>
                  <a:pt x="208" y="156"/>
                </a:lnTo>
                <a:lnTo>
                  <a:pt x="210" y="140"/>
                </a:lnTo>
                <a:lnTo>
                  <a:pt x="210" y="140"/>
                </a:lnTo>
                <a:lnTo>
                  <a:pt x="216" y="140"/>
                </a:lnTo>
                <a:lnTo>
                  <a:pt x="222" y="136"/>
                </a:lnTo>
                <a:lnTo>
                  <a:pt x="226" y="128"/>
                </a:lnTo>
                <a:lnTo>
                  <a:pt x="230" y="118"/>
                </a:lnTo>
                <a:lnTo>
                  <a:pt x="230" y="118"/>
                </a:lnTo>
                <a:lnTo>
                  <a:pt x="230" y="108"/>
                </a:lnTo>
                <a:lnTo>
                  <a:pt x="230" y="100"/>
                </a:lnTo>
                <a:lnTo>
                  <a:pt x="226" y="94"/>
                </a:lnTo>
                <a:lnTo>
                  <a:pt x="222" y="90"/>
                </a:lnTo>
                <a:lnTo>
                  <a:pt x="222" y="90"/>
                </a:lnTo>
                <a:lnTo>
                  <a:pt x="224" y="46"/>
                </a:lnTo>
                <a:lnTo>
                  <a:pt x="224" y="46"/>
                </a:lnTo>
                <a:lnTo>
                  <a:pt x="222" y="34"/>
                </a:lnTo>
                <a:lnTo>
                  <a:pt x="218" y="22"/>
                </a:lnTo>
                <a:lnTo>
                  <a:pt x="216" y="18"/>
                </a:lnTo>
                <a:lnTo>
                  <a:pt x="212" y="16"/>
                </a:lnTo>
                <a:lnTo>
                  <a:pt x="206" y="14"/>
                </a:lnTo>
                <a:lnTo>
                  <a:pt x="200" y="14"/>
                </a:lnTo>
                <a:lnTo>
                  <a:pt x="200" y="14"/>
                </a:lnTo>
                <a:lnTo>
                  <a:pt x="194" y="8"/>
                </a:lnTo>
                <a:lnTo>
                  <a:pt x="188" y="4"/>
                </a:lnTo>
                <a:lnTo>
                  <a:pt x="178" y="0"/>
                </a:lnTo>
                <a:lnTo>
                  <a:pt x="164" y="0"/>
                </a:lnTo>
                <a:lnTo>
                  <a:pt x="164" y="0"/>
                </a:lnTo>
                <a:lnTo>
                  <a:pt x="148" y="2"/>
                </a:lnTo>
                <a:lnTo>
                  <a:pt x="136" y="6"/>
                </a:lnTo>
                <a:lnTo>
                  <a:pt x="122" y="12"/>
                </a:lnTo>
                <a:lnTo>
                  <a:pt x="108" y="14"/>
                </a:lnTo>
                <a:lnTo>
                  <a:pt x="108" y="14"/>
                </a:lnTo>
                <a:lnTo>
                  <a:pt x="104" y="14"/>
                </a:lnTo>
                <a:lnTo>
                  <a:pt x="102" y="16"/>
                </a:lnTo>
                <a:lnTo>
                  <a:pt x="98" y="24"/>
                </a:lnTo>
                <a:lnTo>
                  <a:pt x="96" y="34"/>
                </a:lnTo>
                <a:lnTo>
                  <a:pt x="96" y="46"/>
                </a:lnTo>
                <a:lnTo>
                  <a:pt x="96" y="46"/>
                </a:lnTo>
                <a:lnTo>
                  <a:pt x="98" y="76"/>
                </a:lnTo>
                <a:lnTo>
                  <a:pt x="98" y="90"/>
                </a:lnTo>
                <a:lnTo>
                  <a:pt x="98" y="90"/>
                </a:lnTo>
                <a:lnTo>
                  <a:pt x="94" y="94"/>
                </a:lnTo>
                <a:lnTo>
                  <a:pt x="90" y="100"/>
                </a:lnTo>
                <a:lnTo>
                  <a:pt x="90" y="108"/>
                </a:lnTo>
                <a:lnTo>
                  <a:pt x="90" y="118"/>
                </a:lnTo>
                <a:lnTo>
                  <a:pt x="90" y="118"/>
                </a:lnTo>
                <a:lnTo>
                  <a:pt x="94" y="128"/>
                </a:lnTo>
                <a:lnTo>
                  <a:pt x="98" y="136"/>
                </a:lnTo>
                <a:lnTo>
                  <a:pt x="104" y="140"/>
                </a:lnTo>
                <a:lnTo>
                  <a:pt x="110" y="140"/>
                </a:lnTo>
                <a:lnTo>
                  <a:pt x="110" y="140"/>
                </a:lnTo>
                <a:close/>
              </a:path>
            </a:pathLst>
          </a:custGeom>
          <a:solidFill>
            <a:srgbClr val="7F5C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75" name="Isosceles Triangle 374"/>
          <p:cNvSpPr/>
          <p:nvPr/>
        </p:nvSpPr>
        <p:spPr>
          <a:xfrm rot="5400000">
            <a:off x="6595158" y="4498160"/>
            <a:ext cx="761099" cy="218351"/>
          </a:xfrm>
          <a:prstGeom prst="triangle">
            <a:avLst>
              <a:gd name="adj" fmla="val 50469"/>
            </a:avLst>
          </a:prstGeom>
          <a:solidFill>
            <a:srgbClr val="F4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76" name="Isosceles Triangle 375"/>
          <p:cNvSpPr/>
          <p:nvPr/>
        </p:nvSpPr>
        <p:spPr>
          <a:xfrm rot="16200000" flipH="1">
            <a:off x="3345225" y="4527866"/>
            <a:ext cx="761099" cy="218351"/>
          </a:xfrm>
          <a:prstGeom prst="triangle">
            <a:avLst>
              <a:gd name="adj" fmla="val 50469"/>
            </a:avLst>
          </a:prstGeom>
          <a:solidFill>
            <a:srgbClr val="F4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77" name="Rounded Rectangle 376"/>
          <p:cNvSpPr/>
          <p:nvPr/>
        </p:nvSpPr>
        <p:spPr>
          <a:xfrm>
            <a:off x="2730883" y="5225951"/>
            <a:ext cx="4934127" cy="827964"/>
          </a:xfrm>
          <a:prstGeom prst="roundRect">
            <a:avLst/>
          </a:prstGeom>
          <a:solidFill>
            <a:schemeClr val="tx1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78" name="Rounded Rectangle 377"/>
          <p:cNvSpPr/>
          <p:nvPr/>
        </p:nvSpPr>
        <p:spPr>
          <a:xfrm>
            <a:off x="2861213" y="5445279"/>
            <a:ext cx="1146794" cy="4599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4309380" y="5246943"/>
            <a:ext cx="1854190" cy="22555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Data governance</a:t>
            </a:r>
          </a:p>
        </p:txBody>
      </p:sp>
      <p:sp>
        <p:nvSpPr>
          <p:cNvPr id="380" name="Rectangle 379"/>
          <p:cNvSpPr/>
          <p:nvPr/>
        </p:nvSpPr>
        <p:spPr>
          <a:xfrm>
            <a:off x="3153004" y="5490435"/>
            <a:ext cx="888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Organisation &amp; Capability</a:t>
            </a:r>
            <a:endParaRPr lang="en-GB" sz="800" b="1" dirty="0">
              <a:solidFill>
                <a:schemeClr val="accent1"/>
              </a:solidFill>
            </a:endParaRPr>
          </a:p>
        </p:txBody>
      </p:sp>
      <p:grpSp>
        <p:nvGrpSpPr>
          <p:cNvPr id="381" name="Group 109"/>
          <p:cNvGrpSpPr>
            <a:grpSpLocks noChangeAspect="1"/>
          </p:cNvGrpSpPr>
          <p:nvPr/>
        </p:nvGrpSpPr>
        <p:grpSpPr bwMode="gray">
          <a:xfrm>
            <a:off x="2955260" y="5556556"/>
            <a:ext cx="241261" cy="255243"/>
            <a:chOff x="5065951" y="4126763"/>
            <a:chExt cx="712224" cy="448176"/>
          </a:xfrm>
          <a:solidFill>
            <a:srgbClr val="7F5C27"/>
          </a:solidFill>
        </p:grpSpPr>
        <p:sp>
          <p:nvSpPr>
            <p:cNvPr id="382" name="Freeform 24"/>
            <p:cNvSpPr>
              <a:spLocks/>
            </p:cNvSpPr>
            <p:nvPr/>
          </p:nvSpPr>
          <p:spPr bwMode="gray">
            <a:xfrm>
              <a:off x="5266770" y="4317971"/>
              <a:ext cx="315139" cy="255956"/>
            </a:xfrm>
            <a:custGeom>
              <a:avLst/>
              <a:gdLst/>
              <a:ahLst/>
              <a:cxnLst>
                <a:cxn ang="0">
                  <a:pos x="264" y="68"/>
                </a:cxn>
                <a:cxn ang="0">
                  <a:pos x="186" y="214"/>
                </a:cxn>
                <a:cxn ang="0">
                  <a:pos x="77" y="214"/>
                </a:cxn>
                <a:cxn ang="0">
                  <a:pos x="0" y="68"/>
                </a:cxn>
                <a:cxn ang="0">
                  <a:pos x="264" y="68"/>
                </a:cxn>
              </a:cxnLst>
              <a:rect l="0" t="0" r="r" b="b"/>
              <a:pathLst>
                <a:path w="264" h="214">
                  <a:moveTo>
                    <a:pt x="264" y="68"/>
                  </a:moveTo>
                  <a:cubicBezTo>
                    <a:pt x="203" y="98"/>
                    <a:pt x="188" y="152"/>
                    <a:pt x="186" y="214"/>
                  </a:cubicBezTo>
                  <a:cubicBezTo>
                    <a:pt x="149" y="214"/>
                    <a:pt x="113" y="214"/>
                    <a:pt x="77" y="214"/>
                  </a:cubicBezTo>
                  <a:cubicBezTo>
                    <a:pt x="74" y="153"/>
                    <a:pt x="59" y="98"/>
                    <a:pt x="0" y="68"/>
                  </a:cubicBezTo>
                  <a:cubicBezTo>
                    <a:pt x="48" y="11"/>
                    <a:pt x="190" y="0"/>
                    <a:pt x="264" y="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3" name="Freeform 30"/>
            <p:cNvSpPr>
              <a:spLocks/>
            </p:cNvSpPr>
            <p:nvPr/>
          </p:nvSpPr>
          <p:spPr bwMode="gray">
            <a:xfrm>
              <a:off x="5520196" y="4409023"/>
              <a:ext cx="257979" cy="165916"/>
            </a:xfrm>
            <a:custGeom>
              <a:avLst/>
              <a:gdLst/>
              <a:ahLst/>
              <a:cxnLst>
                <a:cxn ang="0">
                  <a:pos x="216" y="139"/>
                </a:cxn>
                <a:cxn ang="0">
                  <a:pos x="0" y="139"/>
                </a:cxn>
                <a:cxn ang="0">
                  <a:pos x="45" y="27"/>
                </a:cxn>
                <a:cxn ang="0">
                  <a:pos x="164" y="21"/>
                </a:cxn>
                <a:cxn ang="0">
                  <a:pos x="216" y="139"/>
                </a:cxn>
              </a:cxnLst>
              <a:rect l="0" t="0" r="r" b="b"/>
              <a:pathLst>
                <a:path w="216" h="139">
                  <a:moveTo>
                    <a:pt x="216" y="139"/>
                  </a:moveTo>
                  <a:cubicBezTo>
                    <a:pt x="143" y="139"/>
                    <a:pt x="73" y="139"/>
                    <a:pt x="0" y="139"/>
                  </a:cubicBezTo>
                  <a:cubicBezTo>
                    <a:pt x="1" y="95"/>
                    <a:pt x="7" y="54"/>
                    <a:pt x="45" y="27"/>
                  </a:cubicBezTo>
                  <a:cubicBezTo>
                    <a:pt x="82" y="0"/>
                    <a:pt x="124" y="0"/>
                    <a:pt x="164" y="21"/>
                  </a:cubicBezTo>
                  <a:cubicBezTo>
                    <a:pt x="208" y="46"/>
                    <a:pt x="216" y="90"/>
                    <a:pt x="216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4" name="Freeform 31"/>
            <p:cNvSpPr>
              <a:spLocks/>
            </p:cNvSpPr>
            <p:nvPr/>
          </p:nvSpPr>
          <p:spPr bwMode="gray">
            <a:xfrm>
              <a:off x="5065951" y="4409023"/>
              <a:ext cx="257979" cy="164904"/>
            </a:xfrm>
            <a:custGeom>
              <a:avLst/>
              <a:gdLst/>
              <a:ahLst/>
              <a:cxnLst>
                <a:cxn ang="0">
                  <a:pos x="216" y="138"/>
                </a:cxn>
                <a:cxn ang="0">
                  <a:pos x="0" y="138"/>
                </a:cxn>
                <a:cxn ang="0">
                  <a:pos x="45" y="26"/>
                </a:cxn>
                <a:cxn ang="0">
                  <a:pos x="164" y="22"/>
                </a:cxn>
                <a:cxn ang="0">
                  <a:pos x="216" y="138"/>
                </a:cxn>
              </a:cxnLst>
              <a:rect l="0" t="0" r="r" b="b"/>
              <a:pathLst>
                <a:path w="216" h="138">
                  <a:moveTo>
                    <a:pt x="216" y="138"/>
                  </a:moveTo>
                  <a:cubicBezTo>
                    <a:pt x="143" y="138"/>
                    <a:pt x="73" y="138"/>
                    <a:pt x="0" y="138"/>
                  </a:cubicBezTo>
                  <a:cubicBezTo>
                    <a:pt x="0" y="94"/>
                    <a:pt x="7" y="53"/>
                    <a:pt x="45" y="26"/>
                  </a:cubicBezTo>
                  <a:cubicBezTo>
                    <a:pt x="83" y="0"/>
                    <a:pt x="125" y="0"/>
                    <a:pt x="164" y="22"/>
                  </a:cubicBezTo>
                  <a:cubicBezTo>
                    <a:pt x="208" y="47"/>
                    <a:pt x="214" y="91"/>
                    <a:pt x="216" y="1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5" name="Freeform 34"/>
            <p:cNvSpPr>
              <a:spLocks/>
            </p:cNvSpPr>
            <p:nvPr/>
          </p:nvSpPr>
          <p:spPr bwMode="gray">
            <a:xfrm>
              <a:off x="5332529" y="4126763"/>
              <a:ext cx="187667" cy="18665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56" y="76"/>
                </a:cxn>
                <a:cxn ang="0">
                  <a:pos x="79" y="155"/>
                </a:cxn>
                <a:cxn ang="0">
                  <a:pos x="1" y="78"/>
                </a:cxn>
                <a:cxn ang="0">
                  <a:pos x="77" y="0"/>
                </a:cxn>
              </a:cxnLst>
              <a:rect l="0" t="0" r="r" b="b"/>
              <a:pathLst>
                <a:path w="157" h="156">
                  <a:moveTo>
                    <a:pt x="77" y="0"/>
                  </a:moveTo>
                  <a:cubicBezTo>
                    <a:pt x="121" y="0"/>
                    <a:pt x="155" y="34"/>
                    <a:pt x="156" y="76"/>
                  </a:cubicBezTo>
                  <a:cubicBezTo>
                    <a:pt x="157" y="118"/>
                    <a:pt x="121" y="154"/>
                    <a:pt x="79" y="155"/>
                  </a:cubicBezTo>
                  <a:cubicBezTo>
                    <a:pt x="37" y="156"/>
                    <a:pt x="1" y="121"/>
                    <a:pt x="1" y="78"/>
                  </a:cubicBezTo>
                  <a:cubicBezTo>
                    <a:pt x="0" y="35"/>
                    <a:pt x="34" y="1"/>
                    <a:pt x="7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6" name="Freeform 43"/>
            <p:cNvSpPr>
              <a:spLocks/>
            </p:cNvSpPr>
            <p:nvPr/>
          </p:nvSpPr>
          <p:spPr bwMode="gray">
            <a:xfrm>
              <a:off x="5581909" y="4272446"/>
              <a:ext cx="125449" cy="126966"/>
            </a:xfrm>
            <a:custGeom>
              <a:avLst/>
              <a:gdLst/>
              <a:ahLst/>
              <a:cxnLst>
                <a:cxn ang="0">
                  <a:pos x="104" y="54"/>
                </a:cxn>
                <a:cxn ang="0">
                  <a:pos x="52" y="106"/>
                </a:cxn>
                <a:cxn ang="0">
                  <a:pos x="0" y="52"/>
                </a:cxn>
                <a:cxn ang="0">
                  <a:pos x="52" y="0"/>
                </a:cxn>
                <a:cxn ang="0">
                  <a:pos x="104" y="54"/>
                </a:cxn>
              </a:cxnLst>
              <a:rect l="0" t="0" r="r" b="b"/>
              <a:pathLst>
                <a:path w="105" h="106">
                  <a:moveTo>
                    <a:pt x="104" y="54"/>
                  </a:moveTo>
                  <a:cubicBezTo>
                    <a:pt x="104" y="83"/>
                    <a:pt x="81" y="106"/>
                    <a:pt x="52" y="106"/>
                  </a:cubicBezTo>
                  <a:cubicBezTo>
                    <a:pt x="23" y="106"/>
                    <a:pt x="0" y="8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5" y="24"/>
                    <a:pt x="104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7" name="Freeform 44"/>
            <p:cNvSpPr>
              <a:spLocks/>
            </p:cNvSpPr>
            <p:nvPr/>
          </p:nvSpPr>
          <p:spPr bwMode="gray">
            <a:xfrm>
              <a:off x="5126652" y="4272446"/>
              <a:ext cx="125449" cy="126966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3" y="0"/>
                </a:cxn>
                <a:cxn ang="0">
                  <a:pos x="105" y="52"/>
                </a:cxn>
                <a:cxn ang="0">
                  <a:pos x="52" y="106"/>
                </a:cxn>
                <a:cxn ang="0">
                  <a:pos x="0" y="54"/>
                </a:cxn>
              </a:cxnLst>
              <a:rect l="0" t="0" r="r" b="b"/>
              <a:pathLst>
                <a:path w="105" h="106">
                  <a:moveTo>
                    <a:pt x="0" y="54"/>
                  </a:moveTo>
                  <a:cubicBezTo>
                    <a:pt x="0" y="23"/>
                    <a:pt x="23" y="0"/>
                    <a:pt x="53" y="0"/>
                  </a:cubicBezTo>
                  <a:cubicBezTo>
                    <a:pt x="81" y="1"/>
                    <a:pt x="105" y="24"/>
                    <a:pt x="105" y="52"/>
                  </a:cubicBezTo>
                  <a:cubicBezTo>
                    <a:pt x="105" y="81"/>
                    <a:pt x="81" y="106"/>
                    <a:pt x="52" y="106"/>
                  </a:cubicBezTo>
                  <a:cubicBezTo>
                    <a:pt x="23" y="106"/>
                    <a:pt x="0" y="83"/>
                    <a:pt x="0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88" name="Rounded Rectangle 387"/>
          <p:cNvSpPr/>
          <p:nvPr/>
        </p:nvSpPr>
        <p:spPr>
          <a:xfrm>
            <a:off x="4046859" y="5445279"/>
            <a:ext cx="1146794" cy="4599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4351319" y="5490435"/>
            <a:ext cx="888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>
                <a:solidFill>
                  <a:schemeClr val="accent1"/>
                </a:solidFill>
              </a:rPr>
              <a:t>Process &amp; Technology</a:t>
            </a:r>
          </a:p>
        </p:txBody>
      </p:sp>
      <p:grpSp>
        <p:nvGrpSpPr>
          <p:cNvPr id="390" name="Group 389"/>
          <p:cNvGrpSpPr/>
          <p:nvPr/>
        </p:nvGrpSpPr>
        <p:grpSpPr>
          <a:xfrm>
            <a:off x="4150216" y="5556556"/>
            <a:ext cx="260348" cy="264022"/>
            <a:chOff x="4001100" y="1703843"/>
            <a:chExt cx="283527" cy="287528"/>
          </a:xfrm>
          <a:solidFill>
            <a:srgbClr val="7F5C27"/>
          </a:solidFill>
        </p:grpSpPr>
        <p:grpSp>
          <p:nvGrpSpPr>
            <p:cNvPr id="391" name="Group 390"/>
            <p:cNvGrpSpPr/>
            <p:nvPr/>
          </p:nvGrpSpPr>
          <p:grpSpPr>
            <a:xfrm>
              <a:off x="4068604" y="1741954"/>
              <a:ext cx="216023" cy="249417"/>
              <a:chOff x="8418194" y="2193630"/>
              <a:chExt cx="573089" cy="557214"/>
            </a:xfrm>
            <a:grpFill/>
          </p:grpSpPr>
          <p:sp>
            <p:nvSpPr>
              <p:cNvPr id="411" name="Freeform 68"/>
              <p:cNvSpPr>
                <a:spLocks noEditPoints="1"/>
              </p:cNvSpPr>
              <p:nvPr/>
            </p:nvSpPr>
            <p:spPr bwMode="auto">
              <a:xfrm>
                <a:off x="8630919" y="2403180"/>
                <a:ext cx="344489" cy="346076"/>
              </a:xfrm>
              <a:custGeom>
                <a:avLst/>
                <a:gdLst/>
                <a:ahLst/>
                <a:cxnLst>
                  <a:cxn ang="0">
                    <a:pos x="152" y="51"/>
                  </a:cxn>
                  <a:cxn ang="0">
                    <a:pos x="164" y="40"/>
                  </a:cxn>
                  <a:cxn ang="0">
                    <a:pos x="144" y="18"/>
                  </a:cxn>
                  <a:cxn ang="0">
                    <a:pos x="132" y="30"/>
                  </a:cxn>
                  <a:cxn ang="0">
                    <a:pos x="106" y="18"/>
                  </a:cxn>
                  <a:cxn ang="0">
                    <a:pos x="107" y="1"/>
                  </a:cxn>
                  <a:cxn ang="0">
                    <a:pos x="78" y="0"/>
                  </a:cxn>
                  <a:cxn ang="0">
                    <a:pos x="77" y="17"/>
                  </a:cxn>
                  <a:cxn ang="0">
                    <a:pos x="51" y="27"/>
                  </a:cxn>
                  <a:cxn ang="0">
                    <a:pos x="39" y="15"/>
                  </a:cxn>
                  <a:cxn ang="0">
                    <a:pos x="18" y="34"/>
                  </a:cxn>
                  <a:cxn ang="0">
                    <a:pos x="30" y="47"/>
                  </a:cxn>
                  <a:cxn ang="0">
                    <a:pos x="18" y="72"/>
                  </a:cxn>
                  <a:cxn ang="0">
                    <a:pos x="1" y="72"/>
                  </a:cxn>
                  <a:cxn ang="0">
                    <a:pos x="0" y="101"/>
                  </a:cxn>
                  <a:cxn ang="0">
                    <a:pos x="17" y="101"/>
                  </a:cxn>
                  <a:cxn ang="0">
                    <a:pos x="27" y="128"/>
                  </a:cxn>
                  <a:cxn ang="0">
                    <a:pos x="14" y="139"/>
                  </a:cxn>
                  <a:cxn ang="0">
                    <a:pos x="34" y="160"/>
                  </a:cxn>
                  <a:cxn ang="0">
                    <a:pos x="46" y="149"/>
                  </a:cxn>
                  <a:cxn ang="0">
                    <a:pos x="72" y="161"/>
                  </a:cxn>
                  <a:cxn ang="0">
                    <a:pos x="71" y="178"/>
                  </a:cxn>
                  <a:cxn ang="0">
                    <a:pos x="100" y="179"/>
                  </a:cxn>
                  <a:cxn ang="0">
                    <a:pos x="101" y="162"/>
                  </a:cxn>
                  <a:cxn ang="0">
                    <a:pos x="128" y="152"/>
                  </a:cxn>
                  <a:cxn ang="0">
                    <a:pos x="139" y="164"/>
                  </a:cxn>
                  <a:cxn ang="0">
                    <a:pos x="160" y="145"/>
                  </a:cxn>
                  <a:cxn ang="0">
                    <a:pos x="149" y="132"/>
                  </a:cxn>
                  <a:cxn ang="0">
                    <a:pos x="161" y="107"/>
                  </a:cxn>
                  <a:cxn ang="0">
                    <a:pos x="177" y="107"/>
                  </a:cxn>
                  <a:cxn ang="0">
                    <a:pos x="178" y="78"/>
                  </a:cxn>
                  <a:cxn ang="0">
                    <a:pos x="162" y="78"/>
                  </a:cxn>
                  <a:cxn ang="0">
                    <a:pos x="152" y="51"/>
                  </a:cxn>
                  <a:cxn ang="0">
                    <a:pos x="121" y="124"/>
                  </a:cxn>
                  <a:cxn ang="0">
                    <a:pos x="87" y="137"/>
                  </a:cxn>
                  <a:cxn ang="0">
                    <a:pos x="55" y="122"/>
                  </a:cxn>
                  <a:cxn ang="0">
                    <a:pos x="42" y="88"/>
                  </a:cxn>
                  <a:cxn ang="0">
                    <a:pos x="57" y="55"/>
                  </a:cxn>
                  <a:cxn ang="0">
                    <a:pos x="91" y="43"/>
                  </a:cxn>
                  <a:cxn ang="0">
                    <a:pos x="124" y="58"/>
                  </a:cxn>
                  <a:cxn ang="0">
                    <a:pos x="136" y="92"/>
                  </a:cxn>
                  <a:cxn ang="0">
                    <a:pos x="121" y="124"/>
                  </a:cxn>
                </a:cxnLst>
                <a:rect l="0" t="0" r="r" b="b"/>
                <a:pathLst>
                  <a:path w="178" h="179">
                    <a:moveTo>
                      <a:pt x="152" y="51"/>
                    </a:moveTo>
                    <a:cubicBezTo>
                      <a:pt x="164" y="40"/>
                      <a:pt x="164" y="40"/>
                      <a:pt x="164" y="40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24" y="25"/>
                      <a:pt x="116" y="21"/>
                      <a:pt x="106" y="18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68" y="19"/>
                      <a:pt x="59" y="22"/>
                      <a:pt x="51" y="2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4" y="54"/>
                      <a:pt x="20" y="63"/>
                      <a:pt x="18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8" y="111"/>
                      <a:pt x="22" y="120"/>
                      <a:pt x="27" y="128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34" y="160"/>
                      <a:pt x="34" y="160"/>
                      <a:pt x="34" y="160"/>
                    </a:cubicBezTo>
                    <a:cubicBezTo>
                      <a:pt x="46" y="149"/>
                      <a:pt x="46" y="149"/>
                      <a:pt x="46" y="149"/>
                    </a:cubicBezTo>
                    <a:cubicBezTo>
                      <a:pt x="54" y="155"/>
                      <a:pt x="63" y="159"/>
                      <a:pt x="72" y="161"/>
                    </a:cubicBezTo>
                    <a:cubicBezTo>
                      <a:pt x="71" y="178"/>
                      <a:pt x="71" y="178"/>
                      <a:pt x="71" y="178"/>
                    </a:cubicBezTo>
                    <a:cubicBezTo>
                      <a:pt x="100" y="179"/>
                      <a:pt x="100" y="179"/>
                      <a:pt x="100" y="179"/>
                    </a:cubicBezTo>
                    <a:cubicBezTo>
                      <a:pt x="101" y="162"/>
                      <a:pt x="101" y="162"/>
                      <a:pt x="101" y="162"/>
                    </a:cubicBezTo>
                    <a:cubicBezTo>
                      <a:pt x="111" y="161"/>
                      <a:pt x="120" y="157"/>
                      <a:pt x="128" y="152"/>
                    </a:cubicBezTo>
                    <a:cubicBezTo>
                      <a:pt x="139" y="164"/>
                      <a:pt x="139" y="164"/>
                      <a:pt x="139" y="164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9" y="132"/>
                      <a:pt x="149" y="132"/>
                      <a:pt x="149" y="132"/>
                    </a:cubicBezTo>
                    <a:cubicBezTo>
                      <a:pt x="154" y="125"/>
                      <a:pt x="158" y="116"/>
                      <a:pt x="161" y="107"/>
                    </a:cubicBezTo>
                    <a:cubicBezTo>
                      <a:pt x="177" y="107"/>
                      <a:pt x="177" y="107"/>
                      <a:pt x="177" y="107"/>
                    </a:cubicBezTo>
                    <a:cubicBezTo>
                      <a:pt x="178" y="78"/>
                      <a:pt x="178" y="78"/>
                      <a:pt x="178" y="78"/>
                    </a:cubicBezTo>
                    <a:cubicBezTo>
                      <a:pt x="162" y="78"/>
                      <a:pt x="162" y="78"/>
                      <a:pt x="162" y="78"/>
                    </a:cubicBezTo>
                    <a:cubicBezTo>
                      <a:pt x="160" y="68"/>
                      <a:pt x="157" y="59"/>
                      <a:pt x="152" y="51"/>
                    </a:cubicBezTo>
                    <a:close/>
                    <a:moveTo>
                      <a:pt x="121" y="124"/>
                    </a:moveTo>
                    <a:cubicBezTo>
                      <a:pt x="112" y="133"/>
                      <a:pt x="101" y="138"/>
                      <a:pt x="87" y="137"/>
                    </a:cubicBezTo>
                    <a:cubicBezTo>
                      <a:pt x="74" y="137"/>
                      <a:pt x="63" y="131"/>
                      <a:pt x="55" y="122"/>
                    </a:cubicBezTo>
                    <a:cubicBezTo>
                      <a:pt x="46" y="113"/>
                      <a:pt x="41" y="101"/>
                      <a:pt x="42" y="88"/>
                    </a:cubicBezTo>
                    <a:cubicBezTo>
                      <a:pt x="42" y="75"/>
                      <a:pt x="48" y="63"/>
                      <a:pt x="57" y="55"/>
                    </a:cubicBezTo>
                    <a:cubicBezTo>
                      <a:pt x="66" y="47"/>
                      <a:pt x="78" y="42"/>
                      <a:pt x="91" y="43"/>
                    </a:cubicBezTo>
                    <a:cubicBezTo>
                      <a:pt x="104" y="43"/>
                      <a:pt x="116" y="49"/>
                      <a:pt x="124" y="58"/>
                    </a:cubicBezTo>
                    <a:cubicBezTo>
                      <a:pt x="132" y="67"/>
                      <a:pt x="137" y="78"/>
                      <a:pt x="136" y="92"/>
                    </a:cubicBezTo>
                    <a:cubicBezTo>
                      <a:pt x="136" y="105"/>
                      <a:pt x="130" y="116"/>
                      <a:pt x="121" y="1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2" name="Freeform 69"/>
              <p:cNvSpPr>
                <a:spLocks noEditPoints="1"/>
              </p:cNvSpPr>
              <p:nvPr/>
            </p:nvSpPr>
            <p:spPr bwMode="auto">
              <a:xfrm>
                <a:off x="8418194" y="2539706"/>
                <a:ext cx="211138" cy="211138"/>
              </a:xfrm>
              <a:custGeom>
                <a:avLst/>
                <a:gdLst/>
                <a:ahLst/>
                <a:cxnLst>
                  <a:cxn ang="0">
                    <a:pos x="109" y="59"/>
                  </a:cxn>
                  <a:cxn ang="0">
                    <a:pos x="107" y="41"/>
                  </a:cxn>
                  <a:cxn ang="0">
                    <a:pos x="97" y="42"/>
                  </a:cxn>
                  <a:cxn ang="0">
                    <a:pos x="89" y="27"/>
                  </a:cxn>
                  <a:cxn ang="0">
                    <a:pos x="96" y="19"/>
                  </a:cxn>
                  <a:cxn ang="0">
                    <a:pos x="82" y="8"/>
                  </a:cxn>
                  <a:cxn ang="0">
                    <a:pos x="76" y="16"/>
                  </a:cxn>
                  <a:cxn ang="0">
                    <a:pos x="59" y="10"/>
                  </a:cxn>
                  <a:cxn ang="0">
                    <a:pos x="58" y="0"/>
                  </a:cxn>
                  <a:cxn ang="0">
                    <a:pos x="41" y="1"/>
                  </a:cxn>
                  <a:cxn ang="0">
                    <a:pos x="42" y="12"/>
                  </a:cxn>
                  <a:cxn ang="0">
                    <a:pos x="27" y="20"/>
                  </a:cxn>
                  <a:cxn ang="0">
                    <a:pos x="19" y="13"/>
                  </a:cxn>
                  <a:cxn ang="0">
                    <a:pos x="7" y="27"/>
                  </a:cxn>
                  <a:cxn ang="0">
                    <a:pos x="15" y="33"/>
                  </a:cxn>
                  <a:cxn ang="0">
                    <a:pos x="10" y="50"/>
                  </a:cxn>
                  <a:cxn ang="0">
                    <a:pos x="0" y="50"/>
                  </a:cxn>
                  <a:cxn ang="0">
                    <a:pos x="1" y="68"/>
                  </a:cxn>
                  <a:cxn ang="0">
                    <a:pos x="11" y="67"/>
                  </a:cxn>
                  <a:cxn ang="0">
                    <a:pos x="19" y="83"/>
                  </a:cxn>
                  <a:cxn ang="0">
                    <a:pos x="13" y="90"/>
                  </a:cxn>
                  <a:cxn ang="0">
                    <a:pos x="26" y="102"/>
                  </a:cxn>
                  <a:cxn ang="0">
                    <a:pos x="33" y="94"/>
                  </a:cxn>
                  <a:cxn ang="0">
                    <a:pos x="49" y="99"/>
                  </a:cxn>
                  <a:cxn ang="0">
                    <a:pos x="50" y="109"/>
                  </a:cxn>
                  <a:cxn ang="0">
                    <a:pos x="68" y="108"/>
                  </a:cxn>
                  <a:cxn ang="0">
                    <a:pos x="67" y="98"/>
                  </a:cxn>
                  <a:cxn ang="0">
                    <a:pos x="82" y="90"/>
                  </a:cxn>
                  <a:cxn ang="0">
                    <a:pos x="90" y="96"/>
                  </a:cxn>
                  <a:cxn ang="0">
                    <a:pos x="101" y="83"/>
                  </a:cxn>
                  <a:cxn ang="0">
                    <a:pos x="94" y="76"/>
                  </a:cxn>
                  <a:cxn ang="0">
                    <a:pos x="99" y="60"/>
                  </a:cxn>
                  <a:cxn ang="0">
                    <a:pos x="109" y="59"/>
                  </a:cxn>
                  <a:cxn ang="0">
                    <a:pos x="76" y="73"/>
                  </a:cxn>
                  <a:cxn ang="0">
                    <a:pos x="57" y="84"/>
                  </a:cxn>
                  <a:cxn ang="0">
                    <a:pos x="36" y="77"/>
                  </a:cxn>
                  <a:cxn ang="0">
                    <a:pos x="26" y="57"/>
                  </a:cxn>
                  <a:cxn ang="0">
                    <a:pos x="32" y="36"/>
                  </a:cxn>
                  <a:cxn ang="0">
                    <a:pos x="52" y="26"/>
                  </a:cxn>
                  <a:cxn ang="0">
                    <a:pos x="73" y="33"/>
                  </a:cxn>
                  <a:cxn ang="0">
                    <a:pos x="83" y="52"/>
                  </a:cxn>
                  <a:cxn ang="0">
                    <a:pos x="76" y="73"/>
                  </a:cxn>
                </a:cxnLst>
                <a:rect l="0" t="0" r="r" b="b"/>
                <a:pathLst>
                  <a:path w="109" h="109">
                    <a:moveTo>
                      <a:pt x="109" y="59"/>
                    </a:moveTo>
                    <a:cubicBezTo>
                      <a:pt x="107" y="41"/>
                      <a:pt x="107" y="41"/>
                      <a:pt x="107" y="41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3" y="31"/>
                      <a:pt x="89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1" y="13"/>
                      <a:pt x="65" y="11"/>
                      <a:pt x="59" y="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36" y="14"/>
                      <a:pt x="31" y="16"/>
                      <a:pt x="27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8"/>
                      <a:pt x="11" y="44"/>
                      <a:pt x="1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3" y="73"/>
                      <a:pt x="16" y="78"/>
                      <a:pt x="19" y="83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8" y="97"/>
                      <a:pt x="43" y="99"/>
                      <a:pt x="49" y="9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67" y="98"/>
                      <a:pt x="67" y="98"/>
                      <a:pt x="67" y="98"/>
                    </a:cubicBezTo>
                    <a:cubicBezTo>
                      <a:pt x="73" y="96"/>
                      <a:pt x="78" y="93"/>
                      <a:pt x="82" y="90"/>
                    </a:cubicBezTo>
                    <a:cubicBezTo>
                      <a:pt x="90" y="96"/>
                      <a:pt x="90" y="96"/>
                      <a:pt x="90" y="96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96" y="71"/>
                      <a:pt x="98" y="66"/>
                      <a:pt x="99" y="60"/>
                    </a:cubicBezTo>
                    <a:lnTo>
                      <a:pt x="109" y="59"/>
                    </a:lnTo>
                    <a:close/>
                    <a:moveTo>
                      <a:pt x="76" y="73"/>
                    </a:moveTo>
                    <a:cubicBezTo>
                      <a:pt x="72" y="79"/>
                      <a:pt x="65" y="83"/>
                      <a:pt x="57" y="84"/>
                    </a:cubicBezTo>
                    <a:cubicBezTo>
                      <a:pt x="49" y="84"/>
                      <a:pt x="41" y="82"/>
                      <a:pt x="36" y="77"/>
                    </a:cubicBezTo>
                    <a:cubicBezTo>
                      <a:pt x="30" y="72"/>
                      <a:pt x="26" y="65"/>
                      <a:pt x="26" y="57"/>
                    </a:cubicBezTo>
                    <a:cubicBezTo>
                      <a:pt x="25" y="49"/>
                      <a:pt x="28" y="42"/>
                      <a:pt x="32" y="36"/>
                    </a:cubicBezTo>
                    <a:cubicBezTo>
                      <a:pt x="37" y="31"/>
                      <a:pt x="44" y="27"/>
                      <a:pt x="52" y="26"/>
                    </a:cubicBezTo>
                    <a:cubicBezTo>
                      <a:pt x="60" y="25"/>
                      <a:pt x="67" y="28"/>
                      <a:pt x="73" y="33"/>
                    </a:cubicBezTo>
                    <a:cubicBezTo>
                      <a:pt x="79" y="38"/>
                      <a:pt x="82" y="44"/>
                      <a:pt x="83" y="52"/>
                    </a:cubicBezTo>
                    <a:cubicBezTo>
                      <a:pt x="84" y="60"/>
                      <a:pt x="81" y="68"/>
                      <a:pt x="76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3" name="Freeform 70"/>
              <p:cNvSpPr>
                <a:spLocks noEditPoints="1"/>
              </p:cNvSpPr>
              <p:nvPr/>
            </p:nvSpPr>
            <p:spPr bwMode="auto">
              <a:xfrm>
                <a:off x="8780145" y="2193630"/>
                <a:ext cx="211138" cy="212725"/>
              </a:xfrm>
              <a:custGeom>
                <a:avLst/>
                <a:gdLst/>
                <a:ahLst/>
                <a:cxnLst>
                  <a:cxn ang="0">
                    <a:pos x="99" y="50"/>
                  </a:cxn>
                  <a:cxn ang="0">
                    <a:pos x="94" y="34"/>
                  </a:cxn>
                  <a:cxn ang="0">
                    <a:pos x="102" y="27"/>
                  </a:cxn>
                  <a:cxn ang="0">
                    <a:pos x="91" y="13"/>
                  </a:cxn>
                  <a:cxn ang="0">
                    <a:pos x="83" y="20"/>
                  </a:cxn>
                  <a:cxn ang="0">
                    <a:pos x="67" y="12"/>
                  </a:cxn>
                  <a:cxn ang="0">
                    <a:pos x="68" y="2"/>
                  </a:cxn>
                  <a:cxn ang="0">
                    <a:pos x="51" y="0"/>
                  </a:cxn>
                  <a:cxn ang="0">
                    <a:pos x="50" y="10"/>
                  </a:cxn>
                  <a:cxn ang="0">
                    <a:pos x="33" y="16"/>
                  </a:cxn>
                  <a:cxn ang="0">
                    <a:pos x="27" y="7"/>
                  </a:cxn>
                  <a:cxn ang="0">
                    <a:pos x="13" y="19"/>
                  </a:cxn>
                  <a:cxn ang="0">
                    <a:pos x="20" y="27"/>
                  </a:cxn>
                  <a:cxn ang="0">
                    <a:pos x="12" y="42"/>
                  </a:cxn>
                  <a:cxn ang="0">
                    <a:pos x="1" y="41"/>
                  </a:cxn>
                  <a:cxn ang="0">
                    <a:pos x="0" y="59"/>
                  </a:cxn>
                  <a:cxn ang="0">
                    <a:pos x="10" y="60"/>
                  </a:cxn>
                  <a:cxn ang="0">
                    <a:pos x="15" y="76"/>
                  </a:cxn>
                  <a:cxn ang="0">
                    <a:pos x="7" y="83"/>
                  </a:cxn>
                  <a:cxn ang="0">
                    <a:pos x="18" y="96"/>
                  </a:cxn>
                  <a:cxn ang="0">
                    <a:pos x="26" y="90"/>
                  </a:cxn>
                  <a:cxn ang="0">
                    <a:pos x="42" y="98"/>
                  </a:cxn>
                  <a:cxn ang="0">
                    <a:pos x="41" y="108"/>
                  </a:cxn>
                  <a:cxn ang="0">
                    <a:pos x="58" y="110"/>
                  </a:cxn>
                  <a:cxn ang="0">
                    <a:pos x="59" y="100"/>
                  </a:cxn>
                  <a:cxn ang="0">
                    <a:pos x="76" y="94"/>
                  </a:cxn>
                  <a:cxn ang="0">
                    <a:pos x="82" y="102"/>
                  </a:cxn>
                  <a:cxn ang="0">
                    <a:pos x="96" y="91"/>
                  </a:cxn>
                  <a:cxn ang="0">
                    <a:pos x="89" y="83"/>
                  </a:cxn>
                  <a:cxn ang="0">
                    <a:pos x="98" y="68"/>
                  </a:cxn>
                  <a:cxn ang="0">
                    <a:pos x="108" y="69"/>
                  </a:cxn>
                  <a:cxn ang="0">
                    <a:pos x="109" y="51"/>
                  </a:cxn>
                  <a:cxn ang="0">
                    <a:pos x="99" y="50"/>
                  </a:cxn>
                  <a:cxn ang="0">
                    <a:pos x="83" y="58"/>
                  </a:cxn>
                  <a:cxn ang="0">
                    <a:pos x="73" y="77"/>
                  </a:cxn>
                  <a:cxn ang="0">
                    <a:pos x="52" y="84"/>
                  </a:cxn>
                  <a:cxn ang="0">
                    <a:pos x="32" y="73"/>
                  </a:cxn>
                  <a:cxn ang="0">
                    <a:pos x="26" y="52"/>
                  </a:cxn>
                  <a:cxn ang="0">
                    <a:pos x="36" y="33"/>
                  </a:cxn>
                  <a:cxn ang="0">
                    <a:pos x="57" y="26"/>
                  </a:cxn>
                  <a:cxn ang="0">
                    <a:pos x="77" y="37"/>
                  </a:cxn>
                  <a:cxn ang="0">
                    <a:pos x="83" y="58"/>
                  </a:cxn>
                </a:cxnLst>
                <a:rect l="0" t="0" r="r" b="b"/>
                <a:pathLst>
                  <a:path w="109" h="110">
                    <a:moveTo>
                      <a:pt x="99" y="50"/>
                    </a:moveTo>
                    <a:cubicBezTo>
                      <a:pt x="99" y="44"/>
                      <a:pt x="97" y="39"/>
                      <a:pt x="94" y="34"/>
                    </a:cubicBezTo>
                    <a:cubicBezTo>
                      <a:pt x="102" y="27"/>
                      <a:pt x="102" y="27"/>
                      <a:pt x="102" y="27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3" y="20"/>
                      <a:pt x="83" y="20"/>
                      <a:pt x="83" y="20"/>
                    </a:cubicBezTo>
                    <a:cubicBezTo>
                      <a:pt x="78" y="16"/>
                      <a:pt x="73" y="14"/>
                      <a:pt x="67" y="1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4" y="11"/>
                      <a:pt x="39" y="13"/>
                      <a:pt x="33" y="1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6" y="31"/>
                      <a:pt x="13" y="37"/>
                      <a:pt x="12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1" y="65"/>
                      <a:pt x="12" y="71"/>
                      <a:pt x="15" y="76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31" y="93"/>
                      <a:pt x="36" y="96"/>
                      <a:pt x="42" y="9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5" y="99"/>
                      <a:pt x="71" y="97"/>
                      <a:pt x="76" y="94"/>
                    </a:cubicBezTo>
                    <a:cubicBezTo>
                      <a:pt x="82" y="102"/>
                      <a:pt x="82" y="102"/>
                      <a:pt x="82" y="102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89" y="83"/>
                      <a:pt x="89" y="83"/>
                      <a:pt x="89" y="83"/>
                    </a:cubicBezTo>
                    <a:cubicBezTo>
                      <a:pt x="93" y="79"/>
                      <a:pt x="96" y="73"/>
                      <a:pt x="98" y="68"/>
                    </a:cubicBezTo>
                    <a:cubicBezTo>
                      <a:pt x="108" y="69"/>
                      <a:pt x="108" y="69"/>
                      <a:pt x="108" y="69"/>
                    </a:cubicBezTo>
                    <a:cubicBezTo>
                      <a:pt x="109" y="51"/>
                      <a:pt x="109" y="51"/>
                      <a:pt x="109" y="51"/>
                    </a:cubicBezTo>
                    <a:lnTo>
                      <a:pt x="99" y="50"/>
                    </a:lnTo>
                    <a:close/>
                    <a:moveTo>
                      <a:pt x="83" y="58"/>
                    </a:moveTo>
                    <a:cubicBezTo>
                      <a:pt x="83" y="65"/>
                      <a:pt x="79" y="72"/>
                      <a:pt x="73" y="77"/>
                    </a:cubicBezTo>
                    <a:cubicBezTo>
                      <a:pt x="67" y="82"/>
                      <a:pt x="59" y="84"/>
                      <a:pt x="52" y="84"/>
                    </a:cubicBezTo>
                    <a:cubicBezTo>
                      <a:pt x="45" y="83"/>
                      <a:pt x="37" y="80"/>
                      <a:pt x="32" y="73"/>
                    </a:cubicBezTo>
                    <a:cubicBezTo>
                      <a:pt x="27" y="67"/>
                      <a:pt x="25" y="60"/>
                      <a:pt x="26" y="52"/>
                    </a:cubicBezTo>
                    <a:cubicBezTo>
                      <a:pt x="27" y="45"/>
                      <a:pt x="30" y="38"/>
                      <a:pt x="36" y="33"/>
                    </a:cubicBezTo>
                    <a:cubicBezTo>
                      <a:pt x="42" y="28"/>
                      <a:pt x="50" y="26"/>
                      <a:pt x="57" y="26"/>
                    </a:cubicBezTo>
                    <a:cubicBezTo>
                      <a:pt x="65" y="27"/>
                      <a:pt x="72" y="30"/>
                      <a:pt x="77" y="37"/>
                    </a:cubicBezTo>
                    <a:cubicBezTo>
                      <a:pt x="82" y="43"/>
                      <a:pt x="84" y="50"/>
                      <a:pt x="83" y="5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92" name="Group 110"/>
            <p:cNvGrpSpPr>
              <a:grpSpLocks/>
            </p:cNvGrpSpPr>
            <p:nvPr/>
          </p:nvGrpSpPr>
          <p:grpSpPr bwMode="auto">
            <a:xfrm>
              <a:off x="4001100" y="1703843"/>
              <a:ext cx="175516" cy="200101"/>
              <a:chOff x="0" y="0"/>
              <a:chExt cx="720" cy="577"/>
            </a:xfrm>
            <a:grpFill/>
          </p:grpSpPr>
          <p:grpSp>
            <p:nvGrpSpPr>
              <p:cNvPr id="393" name="Group 111"/>
              <p:cNvGrpSpPr>
                <a:grpSpLocks/>
              </p:cNvGrpSpPr>
              <p:nvPr/>
            </p:nvGrpSpPr>
            <p:grpSpPr bwMode="auto">
              <a:xfrm>
                <a:off x="0" y="352"/>
                <a:ext cx="720" cy="225"/>
                <a:chOff x="0" y="0"/>
                <a:chExt cx="288" cy="90"/>
              </a:xfrm>
              <a:grpFill/>
            </p:grpSpPr>
            <p:sp>
              <p:nvSpPr>
                <p:cNvPr id="409" name="Oval 113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10" name="Oval 1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4" name="Group 114"/>
              <p:cNvGrpSpPr>
                <a:grpSpLocks/>
              </p:cNvGrpSpPr>
              <p:nvPr/>
            </p:nvGrpSpPr>
            <p:grpSpPr bwMode="auto">
              <a:xfrm>
                <a:off x="0" y="288"/>
                <a:ext cx="720" cy="225"/>
                <a:chOff x="0" y="0"/>
                <a:chExt cx="288" cy="90"/>
              </a:xfrm>
              <a:grpFill/>
            </p:grpSpPr>
            <p:sp>
              <p:nvSpPr>
                <p:cNvPr id="407" name="Oval 116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8" name="Oval 1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5" name="Group 117"/>
              <p:cNvGrpSpPr>
                <a:grpSpLocks/>
              </p:cNvGrpSpPr>
              <p:nvPr/>
            </p:nvGrpSpPr>
            <p:grpSpPr bwMode="auto">
              <a:xfrm>
                <a:off x="0" y="225"/>
                <a:ext cx="720" cy="225"/>
                <a:chOff x="0" y="0"/>
                <a:chExt cx="288" cy="90"/>
              </a:xfrm>
              <a:grpFill/>
            </p:grpSpPr>
            <p:sp>
              <p:nvSpPr>
                <p:cNvPr id="405" name="Oval 119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6" name="Oval 1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6" name="Group 120"/>
              <p:cNvGrpSpPr>
                <a:grpSpLocks/>
              </p:cNvGrpSpPr>
              <p:nvPr/>
            </p:nvGrpSpPr>
            <p:grpSpPr bwMode="auto">
              <a:xfrm>
                <a:off x="0" y="155"/>
                <a:ext cx="720" cy="225"/>
                <a:chOff x="0" y="0"/>
                <a:chExt cx="288" cy="90"/>
              </a:xfrm>
              <a:grpFill/>
            </p:grpSpPr>
            <p:sp>
              <p:nvSpPr>
                <p:cNvPr id="403" name="Oval 122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4" name="Oval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7" name="Group 123"/>
              <p:cNvGrpSpPr>
                <a:grpSpLocks/>
              </p:cNvGrpSpPr>
              <p:nvPr/>
            </p:nvGrpSpPr>
            <p:grpSpPr bwMode="auto">
              <a:xfrm>
                <a:off x="0" y="85"/>
                <a:ext cx="720" cy="225"/>
                <a:chOff x="0" y="0"/>
                <a:chExt cx="288" cy="90"/>
              </a:xfrm>
              <a:grpFill/>
            </p:grpSpPr>
            <p:sp>
              <p:nvSpPr>
                <p:cNvPr id="401" name="Oval 125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2" name="Oval 1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8" name="Group 126"/>
              <p:cNvGrpSpPr>
                <a:grpSpLocks/>
              </p:cNvGrpSpPr>
              <p:nvPr/>
            </p:nvGrpSpPr>
            <p:grpSpPr bwMode="auto">
              <a:xfrm>
                <a:off x="0" y="0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99" name="Oval 128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0" name="Oval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</p:grpSp>
        </p:grpSp>
      </p:grpSp>
      <p:sp>
        <p:nvSpPr>
          <p:cNvPr id="414" name="Rounded Rectangle 413"/>
          <p:cNvSpPr/>
          <p:nvPr/>
        </p:nvSpPr>
        <p:spPr>
          <a:xfrm>
            <a:off x="5232505" y="5445279"/>
            <a:ext cx="1146794" cy="4599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5520917" y="5490435"/>
            <a:ext cx="888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>
                <a:solidFill>
                  <a:schemeClr val="accent1"/>
                </a:solidFill>
              </a:rPr>
              <a:t>Policy &amp; Standard</a:t>
            </a:r>
          </a:p>
        </p:txBody>
      </p:sp>
      <p:grpSp>
        <p:nvGrpSpPr>
          <p:cNvPr id="416" name="Group 398"/>
          <p:cNvGrpSpPr/>
          <p:nvPr/>
        </p:nvGrpSpPr>
        <p:grpSpPr>
          <a:xfrm>
            <a:off x="5349330" y="5556556"/>
            <a:ext cx="249051" cy="253361"/>
            <a:chOff x="8484543" y="2472881"/>
            <a:chExt cx="503260" cy="810808"/>
          </a:xfrm>
          <a:solidFill>
            <a:srgbClr val="7F5C27"/>
          </a:solidFill>
        </p:grpSpPr>
        <p:sp>
          <p:nvSpPr>
            <p:cNvPr id="417" name="Freeform 86"/>
            <p:cNvSpPr>
              <a:spLocks noEditPoints="1"/>
            </p:cNvSpPr>
            <p:nvPr/>
          </p:nvSpPr>
          <p:spPr bwMode="auto">
            <a:xfrm>
              <a:off x="8484543" y="2472881"/>
              <a:ext cx="503260" cy="81080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319"/>
                </a:cxn>
                <a:cxn ang="0">
                  <a:pos x="14" y="333"/>
                </a:cxn>
                <a:cxn ang="0">
                  <a:pos x="193" y="333"/>
                </a:cxn>
                <a:cxn ang="0">
                  <a:pos x="207" y="319"/>
                </a:cxn>
                <a:cxn ang="0">
                  <a:pos x="207" y="14"/>
                </a:cxn>
                <a:cxn ang="0">
                  <a:pos x="193" y="0"/>
                </a:cxn>
                <a:cxn ang="0">
                  <a:pos x="70" y="320"/>
                </a:cxn>
                <a:cxn ang="0">
                  <a:pos x="15" y="313"/>
                </a:cxn>
                <a:cxn ang="0">
                  <a:pos x="15" y="298"/>
                </a:cxn>
                <a:cxn ang="0">
                  <a:pos x="70" y="302"/>
                </a:cxn>
                <a:cxn ang="0">
                  <a:pos x="70" y="320"/>
                </a:cxn>
                <a:cxn ang="0">
                  <a:pos x="131" y="321"/>
                </a:cxn>
                <a:cxn ang="0">
                  <a:pos x="104" y="322"/>
                </a:cxn>
                <a:cxn ang="0">
                  <a:pos x="76" y="321"/>
                </a:cxn>
                <a:cxn ang="0">
                  <a:pos x="76" y="302"/>
                </a:cxn>
                <a:cxn ang="0">
                  <a:pos x="104" y="303"/>
                </a:cxn>
                <a:cxn ang="0">
                  <a:pos x="131" y="302"/>
                </a:cxn>
                <a:cxn ang="0">
                  <a:pos x="131" y="321"/>
                </a:cxn>
                <a:cxn ang="0">
                  <a:pos x="193" y="313"/>
                </a:cxn>
                <a:cxn ang="0">
                  <a:pos x="138" y="320"/>
                </a:cxn>
                <a:cxn ang="0">
                  <a:pos x="138" y="302"/>
                </a:cxn>
                <a:cxn ang="0">
                  <a:pos x="193" y="298"/>
                </a:cxn>
                <a:cxn ang="0">
                  <a:pos x="193" y="313"/>
                </a:cxn>
                <a:cxn ang="0">
                  <a:pos x="196" y="283"/>
                </a:cxn>
                <a:cxn ang="0">
                  <a:pos x="193" y="285"/>
                </a:cxn>
                <a:cxn ang="0">
                  <a:pos x="14" y="285"/>
                </a:cxn>
                <a:cxn ang="0">
                  <a:pos x="12" y="283"/>
                </a:cxn>
                <a:cxn ang="0">
                  <a:pos x="12" y="14"/>
                </a:cxn>
                <a:cxn ang="0">
                  <a:pos x="14" y="11"/>
                </a:cxn>
                <a:cxn ang="0">
                  <a:pos x="193" y="11"/>
                </a:cxn>
                <a:cxn ang="0">
                  <a:pos x="196" y="14"/>
                </a:cxn>
                <a:cxn ang="0">
                  <a:pos x="196" y="283"/>
                </a:cxn>
              </a:cxnLst>
              <a:rect l="0" t="0" r="r" b="b"/>
              <a:pathLst>
                <a:path w="207" h="333">
                  <a:moveTo>
                    <a:pt x="19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27"/>
                    <a:pt x="7" y="333"/>
                    <a:pt x="14" y="333"/>
                  </a:cubicBezTo>
                  <a:cubicBezTo>
                    <a:pt x="193" y="333"/>
                    <a:pt x="193" y="333"/>
                    <a:pt x="193" y="333"/>
                  </a:cubicBezTo>
                  <a:cubicBezTo>
                    <a:pt x="201" y="333"/>
                    <a:pt x="207" y="327"/>
                    <a:pt x="207" y="319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7" y="6"/>
                    <a:pt x="201" y="0"/>
                    <a:pt x="193" y="0"/>
                  </a:cubicBezTo>
                  <a:close/>
                  <a:moveTo>
                    <a:pt x="70" y="320"/>
                  </a:moveTo>
                  <a:cubicBezTo>
                    <a:pt x="50" y="319"/>
                    <a:pt x="31" y="316"/>
                    <a:pt x="15" y="313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32" y="300"/>
                    <a:pt x="50" y="301"/>
                    <a:pt x="70" y="302"/>
                  </a:cubicBezTo>
                  <a:lnTo>
                    <a:pt x="70" y="320"/>
                  </a:lnTo>
                  <a:close/>
                  <a:moveTo>
                    <a:pt x="131" y="321"/>
                  </a:moveTo>
                  <a:cubicBezTo>
                    <a:pt x="122" y="321"/>
                    <a:pt x="113" y="322"/>
                    <a:pt x="104" y="322"/>
                  </a:cubicBezTo>
                  <a:cubicBezTo>
                    <a:pt x="94" y="322"/>
                    <a:pt x="85" y="321"/>
                    <a:pt x="76" y="321"/>
                  </a:cubicBezTo>
                  <a:cubicBezTo>
                    <a:pt x="76" y="302"/>
                    <a:pt x="76" y="302"/>
                    <a:pt x="76" y="302"/>
                  </a:cubicBezTo>
                  <a:cubicBezTo>
                    <a:pt x="85" y="303"/>
                    <a:pt x="94" y="303"/>
                    <a:pt x="104" y="303"/>
                  </a:cubicBezTo>
                  <a:cubicBezTo>
                    <a:pt x="113" y="303"/>
                    <a:pt x="122" y="303"/>
                    <a:pt x="131" y="302"/>
                  </a:cubicBezTo>
                  <a:lnTo>
                    <a:pt x="131" y="321"/>
                  </a:lnTo>
                  <a:close/>
                  <a:moveTo>
                    <a:pt x="193" y="313"/>
                  </a:moveTo>
                  <a:cubicBezTo>
                    <a:pt x="177" y="316"/>
                    <a:pt x="158" y="319"/>
                    <a:pt x="138" y="320"/>
                  </a:cubicBezTo>
                  <a:cubicBezTo>
                    <a:pt x="138" y="302"/>
                    <a:pt x="138" y="302"/>
                    <a:pt x="138" y="302"/>
                  </a:cubicBezTo>
                  <a:cubicBezTo>
                    <a:pt x="157" y="301"/>
                    <a:pt x="176" y="300"/>
                    <a:pt x="193" y="298"/>
                  </a:cubicBezTo>
                  <a:lnTo>
                    <a:pt x="193" y="313"/>
                  </a:lnTo>
                  <a:close/>
                  <a:moveTo>
                    <a:pt x="196" y="283"/>
                  </a:moveTo>
                  <a:cubicBezTo>
                    <a:pt x="196" y="284"/>
                    <a:pt x="195" y="285"/>
                    <a:pt x="193" y="285"/>
                  </a:cubicBezTo>
                  <a:cubicBezTo>
                    <a:pt x="14" y="285"/>
                    <a:pt x="14" y="285"/>
                    <a:pt x="14" y="285"/>
                  </a:cubicBezTo>
                  <a:cubicBezTo>
                    <a:pt x="13" y="285"/>
                    <a:pt x="12" y="284"/>
                    <a:pt x="12" y="28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5" y="11"/>
                    <a:pt x="196" y="12"/>
                    <a:pt x="196" y="14"/>
                  </a:cubicBezTo>
                  <a:lnTo>
                    <a:pt x="196" y="2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18" name="Rectangle 87"/>
            <p:cNvSpPr>
              <a:spLocks noChangeArrowheads="1"/>
            </p:cNvSpPr>
            <p:nvPr/>
          </p:nvSpPr>
          <p:spPr bwMode="auto">
            <a:xfrm>
              <a:off x="8708214" y="2723296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19" name="Rectangle 88"/>
            <p:cNvSpPr>
              <a:spLocks noChangeArrowheads="1"/>
            </p:cNvSpPr>
            <p:nvPr/>
          </p:nvSpPr>
          <p:spPr bwMode="auto">
            <a:xfrm>
              <a:off x="8756838" y="2677103"/>
              <a:ext cx="43762" cy="43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0" name="Rectangle 89"/>
            <p:cNvSpPr>
              <a:spLocks noChangeArrowheads="1"/>
            </p:cNvSpPr>
            <p:nvPr/>
          </p:nvSpPr>
          <p:spPr bwMode="auto">
            <a:xfrm>
              <a:off x="8708214" y="2771920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1" name="Rectangle 90"/>
            <p:cNvSpPr>
              <a:spLocks noChangeArrowheads="1"/>
            </p:cNvSpPr>
            <p:nvPr/>
          </p:nvSpPr>
          <p:spPr bwMode="auto">
            <a:xfrm>
              <a:off x="8659590" y="2677103"/>
              <a:ext cx="46193" cy="43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2" name="Rectangle 91"/>
            <p:cNvSpPr>
              <a:spLocks noChangeArrowheads="1"/>
            </p:cNvSpPr>
            <p:nvPr/>
          </p:nvSpPr>
          <p:spPr bwMode="auto">
            <a:xfrm>
              <a:off x="8851656" y="2915361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3" name="Rectangle 92"/>
            <p:cNvSpPr>
              <a:spLocks noChangeArrowheads="1"/>
            </p:cNvSpPr>
            <p:nvPr/>
          </p:nvSpPr>
          <p:spPr bwMode="auto">
            <a:xfrm>
              <a:off x="8803031" y="2677103"/>
              <a:ext cx="46193" cy="43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4" name="Rectangle 93"/>
            <p:cNvSpPr>
              <a:spLocks noChangeArrowheads="1"/>
            </p:cNvSpPr>
            <p:nvPr/>
          </p:nvSpPr>
          <p:spPr bwMode="auto">
            <a:xfrm>
              <a:off x="8851656" y="2677103"/>
              <a:ext cx="46193" cy="43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5" name="Rectangle 94"/>
            <p:cNvSpPr>
              <a:spLocks noChangeArrowheads="1"/>
            </p:cNvSpPr>
            <p:nvPr/>
          </p:nvSpPr>
          <p:spPr bwMode="auto">
            <a:xfrm>
              <a:off x="8708214" y="2677103"/>
              <a:ext cx="46193" cy="43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6" name="Freeform 95"/>
            <p:cNvSpPr>
              <a:spLocks noEditPoints="1"/>
            </p:cNvSpPr>
            <p:nvPr/>
          </p:nvSpPr>
          <p:spPr bwMode="auto">
            <a:xfrm>
              <a:off x="8540461" y="2526368"/>
              <a:ext cx="393856" cy="488673"/>
            </a:xfrm>
            <a:custGeom>
              <a:avLst/>
              <a:gdLst/>
              <a:ahLst/>
              <a:cxnLst>
                <a:cxn ang="0">
                  <a:pos x="16" y="402"/>
                </a:cxn>
                <a:cxn ang="0">
                  <a:pos x="0" y="68"/>
                </a:cxn>
                <a:cxn ang="0">
                  <a:pos x="50" y="320"/>
                </a:cxn>
                <a:cxn ang="0">
                  <a:pos x="138" y="382"/>
                </a:cxn>
                <a:cxn ang="0">
                  <a:pos x="98" y="382"/>
                </a:cxn>
                <a:cxn ang="0">
                  <a:pos x="94" y="358"/>
                </a:cxn>
                <a:cxn ang="0">
                  <a:pos x="98" y="358"/>
                </a:cxn>
                <a:cxn ang="0">
                  <a:pos x="138" y="360"/>
                </a:cxn>
                <a:cxn ang="0">
                  <a:pos x="178" y="362"/>
                </a:cxn>
                <a:cxn ang="0">
                  <a:pos x="296" y="358"/>
                </a:cxn>
                <a:cxn ang="0">
                  <a:pos x="296" y="382"/>
                </a:cxn>
                <a:cxn ang="0">
                  <a:pos x="256" y="382"/>
                </a:cxn>
                <a:cxn ang="0">
                  <a:pos x="216" y="382"/>
                </a:cxn>
                <a:cxn ang="0">
                  <a:pos x="182" y="358"/>
                </a:cxn>
                <a:cxn ang="0">
                  <a:pos x="216" y="358"/>
                </a:cxn>
                <a:cxn ang="0">
                  <a:pos x="220" y="318"/>
                </a:cxn>
                <a:cxn ang="0">
                  <a:pos x="256" y="318"/>
                </a:cxn>
                <a:cxn ang="0">
                  <a:pos x="296" y="318"/>
                </a:cxn>
                <a:cxn ang="0">
                  <a:pos x="260" y="278"/>
                </a:cxn>
                <a:cxn ang="0">
                  <a:pos x="314" y="282"/>
                </a:cxn>
                <a:cxn ang="0">
                  <a:pos x="314" y="282"/>
                </a:cxn>
                <a:cxn ang="0">
                  <a:pos x="116" y="314"/>
                </a:cxn>
                <a:cxn ang="0">
                  <a:pos x="158" y="322"/>
                </a:cxn>
                <a:cxn ang="0">
                  <a:pos x="296" y="262"/>
                </a:cxn>
                <a:cxn ang="0">
                  <a:pos x="96" y="120"/>
                </a:cxn>
                <a:cxn ang="0">
                  <a:pos x="136" y="120"/>
                </a:cxn>
                <a:cxn ang="0">
                  <a:pos x="176" y="120"/>
                </a:cxn>
                <a:cxn ang="0">
                  <a:pos x="214" y="120"/>
                </a:cxn>
                <a:cxn ang="0">
                  <a:pos x="254" y="120"/>
                </a:cxn>
                <a:cxn ang="0">
                  <a:pos x="294" y="120"/>
                </a:cxn>
                <a:cxn ang="0">
                  <a:pos x="314" y="120"/>
                </a:cxn>
                <a:cxn ang="0">
                  <a:pos x="314" y="160"/>
                </a:cxn>
                <a:cxn ang="0">
                  <a:pos x="296" y="166"/>
                </a:cxn>
                <a:cxn ang="0">
                  <a:pos x="256" y="178"/>
                </a:cxn>
                <a:cxn ang="0">
                  <a:pos x="216" y="188"/>
                </a:cxn>
                <a:cxn ang="0">
                  <a:pos x="178" y="200"/>
                </a:cxn>
                <a:cxn ang="0">
                  <a:pos x="178" y="240"/>
                </a:cxn>
                <a:cxn ang="0">
                  <a:pos x="216" y="240"/>
                </a:cxn>
                <a:cxn ang="0">
                  <a:pos x="178" y="242"/>
                </a:cxn>
                <a:cxn ang="0">
                  <a:pos x="176" y="282"/>
                </a:cxn>
                <a:cxn ang="0">
                  <a:pos x="176" y="242"/>
                </a:cxn>
                <a:cxn ang="0">
                  <a:pos x="136" y="242"/>
                </a:cxn>
                <a:cxn ang="0">
                  <a:pos x="96" y="242"/>
                </a:cxn>
                <a:cxn ang="0">
                  <a:pos x="90" y="282"/>
                </a:cxn>
                <a:cxn ang="0">
                  <a:pos x="56" y="282"/>
                </a:cxn>
                <a:cxn ang="0">
                  <a:pos x="56" y="242"/>
                </a:cxn>
                <a:cxn ang="0">
                  <a:pos x="56" y="202"/>
                </a:cxn>
                <a:cxn ang="0">
                  <a:pos x="56" y="162"/>
                </a:cxn>
                <a:cxn ang="0">
                  <a:pos x="56" y="124"/>
                </a:cxn>
                <a:cxn ang="0">
                  <a:pos x="56" y="100"/>
                </a:cxn>
              </a:cxnLst>
              <a:rect l="0" t="0" r="r" b="b"/>
              <a:pathLst>
                <a:path w="324" h="402">
                  <a:moveTo>
                    <a:pt x="10" y="50"/>
                  </a:moveTo>
                  <a:lnTo>
                    <a:pt x="36" y="96"/>
                  </a:lnTo>
                  <a:lnTo>
                    <a:pt x="16" y="96"/>
                  </a:lnTo>
                  <a:lnTo>
                    <a:pt x="16" y="402"/>
                  </a:lnTo>
                  <a:lnTo>
                    <a:pt x="324" y="402"/>
                  </a:lnTo>
                  <a:lnTo>
                    <a:pt x="324" y="0"/>
                  </a:lnTo>
                  <a:lnTo>
                    <a:pt x="0" y="0"/>
                  </a:lnTo>
                  <a:lnTo>
                    <a:pt x="0" y="68"/>
                  </a:lnTo>
                  <a:lnTo>
                    <a:pt x="10" y="50"/>
                  </a:lnTo>
                  <a:close/>
                  <a:moveTo>
                    <a:pt x="32" y="318"/>
                  </a:moveTo>
                  <a:lnTo>
                    <a:pt x="52" y="318"/>
                  </a:lnTo>
                  <a:lnTo>
                    <a:pt x="50" y="320"/>
                  </a:lnTo>
                  <a:lnTo>
                    <a:pt x="32" y="320"/>
                  </a:lnTo>
                  <a:lnTo>
                    <a:pt x="32" y="318"/>
                  </a:lnTo>
                  <a:close/>
                  <a:moveTo>
                    <a:pt x="138" y="360"/>
                  </a:moveTo>
                  <a:lnTo>
                    <a:pt x="138" y="382"/>
                  </a:lnTo>
                  <a:lnTo>
                    <a:pt x="136" y="382"/>
                  </a:lnTo>
                  <a:lnTo>
                    <a:pt x="136" y="360"/>
                  </a:lnTo>
                  <a:lnTo>
                    <a:pt x="98" y="360"/>
                  </a:lnTo>
                  <a:lnTo>
                    <a:pt x="98" y="382"/>
                  </a:lnTo>
                  <a:lnTo>
                    <a:pt x="96" y="382"/>
                  </a:lnTo>
                  <a:lnTo>
                    <a:pt x="96" y="360"/>
                  </a:lnTo>
                  <a:lnTo>
                    <a:pt x="92" y="360"/>
                  </a:lnTo>
                  <a:lnTo>
                    <a:pt x="94" y="358"/>
                  </a:lnTo>
                  <a:lnTo>
                    <a:pt x="96" y="358"/>
                  </a:lnTo>
                  <a:lnTo>
                    <a:pt x="96" y="356"/>
                  </a:lnTo>
                  <a:lnTo>
                    <a:pt x="98" y="354"/>
                  </a:lnTo>
                  <a:lnTo>
                    <a:pt x="98" y="358"/>
                  </a:lnTo>
                  <a:lnTo>
                    <a:pt x="136" y="358"/>
                  </a:lnTo>
                  <a:lnTo>
                    <a:pt x="136" y="358"/>
                  </a:lnTo>
                  <a:lnTo>
                    <a:pt x="138" y="360"/>
                  </a:lnTo>
                  <a:lnTo>
                    <a:pt x="138" y="360"/>
                  </a:lnTo>
                  <a:close/>
                  <a:moveTo>
                    <a:pt x="178" y="382"/>
                  </a:moveTo>
                  <a:lnTo>
                    <a:pt x="176" y="382"/>
                  </a:lnTo>
                  <a:lnTo>
                    <a:pt x="176" y="364"/>
                  </a:lnTo>
                  <a:lnTo>
                    <a:pt x="178" y="362"/>
                  </a:lnTo>
                  <a:lnTo>
                    <a:pt x="178" y="382"/>
                  </a:lnTo>
                  <a:close/>
                  <a:moveTo>
                    <a:pt x="314" y="320"/>
                  </a:moveTo>
                  <a:lnTo>
                    <a:pt x="296" y="320"/>
                  </a:lnTo>
                  <a:lnTo>
                    <a:pt x="296" y="358"/>
                  </a:lnTo>
                  <a:lnTo>
                    <a:pt x="314" y="358"/>
                  </a:lnTo>
                  <a:lnTo>
                    <a:pt x="314" y="360"/>
                  </a:lnTo>
                  <a:lnTo>
                    <a:pt x="296" y="360"/>
                  </a:lnTo>
                  <a:lnTo>
                    <a:pt x="296" y="382"/>
                  </a:lnTo>
                  <a:lnTo>
                    <a:pt x="294" y="382"/>
                  </a:lnTo>
                  <a:lnTo>
                    <a:pt x="294" y="360"/>
                  </a:lnTo>
                  <a:lnTo>
                    <a:pt x="256" y="360"/>
                  </a:lnTo>
                  <a:lnTo>
                    <a:pt x="256" y="382"/>
                  </a:lnTo>
                  <a:lnTo>
                    <a:pt x="254" y="382"/>
                  </a:lnTo>
                  <a:lnTo>
                    <a:pt x="254" y="360"/>
                  </a:lnTo>
                  <a:lnTo>
                    <a:pt x="216" y="360"/>
                  </a:lnTo>
                  <a:lnTo>
                    <a:pt x="216" y="382"/>
                  </a:lnTo>
                  <a:lnTo>
                    <a:pt x="214" y="382"/>
                  </a:lnTo>
                  <a:lnTo>
                    <a:pt x="214" y="360"/>
                  </a:lnTo>
                  <a:lnTo>
                    <a:pt x="180" y="360"/>
                  </a:lnTo>
                  <a:lnTo>
                    <a:pt x="182" y="358"/>
                  </a:lnTo>
                  <a:lnTo>
                    <a:pt x="214" y="358"/>
                  </a:lnTo>
                  <a:lnTo>
                    <a:pt x="214" y="324"/>
                  </a:lnTo>
                  <a:lnTo>
                    <a:pt x="216" y="322"/>
                  </a:lnTo>
                  <a:lnTo>
                    <a:pt x="216" y="358"/>
                  </a:lnTo>
                  <a:lnTo>
                    <a:pt x="254" y="358"/>
                  </a:lnTo>
                  <a:lnTo>
                    <a:pt x="254" y="320"/>
                  </a:lnTo>
                  <a:lnTo>
                    <a:pt x="218" y="320"/>
                  </a:lnTo>
                  <a:lnTo>
                    <a:pt x="220" y="318"/>
                  </a:lnTo>
                  <a:lnTo>
                    <a:pt x="254" y="318"/>
                  </a:lnTo>
                  <a:lnTo>
                    <a:pt x="254" y="286"/>
                  </a:lnTo>
                  <a:lnTo>
                    <a:pt x="256" y="282"/>
                  </a:lnTo>
                  <a:lnTo>
                    <a:pt x="256" y="318"/>
                  </a:lnTo>
                  <a:lnTo>
                    <a:pt x="294" y="318"/>
                  </a:lnTo>
                  <a:lnTo>
                    <a:pt x="294" y="282"/>
                  </a:lnTo>
                  <a:lnTo>
                    <a:pt x="296" y="286"/>
                  </a:lnTo>
                  <a:lnTo>
                    <a:pt x="296" y="318"/>
                  </a:lnTo>
                  <a:lnTo>
                    <a:pt x="314" y="318"/>
                  </a:lnTo>
                  <a:lnTo>
                    <a:pt x="314" y="320"/>
                  </a:lnTo>
                  <a:close/>
                  <a:moveTo>
                    <a:pt x="258" y="282"/>
                  </a:moveTo>
                  <a:lnTo>
                    <a:pt x="260" y="278"/>
                  </a:lnTo>
                  <a:lnTo>
                    <a:pt x="290" y="278"/>
                  </a:lnTo>
                  <a:lnTo>
                    <a:pt x="292" y="282"/>
                  </a:lnTo>
                  <a:lnTo>
                    <a:pt x="258" y="282"/>
                  </a:lnTo>
                  <a:close/>
                  <a:moveTo>
                    <a:pt x="314" y="282"/>
                  </a:moveTo>
                  <a:lnTo>
                    <a:pt x="308" y="282"/>
                  </a:lnTo>
                  <a:lnTo>
                    <a:pt x="310" y="278"/>
                  </a:lnTo>
                  <a:lnTo>
                    <a:pt x="314" y="278"/>
                  </a:lnTo>
                  <a:lnTo>
                    <a:pt x="314" y="282"/>
                  </a:lnTo>
                  <a:close/>
                  <a:moveTo>
                    <a:pt x="296" y="262"/>
                  </a:moveTo>
                  <a:lnTo>
                    <a:pt x="276" y="242"/>
                  </a:lnTo>
                  <a:lnTo>
                    <a:pt x="158" y="358"/>
                  </a:lnTo>
                  <a:lnTo>
                    <a:pt x="116" y="314"/>
                  </a:lnTo>
                  <a:lnTo>
                    <a:pt x="40" y="388"/>
                  </a:lnTo>
                  <a:lnTo>
                    <a:pt x="22" y="372"/>
                  </a:lnTo>
                  <a:lnTo>
                    <a:pt x="116" y="278"/>
                  </a:lnTo>
                  <a:lnTo>
                    <a:pt x="158" y="322"/>
                  </a:lnTo>
                  <a:lnTo>
                    <a:pt x="258" y="224"/>
                  </a:lnTo>
                  <a:lnTo>
                    <a:pt x="234" y="200"/>
                  </a:lnTo>
                  <a:lnTo>
                    <a:pt x="320" y="178"/>
                  </a:lnTo>
                  <a:lnTo>
                    <a:pt x="296" y="262"/>
                  </a:lnTo>
                  <a:close/>
                  <a:moveTo>
                    <a:pt x="56" y="100"/>
                  </a:moveTo>
                  <a:lnTo>
                    <a:pt x="58" y="100"/>
                  </a:lnTo>
                  <a:lnTo>
                    <a:pt x="58" y="120"/>
                  </a:lnTo>
                  <a:lnTo>
                    <a:pt x="96" y="120"/>
                  </a:lnTo>
                  <a:lnTo>
                    <a:pt x="96" y="100"/>
                  </a:lnTo>
                  <a:lnTo>
                    <a:pt x="98" y="100"/>
                  </a:lnTo>
                  <a:lnTo>
                    <a:pt x="98" y="120"/>
                  </a:lnTo>
                  <a:lnTo>
                    <a:pt x="136" y="120"/>
                  </a:lnTo>
                  <a:lnTo>
                    <a:pt x="136" y="100"/>
                  </a:lnTo>
                  <a:lnTo>
                    <a:pt x="138" y="100"/>
                  </a:lnTo>
                  <a:lnTo>
                    <a:pt x="138" y="120"/>
                  </a:lnTo>
                  <a:lnTo>
                    <a:pt x="176" y="120"/>
                  </a:lnTo>
                  <a:lnTo>
                    <a:pt x="176" y="100"/>
                  </a:lnTo>
                  <a:lnTo>
                    <a:pt x="178" y="100"/>
                  </a:lnTo>
                  <a:lnTo>
                    <a:pt x="178" y="120"/>
                  </a:lnTo>
                  <a:lnTo>
                    <a:pt x="214" y="120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16" y="120"/>
                  </a:lnTo>
                  <a:lnTo>
                    <a:pt x="254" y="120"/>
                  </a:lnTo>
                  <a:lnTo>
                    <a:pt x="254" y="100"/>
                  </a:lnTo>
                  <a:lnTo>
                    <a:pt x="256" y="100"/>
                  </a:lnTo>
                  <a:lnTo>
                    <a:pt x="256" y="120"/>
                  </a:lnTo>
                  <a:lnTo>
                    <a:pt x="294" y="120"/>
                  </a:lnTo>
                  <a:lnTo>
                    <a:pt x="294" y="100"/>
                  </a:lnTo>
                  <a:lnTo>
                    <a:pt x="296" y="100"/>
                  </a:lnTo>
                  <a:lnTo>
                    <a:pt x="296" y="120"/>
                  </a:lnTo>
                  <a:lnTo>
                    <a:pt x="314" y="120"/>
                  </a:lnTo>
                  <a:lnTo>
                    <a:pt x="314" y="124"/>
                  </a:lnTo>
                  <a:lnTo>
                    <a:pt x="296" y="124"/>
                  </a:lnTo>
                  <a:lnTo>
                    <a:pt x="296" y="160"/>
                  </a:lnTo>
                  <a:lnTo>
                    <a:pt x="314" y="160"/>
                  </a:lnTo>
                  <a:lnTo>
                    <a:pt x="314" y="162"/>
                  </a:lnTo>
                  <a:lnTo>
                    <a:pt x="310" y="162"/>
                  </a:lnTo>
                  <a:lnTo>
                    <a:pt x="296" y="162"/>
                  </a:lnTo>
                  <a:lnTo>
                    <a:pt x="296" y="166"/>
                  </a:lnTo>
                  <a:lnTo>
                    <a:pt x="294" y="168"/>
                  </a:lnTo>
                  <a:lnTo>
                    <a:pt x="294" y="162"/>
                  </a:lnTo>
                  <a:lnTo>
                    <a:pt x="256" y="162"/>
                  </a:lnTo>
                  <a:lnTo>
                    <a:pt x="256" y="178"/>
                  </a:lnTo>
                  <a:lnTo>
                    <a:pt x="254" y="178"/>
                  </a:lnTo>
                  <a:lnTo>
                    <a:pt x="254" y="162"/>
                  </a:lnTo>
                  <a:lnTo>
                    <a:pt x="216" y="162"/>
                  </a:lnTo>
                  <a:lnTo>
                    <a:pt x="216" y="188"/>
                  </a:lnTo>
                  <a:lnTo>
                    <a:pt x="214" y="188"/>
                  </a:lnTo>
                  <a:lnTo>
                    <a:pt x="214" y="162"/>
                  </a:lnTo>
                  <a:lnTo>
                    <a:pt x="178" y="162"/>
                  </a:lnTo>
                  <a:lnTo>
                    <a:pt x="178" y="200"/>
                  </a:lnTo>
                  <a:lnTo>
                    <a:pt x="210" y="200"/>
                  </a:lnTo>
                  <a:lnTo>
                    <a:pt x="214" y="202"/>
                  </a:lnTo>
                  <a:lnTo>
                    <a:pt x="178" y="202"/>
                  </a:lnTo>
                  <a:lnTo>
                    <a:pt x="178" y="240"/>
                  </a:lnTo>
                  <a:lnTo>
                    <a:pt x="214" y="240"/>
                  </a:lnTo>
                  <a:lnTo>
                    <a:pt x="214" y="204"/>
                  </a:lnTo>
                  <a:lnTo>
                    <a:pt x="216" y="206"/>
                  </a:lnTo>
                  <a:lnTo>
                    <a:pt x="216" y="240"/>
                  </a:lnTo>
                  <a:lnTo>
                    <a:pt x="218" y="240"/>
                  </a:lnTo>
                  <a:lnTo>
                    <a:pt x="214" y="244"/>
                  </a:lnTo>
                  <a:lnTo>
                    <a:pt x="214" y="242"/>
                  </a:lnTo>
                  <a:lnTo>
                    <a:pt x="178" y="242"/>
                  </a:lnTo>
                  <a:lnTo>
                    <a:pt x="178" y="278"/>
                  </a:lnTo>
                  <a:lnTo>
                    <a:pt x="180" y="278"/>
                  </a:lnTo>
                  <a:lnTo>
                    <a:pt x="176" y="282"/>
                  </a:lnTo>
                  <a:lnTo>
                    <a:pt x="176" y="282"/>
                  </a:lnTo>
                  <a:lnTo>
                    <a:pt x="140" y="282"/>
                  </a:lnTo>
                  <a:lnTo>
                    <a:pt x="138" y="278"/>
                  </a:lnTo>
                  <a:lnTo>
                    <a:pt x="176" y="278"/>
                  </a:lnTo>
                  <a:lnTo>
                    <a:pt x="176" y="242"/>
                  </a:lnTo>
                  <a:lnTo>
                    <a:pt x="138" y="242"/>
                  </a:lnTo>
                  <a:lnTo>
                    <a:pt x="138" y="278"/>
                  </a:lnTo>
                  <a:lnTo>
                    <a:pt x="136" y="276"/>
                  </a:lnTo>
                  <a:lnTo>
                    <a:pt x="136" y="242"/>
                  </a:lnTo>
                  <a:lnTo>
                    <a:pt x="98" y="242"/>
                  </a:lnTo>
                  <a:lnTo>
                    <a:pt x="98" y="272"/>
                  </a:lnTo>
                  <a:lnTo>
                    <a:pt x="96" y="274"/>
                  </a:lnTo>
                  <a:lnTo>
                    <a:pt x="96" y="242"/>
                  </a:lnTo>
                  <a:lnTo>
                    <a:pt x="58" y="242"/>
                  </a:lnTo>
                  <a:lnTo>
                    <a:pt x="58" y="278"/>
                  </a:lnTo>
                  <a:lnTo>
                    <a:pt x="92" y="278"/>
                  </a:lnTo>
                  <a:lnTo>
                    <a:pt x="90" y="282"/>
                  </a:lnTo>
                  <a:lnTo>
                    <a:pt x="58" y="282"/>
                  </a:lnTo>
                  <a:lnTo>
                    <a:pt x="58" y="312"/>
                  </a:lnTo>
                  <a:lnTo>
                    <a:pt x="56" y="314"/>
                  </a:lnTo>
                  <a:lnTo>
                    <a:pt x="56" y="282"/>
                  </a:lnTo>
                  <a:lnTo>
                    <a:pt x="32" y="282"/>
                  </a:lnTo>
                  <a:lnTo>
                    <a:pt x="32" y="278"/>
                  </a:lnTo>
                  <a:lnTo>
                    <a:pt x="56" y="278"/>
                  </a:lnTo>
                  <a:lnTo>
                    <a:pt x="56" y="242"/>
                  </a:lnTo>
                  <a:lnTo>
                    <a:pt x="32" y="242"/>
                  </a:lnTo>
                  <a:lnTo>
                    <a:pt x="32" y="240"/>
                  </a:lnTo>
                  <a:lnTo>
                    <a:pt x="56" y="240"/>
                  </a:lnTo>
                  <a:lnTo>
                    <a:pt x="56" y="202"/>
                  </a:lnTo>
                  <a:lnTo>
                    <a:pt x="32" y="202"/>
                  </a:lnTo>
                  <a:lnTo>
                    <a:pt x="32" y="200"/>
                  </a:lnTo>
                  <a:lnTo>
                    <a:pt x="56" y="200"/>
                  </a:lnTo>
                  <a:lnTo>
                    <a:pt x="56" y="162"/>
                  </a:lnTo>
                  <a:lnTo>
                    <a:pt x="32" y="162"/>
                  </a:lnTo>
                  <a:lnTo>
                    <a:pt x="32" y="160"/>
                  </a:lnTo>
                  <a:lnTo>
                    <a:pt x="56" y="160"/>
                  </a:lnTo>
                  <a:lnTo>
                    <a:pt x="56" y="124"/>
                  </a:lnTo>
                  <a:lnTo>
                    <a:pt x="32" y="124"/>
                  </a:lnTo>
                  <a:lnTo>
                    <a:pt x="32" y="120"/>
                  </a:lnTo>
                  <a:lnTo>
                    <a:pt x="56" y="120"/>
                  </a:lnTo>
                  <a:lnTo>
                    <a:pt x="56" y="1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7" name="Rectangle 96"/>
            <p:cNvSpPr>
              <a:spLocks noChangeArrowheads="1"/>
            </p:cNvSpPr>
            <p:nvPr/>
          </p:nvSpPr>
          <p:spPr bwMode="auto">
            <a:xfrm>
              <a:off x="8659590" y="2723296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8" name="Freeform 97"/>
            <p:cNvSpPr>
              <a:spLocks/>
            </p:cNvSpPr>
            <p:nvPr/>
          </p:nvSpPr>
          <p:spPr bwMode="auto">
            <a:xfrm>
              <a:off x="8540461" y="2643066"/>
              <a:ext cx="393856" cy="497182"/>
            </a:xfrm>
            <a:custGeom>
              <a:avLst/>
              <a:gdLst/>
              <a:ahLst/>
              <a:cxnLst>
                <a:cxn ang="0">
                  <a:pos x="16" y="318"/>
                </a:cxn>
                <a:cxn ang="0">
                  <a:pos x="4" y="318"/>
                </a:cxn>
                <a:cxn ang="0">
                  <a:pos x="4" y="30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9"/>
                </a:cxn>
                <a:cxn ang="0">
                  <a:pos x="324" y="409"/>
                </a:cxn>
                <a:cxn ang="0">
                  <a:pos x="324" y="318"/>
                </a:cxn>
                <a:cxn ang="0">
                  <a:pos x="16" y="318"/>
                </a:cxn>
              </a:cxnLst>
              <a:rect l="0" t="0" r="r" b="b"/>
              <a:pathLst>
                <a:path w="324" h="409">
                  <a:moveTo>
                    <a:pt x="16" y="318"/>
                  </a:moveTo>
                  <a:lnTo>
                    <a:pt x="4" y="318"/>
                  </a:lnTo>
                  <a:lnTo>
                    <a:pt x="4" y="306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09"/>
                  </a:lnTo>
                  <a:lnTo>
                    <a:pt x="324" y="409"/>
                  </a:lnTo>
                  <a:lnTo>
                    <a:pt x="324" y="318"/>
                  </a:lnTo>
                  <a:lnTo>
                    <a:pt x="16" y="3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9" name="Rectangle 98"/>
            <p:cNvSpPr>
              <a:spLocks noChangeArrowheads="1"/>
            </p:cNvSpPr>
            <p:nvPr/>
          </p:nvSpPr>
          <p:spPr bwMode="auto">
            <a:xfrm>
              <a:off x="8610966" y="2771920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30" name="Rectangle 99"/>
            <p:cNvSpPr>
              <a:spLocks noChangeArrowheads="1"/>
            </p:cNvSpPr>
            <p:nvPr/>
          </p:nvSpPr>
          <p:spPr bwMode="auto">
            <a:xfrm>
              <a:off x="8610966" y="2723296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31" name="Rectangle 100"/>
            <p:cNvSpPr>
              <a:spLocks noChangeArrowheads="1"/>
            </p:cNvSpPr>
            <p:nvPr/>
          </p:nvSpPr>
          <p:spPr bwMode="auto">
            <a:xfrm>
              <a:off x="8659590" y="2771920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32" name="Rectangle 101"/>
            <p:cNvSpPr>
              <a:spLocks noChangeArrowheads="1"/>
            </p:cNvSpPr>
            <p:nvPr/>
          </p:nvSpPr>
          <p:spPr bwMode="auto">
            <a:xfrm>
              <a:off x="8610966" y="2677103"/>
              <a:ext cx="46193" cy="43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33" name="Rounded Rectangle 432"/>
          <p:cNvSpPr/>
          <p:nvPr/>
        </p:nvSpPr>
        <p:spPr>
          <a:xfrm>
            <a:off x="6418150" y="5445279"/>
            <a:ext cx="1146794" cy="4599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6709941" y="5490435"/>
            <a:ext cx="888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>
                <a:solidFill>
                  <a:schemeClr val="accent1"/>
                </a:solidFill>
              </a:rPr>
              <a:t>Service Management</a:t>
            </a:r>
          </a:p>
        </p:txBody>
      </p:sp>
      <p:grpSp>
        <p:nvGrpSpPr>
          <p:cNvPr id="435" name="Group 39"/>
          <p:cNvGrpSpPr>
            <a:grpSpLocks noChangeAspect="1"/>
          </p:cNvGrpSpPr>
          <p:nvPr/>
        </p:nvGrpSpPr>
        <p:grpSpPr bwMode="gray">
          <a:xfrm>
            <a:off x="6525776" y="5556556"/>
            <a:ext cx="210230" cy="231885"/>
            <a:chOff x="7180262" y="1346201"/>
            <a:chExt cx="2127251" cy="2222499"/>
          </a:xfrm>
          <a:solidFill>
            <a:srgbClr val="7F5C27"/>
          </a:solidFill>
        </p:grpSpPr>
        <p:sp>
          <p:nvSpPr>
            <p:cNvPr id="436" name="Freeform 17"/>
            <p:cNvSpPr>
              <a:spLocks/>
            </p:cNvSpPr>
            <p:nvPr/>
          </p:nvSpPr>
          <p:spPr bwMode="gray">
            <a:xfrm>
              <a:off x="7397750" y="1346201"/>
              <a:ext cx="1909763" cy="2222499"/>
            </a:xfrm>
            <a:custGeom>
              <a:avLst/>
              <a:gdLst/>
              <a:ahLst/>
              <a:cxnLst>
                <a:cxn ang="0">
                  <a:pos x="466" y="231"/>
                </a:cxn>
                <a:cxn ang="0">
                  <a:pos x="314" y="217"/>
                </a:cxn>
                <a:cxn ang="0">
                  <a:pos x="280" y="178"/>
                </a:cxn>
                <a:cxn ang="0">
                  <a:pos x="228" y="178"/>
                </a:cxn>
                <a:cxn ang="0">
                  <a:pos x="185" y="170"/>
                </a:cxn>
                <a:cxn ang="0">
                  <a:pos x="277" y="158"/>
                </a:cxn>
                <a:cxn ang="0">
                  <a:pos x="277" y="129"/>
                </a:cxn>
                <a:cxn ang="0">
                  <a:pos x="226" y="129"/>
                </a:cxn>
                <a:cxn ang="0">
                  <a:pos x="185" y="121"/>
                </a:cxn>
                <a:cxn ang="0">
                  <a:pos x="275" y="109"/>
                </a:cxn>
                <a:cxn ang="0">
                  <a:pos x="277" y="43"/>
                </a:cxn>
                <a:cxn ang="0">
                  <a:pos x="171" y="43"/>
                </a:cxn>
                <a:cxn ang="0">
                  <a:pos x="44" y="70"/>
                </a:cxn>
                <a:cxn ang="0">
                  <a:pos x="42" y="145"/>
                </a:cxn>
                <a:cxn ang="0">
                  <a:pos x="42" y="297"/>
                </a:cxn>
                <a:cxn ang="0">
                  <a:pos x="22" y="352"/>
                </a:cxn>
                <a:cxn ang="0">
                  <a:pos x="4" y="295"/>
                </a:cxn>
                <a:cxn ang="0">
                  <a:pos x="4" y="147"/>
                </a:cxn>
                <a:cxn ang="0">
                  <a:pos x="10" y="53"/>
                </a:cxn>
                <a:cxn ang="0">
                  <a:pos x="75" y="6"/>
                </a:cxn>
                <a:cxn ang="0">
                  <a:pos x="190" y="6"/>
                </a:cxn>
                <a:cxn ang="0">
                  <a:pos x="306" y="6"/>
                </a:cxn>
                <a:cxn ang="0">
                  <a:pos x="457" y="152"/>
                </a:cxn>
                <a:cxn ang="0">
                  <a:pos x="504" y="203"/>
                </a:cxn>
                <a:cxn ang="0">
                  <a:pos x="504" y="284"/>
                </a:cxn>
                <a:cxn ang="0">
                  <a:pos x="504" y="440"/>
                </a:cxn>
                <a:cxn ang="0">
                  <a:pos x="504" y="519"/>
                </a:cxn>
                <a:cxn ang="0">
                  <a:pos x="431" y="589"/>
                </a:cxn>
                <a:cxn ang="0">
                  <a:pos x="339" y="589"/>
                </a:cxn>
                <a:cxn ang="0">
                  <a:pos x="155" y="589"/>
                </a:cxn>
                <a:cxn ang="0">
                  <a:pos x="85" y="569"/>
                </a:cxn>
                <a:cxn ang="0">
                  <a:pos x="161" y="552"/>
                </a:cxn>
                <a:cxn ang="0">
                  <a:pos x="349" y="552"/>
                </a:cxn>
                <a:cxn ang="0">
                  <a:pos x="464" y="522"/>
                </a:cxn>
                <a:cxn ang="0">
                  <a:pos x="466" y="450"/>
                </a:cxn>
                <a:cxn ang="0">
                  <a:pos x="466" y="231"/>
                </a:cxn>
              </a:cxnLst>
              <a:rect l="0" t="0" r="r" b="b"/>
              <a:pathLst>
                <a:path w="509" h="593">
                  <a:moveTo>
                    <a:pt x="466" y="231"/>
                  </a:moveTo>
                  <a:cubicBezTo>
                    <a:pt x="414" y="222"/>
                    <a:pt x="351" y="240"/>
                    <a:pt x="314" y="217"/>
                  </a:cubicBezTo>
                  <a:cubicBezTo>
                    <a:pt x="297" y="207"/>
                    <a:pt x="293" y="193"/>
                    <a:pt x="280" y="178"/>
                  </a:cubicBezTo>
                  <a:cubicBezTo>
                    <a:pt x="265" y="178"/>
                    <a:pt x="246" y="178"/>
                    <a:pt x="228" y="178"/>
                  </a:cubicBezTo>
                  <a:cubicBezTo>
                    <a:pt x="211" y="178"/>
                    <a:pt x="191" y="183"/>
                    <a:pt x="185" y="170"/>
                  </a:cubicBezTo>
                  <a:cubicBezTo>
                    <a:pt x="193" y="146"/>
                    <a:pt x="249" y="164"/>
                    <a:pt x="277" y="158"/>
                  </a:cubicBezTo>
                  <a:cubicBezTo>
                    <a:pt x="279" y="154"/>
                    <a:pt x="275" y="139"/>
                    <a:pt x="277" y="129"/>
                  </a:cubicBezTo>
                  <a:cubicBezTo>
                    <a:pt x="262" y="129"/>
                    <a:pt x="243" y="129"/>
                    <a:pt x="226" y="129"/>
                  </a:cubicBezTo>
                  <a:cubicBezTo>
                    <a:pt x="210" y="129"/>
                    <a:pt x="190" y="134"/>
                    <a:pt x="185" y="121"/>
                  </a:cubicBezTo>
                  <a:cubicBezTo>
                    <a:pt x="193" y="97"/>
                    <a:pt x="247" y="115"/>
                    <a:pt x="275" y="109"/>
                  </a:cubicBezTo>
                  <a:cubicBezTo>
                    <a:pt x="279" y="91"/>
                    <a:pt x="275" y="64"/>
                    <a:pt x="277" y="43"/>
                  </a:cubicBezTo>
                  <a:cubicBezTo>
                    <a:pt x="243" y="43"/>
                    <a:pt x="206" y="43"/>
                    <a:pt x="171" y="43"/>
                  </a:cubicBezTo>
                  <a:cubicBezTo>
                    <a:pt x="121" y="43"/>
                    <a:pt x="57" y="33"/>
                    <a:pt x="44" y="70"/>
                  </a:cubicBezTo>
                  <a:cubicBezTo>
                    <a:pt x="38" y="87"/>
                    <a:pt x="42" y="118"/>
                    <a:pt x="42" y="145"/>
                  </a:cubicBezTo>
                  <a:cubicBezTo>
                    <a:pt x="42" y="199"/>
                    <a:pt x="42" y="238"/>
                    <a:pt x="42" y="297"/>
                  </a:cubicBezTo>
                  <a:cubicBezTo>
                    <a:pt x="42" y="327"/>
                    <a:pt x="45" y="353"/>
                    <a:pt x="22" y="352"/>
                  </a:cubicBezTo>
                  <a:cubicBezTo>
                    <a:pt x="2" y="351"/>
                    <a:pt x="4" y="327"/>
                    <a:pt x="4" y="295"/>
                  </a:cubicBezTo>
                  <a:cubicBezTo>
                    <a:pt x="4" y="244"/>
                    <a:pt x="4" y="196"/>
                    <a:pt x="4" y="147"/>
                  </a:cubicBezTo>
                  <a:cubicBezTo>
                    <a:pt x="4" y="113"/>
                    <a:pt x="0" y="76"/>
                    <a:pt x="10" y="53"/>
                  </a:cubicBezTo>
                  <a:cubicBezTo>
                    <a:pt x="21" y="27"/>
                    <a:pt x="50" y="9"/>
                    <a:pt x="75" y="6"/>
                  </a:cubicBezTo>
                  <a:cubicBezTo>
                    <a:pt x="115" y="0"/>
                    <a:pt x="153" y="6"/>
                    <a:pt x="190" y="6"/>
                  </a:cubicBezTo>
                  <a:cubicBezTo>
                    <a:pt x="226" y="6"/>
                    <a:pt x="263" y="6"/>
                    <a:pt x="306" y="6"/>
                  </a:cubicBezTo>
                  <a:cubicBezTo>
                    <a:pt x="358" y="54"/>
                    <a:pt x="403" y="99"/>
                    <a:pt x="457" y="152"/>
                  </a:cubicBezTo>
                  <a:cubicBezTo>
                    <a:pt x="470" y="165"/>
                    <a:pt x="500" y="189"/>
                    <a:pt x="504" y="203"/>
                  </a:cubicBezTo>
                  <a:cubicBezTo>
                    <a:pt x="509" y="224"/>
                    <a:pt x="504" y="258"/>
                    <a:pt x="504" y="284"/>
                  </a:cubicBezTo>
                  <a:cubicBezTo>
                    <a:pt x="504" y="339"/>
                    <a:pt x="504" y="386"/>
                    <a:pt x="504" y="440"/>
                  </a:cubicBezTo>
                  <a:cubicBezTo>
                    <a:pt x="504" y="467"/>
                    <a:pt x="507" y="494"/>
                    <a:pt x="504" y="519"/>
                  </a:cubicBezTo>
                  <a:cubicBezTo>
                    <a:pt x="499" y="552"/>
                    <a:pt x="470" y="584"/>
                    <a:pt x="431" y="589"/>
                  </a:cubicBezTo>
                  <a:cubicBezTo>
                    <a:pt x="404" y="593"/>
                    <a:pt x="371" y="589"/>
                    <a:pt x="339" y="589"/>
                  </a:cubicBezTo>
                  <a:cubicBezTo>
                    <a:pt x="276" y="589"/>
                    <a:pt x="222" y="589"/>
                    <a:pt x="155" y="589"/>
                  </a:cubicBezTo>
                  <a:cubicBezTo>
                    <a:pt x="119" y="589"/>
                    <a:pt x="85" y="592"/>
                    <a:pt x="85" y="569"/>
                  </a:cubicBezTo>
                  <a:cubicBezTo>
                    <a:pt x="85" y="544"/>
                    <a:pt x="135" y="552"/>
                    <a:pt x="161" y="552"/>
                  </a:cubicBezTo>
                  <a:cubicBezTo>
                    <a:pt x="225" y="552"/>
                    <a:pt x="283" y="552"/>
                    <a:pt x="349" y="552"/>
                  </a:cubicBezTo>
                  <a:cubicBezTo>
                    <a:pt x="398" y="552"/>
                    <a:pt x="452" y="560"/>
                    <a:pt x="464" y="522"/>
                  </a:cubicBezTo>
                  <a:cubicBezTo>
                    <a:pt x="471" y="503"/>
                    <a:pt x="466" y="474"/>
                    <a:pt x="466" y="450"/>
                  </a:cubicBezTo>
                  <a:cubicBezTo>
                    <a:pt x="466" y="377"/>
                    <a:pt x="466" y="304"/>
                    <a:pt x="466" y="2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7" name="Freeform 18"/>
            <p:cNvSpPr>
              <a:spLocks noEditPoints="1"/>
            </p:cNvSpPr>
            <p:nvPr/>
          </p:nvSpPr>
          <p:spPr bwMode="gray">
            <a:xfrm>
              <a:off x="7691437" y="1746250"/>
              <a:ext cx="280988" cy="269875"/>
            </a:xfrm>
            <a:custGeom>
              <a:avLst/>
              <a:gdLst/>
              <a:ahLst/>
              <a:cxnLst>
                <a:cxn ang="0">
                  <a:pos x="69" y="6"/>
                </a:cxn>
                <a:cxn ang="0">
                  <a:pos x="67" y="69"/>
                </a:cxn>
                <a:cxn ang="0">
                  <a:pos x="5" y="69"/>
                </a:cxn>
                <a:cxn ang="0">
                  <a:pos x="7" y="4"/>
                </a:cxn>
                <a:cxn ang="0">
                  <a:pos x="69" y="6"/>
                </a:cxn>
                <a:cxn ang="0">
                  <a:pos x="22" y="51"/>
                </a:cxn>
                <a:cxn ang="0">
                  <a:pos x="52" y="51"/>
                </a:cxn>
                <a:cxn ang="0">
                  <a:pos x="52" y="22"/>
                </a:cxn>
                <a:cxn ang="0">
                  <a:pos x="22" y="22"/>
                </a:cxn>
                <a:cxn ang="0">
                  <a:pos x="22" y="51"/>
                </a:cxn>
              </a:cxnLst>
              <a:rect l="0" t="0" r="r" b="b"/>
              <a:pathLst>
                <a:path w="75" h="72">
                  <a:moveTo>
                    <a:pt x="69" y="6"/>
                  </a:moveTo>
                  <a:cubicBezTo>
                    <a:pt x="71" y="23"/>
                    <a:pt x="75" y="55"/>
                    <a:pt x="67" y="69"/>
                  </a:cubicBezTo>
                  <a:cubicBezTo>
                    <a:pt x="51" y="72"/>
                    <a:pt x="22" y="72"/>
                    <a:pt x="5" y="69"/>
                  </a:cubicBezTo>
                  <a:cubicBezTo>
                    <a:pt x="2" y="52"/>
                    <a:pt x="0" y="19"/>
                    <a:pt x="7" y="4"/>
                  </a:cubicBezTo>
                  <a:cubicBezTo>
                    <a:pt x="24" y="2"/>
                    <a:pt x="55" y="0"/>
                    <a:pt x="69" y="6"/>
                  </a:cubicBezTo>
                  <a:close/>
                  <a:moveTo>
                    <a:pt x="22" y="51"/>
                  </a:moveTo>
                  <a:cubicBezTo>
                    <a:pt x="32" y="51"/>
                    <a:pt x="42" y="51"/>
                    <a:pt x="52" y="51"/>
                  </a:cubicBezTo>
                  <a:cubicBezTo>
                    <a:pt x="52" y="42"/>
                    <a:pt x="52" y="32"/>
                    <a:pt x="52" y="22"/>
                  </a:cubicBezTo>
                  <a:cubicBezTo>
                    <a:pt x="42" y="22"/>
                    <a:pt x="32" y="22"/>
                    <a:pt x="22" y="22"/>
                  </a:cubicBezTo>
                  <a:cubicBezTo>
                    <a:pt x="22" y="32"/>
                    <a:pt x="22" y="42"/>
                    <a:pt x="22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8" name="Freeform 19"/>
            <p:cNvSpPr>
              <a:spLocks/>
            </p:cNvSpPr>
            <p:nvPr/>
          </p:nvSpPr>
          <p:spPr bwMode="gray">
            <a:xfrm>
              <a:off x="7180262" y="2466975"/>
              <a:ext cx="784225" cy="1095375"/>
            </a:xfrm>
            <a:custGeom>
              <a:avLst/>
              <a:gdLst/>
              <a:ahLst/>
              <a:cxnLst>
                <a:cxn ang="0">
                  <a:pos x="74" y="190"/>
                </a:cxn>
                <a:cxn ang="0">
                  <a:pos x="133" y="57"/>
                </a:cxn>
                <a:cxn ang="0">
                  <a:pos x="152" y="14"/>
                </a:cxn>
                <a:cxn ang="0">
                  <a:pos x="203" y="28"/>
                </a:cxn>
                <a:cxn ang="0">
                  <a:pos x="180" y="100"/>
                </a:cxn>
                <a:cxn ang="0">
                  <a:pos x="123" y="235"/>
                </a:cxn>
                <a:cxn ang="0">
                  <a:pos x="80" y="290"/>
                </a:cxn>
                <a:cxn ang="0">
                  <a:pos x="33" y="239"/>
                </a:cxn>
                <a:cxn ang="0">
                  <a:pos x="0" y="174"/>
                </a:cxn>
                <a:cxn ang="0">
                  <a:pos x="41" y="145"/>
                </a:cxn>
                <a:cxn ang="0">
                  <a:pos x="74" y="190"/>
                </a:cxn>
              </a:cxnLst>
              <a:rect l="0" t="0" r="r" b="b"/>
              <a:pathLst>
                <a:path w="209" h="292">
                  <a:moveTo>
                    <a:pt x="74" y="190"/>
                  </a:moveTo>
                  <a:cubicBezTo>
                    <a:pt x="93" y="154"/>
                    <a:pt x="114" y="101"/>
                    <a:pt x="133" y="57"/>
                  </a:cubicBezTo>
                  <a:cubicBezTo>
                    <a:pt x="139" y="43"/>
                    <a:pt x="144" y="21"/>
                    <a:pt x="152" y="14"/>
                  </a:cubicBezTo>
                  <a:cubicBezTo>
                    <a:pt x="171" y="0"/>
                    <a:pt x="200" y="13"/>
                    <a:pt x="203" y="28"/>
                  </a:cubicBezTo>
                  <a:cubicBezTo>
                    <a:pt x="209" y="51"/>
                    <a:pt x="187" y="83"/>
                    <a:pt x="180" y="100"/>
                  </a:cubicBezTo>
                  <a:cubicBezTo>
                    <a:pt x="158" y="152"/>
                    <a:pt x="145" y="182"/>
                    <a:pt x="123" y="235"/>
                  </a:cubicBezTo>
                  <a:cubicBezTo>
                    <a:pt x="113" y="259"/>
                    <a:pt x="108" y="292"/>
                    <a:pt x="80" y="290"/>
                  </a:cubicBezTo>
                  <a:cubicBezTo>
                    <a:pt x="56" y="288"/>
                    <a:pt x="47" y="262"/>
                    <a:pt x="33" y="239"/>
                  </a:cubicBezTo>
                  <a:cubicBezTo>
                    <a:pt x="21" y="218"/>
                    <a:pt x="0" y="192"/>
                    <a:pt x="0" y="174"/>
                  </a:cubicBezTo>
                  <a:cubicBezTo>
                    <a:pt x="0" y="154"/>
                    <a:pt x="17" y="139"/>
                    <a:pt x="41" y="145"/>
                  </a:cubicBezTo>
                  <a:cubicBezTo>
                    <a:pt x="58" y="150"/>
                    <a:pt x="63" y="172"/>
                    <a:pt x="74" y="1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9" name="Freeform 20"/>
            <p:cNvSpPr>
              <a:spLocks/>
            </p:cNvSpPr>
            <p:nvPr/>
          </p:nvSpPr>
          <p:spPr bwMode="gray">
            <a:xfrm>
              <a:off x="8091487" y="2582863"/>
              <a:ext cx="900113" cy="11588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" y="6"/>
                </a:cxn>
                <a:cxn ang="0">
                  <a:pos x="191" y="4"/>
                </a:cxn>
                <a:cxn ang="0">
                  <a:pos x="240" y="14"/>
                </a:cxn>
                <a:cxn ang="0">
                  <a:pos x="184" y="24"/>
                </a:cxn>
                <a:cxn ang="0">
                  <a:pos x="50" y="24"/>
                </a:cxn>
                <a:cxn ang="0">
                  <a:pos x="0" y="10"/>
                </a:cxn>
              </a:cxnLst>
              <a:rect l="0" t="0" r="r" b="b"/>
              <a:pathLst>
                <a:path w="240" h="31">
                  <a:moveTo>
                    <a:pt x="0" y="10"/>
                  </a:moveTo>
                  <a:cubicBezTo>
                    <a:pt x="1" y="9"/>
                    <a:pt x="3" y="9"/>
                    <a:pt x="3" y="6"/>
                  </a:cubicBezTo>
                  <a:cubicBezTo>
                    <a:pt x="48" y="3"/>
                    <a:pt x="130" y="4"/>
                    <a:pt x="191" y="4"/>
                  </a:cubicBezTo>
                  <a:cubicBezTo>
                    <a:pt x="209" y="4"/>
                    <a:pt x="240" y="0"/>
                    <a:pt x="240" y="14"/>
                  </a:cubicBezTo>
                  <a:cubicBezTo>
                    <a:pt x="240" y="29"/>
                    <a:pt x="204" y="24"/>
                    <a:pt x="184" y="24"/>
                  </a:cubicBezTo>
                  <a:cubicBezTo>
                    <a:pt x="137" y="24"/>
                    <a:pt x="97" y="24"/>
                    <a:pt x="50" y="24"/>
                  </a:cubicBezTo>
                  <a:cubicBezTo>
                    <a:pt x="31" y="24"/>
                    <a:pt x="1" y="31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0" name="Freeform 21"/>
            <p:cNvSpPr>
              <a:spLocks/>
            </p:cNvSpPr>
            <p:nvPr/>
          </p:nvSpPr>
          <p:spPr bwMode="gray">
            <a:xfrm>
              <a:off x="8091487" y="2767013"/>
              <a:ext cx="911225" cy="11588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6"/>
                </a:cxn>
                <a:cxn ang="0">
                  <a:pos x="189" y="4"/>
                </a:cxn>
                <a:cxn ang="0">
                  <a:pos x="240" y="12"/>
                </a:cxn>
                <a:cxn ang="0">
                  <a:pos x="185" y="24"/>
                </a:cxn>
                <a:cxn ang="0">
                  <a:pos x="52" y="24"/>
                </a:cxn>
                <a:cxn ang="0">
                  <a:pos x="0" y="10"/>
                </a:cxn>
              </a:cxnLst>
              <a:rect l="0" t="0" r="r" b="b"/>
              <a:pathLst>
                <a:path w="243" h="31">
                  <a:moveTo>
                    <a:pt x="0" y="10"/>
                  </a:moveTo>
                  <a:cubicBezTo>
                    <a:pt x="1" y="10"/>
                    <a:pt x="1" y="8"/>
                    <a:pt x="1" y="6"/>
                  </a:cubicBezTo>
                  <a:cubicBezTo>
                    <a:pt x="46" y="3"/>
                    <a:pt x="128" y="4"/>
                    <a:pt x="189" y="4"/>
                  </a:cubicBezTo>
                  <a:cubicBezTo>
                    <a:pt x="207" y="4"/>
                    <a:pt x="238" y="0"/>
                    <a:pt x="240" y="12"/>
                  </a:cubicBezTo>
                  <a:cubicBezTo>
                    <a:pt x="243" y="29"/>
                    <a:pt x="205" y="24"/>
                    <a:pt x="185" y="24"/>
                  </a:cubicBezTo>
                  <a:cubicBezTo>
                    <a:pt x="139" y="24"/>
                    <a:pt x="99" y="24"/>
                    <a:pt x="52" y="24"/>
                  </a:cubicBezTo>
                  <a:cubicBezTo>
                    <a:pt x="32" y="24"/>
                    <a:pt x="2" y="31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441" name="Straight Arrow Connector 440"/>
          <p:cNvCxnSpPr/>
          <p:nvPr/>
        </p:nvCxnSpPr>
        <p:spPr>
          <a:xfrm flipH="1" flipV="1">
            <a:off x="2259801" y="1907679"/>
            <a:ext cx="297512" cy="4086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Cube 441"/>
          <p:cNvSpPr/>
          <p:nvPr/>
        </p:nvSpPr>
        <p:spPr>
          <a:xfrm>
            <a:off x="5709245" y="3596246"/>
            <a:ext cx="411903" cy="345147"/>
          </a:xfrm>
          <a:prstGeom prst="cube">
            <a:avLst/>
          </a:prstGeom>
          <a:solidFill>
            <a:srgbClr val="7F5C27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443" name="Cube 442"/>
          <p:cNvSpPr/>
          <p:nvPr/>
        </p:nvSpPr>
        <p:spPr>
          <a:xfrm>
            <a:off x="4897705" y="3604987"/>
            <a:ext cx="411903" cy="345147"/>
          </a:xfrm>
          <a:prstGeom prst="cube">
            <a:avLst/>
          </a:prstGeom>
          <a:solidFill>
            <a:srgbClr val="7F5C27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7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lowchart: Process 205"/>
          <p:cNvSpPr/>
          <p:nvPr/>
        </p:nvSpPr>
        <p:spPr>
          <a:xfrm>
            <a:off x="311972" y="3277433"/>
            <a:ext cx="9365427" cy="2666167"/>
          </a:xfrm>
          <a:prstGeom prst="flowChartProcess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37200" y="3130688"/>
            <a:ext cx="3202524" cy="28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Project scope for Phase 2B deliverables 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208" name="Isosceles Triangle 207"/>
          <p:cNvSpPr/>
          <p:nvPr/>
        </p:nvSpPr>
        <p:spPr>
          <a:xfrm flipH="1" flipV="1">
            <a:off x="3066248" y="3042808"/>
            <a:ext cx="4220801" cy="11221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500" dirty="0" smtClean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3499650"/>
            <a:ext cx="1636184" cy="2291550"/>
            <a:chOff x="913995" y="3641003"/>
            <a:chExt cx="1636184" cy="2291550"/>
          </a:xfrm>
        </p:grpSpPr>
        <p:sp>
          <p:nvSpPr>
            <p:cNvPr id="215" name="Text Placeholder 7"/>
            <p:cNvSpPr txBox="1">
              <a:spLocks/>
            </p:cNvSpPr>
            <p:nvPr/>
          </p:nvSpPr>
          <p:spPr>
            <a:xfrm>
              <a:off x="949979" y="4823859"/>
              <a:ext cx="1600200" cy="960120"/>
            </a:xfrm>
            <a:prstGeom prst="roundRect">
              <a:avLst/>
            </a:prstGeom>
            <a:noFill/>
            <a:ln w="12700">
              <a:noFill/>
            </a:ln>
          </p:spPr>
          <p:txBody>
            <a:bodyPr wrap="square" lIns="72000" tIns="54000" rIns="72000" bIns="54000" anchor="t" anchorCtr="0">
              <a:noAutofit/>
            </a:bodyPr>
            <a:lstStyle>
              <a:defPPr>
                <a:defRPr lang="en-US"/>
              </a:defPPr>
              <a:lvl3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 sz="1000" b="1" kern="0">
                  <a:solidFill>
                    <a:srgbClr val="5B9BD5"/>
                  </a:solidFill>
                </a:defRPr>
              </a:lvl3pPr>
            </a:lstStyle>
            <a:p>
              <a:pPr lvl="2"/>
              <a:r>
                <a:rPr lang="en-GB" dirty="0" smtClean="0">
                  <a:solidFill>
                    <a:schemeClr val="accent1"/>
                  </a:solidFill>
                </a:rPr>
                <a:t>IT vendor contracting</a:t>
              </a:r>
              <a:endParaRPr lang="en-GB" dirty="0">
                <a:solidFill>
                  <a:schemeClr val="accent1"/>
                </a:solidFill>
              </a:endParaRPr>
            </a:p>
            <a:p>
              <a:pPr lvl="2"/>
              <a:r>
                <a:rPr lang="en-US" b="0" dirty="0">
                  <a:solidFill>
                    <a:schemeClr val="accent1"/>
                  </a:solidFill>
                </a:rPr>
                <a:t>Define </a:t>
              </a:r>
              <a:r>
                <a:rPr lang="en-US" b="0" dirty="0" smtClean="0">
                  <a:solidFill>
                    <a:schemeClr val="accent1"/>
                  </a:solidFill>
                </a:rPr>
                <a:t>technical scope, launch final evaluation and contracting activities with vendor </a:t>
              </a:r>
              <a:endParaRPr lang="en-GB" b="0" dirty="0">
                <a:solidFill>
                  <a:schemeClr val="accent1"/>
                </a:solidFill>
              </a:endParaRP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1324361" y="4076655"/>
              <a:ext cx="836764" cy="606404"/>
              <a:chOff x="8421686" y="2605093"/>
              <a:chExt cx="731840" cy="528638"/>
            </a:xfrm>
            <a:solidFill>
              <a:srgbClr val="7F5C27"/>
            </a:solidFill>
          </p:grpSpPr>
          <p:sp>
            <p:nvSpPr>
              <p:cNvPr id="351" name="Freeform 50"/>
              <p:cNvSpPr>
                <a:spLocks/>
              </p:cNvSpPr>
              <p:nvPr/>
            </p:nvSpPr>
            <p:spPr bwMode="auto">
              <a:xfrm>
                <a:off x="8445499" y="2659068"/>
                <a:ext cx="100013" cy="136525"/>
              </a:xfrm>
              <a:custGeom>
                <a:avLst/>
                <a:gdLst/>
                <a:ahLst/>
                <a:cxnLst>
                  <a:cxn ang="0">
                    <a:pos x="35" y="67"/>
                  </a:cxn>
                  <a:cxn ang="0">
                    <a:pos x="51" y="27"/>
                  </a:cxn>
                  <a:cxn ang="0">
                    <a:pos x="26" y="0"/>
                  </a:cxn>
                  <a:cxn ang="0">
                    <a:pos x="0" y="31"/>
                  </a:cxn>
                  <a:cxn ang="0">
                    <a:pos x="35" y="67"/>
                  </a:cxn>
                </a:cxnLst>
                <a:rect l="0" t="0" r="r" b="b"/>
                <a:pathLst>
                  <a:path w="52" h="70">
                    <a:moveTo>
                      <a:pt x="35" y="67"/>
                    </a:moveTo>
                    <a:cubicBezTo>
                      <a:pt x="50" y="64"/>
                      <a:pt x="52" y="43"/>
                      <a:pt x="51" y="27"/>
                    </a:cubicBezTo>
                    <a:cubicBezTo>
                      <a:pt x="50" y="10"/>
                      <a:pt x="37" y="0"/>
                      <a:pt x="26" y="0"/>
                    </a:cubicBezTo>
                    <a:cubicBezTo>
                      <a:pt x="10" y="1"/>
                      <a:pt x="0" y="14"/>
                      <a:pt x="0" y="31"/>
                    </a:cubicBezTo>
                    <a:cubicBezTo>
                      <a:pt x="4" y="57"/>
                      <a:pt x="24" y="70"/>
                      <a:pt x="35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2" name="Freeform 51"/>
              <p:cNvSpPr>
                <a:spLocks/>
              </p:cNvSpPr>
              <p:nvPr/>
            </p:nvSpPr>
            <p:spPr bwMode="auto">
              <a:xfrm>
                <a:off x="8421686" y="2809881"/>
                <a:ext cx="149225" cy="263525"/>
              </a:xfrm>
              <a:custGeom>
                <a:avLst/>
                <a:gdLst/>
                <a:ahLst/>
                <a:cxnLst>
                  <a:cxn ang="0">
                    <a:pos x="66" y="28"/>
                  </a:cxn>
                  <a:cxn ang="0">
                    <a:pos x="55" y="10"/>
                  </a:cxn>
                  <a:cxn ang="0">
                    <a:pos x="62" y="48"/>
                  </a:cxn>
                  <a:cxn ang="0">
                    <a:pos x="33" y="4"/>
                  </a:cxn>
                  <a:cxn ang="0">
                    <a:pos x="20" y="0"/>
                  </a:cxn>
                  <a:cxn ang="0">
                    <a:pos x="2" y="29"/>
                  </a:cxn>
                  <a:cxn ang="0">
                    <a:pos x="0" y="136"/>
                  </a:cxn>
                  <a:cxn ang="0">
                    <a:pos x="36" y="136"/>
                  </a:cxn>
                  <a:cxn ang="0">
                    <a:pos x="77" y="73"/>
                  </a:cxn>
                  <a:cxn ang="0">
                    <a:pos x="66" y="28"/>
                  </a:cxn>
                </a:cxnLst>
                <a:rect l="0" t="0" r="r" b="b"/>
                <a:pathLst>
                  <a:path w="77" h="136">
                    <a:moveTo>
                      <a:pt x="66" y="28"/>
                    </a:moveTo>
                    <a:cubicBezTo>
                      <a:pt x="66" y="28"/>
                      <a:pt x="62" y="17"/>
                      <a:pt x="55" y="10"/>
                    </a:cubicBezTo>
                    <a:cubicBezTo>
                      <a:pt x="54" y="8"/>
                      <a:pt x="63" y="50"/>
                      <a:pt x="62" y="48"/>
                    </a:cubicBezTo>
                    <a:cubicBezTo>
                      <a:pt x="52" y="28"/>
                      <a:pt x="38" y="7"/>
                      <a:pt x="33" y="4"/>
                    </a:cubicBezTo>
                    <a:cubicBezTo>
                      <a:pt x="29" y="2"/>
                      <a:pt x="24" y="0"/>
                      <a:pt x="20" y="0"/>
                    </a:cubicBezTo>
                    <a:cubicBezTo>
                      <a:pt x="13" y="3"/>
                      <a:pt x="4" y="12"/>
                      <a:pt x="2" y="29"/>
                    </a:cubicBezTo>
                    <a:cubicBezTo>
                      <a:pt x="1" y="55"/>
                      <a:pt x="0" y="82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2" y="44"/>
                      <a:pt x="70" y="44"/>
                      <a:pt x="66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3" name="Freeform 52"/>
              <p:cNvSpPr>
                <a:spLocks/>
              </p:cNvSpPr>
              <p:nvPr/>
            </p:nvSpPr>
            <p:spPr bwMode="auto">
              <a:xfrm>
                <a:off x="9031288" y="2659068"/>
                <a:ext cx="100013" cy="136525"/>
              </a:xfrm>
              <a:custGeom>
                <a:avLst/>
                <a:gdLst/>
                <a:ahLst/>
                <a:cxnLst>
                  <a:cxn ang="0">
                    <a:pos x="16" y="67"/>
                  </a:cxn>
                  <a:cxn ang="0">
                    <a:pos x="51" y="31"/>
                  </a:cxn>
                  <a:cxn ang="0">
                    <a:pos x="26" y="0"/>
                  </a:cxn>
                  <a:cxn ang="0">
                    <a:pos x="0" y="27"/>
                  </a:cxn>
                  <a:cxn ang="0">
                    <a:pos x="16" y="67"/>
                  </a:cxn>
                </a:cxnLst>
                <a:rect l="0" t="0" r="r" b="b"/>
                <a:pathLst>
                  <a:path w="52" h="70">
                    <a:moveTo>
                      <a:pt x="16" y="67"/>
                    </a:moveTo>
                    <a:cubicBezTo>
                      <a:pt x="27" y="70"/>
                      <a:pt x="47" y="57"/>
                      <a:pt x="51" y="31"/>
                    </a:cubicBezTo>
                    <a:cubicBezTo>
                      <a:pt x="52" y="14"/>
                      <a:pt x="42" y="1"/>
                      <a:pt x="26" y="0"/>
                    </a:cubicBezTo>
                    <a:cubicBezTo>
                      <a:pt x="14" y="0"/>
                      <a:pt x="1" y="10"/>
                      <a:pt x="0" y="27"/>
                    </a:cubicBezTo>
                    <a:cubicBezTo>
                      <a:pt x="0" y="43"/>
                      <a:pt x="2" y="64"/>
                      <a:pt x="16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4" name="Freeform 53"/>
              <p:cNvSpPr>
                <a:spLocks/>
              </p:cNvSpPr>
              <p:nvPr/>
            </p:nvSpPr>
            <p:spPr bwMode="auto">
              <a:xfrm>
                <a:off x="9004301" y="2809881"/>
                <a:ext cx="149225" cy="263525"/>
              </a:xfrm>
              <a:custGeom>
                <a:avLst/>
                <a:gdLst/>
                <a:ahLst/>
                <a:cxnLst>
                  <a:cxn ang="0">
                    <a:pos x="76" y="29"/>
                  </a:cxn>
                  <a:cxn ang="0">
                    <a:pos x="58" y="0"/>
                  </a:cxn>
                  <a:cxn ang="0">
                    <a:pos x="44" y="4"/>
                  </a:cxn>
                  <a:cxn ang="0">
                    <a:pos x="15" y="48"/>
                  </a:cxn>
                  <a:cxn ang="0">
                    <a:pos x="22" y="10"/>
                  </a:cxn>
                  <a:cxn ang="0">
                    <a:pos x="12" y="28"/>
                  </a:cxn>
                  <a:cxn ang="0">
                    <a:pos x="0" y="73"/>
                  </a:cxn>
                  <a:cxn ang="0">
                    <a:pos x="41" y="136"/>
                  </a:cxn>
                  <a:cxn ang="0">
                    <a:pos x="77" y="136"/>
                  </a:cxn>
                  <a:cxn ang="0">
                    <a:pos x="76" y="29"/>
                  </a:cxn>
                </a:cxnLst>
                <a:rect l="0" t="0" r="r" b="b"/>
                <a:pathLst>
                  <a:path w="77" h="136">
                    <a:moveTo>
                      <a:pt x="76" y="29"/>
                    </a:moveTo>
                    <a:cubicBezTo>
                      <a:pt x="73" y="12"/>
                      <a:pt x="64" y="3"/>
                      <a:pt x="58" y="0"/>
                    </a:cubicBezTo>
                    <a:cubicBezTo>
                      <a:pt x="53" y="0"/>
                      <a:pt x="48" y="2"/>
                      <a:pt x="44" y="4"/>
                    </a:cubicBezTo>
                    <a:cubicBezTo>
                      <a:pt x="40" y="7"/>
                      <a:pt x="25" y="28"/>
                      <a:pt x="15" y="48"/>
                    </a:cubicBezTo>
                    <a:cubicBezTo>
                      <a:pt x="15" y="50"/>
                      <a:pt x="24" y="8"/>
                      <a:pt x="22" y="10"/>
                    </a:cubicBezTo>
                    <a:cubicBezTo>
                      <a:pt x="16" y="17"/>
                      <a:pt x="12" y="28"/>
                      <a:pt x="12" y="28"/>
                    </a:cubicBezTo>
                    <a:cubicBezTo>
                      <a:pt x="8" y="44"/>
                      <a:pt x="6" y="44"/>
                      <a:pt x="0" y="73"/>
                    </a:cubicBezTo>
                    <a:cubicBezTo>
                      <a:pt x="41" y="136"/>
                      <a:pt x="41" y="136"/>
                      <a:pt x="41" y="136"/>
                    </a:cubicBezTo>
                    <a:cubicBezTo>
                      <a:pt x="77" y="136"/>
                      <a:pt x="77" y="136"/>
                      <a:pt x="77" y="136"/>
                    </a:cubicBezTo>
                    <a:cubicBezTo>
                      <a:pt x="77" y="82"/>
                      <a:pt x="77" y="55"/>
                      <a:pt x="76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5" name="Freeform 54"/>
              <p:cNvSpPr>
                <a:spLocks/>
              </p:cNvSpPr>
              <p:nvPr/>
            </p:nvSpPr>
            <p:spPr bwMode="auto">
              <a:xfrm>
                <a:off x="8662987" y="2751143"/>
                <a:ext cx="330201" cy="161925"/>
              </a:xfrm>
              <a:custGeom>
                <a:avLst/>
                <a:gdLst/>
                <a:ahLst/>
                <a:cxnLst>
                  <a:cxn ang="0">
                    <a:pos x="22" y="76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0" y="84"/>
                  </a:cxn>
                  <a:cxn ang="0">
                    <a:pos x="101" y="84"/>
                  </a:cxn>
                  <a:cxn ang="0">
                    <a:pos x="101" y="42"/>
                  </a:cxn>
                  <a:cxn ang="0">
                    <a:pos x="102" y="43"/>
                  </a:cxn>
                  <a:cxn ang="0">
                    <a:pos x="111" y="57"/>
                  </a:cxn>
                  <a:cxn ang="0">
                    <a:pos x="116" y="62"/>
                  </a:cxn>
                  <a:cxn ang="0">
                    <a:pos x="118" y="65"/>
                  </a:cxn>
                  <a:cxn ang="0">
                    <a:pos x="120" y="66"/>
                  </a:cxn>
                  <a:cxn ang="0">
                    <a:pos x="124" y="68"/>
                  </a:cxn>
                  <a:cxn ang="0">
                    <a:pos x="127" y="68"/>
                  </a:cxn>
                  <a:cxn ang="0">
                    <a:pos x="133" y="67"/>
                  </a:cxn>
                  <a:cxn ang="0">
                    <a:pos x="136" y="65"/>
                  </a:cxn>
                  <a:cxn ang="0">
                    <a:pos x="141" y="62"/>
                  </a:cxn>
                  <a:cxn ang="0">
                    <a:pos x="149" y="54"/>
                  </a:cxn>
                  <a:cxn ang="0">
                    <a:pos x="165" y="37"/>
                  </a:cxn>
                  <a:cxn ang="0">
                    <a:pos x="164" y="20"/>
                  </a:cxn>
                  <a:cxn ang="0">
                    <a:pos x="147" y="21"/>
                  </a:cxn>
                  <a:cxn ang="0">
                    <a:pos x="147" y="21"/>
                  </a:cxn>
                  <a:cxn ang="0">
                    <a:pos x="134" y="35"/>
                  </a:cxn>
                  <a:cxn ang="0">
                    <a:pos x="129" y="40"/>
                  </a:cxn>
                  <a:cxn ang="0">
                    <a:pos x="126" y="35"/>
                  </a:cxn>
                  <a:cxn ang="0">
                    <a:pos x="116" y="20"/>
                  </a:cxn>
                  <a:cxn ang="0">
                    <a:pos x="112" y="14"/>
                  </a:cxn>
                  <a:cxn ang="0">
                    <a:pos x="111" y="13"/>
                  </a:cxn>
                  <a:cxn ang="0">
                    <a:pos x="111" y="12"/>
                  </a:cxn>
                  <a:cxn ang="0">
                    <a:pos x="109" y="9"/>
                  </a:cxn>
                  <a:cxn ang="0">
                    <a:pos x="92" y="2"/>
                  </a:cxn>
                  <a:cxn ang="0">
                    <a:pos x="84" y="0"/>
                  </a:cxn>
                  <a:cxn ang="0">
                    <a:pos x="84" y="0"/>
                  </a:cxn>
                  <a:cxn ang="0">
                    <a:pos x="84" y="0"/>
                  </a:cxn>
                  <a:cxn ang="0">
                    <a:pos x="73" y="37"/>
                  </a:cxn>
                  <a:cxn ang="0">
                    <a:pos x="69" y="14"/>
                  </a:cxn>
                  <a:cxn ang="0">
                    <a:pos x="72" y="7"/>
                  </a:cxn>
                  <a:cxn ang="0">
                    <a:pos x="67" y="2"/>
                  </a:cxn>
                  <a:cxn ang="0">
                    <a:pos x="64" y="2"/>
                  </a:cxn>
                  <a:cxn ang="0">
                    <a:pos x="59" y="7"/>
                  </a:cxn>
                  <a:cxn ang="0">
                    <a:pos x="62" y="14"/>
                  </a:cxn>
                  <a:cxn ang="0">
                    <a:pos x="58" y="37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40" y="2"/>
                  </a:cxn>
                  <a:cxn ang="0">
                    <a:pos x="17" y="11"/>
                  </a:cxn>
                  <a:cxn ang="0">
                    <a:pos x="0" y="75"/>
                  </a:cxn>
                  <a:cxn ang="0">
                    <a:pos x="0" y="84"/>
                  </a:cxn>
                  <a:cxn ang="0">
                    <a:pos x="22" y="84"/>
                  </a:cxn>
                  <a:cxn ang="0">
                    <a:pos x="22" y="76"/>
                  </a:cxn>
                </a:cxnLst>
                <a:rect l="0" t="0" r="r" b="b"/>
                <a:pathLst>
                  <a:path w="170" h="84">
                    <a:moveTo>
                      <a:pt x="22" y="76"/>
                    </a:moveTo>
                    <a:cubicBezTo>
                      <a:pt x="23" y="61"/>
                      <a:pt x="28" y="39"/>
                      <a:pt x="30" y="38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102" y="42"/>
                      <a:pt x="102" y="43"/>
                      <a:pt x="102" y="43"/>
                    </a:cubicBezTo>
                    <a:cubicBezTo>
                      <a:pt x="105" y="48"/>
                      <a:pt x="108" y="53"/>
                      <a:pt x="111" y="57"/>
                    </a:cubicBezTo>
                    <a:cubicBezTo>
                      <a:pt x="113" y="59"/>
                      <a:pt x="114" y="60"/>
                      <a:pt x="116" y="62"/>
                    </a:cubicBezTo>
                    <a:cubicBezTo>
                      <a:pt x="116" y="63"/>
                      <a:pt x="117" y="64"/>
                      <a:pt x="118" y="65"/>
                    </a:cubicBezTo>
                    <a:cubicBezTo>
                      <a:pt x="119" y="65"/>
                      <a:pt x="119" y="66"/>
                      <a:pt x="120" y="66"/>
                    </a:cubicBezTo>
                    <a:cubicBezTo>
                      <a:pt x="121" y="67"/>
                      <a:pt x="122" y="67"/>
                      <a:pt x="124" y="68"/>
                    </a:cubicBezTo>
                    <a:cubicBezTo>
                      <a:pt x="125" y="68"/>
                      <a:pt x="126" y="68"/>
                      <a:pt x="127" y="68"/>
                    </a:cubicBezTo>
                    <a:cubicBezTo>
                      <a:pt x="130" y="68"/>
                      <a:pt x="132" y="67"/>
                      <a:pt x="133" y="67"/>
                    </a:cubicBezTo>
                    <a:cubicBezTo>
                      <a:pt x="134" y="66"/>
                      <a:pt x="135" y="66"/>
                      <a:pt x="136" y="65"/>
                    </a:cubicBezTo>
                    <a:cubicBezTo>
                      <a:pt x="138" y="64"/>
                      <a:pt x="140" y="63"/>
                      <a:pt x="141" y="62"/>
                    </a:cubicBezTo>
                    <a:cubicBezTo>
                      <a:pt x="144" y="59"/>
                      <a:pt x="146" y="57"/>
                      <a:pt x="149" y="54"/>
                    </a:cubicBezTo>
                    <a:cubicBezTo>
                      <a:pt x="157" y="46"/>
                      <a:pt x="165" y="37"/>
                      <a:pt x="165" y="37"/>
                    </a:cubicBezTo>
                    <a:cubicBezTo>
                      <a:pt x="170" y="32"/>
                      <a:pt x="169" y="24"/>
                      <a:pt x="164" y="20"/>
                    </a:cubicBezTo>
                    <a:cubicBezTo>
                      <a:pt x="159" y="15"/>
                      <a:pt x="151" y="16"/>
                      <a:pt x="147" y="21"/>
                    </a:cubicBezTo>
                    <a:cubicBezTo>
                      <a:pt x="147" y="21"/>
                      <a:pt x="147" y="21"/>
                      <a:pt x="147" y="21"/>
                    </a:cubicBezTo>
                    <a:cubicBezTo>
                      <a:pt x="146" y="22"/>
                      <a:pt x="141" y="28"/>
                      <a:pt x="134" y="35"/>
                    </a:cubicBezTo>
                    <a:cubicBezTo>
                      <a:pt x="133" y="37"/>
                      <a:pt x="131" y="39"/>
                      <a:pt x="129" y="40"/>
                    </a:cubicBezTo>
                    <a:cubicBezTo>
                      <a:pt x="128" y="39"/>
                      <a:pt x="127" y="37"/>
                      <a:pt x="126" y="35"/>
                    </a:cubicBezTo>
                    <a:cubicBezTo>
                      <a:pt x="122" y="30"/>
                      <a:pt x="118" y="24"/>
                      <a:pt x="116" y="20"/>
                    </a:cubicBezTo>
                    <a:cubicBezTo>
                      <a:pt x="114" y="17"/>
                      <a:pt x="113" y="15"/>
                      <a:pt x="112" y="14"/>
                    </a:cubicBezTo>
                    <a:cubicBezTo>
                      <a:pt x="112" y="13"/>
                      <a:pt x="112" y="13"/>
                      <a:pt x="111" y="13"/>
                    </a:cubicBezTo>
                    <a:cubicBezTo>
                      <a:pt x="111" y="12"/>
                      <a:pt x="111" y="12"/>
                      <a:pt x="111" y="12"/>
                    </a:cubicBezTo>
                    <a:cubicBezTo>
                      <a:pt x="110" y="11"/>
                      <a:pt x="110" y="10"/>
                      <a:pt x="109" y="9"/>
                    </a:cubicBezTo>
                    <a:cubicBezTo>
                      <a:pt x="108" y="8"/>
                      <a:pt x="104" y="5"/>
                      <a:pt x="92" y="2"/>
                    </a:cubicBezTo>
                    <a:cubicBezTo>
                      <a:pt x="89" y="1"/>
                      <a:pt x="86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3" y="5"/>
                      <a:pt x="81" y="20"/>
                      <a:pt x="73" y="37"/>
                    </a:cubicBezTo>
                    <a:cubicBezTo>
                      <a:pt x="71" y="25"/>
                      <a:pt x="69" y="15"/>
                      <a:pt x="69" y="14"/>
                    </a:cubicBezTo>
                    <a:cubicBezTo>
                      <a:pt x="72" y="7"/>
                      <a:pt x="72" y="7"/>
                      <a:pt x="72" y="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5"/>
                      <a:pt x="60" y="25"/>
                      <a:pt x="58" y="37"/>
                    </a:cubicBezTo>
                    <a:cubicBezTo>
                      <a:pt x="50" y="20"/>
                      <a:pt x="48" y="5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1"/>
                      <a:pt x="40" y="2"/>
                    </a:cubicBezTo>
                    <a:cubicBezTo>
                      <a:pt x="33" y="4"/>
                      <a:pt x="23" y="8"/>
                      <a:pt x="17" y="11"/>
                    </a:cubicBezTo>
                    <a:cubicBezTo>
                      <a:pt x="14" y="14"/>
                      <a:pt x="3" y="29"/>
                      <a:pt x="0" y="75"/>
                    </a:cubicBezTo>
                    <a:cubicBezTo>
                      <a:pt x="0" y="78"/>
                      <a:pt x="0" y="81"/>
                      <a:pt x="0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1"/>
                      <a:pt x="22" y="79"/>
                      <a:pt x="22" y="7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6" name="Freeform 55"/>
              <p:cNvSpPr>
                <a:spLocks/>
              </p:cNvSpPr>
              <p:nvPr/>
            </p:nvSpPr>
            <p:spPr bwMode="auto">
              <a:xfrm>
                <a:off x="8728075" y="2605093"/>
                <a:ext cx="125413" cy="138113"/>
              </a:xfrm>
              <a:custGeom>
                <a:avLst/>
                <a:gdLst/>
                <a:ahLst/>
                <a:cxnLst>
                  <a:cxn ang="0">
                    <a:pos x="7" y="46"/>
                  </a:cxn>
                  <a:cxn ang="0">
                    <a:pos x="33" y="71"/>
                  </a:cxn>
                  <a:cxn ang="0">
                    <a:pos x="59" y="46"/>
                  </a:cxn>
                  <a:cxn ang="0">
                    <a:pos x="64" y="34"/>
                  </a:cxn>
                  <a:cxn ang="0">
                    <a:pos x="60" y="29"/>
                  </a:cxn>
                  <a:cxn ang="0">
                    <a:pos x="33" y="0"/>
                  </a:cxn>
                  <a:cxn ang="0">
                    <a:pos x="5" y="29"/>
                  </a:cxn>
                  <a:cxn ang="0">
                    <a:pos x="1" y="34"/>
                  </a:cxn>
                  <a:cxn ang="0">
                    <a:pos x="7" y="46"/>
                  </a:cxn>
                </a:cxnLst>
                <a:rect l="0" t="0" r="r" b="b"/>
                <a:pathLst>
                  <a:path w="65" h="71">
                    <a:moveTo>
                      <a:pt x="7" y="46"/>
                    </a:moveTo>
                    <a:cubicBezTo>
                      <a:pt x="11" y="59"/>
                      <a:pt x="19" y="71"/>
                      <a:pt x="33" y="71"/>
                    </a:cubicBezTo>
                    <a:cubicBezTo>
                      <a:pt x="47" y="71"/>
                      <a:pt x="55" y="59"/>
                      <a:pt x="59" y="46"/>
                    </a:cubicBezTo>
                    <a:cubicBezTo>
                      <a:pt x="62" y="44"/>
                      <a:pt x="65" y="38"/>
                      <a:pt x="64" y="34"/>
                    </a:cubicBezTo>
                    <a:cubicBezTo>
                      <a:pt x="64" y="31"/>
                      <a:pt x="63" y="30"/>
                      <a:pt x="60" y="29"/>
                    </a:cubicBezTo>
                    <a:cubicBezTo>
                      <a:pt x="60" y="13"/>
                      <a:pt x="49" y="0"/>
                      <a:pt x="33" y="0"/>
                    </a:cubicBezTo>
                    <a:cubicBezTo>
                      <a:pt x="17" y="0"/>
                      <a:pt x="6" y="13"/>
                      <a:pt x="5" y="29"/>
                    </a:cubicBezTo>
                    <a:cubicBezTo>
                      <a:pt x="3" y="30"/>
                      <a:pt x="1" y="31"/>
                      <a:pt x="1" y="34"/>
                    </a:cubicBezTo>
                    <a:cubicBezTo>
                      <a:pt x="0" y="39"/>
                      <a:pt x="3" y="45"/>
                      <a:pt x="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7" name="Freeform 56"/>
              <p:cNvSpPr>
                <a:spLocks/>
              </p:cNvSpPr>
              <p:nvPr/>
            </p:nvSpPr>
            <p:spPr bwMode="auto">
              <a:xfrm>
                <a:off x="8494711" y="2924181"/>
                <a:ext cx="584202" cy="209550"/>
              </a:xfrm>
              <a:custGeom>
                <a:avLst/>
                <a:gdLst/>
                <a:ahLst/>
                <a:cxnLst>
                  <a:cxn ang="0">
                    <a:pos x="232" y="0"/>
                  </a:cxn>
                  <a:cxn ang="0">
                    <a:pos x="235" y="3"/>
                  </a:cxn>
                  <a:cxn ang="0">
                    <a:pos x="286" y="88"/>
                  </a:cxn>
                  <a:cxn ang="0">
                    <a:pos x="286" y="90"/>
                  </a:cxn>
                  <a:cxn ang="0">
                    <a:pos x="16" y="89"/>
                  </a:cxn>
                  <a:cxn ang="0">
                    <a:pos x="16" y="88"/>
                  </a:cxn>
                  <a:cxn ang="0">
                    <a:pos x="69" y="2"/>
                  </a:cxn>
                  <a:cxn ang="0">
                    <a:pos x="71" y="0"/>
                  </a:cxn>
                  <a:cxn ang="0">
                    <a:pos x="59" y="0"/>
                  </a:cxn>
                  <a:cxn ang="0">
                    <a:pos x="0" y="92"/>
                  </a:cxn>
                  <a:cxn ang="0">
                    <a:pos x="0" y="108"/>
                  </a:cxn>
                  <a:cxn ang="0">
                    <a:pos x="1" y="108"/>
                  </a:cxn>
                  <a:cxn ang="0">
                    <a:pos x="302" y="108"/>
                  </a:cxn>
                  <a:cxn ang="0">
                    <a:pos x="302" y="108"/>
                  </a:cxn>
                  <a:cxn ang="0">
                    <a:pos x="302" y="91"/>
                  </a:cxn>
                  <a:cxn ang="0">
                    <a:pos x="244" y="0"/>
                  </a:cxn>
                  <a:cxn ang="0">
                    <a:pos x="232" y="0"/>
                  </a:cxn>
                </a:cxnLst>
                <a:rect l="0" t="0" r="r" b="b"/>
                <a:pathLst>
                  <a:path w="302" h="108">
                    <a:moveTo>
                      <a:pt x="232" y="0"/>
                    </a:moveTo>
                    <a:cubicBezTo>
                      <a:pt x="233" y="1"/>
                      <a:pt x="234" y="1"/>
                      <a:pt x="235" y="3"/>
                    </a:cubicBezTo>
                    <a:cubicBezTo>
                      <a:pt x="286" y="88"/>
                      <a:pt x="286" y="88"/>
                      <a:pt x="286" y="88"/>
                    </a:cubicBezTo>
                    <a:cubicBezTo>
                      <a:pt x="286" y="89"/>
                      <a:pt x="286" y="89"/>
                      <a:pt x="286" y="90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16" y="89"/>
                      <a:pt x="16" y="89"/>
                      <a:pt x="16" y="88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1"/>
                      <a:pt x="70" y="1"/>
                      <a:pt x="7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08"/>
                      <a:pt x="1" y="108"/>
                      <a:pt x="1" y="108"/>
                    </a:cubicBezTo>
                    <a:cubicBezTo>
                      <a:pt x="302" y="108"/>
                      <a:pt x="302" y="108"/>
                      <a:pt x="302" y="108"/>
                    </a:cubicBezTo>
                    <a:cubicBezTo>
                      <a:pt x="302" y="108"/>
                      <a:pt x="302" y="108"/>
                      <a:pt x="302" y="108"/>
                    </a:cubicBezTo>
                    <a:cubicBezTo>
                      <a:pt x="302" y="91"/>
                      <a:pt x="302" y="91"/>
                      <a:pt x="302" y="91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2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96" name="Rectangle 395"/>
            <p:cNvSpPr/>
            <p:nvPr/>
          </p:nvSpPr>
          <p:spPr>
            <a:xfrm>
              <a:off x="979361" y="3708876"/>
              <a:ext cx="1570390" cy="2223677"/>
            </a:xfrm>
            <a:prstGeom prst="rect">
              <a:avLst/>
            </a:prstGeom>
            <a:noFill/>
            <a:ln>
              <a:solidFill>
                <a:srgbClr val="7F5C2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98" name="Oval 397"/>
            <p:cNvSpPr/>
            <p:nvPr/>
          </p:nvSpPr>
          <p:spPr>
            <a:xfrm>
              <a:off x="913995" y="3641003"/>
              <a:ext cx="180000" cy="180000"/>
            </a:xfrm>
            <a:prstGeom prst="ellipse">
              <a:avLst/>
            </a:prstGeom>
            <a:solidFill>
              <a:srgbClr val="7F5C27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sz="1000" b="1" dirty="0" smtClean="0">
                  <a:solidFill>
                    <a:schemeClr val="bg1"/>
                  </a:solidFill>
                </a:rPr>
                <a:t>A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01967" y="3499650"/>
            <a:ext cx="1636184" cy="2291550"/>
            <a:chOff x="2644172" y="3641003"/>
            <a:chExt cx="1636184" cy="2291550"/>
          </a:xfrm>
        </p:grpSpPr>
        <p:sp>
          <p:nvSpPr>
            <p:cNvPr id="216" name="Text Placeholder 7"/>
            <p:cNvSpPr txBox="1">
              <a:spLocks/>
            </p:cNvSpPr>
            <p:nvPr/>
          </p:nvSpPr>
          <p:spPr>
            <a:xfrm>
              <a:off x="2680156" y="4823859"/>
              <a:ext cx="1600200" cy="960120"/>
            </a:xfrm>
            <a:prstGeom prst="roundRect">
              <a:avLst/>
            </a:prstGeom>
            <a:noFill/>
            <a:ln w="12700">
              <a:noFill/>
            </a:ln>
          </p:spPr>
          <p:txBody>
            <a:bodyPr wrap="square" lIns="72000" tIns="54000" rIns="72000" bIns="54000" anchor="t" anchorCtr="0">
              <a:noAutofit/>
            </a:bodyPr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US" sz="1000" b="1" kern="0" dirty="0" smtClean="0">
                  <a:solidFill>
                    <a:schemeClr val="accent1"/>
                  </a:solidFill>
                </a:rPr>
                <a:t>Implementation Planning</a:t>
              </a:r>
              <a:endParaRPr lang="en-GB" sz="1000" b="1" kern="0" dirty="0" smtClean="0">
                <a:solidFill>
                  <a:schemeClr val="accent1"/>
                </a:solidFill>
              </a:endParaRPr>
            </a:p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US" sz="1000" kern="0" dirty="0">
                  <a:solidFill>
                    <a:schemeClr val="accent1"/>
                  </a:solidFill>
                </a:rPr>
                <a:t>Define detailed execution plan including activities, timeline and R&amp;R</a:t>
              </a:r>
            </a:p>
          </p:txBody>
        </p:sp>
        <p:grpSp>
          <p:nvGrpSpPr>
            <p:cNvPr id="358" name="Group 357"/>
            <p:cNvGrpSpPr/>
            <p:nvPr/>
          </p:nvGrpSpPr>
          <p:grpSpPr>
            <a:xfrm>
              <a:off x="3192880" y="4063946"/>
              <a:ext cx="550863" cy="631823"/>
              <a:chOff x="4268794" y="2697152"/>
              <a:chExt cx="550863" cy="631823"/>
            </a:xfrm>
            <a:solidFill>
              <a:srgbClr val="7F5C27"/>
            </a:solidFill>
          </p:grpSpPr>
          <p:sp>
            <p:nvSpPr>
              <p:cNvPr id="359" name="Freeform 108"/>
              <p:cNvSpPr>
                <a:spLocks noEditPoints="1"/>
              </p:cNvSpPr>
              <p:nvPr/>
            </p:nvSpPr>
            <p:spPr bwMode="auto">
              <a:xfrm>
                <a:off x="4610107" y="3086088"/>
                <a:ext cx="201613" cy="203199"/>
              </a:xfrm>
              <a:custGeom>
                <a:avLst/>
                <a:gdLst/>
                <a:ahLst/>
                <a:cxnLst>
                  <a:cxn ang="0">
                    <a:pos x="25" y="61"/>
                  </a:cxn>
                  <a:cxn ang="0">
                    <a:pos x="51" y="27"/>
                  </a:cxn>
                  <a:cxn ang="0">
                    <a:pos x="8" y="39"/>
                  </a:cxn>
                  <a:cxn ang="0">
                    <a:pos x="25" y="61"/>
                  </a:cxn>
                  <a:cxn ang="0">
                    <a:pos x="5" y="26"/>
                  </a:cxn>
                  <a:cxn ang="0">
                    <a:pos x="60" y="29"/>
                  </a:cxn>
                  <a:cxn ang="0">
                    <a:pos x="7" y="58"/>
                  </a:cxn>
                  <a:cxn ang="0">
                    <a:pos x="5" y="26"/>
                  </a:cxn>
                </a:cxnLst>
                <a:rect l="0" t="0" r="r" b="b"/>
                <a:pathLst>
                  <a:path w="78" h="79">
                    <a:moveTo>
                      <a:pt x="25" y="61"/>
                    </a:moveTo>
                    <a:cubicBezTo>
                      <a:pt x="44" y="65"/>
                      <a:pt x="70" y="52"/>
                      <a:pt x="51" y="27"/>
                    </a:cubicBezTo>
                    <a:cubicBezTo>
                      <a:pt x="37" y="8"/>
                      <a:pt x="11" y="20"/>
                      <a:pt x="8" y="39"/>
                    </a:cubicBezTo>
                    <a:cubicBezTo>
                      <a:pt x="6" y="51"/>
                      <a:pt x="13" y="59"/>
                      <a:pt x="25" y="61"/>
                    </a:cubicBezTo>
                    <a:close/>
                    <a:moveTo>
                      <a:pt x="5" y="26"/>
                    </a:moveTo>
                    <a:cubicBezTo>
                      <a:pt x="16" y="9"/>
                      <a:pt x="47" y="0"/>
                      <a:pt x="60" y="29"/>
                    </a:cubicBezTo>
                    <a:cubicBezTo>
                      <a:pt x="78" y="69"/>
                      <a:pt x="23" y="79"/>
                      <a:pt x="7" y="58"/>
                    </a:cubicBezTo>
                    <a:cubicBezTo>
                      <a:pt x="0" y="50"/>
                      <a:pt x="0" y="35"/>
                      <a:pt x="5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0" name="Freeform 109"/>
              <p:cNvSpPr>
                <a:spLocks/>
              </p:cNvSpPr>
              <p:nvPr/>
            </p:nvSpPr>
            <p:spPr bwMode="auto">
              <a:xfrm>
                <a:off x="4402144" y="3086088"/>
                <a:ext cx="107950" cy="146049"/>
              </a:xfrm>
              <a:custGeom>
                <a:avLst/>
                <a:gdLst/>
                <a:ahLst/>
                <a:cxnLst>
                  <a:cxn ang="0">
                    <a:pos x="41" y="4"/>
                  </a:cxn>
                  <a:cxn ang="0">
                    <a:pos x="18" y="36"/>
                  </a:cxn>
                  <a:cxn ang="0">
                    <a:pos x="25" y="41"/>
                  </a:cxn>
                  <a:cxn ang="0">
                    <a:pos x="29" y="43"/>
                  </a:cxn>
                  <a:cxn ang="0">
                    <a:pos x="27" y="47"/>
                  </a:cxn>
                  <a:cxn ang="0">
                    <a:pos x="3" y="56"/>
                  </a:cxn>
                  <a:cxn ang="0">
                    <a:pos x="0" y="54"/>
                  </a:cxn>
                  <a:cxn ang="0">
                    <a:pos x="3" y="29"/>
                  </a:cxn>
                  <a:cxn ang="0">
                    <a:pos x="7" y="28"/>
                  </a:cxn>
                  <a:cxn ang="0">
                    <a:pos x="15" y="34"/>
                  </a:cxn>
                  <a:cxn ang="0">
                    <a:pos x="38" y="1"/>
                  </a:cxn>
                  <a:cxn ang="0">
                    <a:pos x="41" y="1"/>
                  </a:cxn>
                  <a:cxn ang="0">
                    <a:pos x="41" y="4"/>
                  </a:cxn>
                </a:cxnLst>
                <a:rect l="0" t="0" r="r" b="b"/>
                <a:pathLst>
                  <a:path w="42" h="57">
                    <a:moveTo>
                      <a:pt x="41" y="4"/>
                    </a:moveTo>
                    <a:cubicBezTo>
                      <a:pt x="40" y="6"/>
                      <a:pt x="32" y="14"/>
                      <a:pt x="18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1"/>
                      <a:pt x="28" y="42"/>
                      <a:pt x="29" y="43"/>
                    </a:cubicBezTo>
                    <a:cubicBezTo>
                      <a:pt x="29" y="45"/>
                      <a:pt x="28" y="47"/>
                      <a:pt x="27" y="47"/>
                    </a:cubicBezTo>
                    <a:cubicBezTo>
                      <a:pt x="15" y="52"/>
                      <a:pt x="14" y="53"/>
                      <a:pt x="3" y="56"/>
                    </a:cubicBezTo>
                    <a:cubicBezTo>
                      <a:pt x="2" y="57"/>
                      <a:pt x="0" y="55"/>
                      <a:pt x="0" y="54"/>
                    </a:cubicBezTo>
                    <a:cubicBezTo>
                      <a:pt x="1" y="48"/>
                      <a:pt x="3" y="37"/>
                      <a:pt x="3" y="29"/>
                    </a:cubicBezTo>
                    <a:cubicBezTo>
                      <a:pt x="3" y="27"/>
                      <a:pt x="5" y="26"/>
                      <a:pt x="7" y="28"/>
                    </a:cubicBezTo>
                    <a:cubicBezTo>
                      <a:pt x="9" y="29"/>
                      <a:pt x="13" y="32"/>
                      <a:pt x="15" y="34"/>
                    </a:cubicBezTo>
                    <a:cubicBezTo>
                      <a:pt x="24" y="18"/>
                      <a:pt x="30" y="15"/>
                      <a:pt x="38" y="1"/>
                    </a:cubicBezTo>
                    <a:cubicBezTo>
                      <a:pt x="38" y="0"/>
                      <a:pt x="40" y="0"/>
                      <a:pt x="41" y="1"/>
                    </a:cubicBezTo>
                    <a:cubicBezTo>
                      <a:pt x="42" y="1"/>
                      <a:pt x="42" y="3"/>
                      <a:pt x="41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1" name="Freeform 110"/>
              <p:cNvSpPr>
                <a:spLocks/>
              </p:cNvSpPr>
              <p:nvPr/>
            </p:nvSpPr>
            <p:spPr bwMode="auto">
              <a:xfrm>
                <a:off x="4351344" y="3121013"/>
                <a:ext cx="166688" cy="149224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1" y="41"/>
                  </a:cxn>
                  <a:cxn ang="0">
                    <a:pos x="41" y="49"/>
                  </a:cxn>
                  <a:cxn ang="0">
                    <a:pos x="38" y="7"/>
                  </a:cxn>
                  <a:cxn ang="0">
                    <a:pos x="21" y="12"/>
                  </a:cxn>
                  <a:cxn ang="0">
                    <a:pos x="18" y="9"/>
                  </a:cxn>
                  <a:cxn ang="0">
                    <a:pos x="40" y="2"/>
                  </a:cxn>
                  <a:cxn ang="0">
                    <a:pos x="43" y="53"/>
                  </a:cxn>
                  <a:cxn ang="0">
                    <a:pos x="2" y="35"/>
                  </a:cxn>
                  <a:cxn ang="0">
                    <a:pos x="15" y="4"/>
                  </a:cxn>
                  <a:cxn ang="0">
                    <a:pos x="18" y="7"/>
                  </a:cxn>
                </a:cxnLst>
                <a:rect l="0" t="0" r="r" b="b"/>
                <a:pathLst>
                  <a:path w="65" h="58">
                    <a:moveTo>
                      <a:pt x="18" y="7"/>
                    </a:moveTo>
                    <a:cubicBezTo>
                      <a:pt x="9" y="15"/>
                      <a:pt x="3" y="29"/>
                      <a:pt x="11" y="41"/>
                    </a:cubicBezTo>
                    <a:cubicBezTo>
                      <a:pt x="18" y="51"/>
                      <a:pt x="31" y="52"/>
                      <a:pt x="41" y="49"/>
                    </a:cubicBezTo>
                    <a:cubicBezTo>
                      <a:pt x="60" y="43"/>
                      <a:pt x="57" y="11"/>
                      <a:pt x="38" y="7"/>
                    </a:cubicBezTo>
                    <a:cubicBezTo>
                      <a:pt x="30" y="5"/>
                      <a:pt x="27" y="7"/>
                      <a:pt x="21" y="12"/>
                    </a:cubicBezTo>
                    <a:cubicBezTo>
                      <a:pt x="19" y="13"/>
                      <a:pt x="15" y="11"/>
                      <a:pt x="18" y="9"/>
                    </a:cubicBezTo>
                    <a:cubicBezTo>
                      <a:pt x="23" y="4"/>
                      <a:pt x="30" y="0"/>
                      <a:pt x="40" y="2"/>
                    </a:cubicBezTo>
                    <a:cubicBezTo>
                      <a:pt x="64" y="7"/>
                      <a:pt x="65" y="47"/>
                      <a:pt x="43" y="53"/>
                    </a:cubicBezTo>
                    <a:cubicBezTo>
                      <a:pt x="27" y="58"/>
                      <a:pt x="5" y="54"/>
                      <a:pt x="2" y="35"/>
                    </a:cubicBezTo>
                    <a:cubicBezTo>
                      <a:pt x="0" y="24"/>
                      <a:pt x="3" y="12"/>
                      <a:pt x="15" y="4"/>
                    </a:cubicBezTo>
                    <a:cubicBezTo>
                      <a:pt x="19" y="1"/>
                      <a:pt x="20" y="6"/>
                      <a:pt x="1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2" name="Freeform 111"/>
              <p:cNvSpPr>
                <a:spLocks noEditPoints="1"/>
              </p:cNvSpPr>
              <p:nvPr/>
            </p:nvSpPr>
            <p:spPr bwMode="auto">
              <a:xfrm>
                <a:off x="4268794" y="2771764"/>
                <a:ext cx="207963" cy="222249"/>
              </a:xfrm>
              <a:custGeom>
                <a:avLst/>
                <a:gdLst/>
                <a:ahLst/>
                <a:cxnLst>
                  <a:cxn ang="0">
                    <a:pos x="76" y="49"/>
                  </a:cxn>
                  <a:cxn ang="0">
                    <a:pos x="38" y="37"/>
                  </a:cxn>
                  <a:cxn ang="0">
                    <a:pos x="31" y="56"/>
                  </a:cxn>
                  <a:cxn ang="0">
                    <a:pos x="44" y="71"/>
                  </a:cxn>
                  <a:cxn ang="0">
                    <a:pos x="76" y="50"/>
                  </a:cxn>
                  <a:cxn ang="0">
                    <a:pos x="76" y="49"/>
                  </a:cxn>
                  <a:cxn ang="0">
                    <a:pos x="81" y="48"/>
                  </a:cxn>
                  <a:cxn ang="0">
                    <a:pos x="81" y="50"/>
                  </a:cxn>
                  <a:cxn ang="0">
                    <a:pos x="35" y="72"/>
                  </a:cxn>
                  <a:cxn ang="0">
                    <a:pos x="81" y="48"/>
                  </a:cxn>
                </a:cxnLst>
                <a:rect l="0" t="0" r="r" b="b"/>
                <a:pathLst>
                  <a:path w="81" h="86">
                    <a:moveTo>
                      <a:pt x="76" y="49"/>
                    </a:moveTo>
                    <a:cubicBezTo>
                      <a:pt x="73" y="26"/>
                      <a:pt x="50" y="27"/>
                      <a:pt x="38" y="37"/>
                    </a:cubicBezTo>
                    <a:cubicBezTo>
                      <a:pt x="33" y="42"/>
                      <a:pt x="31" y="49"/>
                      <a:pt x="31" y="56"/>
                    </a:cubicBezTo>
                    <a:cubicBezTo>
                      <a:pt x="32" y="61"/>
                      <a:pt x="36" y="68"/>
                      <a:pt x="44" y="71"/>
                    </a:cubicBezTo>
                    <a:cubicBezTo>
                      <a:pt x="58" y="77"/>
                      <a:pt x="75" y="67"/>
                      <a:pt x="76" y="50"/>
                    </a:cubicBezTo>
                    <a:cubicBezTo>
                      <a:pt x="76" y="50"/>
                      <a:pt x="76" y="49"/>
                      <a:pt x="76" y="49"/>
                    </a:cubicBezTo>
                    <a:close/>
                    <a:moveTo>
                      <a:pt x="81" y="48"/>
                    </a:moveTo>
                    <a:cubicBezTo>
                      <a:pt x="81" y="49"/>
                      <a:pt x="81" y="50"/>
                      <a:pt x="81" y="50"/>
                    </a:cubicBezTo>
                    <a:cubicBezTo>
                      <a:pt x="79" y="79"/>
                      <a:pt x="49" y="86"/>
                      <a:pt x="35" y="72"/>
                    </a:cubicBezTo>
                    <a:cubicBezTo>
                      <a:pt x="0" y="36"/>
                      <a:pt x="75" y="0"/>
                      <a:pt x="81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3" name="Freeform 112"/>
              <p:cNvSpPr>
                <a:spLocks noEditPoints="1"/>
              </p:cNvSpPr>
              <p:nvPr/>
            </p:nvSpPr>
            <p:spPr bwMode="auto">
              <a:xfrm>
                <a:off x="4624394" y="2805102"/>
                <a:ext cx="166688" cy="160337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12" y="28"/>
                  </a:cxn>
                  <a:cxn ang="0">
                    <a:pos x="41" y="47"/>
                  </a:cxn>
                  <a:cxn ang="0">
                    <a:pos x="45" y="15"/>
                  </a:cxn>
                  <a:cxn ang="0">
                    <a:pos x="18" y="12"/>
                  </a:cxn>
                  <a:cxn ang="0">
                    <a:pos x="47" y="11"/>
                  </a:cxn>
                  <a:cxn ang="0">
                    <a:pos x="40" y="52"/>
                  </a:cxn>
                  <a:cxn ang="0">
                    <a:pos x="14" y="9"/>
                  </a:cxn>
                  <a:cxn ang="0">
                    <a:pos x="47" y="11"/>
                  </a:cxn>
                </a:cxnLst>
                <a:rect l="0" t="0" r="r" b="b"/>
                <a:pathLst>
                  <a:path w="65" h="62">
                    <a:moveTo>
                      <a:pt x="18" y="12"/>
                    </a:moveTo>
                    <a:cubicBezTo>
                      <a:pt x="15" y="16"/>
                      <a:pt x="12" y="23"/>
                      <a:pt x="12" y="28"/>
                    </a:cubicBezTo>
                    <a:cubicBezTo>
                      <a:pt x="11" y="41"/>
                      <a:pt x="20" y="54"/>
                      <a:pt x="41" y="47"/>
                    </a:cubicBezTo>
                    <a:cubicBezTo>
                      <a:pt x="55" y="42"/>
                      <a:pt x="54" y="22"/>
                      <a:pt x="45" y="15"/>
                    </a:cubicBezTo>
                    <a:cubicBezTo>
                      <a:pt x="32" y="5"/>
                      <a:pt x="22" y="9"/>
                      <a:pt x="18" y="12"/>
                    </a:cubicBezTo>
                    <a:close/>
                    <a:moveTo>
                      <a:pt x="47" y="11"/>
                    </a:moveTo>
                    <a:cubicBezTo>
                      <a:pt x="59" y="22"/>
                      <a:pt x="65" y="46"/>
                      <a:pt x="40" y="52"/>
                    </a:cubicBezTo>
                    <a:cubicBezTo>
                      <a:pt x="2" y="62"/>
                      <a:pt x="0" y="22"/>
                      <a:pt x="14" y="9"/>
                    </a:cubicBezTo>
                    <a:cubicBezTo>
                      <a:pt x="25" y="0"/>
                      <a:pt x="40" y="4"/>
                      <a:pt x="4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4" name="Freeform 113"/>
              <p:cNvSpPr>
                <a:spLocks/>
              </p:cNvSpPr>
              <p:nvPr/>
            </p:nvSpPr>
            <p:spPr bwMode="auto">
              <a:xfrm>
                <a:off x="4618044" y="3073388"/>
                <a:ext cx="103188" cy="153987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8" y="38"/>
                  </a:cxn>
                  <a:cxn ang="0">
                    <a:pos x="36" y="33"/>
                  </a:cxn>
                  <a:cxn ang="0">
                    <a:pos x="38" y="31"/>
                  </a:cxn>
                  <a:cxn ang="0">
                    <a:pos x="40" y="34"/>
                  </a:cxn>
                  <a:cxn ang="0">
                    <a:pos x="39" y="57"/>
                  </a:cxn>
                  <a:cxn ang="0">
                    <a:pos x="36" y="59"/>
                  </a:cxn>
                  <a:cxn ang="0">
                    <a:pos x="17" y="50"/>
                  </a:cxn>
                  <a:cxn ang="0">
                    <a:pos x="16" y="46"/>
                  </a:cxn>
                  <a:cxn ang="0">
                    <a:pos x="25" y="40"/>
                  </a:cxn>
                  <a:cxn ang="0">
                    <a:pos x="1" y="4"/>
                  </a:cxn>
                  <a:cxn ang="0">
                    <a:pos x="1" y="1"/>
                  </a:cxn>
                  <a:cxn ang="0">
                    <a:pos x="4" y="2"/>
                  </a:cxn>
                </a:cxnLst>
                <a:rect l="0" t="0" r="r" b="b"/>
                <a:pathLst>
                  <a:path w="40" h="60">
                    <a:moveTo>
                      <a:pt x="4" y="2"/>
                    </a:moveTo>
                    <a:cubicBezTo>
                      <a:pt x="18" y="22"/>
                      <a:pt x="20" y="25"/>
                      <a:pt x="28" y="38"/>
                    </a:cubicBezTo>
                    <a:cubicBezTo>
                      <a:pt x="32" y="35"/>
                      <a:pt x="34" y="34"/>
                      <a:pt x="36" y="33"/>
                    </a:cubicBezTo>
                    <a:cubicBezTo>
                      <a:pt x="36" y="32"/>
                      <a:pt x="37" y="31"/>
                      <a:pt x="38" y="31"/>
                    </a:cubicBezTo>
                    <a:cubicBezTo>
                      <a:pt x="39" y="32"/>
                      <a:pt x="40" y="33"/>
                      <a:pt x="40" y="34"/>
                    </a:cubicBezTo>
                    <a:cubicBezTo>
                      <a:pt x="39" y="43"/>
                      <a:pt x="39" y="46"/>
                      <a:pt x="39" y="57"/>
                    </a:cubicBezTo>
                    <a:cubicBezTo>
                      <a:pt x="39" y="59"/>
                      <a:pt x="38" y="60"/>
                      <a:pt x="36" y="59"/>
                    </a:cubicBezTo>
                    <a:cubicBezTo>
                      <a:pt x="29" y="55"/>
                      <a:pt x="24" y="52"/>
                      <a:pt x="17" y="50"/>
                    </a:cubicBezTo>
                    <a:cubicBezTo>
                      <a:pt x="15" y="49"/>
                      <a:pt x="15" y="47"/>
                      <a:pt x="16" y="46"/>
                    </a:cubicBezTo>
                    <a:cubicBezTo>
                      <a:pt x="17" y="46"/>
                      <a:pt x="24" y="41"/>
                      <a:pt x="25" y="40"/>
                    </a:cubicBezTo>
                    <a:cubicBezTo>
                      <a:pt x="16" y="26"/>
                      <a:pt x="5" y="10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1"/>
                      <a:pt x="4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5" name="Freeform 114"/>
              <p:cNvSpPr>
                <a:spLocks/>
              </p:cNvSpPr>
              <p:nvPr/>
            </p:nvSpPr>
            <p:spPr bwMode="auto">
              <a:xfrm>
                <a:off x="4518031" y="2800339"/>
                <a:ext cx="65088" cy="166687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3" y="43"/>
                  </a:cxn>
                  <a:cxn ang="0">
                    <a:pos x="21" y="43"/>
                  </a:cxn>
                  <a:cxn ang="0">
                    <a:pos x="23" y="43"/>
                  </a:cxn>
                  <a:cxn ang="0">
                    <a:pos x="24" y="46"/>
                  </a:cxn>
                  <a:cxn ang="0">
                    <a:pos x="15" y="61"/>
                  </a:cxn>
                  <a:cxn ang="0">
                    <a:pos x="11" y="62"/>
                  </a:cxn>
                  <a:cxn ang="0">
                    <a:pos x="0" y="46"/>
                  </a:cxn>
                  <a:cxn ang="0">
                    <a:pos x="1" y="43"/>
                  </a:cxn>
                  <a:cxn ang="0">
                    <a:pos x="3" y="43"/>
                  </a:cxn>
                  <a:cxn ang="0">
                    <a:pos x="9" y="4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2" y="2"/>
                  </a:cxn>
                </a:cxnLst>
                <a:rect l="0" t="0" r="r" b="b"/>
                <a:pathLst>
                  <a:path w="25" h="65">
                    <a:moveTo>
                      <a:pt x="12" y="2"/>
                    </a:moveTo>
                    <a:cubicBezTo>
                      <a:pt x="12" y="15"/>
                      <a:pt x="12" y="35"/>
                      <a:pt x="13" y="43"/>
                    </a:cubicBezTo>
                    <a:cubicBezTo>
                      <a:pt x="15" y="44"/>
                      <a:pt x="19" y="44"/>
                      <a:pt x="21" y="43"/>
                    </a:cubicBezTo>
                    <a:cubicBezTo>
                      <a:pt x="22" y="43"/>
                      <a:pt x="23" y="43"/>
                      <a:pt x="23" y="43"/>
                    </a:cubicBezTo>
                    <a:cubicBezTo>
                      <a:pt x="24" y="43"/>
                      <a:pt x="25" y="44"/>
                      <a:pt x="24" y="46"/>
                    </a:cubicBezTo>
                    <a:cubicBezTo>
                      <a:pt x="21" y="51"/>
                      <a:pt x="18" y="56"/>
                      <a:pt x="15" y="61"/>
                    </a:cubicBezTo>
                    <a:cubicBezTo>
                      <a:pt x="14" y="63"/>
                      <a:pt x="13" y="65"/>
                      <a:pt x="11" y="62"/>
                    </a:cubicBezTo>
                    <a:cubicBezTo>
                      <a:pt x="10" y="61"/>
                      <a:pt x="1" y="47"/>
                      <a:pt x="0" y="46"/>
                    </a:cubicBezTo>
                    <a:cubicBezTo>
                      <a:pt x="0" y="45"/>
                      <a:pt x="0" y="44"/>
                      <a:pt x="1" y="43"/>
                    </a:cubicBezTo>
                    <a:cubicBezTo>
                      <a:pt x="2" y="43"/>
                      <a:pt x="3" y="43"/>
                      <a:pt x="3" y="43"/>
                    </a:cubicBezTo>
                    <a:cubicBezTo>
                      <a:pt x="5" y="43"/>
                      <a:pt x="8" y="43"/>
                      <a:pt x="9" y="43"/>
                    </a:cubicBezTo>
                    <a:cubicBezTo>
                      <a:pt x="8" y="34"/>
                      <a:pt x="8" y="13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6" name="Freeform 115"/>
              <p:cNvSpPr>
                <a:spLocks/>
              </p:cNvSpPr>
              <p:nvPr/>
            </p:nvSpPr>
            <p:spPr bwMode="auto">
              <a:xfrm>
                <a:off x="4379919" y="2871777"/>
                <a:ext cx="122238" cy="152399"/>
              </a:xfrm>
              <a:custGeom>
                <a:avLst/>
                <a:gdLst/>
                <a:ahLst/>
                <a:cxnLst>
                  <a:cxn ang="0">
                    <a:pos x="45" y="54"/>
                  </a:cxn>
                  <a:cxn ang="0">
                    <a:pos x="41" y="57"/>
                  </a:cxn>
                  <a:cxn ang="0">
                    <a:pos x="14" y="22"/>
                  </a:cxn>
                  <a:cxn ang="0">
                    <a:pos x="9" y="26"/>
                  </a:cxn>
                  <a:cxn ang="0">
                    <a:pos x="4" y="26"/>
                  </a:cxn>
                  <a:cxn ang="0">
                    <a:pos x="0" y="3"/>
                  </a:cxn>
                  <a:cxn ang="0">
                    <a:pos x="4" y="1"/>
                  </a:cxn>
                  <a:cxn ang="0">
                    <a:pos x="24" y="9"/>
                  </a:cxn>
                  <a:cxn ang="0">
                    <a:pos x="24" y="13"/>
                  </a:cxn>
                  <a:cxn ang="0">
                    <a:pos x="18" y="18"/>
                  </a:cxn>
                  <a:cxn ang="0">
                    <a:pos x="45" y="54"/>
                  </a:cxn>
                </a:cxnLst>
                <a:rect l="0" t="0" r="r" b="b"/>
                <a:pathLst>
                  <a:path w="48" h="59">
                    <a:moveTo>
                      <a:pt x="45" y="54"/>
                    </a:moveTo>
                    <a:cubicBezTo>
                      <a:pt x="48" y="57"/>
                      <a:pt x="43" y="59"/>
                      <a:pt x="41" y="57"/>
                    </a:cubicBezTo>
                    <a:cubicBezTo>
                      <a:pt x="35" y="49"/>
                      <a:pt x="20" y="30"/>
                      <a:pt x="14" y="22"/>
                    </a:cubicBezTo>
                    <a:cubicBezTo>
                      <a:pt x="12" y="23"/>
                      <a:pt x="10" y="25"/>
                      <a:pt x="9" y="26"/>
                    </a:cubicBezTo>
                    <a:cubicBezTo>
                      <a:pt x="7" y="29"/>
                      <a:pt x="5" y="28"/>
                      <a:pt x="4" y="26"/>
                    </a:cubicBezTo>
                    <a:cubicBezTo>
                      <a:pt x="3" y="16"/>
                      <a:pt x="2" y="12"/>
                      <a:pt x="0" y="3"/>
                    </a:cubicBezTo>
                    <a:cubicBezTo>
                      <a:pt x="0" y="1"/>
                      <a:pt x="2" y="0"/>
                      <a:pt x="4" y="1"/>
                    </a:cubicBezTo>
                    <a:cubicBezTo>
                      <a:pt x="9" y="3"/>
                      <a:pt x="13" y="5"/>
                      <a:pt x="24" y="9"/>
                    </a:cubicBezTo>
                    <a:cubicBezTo>
                      <a:pt x="26" y="10"/>
                      <a:pt x="26" y="12"/>
                      <a:pt x="24" y="13"/>
                    </a:cubicBezTo>
                    <a:cubicBezTo>
                      <a:pt x="23" y="14"/>
                      <a:pt x="21" y="16"/>
                      <a:pt x="18" y="18"/>
                    </a:cubicBezTo>
                    <a:cubicBezTo>
                      <a:pt x="24" y="27"/>
                      <a:pt x="39" y="46"/>
                      <a:pt x="45" y="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7" name="Freeform 116"/>
              <p:cNvSpPr>
                <a:spLocks/>
              </p:cNvSpPr>
              <p:nvPr/>
            </p:nvSpPr>
            <p:spPr bwMode="auto">
              <a:xfrm>
                <a:off x="4624394" y="2854314"/>
                <a:ext cx="104775" cy="149224"/>
              </a:xfrm>
              <a:custGeom>
                <a:avLst/>
                <a:gdLst/>
                <a:ahLst/>
                <a:cxnLst>
                  <a:cxn ang="0">
                    <a:pos x="1" y="54"/>
                  </a:cxn>
                  <a:cxn ang="0">
                    <a:pos x="24" y="18"/>
                  </a:cxn>
                  <a:cxn ang="0">
                    <a:pos x="18" y="13"/>
                  </a:cxn>
                  <a:cxn ang="0">
                    <a:pos x="15" y="11"/>
                  </a:cxn>
                  <a:cxn ang="0">
                    <a:pos x="17" y="8"/>
                  </a:cxn>
                  <a:cxn ang="0">
                    <a:pos x="38" y="0"/>
                  </a:cxn>
                  <a:cxn ang="0">
                    <a:pos x="41" y="3"/>
                  </a:cxn>
                  <a:cxn ang="0">
                    <a:pos x="38" y="24"/>
                  </a:cxn>
                  <a:cxn ang="0">
                    <a:pos x="34" y="26"/>
                  </a:cxn>
                  <a:cxn ang="0">
                    <a:pos x="27" y="20"/>
                  </a:cxn>
                  <a:cxn ang="0">
                    <a:pos x="4" y="57"/>
                  </a:cxn>
                  <a:cxn ang="0">
                    <a:pos x="1" y="57"/>
                  </a:cxn>
                  <a:cxn ang="0">
                    <a:pos x="1" y="54"/>
                  </a:cxn>
                </a:cxnLst>
                <a:rect l="0" t="0" r="r" b="b"/>
                <a:pathLst>
                  <a:path w="41" h="58">
                    <a:moveTo>
                      <a:pt x="1" y="54"/>
                    </a:moveTo>
                    <a:cubicBezTo>
                      <a:pt x="1" y="53"/>
                      <a:pt x="12" y="37"/>
                      <a:pt x="24" y="18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6" y="12"/>
                      <a:pt x="15" y="11"/>
                    </a:cubicBezTo>
                    <a:cubicBezTo>
                      <a:pt x="15" y="10"/>
                      <a:pt x="16" y="8"/>
                      <a:pt x="17" y="8"/>
                    </a:cubicBezTo>
                    <a:cubicBezTo>
                      <a:pt x="27" y="4"/>
                      <a:pt x="29" y="3"/>
                      <a:pt x="38" y="0"/>
                    </a:cubicBezTo>
                    <a:cubicBezTo>
                      <a:pt x="39" y="0"/>
                      <a:pt x="41" y="1"/>
                      <a:pt x="41" y="3"/>
                    </a:cubicBezTo>
                    <a:cubicBezTo>
                      <a:pt x="40" y="7"/>
                      <a:pt x="38" y="17"/>
                      <a:pt x="38" y="24"/>
                    </a:cubicBezTo>
                    <a:cubicBezTo>
                      <a:pt x="38" y="26"/>
                      <a:pt x="36" y="27"/>
                      <a:pt x="34" y="26"/>
                    </a:cubicBezTo>
                    <a:cubicBezTo>
                      <a:pt x="33" y="25"/>
                      <a:pt x="29" y="21"/>
                      <a:pt x="27" y="20"/>
                    </a:cubicBezTo>
                    <a:cubicBezTo>
                      <a:pt x="19" y="33"/>
                      <a:pt x="10" y="45"/>
                      <a:pt x="4" y="57"/>
                    </a:cubicBezTo>
                    <a:cubicBezTo>
                      <a:pt x="3" y="58"/>
                      <a:pt x="2" y="58"/>
                      <a:pt x="1" y="57"/>
                    </a:cubicBezTo>
                    <a:cubicBezTo>
                      <a:pt x="0" y="57"/>
                      <a:pt x="0" y="55"/>
                      <a:pt x="1" y="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8" name="Freeform 117"/>
              <p:cNvSpPr>
                <a:spLocks noEditPoints="1"/>
              </p:cNvSpPr>
              <p:nvPr/>
            </p:nvSpPr>
            <p:spPr bwMode="auto">
              <a:xfrm>
                <a:off x="4284669" y="2697152"/>
                <a:ext cx="534988" cy="631823"/>
              </a:xfrm>
              <a:custGeom>
                <a:avLst/>
                <a:gdLst/>
                <a:ahLst/>
                <a:cxnLst>
                  <a:cxn ang="0">
                    <a:pos x="198" y="9"/>
                  </a:cxn>
                  <a:cxn ang="0">
                    <a:pos x="39" y="7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37" y="30"/>
                  </a:cxn>
                  <a:cxn ang="0">
                    <a:pos x="12" y="31"/>
                  </a:cxn>
                  <a:cxn ang="0">
                    <a:pos x="8" y="134"/>
                  </a:cxn>
                  <a:cxn ang="0">
                    <a:pos x="14" y="239"/>
                  </a:cxn>
                  <a:cxn ang="0">
                    <a:pos x="200" y="236"/>
                  </a:cxn>
                  <a:cxn ang="0">
                    <a:pos x="195" y="124"/>
                  </a:cxn>
                  <a:cxn ang="0">
                    <a:pos x="198" y="9"/>
                  </a:cxn>
                  <a:cxn ang="0">
                    <a:pos x="35" y="0"/>
                  </a:cxn>
                  <a:cxn ang="0">
                    <a:pos x="202" y="1"/>
                  </a:cxn>
                  <a:cxn ang="0">
                    <a:pos x="202" y="1"/>
                  </a:cxn>
                  <a:cxn ang="0">
                    <a:pos x="206" y="5"/>
                  </a:cxn>
                  <a:cxn ang="0">
                    <a:pos x="202" y="124"/>
                  </a:cxn>
                  <a:cxn ang="0">
                    <a:pos x="208" y="239"/>
                  </a:cxn>
                  <a:cxn ang="0">
                    <a:pos x="208" y="239"/>
                  </a:cxn>
                  <a:cxn ang="0">
                    <a:pos x="208" y="240"/>
                  </a:cxn>
                  <a:cxn ang="0">
                    <a:pos x="205" y="243"/>
                  </a:cxn>
                  <a:cxn ang="0">
                    <a:pos x="11" y="246"/>
                  </a:cxn>
                  <a:cxn ang="0">
                    <a:pos x="7" y="243"/>
                  </a:cxn>
                  <a:cxn ang="0">
                    <a:pos x="1" y="134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33" y="1"/>
                  </a:cxn>
                  <a:cxn ang="0">
                    <a:pos x="33" y="1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32" y="12"/>
                  </a:cxn>
                  <a:cxn ang="0">
                    <a:pos x="18" y="23"/>
                  </a:cxn>
                  <a:cxn ang="0">
                    <a:pos x="33" y="23"/>
                  </a:cxn>
                  <a:cxn ang="0">
                    <a:pos x="32" y="12"/>
                  </a:cxn>
                </a:cxnLst>
                <a:rect l="0" t="0" r="r" b="b"/>
                <a:pathLst>
                  <a:path w="208" h="246">
                    <a:moveTo>
                      <a:pt x="198" y="9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8"/>
                      <a:pt x="39" y="30"/>
                      <a:pt x="37" y="30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9" y="65"/>
                      <a:pt x="8" y="99"/>
                      <a:pt x="8" y="134"/>
                    </a:cubicBezTo>
                    <a:cubicBezTo>
                      <a:pt x="9" y="169"/>
                      <a:pt x="10" y="204"/>
                      <a:pt x="14" y="239"/>
                    </a:cubicBezTo>
                    <a:cubicBezTo>
                      <a:pt x="200" y="236"/>
                      <a:pt x="200" y="236"/>
                      <a:pt x="200" y="236"/>
                    </a:cubicBezTo>
                    <a:cubicBezTo>
                      <a:pt x="197" y="199"/>
                      <a:pt x="195" y="162"/>
                      <a:pt x="195" y="124"/>
                    </a:cubicBezTo>
                    <a:cubicBezTo>
                      <a:pt x="195" y="86"/>
                      <a:pt x="196" y="47"/>
                      <a:pt x="198" y="9"/>
                    </a:cubicBezTo>
                    <a:close/>
                    <a:moveTo>
                      <a:pt x="35" y="0"/>
                    </a:moveTo>
                    <a:cubicBezTo>
                      <a:pt x="202" y="1"/>
                      <a:pt x="202" y="1"/>
                      <a:pt x="202" y="1"/>
                    </a:cubicBezTo>
                    <a:cubicBezTo>
                      <a:pt x="202" y="1"/>
                      <a:pt x="202" y="1"/>
                      <a:pt x="202" y="1"/>
                    </a:cubicBezTo>
                    <a:cubicBezTo>
                      <a:pt x="204" y="1"/>
                      <a:pt x="206" y="3"/>
                      <a:pt x="206" y="5"/>
                    </a:cubicBezTo>
                    <a:cubicBezTo>
                      <a:pt x="203" y="45"/>
                      <a:pt x="202" y="84"/>
                      <a:pt x="202" y="124"/>
                    </a:cubicBezTo>
                    <a:cubicBezTo>
                      <a:pt x="203" y="163"/>
                      <a:pt x="204" y="201"/>
                      <a:pt x="208" y="239"/>
                    </a:cubicBezTo>
                    <a:cubicBezTo>
                      <a:pt x="208" y="239"/>
                      <a:pt x="208" y="239"/>
                      <a:pt x="208" y="239"/>
                    </a:cubicBezTo>
                    <a:cubicBezTo>
                      <a:pt x="208" y="239"/>
                      <a:pt x="208" y="240"/>
                      <a:pt x="208" y="240"/>
                    </a:cubicBezTo>
                    <a:cubicBezTo>
                      <a:pt x="208" y="242"/>
                      <a:pt x="207" y="243"/>
                      <a:pt x="205" y="243"/>
                    </a:cubicBezTo>
                    <a:cubicBezTo>
                      <a:pt x="11" y="246"/>
                      <a:pt x="11" y="246"/>
                      <a:pt x="11" y="246"/>
                    </a:cubicBezTo>
                    <a:cubicBezTo>
                      <a:pt x="9" y="246"/>
                      <a:pt x="7" y="245"/>
                      <a:pt x="7" y="243"/>
                    </a:cubicBezTo>
                    <a:cubicBezTo>
                      <a:pt x="3" y="206"/>
                      <a:pt x="1" y="170"/>
                      <a:pt x="1" y="134"/>
                    </a:cubicBezTo>
                    <a:cubicBezTo>
                      <a:pt x="0" y="98"/>
                      <a:pt x="2" y="62"/>
                      <a:pt x="4" y="27"/>
                    </a:cubicBezTo>
                    <a:cubicBezTo>
                      <a:pt x="5" y="26"/>
                      <a:pt x="5" y="25"/>
                      <a:pt x="6" y="25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4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32" y="12"/>
                    </a:moveTo>
                    <a:cubicBezTo>
                      <a:pt x="18" y="23"/>
                      <a:pt x="18" y="23"/>
                      <a:pt x="18" y="23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2" y="12"/>
                      <a:pt x="32" y="12"/>
                      <a:pt x="32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9" name="Freeform 118"/>
              <p:cNvSpPr>
                <a:spLocks noEditPoints="1"/>
              </p:cNvSpPr>
              <p:nvPr/>
            </p:nvSpPr>
            <p:spPr bwMode="auto">
              <a:xfrm>
                <a:off x="4400556" y="2913051"/>
                <a:ext cx="304800" cy="203199"/>
              </a:xfrm>
              <a:custGeom>
                <a:avLst/>
                <a:gdLst/>
                <a:ahLst/>
                <a:cxnLst>
                  <a:cxn ang="0">
                    <a:pos x="89" y="27"/>
                  </a:cxn>
                  <a:cxn ang="0">
                    <a:pos x="55" y="22"/>
                  </a:cxn>
                  <a:cxn ang="0">
                    <a:pos x="8" y="53"/>
                  </a:cxn>
                  <a:cxn ang="0">
                    <a:pos x="63" y="72"/>
                  </a:cxn>
                  <a:cxn ang="0">
                    <a:pos x="110" y="51"/>
                  </a:cxn>
                  <a:cxn ang="0">
                    <a:pos x="45" y="32"/>
                  </a:cxn>
                  <a:cxn ang="0">
                    <a:pos x="41" y="29"/>
                  </a:cxn>
                  <a:cxn ang="0">
                    <a:pos x="44" y="26"/>
                  </a:cxn>
                  <a:cxn ang="0">
                    <a:pos x="89" y="27"/>
                  </a:cxn>
                  <a:cxn ang="0">
                    <a:pos x="99" y="30"/>
                  </a:cxn>
                  <a:cxn ang="0">
                    <a:pos x="118" y="51"/>
                  </a:cxn>
                  <a:cxn ang="0">
                    <a:pos x="62" y="79"/>
                  </a:cxn>
                  <a:cxn ang="0">
                    <a:pos x="1" y="53"/>
                  </a:cxn>
                  <a:cxn ang="0">
                    <a:pos x="99" y="24"/>
                  </a:cxn>
                  <a:cxn ang="0">
                    <a:pos x="100" y="29"/>
                  </a:cxn>
                  <a:cxn ang="0">
                    <a:pos x="99" y="30"/>
                  </a:cxn>
                </a:cxnLst>
                <a:rect l="0" t="0" r="r" b="b"/>
                <a:pathLst>
                  <a:path w="119" h="79">
                    <a:moveTo>
                      <a:pt x="89" y="27"/>
                    </a:moveTo>
                    <a:cubicBezTo>
                      <a:pt x="78" y="23"/>
                      <a:pt x="66" y="21"/>
                      <a:pt x="55" y="22"/>
                    </a:cubicBezTo>
                    <a:cubicBezTo>
                      <a:pt x="29" y="26"/>
                      <a:pt x="8" y="41"/>
                      <a:pt x="8" y="53"/>
                    </a:cubicBezTo>
                    <a:cubicBezTo>
                      <a:pt x="8" y="69"/>
                      <a:pt x="50" y="73"/>
                      <a:pt x="63" y="72"/>
                    </a:cubicBezTo>
                    <a:cubicBezTo>
                      <a:pt x="94" y="72"/>
                      <a:pt x="110" y="60"/>
                      <a:pt x="110" y="51"/>
                    </a:cubicBezTo>
                    <a:cubicBezTo>
                      <a:pt x="110" y="38"/>
                      <a:pt x="88" y="29"/>
                      <a:pt x="45" y="32"/>
                    </a:cubicBezTo>
                    <a:cubicBezTo>
                      <a:pt x="43" y="32"/>
                      <a:pt x="42" y="31"/>
                      <a:pt x="41" y="29"/>
                    </a:cubicBezTo>
                    <a:cubicBezTo>
                      <a:pt x="41" y="27"/>
                      <a:pt x="42" y="26"/>
                      <a:pt x="44" y="26"/>
                    </a:cubicBezTo>
                    <a:cubicBezTo>
                      <a:pt x="58" y="24"/>
                      <a:pt x="74" y="24"/>
                      <a:pt x="89" y="27"/>
                    </a:cubicBezTo>
                    <a:close/>
                    <a:moveTo>
                      <a:pt x="99" y="30"/>
                    </a:moveTo>
                    <a:cubicBezTo>
                      <a:pt x="113" y="35"/>
                      <a:pt x="119" y="43"/>
                      <a:pt x="118" y="51"/>
                    </a:cubicBezTo>
                    <a:cubicBezTo>
                      <a:pt x="116" y="65"/>
                      <a:pt x="94" y="78"/>
                      <a:pt x="62" y="79"/>
                    </a:cubicBezTo>
                    <a:cubicBezTo>
                      <a:pt x="45" y="79"/>
                      <a:pt x="0" y="76"/>
                      <a:pt x="1" y="53"/>
                    </a:cubicBezTo>
                    <a:cubicBezTo>
                      <a:pt x="2" y="30"/>
                      <a:pt x="55" y="0"/>
                      <a:pt x="99" y="24"/>
                    </a:cubicBezTo>
                    <a:cubicBezTo>
                      <a:pt x="101" y="25"/>
                      <a:pt x="101" y="28"/>
                      <a:pt x="100" y="29"/>
                    </a:cubicBezTo>
                    <a:cubicBezTo>
                      <a:pt x="100" y="29"/>
                      <a:pt x="100" y="30"/>
                      <a:pt x="99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0" name="Freeform 119"/>
              <p:cNvSpPr>
                <a:spLocks noEditPoints="1"/>
              </p:cNvSpPr>
              <p:nvPr/>
            </p:nvSpPr>
            <p:spPr bwMode="auto">
              <a:xfrm>
                <a:off x="4475169" y="2709852"/>
                <a:ext cx="171450" cy="176212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43" y="23"/>
                  </a:cxn>
                  <a:cxn ang="0">
                    <a:pos x="7" y="34"/>
                  </a:cxn>
                  <a:cxn ang="0">
                    <a:pos x="21" y="53"/>
                  </a:cxn>
                  <a:cxn ang="0">
                    <a:pos x="4" y="23"/>
                  </a:cxn>
                  <a:cxn ang="0">
                    <a:pos x="51" y="26"/>
                  </a:cxn>
                  <a:cxn ang="0">
                    <a:pos x="5" y="50"/>
                  </a:cxn>
                  <a:cxn ang="0">
                    <a:pos x="4" y="23"/>
                  </a:cxn>
                </a:cxnLst>
                <a:rect l="0" t="0" r="r" b="b"/>
                <a:pathLst>
                  <a:path w="67" h="68">
                    <a:moveTo>
                      <a:pt x="21" y="53"/>
                    </a:moveTo>
                    <a:cubicBezTo>
                      <a:pt x="37" y="56"/>
                      <a:pt x="59" y="45"/>
                      <a:pt x="43" y="23"/>
                    </a:cubicBezTo>
                    <a:cubicBezTo>
                      <a:pt x="32" y="7"/>
                      <a:pt x="9" y="18"/>
                      <a:pt x="7" y="34"/>
                    </a:cubicBezTo>
                    <a:cubicBezTo>
                      <a:pt x="5" y="44"/>
                      <a:pt x="11" y="51"/>
                      <a:pt x="21" y="53"/>
                    </a:cubicBezTo>
                    <a:close/>
                    <a:moveTo>
                      <a:pt x="4" y="23"/>
                    </a:moveTo>
                    <a:cubicBezTo>
                      <a:pt x="13" y="8"/>
                      <a:pt x="40" y="0"/>
                      <a:pt x="51" y="26"/>
                    </a:cubicBezTo>
                    <a:cubicBezTo>
                      <a:pt x="67" y="60"/>
                      <a:pt x="20" y="68"/>
                      <a:pt x="5" y="50"/>
                    </a:cubicBezTo>
                    <a:cubicBezTo>
                      <a:pt x="0" y="43"/>
                      <a:pt x="0" y="30"/>
                      <a:pt x="4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95" name="Rectangle 394"/>
            <p:cNvSpPr/>
            <p:nvPr/>
          </p:nvSpPr>
          <p:spPr>
            <a:xfrm>
              <a:off x="2698499" y="3708876"/>
              <a:ext cx="1570390" cy="2223677"/>
            </a:xfrm>
            <a:prstGeom prst="rect">
              <a:avLst/>
            </a:prstGeom>
            <a:noFill/>
            <a:ln>
              <a:solidFill>
                <a:srgbClr val="7F5C2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2644172" y="3641003"/>
              <a:ext cx="180000" cy="180000"/>
            </a:xfrm>
            <a:prstGeom prst="ellipse">
              <a:avLst/>
            </a:prstGeom>
            <a:solidFill>
              <a:srgbClr val="7F5C27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59534" y="3499650"/>
            <a:ext cx="1661016" cy="2291550"/>
            <a:chOff x="7859534" y="3641003"/>
            <a:chExt cx="1661016" cy="2291550"/>
          </a:xfrm>
        </p:grpSpPr>
        <p:sp>
          <p:nvSpPr>
            <p:cNvPr id="246" name="Text Placeholder 7"/>
            <p:cNvSpPr txBox="1">
              <a:spLocks/>
            </p:cNvSpPr>
            <p:nvPr/>
          </p:nvSpPr>
          <p:spPr>
            <a:xfrm>
              <a:off x="7920350" y="4823859"/>
              <a:ext cx="1600200" cy="958569"/>
            </a:xfrm>
            <a:prstGeom prst="roundRect">
              <a:avLst/>
            </a:prstGeom>
            <a:noFill/>
            <a:ln w="12700">
              <a:noFill/>
            </a:ln>
          </p:spPr>
          <p:txBody>
            <a:bodyPr wrap="square" lIns="72000" tIns="54000" rIns="72000" bIns="54000" anchor="t" anchorCtr="0">
              <a:noAutofit/>
            </a:bodyPr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SAP report transition plan</a:t>
              </a:r>
            </a:p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US" sz="1000" kern="0" dirty="0" smtClean="0">
                  <a:solidFill>
                    <a:schemeClr val="accent1"/>
                  </a:solidFill>
                </a:rPr>
                <a:t>Support to develop transition plan of existing reports to new platform </a:t>
              </a:r>
              <a:endParaRPr lang="en-GB" sz="1000" kern="0" dirty="0">
                <a:solidFill>
                  <a:schemeClr val="accent1"/>
                </a:solidFill>
              </a:endParaRPr>
            </a:p>
          </p:txBody>
        </p:sp>
        <p:grpSp>
          <p:nvGrpSpPr>
            <p:cNvPr id="390" name="Group 111"/>
            <p:cNvGrpSpPr/>
            <p:nvPr/>
          </p:nvGrpSpPr>
          <p:grpSpPr>
            <a:xfrm>
              <a:off x="8322232" y="4031401"/>
              <a:ext cx="769937" cy="696912"/>
              <a:chOff x="7529513" y="5005388"/>
              <a:chExt cx="769937" cy="696912"/>
            </a:xfrm>
            <a:solidFill>
              <a:srgbClr val="7F5C27"/>
            </a:solidFill>
          </p:grpSpPr>
          <p:sp>
            <p:nvSpPr>
              <p:cNvPr id="391" name="Freeform 101"/>
              <p:cNvSpPr>
                <a:spLocks noEditPoints="1"/>
              </p:cNvSpPr>
              <p:nvPr/>
            </p:nvSpPr>
            <p:spPr bwMode="auto">
              <a:xfrm>
                <a:off x="7791450" y="5051425"/>
                <a:ext cx="508000" cy="358775"/>
              </a:xfrm>
              <a:custGeom>
                <a:avLst/>
                <a:gdLst/>
                <a:ahLst/>
                <a:cxnLst>
                  <a:cxn ang="0">
                    <a:pos x="239" y="24"/>
                  </a:cxn>
                  <a:cxn ang="0">
                    <a:pos x="239" y="170"/>
                  </a:cxn>
                  <a:cxn ang="0">
                    <a:pos x="239" y="174"/>
                  </a:cxn>
                  <a:cxn ang="0">
                    <a:pos x="235" y="174"/>
                  </a:cxn>
                  <a:cxn ang="0">
                    <a:pos x="10" y="174"/>
                  </a:cxn>
                  <a:cxn ang="0">
                    <a:pos x="6" y="174"/>
                  </a:cxn>
                  <a:cxn ang="0">
                    <a:pos x="6" y="170"/>
                  </a:cxn>
                  <a:cxn ang="0">
                    <a:pos x="6" y="116"/>
                  </a:cxn>
                  <a:cxn ang="0">
                    <a:pos x="8" y="118"/>
                  </a:cxn>
                  <a:cxn ang="0">
                    <a:pos x="15" y="121"/>
                  </a:cxn>
                  <a:cxn ang="0">
                    <a:pos x="15" y="165"/>
                  </a:cxn>
                  <a:cxn ang="0">
                    <a:pos x="230" y="165"/>
                  </a:cxn>
                  <a:cxn ang="0">
                    <a:pos x="230" y="24"/>
                  </a:cxn>
                  <a:cxn ang="0">
                    <a:pos x="239" y="24"/>
                  </a:cxn>
                  <a:cxn ang="0">
                    <a:pos x="50" y="130"/>
                  </a:cxn>
                  <a:cxn ang="0">
                    <a:pos x="90" y="110"/>
                  </a:cxn>
                  <a:cxn ang="0">
                    <a:pos x="118" y="115"/>
                  </a:cxn>
                  <a:cxn ang="0">
                    <a:pos x="150" y="61"/>
                  </a:cxn>
                  <a:cxn ang="0">
                    <a:pos x="183" y="78"/>
                  </a:cxn>
                  <a:cxn ang="0">
                    <a:pos x="209" y="64"/>
                  </a:cxn>
                  <a:cxn ang="0">
                    <a:pos x="214" y="75"/>
                  </a:cxn>
                  <a:cxn ang="0">
                    <a:pos x="183" y="92"/>
                  </a:cxn>
                  <a:cxn ang="0">
                    <a:pos x="154" y="77"/>
                  </a:cxn>
                  <a:cxn ang="0">
                    <a:pos x="124" y="128"/>
                  </a:cxn>
                  <a:cxn ang="0">
                    <a:pos x="92" y="122"/>
                  </a:cxn>
                  <a:cxn ang="0">
                    <a:pos x="55" y="141"/>
                  </a:cxn>
                  <a:cxn ang="0">
                    <a:pos x="50" y="130"/>
                  </a:cxn>
                  <a:cxn ang="0">
                    <a:pos x="0" y="0"/>
                  </a:cxn>
                  <a:cxn ang="0">
                    <a:pos x="246" y="0"/>
                  </a:cxn>
                  <a:cxn ang="0">
                    <a:pos x="246" y="19"/>
                  </a:cxn>
                  <a:cxn ang="0">
                    <a:pos x="0" y="19"/>
                  </a:cxn>
                  <a:cxn ang="0">
                    <a:pos x="0" y="0"/>
                  </a:cxn>
                  <a:cxn ang="0">
                    <a:pos x="6" y="63"/>
                  </a:cxn>
                  <a:cxn ang="0">
                    <a:pos x="6" y="24"/>
                  </a:cxn>
                  <a:cxn ang="0">
                    <a:pos x="15" y="24"/>
                  </a:cxn>
                  <a:cxn ang="0">
                    <a:pos x="15" y="70"/>
                  </a:cxn>
                  <a:cxn ang="0">
                    <a:pos x="6" y="63"/>
                  </a:cxn>
                </a:cxnLst>
                <a:rect l="0" t="0" r="r" b="b"/>
                <a:pathLst>
                  <a:path w="246" h="174">
                    <a:moveTo>
                      <a:pt x="239" y="24"/>
                    </a:moveTo>
                    <a:cubicBezTo>
                      <a:pt x="239" y="170"/>
                      <a:pt x="239" y="170"/>
                      <a:pt x="239" y="170"/>
                    </a:cubicBezTo>
                    <a:cubicBezTo>
                      <a:pt x="239" y="174"/>
                      <a:pt x="239" y="174"/>
                      <a:pt x="239" y="174"/>
                    </a:cubicBezTo>
                    <a:cubicBezTo>
                      <a:pt x="235" y="174"/>
                      <a:pt x="235" y="174"/>
                      <a:pt x="235" y="174"/>
                    </a:cubicBezTo>
                    <a:cubicBezTo>
                      <a:pt x="10" y="174"/>
                      <a:pt x="10" y="174"/>
                      <a:pt x="10" y="174"/>
                    </a:cubicBezTo>
                    <a:cubicBezTo>
                      <a:pt x="6" y="174"/>
                      <a:pt x="6" y="174"/>
                      <a:pt x="6" y="174"/>
                    </a:cubicBezTo>
                    <a:cubicBezTo>
                      <a:pt x="6" y="170"/>
                      <a:pt x="6" y="170"/>
                      <a:pt x="6" y="170"/>
                    </a:cubicBezTo>
                    <a:cubicBezTo>
                      <a:pt x="6" y="116"/>
                      <a:pt x="6" y="116"/>
                      <a:pt x="6" y="116"/>
                    </a:cubicBezTo>
                    <a:cubicBezTo>
                      <a:pt x="8" y="118"/>
                      <a:pt x="8" y="118"/>
                      <a:pt x="8" y="118"/>
                    </a:cubicBezTo>
                    <a:cubicBezTo>
                      <a:pt x="10" y="120"/>
                      <a:pt x="12" y="121"/>
                      <a:pt x="15" y="121"/>
                    </a:cubicBezTo>
                    <a:cubicBezTo>
                      <a:pt x="15" y="165"/>
                      <a:pt x="15" y="165"/>
                      <a:pt x="15" y="165"/>
                    </a:cubicBezTo>
                    <a:cubicBezTo>
                      <a:pt x="230" y="165"/>
                      <a:pt x="230" y="165"/>
                      <a:pt x="230" y="165"/>
                    </a:cubicBezTo>
                    <a:cubicBezTo>
                      <a:pt x="230" y="24"/>
                      <a:pt x="230" y="24"/>
                      <a:pt x="230" y="24"/>
                    </a:cubicBezTo>
                    <a:cubicBezTo>
                      <a:pt x="239" y="24"/>
                      <a:pt x="239" y="24"/>
                      <a:pt x="239" y="24"/>
                    </a:cubicBezTo>
                    <a:close/>
                    <a:moveTo>
                      <a:pt x="50" y="130"/>
                    </a:moveTo>
                    <a:cubicBezTo>
                      <a:pt x="90" y="110"/>
                      <a:pt x="90" y="110"/>
                      <a:pt x="90" y="110"/>
                    </a:cubicBez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83" y="78"/>
                      <a:pt x="183" y="78"/>
                      <a:pt x="183" y="78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14" y="75"/>
                      <a:pt x="214" y="75"/>
                      <a:pt x="214" y="75"/>
                    </a:cubicBezTo>
                    <a:cubicBezTo>
                      <a:pt x="183" y="92"/>
                      <a:pt x="183" y="92"/>
                      <a:pt x="183" y="92"/>
                    </a:cubicBezTo>
                    <a:cubicBezTo>
                      <a:pt x="154" y="77"/>
                      <a:pt x="154" y="77"/>
                      <a:pt x="154" y="77"/>
                    </a:cubicBezTo>
                    <a:cubicBezTo>
                      <a:pt x="124" y="128"/>
                      <a:pt x="124" y="128"/>
                      <a:pt x="124" y="128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55" y="141"/>
                      <a:pt x="55" y="141"/>
                      <a:pt x="55" y="141"/>
                    </a:cubicBezTo>
                    <a:cubicBezTo>
                      <a:pt x="50" y="130"/>
                      <a:pt x="50" y="130"/>
                      <a:pt x="50" y="130"/>
                    </a:cubicBezTo>
                    <a:close/>
                    <a:moveTo>
                      <a:pt x="0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6" y="63"/>
                    </a:moveTo>
                    <a:cubicBezTo>
                      <a:pt x="6" y="24"/>
                      <a:pt x="6" y="24"/>
                      <a:pt x="6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6" y="63"/>
                      <a:pt x="6" y="63"/>
                      <a:pt x="6" y="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2" name="Freeform 102"/>
              <p:cNvSpPr>
                <a:spLocks noEditPoints="1"/>
              </p:cNvSpPr>
              <p:nvPr/>
            </p:nvSpPr>
            <p:spPr bwMode="auto">
              <a:xfrm>
                <a:off x="7529513" y="5005388"/>
                <a:ext cx="434975" cy="696912"/>
              </a:xfrm>
              <a:custGeom>
                <a:avLst/>
                <a:gdLst/>
                <a:ahLst/>
                <a:cxnLst>
                  <a:cxn ang="0">
                    <a:pos x="96" y="29"/>
                  </a:cxn>
                  <a:cxn ang="0">
                    <a:pos x="69" y="0"/>
                  </a:cxn>
                  <a:cxn ang="0">
                    <a:pos x="42" y="29"/>
                  </a:cxn>
                  <a:cxn ang="0">
                    <a:pos x="69" y="72"/>
                  </a:cxn>
                  <a:cxn ang="0">
                    <a:pos x="96" y="29"/>
                  </a:cxn>
                  <a:cxn ang="0">
                    <a:pos x="124" y="87"/>
                  </a:cxn>
                  <a:cxn ang="0">
                    <a:pos x="152" y="108"/>
                  </a:cxn>
                  <a:cxn ang="0">
                    <a:pos x="195" y="104"/>
                  </a:cxn>
                  <a:cxn ang="0">
                    <a:pos x="210" y="116"/>
                  </a:cxn>
                  <a:cxn ang="0">
                    <a:pos x="198" y="131"/>
                  </a:cxn>
                  <a:cxn ang="0">
                    <a:pos x="150" y="137"/>
                  </a:cxn>
                  <a:cxn ang="0">
                    <a:pos x="139" y="134"/>
                  </a:cxn>
                  <a:cxn ang="0">
                    <a:pos x="110" y="112"/>
                  </a:cxn>
                  <a:cxn ang="0">
                    <a:pos x="110" y="211"/>
                  </a:cxn>
                  <a:cxn ang="0">
                    <a:pos x="108" y="311"/>
                  </a:cxn>
                  <a:cxn ang="0">
                    <a:pos x="71" y="325"/>
                  </a:cxn>
                  <a:cxn ang="0">
                    <a:pos x="71" y="202"/>
                  </a:cxn>
                  <a:cxn ang="0">
                    <a:pos x="69" y="201"/>
                  </a:cxn>
                  <a:cxn ang="0">
                    <a:pos x="67" y="202"/>
                  </a:cxn>
                  <a:cxn ang="0">
                    <a:pos x="67" y="325"/>
                  </a:cxn>
                  <a:cxn ang="0">
                    <a:pos x="29" y="311"/>
                  </a:cxn>
                  <a:cxn ang="0">
                    <a:pos x="27" y="211"/>
                  </a:cxn>
                  <a:cxn ang="0">
                    <a:pos x="27" y="134"/>
                  </a:cxn>
                  <a:cxn ang="0">
                    <a:pos x="28" y="118"/>
                  </a:cxn>
                  <a:cxn ang="0">
                    <a:pos x="32" y="103"/>
                  </a:cxn>
                  <a:cxn ang="0">
                    <a:pos x="23" y="134"/>
                  </a:cxn>
                  <a:cxn ang="0">
                    <a:pos x="23" y="208"/>
                  </a:cxn>
                  <a:cxn ang="0">
                    <a:pos x="1" y="199"/>
                  </a:cxn>
                  <a:cxn ang="0">
                    <a:pos x="1" y="142"/>
                  </a:cxn>
                  <a:cxn ang="0">
                    <a:pos x="9" y="96"/>
                  </a:cxn>
                  <a:cxn ang="0">
                    <a:pos x="41" y="73"/>
                  </a:cxn>
                  <a:cxn ang="0">
                    <a:pos x="46" y="73"/>
                  </a:cxn>
                  <a:cxn ang="0">
                    <a:pos x="64" y="99"/>
                  </a:cxn>
                  <a:cxn ang="0">
                    <a:pos x="64" y="86"/>
                  </a:cxn>
                  <a:cxn ang="0">
                    <a:pos x="61" y="82"/>
                  </a:cxn>
                  <a:cxn ang="0">
                    <a:pos x="69" y="77"/>
                  </a:cxn>
                  <a:cxn ang="0">
                    <a:pos x="69" y="77"/>
                  </a:cxn>
                  <a:cxn ang="0">
                    <a:pos x="76" y="82"/>
                  </a:cxn>
                  <a:cxn ang="0">
                    <a:pos x="73" y="86"/>
                  </a:cxn>
                  <a:cxn ang="0">
                    <a:pos x="74" y="99"/>
                  </a:cxn>
                  <a:cxn ang="0">
                    <a:pos x="91" y="73"/>
                  </a:cxn>
                  <a:cxn ang="0">
                    <a:pos x="124" y="87"/>
                  </a:cxn>
                </a:cxnLst>
                <a:rect l="0" t="0" r="r" b="b"/>
                <a:pathLst>
                  <a:path w="211" h="337">
                    <a:moveTo>
                      <a:pt x="96" y="29"/>
                    </a:moveTo>
                    <a:cubicBezTo>
                      <a:pt x="95" y="13"/>
                      <a:pt x="86" y="0"/>
                      <a:pt x="69" y="0"/>
                    </a:cubicBezTo>
                    <a:cubicBezTo>
                      <a:pt x="52" y="0"/>
                      <a:pt x="42" y="13"/>
                      <a:pt x="42" y="29"/>
                    </a:cubicBezTo>
                    <a:cubicBezTo>
                      <a:pt x="41" y="57"/>
                      <a:pt x="55" y="72"/>
                      <a:pt x="69" y="72"/>
                    </a:cubicBezTo>
                    <a:cubicBezTo>
                      <a:pt x="83" y="72"/>
                      <a:pt x="96" y="57"/>
                      <a:pt x="96" y="29"/>
                    </a:cubicBezTo>
                    <a:close/>
                    <a:moveTo>
                      <a:pt x="124" y="87"/>
                    </a:moveTo>
                    <a:cubicBezTo>
                      <a:pt x="152" y="108"/>
                      <a:pt x="152" y="108"/>
                      <a:pt x="152" y="108"/>
                    </a:cubicBezTo>
                    <a:cubicBezTo>
                      <a:pt x="195" y="104"/>
                      <a:pt x="195" y="104"/>
                      <a:pt x="195" y="104"/>
                    </a:cubicBezTo>
                    <a:cubicBezTo>
                      <a:pt x="203" y="103"/>
                      <a:pt x="210" y="109"/>
                      <a:pt x="210" y="116"/>
                    </a:cubicBezTo>
                    <a:cubicBezTo>
                      <a:pt x="211" y="124"/>
                      <a:pt x="206" y="131"/>
                      <a:pt x="198" y="131"/>
                    </a:cubicBezTo>
                    <a:cubicBezTo>
                      <a:pt x="150" y="137"/>
                      <a:pt x="150" y="137"/>
                      <a:pt x="150" y="137"/>
                    </a:cubicBezTo>
                    <a:cubicBezTo>
                      <a:pt x="146" y="137"/>
                      <a:pt x="142" y="136"/>
                      <a:pt x="139" y="134"/>
                    </a:cubicBezTo>
                    <a:cubicBezTo>
                      <a:pt x="110" y="112"/>
                      <a:pt x="110" y="112"/>
                      <a:pt x="110" y="112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8" y="311"/>
                      <a:pt x="108" y="311"/>
                      <a:pt x="108" y="311"/>
                    </a:cubicBezTo>
                    <a:cubicBezTo>
                      <a:pt x="108" y="331"/>
                      <a:pt x="83" y="337"/>
                      <a:pt x="71" y="325"/>
                    </a:cubicBezTo>
                    <a:cubicBezTo>
                      <a:pt x="71" y="202"/>
                      <a:pt x="71" y="202"/>
                      <a:pt x="71" y="202"/>
                    </a:cubicBezTo>
                    <a:cubicBezTo>
                      <a:pt x="71" y="201"/>
                      <a:pt x="70" y="201"/>
                      <a:pt x="69" y="201"/>
                    </a:cubicBezTo>
                    <a:cubicBezTo>
                      <a:pt x="68" y="201"/>
                      <a:pt x="67" y="201"/>
                      <a:pt x="67" y="202"/>
                    </a:cubicBezTo>
                    <a:cubicBezTo>
                      <a:pt x="67" y="325"/>
                      <a:pt x="67" y="325"/>
                      <a:pt x="67" y="325"/>
                    </a:cubicBezTo>
                    <a:cubicBezTo>
                      <a:pt x="54" y="337"/>
                      <a:pt x="29" y="331"/>
                      <a:pt x="29" y="311"/>
                    </a:cubicBezTo>
                    <a:cubicBezTo>
                      <a:pt x="27" y="211"/>
                      <a:pt x="27" y="211"/>
                      <a:pt x="27" y="211"/>
                    </a:cubicBezTo>
                    <a:cubicBezTo>
                      <a:pt x="27" y="134"/>
                      <a:pt x="27" y="134"/>
                      <a:pt x="27" y="134"/>
                    </a:cubicBezTo>
                    <a:cubicBezTo>
                      <a:pt x="27" y="128"/>
                      <a:pt x="28" y="123"/>
                      <a:pt x="28" y="118"/>
                    </a:cubicBezTo>
                    <a:cubicBezTo>
                      <a:pt x="29" y="113"/>
                      <a:pt x="30" y="108"/>
                      <a:pt x="32" y="103"/>
                    </a:cubicBezTo>
                    <a:cubicBezTo>
                      <a:pt x="33" y="97"/>
                      <a:pt x="23" y="110"/>
                      <a:pt x="23" y="134"/>
                    </a:cubicBezTo>
                    <a:cubicBezTo>
                      <a:pt x="23" y="208"/>
                      <a:pt x="23" y="208"/>
                      <a:pt x="23" y="208"/>
                    </a:cubicBezTo>
                    <a:cubicBezTo>
                      <a:pt x="15" y="211"/>
                      <a:pt x="0" y="207"/>
                      <a:pt x="1" y="199"/>
                    </a:cubicBezTo>
                    <a:cubicBezTo>
                      <a:pt x="1" y="175"/>
                      <a:pt x="1" y="166"/>
                      <a:pt x="1" y="142"/>
                    </a:cubicBezTo>
                    <a:cubicBezTo>
                      <a:pt x="1" y="126"/>
                      <a:pt x="2" y="109"/>
                      <a:pt x="9" y="96"/>
                    </a:cubicBezTo>
                    <a:cubicBezTo>
                      <a:pt x="15" y="84"/>
                      <a:pt x="27" y="73"/>
                      <a:pt x="41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64" y="99"/>
                      <a:pt x="64" y="99"/>
                      <a:pt x="64" y="99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1" y="82"/>
                      <a:pt x="61" y="82"/>
                      <a:pt x="61" y="82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73" y="86"/>
                      <a:pt x="73" y="86"/>
                      <a:pt x="73" y="86"/>
                    </a:cubicBezTo>
                    <a:cubicBezTo>
                      <a:pt x="74" y="99"/>
                      <a:pt x="74" y="99"/>
                      <a:pt x="74" y="99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08" y="73"/>
                      <a:pt x="109" y="76"/>
                      <a:pt x="124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97" name="Rectangle 396"/>
            <p:cNvSpPr/>
            <p:nvPr/>
          </p:nvSpPr>
          <p:spPr>
            <a:xfrm>
              <a:off x="7912164" y="3708876"/>
              <a:ext cx="1570390" cy="2223677"/>
            </a:xfrm>
            <a:prstGeom prst="rect">
              <a:avLst/>
            </a:prstGeom>
            <a:noFill/>
            <a:ln>
              <a:solidFill>
                <a:srgbClr val="7F5C2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7859534" y="3641003"/>
              <a:ext cx="180000" cy="180000"/>
            </a:xfrm>
            <a:prstGeom prst="ellipse">
              <a:avLst/>
            </a:prstGeom>
            <a:solidFill>
              <a:srgbClr val="7F5C27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46734" y="3499650"/>
            <a:ext cx="1636184" cy="2291550"/>
            <a:chOff x="4374349" y="3641003"/>
            <a:chExt cx="1636184" cy="2291550"/>
          </a:xfrm>
        </p:grpSpPr>
        <p:sp>
          <p:nvSpPr>
            <p:cNvPr id="217" name="Text Placeholder 7"/>
            <p:cNvSpPr txBox="1">
              <a:spLocks/>
            </p:cNvSpPr>
            <p:nvPr/>
          </p:nvSpPr>
          <p:spPr>
            <a:xfrm>
              <a:off x="4410333" y="4823859"/>
              <a:ext cx="1600200" cy="958569"/>
            </a:xfrm>
            <a:prstGeom prst="roundRect">
              <a:avLst/>
            </a:prstGeom>
            <a:noFill/>
            <a:ln w="12700">
              <a:noFill/>
            </a:ln>
          </p:spPr>
          <p:txBody>
            <a:bodyPr wrap="square" lIns="72000" tIns="54000" rIns="72000" bIns="54000" anchor="t" anchorCtr="0">
              <a:noAutofit/>
            </a:bodyPr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Business requirements for S&amp;M</a:t>
              </a:r>
            </a:p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US" sz="1000" kern="0" dirty="0" err="1" smtClean="0">
                  <a:solidFill>
                    <a:schemeClr val="accent1"/>
                  </a:solidFill>
                </a:rPr>
                <a:t>Analyse</a:t>
              </a:r>
              <a:r>
                <a:rPr lang="en-US" sz="1000" kern="0" dirty="0" smtClean="0">
                  <a:solidFill>
                    <a:schemeClr val="accent1"/>
                  </a:solidFill>
                </a:rPr>
                <a:t> existing report and data sets, conduct interview with users and define BRD</a:t>
              </a:r>
              <a:endParaRPr lang="en-GB" sz="1000" kern="0" dirty="0">
                <a:solidFill>
                  <a:schemeClr val="accent1"/>
                </a:solidFill>
              </a:endParaRPr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4887752" y="4056117"/>
              <a:ext cx="694410" cy="647481"/>
              <a:chOff x="8145463" y="476250"/>
              <a:chExt cx="1060450" cy="1179513"/>
            </a:xfrm>
            <a:solidFill>
              <a:srgbClr val="7F5C27"/>
            </a:solidFill>
          </p:grpSpPr>
          <p:sp>
            <p:nvSpPr>
              <p:cNvPr id="328" name="Freeform 327"/>
              <p:cNvSpPr>
                <a:spLocks/>
              </p:cNvSpPr>
              <p:nvPr/>
            </p:nvSpPr>
            <p:spPr bwMode="auto">
              <a:xfrm>
                <a:off x="8439150" y="1154113"/>
                <a:ext cx="471487" cy="30163"/>
              </a:xfrm>
              <a:custGeom>
                <a:avLst/>
                <a:gdLst>
                  <a:gd name="T0" fmla="*/ 0 w 297"/>
                  <a:gd name="T1" fmla="*/ 9 h 19"/>
                  <a:gd name="T2" fmla="*/ 0 w 297"/>
                  <a:gd name="T3" fmla="*/ 9 h 19"/>
                  <a:gd name="T4" fmla="*/ 5 w 297"/>
                  <a:gd name="T5" fmla="*/ 14 h 19"/>
                  <a:gd name="T6" fmla="*/ 10 w 297"/>
                  <a:gd name="T7" fmla="*/ 19 h 19"/>
                  <a:gd name="T8" fmla="*/ 288 w 297"/>
                  <a:gd name="T9" fmla="*/ 19 h 19"/>
                  <a:gd name="T10" fmla="*/ 288 w 297"/>
                  <a:gd name="T11" fmla="*/ 19 h 19"/>
                  <a:gd name="T12" fmla="*/ 297 w 297"/>
                  <a:gd name="T13" fmla="*/ 14 h 19"/>
                  <a:gd name="T14" fmla="*/ 297 w 297"/>
                  <a:gd name="T15" fmla="*/ 9 h 19"/>
                  <a:gd name="T16" fmla="*/ 297 w 297"/>
                  <a:gd name="T17" fmla="*/ 9 h 19"/>
                  <a:gd name="T18" fmla="*/ 297 w 297"/>
                  <a:gd name="T19" fmla="*/ 5 h 19"/>
                  <a:gd name="T20" fmla="*/ 288 w 297"/>
                  <a:gd name="T21" fmla="*/ 0 h 19"/>
                  <a:gd name="T22" fmla="*/ 10 w 297"/>
                  <a:gd name="T23" fmla="*/ 0 h 19"/>
                  <a:gd name="T24" fmla="*/ 10 w 297"/>
                  <a:gd name="T25" fmla="*/ 0 h 19"/>
                  <a:gd name="T26" fmla="*/ 5 w 297"/>
                  <a:gd name="T27" fmla="*/ 5 h 19"/>
                  <a:gd name="T28" fmla="*/ 0 w 297"/>
                  <a:gd name="T29" fmla="*/ 9 h 19"/>
                  <a:gd name="T30" fmla="*/ 0 w 297"/>
                  <a:gd name="T31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7" h="19">
                    <a:moveTo>
                      <a:pt x="0" y="9"/>
                    </a:moveTo>
                    <a:lnTo>
                      <a:pt x="0" y="9"/>
                    </a:lnTo>
                    <a:lnTo>
                      <a:pt x="5" y="14"/>
                    </a:lnTo>
                    <a:lnTo>
                      <a:pt x="10" y="19"/>
                    </a:lnTo>
                    <a:lnTo>
                      <a:pt x="288" y="19"/>
                    </a:lnTo>
                    <a:lnTo>
                      <a:pt x="288" y="19"/>
                    </a:lnTo>
                    <a:lnTo>
                      <a:pt x="297" y="14"/>
                    </a:lnTo>
                    <a:lnTo>
                      <a:pt x="297" y="9"/>
                    </a:lnTo>
                    <a:lnTo>
                      <a:pt x="297" y="9"/>
                    </a:lnTo>
                    <a:lnTo>
                      <a:pt x="297" y="5"/>
                    </a:lnTo>
                    <a:lnTo>
                      <a:pt x="28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9" name="Freeform 328"/>
              <p:cNvSpPr>
                <a:spLocks/>
              </p:cNvSpPr>
              <p:nvPr/>
            </p:nvSpPr>
            <p:spPr bwMode="auto">
              <a:xfrm>
                <a:off x="8439150" y="1243013"/>
                <a:ext cx="471487" cy="28575"/>
              </a:xfrm>
              <a:custGeom>
                <a:avLst/>
                <a:gdLst>
                  <a:gd name="T0" fmla="*/ 288 w 297"/>
                  <a:gd name="T1" fmla="*/ 0 h 18"/>
                  <a:gd name="T2" fmla="*/ 10 w 297"/>
                  <a:gd name="T3" fmla="*/ 0 h 18"/>
                  <a:gd name="T4" fmla="*/ 10 w 297"/>
                  <a:gd name="T5" fmla="*/ 0 h 18"/>
                  <a:gd name="T6" fmla="*/ 5 w 297"/>
                  <a:gd name="T7" fmla="*/ 4 h 18"/>
                  <a:gd name="T8" fmla="*/ 0 w 297"/>
                  <a:gd name="T9" fmla="*/ 9 h 18"/>
                  <a:gd name="T10" fmla="*/ 0 w 297"/>
                  <a:gd name="T11" fmla="*/ 9 h 18"/>
                  <a:gd name="T12" fmla="*/ 5 w 297"/>
                  <a:gd name="T13" fmla="*/ 14 h 18"/>
                  <a:gd name="T14" fmla="*/ 10 w 297"/>
                  <a:gd name="T15" fmla="*/ 18 h 18"/>
                  <a:gd name="T16" fmla="*/ 288 w 297"/>
                  <a:gd name="T17" fmla="*/ 18 h 18"/>
                  <a:gd name="T18" fmla="*/ 288 w 297"/>
                  <a:gd name="T19" fmla="*/ 18 h 18"/>
                  <a:gd name="T20" fmla="*/ 297 w 297"/>
                  <a:gd name="T21" fmla="*/ 14 h 18"/>
                  <a:gd name="T22" fmla="*/ 297 w 297"/>
                  <a:gd name="T23" fmla="*/ 9 h 18"/>
                  <a:gd name="T24" fmla="*/ 297 w 297"/>
                  <a:gd name="T25" fmla="*/ 9 h 18"/>
                  <a:gd name="T26" fmla="*/ 297 w 297"/>
                  <a:gd name="T27" fmla="*/ 4 h 18"/>
                  <a:gd name="T28" fmla="*/ 288 w 297"/>
                  <a:gd name="T29" fmla="*/ 0 h 18"/>
                  <a:gd name="T30" fmla="*/ 288 w 297"/>
                  <a:gd name="T3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7" h="18">
                    <a:moveTo>
                      <a:pt x="288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8"/>
                    </a:lnTo>
                    <a:lnTo>
                      <a:pt x="288" y="18"/>
                    </a:lnTo>
                    <a:lnTo>
                      <a:pt x="288" y="18"/>
                    </a:lnTo>
                    <a:lnTo>
                      <a:pt x="297" y="14"/>
                    </a:lnTo>
                    <a:lnTo>
                      <a:pt x="297" y="9"/>
                    </a:lnTo>
                    <a:lnTo>
                      <a:pt x="297" y="9"/>
                    </a:lnTo>
                    <a:lnTo>
                      <a:pt x="297" y="4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0" name="Freeform 329"/>
              <p:cNvSpPr>
                <a:spLocks/>
              </p:cNvSpPr>
              <p:nvPr/>
            </p:nvSpPr>
            <p:spPr bwMode="auto">
              <a:xfrm>
                <a:off x="8262938" y="1154113"/>
                <a:ext cx="117475" cy="117475"/>
              </a:xfrm>
              <a:custGeom>
                <a:avLst/>
                <a:gdLst>
                  <a:gd name="T0" fmla="*/ 56 w 74"/>
                  <a:gd name="T1" fmla="*/ 0 h 74"/>
                  <a:gd name="T2" fmla="*/ 18 w 74"/>
                  <a:gd name="T3" fmla="*/ 0 h 74"/>
                  <a:gd name="T4" fmla="*/ 18 w 74"/>
                  <a:gd name="T5" fmla="*/ 0 h 74"/>
                  <a:gd name="T6" fmla="*/ 14 w 74"/>
                  <a:gd name="T7" fmla="*/ 0 h 74"/>
                  <a:gd name="T8" fmla="*/ 9 w 74"/>
                  <a:gd name="T9" fmla="*/ 5 h 74"/>
                  <a:gd name="T10" fmla="*/ 4 w 74"/>
                  <a:gd name="T11" fmla="*/ 9 h 74"/>
                  <a:gd name="T12" fmla="*/ 0 w 74"/>
                  <a:gd name="T13" fmla="*/ 19 h 74"/>
                  <a:gd name="T14" fmla="*/ 0 w 74"/>
                  <a:gd name="T15" fmla="*/ 56 h 74"/>
                  <a:gd name="T16" fmla="*/ 0 w 74"/>
                  <a:gd name="T17" fmla="*/ 56 h 74"/>
                  <a:gd name="T18" fmla="*/ 4 w 74"/>
                  <a:gd name="T19" fmla="*/ 65 h 74"/>
                  <a:gd name="T20" fmla="*/ 9 w 74"/>
                  <a:gd name="T21" fmla="*/ 70 h 74"/>
                  <a:gd name="T22" fmla="*/ 14 w 74"/>
                  <a:gd name="T23" fmla="*/ 74 h 74"/>
                  <a:gd name="T24" fmla="*/ 18 w 74"/>
                  <a:gd name="T25" fmla="*/ 74 h 74"/>
                  <a:gd name="T26" fmla="*/ 56 w 74"/>
                  <a:gd name="T27" fmla="*/ 74 h 74"/>
                  <a:gd name="T28" fmla="*/ 56 w 74"/>
                  <a:gd name="T29" fmla="*/ 74 h 74"/>
                  <a:gd name="T30" fmla="*/ 65 w 74"/>
                  <a:gd name="T31" fmla="*/ 74 h 74"/>
                  <a:gd name="T32" fmla="*/ 69 w 74"/>
                  <a:gd name="T33" fmla="*/ 70 h 74"/>
                  <a:gd name="T34" fmla="*/ 74 w 74"/>
                  <a:gd name="T35" fmla="*/ 65 h 74"/>
                  <a:gd name="T36" fmla="*/ 74 w 74"/>
                  <a:gd name="T37" fmla="*/ 56 h 74"/>
                  <a:gd name="T38" fmla="*/ 74 w 74"/>
                  <a:gd name="T39" fmla="*/ 19 h 74"/>
                  <a:gd name="T40" fmla="*/ 74 w 74"/>
                  <a:gd name="T41" fmla="*/ 19 h 74"/>
                  <a:gd name="T42" fmla="*/ 74 w 74"/>
                  <a:gd name="T43" fmla="*/ 9 h 74"/>
                  <a:gd name="T44" fmla="*/ 69 w 74"/>
                  <a:gd name="T45" fmla="*/ 5 h 74"/>
                  <a:gd name="T46" fmla="*/ 65 w 74"/>
                  <a:gd name="T47" fmla="*/ 0 h 74"/>
                  <a:gd name="T48" fmla="*/ 56 w 74"/>
                  <a:gd name="T49" fmla="*/ 0 h 74"/>
                  <a:gd name="T50" fmla="*/ 56 w 74"/>
                  <a:gd name="T5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74">
                    <a:moveTo>
                      <a:pt x="56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4" y="9"/>
                    </a:lnTo>
                    <a:lnTo>
                      <a:pt x="0" y="1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4" y="65"/>
                    </a:lnTo>
                    <a:lnTo>
                      <a:pt x="9" y="70"/>
                    </a:lnTo>
                    <a:lnTo>
                      <a:pt x="14" y="74"/>
                    </a:lnTo>
                    <a:lnTo>
                      <a:pt x="18" y="74"/>
                    </a:lnTo>
                    <a:lnTo>
                      <a:pt x="56" y="74"/>
                    </a:lnTo>
                    <a:lnTo>
                      <a:pt x="56" y="74"/>
                    </a:lnTo>
                    <a:lnTo>
                      <a:pt x="65" y="74"/>
                    </a:lnTo>
                    <a:lnTo>
                      <a:pt x="69" y="70"/>
                    </a:lnTo>
                    <a:lnTo>
                      <a:pt x="74" y="65"/>
                    </a:lnTo>
                    <a:lnTo>
                      <a:pt x="74" y="56"/>
                    </a:lnTo>
                    <a:lnTo>
                      <a:pt x="74" y="19"/>
                    </a:lnTo>
                    <a:lnTo>
                      <a:pt x="74" y="19"/>
                    </a:lnTo>
                    <a:lnTo>
                      <a:pt x="74" y="9"/>
                    </a:lnTo>
                    <a:lnTo>
                      <a:pt x="69" y="5"/>
                    </a:lnTo>
                    <a:lnTo>
                      <a:pt x="65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1" name="Freeform 330"/>
              <p:cNvSpPr>
                <a:spLocks/>
              </p:cNvSpPr>
              <p:nvPr/>
            </p:nvSpPr>
            <p:spPr bwMode="auto">
              <a:xfrm>
                <a:off x="8439150" y="947738"/>
                <a:ext cx="265112" cy="30163"/>
              </a:xfrm>
              <a:custGeom>
                <a:avLst/>
                <a:gdLst>
                  <a:gd name="T0" fmla="*/ 10 w 167"/>
                  <a:gd name="T1" fmla="*/ 19 h 19"/>
                  <a:gd name="T2" fmla="*/ 158 w 167"/>
                  <a:gd name="T3" fmla="*/ 19 h 19"/>
                  <a:gd name="T4" fmla="*/ 158 w 167"/>
                  <a:gd name="T5" fmla="*/ 19 h 19"/>
                  <a:gd name="T6" fmla="*/ 167 w 167"/>
                  <a:gd name="T7" fmla="*/ 14 h 19"/>
                  <a:gd name="T8" fmla="*/ 167 w 167"/>
                  <a:gd name="T9" fmla="*/ 9 h 19"/>
                  <a:gd name="T10" fmla="*/ 167 w 167"/>
                  <a:gd name="T11" fmla="*/ 9 h 19"/>
                  <a:gd name="T12" fmla="*/ 167 w 167"/>
                  <a:gd name="T13" fmla="*/ 5 h 19"/>
                  <a:gd name="T14" fmla="*/ 158 w 167"/>
                  <a:gd name="T15" fmla="*/ 0 h 19"/>
                  <a:gd name="T16" fmla="*/ 10 w 167"/>
                  <a:gd name="T17" fmla="*/ 0 h 19"/>
                  <a:gd name="T18" fmla="*/ 10 w 167"/>
                  <a:gd name="T19" fmla="*/ 0 h 19"/>
                  <a:gd name="T20" fmla="*/ 5 w 167"/>
                  <a:gd name="T21" fmla="*/ 5 h 19"/>
                  <a:gd name="T22" fmla="*/ 0 w 167"/>
                  <a:gd name="T23" fmla="*/ 9 h 19"/>
                  <a:gd name="T24" fmla="*/ 0 w 167"/>
                  <a:gd name="T25" fmla="*/ 9 h 19"/>
                  <a:gd name="T26" fmla="*/ 5 w 167"/>
                  <a:gd name="T27" fmla="*/ 14 h 19"/>
                  <a:gd name="T28" fmla="*/ 10 w 167"/>
                  <a:gd name="T29" fmla="*/ 19 h 19"/>
                  <a:gd name="T30" fmla="*/ 10 w 167"/>
                  <a:gd name="T3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9">
                    <a:moveTo>
                      <a:pt x="10" y="19"/>
                    </a:moveTo>
                    <a:lnTo>
                      <a:pt x="158" y="19"/>
                    </a:lnTo>
                    <a:lnTo>
                      <a:pt x="158" y="19"/>
                    </a:lnTo>
                    <a:lnTo>
                      <a:pt x="167" y="14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5"/>
                    </a:lnTo>
                    <a:lnTo>
                      <a:pt x="15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9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2" name="Freeform 331"/>
              <p:cNvSpPr>
                <a:spLocks/>
              </p:cNvSpPr>
              <p:nvPr/>
            </p:nvSpPr>
            <p:spPr bwMode="auto">
              <a:xfrm>
                <a:off x="8439150" y="1036638"/>
                <a:ext cx="265112" cy="28575"/>
              </a:xfrm>
              <a:custGeom>
                <a:avLst/>
                <a:gdLst>
                  <a:gd name="T0" fmla="*/ 10 w 167"/>
                  <a:gd name="T1" fmla="*/ 18 h 18"/>
                  <a:gd name="T2" fmla="*/ 158 w 167"/>
                  <a:gd name="T3" fmla="*/ 18 h 18"/>
                  <a:gd name="T4" fmla="*/ 158 w 167"/>
                  <a:gd name="T5" fmla="*/ 18 h 18"/>
                  <a:gd name="T6" fmla="*/ 167 w 167"/>
                  <a:gd name="T7" fmla="*/ 14 h 18"/>
                  <a:gd name="T8" fmla="*/ 167 w 167"/>
                  <a:gd name="T9" fmla="*/ 9 h 18"/>
                  <a:gd name="T10" fmla="*/ 167 w 167"/>
                  <a:gd name="T11" fmla="*/ 9 h 18"/>
                  <a:gd name="T12" fmla="*/ 167 w 167"/>
                  <a:gd name="T13" fmla="*/ 4 h 18"/>
                  <a:gd name="T14" fmla="*/ 158 w 167"/>
                  <a:gd name="T15" fmla="*/ 0 h 18"/>
                  <a:gd name="T16" fmla="*/ 10 w 167"/>
                  <a:gd name="T17" fmla="*/ 0 h 18"/>
                  <a:gd name="T18" fmla="*/ 10 w 167"/>
                  <a:gd name="T19" fmla="*/ 0 h 18"/>
                  <a:gd name="T20" fmla="*/ 5 w 167"/>
                  <a:gd name="T21" fmla="*/ 4 h 18"/>
                  <a:gd name="T22" fmla="*/ 0 w 167"/>
                  <a:gd name="T23" fmla="*/ 9 h 18"/>
                  <a:gd name="T24" fmla="*/ 0 w 167"/>
                  <a:gd name="T25" fmla="*/ 9 h 18"/>
                  <a:gd name="T26" fmla="*/ 5 w 167"/>
                  <a:gd name="T27" fmla="*/ 14 h 18"/>
                  <a:gd name="T28" fmla="*/ 10 w 167"/>
                  <a:gd name="T29" fmla="*/ 18 h 18"/>
                  <a:gd name="T30" fmla="*/ 10 w 167"/>
                  <a:gd name="T3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8">
                    <a:moveTo>
                      <a:pt x="10" y="18"/>
                    </a:moveTo>
                    <a:lnTo>
                      <a:pt x="158" y="18"/>
                    </a:lnTo>
                    <a:lnTo>
                      <a:pt x="158" y="18"/>
                    </a:lnTo>
                    <a:lnTo>
                      <a:pt x="167" y="14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4"/>
                    </a:lnTo>
                    <a:lnTo>
                      <a:pt x="15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3" name="Freeform 332"/>
              <p:cNvSpPr>
                <a:spLocks/>
              </p:cNvSpPr>
              <p:nvPr/>
            </p:nvSpPr>
            <p:spPr bwMode="auto">
              <a:xfrm>
                <a:off x="8262938" y="947738"/>
                <a:ext cx="117475" cy="117475"/>
              </a:xfrm>
              <a:custGeom>
                <a:avLst/>
                <a:gdLst>
                  <a:gd name="T0" fmla="*/ 56 w 74"/>
                  <a:gd name="T1" fmla="*/ 0 h 74"/>
                  <a:gd name="T2" fmla="*/ 18 w 74"/>
                  <a:gd name="T3" fmla="*/ 0 h 74"/>
                  <a:gd name="T4" fmla="*/ 18 w 74"/>
                  <a:gd name="T5" fmla="*/ 0 h 74"/>
                  <a:gd name="T6" fmla="*/ 14 w 74"/>
                  <a:gd name="T7" fmla="*/ 0 h 74"/>
                  <a:gd name="T8" fmla="*/ 9 w 74"/>
                  <a:gd name="T9" fmla="*/ 5 h 74"/>
                  <a:gd name="T10" fmla="*/ 4 w 74"/>
                  <a:gd name="T11" fmla="*/ 9 h 74"/>
                  <a:gd name="T12" fmla="*/ 0 w 74"/>
                  <a:gd name="T13" fmla="*/ 19 h 74"/>
                  <a:gd name="T14" fmla="*/ 0 w 74"/>
                  <a:gd name="T15" fmla="*/ 56 h 74"/>
                  <a:gd name="T16" fmla="*/ 0 w 74"/>
                  <a:gd name="T17" fmla="*/ 56 h 74"/>
                  <a:gd name="T18" fmla="*/ 4 w 74"/>
                  <a:gd name="T19" fmla="*/ 65 h 74"/>
                  <a:gd name="T20" fmla="*/ 9 w 74"/>
                  <a:gd name="T21" fmla="*/ 70 h 74"/>
                  <a:gd name="T22" fmla="*/ 14 w 74"/>
                  <a:gd name="T23" fmla="*/ 74 h 74"/>
                  <a:gd name="T24" fmla="*/ 18 w 74"/>
                  <a:gd name="T25" fmla="*/ 74 h 74"/>
                  <a:gd name="T26" fmla="*/ 56 w 74"/>
                  <a:gd name="T27" fmla="*/ 74 h 74"/>
                  <a:gd name="T28" fmla="*/ 56 w 74"/>
                  <a:gd name="T29" fmla="*/ 74 h 74"/>
                  <a:gd name="T30" fmla="*/ 65 w 74"/>
                  <a:gd name="T31" fmla="*/ 74 h 74"/>
                  <a:gd name="T32" fmla="*/ 69 w 74"/>
                  <a:gd name="T33" fmla="*/ 70 h 74"/>
                  <a:gd name="T34" fmla="*/ 74 w 74"/>
                  <a:gd name="T35" fmla="*/ 65 h 74"/>
                  <a:gd name="T36" fmla="*/ 74 w 74"/>
                  <a:gd name="T37" fmla="*/ 56 h 74"/>
                  <a:gd name="T38" fmla="*/ 74 w 74"/>
                  <a:gd name="T39" fmla="*/ 19 h 74"/>
                  <a:gd name="T40" fmla="*/ 74 w 74"/>
                  <a:gd name="T41" fmla="*/ 19 h 74"/>
                  <a:gd name="T42" fmla="*/ 74 w 74"/>
                  <a:gd name="T43" fmla="*/ 9 h 74"/>
                  <a:gd name="T44" fmla="*/ 69 w 74"/>
                  <a:gd name="T45" fmla="*/ 5 h 74"/>
                  <a:gd name="T46" fmla="*/ 65 w 74"/>
                  <a:gd name="T47" fmla="*/ 0 h 74"/>
                  <a:gd name="T48" fmla="*/ 56 w 74"/>
                  <a:gd name="T49" fmla="*/ 0 h 74"/>
                  <a:gd name="T50" fmla="*/ 56 w 74"/>
                  <a:gd name="T5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74">
                    <a:moveTo>
                      <a:pt x="56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4" y="9"/>
                    </a:lnTo>
                    <a:lnTo>
                      <a:pt x="0" y="1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4" y="65"/>
                    </a:lnTo>
                    <a:lnTo>
                      <a:pt x="9" y="70"/>
                    </a:lnTo>
                    <a:lnTo>
                      <a:pt x="14" y="74"/>
                    </a:lnTo>
                    <a:lnTo>
                      <a:pt x="18" y="74"/>
                    </a:lnTo>
                    <a:lnTo>
                      <a:pt x="56" y="74"/>
                    </a:lnTo>
                    <a:lnTo>
                      <a:pt x="56" y="74"/>
                    </a:lnTo>
                    <a:lnTo>
                      <a:pt x="65" y="74"/>
                    </a:lnTo>
                    <a:lnTo>
                      <a:pt x="69" y="70"/>
                    </a:lnTo>
                    <a:lnTo>
                      <a:pt x="74" y="65"/>
                    </a:lnTo>
                    <a:lnTo>
                      <a:pt x="74" y="56"/>
                    </a:lnTo>
                    <a:lnTo>
                      <a:pt x="74" y="19"/>
                    </a:lnTo>
                    <a:lnTo>
                      <a:pt x="74" y="19"/>
                    </a:lnTo>
                    <a:lnTo>
                      <a:pt x="74" y="9"/>
                    </a:lnTo>
                    <a:lnTo>
                      <a:pt x="69" y="5"/>
                    </a:lnTo>
                    <a:lnTo>
                      <a:pt x="65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4" name="Freeform 333"/>
              <p:cNvSpPr>
                <a:spLocks/>
              </p:cNvSpPr>
              <p:nvPr/>
            </p:nvSpPr>
            <p:spPr bwMode="auto">
              <a:xfrm>
                <a:off x="8439150" y="1360488"/>
                <a:ext cx="265112" cy="30163"/>
              </a:xfrm>
              <a:custGeom>
                <a:avLst/>
                <a:gdLst>
                  <a:gd name="T0" fmla="*/ 158 w 167"/>
                  <a:gd name="T1" fmla="*/ 0 h 19"/>
                  <a:gd name="T2" fmla="*/ 10 w 167"/>
                  <a:gd name="T3" fmla="*/ 0 h 19"/>
                  <a:gd name="T4" fmla="*/ 10 w 167"/>
                  <a:gd name="T5" fmla="*/ 0 h 19"/>
                  <a:gd name="T6" fmla="*/ 5 w 167"/>
                  <a:gd name="T7" fmla="*/ 5 h 19"/>
                  <a:gd name="T8" fmla="*/ 0 w 167"/>
                  <a:gd name="T9" fmla="*/ 9 h 19"/>
                  <a:gd name="T10" fmla="*/ 0 w 167"/>
                  <a:gd name="T11" fmla="*/ 9 h 19"/>
                  <a:gd name="T12" fmla="*/ 5 w 167"/>
                  <a:gd name="T13" fmla="*/ 14 h 19"/>
                  <a:gd name="T14" fmla="*/ 10 w 167"/>
                  <a:gd name="T15" fmla="*/ 19 h 19"/>
                  <a:gd name="T16" fmla="*/ 158 w 167"/>
                  <a:gd name="T17" fmla="*/ 19 h 19"/>
                  <a:gd name="T18" fmla="*/ 158 w 167"/>
                  <a:gd name="T19" fmla="*/ 19 h 19"/>
                  <a:gd name="T20" fmla="*/ 167 w 167"/>
                  <a:gd name="T21" fmla="*/ 14 h 19"/>
                  <a:gd name="T22" fmla="*/ 167 w 167"/>
                  <a:gd name="T23" fmla="*/ 9 h 19"/>
                  <a:gd name="T24" fmla="*/ 167 w 167"/>
                  <a:gd name="T25" fmla="*/ 9 h 19"/>
                  <a:gd name="T26" fmla="*/ 167 w 167"/>
                  <a:gd name="T27" fmla="*/ 5 h 19"/>
                  <a:gd name="T28" fmla="*/ 158 w 167"/>
                  <a:gd name="T29" fmla="*/ 0 h 19"/>
                  <a:gd name="T30" fmla="*/ 158 w 167"/>
                  <a:gd name="T3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9">
                    <a:moveTo>
                      <a:pt x="158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9"/>
                    </a:lnTo>
                    <a:lnTo>
                      <a:pt x="158" y="19"/>
                    </a:lnTo>
                    <a:lnTo>
                      <a:pt x="158" y="19"/>
                    </a:lnTo>
                    <a:lnTo>
                      <a:pt x="167" y="14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5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5" name="Freeform 334"/>
              <p:cNvSpPr>
                <a:spLocks/>
              </p:cNvSpPr>
              <p:nvPr/>
            </p:nvSpPr>
            <p:spPr bwMode="auto">
              <a:xfrm>
                <a:off x="8439150" y="1449388"/>
                <a:ext cx="265112" cy="28575"/>
              </a:xfrm>
              <a:custGeom>
                <a:avLst/>
                <a:gdLst>
                  <a:gd name="T0" fmla="*/ 158 w 167"/>
                  <a:gd name="T1" fmla="*/ 0 h 18"/>
                  <a:gd name="T2" fmla="*/ 10 w 167"/>
                  <a:gd name="T3" fmla="*/ 0 h 18"/>
                  <a:gd name="T4" fmla="*/ 10 w 167"/>
                  <a:gd name="T5" fmla="*/ 0 h 18"/>
                  <a:gd name="T6" fmla="*/ 5 w 167"/>
                  <a:gd name="T7" fmla="*/ 4 h 18"/>
                  <a:gd name="T8" fmla="*/ 0 w 167"/>
                  <a:gd name="T9" fmla="*/ 9 h 18"/>
                  <a:gd name="T10" fmla="*/ 0 w 167"/>
                  <a:gd name="T11" fmla="*/ 9 h 18"/>
                  <a:gd name="T12" fmla="*/ 5 w 167"/>
                  <a:gd name="T13" fmla="*/ 14 h 18"/>
                  <a:gd name="T14" fmla="*/ 10 w 167"/>
                  <a:gd name="T15" fmla="*/ 18 h 18"/>
                  <a:gd name="T16" fmla="*/ 158 w 167"/>
                  <a:gd name="T17" fmla="*/ 18 h 18"/>
                  <a:gd name="T18" fmla="*/ 158 w 167"/>
                  <a:gd name="T19" fmla="*/ 18 h 18"/>
                  <a:gd name="T20" fmla="*/ 167 w 167"/>
                  <a:gd name="T21" fmla="*/ 14 h 18"/>
                  <a:gd name="T22" fmla="*/ 167 w 167"/>
                  <a:gd name="T23" fmla="*/ 9 h 18"/>
                  <a:gd name="T24" fmla="*/ 167 w 167"/>
                  <a:gd name="T25" fmla="*/ 9 h 18"/>
                  <a:gd name="T26" fmla="*/ 167 w 167"/>
                  <a:gd name="T27" fmla="*/ 4 h 18"/>
                  <a:gd name="T28" fmla="*/ 158 w 167"/>
                  <a:gd name="T29" fmla="*/ 0 h 18"/>
                  <a:gd name="T30" fmla="*/ 158 w 167"/>
                  <a:gd name="T3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8">
                    <a:moveTo>
                      <a:pt x="158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8"/>
                    </a:lnTo>
                    <a:lnTo>
                      <a:pt x="158" y="18"/>
                    </a:lnTo>
                    <a:lnTo>
                      <a:pt x="158" y="18"/>
                    </a:lnTo>
                    <a:lnTo>
                      <a:pt x="167" y="14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4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6" name="Freeform 335"/>
              <p:cNvSpPr>
                <a:spLocks/>
              </p:cNvSpPr>
              <p:nvPr/>
            </p:nvSpPr>
            <p:spPr bwMode="auto">
              <a:xfrm>
                <a:off x="8262938" y="1360488"/>
                <a:ext cx="117475" cy="117475"/>
              </a:xfrm>
              <a:custGeom>
                <a:avLst/>
                <a:gdLst>
                  <a:gd name="T0" fmla="*/ 56 w 74"/>
                  <a:gd name="T1" fmla="*/ 0 h 74"/>
                  <a:gd name="T2" fmla="*/ 18 w 74"/>
                  <a:gd name="T3" fmla="*/ 0 h 74"/>
                  <a:gd name="T4" fmla="*/ 18 w 74"/>
                  <a:gd name="T5" fmla="*/ 0 h 74"/>
                  <a:gd name="T6" fmla="*/ 14 w 74"/>
                  <a:gd name="T7" fmla="*/ 0 h 74"/>
                  <a:gd name="T8" fmla="*/ 9 w 74"/>
                  <a:gd name="T9" fmla="*/ 5 h 74"/>
                  <a:gd name="T10" fmla="*/ 4 w 74"/>
                  <a:gd name="T11" fmla="*/ 9 h 74"/>
                  <a:gd name="T12" fmla="*/ 0 w 74"/>
                  <a:gd name="T13" fmla="*/ 19 h 74"/>
                  <a:gd name="T14" fmla="*/ 0 w 74"/>
                  <a:gd name="T15" fmla="*/ 56 h 74"/>
                  <a:gd name="T16" fmla="*/ 0 w 74"/>
                  <a:gd name="T17" fmla="*/ 56 h 74"/>
                  <a:gd name="T18" fmla="*/ 4 w 74"/>
                  <a:gd name="T19" fmla="*/ 65 h 74"/>
                  <a:gd name="T20" fmla="*/ 9 w 74"/>
                  <a:gd name="T21" fmla="*/ 70 h 74"/>
                  <a:gd name="T22" fmla="*/ 14 w 74"/>
                  <a:gd name="T23" fmla="*/ 74 h 74"/>
                  <a:gd name="T24" fmla="*/ 18 w 74"/>
                  <a:gd name="T25" fmla="*/ 74 h 74"/>
                  <a:gd name="T26" fmla="*/ 56 w 74"/>
                  <a:gd name="T27" fmla="*/ 74 h 74"/>
                  <a:gd name="T28" fmla="*/ 56 w 74"/>
                  <a:gd name="T29" fmla="*/ 74 h 74"/>
                  <a:gd name="T30" fmla="*/ 65 w 74"/>
                  <a:gd name="T31" fmla="*/ 74 h 74"/>
                  <a:gd name="T32" fmla="*/ 69 w 74"/>
                  <a:gd name="T33" fmla="*/ 70 h 74"/>
                  <a:gd name="T34" fmla="*/ 74 w 74"/>
                  <a:gd name="T35" fmla="*/ 65 h 74"/>
                  <a:gd name="T36" fmla="*/ 74 w 74"/>
                  <a:gd name="T37" fmla="*/ 56 h 74"/>
                  <a:gd name="T38" fmla="*/ 74 w 74"/>
                  <a:gd name="T39" fmla="*/ 19 h 74"/>
                  <a:gd name="T40" fmla="*/ 74 w 74"/>
                  <a:gd name="T41" fmla="*/ 19 h 74"/>
                  <a:gd name="T42" fmla="*/ 74 w 74"/>
                  <a:gd name="T43" fmla="*/ 9 h 74"/>
                  <a:gd name="T44" fmla="*/ 69 w 74"/>
                  <a:gd name="T45" fmla="*/ 5 h 74"/>
                  <a:gd name="T46" fmla="*/ 65 w 74"/>
                  <a:gd name="T47" fmla="*/ 0 h 74"/>
                  <a:gd name="T48" fmla="*/ 56 w 74"/>
                  <a:gd name="T49" fmla="*/ 0 h 74"/>
                  <a:gd name="T50" fmla="*/ 56 w 74"/>
                  <a:gd name="T5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74">
                    <a:moveTo>
                      <a:pt x="56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4" y="9"/>
                    </a:lnTo>
                    <a:lnTo>
                      <a:pt x="0" y="1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4" y="65"/>
                    </a:lnTo>
                    <a:lnTo>
                      <a:pt x="9" y="70"/>
                    </a:lnTo>
                    <a:lnTo>
                      <a:pt x="14" y="74"/>
                    </a:lnTo>
                    <a:lnTo>
                      <a:pt x="18" y="74"/>
                    </a:lnTo>
                    <a:lnTo>
                      <a:pt x="56" y="74"/>
                    </a:lnTo>
                    <a:lnTo>
                      <a:pt x="56" y="74"/>
                    </a:lnTo>
                    <a:lnTo>
                      <a:pt x="65" y="74"/>
                    </a:lnTo>
                    <a:lnTo>
                      <a:pt x="69" y="70"/>
                    </a:lnTo>
                    <a:lnTo>
                      <a:pt x="74" y="65"/>
                    </a:lnTo>
                    <a:lnTo>
                      <a:pt x="74" y="56"/>
                    </a:lnTo>
                    <a:lnTo>
                      <a:pt x="74" y="19"/>
                    </a:lnTo>
                    <a:lnTo>
                      <a:pt x="74" y="19"/>
                    </a:lnTo>
                    <a:lnTo>
                      <a:pt x="74" y="9"/>
                    </a:lnTo>
                    <a:lnTo>
                      <a:pt x="69" y="5"/>
                    </a:lnTo>
                    <a:lnTo>
                      <a:pt x="65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7" name="Freeform 336"/>
              <p:cNvSpPr>
                <a:spLocks/>
              </p:cNvSpPr>
              <p:nvPr/>
            </p:nvSpPr>
            <p:spPr bwMode="auto">
              <a:xfrm>
                <a:off x="8439150" y="741363"/>
                <a:ext cx="265112" cy="30163"/>
              </a:xfrm>
              <a:custGeom>
                <a:avLst/>
                <a:gdLst>
                  <a:gd name="T0" fmla="*/ 10 w 167"/>
                  <a:gd name="T1" fmla="*/ 19 h 19"/>
                  <a:gd name="T2" fmla="*/ 158 w 167"/>
                  <a:gd name="T3" fmla="*/ 19 h 19"/>
                  <a:gd name="T4" fmla="*/ 158 w 167"/>
                  <a:gd name="T5" fmla="*/ 19 h 19"/>
                  <a:gd name="T6" fmla="*/ 167 w 167"/>
                  <a:gd name="T7" fmla="*/ 14 h 19"/>
                  <a:gd name="T8" fmla="*/ 167 w 167"/>
                  <a:gd name="T9" fmla="*/ 9 h 19"/>
                  <a:gd name="T10" fmla="*/ 167 w 167"/>
                  <a:gd name="T11" fmla="*/ 9 h 19"/>
                  <a:gd name="T12" fmla="*/ 167 w 167"/>
                  <a:gd name="T13" fmla="*/ 5 h 19"/>
                  <a:gd name="T14" fmla="*/ 158 w 167"/>
                  <a:gd name="T15" fmla="*/ 0 h 19"/>
                  <a:gd name="T16" fmla="*/ 10 w 167"/>
                  <a:gd name="T17" fmla="*/ 0 h 19"/>
                  <a:gd name="T18" fmla="*/ 10 w 167"/>
                  <a:gd name="T19" fmla="*/ 0 h 19"/>
                  <a:gd name="T20" fmla="*/ 5 w 167"/>
                  <a:gd name="T21" fmla="*/ 5 h 19"/>
                  <a:gd name="T22" fmla="*/ 0 w 167"/>
                  <a:gd name="T23" fmla="*/ 9 h 19"/>
                  <a:gd name="T24" fmla="*/ 0 w 167"/>
                  <a:gd name="T25" fmla="*/ 9 h 19"/>
                  <a:gd name="T26" fmla="*/ 5 w 167"/>
                  <a:gd name="T27" fmla="*/ 14 h 19"/>
                  <a:gd name="T28" fmla="*/ 10 w 167"/>
                  <a:gd name="T29" fmla="*/ 19 h 19"/>
                  <a:gd name="T30" fmla="*/ 10 w 167"/>
                  <a:gd name="T3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9">
                    <a:moveTo>
                      <a:pt x="10" y="19"/>
                    </a:moveTo>
                    <a:lnTo>
                      <a:pt x="158" y="19"/>
                    </a:lnTo>
                    <a:lnTo>
                      <a:pt x="158" y="19"/>
                    </a:lnTo>
                    <a:lnTo>
                      <a:pt x="167" y="14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5"/>
                    </a:lnTo>
                    <a:lnTo>
                      <a:pt x="15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9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8" name="Freeform 337"/>
              <p:cNvSpPr>
                <a:spLocks/>
              </p:cNvSpPr>
              <p:nvPr/>
            </p:nvSpPr>
            <p:spPr bwMode="auto">
              <a:xfrm>
                <a:off x="8439150" y="830263"/>
                <a:ext cx="265112" cy="28575"/>
              </a:xfrm>
              <a:custGeom>
                <a:avLst/>
                <a:gdLst>
                  <a:gd name="T0" fmla="*/ 10 w 167"/>
                  <a:gd name="T1" fmla="*/ 18 h 18"/>
                  <a:gd name="T2" fmla="*/ 158 w 167"/>
                  <a:gd name="T3" fmla="*/ 18 h 18"/>
                  <a:gd name="T4" fmla="*/ 158 w 167"/>
                  <a:gd name="T5" fmla="*/ 18 h 18"/>
                  <a:gd name="T6" fmla="*/ 167 w 167"/>
                  <a:gd name="T7" fmla="*/ 14 h 18"/>
                  <a:gd name="T8" fmla="*/ 167 w 167"/>
                  <a:gd name="T9" fmla="*/ 9 h 18"/>
                  <a:gd name="T10" fmla="*/ 167 w 167"/>
                  <a:gd name="T11" fmla="*/ 9 h 18"/>
                  <a:gd name="T12" fmla="*/ 167 w 167"/>
                  <a:gd name="T13" fmla="*/ 4 h 18"/>
                  <a:gd name="T14" fmla="*/ 158 w 167"/>
                  <a:gd name="T15" fmla="*/ 0 h 18"/>
                  <a:gd name="T16" fmla="*/ 10 w 167"/>
                  <a:gd name="T17" fmla="*/ 0 h 18"/>
                  <a:gd name="T18" fmla="*/ 10 w 167"/>
                  <a:gd name="T19" fmla="*/ 0 h 18"/>
                  <a:gd name="T20" fmla="*/ 5 w 167"/>
                  <a:gd name="T21" fmla="*/ 4 h 18"/>
                  <a:gd name="T22" fmla="*/ 0 w 167"/>
                  <a:gd name="T23" fmla="*/ 9 h 18"/>
                  <a:gd name="T24" fmla="*/ 0 w 167"/>
                  <a:gd name="T25" fmla="*/ 9 h 18"/>
                  <a:gd name="T26" fmla="*/ 5 w 167"/>
                  <a:gd name="T27" fmla="*/ 14 h 18"/>
                  <a:gd name="T28" fmla="*/ 10 w 167"/>
                  <a:gd name="T29" fmla="*/ 18 h 18"/>
                  <a:gd name="T30" fmla="*/ 10 w 167"/>
                  <a:gd name="T3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8">
                    <a:moveTo>
                      <a:pt x="10" y="18"/>
                    </a:moveTo>
                    <a:lnTo>
                      <a:pt x="158" y="18"/>
                    </a:lnTo>
                    <a:lnTo>
                      <a:pt x="158" y="18"/>
                    </a:lnTo>
                    <a:lnTo>
                      <a:pt x="167" y="14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4"/>
                    </a:lnTo>
                    <a:lnTo>
                      <a:pt x="15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9" name="Freeform 338"/>
              <p:cNvSpPr>
                <a:spLocks/>
              </p:cNvSpPr>
              <p:nvPr/>
            </p:nvSpPr>
            <p:spPr bwMode="auto">
              <a:xfrm>
                <a:off x="8262938" y="741363"/>
                <a:ext cx="117475" cy="117475"/>
              </a:xfrm>
              <a:custGeom>
                <a:avLst/>
                <a:gdLst>
                  <a:gd name="T0" fmla="*/ 56 w 74"/>
                  <a:gd name="T1" fmla="*/ 0 h 74"/>
                  <a:gd name="T2" fmla="*/ 18 w 74"/>
                  <a:gd name="T3" fmla="*/ 0 h 74"/>
                  <a:gd name="T4" fmla="*/ 18 w 74"/>
                  <a:gd name="T5" fmla="*/ 0 h 74"/>
                  <a:gd name="T6" fmla="*/ 14 w 74"/>
                  <a:gd name="T7" fmla="*/ 0 h 74"/>
                  <a:gd name="T8" fmla="*/ 9 w 74"/>
                  <a:gd name="T9" fmla="*/ 5 h 74"/>
                  <a:gd name="T10" fmla="*/ 4 w 74"/>
                  <a:gd name="T11" fmla="*/ 9 h 74"/>
                  <a:gd name="T12" fmla="*/ 0 w 74"/>
                  <a:gd name="T13" fmla="*/ 19 h 74"/>
                  <a:gd name="T14" fmla="*/ 0 w 74"/>
                  <a:gd name="T15" fmla="*/ 56 h 74"/>
                  <a:gd name="T16" fmla="*/ 0 w 74"/>
                  <a:gd name="T17" fmla="*/ 56 h 74"/>
                  <a:gd name="T18" fmla="*/ 4 w 74"/>
                  <a:gd name="T19" fmla="*/ 65 h 74"/>
                  <a:gd name="T20" fmla="*/ 9 w 74"/>
                  <a:gd name="T21" fmla="*/ 70 h 74"/>
                  <a:gd name="T22" fmla="*/ 14 w 74"/>
                  <a:gd name="T23" fmla="*/ 74 h 74"/>
                  <a:gd name="T24" fmla="*/ 18 w 74"/>
                  <a:gd name="T25" fmla="*/ 74 h 74"/>
                  <a:gd name="T26" fmla="*/ 56 w 74"/>
                  <a:gd name="T27" fmla="*/ 74 h 74"/>
                  <a:gd name="T28" fmla="*/ 56 w 74"/>
                  <a:gd name="T29" fmla="*/ 74 h 74"/>
                  <a:gd name="T30" fmla="*/ 65 w 74"/>
                  <a:gd name="T31" fmla="*/ 74 h 74"/>
                  <a:gd name="T32" fmla="*/ 69 w 74"/>
                  <a:gd name="T33" fmla="*/ 70 h 74"/>
                  <a:gd name="T34" fmla="*/ 74 w 74"/>
                  <a:gd name="T35" fmla="*/ 65 h 74"/>
                  <a:gd name="T36" fmla="*/ 74 w 74"/>
                  <a:gd name="T37" fmla="*/ 56 h 74"/>
                  <a:gd name="T38" fmla="*/ 74 w 74"/>
                  <a:gd name="T39" fmla="*/ 19 h 74"/>
                  <a:gd name="T40" fmla="*/ 74 w 74"/>
                  <a:gd name="T41" fmla="*/ 19 h 74"/>
                  <a:gd name="T42" fmla="*/ 74 w 74"/>
                  <a:gd name="T43" fmla="*/ 9 h 74"/>
                  <a:gd name="T44" fmla="*/ 69 w 74"/>
                  <a:gd name="T45" fmla="*/ 5 h 74"/>
                  <a:gd name="T46" fmla="*/ 65 w 74"/>
                  <a:gd name="T47" fmla="*/ 0 h 74"/>
                  <a:gd name="T48" fmla="*/ 56 w 74"/>
                  <a:gd name="T49" fmla="*/ 0 h 74"/>
                  <a:gd name="T50" fmla="*/ 56 w 74"/>
                  <a:gd name="T5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74">
                    <a:moveTo>
                      <a:pt x="56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4" y="9"/>
                    </a:lnTo>
                    <a:lnTo>
                      <a:pt x="0" y="1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4" y="65"/>
                    </a:lnTo>
                    <a:lnTo>
                      <a:pt x="9" y="70"/>
                    </a:lnTo>
                    <a:lnTo>
                      <a:pt x="14" y="74"/>
                    </a:lnTo>
                    <a:lnTo>
                      <a:pt x="18" y="74"/>
                    </a:lnTo>
                    <a:lnTo>
                      <a:pt x="56" y="74"/>
                    </a:lnTo>
                    <a:lnTo>
                      <a:pt x="56" y="74"/>
                    </a:lnTo>
                    <a:lnTo>
                      <a:pt x="65" y="74"/>
                    </a:lnTo>
                    <a:lnTo>
                      <a:pt x="69" y="70"/>
                    </a:lnTo>
                    <a:lnTo>
                      <a:pt x="74" y="65"/>
                    </a:lnTo>
                    <a:lnTo>
                      <a:pt x="74" y="56"/>
                    </a:lnTo>
                    <a:lnTo>
                      <a:pt x="74" y="19"/>
                    </a:lnTo>
                    <a:lnTo>
                      <a:pt x="74" y="19"/>
                    </a:lnTo>
                    <a:lnTo>
                      <a:pt x="74" y="9"/>
                    </a:lnTo>
                    <a:lnTo>
                      <a:pt x="69" y="5"/>
                    </a:lnTo>
                    <a:lnTo>
                      <a:pt x="65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0" name="Freeform 339"/>
              <p:cNvSpPr>
                <a:spLocks noEditPoints="1"/>
              </p:cNvSpPr>
              <p:nvPr/>
            </p:nvSpPr>
            <p:spPr bwMode="auto">
              <a:xfrm>
                <a:off x="8145463" y="476250"/>
                <a:ext cx="1060450" cy="1179513"/>
              </a:xfrm>
              <a:custGeom>
                <a:avLst/>
                <a:gdLst>
                  <a:gd name="T0" fmla="*/ 556 w 668"/>
                  <a:gd name="T1" fmla="*/ 74 h 743"/>
                  <a:gd name="T2" fmla="*/ 547 w 668"/>
                  <a:gd name="T3" fmla="*/ 56 h 743"/>
                  <a:gd name="T4" fmla="*/ 371 w 668"/>
                  <a:gd name="T5" fmla="*/ 37 h 743"/>
                  <a:gd name="T6" fmla="*/ 366 w 668"/>
                  <a:gd name="T7" fmla="*/ 23 h 743"/>
                  <a:gd name="T8" fmla="*/ 334 w 668"/>
                  <a:gd name="T9" fmla="*/ 19 h 743"/>
                  <a:gd name="T10" fmla="*/ 329 w 668"/>
                  <a:gd name="T11" fmla="*/ 5 h 743"/>
                  <a:gd name="T12" fmla="*/ 241 w 668"/>
                  <a:gd name="T13" fmla="*/ 0 h 743"/>
                  <a:gd name="T14" fmla="*/ 232 w 668"/>
                  <a:gd name="T15" fmla="*/ 5 h 743"/>
                  <a:gd name="T16" fmla="*/ 204 w 668"/>
                  <a:gd name="T17" fmla="*/ 19 h 743"/>
                  <a:gd name="T18" fmla="*/ 195 w 668"/>
                  <a:gd name="T19" fmla="*/ 23 h 743"/>
                  <a:gd name="T20" fmla="*/ 185 w 668"/>
                  <a:gd name="T21" fmla="*/ 56 h 743"/>
                  <a:gd name="T22" fmla="*/ 14 w 668"/>
                  <a:gd name="T23" fmla="*/ 56 h 743"/>
                  <a:gd name="T24" fmla="*/ 0 w 668"/>
                  <a:gd name="T25" fmla="*/ 74 h 743"/>
                  <a:gd name="T26" fmla="*/ 4 w 668"/>
                  <a:gd name="T27" fmla="*/ 733 h 743"/>
                  <a:gd name="T28" fmla="*/ 18 w 668"/>
                  <a:gd name="T29" fmla="*/ 743 h 743"/>
                  <a:gd name="T30" fmla="*/ 538 w 668"/>
                  <a:gd name="T31" fmla="*/ 743 h 743"/>
                  <a:gd name="T32" fmla="*/ 556 w 668"/>
                  <a:gd name="T33" fmla="*/ 733 h 743"/>
                  <a:gd name="T34" fmla="*/ 556 w 668"/>
                  <a:gd name="T35" fmla="*/ 385 h 743"/>
                  <a:gd name="T36" fmla="*/ 603 w 668"/>
                  <a:gd name="T37" fmla="*/ 367 h 743"/>
                  <a:gd name="T38" fmla="*/ 649 w 668"/>
                  <a:gd name="T39" fmla="*/ 320 h 743"/>
                  <a:gd name="T40" fmla="*/ 668 w 668"/>
                  <a:gd name="T41" fmla="*/ 251 h 743"/>
                  <a:gd name="T42" fmla="*/ 659 w 668"/>
                  <a:gd name="T43" fmla="*/ 204 h 743"/>
                  <a:gd name="T44" fmla="*/ 621 w 668"/>
                  <a:gd name="T45" fmla="*/ 149 h 743"/>
                  <a:gd name="T46" fmla="*/ 556 w 668"/>
                  <a:gd name="T47" fmla="*/ 116 h 743"/>
                  <a:gd name="T48" fmla="*/ 529 w 668"/>
                  <a:gd name="T49" fmla="*/ 576 h 743"/>
                  <a:gd name="T50" fmla="*/ 413 w 668"/>
                  <a:gd name="T51" fmla="*/ 580 h 743"/>
                  <a:gd name="T52" fmla="*/ 389 w 668"/>
                  <a:gd name="T53" fmla="*/ 613 h 743"/>
                  <a:gd name="T54" fmla="*/ 55 w 668"/>
                  <a:gd name="T55" fmla="*/ 706 h 743"/>
                  <a:gd name="T56" fmla="*/ 41 w 668"/>
                  <a:gd name="T57" fmla="*/ 696 h 743"/>
                  <a:gd name="T58" fmla="*/ 37 w 668"/>
                  <a:gd name="T59" fmla="*/ 111 h 743"/>
                  <a:gd name="T60" fmla="*/ 51 w 668"/>
                  <a:gd name="T61" fmla="*/ 93 h 743"/>
                  <a:gd name="T62" fmla="*/ 185 w 668"/>
                  <a:gd name="T63" fmla="*/ 93 h 743"/>
                  <a:gd name="T64" fmla="*/ 199 w 668"/>
                  <a:gd name="T65" fmla="*/ 111 h 743"/>
                  <a:gd name="T66" fmla="*/ 352 w 668"/>
                  <a:gd name="T67" fmla="*/ 111 h 743"/>
                  <a:gd name="T68" fmla="*/ 371 w 668"/>
                  <a:gd name="T69" fmla="*/ 102 h 743"/>
                  <a:gd name="T70" fmla="*/ 510 w 668"/>
                  <a:gd name="T71" fmla="*/ 93 h 743"/>
                  <a:gd name="T72" fmla="*/ 524 w 668"/>
                  <a:gd name="T73" fmla="*/ 102 h 743"/>
                  <a:gd name="T74" fmla="*/ 501 w 668"/>
                  <a:gd name="T75" fmla="*/ 116 h 743"/>
                  <a:gd name="T76" fmla="*/ 427 w 668"/>
                  <a:gd name="T77" fmla="*/ 153 h 743"/>
                  <a:gd name="T78" fmla="*/ 389 w 668"/>
                  <a:gd name="T79" fmla="*/ 223 h 743"/>
                  <a:gd name="T80" fmla="*/ 389 w 668"/>
                  <a:gd name="T81" fmla="*/ 279 h 743"/>
                  <a:gd name="T82" fmla="*/ 427 w 668"/>
                  <a:gd name="T83" fmla="*/ 348 h 743"/>
                  <a:gd name="T84" fmla="*/ 501 w 668"/>
                  <a:gd name="T85" fmla="*/ 385 h 743"/>
                  <a:gd name="T86" fmla="*/ 408 w 668"/>
                  <a:gd name="T87" fmla="*/ 706 h 743"/>
                  <a:gd name="T88" fmla="*/ 413 w 668"/>
                  <a:gd name="T89" fmla="*/ 603 h 743"/>
                  <a:gd name="T90" fmla="*/ 427 w 668"/>
                  <a:gd name="T91" fmla="*/ 594 h 743"/>
                  <a:gd name="T92" fmla="*/ 408 w 668"/>
                  <a:gd name="T93" fmla="*/ 706 h 743"/>
                  <a:gd name="T94" fmla="*/ 306 w 668"/>
                  <a:gd name="T95" fmla="*/ 19 h 743"/>
                  <a:gd name="T96" fmla="*/ 315 w 668"/>
                  <a:gd name="T97" fmla="*/ 37 h 743"/>
                  <a:gd name="T98" fmla="*/ 246 w 668"/>
                  <a:gd name="T99" fmla="*/ 28 h 743"/>
                  <a:gd name="T100" fmla="*/ 259 w 668"/>
                  <a:gd name="T101" fmla="*/ 19 h 743"/>
                  <a:gd name="T102" fmla="*/ 529 w 668"/>
                  <a:gd name="T103" fmla="*/ 334 h 743"/>
                  <a:gd name="T104" fmla="*/ 464 w 668"/>
                  <a:gd name="T105" fmla="*/ 251 h 743"/>
                  <a:gd name="T106" fmla="*/ 556 w 668"/>
                  <a:gd name="T107" fmla="*/ 209 h 743"/>
                  <a:gd name="T108" fmla="*/ 556 w 668"/>
                  <a:gd name="T109" fmla="*/ 283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68" h="743">
                    <a:moveTo>
                      <a:pt x="556" y="116"/>
                    </a:moveTo>
                    <a:lnTo>
                      <a:pt x="556" y="74"/>
                    </a:lnTo>
                    <a:lnTo>
                      <a:pt x="556" y="74"/>
                    </a:lnTo>
                    <a:lnTo>
                      <a:pt x="556" y="65"/>
                    </a:lnTo>
                    <a:lnTo>
                      <a:pt x="552" y="60"/>
                    </a:lnTo>
                    <a:lnTo>
                      <a:pt x="547" y="56"/>
                    </a:lnTo>
                    <a:lnTo>
                      <a:pt x="538" y="56"/>
                    </a:lnTo>
                    <a:lnTo>
                      <a:pt x="371" y="56"/>
                    </a:lnTo>
                    <a:lnTo>
                      <a:pt x="371" y="37"/>
                    </a:lnTo>
                    <a:lnTo>
                      <a:pt x="371" y="37"/>
                    </a:lnTo>
                    <a:lnTo>
                      <a:pt x="371" y="28"/>
                    </a:lnTo>
                    <a:lnTo>
                      <a:pt x="366" y="23"/>
                    </a:lnTo>
                    <a:lnTo>
                      <a:pt x="362" y="19"/>
                    </a:lnTo>
                    <a:lnTo>
                      <a:pt x="352" y="19"/>
                    </a:lnTo>
                    <a:lnTo>
                      <a:pt x="334" y="19"/>
                    </a:lnTo>
                    <a:lnTo>
                      <a:pt x="334" y="19"/>
                    </a:lnTo>
                    <a:lnTo>
                      <a:pt x="334" y="9"/>
                    </a:lnTo>
                    <a:lnTo>
                      <a:pt x="329" y="5"/>
                    </a:lnTo>
                    <a:lnTo>
                      <a:pt x="324" y="0"/>
                    </a:lnTo>
                    <a:lnTo>
                      <a:pt x="315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36" y="0"/>
                    </a:lnTo>
                    <a:lnTo>
                      <a:pt x="232" y="5"/>
                    </a:lnTo>
                    <a:lnTo>
                      <a:pt x="227" y="9"/>
                    </a:lnTo>
                    <a:lnTo>
                      <a:pt x="222" y="19"/>
                    </a:lnTo>
                    <a:lnTo>
                      <a:pt x="204" y="19"/>
                    </a:lnTo>
                    <a:lnTo>
                      <a:pt x="204" y="19"/>
                    </a:lnTo>
                    <a:lnTo>
                      <a:pt x="199" y="19"/>
                    </a:lnTo>
                    <a:lnTo>
                      <a:pt x="195" y="23"/>
                    </a:lnTo>
                    <a:lnTo>
                      <a:pt x="190" y="28"/>
                    </a:lnTo>
                    <a:lnTo>
                      <a:pt x="185" y="37"/>
                    </a:lnTo>
                    <a:lnTo>
                      <a:pt x="185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4" y="56"/>
                    </a:lnTo>
                    <a:lnTo>
                      <a:pt x="9" y="60"/>
                    </a:lnTo>
                    <a:lnTo>
                      <a:pt x="4" y="65"/>
                    </a:lnTo>
                    <a:lnTo>
                      <a:pt x="0" y="74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4" y="733"/>
                    </a:lnTo>
                    <a:lnTo>
                      <a:pt x="9" y="738"/>
                    </a:lnTo>
                    <a:lnTo>
                      <a:pt x="14" y="743"/>
                    </a:lnTo>
                    <a:lnTo>
                      <a:pt x="18" y="743"/>
                    </a:lnTo>
                    <a:lnTo>
                      <a:pt x="389" y="743"/>
                    </a:lnTo>
                    <a:lnTo>
                      <a:pt x="538" y="743"/>
                    </a:lnTo>
                    <a:lnTo>
                      <a:pt x="538" y="743"/>
                    </a:lnTo>
                    <a:lnTo>
                      <a:pt x="547" y="743"/>
                    </a:lnTo>
                    <a:lnTo>
                      <a:pt x="552" y="738"/>
                    </a:lnTo>
                    <a:lnTo>
                      <a:pt x="556" y="733"/>
                    </a:lnTo>
                    <a:lnTo>
                      <a:pt x="556" y="724"/>
                    </a:lnTo>
                    <a:lnTo>
                      <a:pt x="556" y="576"/>
                    </a:lnTo>
                    <a:lnTo>
                      <a:pt x="556" y="385"/>
                    </a:lnTo>
                    <a:lnTo>
                      <a:pt x="556" y="385"/>
                    </a:lnTo>
                    <a:lnTo>
                      <a:pt x="580" y="381"/>
                    </a:lnTo>
                    <a:lnTo>
                      <a:pt x="603" y="367"/>
                    </a:lnTo>
                    <a:lnTo>
                      <a:pt x="621" y="353"/>
                    </a:lnTo>
                    <a:lnTo>
                      <a:pt x="635" y="339"/>
                    </a:lnTo>
                    <a:lnTo>
                      <a:pt x="649" y="320"/>
                    </a:lnTo>
                    <a:lnTo>
                      <a:pt x="659" y="297"/>
                    </a:lnTo>
                    <a:lnTo>
                      <a:pt x="663" y="274"/>
                    </a:lnTo>
                    <a:lnTo>
                      <a:pt x="668" y="251"/>
                    </a:lnTo>
                    <a:lnTo>
                      <a:pt x="668" y="251"/>
                    </a:lnTo>
                    <a:lnTo>
                      <a:pt x="663" y="227"/>
                    </a:lnTo>
                    <a:lnTo>
                      <a:pt x="659" y="204"/>
                    </a:lnTo>
                    <a:lnTo>
                      <a:pt x="649" y="181"/>
                    </a:lnTo>
                    <a:lnTo>
                      <a:pt x="635" y="162"/>
                    </a:lnTo>
                    <a:lnTo>
                      <a:pt x="621" y="149"/>
                    </a:lnTo>
                    <a:lnTo>
                      <a:pt x="603" y="135"/>
                    </a:lnTo>
                    <a:lnTo>
                      <a:pt x="580" y="121"/>
                    </a:lnTo>
                    <a:lnTo>
                      <a:pt x="556" y="116"/>
                    </a:lnTo>
                    <a:lnTo>
                      <a:pt x="556" y="116"/>
                    </a:lnTo>
                    <a:close/>
                    <a:moveTo>
                      <a:pt x="529" y="390"/>
                    </a:moveTo>
                    <a:lnTo>
                      <a:pt x="529" y="576"/>
                    </a:lnTo>
                    <a:lnTo>
                      <a:pt x="427" y="576"/>
                    </a:lnTo>
                    <a:lnTo>
                      <a:pt x="427" y="576"/>
                    </a:lnTo>
                    <a:lnTo>
                      <a:pt x="413" y="580"/>
                    </a:lnTo>
                    <a:lnTo>
                      <a:pt x="403" y="585"/>
                    </a:lnTo>
                    <a:lnTo>
                      <a:pt x="394" y="599"/>
                    </a:lnTo>
                    <a:lnTo>
                      <a:pt x="389" y="613"/>
                    </a:lnTo>
                    <a:lnTo>
                      <a:pt x="389" y="706"/>
                    </a:lnTo>
                    <a:lnTo>
                      <a:pt x="55" y="706"/>
                    </a:lnTo>
                    <a:lnTo>
                      <a:pt x="55" y="706"/>
                    </a:lnTo>
                    <a:lnTo>
                      <a:pt x="51" y="706"/>
                    </a:lnTo>
                    <a:lnTo>
                      <a:pt x="46" y="701"/>
                    </a:lnTo>
                    <a:lnTo>
                      <a:pt x="41" y="696"/>
                    </a:lnTo>
                    <a:lnTo>
                      <a:pt x="37" y="687"/>
                    </a:lnTo>
                    <a:lnTo>
                      <a:pt x="37" y="111"/>
                    </a:lnTo>
                    <a:lnTo>
                      <a:pt x="37" y="111"/>
                    </a:lnTo>
                    <a:lnTo>
                      <a:pt x="41" y="102"/>
                    </a:lnTo>
                    <a:lnTo>
                      <a:pt x="46" y="97"/>
                    </a:lnTo>
                    <a:lnTo>
                      <a:pt x="51" y="93"/>
                    </a:lnTo>
                    <a:lnTo>
                      <a:pt x="55" y="93"/>
                    </a:lnTo>
                    <a:lnTo>
                      <a:pt x="185" y="93"/>
                    </a:lnTo>
                    <a:lnTo>
                      <a:pt x="185" y="93"/>
                    </a:lnTo>
                    <a:lnTo>
                      <a:pt x="190" y="102"/>
                    </a:lnTo>
                    <a:lnTo>
                      <a:pt x="195" y="107"/>
                    </a:lnTo>
                    <a:lnTo>
                      <a:pt x="199" y="111"/>
                    </a:lnTo>
                    <a:lnTo>
                      <a:pt x="204" y="111"/>
                    </a:lnTo>
                    <a:lnTo>
                      <a:pt x="352" y="111"/>
                    </a:lnTo>
                    <a:lnTo>
                      <a:pt x="352" y="111"/>
                    </a:lnTo>
                    <a:lnTo>
                      <a:pt x="362" y="111"/>
                    </a:lnTo>
                    <a:lnTo>
                      <a:pt x="366" y="107"/>
                    </a:lnTo>
                    <a:lnTo>
                      <a:pt x="371" y="102"/>
                    </a:lnTo>
                    <a:lnTo>
                      <a:pt x="371" y="93"/>
                    </a:lnTo>
                    <a:lnTo>
                      <a:pt x="510" y="93"/>
                    </a:lnTo>
                    <a:lnTo>
                      <a:pt x="510" y="93"/>
                    </a:lnTo>
                    <a:lnTo>
                      <a:pt x="515" y="93"/>
                    </a:lnTo>
                    <a:lnTo>
                      <a:pt x="519" y="97"/>
                    </a:lnTo>
                    <a:lnTo>
                      <a:pt x="524" y="102"/>
                    </a:lnTo>
                    <a:lnTo>
                      <a:pt x="529" y="111"/>
                    </a:lnTo>
                    <a:lnTo>
                      <a:pt x="529" y="111"/>
                    </a:lnTo>
                    <a:lnTo>
                      <a:pt x="501" y="116"/>
                    </a:lnTo>
                    <a:lnTo>
                      <a:pt x="473" y="121"/>
                    </a:lnTo>
                    <a:lnTo>
                      <a:pt x="450" y="135"/>
                    </a:lnTo>
                    <a:lnTo>
                      <a:pt x="427" y="153"/>
                    </a:lnTo>
                    <a:lnTo>
                      <a:pt x="413" y="172"/>
                    </a:lnTo>
                    <a:lnTo>
                      <a:pt x="399" y="195"/>
                    </a:lnTo>
                    <a:lnTo>
                      <a:pt x="389" y="223"/>
                    </a:lnTo>
                    <a:lnTo>
                      <a:pt x="389" y="251"/>
                    </a:lnTo>
                    <a:lnTo>
                      <a:pt x="389" y="251"/>
                    </a:lnTo>
                    <a:lnTo>
                      <a:pt x="389" y="279"/>
                    </a:lnTo>
                    <a:lnTo>
                      <a:pt x="399" y="306"/>
                    </a:lnTo>
                    <a:lnTo>
                      <a:pt x="413" y="330"/>
                    </a:lnTo>
                    <a:lnTo>
                      <a:pt x="427" y="348"/>
                    </a:lnTo>
                    <a:lnTo>
                      <a:pt x="450" y="367"/>
                    </a:lnTo>
                    <a:lnTo>
                      <a:pt x="473" y="381"/>
                    </a:lnTo>
                    <a:lnTo>
                      <a:pt x="501" y="385"/>
                    </a:lnTo>
                    <a:lnTo>
                      <a:pt x="529" y="390"/>
                    </a:lnTo>
                    <a:lnTo>
                      <a:pt x="529" y="390"/>
                    </a:lnTo>
                    <a:close/>
                    <a:moveTo>
                      <a:pt x="408" y="706"/>
                    </a:moveTo>
                    <a:lnTo>
                      <a:pt x="408" y="613"/>
                    </a:lnTo>
                    <a:lnTo>
                      <a:pt x="408" y="613"/>
                    </a:lnTo>
                    <a:lnTo>
                      <a:pt x="413" y="603"/>
                    </a:lnTo>
                    <a:lnTo>
                      <a:pt x="417" y="599"/>
                    </a:lnTo>
                    <a:lnTo>
                      <a:pt x="422" y="594"/>
                    </a:lnTo>
                    <a:lnTo>
                      <a:pt x="427" y="594"/>
                    </a:lnTo>
                    <a:lnTo>
                      <a:pt x="515" y="594"/>
                    </a:lnTo>
                    <a:lnTo>
                      <a:pt x="524" y="594"/>
                    </a:lnTo>
                    <a:lnTo>
                      <a:pt x="408" y="706"/>
                    </a:lnTo>
                    <a:close/>
                    <a:moveTo>
                      <a:pt x="297" y="19"/>
                    </a:moveTo>
                    <a:lnTo>
                      <a:pt x="297" y="19"/>
                    </a:lnTo>
                    <a:lnTo>
                      <a:pt x="306" y="19"/>
                    </a:lnTo>
                    <a:lnTo>
                      <a:pt x="311" y="23"/>
                    </a:lnTo>
                    <a:lnTo>
                      <a:pt x="315" y="28"/>
                    </a:lnTo>
                    <a:lnTo>
                      <a:pt x="315" y="37"/>
                    </a:lnTo>
                    <a:lnTo>
                      <a:pt x="241" y="37"/>
                    </a:lnTo>
                    <a:lnTo>
                      <a:pt x="241" y="37"/>
                    </a:lnTo>
                    <a:lnTo>
                      <a:pt x="246" y="28"/>
                    </a:lnTo>
                    <a:lnTo>
                      <a:pt x="250" y="23"/>
                    </a:lnTo>
                    <a:lnTo>
                      <a:pt x="255" y="19"/>
                    </a:lnTo>
                    <a:lnTo>
                      <a:pt x="259" y="19"/>
                    </a:lnTo>
                    <a:lnTo>
                      <a:pt x="297" y="19"/>
                    </a:lnTo>
                    <a:close/>
                    <a:moveTo>
                      <a:pt x="556" y="283"/>
                    </a:moveTo>
                    <a:lnTo>
                      <a:pt x="529" y="334"/>
                    </a:lnTo>
                    <a:lnTo>
                      <a:pt x="515" y="353"/>
                    </a:lnTo>
                    <a:lnTo>
                      <a:pt x="440" y="279"/>
                    </a:lnTo>
                    <a:lnTo>
                      <a:pt x="464" y="251"/>
                    </a:lnTo>
                    <a:lnTo>
                      <a:pt x="505" y="297"/>
                    </a:lnTo>
                    <a:lnTo>
                      <a:pt x="529" y="265"/>
                    </a:lnTo>
                    <a:lnTo>
                      <a:pt x="556" y="209"/>
                    </a:lnTo>
                    <a:lnTo>
                      <a:pt x="584" y="167"/>
                    </a:lnTo>
                    <a:lnTo>
                      <a:pt x="617" y="186"/>
                    </a:lnTo>
                    <a:lnTo>
                      <a:pt x="556" y="28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93" name="Rectangle 392"/>
            <p:cNvSpPr/>
            <p:nvPr/>
          </p:nvSpPr>
          <p:spPr>
            <a:xfrm>
              <a:off x="4417637" y="3708876"/>
              <a:ext cx="1570390" cy="2223677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4374349" y="3641003"/>
              <a:ext cx="180000" cy="18000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sz="1000" b="1" dirty="0" smtClean="0">
                  <a:solidFill>
                    <a:schemeClr val="bg1"/>
                  </a:solidFill>
                </a:rPr>
                <a:t>C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91501" y="3499650"/>
            <a:ext cx="1659450" cy="2291550"/>
            <a:chOff x="6112344" y="3641003"/>
            <a:chExt cx="1659450" cy="2291550"/>
          </a:xfrm>
        </p:grpSpPr>
        <p:sp>
          <p:nvSpPr>
            <p:cNvPr id="218" name="Text Placeholder 7"/>
            <p:cNvSpPr txBox="1">
              <a:spLocks/>
            </p:cNvSpPr>
            <p:nvPr/>
          </p:nvSpPr>
          <p:spPr>
            <a:xfrm>
              <a:off x="6165342" y="4823859"/>
              <a:ext cx="1600200" cy="958569"/>
            </a:xfrm>
            <a:prstGeom prst="roundRect">
              <a:avLst/>
            </a:prstGeom>
            <a:noFill/>
            <a:ln w="12700">
              <a:noFill/>
            </a:ln>
          </p:spPr>
          <p:txBody>
            <a:bodyPr wrap="square" lIns="72000" tIns="54000" rIns="72000" bIns="54000" anchor="t" anchorCtr="0">
              <a:noAutofit/>
            </a:bodyPr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Data collection mechanism</a:t>
              </a:r>
            </a:p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US" sz="1000" kern="0" dirty="0" smtClean="0">
                  <a:solidFill>
                    <a:schemeClr val="accent1"/>
                  </a:solidFill>
                </a:rPr>
                <a:t>Review and refine existing data collection approach and solution architecture</a:t>
              </a:r>
              <a:endParaRPr lang="en-GB" sz="1000" kern="0" dirty="0">
                <a:solidFill>
                  <a:schemeClr val="accent1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6201404" y="3708876"/>
              <a:ext cx="1570390" cy="2223677"/>
            </a:xfrm>
            <a:prstGeom prst="rect">
              <a:avLst/>
            </a:prstGeom>
            <a:noFill/>
            <a:ln>
              <a:solidFill>
                <a:srgbClr val="7F5C2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>
              <a:off x="6112344" y="3641003"/>
              <a:ext cx="180000" cy="180000"/>
            </a:xfrm>
            <a:prstGeom prst="ellipse">
              <a:avLst/>
            </a:prstGeom>
            <a:solidFill>
              <a:srgbClr val="7F5C27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D</a:t>
              </a:r>
            </a:p>
          </p:txBody>
        </p:sp>
        <p:grpSp>
          <p:nvGrpSpPr>
            <p:cNvPr id="480" name="Group 479"/>
            <p:cNvGrpSpPr/>
            <p:nvPr/>
          </p:nvGrpSpPr>
          <p:grpSpPr>
            <a:xfrm>
              <a:off x="6571035" y="4140001"/>
              <a:ext cx="1014362" cy="501938"/>
              <a:chOff x="5377440" y="4213712"/>
              <a:chExt cx="1603305" cy="793366"/>
            </a:xfrm>
          </p:grpSpPr>
          <p:grpSp>
            <p:nvGrpSpPr>
              <p:cNvPr id="481" name="Group 480"/>
              <p:cNvGrpSpPr/>
              <p:nvPr/>
            </p:nvGrpSpPr>
            <p:grpSpPr>
              <a:xfrm>
                <a:off x="5694778" y="4504603"/>
                <a:ext cx="812144" cy="348633"/>
                <a:chOff x="365125" y="-838200"/>
                <a:chExt cx="2581275" cy="1108075"/>
              </a:xfrm>
              <a:solidFill>
                <a:srgbClr val="7F5C27"/>
              </a:solidFill>
            </p:grpSpPr>
            <p:sp>
              <p:nvSpPr>
                <p:cNvPr id="492" name="Rectangle 936"/>
                <p:cNvSpPr>
                  <a:spLocks noChangeArrowheads="1"/>
                </p:cNvSpPr>
                <p:nvPr/>
              </p:nvSpPr>
              <p:spPr bwMode="auto">
                <a:xfrm>
                  <a:off x="511175" y="244475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3" name="Rectangle 937"/>
                <p:cNvSpPr>
                  <a:spLocks noChangeArrowheads="1"/>
                </p:cNvSpPr>
                <p:nvPr/>
              </p:nvSpPr>
              <p:spPr bwMode="auto">
                <a:xfrm>
                  <a:off x="511175" y="127000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4" name="Rectangle 938"/>
                <p:cNvSpPr>
                  <a:spLocks noChangeArrowheads="1"/>
                </p:cNvSpPr>
                <p:nvPr/>
              </p:nvSpPr>
              <p:spPr bwMode="auto">
                <a:xfrm>
                  <a:off x="511175" y="9525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5" name="Rectangle 939"/>
                <p:cNvSpPr>
                  <a:spLocks noChangeArrowheads="1"/>
                </p:cNvSpPr>
                <p:nvPr/>
              </p:nvSpPr>
              <p:spPr bwMode="auto">
                <a:xfrm>
                  <a:off x="511175" y="-107950"/>
                  <a:ext cx="2435225" cy="63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6" name="Rectangle 940"/>
                <p:cNvSpPr>
                  <a:spLocks noChangeArrowheads="1"/>
                </p:cNvSpPr>
                <p:nvPr/>
              </p:nvSpPr>
              <p:spPr bwMode="auto">
                <a:xfrm>
                  <a:off x="511175" y="-222250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7" name="Rectangle 941"/>
                <p:cNvSpPr>
                  <a:spLocks noChangeArrowheads="1"/>
                </p:cNvSpPr>
                <p:nvPr/>
              </p:nvSpPr>
              <p:spPr bwMode="auto">
                <a:xfrm>
                  <a:off x="511175" y="-339725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8" name="Rectangle 942"/>
                <p:cNvSpPr>
                  <a:spLocks noChangeArrowheads="1"/>
                </p:cNvSpPr>
                <p:nvPr/>
              </p:nvSpPr>
              <p:spPr bwMode="auto">
                <a:xfrm>
                  <a:off x="511175" y="-457200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9" name="Rectangle 943"/>
                <p:cNvSpPr>
                  <a:spLocks noChangeArrowheads="1"/>
                </p:cNvSpPr>
                <p:nvPr/>
              </p:nvSpPr>
              <p:spPr bwMode="auto">
                <a:xfrm>
                  <a:off x="511175" y="-574675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0" name="Rectangle 944"/>
                <p:cNvSpPr>
                  <a:spLocks noChangeArrowheads="1"/>
                </p:cNvSpPr>
                <p:nvPr/>
              </p:nvSpPr>
              <p:spPr bwMode="auto">
                <a:xfrm>
                  <a:off x="511175" y="-692150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1" name="Rectangle 945"/>
                <p:cNvSpPr>
                  <a:spLocks noChangeArrowheads="1"/>
                </p:cNvSpPr>
                <p:nvPr/>
              </p:nvSpPr>
              <p:spPr bwMode="auto">
                <a:xfrm>
                  <a:off x="511175" y="-806450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2" name="Rectangle 946"/>
                <p:cNvSpPr>
                  <a:spLocks noChangeArrowheads="1"/>
                </p:cNvSpPr>
                <p:nvPr/>
              </p:nvSpPr>
              <p:spPr bwMode="auto">
                <a:xfrm>
                  <a:off x="5111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3" name="Rectangle 947"/>
                <p:cNvSpPr>
                  <a:spLocks noChangeArrowheads="1"/>
                </p:cNvSpPr>
                <p:nvPr/>
              </p:nvSpPr>
              <p:spPr bwMode="auto">
                <a:xfrm>
                  <a:off x="60325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4" name="Rectangle 948"/>
                <p:cNvSpPr>
                  <a:spLocks noChangeArrowheads="1"/>
                </p:cNvSpPr>
                <p:nvPr/>
              </p:nvSpPr>
              <p:spPr bwMode="auto">
                <a:xfrm>
                  <a:off x="69850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5" name="Rectangle 949"/>
                <p:cNvSpPr>
                  <a:spLocks noChangeArrowheads="1"/>
                </p:cNvSpPr>
                <p:nvPr/>
              </p:nvSpPr>
              <p:spPr bwMode="auto">
                <a:xfrm>
                  <a:off x="7905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6" name="Rectangle 950"/>
                <p:cNvSpPr>
                  <a:spLocks noChangeArrowheads="1"/>
                </p:cNvSpPr>
                <p:nvPr/>
              </p:nvSpPr>
              <p:spPr bwMode="auto">
                <a:xfrm>
                  <a:off x="88582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7" name="Rectangle 951"/>
                <p:cNvSpPr>
                  <a:spLocks noChangeArrowheads="1"/>
                </p:cNvSpPr>
                <p:nvPr/>
              </p:nvSpPr>
              <p:spPr bwMode="auto">
                <a:xfrm>
                  <a:off x="97790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8" name="Rectangle 952"/>
                <p:cNvSpPr>
                  <a:spLocks noChangeArrowheads="1"/>
                </p:cNvSpPr>
                <p:nvPr/>
              </p:nvSpPr>
              <p:spPr bwMode="auto">
                <a:xfrm>
                  <a:off x="107315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9" name="Rectangle 953"/>
                <p:cNvSpPr>
                  <a:spLocks noChangeArrowheads="1"/>
                </p:cNvSpPr>
                <p:nvPr/>
              </p:nvSpPr>
              <p:spPr bwMode="auto">
                <a:xfrm>
                  <a:off x="116522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0" name="Rectangle 954"/>
                <p:cNvSpPr>
                  <a:spLocks noChangeArrowheads="1"/>
                </p:cNvSpPr>
                <p:nvPr/>
              </p:nvSpPr>
              <p:spPr bwMode="auto">
                <a:xfrm>
                  <a:off x="12604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1" name="Rectangle 955"/>
                <p:cNvSpPr>
                  <a:spLocks noChangeArrowheads="1"/>
                </p:cNvSpPr>
                <p:nvPr/>
              </p:nvSpPr>
              <p:spPr bwMode="auto">
                <a:xfrm>
                  <a:off x="135255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2" name="Rectangle 956"/>
                <p:cNvSpPr>
                  <a:spLocks noChangeArrowheads="1"/>
                </p:cNvSpPr>
                <p:nvPr/>
              </p:nvSpPr>
              <p:spPr bwMode="auto">
                <a:xfrm>
                  <a:off x="1444625" y="-806450"/>
                  <a:ext cx="6350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3" name="Rectangle 957"/>
                <p:cNvSpPr>
                  <a:spLocks noChangeArrowheads="1"/>
                </p:cNvSpPr>
                <p:nvPr/>
              </p:nvSpPr>
              <p:spPr bwMode="auto">
                <a:xfrm>
                  <a:off x="15398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4" name="Rectangle 958"/>
                <p:cNvSpPr>
                  <a:spLocks noChangeArrowheads="1"/>
                </p:cNvSpPr>
                <p:nvPr/>
              </p:nvSpPr>
              <p:spPr bwMode="auto">
                <a:xfrm>
                  <a:off x="1631950" y="-806450"/>
                  <a:ext cx="6350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5" name="Rectangle 959"/>
                <p:cNvSpPr>
                  <a:spLocks noChangeArrowheads="1"/>
                </p:cNvSpPr>
                <p:nvPr/>
              </p:nvSpPr>
              <p:spPr bwMode="auto">
                <a:xfrm>
                  <a:off x="172720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6" name="Rectangle 960"/>
                <p:cNvSpPr>
                  <a:spLocks noChangeArrowheads="1"/>
                </p:cNvSpPr>
                <p:nvPr/>
              </p:nvSpPr>
              <p:spPr bwMode="auto">
                <a:xfrm>
                  <a:off x="18192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7" name="Rectangle 961"/>
                <p:cNvSpPr>
                  <a:spLocks noChangeArrowheads="1"/>
                </p:cNvSpPr>
                <p:nvPr/>
              </p:nvSpPr>
              <p:spPr bwMode="auto">
                <a:xfrm>
                  <a:off x="191452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8" name="Rectangle 962"/>
                <p:cNvSpPr>
                  <a:spLocks noChangeArrowheads="1"/>
                </p:cNvSpPr>
                <p:nvPr/>
              </p:nvSpPr>
              <p:spPr bwMode="auto">
                <a:xfrm>
                  <a:off x="200660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9" name="Rectangle 963"/>
                <p:cNvSpPr>
                  <a:spLocks noChangeArrowheads="1"/>
                </p:cNvSpPr>
                <p:nvPr/>
              </p:nvSpPr>
              <p:spPr bwMode="auto">
                <a:xfrm>
                  <a:off x="210185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0" name="Rectangle 964"/>
                <p:cNvSpPr>
                  <a:spLocks noChangeArrowheads="1"/>
                </p:cNvSpPr>
                <p:nvPr/>
              </p:nvSpPr>
              <p:spPr bwMode="auto">
                <a:xfrm>
                  <a:off x="219392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1" name="Rectangle 965"/>
                <p:cNvSpPr>
                  <a:spLocks noChangeArrowheads="1"/>
                </p:cNvSpPr>
                <p:nvPr/>
              </p:nvSpPr>
              <p:spPr bwMode="auto">
                <a:xfrm>
                  <a:off x="22891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2" name="Rectangle 966"/>
                <p:cNvSpPr>
                  <a:spLocks noChangeArrowheads="1"/>
                </p:cNvSpPr>
                <p:nvPr/>
              </p:nvSpPr>
              <p:spPr bwMode="auto">
                <a:xfrm>
                  <a:off x="238125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3" name="Rectangle 967"/>
                <p:cNvSpPr>
                  <a:spLocks noChangeArrowheads="1"/>
                </p:cNvSpPr>
                <p:nvPr/>
              </p:nvSpPr>
              <p:spPr bwMode="auto">
                <a:xfrm>
                  <a:off x="247650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4" name="Rectangle 968"/>
                <p:cNvSpPr>
                  <a:spLocks noChangeArrowheads="1"/>
                </p:cNvSpPr>
                <p:nvPr/>
              </p:nvSpPr>
              <p:spPr bwMode="auto">
                <a:xfrm>
                  <a:off x="25685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5" name="Rectangle 969"/>
                <p:cNvSpPr>
                  <a:spLocks noChangeArrowheads="1"/>
                </p:cNvSpPr>
                <p:nvPr/>
              </p:nvSpPr>
              <p:spPr bwMode="auto">
                <a:xfrm>
                  <a:off x="2660650" y="-806450"/>
                  <a:ext cx="6350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6" name="Rectangle 970"/>
                <p:cNvSpPr>
                  <a:spLocks noChangeArrowheads="1"/>
                </p:cNvSpPr>
                <p:nvPr/>
              </p:nvSpPr>
              <p:spPr bwMode="auto">
                <a:xfrm>
                  <a:off x="275590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7" name="Rectangle 971"/>
                <p:cNvSpPr>
                  <a:spLocks noChangeArrowheads="1"/>
                </p:cNvSpPr>
                <p:nvPr/>
              </p:nvSpPr>
              <p:spPr bwMode="auto">
                <a:xfrm>
                  <a:off x="28479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8" name="Rectangle 972"/>
                <p:cNvSpPr>
                  <a:spLocks noChangeArrowheads="1"/>
                </p:cNvSpPr>
                <p:nvPr/>
              </p:nvSpPr>
              <p:spPr bwMode="auto">
                <a:xfrm>
                  <a:off x="294322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9" name="Freeform 973"/>
                <p:cNvSpPr>
                  <a:spLocks/>
                </p:cNvSpPr>
                <p:nvPr/>
              </p:nvSpPr>
              <p:spPr bwMode="auto">
                <a:xfrm>
                  <a:off x="365125" y="95250"/>
                  <a:ext cx="22225" cy="57150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6"/>
                    </a:cxn>
                    <a:cxn ang="0">
                      <a:pos x="8" y="36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6"/>
                      </a:lnTo>
                      <a:lnTo>
                        <a:pt x="8" y="3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0" name="Freeform 974"/>
                <p:cNvSpPr>
                  <a:spLocks/>
                </p:cNvSpPr>
                <p:nvPr/>
              </p:nvSpPr>
              <p:spPr bwMode="auto">
                <a:xfrm>
                  <a:off x="406400" y="95250"/>
                  <a:ext cx="41275" cy="57150"/>
                </a:xfrm>
                <a:custGeom>
                  <a:avLst/>
                  <a:gdLst/>
                  <a:ahLst/>
                  <a:cxnLst>
                    <a:cxn ang="0">
                      <a:pos x="24" y="6"/>
                    </a:cxn>
                    <a:cxn ang="0">
                      <a:pos x="10" y="6"/>
                    </a:cxn>
                    <a:cxn ang="0">
                      <a:pos x="8" y="12"/>
                    </a:cxn>
                    <a:cxn ang="0">
                      <a:pos x="8" y="12"/>
                    </a:cxn>
                    <a:cxn ang="0">
                      <a:pos x="12" y="12"/>
                    </a:cxn>
                    <a:cxn ang="0">
                      <a:pos x="12" y="12"/>
                    </a:cxn>
                    <a:cxn ang="0">
                      <a:pos x="16" y="12"/>
                    </a:cxn>
                    <a:cxn ang="0">
                      <a:pos x="20" y="14"/>
                    </a:cxn>
                    <a:cxn ang="0">
                      <a:pos x="20" y="14"/>
                    </a:cxn>
                    <a:cxn ang="0">
                      <a:pos x="24" y="18"/>
                    </a:cxn>
                    <a:cxn ang="0">
                      <a:pos x="26" y="24"/>
                    </a:cxn>
                    <a:cxn ang="0">
                      <a:pos x="26" y="24"/>
                    </a:cxn>
                    <a:cxn ang="0">
                      <a:pos x="24" y="30"/>
                    </a:cxn>
                    <a:cxn ang="0">
                      <a:pos x="22" y="34"/>
                    </a:cxn>
                    <a:cxn ang="0">
                      <a:pos x="16" y="36"/>
                    </a:cxn>
                    <a:cxn ang="0">
                      <a:pos x="10" y="36"/>
                    </a:cxn>
                    <a:cxn ang="0">
                      <a:pos x="10" y="36"/>
                    </a:cxn>
                    <a:cxn ang="0">
                      <a:pos x="4" y="36"/>
                    </a:cxn>
                    <a:cxn ang="0">
                      <a:pos x="0" y="34"/>
                    </a:cxn>
                    <a:cxn ang="0">
                      <a:pos x="2" y="30"/>
                    </a:cxn>
                    <a:cxn ang="0">
                      <a:pos x="2" y="30"/>
                    </a:cxn>
                    <a:cxn ang="0">
                      <a:pos x="10" y="32"/>
                    </a:cxn>
                    <a:cxn ang="0">
                      <a:pos x="10" y="32"/>
                    </a:cxn>
                    <a:cxn ang="0">
                      <a:pos x="16" y="30"/>
                    </a:cxn>
                    <a:cxn ang="0">
                      <a:pos x="18" y="28"/>
                    </a:cxn>
                    <a:cxn ang="0">
                      <a:pos x="18" y="24"/>
                    </a:cxn>
                    <a:cxn ang="0">
                      <a:pos x="18" y="24"/>
                    </a:cxn>
                    <a:cxn ang="0">
                      <a:pos x="18" y="22"/>
                    </a:cxn>
                    <a:cxn ang="0">
                      <a:pos x="16" y="20"/>
                    </a:cxn>
                    <a:cxn ang="0">
                      <a:pos x="12" y="18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2" y="18"/>
                    </a:cxn>
                    <a:cxn ang="0">
                      <a:pos x="6" y="0"/>
                    </a:cxn>
                    <a:cxn ang="0">
                      <a:pos x="24" y="0"/>
                    </a:cxn>
                    <a:cxn ang="0">
                      <a:pos x="24" y="6"/>
                    </a:cxn>
                  </a:cxnLst>
                  <a:rect l="0" t="0" r="r" b="b"/>
                  <a:pathLst>
                    <a:path w="26" h="36">
                      <a:moveTo>
                        <a:pt x="24" y="6"/>
                      </a:moveTo>
                      <a:lnTo>
                        <a:pt x="10" y="6"/>
                      </a:lnTo>
                      <a:lnTo>
                        <a:pt x="8" y="12"/>
                      </a:lnTo>
                      <a:lnTo>
                        <a:pt x="8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6" y="12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4" y="18"/>
                      </a:lnTo>
                      <a:lnTo>
                        <a:pt x="26" y="24"/>
                      </a:lnTo>
                      <a:lnTo>
                        <a:pt x="26" y="24"/>
                      </a:lnTo>
                      <a:lnTo>
                        <a:pt x="24" y="30"/>
                      </a:lnTo>
                      <a:lnTo>
                        <a:pt x="22" y="34"/>
                      </a:lnTo>
                      <a:lnTo>
                        <a:pt x="16" y="36"/>
                      </a:lnTo>
                      <a:lnTo>
                        <a:pt x="10" y="36"/>
                      </a:lnTo>
                      <a:lnTo>
                        <a:pt x="10" y="36"/>
                      </a:lnTo>
                      <a:lnTo>
                        <a:pt x="4" y="36"/>
                      </a:lnTo>
                      <a:lnTo>
                        <a:pt x="0" y="34"/>
                      </a:lnTo>
                      <a:lnTo>
                        <a:pt x="2" y="30"/>
                      </a:lnTo>
                      <a:lnTo>
                        <a:pt x="2" y="30"/>
                      </a:lnTo>
                      <a:lnTo>
                        <a:pt x="10" y="32"/>
                      </a:lnTo>
                      <a:lnTo>
                        <a:pt x="10" y="32"/>
                      </a:lnTo>
                      <a:lnTo>
                        <a:pt x="16" y="30"/>
                      </a:lnTo>
                      <a:lnTo>
                        <a:pt x="18" y="28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18" y="22"/>
                      </a:lnTo>
                      <a:lnTo>
                        <a:pt x="16" y="20"/>
                      </a:lnTo>
                      <a:lnTo>
                        <a:pt x="12" y="18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2" y="18"/>
                      </a:lnTo>
                      <a:lnTo>
                        <a:pt x="6" y="0"/>
                      </a:lnTo>
                      <a:lnTo>
                        <a:pt x="24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1" name="Freeform 975"/>
                <p:cNvSpPr>
                  <a:spLocks noEditPoints="1"/>
                </p:cNvSpPr>
                <p:nvPr/>
              </p:nvSpPr>
              <p:spPr bwMode="auto">
                <a:xfrm>
                  <a:off x="454025" y="92075"/>
                  <a:ext cx="44450" cy="60325"/>
                </a:xfrm>
                <a:custGeom>
                  <a:avLst/>
                  <a:gdLst/>
                  <a:ahLst/>
                  <a:cxnLst>
                    <a:cxn ang="0">
                      <a:pos x="28" y="20"/>
                    </a:cxn>
                    <a:cxn ang="0">
                      <a:pos x="28" y="20"/>
                    </a:cxn>
                    <a:cxn ang="0">
                      <a:pos x="26" y="28"/>
                    </a:cxn>
                    <a:cxn ang="0">
                      <a:pos x="24" y="34"/>
                    </a:cxn>
                    <a:cxn ang="0">
                      <a:pos x="20" y="38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4" y="34"/>
                    </a:cxn>
                    <a:cxn ang="0">
                      <a:pos x="2" y="28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12"/>
                    </a:cxn>
                    <a:cxn ang="0">
                      <a:pos x="4" y="6"/>
                    </a:cxn>
                    <a:cxn ang="0">
                      <a:pos x="8" y="2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20" y="2"/>
                    </a:cxn>
                    <a:cxn ang="0">
                      <a:pos x="24" y="6"/>
                    </a:cxn>
                    <a:cxn ang="0">
                      <a:pos x="26" y="12"/>
                    </a:cxn>
                    <a:cxn ang="0">
                      <a:pos x="28" y="20"/>
                    </a:cxn>
                    <a:cxn ang="0">
                      <a:pos x="28" y="20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10" y="30"/>
                    </a:cxn>
                    <a:cxn ang="0">
                      <a:pos x="12" y="32"/>
                    </a:cxn>
                    <a:cxn ang="0">
                      <a:pos x="14" y="34"/>
                    </a:cxn>
                    <a:cxn ang="0">
                      <a:pos x="14" y="34"/>
                    </a:cxn>
                    <a:cxn ang="0">
                      <a:pos x="16" y="32"/>
                    </a:cxn>
                    <a:cxn ang="0">
                      <a:pos x="18" y="30"/>
                    </a:cxn>
                    <a:cxn ang="0">
                      <a:pos x="20" y="20"/>
                    </a:cxn>
                    <a:cxn ang="0">
                      <a:pos x="20" y="20"/>
                    </a:cxn>
                    <a:cxn ang="0">
                      <a:pos x="18" y="10"/>
                    </a:cxn>
                    <a:cxn ang="0">
                      <a:pos x="16" y="8"/>
                    </a:cxn>
                    <a:cxn ang="0">
                      <a:pos x="14" y="6"/>
                    </a:cxn>
                    <a:cxn ang="0">
                      <a:pos x="14" y="6"/>
                    </a:cxn>
                    <a:cxn ang="0">
                      <a:pos x="12" y="6"/>
                    </a:cxn>
                    <a:cxn ang="0">
                      <a:pos x="10" y="10"/>
                    </a:cxn>
                    <a:cxn ang="0">
                      <a:pos x="8" y="20"/>
                    </a:cxn>
                    <a:cxn ang="0">
                      <a:pos x="8" y="20"/>
                    </a:cxn>
                  </a:cxnLst>
                  <a:rect l="0" t="0" r="r" b="b"/>
                  <a:pathLst>
                    <a:path w="28" h="38">
                      <a:moveTo>
                        <a:pt x="28" y="20"/>
                      </a:moveTo>
                      <a:lnTo>
                        <a:pt x="28" y="20"/>
                      </a:lnTo>
                      <a:lnTo>
                        <a:pt x="26" y="28"/>
                      </a:lnTo>
                      <a:lnTo>
                        <a:pt x="24" y="34"/>
                      </a:lnTo>
                      <a:lnTo>
                        <a:pt x="20" y="38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4" y="34"/>
                      </a:lnTo>
                      <a:lnTo>
                        <a:pt x="2" y="2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4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4" y="6"/>
                      </a:lnTo>
                      <a:lnTo>
                        <a:pt x="26" y="12"/>
                      </a:lnTo>
                      <a:lnTo>
                        <a:pt x="28" y="20"/>
                      </a:lnTo>
                      <a:lnTo>
                        <a:pt x="28" y="20"/>
                      </a:lnTo>
                      <a:close/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10" y="30"/>
                      </a:lnTo>
                      <a:lnTo>
                        <a:pt x="12" y="32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6" y="32"/>
                      </a:lnTo>
                      <a:lnTo>
                        <a:pt x="18" y="30"/>
                      </a:lnTo>
                      <a:lnTo>
                        <a:pt x="20" y="20"/>
                      </a:lnTo>
                      <a:lnTo>
                        <a:pt x="20" y="20"/>
                      </a:lnTo>
                      <a:lnTo>
                        <a:pt x="18" y="10"/>
                      </a:lnTo>
                      <a:lnTo>
                        <a:pt x="16" y="8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12" y="6"/>
                      </a:lnTo>
                      <a:lnTo>
                        <a:pt x="10" y="1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2" name="Freeform 976"/>
                <p:cNvSpPr>
                  <a:spLocks/>
                </p:cNvSpPr>
                <p:nvPr/>
              </p:nvSpPr>
              <p:spPr bwMode="auto">
                <a:xfrm>
                  <a:off x="365125" y="-25400"/>
                  <a:ext cx="22225" cy="60325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3" name="Freeform 977"/>
                <p:cNvSpPr>
                  <a:spLocks/>
                </p:cNvSpPr>
                <p:nvPr/>
              </p:nvSpPr>
              <p:spPr bwMode="auto">
                <a:xfrm>
                  <a:off x="406400" y="-25400"/>
                  <a:ext cx="41275" cy="60325"/>
                </a:xfrm>
                <a:custGeom>
                  <a:avLst/>
                  <a:gdLst/>
                  <a:ahLst/>
                  <a:cxnLst>
                    <a:cxn ang="0">
                      <a:pos x="24" y="6"/>
                    </a:cxn>
                    <a:cxn ang="0">
                      <a:pos x="10" y="6"/>
                    </a:cxn>
                    <a:cxn ang="0">
                      <a:pos x="8" y="14"/>
                    </a:cxn>
                    <a:cxn ang="0">
                      <a:pos x="8" y="14"/>
                    </a:cxn>
                    <a:cxn ang="0">
                      <a:pos x="12" y="14"/>
                    </a:cxn>
                    <a:cxn ang="0">
                      <a:pos x="12" y="14"/>
                    </a:cxn>
                    <a:cxn ang="0">
                      <a:pos x="16" y="14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24" y="20"/>
                    </a:cxn>
                    <a:cxn ang="0">
                      <a:pos x="26" y="26"/>
                    </a:cxn>
                    <a:cxn ang="0">
                      <a:pos x="26" y="26"/>
                    </a:cxn>
                    <a:cxn ang="0">
                      <a:pos x="24" y="30"/>
                    </a:cxn>
                    <a:cxn ang="0">
                      <a:pos x="22" y="34"/>
                    </a:cxn>
                    <a:cxn ang="0">
                      <a:pos x="16" y="38"/>
                    </a:cxn>
                    <a:cxn ang="0">
                      <a:pos x="10" y="38"/>
                    </a:cxn>
                    <a:cxn ang="0">
                      <a:pos x="10" y="38"/>
                    </a:cxn>
                    <a:cxn ang="0">
                      <a:pos x="4" y="38"/>
                    </a:cxn>
                    <a:cxn ang="0">
                      <a:pos x="0" y="36"/>
                    </a:cxn>
                    <a:cxn ang="0">
                      <a:pos x="2" y="30"/>
                    </a:cxn>
                    <a:cxn ang="0">
                      <a:pos x="2" y="30"/>
                    </a:cxn>
                    <a:cxn ang="0">
                      <a:pos x="10" y="32"/>
                    </a:cxn>
                    <a:cxn ang="0">
                      <a:pos x="10" y="32"/>
                    </a:cxn>
                    <a:cxn ang="0">
                      <a:pos x="16" y="30"/>
                    </a:cxn>
                    <a:cxn ang="0">
                      <a:pos x="18" y="28"/>
                    </a:cxn>
                    <a:cxn ang="0">
                      <a:pos x="18" y="26"/>
                    </a:cxn>
                    <a:cxn ang="0">
                      <a:pos x="18" y="26"/>
                    </a:cxn>
                    <a:cxn ang="0">
                      <a:pos x="18" y="22"/>
                    </a:cxn>
                    <a:cxn ang="0">
                      <a:pos x="16" y="20"/>
                    </a:cxn>
                    <a:cxn ang="0">
                      <a:pos x="12" y="20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2" y="20"/>
                    </a:cxn>
                    <a:cxn ang="0">
                      <a:pos x="6" y="0"/>
                    </a:cxn>
                    <a:cxn ang="0">
                      <a:pos x="24" y="0"/>
                    </a:cxn>
                    <a:cxn ang="0">
                      <a:pos x="24" y="6"/>
                    </a:cxn>
                  </a:cxnLst>
                  <a:rect l="0" t="0" r="r" b="b"/>
                  <a:pathLst>
                    <a:path w="26" h="38">
                      <a:moveTo>
                        <a:pt x="24" y="6"/>
                      </a:moveTo>
                      <a:lnTo>
                        <a:pt x="10" y="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2" y="14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20" y="16"/>
                      </a:lnTo>
                      <a:lnTo>
                        <a:pt x="20" y="16"/>
                      </a:lnTo>
                      <a:lnTo>
                        <a:pt x="24" y="20"/>
                      </a:lnTo>
                      <a:lnTo>
                        <a:pt x="26" y="26"/>
                      </a:lnTo>
                      <a:lnTo>
                        <a:pt x="26" y="26"/>
                      </a:lnTo>
                      <a:lnTo>
                        <a:pt x="24" y="30"/>
                      </a:lnTo>
                      <a:lnTo>
                        <a:pt x="22" y="34"/>
                      </a:lnTo>
                      <a:lnTo>
                        <a:pt x="16" y="38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2" y="30"/>
                      </a:lnTo>
                      <a:lnTo>
                        <a:pt x="2" y="30"/>
                      </a:lnTo>
                      <a:lnTo>
                        <a:pt x="10" y="32"/>
                      </a:lnTo>
                      <a:lnTo>
                        <a:pt x="10" y="32"/>
                      </a:lnTo>
                      <a:lnTo>
                        <a:pt x="16" y="30"/>
                      </a:lnTo>
                      <a:lnTo>
                        <a:pt x="18" y="28"/>
                      </a:lnTo>
                      <a:lnTo>
                        <a:pt x="18" y="26"/>
                      </a:lnTo>
                      <a:lnTo>
                        <a:pt x="18" y="26"/>
                      </a:lnTo>
                      <a:lnTo>
                        <a:pt x="18" y="22"/>
                      </a:lnTo>
                      <a:lnTo>
                        <a:pt x="16" y="20"/>
                      </a:lnTo>
                      <a:lnTo>
                        <a:pt x="12" y="20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2" y="20"/>
                      </a:lnTo>
                      <a:lnTo>
                        <a:pt x="6" y="0"/>
                      </a:lnTo>
                      <a:lnTo>
                        <a:pt x="24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4" name="Freeform 978"/>
                <p:cNvSpPr>
                  <a:spLocks/>
                </p:cNvSpPr>
                <p:nvPr/>
              </p:nvSpPr>
              <p:spPr bwMode="auto">
                <a:xfrm>
                  <a:off x="457200" y="-25400"/>
                  <a:ext cx="38100" cy="60325"/>
                </a:xfrm>
                <a:custGeom>
                  <a:avLst/>
                  <a:gdLst/>
                  <a:ahLst/>
                  <a:cxnLst>
                    <a:cxn ang="0">
                      <a:pos x="22" y="6"/>
                    </a:cxn>
                    <a:cxn ang="0">
                      <a:pos x="8" y="6"/>
                    </a:cxn>
                    <a:cxn ang="0">
                      <a:pos x="8" y="14"/>
                    </a:cxn>
                    <a:cxn ang="0">
                      <a:pos x="8" y="14"/>
                    </a:cxn>
                    <a:cxn ang="0">
                      <a:pos x="10" y="14"/>
                    </a:cxn>
                    <a:cxn ang="0">
                      <a:pos x="10" y="14"/>
                    </a:cxn>
                    <a:cxn ang="0">
                      <a:pos x="14" y="14"/>
                    </a:cxn>
                    <a:cxn ang="0">
                      <a:pos x="18" y="16"/>
                    </a:cxn>
                    <a:cxn ang="0">
                      <a:pos x="18" y="16"/>
                    </a:cxn>
                    <a:cxn ang="0">
                      <a:pos x="22" y="20"/>
                    </a:cxn>
                    <a:cxn ang="0">
                      <a:pos x="24" y="26"/>
                    </a:cxn>
                    <a:cxn ang="0">
                      <a:pos x="24" y="26"/>
                    </a:cxn>
                    <a:cxn ang="0">
                      <a:pos x="22" y="30"/>
                    </a:cxn>
                    <a:cxn ang="0">
                      <a:pos x="20" y="34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4" y="38"/>
                    </a:cxn>
                    <a:cxn ang="0">
                      <a:pos x="0" y="36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4" y="30"/>
                    </a:cxn>
                    <a:cxn ang="0">
                      <a:pos x="16" y="28"/>
                    </a:cxn>
                    <a:cxn ang="0">
                      <a:pos x="16" y="26"/>
                    </a:cxn>
                    <a:cxn ang="0">
                      <a:pos x="16" y="26"/>
                    </a:cxn>
                    <a:cxn ang="0">
                      <a:pos x="16" y="22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6" y="18"/>
                    </a:cxn>
                    <a:cxn ang="0">
                      <a:pos x="6" y="18"/>
                    </a:cxn>
                    <a:cxn ang="0">
                      <a:pos x="2" y="20"/>
                    </a:cxn>
                    <a:cxn ang="0">
                      <a:pos x="4" y="0"/>
                    </a:cxn>
                    <a:cxn ang="0">
                      <a:pos x="22" y="0"/>
                    </a:cxn>
                    <a:cxn ang="0">
                      <a:pos x="22" y="6"/>
                    </a:cxn>
                  </a:cxnLst>
                  <a:rect l="0" t="0" r="r" b="b"/>
                  <a:pathLst>
                    <a:path w="24" h="38">
                      <a:moveTo>
                        <a:pt x="22" y="6"/>
                      </a:moveTo>
                      <a:lnTo>
                        <a:pt x="8" y="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14" y="14"/>
                      </a:lnTo>
                      <a:lnTo>
                        <a:pt x="18" y="16"/>
                      </a:lnTo>
                      <a:lnTo>
                        <a:pt x="18" y="16"/>
                      </a:lnTo>
                      <a:lnTo>
                        <a:pt x="22" y="20"/>
                      </a:lnTo>
                      <a:lnTo>
                        <a:pt x="24" y="26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0" y="34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4" y="30"/>
                      </a:lnTo>
                      <a:lnTo>
                        <a:pt x="16" y="28"/>
                      </a:lnTo>
                      <a:lnTo>
                        <a:pt x="16" y="26"/>
                      </a:lnTo>
                      <a:lnTo>
                        <a:pt x="16" y="26"/>
                      </a:lnTo>
                      <a:lnTo>
                        <a:pt x="16" y="22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" y="20"/>
                      </a:lnTo>
                      <a:lnTo>
                        <a:pt x="4" y="0"/>
                      </a:lnTo>
                      <a:lnTo>
                        <a:pt x="22" y="0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5" name="Freeform 979"/>
                <p:cNvSpPr>
                  <a:spLocks/>
                </p:cNvSpPr>
                <p:nvPr/>
              </p:nvSpPr>
              <p:spPr bwMode="auto">
                <a:xfrm>
                  <a:off x="365125" y="-136525"/>
                  <a:ext cx="22225" cy="57150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6"/>
                    </a:cxn>
                    <a:cxn ang="0">
                      <a:pos x="8" y="36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6"/>
                      </a:lnTo>
                      <a:lnTo>
                        <a:pt x="8" y="3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6" name="Freeform 980"/>
                <p:cNvSpPr>
                  <a:spLocks noEditPoints="1"/>
                </p:cNvSpPr>
                <p:nvPr/>
              </p:nvSpPr>
              <p:spPr bwMode="auto">
                <a:xfrm>
                  <a:off x="406400" y="-139700"/>
                  <a:ext cx="41275" cy="60325"/>
                </a:xfrm>
                <a:custGeom>
                  <a:avLst/>
                  <a:gdLst/>
                  <a:ahLst/>
                  <a:cxnLst>
                    <a:cxn ang="0">
                      <a:pos x="24" y="6"/>
                    </a:cxn>
                    <a:cxn ang="0">
                      <a:pos x="24" y="6"/>
                    </a:cxn>
                    <a:cxn ang="0">
                      <a:pos x="20" y="6"/>
                    </a:cxn>
                    <a:cxn ang="0">
                      <a:pos x="20" y="6"/>
                    </a:cxn>
                    <a:cxn ang="0">
                      <a:pos x="14" y="8"/>
                    </a:cxn>
                    <a:cxn ang="0">
                      <a:pos x="10" y="10"/>
                    </a:cxn>
                    <a:cxn ang="0">
                      <a:pos x="8" y="14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10" y="14"/>
                    </a:cxn>
                    <a:cxn ang="0">
                      <a:pos x="16" y="14"/>
                    </a:cxn>
                    <a:cxn ang="0">
                      <a:pos x="16" y="14"/>
                    </a:cxn>
                    <a:cxn ang="0">
                      <a:pos x="20" y="14"/>
                    </a:cxn>
                    <a:cxn ang="0">
                      <a:pos x="24" y="16"/>
                    </a:cxn>
                    <a:cxn ang="0">
                      <a:pos x="26" y="20"/>
                    </a:cxn>
                    <a:cxn ang="0">
                      <a:pos x="26" y="26"/>
                    </a:cxn>
                    <a:cxn ang="0">
                      <a:pos x="26" y="26"/>
                    </a:cxn>
                    <a:cxn ang="0">
                      <a:pos x="26" y="30"/>
                    </a:cxn>
                    <a:cxn ang="0">
                      <a:pos x="24" y="34"/>
                    </a:cxn>
                    <a:cxn ang="0">
                      <a:pos x="20" y="38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4" y="34"/>
                    </a:cxn>
                    <a:cxn ang="0">
                      <a:pos x="0" y="30"/>
                    </a:cxn>
                    <a:cxn ang="0">
                      <a:pos x="0" y="22"/>
                    </a:cxn>
                    <a:cxn ang="0">
                      <a:pos x="0" y="22"/>
                    </a:cxn>
                    <a:cxn ang="0">
                      <a:pos x="2" y="14"/>
                    </a:cxn>
                    <a:cxn ang="0">
                      <a:pos x="6" y="6"/>
                    </a:cxn>
                    <a:cxn ang="0">
                      <a:pos x="6" y="6"/>
                    </a:cxn>
                    <a:cxn ang="0">
                      <a:pos x="12" y="2"/>
                    </a:cxn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24" y="0"/>
                    </a:cxn>
                    <a:cxn ang="0">
                      <a:pos x="24" y="6"/>
                    </a:cxn>
                    <a:cxn ang="0">
                      <a:pos x="20" y="26"/>
                    </a:cxn>
                    <a:cxn ang="0">
                      <a:pos x="20" y="26"/>
                    </a:cxn>
                    <a:cxn ang="0">
                      <a:pos x="18" y="20"/>
                    </a:cxn>
                    <a:cxn ang="0">
                      <a:pos x="16" y="20"/>
                    </a:cxn>
                    <a:cxn ang="0">
                      <a:pos x="14" y="18"/>
                    </a:cxn>
                    <a:cxn ang="0">
                      <a:pos x="14" y="18"/>
                    </a:cxn>
                    <a:cxn ang="0">
                      <a:pos x="10" y="20"/>
                    </a:cxn>
                    <a:cxn ang="0">
                      <a:pos x="8" y="22"/>
                    </a:cxn>
                    <a:cxn ang="0">
                      <a:pos x="8" y="22"/>
                    </a:cxn>
                    <a:cxn ang="0">
                      <a:pos x="6" y="24"/>
                    </a:cxn>
                    <a:cxn ang="0">
                      <a:pos x="6" y="24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14" y="34"/>
                    </a:cxn>
                    <a:cxn ang="0">
                      <a:pos x="14" y="34"/>
                    </a:cxn>
                    <a:cxn ang="0">
                      <a:pos x="18" y="32"/>
                    </a:cxn>
                    <a:cxn ang="0">
                      <a:pos x="20" y="26"/>
                    </a:cxn>
                    <a:cxn ang="0">
                      <a:pos x="20" y="26"/>
                    </a:cxn>
                  </a:cxnLst>
                  <a:rect l="0" t="0" r="r" b="b"/>
                  <a:pathLst>
                    <a:path w="26" h="3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0" y="6"/>
                      </a:lnTo>
                      <a:lnTo>
                        <a:pt x="20" y="6"/>
                      </a:lnTo>
                      <a:lnTo>
                        <a:pt x="14" y="8"/>
                      </a:lnTo>
                      <a:lnTo>
                        <a:pt x="10" y="10"/>
                      </a:lnTo>
                      <a:lnTo>
                        <a:pt x="8" y="14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0" y="14"/>
                      </a:lnTo>
                      <a:lnTo>
                        <a:pt x="24" y="16"/>
                      </a:lnTo>
                      <a:lnTo>
                        <a:pt x="26" y="20"/>
                      </a:lnTo>
                      <a:lnTo>
                        <a:pt x="26" y="26"/>
                      </a:lnTo>
                      <a:lnTo>
                        <a:pt x="26" y="26"/>
                      </a:lnTo>
                      <a:lnTo>
                        <a:pt x="26" y="30"/>
                      </a:lnTo>
                      <a:lnTo>
                        <a:pt x="24" y="34"/>
                      </a:lnTo>
                      <a:lnTo>
                        <a:pt x="20" y="38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4" y="34"/>
                      </a:lnTo>
                      <a:lnTo>
                        <a:pt x="0" y="30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2" y="14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24" y="0"/>
                      </a:lnTo>
                      <a:lnTo>
                        <a:pt x="24" y="6"/>
                      </a:lnTo>
                      <a:close/>
                      <a:moveTo>
                        <a:pt x="20" y="26"/>
                      </a:moveTo>
                      <a:lnTo>
                        <a:pt x="20" y="26"/>
                      </a:lnTo>
                      <a:lnTo>
                        <a:pt x="18" y="20"/>
                      </a:lnTo>
                      <a:lnTo>
                        <a:pt x="16" y="20"/>
                      </a:lnTo>
                      <a:lnTo>
                        <a:pt x="14" y="18"/>
                      </a:lnTo>
                      <a:lnTo>
                        <a:pt x="14" y="18"/>
                      </a:lnTo>
                      <a:lnTo>
                        <a:pt x="10" y="20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8" y="32"/>
                      </a:lnTo>
                      <a:lnTo>
                        <a:pt x="10" y="32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8" y="32"/>
                      </a:lnTo>
                      <a:lnTo>
                        <a:pt x="20" y="26"/>
                      </a:lnTo>
                      <a:lnTo>
                        <a:pt x="2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7" name="Freeform 981"/>
                <p:cNvSpPr>
                  <a:spLocks noEditPoints="1"/>
                </p:cNvSpPr>
                <p:nvPr/>
              </p:nvSpPr>
              <p:spPr bwMode="auto">
                <a:xfrm>
                  <a:off x="454025" y="-139700"/>
                  <a:ext cx="44450" cy="60325"/>
                </a:xfrm>
                <a:custGeom>
                  <a:avLst/>
                  <a:gdLst/>
                  <a:ahLst/>
                  <a:cxnLst>
                    <a:cxn ang="0">
                      <a:pos x="28" y="20"/>
                    </a:cxn>
                    <a:cxn ang="0">
                      <a:pos x="28" y="20"/>
                    </a:cxn>
                    <a:cxn ang="0">
                      <a:pos x="26" y="28"/>
                    </a:cxn>
                    <a:cxn ang="0">
                      <a:pos x="24" y="34"/>
                    </a:cxn>
                    <a:cxn ang="0">
                      <a:pos x="20" y="38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4" y="34"/>
                    </a:cxn>
                    <a:cxn ang="0">
                      <a:pos x="2" y="28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12"/>
                    </a:cxn>
                    <a:cxn ang="0">
                      <a:pos x="4" y="6"/>
                    </a:cxn>
                    <a:cxn ang="0">
                      <a:pos x="8" y="2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20" y="2"/>
                    </a:cxn>
                    <a:cxn ang="0">
                      <a:pos x="24" y="6"/>
                    </a:cxn>
                    <a:cxn ang="0">
                      <a:pos x="26" y="12"/>
                    </a:cxn>
                    <a:cxn ang="0">
                      <a:pos x="28" y="20"/>
                    </a:cxn>
                    <a:cxn ang="0">
                      <a:pos x="28" y="20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10" y="30"/>
                    </a:cxn>
                    <a:cxn ang="0">
                      <a:pos x="12" y="32"/>
                    </a:cxn>
                    <a:cxn ang="0">
                      <a:pos x="14" y="34"/>
                    </a:cxn>
                    <a:cxn ang="0">
                      <a:pos x="14" y="34"/>
                    </a:cxn>
                    <a:cxn ang="0">
                      <a:pos x="16" y="32"/>
                    </a:cxn>
                    <a:cxn ang="0">
                      <a:pos x="18" y="30"/>
                    </a:cxn>
                    <a:cxn ang="0">
                      <a:pos x="20" y="20"/>
                    </a:cxn>
                    <a:cxn ang="0">
                      <a:pos x="20" y="20"/>
                    </a:cxn>
                    <a:cxn ang="0">
                      <a:pos x="18" y="10"/>
                    </a:cxn>
                    <a:cxn ang="0">
                      <a:pos x="16" y="6"/>
                    </a:cxn>
                    <a:cxn ang="0">
                      <a:pos x="14" y="6"/>
                    </a:cxn>
                    <a:cxn ang="0">
                      <a:pos x="14" y="6"/>
                    </a:cxn>
                    <a:cxn ang="0">
                      <a:pos x="12" y="6"/>
                    </a:cxn>
                    <a:cxn ang="0">
                      <a:pos x="10" y="10"/>
                    </a:cxn>
                    <a:cxn ang="0">
                      <a:pos x="8" y="20"/>
                    </a:cxn>
                    <a:cxn ang="0">
                      <a:pos x="8" y="20"/>
                    </a:cxn>
                  </a:cxnLst>
                  <a:rect l="0" t="0" r="r" b="b"/>
                  <a:pathLst>
                    <a:path w="28" h="38">
                      <a:moveTo>
                        <a:pt x="28" y="20"/>
                      </a:moveTo>
                      <a:lnTo>
                        <a:pt x="28" y="20"/>
                      </a:lnTo>
                      <a:lnTo>
                        <a:pt x="26" y="28"/>
                      </a:lnTo>
                      <a:lnTo>
                        <a:pt x="24" y="34"/>
                      </a:lnTo>
                      <a:lnTo>
                        <a:pt x="20" y="38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4" y="34"/>
                      </a:lnTo>
                      <a:lnTo>
                        <a:pt x="2" y="2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4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4" y="6"/>
                      </a:lnTo>
                      <a:lnTo>
                        <a:pt x="26" y="12"/>
                      </a:lnTo>
                      <a:lnTo>
                        <a:pt x="28" y="20"/>
                      </a:lnTo>
                      <a:lnTo>
                        <a:pt x="28" y="20"/>
                      </a:lnTo>
                      <a:close/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10" y="30"/>
                      </a:lnTo>
                      <a:lnTo>
                        <a:pt x="12" y="32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6" y="32"/>
                      </a:lnTo>
                      <a:lnTo>
                        <a:pt x="18" y="30"/>
                      </a:lnTo>
                      <a:lnTo>
                        <a:pt x="20" y="20"/>
                      </a:lnTo>
                      <a:lnTo>
                        <a:pt x="20" y="20"/>
                      </a:lnTo>
                      <a:lnTo>
                        <a:pt x="18" y="10"/>
                      </a:lnTo>
                      <a:lnTo>
                        <a:pt x="16" y="6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12" y="6"/>
                      </a:lnTo>
                      <a:lnTo>
                        <a:pt x="10" y="1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8" name="Freeform 982"/>
                <p:cNvSpPr>
                  <a:spLocks/>
                </p:cNvSpPr>
                <p:nvPr/>
              </p:nvSpPr>
              <p:spPr bwMode="auto">
                <a:xfrm>
                  <a:off x="365125" y="-254000"/>
                  <a:ext cx="22225" cy="60325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9" name="Freeform 983"/>
                <p:cNvSpPr>
                  <a:spLocks noEditPoints="1"/>
                </p:cNvSpPr>
                <p:nvPr/>
              </p:nvSpPr>
              <p:spPr bwMode="auto">
                <a:xfrm>
                  <a:off x="406400" y="-254000"/>
                  <a:ext cx="41275" cy="60325"/>
                </a:xfrm>
                <a:custGeom>
                  <a:avLst/>
                  <a:gdLst/>
                  <a:ahLst/>
                  <a:cxnLst>
                    <a:cxn ang="0">
                      <a:pos x="24" y="6"/>
                    </a:cxn>
                    <a:cxn ang="0">
                      <a:pos x="24" y="6"/>
                    </a:cxn>
                    <a:cxn ang="0">
                      <a:pos x="20" y="6"/>
                    </a:cxn>
                    <a:cxn ang="0">
                      <a:pos x="20" y="6"/>
                    </a:cxn>
                    <a:cxn ang="0">
                      <a:pos x="14" y="6"/>
                    </a:cxn>
                    <a:cxn ang="0">
                      <a:pos x="10" y="10"/>
                    </a:cxn>
                    <a:cxn ang="0">
                      <a:pos x="8" y="12"/>
                    </a:cxn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0" y="14"/>
                    </a:cxn>
                    <a:cxn ang="0">
                      <a:pos x="16" y="12"/>
                    </a:cxn>
                    <a:cxn ang="0">
                      <a:pos x="16" y="12"/>
                    </a:cxn>
                    <a:cxn ang="0">
                      <a:pos x="20" y="14"/>
                    </a:cxn>
                    <a:cxn ang="0">
                      <a:pos x="24" y="16"/>
                    </a:cxn>
                    <a:cxn ang="0">
                      <a:pos x="26" y="20"/>
                    </a:cxn>
                    <a:cxn ang="0">
                      <a:pos x="26" y="24"/>
                    </a:cxn>
                    <a:cxn ang="0">
                      <a:pos x="26" y="24"/>
                    </a:cxn>
                    <a:cxn ang="0">
                      <a:pos x="26" y="30"/>
                    </a:cxn>
                    <a:cxn ang="0">
                      <a:pos x="24" y="34"/>
                    </a:cxn>
                    <a:cxn ang="0">
                      <a:pos x="20" y="36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6"/>
                    </a:cxn>
                    <a:cxn ang="0">
                      <a:pos x="4" y="34"/>
                    </a:cxn>
                    <a:cxn ang="0">
                      <a:pos x="0" y="28"/>
                    </a:cxn>
                    <a:cxn ang="0">
                      <a:pos x="0" y="22"/>
                    </a:cxn>
                    <a:cxn ang="0">
                      <a:pos x="0" y="22"/>
                    </a:cxn>
                    <a:cxn ang="0">
                      <a:pos x="2" y="12"/>
                    </a:cxn>
                    <a:cxn ang="0">
                      <a:pos x="6" y="6"/>
                    </a:cxn>
                    <a:cxn ang="0">
                      <a:pos x="6" y="6"/>
                    </a:cxn>
                    <a:cxn ang="0">
                      <a:pos x="12" y="2"/>
                    </a:cxn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24" y="0"/>
                    </a:cxn>
                    <a:cxn ang="0">
                      <a:pos x="24" y="6"/>
                    </a:cxn>
                    <a:cxn ang="0">
                      <a:pos x="20" y="24"/>
                    </a:cxn>
                    <a:cxn ang="0">
                      <a:pos x="20" y="24"/>
                    </a:cxn>
                    <a:cxn ang="0">
                      <a:pos x="18" y="20"/>
                    </a:cxn>
                    <a:cxn ang="0">
                      <a:pos x="16" y="18"/>
                    </a:cxn>
                    <a:cxn ang="0">
                      <a:pos x="14" y="18"/>
                    </a:cxn>
                    <a:cxn ang="0">
                      <a:pos x="14" y="18"/>
                    </a:cxn>
                    <a:cxn ang="0">
                      <a:pos x="10" y="18"/>
                    </a:cxn>
                    <a:cxn ang="0">
                      <a:pos x="8" y="22"/>
                    </a:cxn>
                    <a:cxn ang="0">
                      <a:pos x="8" y="22"/>
                    </a:cxn>
                    <a:cxn ang="0">
                      <a:pos x="6" y="24"/>
                    </a:cxn>
                    <a:cxn ang="0">
                      <a:pos x="6" y="24"/>
                    </a:cxn>
                    <a:cxn ang="0">
                      <a:pos x="8" y="30"/>
                    </a:cxn>
                    <a:cxn ang="0">
                      <a:pos x="10" y="32"/>
                    </a:cxn>
                    <a:cxn ang="0">
                      <a:pos x="14" y="32"/>
                    </a:cxn>
                    <a:cxn ang="0">
                      <a:pos x="14" y="32"/>
                    </a:cxn>
                    <a:cxn ang="0">
                      <a:pos x="18" y="30"/>
                    </a:cxn>
                    <a:cxn ang="0">
                      <a:pos x="20" y="24"/>
                    </a:cxn>
                    <a:cxn ang="0">
                      <a:pos x="20" y="24"/>
                    </a:cxn>
                  </a:cxnLst>
                  <a:rect l="0" t="0" r="r" b="b"/>
                  <a:pathLst>
                    <a:path w="26" h="3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0" y="6"/>
                      </a:lnTo>
                      <a:lnTo>
                        <a:pt x="20" y="6"/>
                      </a:lnTo>
                      <a:lnTo>
                        <a:pt x="14" y="6"/>
                      </a:lnTo>
                      <a:lnTo>
                        <a:pt x="10" y="10"/>
                      </a:lnTo>
                      <a:lnTo>
                        <a:pt x="8" y="12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10" y="14"/>
                      </a:lnTo>
                      <a:lnTo>
                        <a:pt x="16" y="12"/>
                      </a:lnTo>
                      <a:lnTo>
                        <a:pt x="16" y="12"/>
                      </a:lnTo>
                      <a:lnTo>
                        <a:pt x="20" y="14"/>
                      </a:lnTo>
                      <a:lnTo>
                        <a:pt x="24" y="16"/>
                      </a:lnTo>
                      <a:lnTo>
                        <a:pt x="26" y="20"/>
                      </a:lnTo>
                      <a:lnTo>
                        <a:pt x="26" y="24"/>
                      </a:lnTo>
                      <a:lnTo>
                        <a:pt x="26" y="24"/>
                      </a:lnTo>
                      <a:lnTo>
                        <a:pt x="26" y="30"/>
                      </a:lnTo>
                      <a:lnTo>
                        <a:pt x="24" y="34"/>
                      </a:lnTo>
                      <a:lnTo>
                        <a:pt x="20" y="36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6"/>
                      </a:lnTo>
                      <a:lnTo>
                        <a:pt x="4" y="34"/>
                      </a:lnTo>
                      <a:lnTo>
                        <a:pt x="0" y="28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2" y="12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24" y="0"/>
                      </a:lnTo>
                      <a:lnTo>
                        <a:pt x="24" y="6"/>
                      </a:lnTo>
                      <a:close/>
                      <a:moveTo>
                        <a:pt x="20" y="24"/>
                      </a:moveTo>
                      <a:lnTo>
                        <a:pt x="20" y="24"/>
                      </a:lnTo>
                      <a:lnTo>
                        <a:pt x="18" y="20"/>
                      </a:lnTo>
                      <a:lnTo>
                        <a:pt x="16" y="18"/>
                      </a:lnTo>
                      <a:lnTo>
                        <a:pt x="14" y="18"/>
                      </a:lnTo>
                      <a:lnTo>
                        <a:pt x="14" y="18"/>
                      </a:lnTo>
                      <a:lnTo>
                        <a:pt x="10" y="18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8" y="30"/>
                      </a:lnTo>
                      <a:lnTo>
                        <a:pt x="10" y="32"/>
                      </a:lnTo>
                      <a:lnTo>
                        <a:pt x="14" y="32"/>
                      </a:lnTo>
                      <a:lnTo>
                        <a:pt x="14" y="32"/>
                      </a:lnTo>
                      <a:lnTo>
                        <a:pt x="18" y="30"/>
                      </a:lnTo>
                      <a:lnTo>
                        <a:pt x="20" y="24"/>
                      </a:lnTo>
                      <a:lnTo>
                        <a:pt x="20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0" name="Freeform 984"/>
                <p:cNvSpPr>
                  <a:spLocks/>
                </p:cNvSpPr>
                <p:nvPr/>
              </p:nvSpPr>
              <p:spPr bwMode="auto">
                <a:xfrm>
                  <a:off x="457200" y="-254000"/>
                  <a:ext cx="38100" cy="60325"/>
                </a:xfrm>
                <a:custGeom>
                  <a:avLst/>
                  <a:gdLst/>
                  <a:ahLst/>
                  <a:cxnLst>
                    <a:cxn ang="0">
                      <a:pos x="22" y="6"/>
                    </a:cxn>
                    <a:cxn ang="0">
                      <a:pos x="8" y="6"/>
                    </a:cxn>
                    <a:cxn ang="0">
                      <a:pos x="8" y="14"/>
                    </a:cxn>
                    <a:cxn ang="0">
                      <a:pos x="8" y="14"/>
                    </a:cxn>
                    <a:cxn ang="0">
                      <a:pos x="10" y="14"/>
                    </a:cxn>
                    <a:cxn ang="0">
                      <a:pos x="10" y="14"/>
                    </a:cxn>
                    <a:cxn ang="0">
                      <a:pos x="14" y="14"/>
                    </a:cxn>
                    <a:cxn ang="0">
                      <a:pos x="18" y="16"/>
                    </a:cxn>
                    <a:cxn ang="0">
                      <a:pos x="18" y="16"/>
                    </a:cxn>
                    <a:cxn ang="0">
                      <a:pos x="22" y="20"/>
                    </a:cxn>
                    <a:cxn ang="0">
                      <a:pos x="24" y="24"/>
                    </a:cxn>
                    <a:cxn ang="0">
                      <a:pos x="24" y="24"/>
                    </a:cxn>
                    <a:cxn ang="0">
                      <a:pos x="22" y="30"/>
                    </a:cxn>
                    <a:cxn ang="0">
                      <a:pos x="20" y="34"/>
                    </a:cxn>
                    <a:cxn ang="0">
                      <a:pos x="14" y="36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4" y="38"/>
                    </a:cxn>
                    <a:cxn ang="0">
                      <a:pos x="0" y="36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4" y="30"/>
                    </a:cxn>
                    <a:cxn ang="0">
                      <a:pos x="16" y="28"/>
                    </a:cxn>
                    <a:cxn ang="0">
                      <a:pos x="16" y="26"/>
                    </a:cxn>
                    <a:cxn ang="0">
                      <a:pos x="16" y="26"/>
                    </a:cxn>
                    <a:cxn ang="0">
                      <a:pos x="16" y="22"/>
                    </a:cxn>
                    <a:cxn ang="0">
                      <a:pos x="14" y="20"/>
                    </a:cxn>
                    <a:cxn ang="0">
                      <a:pos x="10" y="18"/>
                    </a:cxn>
                    <a:cxn ang="0">
                      <a:pos x="6" y="18"/>
                    </a:cxn>
                    <a:cxn ang="0">
                      <a:pos x="6" y="18"/>
                    </a:cxn>
                    <a:cxn ang="0">
                      <a:pos x="2" y="18"/>
                    </a:cxn>
                    <a:cxn ang="0">
                      <a:pos x="4" y="0"/>
                    </a:cxn>
                    <a:cxn ang="0">
                      <a:pos x="22" y="0"/>
                    </a:cxn>
                    <a:cxn ang="0">
                      <a:pos x="22" y="6"/>
                    </a:cxn>
                  </a:cxnLst>
                  <a:rect l="0" t="0" r="r" b="b"/>
                  <a:pathLst>
                    <a:path w="24" h="38">
                      <a:moveTo>
                        <a:pt x="22" y="6"/>
                      </a:moveTo>
                      <a:lnTo>
                        <a:pt x="8" y="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14" y="14"/>
                      </a:lnTo>
                      <a:lnTo>
                        <a:pt x="18" y="16"/>
                      </a:lnTo>
                      <a:lnTo>
                        <a:pt x="18" y="16"/>
                      </a:lnTo>
                      <a:lnTo>
                        <a:pt x="22" y="20"/>
                      </a:lnTo>
                      <a:lnTo>
                        <a:pt x="24" y="24"/>
                      </a:lnTo>
                      <a:lnTo>
                        <a:pt x="24" y="24"/>
                      </a:lnTo>
                      <a:lnTo>
                        <a:pt x="22" y="30"/>
                      </a:lnTo>
                      <a:lnTo>
                        <a:pt x="20" y="34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4" y="30"/>
                      </a:lnTo>
                      <a:lnTo>
                        <a:pt x="16" y="28"/>
                      </a:lnTo>
                      <a:lnTo>
                        <a:pt x="16" y="26"/>
                      </a:lnTo>
                      <a:lnTo>
                        <a:pt x="16" y="26"/>
                      </a:lnTo>
                      <a:lnTo>
                        <a:pt x="16" y="22"/>
                      </a:lnTo>
                      <a:lnTo>
                        <a:pt x="14" y="20"/>
                      </a:lnTo>
                      <a:lnTo>
                        <a:pt x="10" y="18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" y="18"/>
                      </a:lnTo>
                      <a:lnTo>
                        <a:pt x="4" y="0"/>
                      </a:lnTo>
                      <a:lnTo>
                        <a:pt x="22" y="0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1" name="Freeform 985"/>
                <p:cNvSpPr>
                  <a:spLocks/>
                </p:cNvSpPr>
                <p:nvPr/>
              </p:nvSpPr>
              <p:spPr bwMode="auto">
                <a:xfrm>
                  <a:off x="365125" y="-368300"/>
                  <a:ext cx="22225" cy="60325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2" name="Freeform 986"/>
                <p:cNvSpPr>
                  <a:spLocks/>
                </p:cNvSpPr>
                <p:nvPr/>
              </p:nvSpPr>
              <p:spPr bwMode="auto">
                <a:xfrm>
                  <a:off x="409575" y="-368300"/>
                  <a:ext cx="38100" cy="603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4" y="6"/>
                    </a:cxn>
                    <a:cxn ang="0">
                      <a:pos x="8" y="38"/>
                    </a:cxn>
                    <a:cxn ang="0">
                      <a:pos x="2" y="38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0" y="6"/>
                    </a:cxn>
                    <a:cxn ang="0">
                      <a:pos x="0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38">
                      <a:moveTo>
                        <a:pt x="24" y="0"/>
                      </a:moveTo>
                      <a:lnTo>
                        <a:pt x="24" y="6"/>
                      </a:lnTo>
                      <a:lnTo>
                        <a:pt x="8" y="38"/>
                      </a:lnTo>
                      <a:lnTo>
                        <a:pt x="2" y="3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3" name="Freeform 987"/>
                <p:cNvSpPr>
                  <a:spLocks noEditPoints="1"/>
                </p:cNvSpPr>
                <p:nvPr/>
              </p:nvSpPr>
              <p:spPr bwMode="auto">
                <a:xfrm>
                  <a:off x="454025" y="-368300"/>
                  <a:ext cx="44450" cy="60325"/>
                </a:xfrm>
                <a:custGeom>
                  <a:avLst/>
                  <a:gdLst/>
                  <a:ahLst/>
                  <a:cxnLst>
                    <a:cxn ang="0">
                      <a:pos x="28" y="18"/>
                    </a:cxn>
                    <a:cxn ang="0">
                      <a:pos x="28" y="18"/>
                    </a:cxn>
                    <a:cxn ang="0">
                      <a:pos x="26" y="26"/>
                    </a:cxn>
                    <a:cxn ang="0">
                      <a:pos x="24" y="32"/>
                    </a:cxn>
                    <a:cxn ang="0">
                      <a:pos x="20" y="36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6"/>
                    </a:cxn>
                    <a:cxn ang="0">
                      <a:pos x="4" y="32"/>
                    </a:cxn>
                    <a:cxn ang="0">
                      <a:pos x="2" y="26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12"/>
                    </a:cxn>
                    <a:cxn ang="0">
                      <a:pos x="4" y="6"/>
                    </a:cxn>
                    <a:cxn ang="0">
                      <a:pos x="8" y="2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20" y="2"/>
                    </a:cxn>
                    <a:cxn ang="0">
                      <a:pos x="24" y="6"/>
                    </a:cxn>
                    <a:cxn ang="0">
                      <a:pos x="26" y="12"/>
                    </a:cxn>
                    <a:cxn ang="0">
                      <a:pos x="28" y="18"/>
                    </a:cxn>
                    <a:cxn ang="0">
                      <a:pos x="28" y="18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10" y="30"/>
                    </a:cxn>
                    <a:cxn ang="0">
                      <a:pos x="12" y="32"/>
                    </a:cxn>
                    <a:cxn ang="0">
                      <a:pos x="14" y="32"/>
                    </a:cxn>
                    <a:cxn ang="0">
                      <a:pos x="14" y="32"/>
                    </a:cxn>
                    <a:cxn ang="0">
                      <a:pos x="16" y="32"/>
                    </a:cxn>
                    <a:cxn ang="0">
                      <a:pos x="18" y="30"/>
                    </a:cxn>
                    <a:cxn ang="0">
                      <a:pos x="20" y="18"/>
                    </a:cxn>
                    <a:cxn ang="0">
                      <a:pos x="20" y="18"/>
                    </a:cxn>
                    <a:cxn ang="0">
                      <a:pos x="18" y="8"/>
                    </a:cxn>
                    <a:cxn ang="0">
                      <a:pos x="16" y="6"/>
                    </a:cxn>
                    <a:cxn ang="0">
                      <a:pos x="14" y="6"/>
                    </a:cxn>
                    <a:cxn ang="0">
                      <a:pos x="14" y="6"/>
                    </a:cxn>
                    <a:cxn ang="0">
                      <a:pos x="12" y="6"/>
                    </a:cxn>
                    <a:cxn ang="0">
                      <a:pos x="10" y="8"/>
                    </a:cxn>
                    <a:cxn ang="0">
                      <a:pos x="8" y="20"/>
                    </a:cxn>
                    <a:cxn ang="0">
                      <a:pos x="8" y="20"/>
                    </a:cxn>
                  </a:cxnLst>
                  <a:rect l="0" t="0" r="r" b="b"/>
                  <a:pathLst>
                    <a:path w="28" h="38">
                      <a:moveTo>
                        <a:pt x="28" y="18"/>
                      </a:moveTo>
                      <a:lnTo>
                        <a:pt x="28" y="18"/>
                      </a:lnTo>
                      <a:lnTo>
                        <a:pt x="26" y="26"/>
                      </a:lnTo>
                      <a:lnTo>
                        <a:pt x="24" y="32"/>
                      </a:lnTo>
                      <a:lnTo>
                        <a:pt x="20" y="36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6"/>
                      </a:lnTo>
                      <a:lnTo>
                        <a:pt x="4" y="32"/>
                      </a:lnTo>
                      <a:lnTo>
                        <a:pt x="2" y="26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4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4" y="6"/>
                      </a:lnTo>
                      <a:lnTo>
                        <a:pt x="26" y="12"/>
                      </a:lnTo>
                      <a:lnTo>
                        <a:pt x="28" y="18"/>
                      </a:lnTo>
                      <a:lnTo>
                        <a:pt x="28" y="18"/>
                      </a:lnTo>
                      <a:close/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10" y="30"/>
                      </a:lnTo>
                      <a:lnTo>
                        <a:pt x="12" y="32"/>
                      </a:lnTo>
                      <a:lnTo>
                        <a:pt x="14" y="32"/>
                      </a:lnTo>
                      <a:lnTo>
                        <a:pt x="14" y="32"/>
                      </a:lnTo>
                      <a:lnTo>
                        <a:pt x="16" y="32"/>
                      </a:lnTo>
                      <a:lnTo>
                        <a:pt x="18" y="30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18" y="8"/>
                      </a:lnTo>
                      <a:lnTo>
                        <a:pt x="16" y="6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12" y="6"/>
                      </a:lnTo>
                      <a:lnTo>
                        <a:pt x="10" y="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4" name="Freeform 988"/>
                <p:cNvSpPr>
                  <a:spLocks/>
                </p:cNvSpPr>
                <p:nvPr/>
              </p:nvSpPr>
              <p:spPr bwMode="auto">
                <a:xfrm>
                  <a:off x="365125" y="-488950"/>
                  <a:ext cx="22225" cy="60325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5" name="Freeform 989"/>
                <p:cNvSpPr>
                  <a:spLocks/>
                </p:cNvSpPr>
                <p:nvPr/>
              </p:nvSpPr>
              <p:spPr bwMode="auto">
                <a:xfrm>
                  <a:off x="409575" y="-488950"/>
                  <a:ext cx="38100" cy="603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4" y="4"/>
                    </a:cxn>
                    <a:cxn ang="0">
                      <a:pos x="8" y="38"/>
                    </a:cxn>
                    <a:cxn ang="0">
                      <a:pos x="2" y="38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0" y="6"/>
                    </a:cxn>
                    <a:cxn ang="0">
                      <a:pos x="0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38">
                      <a:moveTo>
                        <a:pt x="24" y="0"/>
                      </a:moveTo>
                      <a:lnTo>
                        <a:pt x="24" y="4"/>
                      </a:lnTo>
                      <a:lnTo>
                        <a:pt x="8" y="38"/>
                      </a:lnTo>
                      <a:lnTo>
                        <a:pt x="2" y="3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6" name="Freeform 990"/>
                <p:cNvSpPr>
                  <a:spLocks/>
                </p:cNvSpPr>
                <p:nvPr/>
              </p:nvSpPr>
              <p:spPr bwMode="auto">
                <a:xfrm>
                  <a:off x="457200" y="-488950"/>
                  <a:ext cx="38100" cy="60325"/>
                </a:xfrm>
                <a:custGeom>
                  <a:avLst/>
                  <a:gdLst/>
                  <a:ahLst/>
                  <a:cxnLst>
                    <a:cxn ang="0">
                      <a:pos x="22" y="6"/>
                    </a:cxn>
                    <a:cxn ang="0">
                      <a:pos x="8" y="6"/>
                    </a:cxn>
                    <a:cxn ang="0">
                      <a:pos x="8" y="14"/>
                    </a:cxn>
                    <a:cxn ang="0">
                      <a:pos x="8" y="14"/>
                    </a:cxn>
                    <a:cxn ang="0">
                      <a:pos x="10" y="14"/>
                    </a:cxn>
                    <a:cxn ang="0">
                      <a:pos x="10" y="14"/>
                    </a:cxn>
                    <a:cxn ang="0">
                      <a:pos x="14" y="14"/>
                    </a:cxn>
                    <a:cxn ang="0">
                      <a:pos x="18" y="16"/>
                    </a:cxn>
                    <a:cxn ang="0">
                      <a:pos x="18" y="16"/>
                    </a:cxn>
                    <a:cxn ang="0">
                      <a:pos x="22" y="20"/>
                    </a:cxn>
                    <a:cxn ang="0">
                      <a:pos x="24" y="26"/>
                    </a:cxn>
                    <a:cxn ang="0">
                      <a:pos x="24" y="26"/>
                    </a:cxn>
                    <a:cxn ang="0">
                      <a:pos x="22" y="30"/>
                    </a:cxn>
                    <a:cxn ang="0">
                      <a:pos x="20" y="34"/>
                    </a:cxn>
                    <a:cxn ang="0">
                      <a:pos x="14" y="36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4" y="38"/>
                    </a:cxn>
                    <a:cxn ang="0">
                      <a:pos x="0" y="36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4" y="30"/>
                    </a:cxn>
                    <a:cxn ang="0">
                      <a:pos x="16" y="28"/>
                    </a:cxn>
                    <a:cxn ang="0">
                      <a:pos x="16" y="26"/>
                    </a:cxn>
                    <a:cxn ang="0">
                      <a:pos x="16" y="26"/>
                    </a:cxn>
                    <a:cxn ang="0">
                      <a:pos x="16" y="22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6" y="18"/>
                    </a:cxn>
                    <a:cxn ang="0">
                      <a:pos x="6" y="18"/>
                    </a:cxn>
                    <a:cxn ang="0">
                      <a:pos x="2" y="20"/>
                    </a:cxn>
                    <a:cxn ang="0">
                      <a:pos x="4" y="0"/>
                    </a:cxn>
                    <a:cxn ang="0">
                      <a:pos x="22" y="0"/>
                    </a:cxn>
                    <a:cxn ang="0">
                      <a:pos x="22" y="6"/>
                    </a:cxn>
                  </a:cxnLst>
                  <a:rect l="0" t="0" r="r" b="b"/>
                  <a:pathLst>
                    <a:path w="24" h="38">
                      <a:moveTo>
                        <a:pt x="22" y="6"/>
                      </a:moveTo>
                      <a:lnTo>
                        <a:pt x="8" y="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14" y="14"/>
                      </a:lnTo>
                      <a:lnTo>
                        <a:pt x="18" y="16"/>
                      </a:lnTo>
                      <a:lnTo>
                        <a:pt x="18" y="16"/>
                      </a:lnTo>
                      <a:lnTo>
                        <a:pt x="22" y="20"/>
                      </a:lnTo>
                      <a:lnTo>
                        <a:pt x="24" y="26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0" y="34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4" y="30"/>
                      </a:lnTo>
                      <a:lnTo>
                        <a:pt x="16" y="28"/>
                      </a:lnTo>
                      <a:lnTo>
                        <a:pt x="16" y="26"/>
                      </a:lnTo>
                      <a:lnTo>
                        <a:pt x="16" y="26"/>
                      </a:lnTo>
                      <a:lnTo>
                        <a:pt x="16" y="22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" y="20"/>
                      </a:lnTo>
                      <a:lnTo>
                        <a:pt x="4" y="0"/>
                      </a:lnTo>
                      <a:lnTo>
                        <a:pt x="22" y="0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7" name="Freeform 991"/>
                <p:cNvSpPr>
                  <a:spLocks/>
                </p:cNvSpPr>
                <p:nvPr/>
              </p:nvSpPr>
              <p:spPr bwMode="auto">
                <a:xfrm>
                  <a:off x="365125" y="-600075"/>
                  <a:ext cx="22225" cy="60325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8" name="Freeform 992"/>
                <p:cNvSpPr>
                  <a:spLocks noEditPoints="1"/>
                </p:cNvSpPr>
                <p:nvPr/>
              </p:nvSpPr>
              <p:spPr bwMode="auto">
                <a:xfrm>
                  <a:off x="406400" y="-600075"/>
                  <a:ext cx="41275" cy="60325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2" y="10"/>
                    </a:cxn>
                    <a:cxn ang="0">
                      <a:pos x="2" y="6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22" y="2"/>
                    </a:cxn>
                    <a:cxn ang="0">
                      <a:pos x="26" y="8"/>
                    </a:cxn>
                    <a:cxn ang="0">
                      <a:pos x="24" y="14"/>
                    </a:cxn>
                    <a:cxn ang="0">
                      <a:pos x="20" y="18"/>
                    </a:cxn>
                    <a:cxn ang="0">
                      <a:pos x="24" y="20"/>
                    </a:cxn>
                    <a:cxn ang="0">
                      <a:pos x="26" y="26"/>
                    </a:cxn>
                    <a:cxn ang="0">
                      <a:pos x="22" y="34"/>
                    </a:cxn>
                    <a:cxn ang="0">
                      <a:pos x="14" y="38"/>
                    </a:cxn>
                    <a:cxn ang="0">
                      <a:pos x="8" y="36"/>
                    </a:cxn>
                    <a:cxn ang="0">
                      <a:pos x="2" y="32"/>
                    </a:cxn>
                    <a:cxn ang="0">
                      <a:pos x="0" y="28"/>
                    </a:cxn>
                    <a:cxn ang="0">
                      <a:pos x="20" y="28"/>
                    </a:cxn>
                    <a:cxn ang="0">
                      <a:pos x="12" y="20"/>
                    </a:cxn>
                    <a:cxn ang="0">
                      <a:pos x="8" y="22"/>
                    </a:cxn>
                    <a:cxn ang="0">
                      <a:pos x="8" y="26"/>
                    </a:cxn>
                    <a:cxn ang="0">
                      <a:pos x="14" y="32"/>
                    </a:cxn>
                    <a:cxn ang="0">
                      <a:pos x="18" y="32"/>
                    </a:cxn>
                    <a:cxn ang="0">
                      <a:pos x="20" y="28"/>
                    </a:cxn>
                    <a:cxn ang="0">
                      <a:pos x="8" y="10"/>
                    </a:cxn>
                    <a:cxn ang="0">
                      <a:pos x="14" y="16"/>
                    </a:cxn>
                    <a:cxn ang="0">
                      <a:pos x="18" y="14"/>
                    </a:cxn>
                    <a:cxn ang="0">
                      <a:pos x="18" y="10"/>
                    </a:cxn>
                    <a:cxn ang="0">
                      <a:pos x="14" y="4"/>
                    </a:cxn>
                    <a:cxn ang="0">
                      <a:pos x="10" y="6"/>
                    </a:cxn>
                    <a:cxn ang="0">
                      <a:pos x="8" y="10"/>
                    </a:cxn>
                  </a:cxnLst>
                  <a:rect l="0" t="0" r="r" b="b"/>
                  <a:pathLst>
                    <a:path w="26" h="38">
                      <a:moveTo>
                        <a:pt x="0" y="28"/>
                      </a:move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2" y="14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2" y="6"/>
                      </a:lnTo>
                      <a:lnTo>
                        <a:pt x="6" y="2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8" y="0"/>
                      </a:lnTo>
                      <a:lnTo>
                        <a:pt x="22" y="2"/>
                      </a:lnTo>
                      <a:lnTo>
                        <a:pt x="24" y="6"/>
                      </a:lnTo>
                      <a:lnTo>
                        <a:pt x="26" y="8"/>
                      </a:lnTo>
                      <a:lnTo>
                        <a:pt x="26" y="8"/>
                      </a:lnTo>
                      <a:lnTo>
                        <a:pt x="24" y="14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24" y="20"/>
                      </a:lnTo>
                      <a:lnTo>
                        <a:pt x="26" y="26"/>
                      </a:lnTo>
                      <a:lnTo>
                        <a:pt x="26" y="26"/>
                      </a:lnTo>
                      <a:lnTo>
                        <a:pt x="26" y="32"/>
                      </a:lnTo>
                      <a:lnTo>
                        <a:pt x="22" y="34"/>
                      </a:lnTo>
                      <a:lnTo>
                        <a:pt x="18" y="36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6"/>
                      </a:lnTo>
                      <a:lnTo>
                        <a:pt x="4" y="34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  <a:moveTo>
                        <a:pt x="20" y="28"/>
                      </a:moveTo>
                      <a:lnTo>
                        <a:pt x="20" y="28"/>
                      </a:lnTo>
                      <a:lnTo>
                        <a:pt x="18" y="22"/>
                      </a:lnTo>
                      <a:lnTo>
                        <a:pt x="12" y="20"/>
                      </a:lnTo>
                      <a:lnTo>
                        <a:pt x="12" y="20"/>
                      </a:lnTo>
                      <a:lnTo>
                        <a:pt x="8" y="22"/>
                      </a:lnTo>
                      <a:lnTo>
                        <a:pt x="8" y="26"/>
                      </a:lnTo>
                      <a:lnTo>
                        <a:pt x="8" y="26"/>
                      </a:lnTo>
                      <a:lnTo>
                        <a:pt x="8" y="30"/>
                      </a:lnTo>
                      <a:lnTo>
                        <a:pt x="14" y="32"/>
                      </a:lnTo>
                      <a:lnTo>
                        <a:pt x="14" y="32"/>
                      </a:lnTo>
                      <a:lnTo>
                        <a:pt x="18" y="32"/>
                      </a:lnTo>
                      <a:lnTo>
                        <a:pt x="20" y="28"/>
                      </a:lnTo>
                      <a:lnTo>
                        <a:pt x="20" y="28"/>
                      </a:lnTo>
                      <a:close/>
                      <a:moveTo>
                        <a:pt x="8" y="10"/>
                      </a:moveTo>
                      <a:lnTo>
                        <a:pt x="8" y="10"/>
                      </a:lnTo>
                      <a:lnTo>
                        <a:pt x="10" y="14"/>
                      </a:lnTo>
                      <a:lnTo>
                        <a:pt x="14" y="16"/>
                      </a:lnTo>
                      <a:lnTo>
                        <a:pt x="14" y="16"/>
                      </a:lnTo>
                      <a:lnTo>
                        <a:pt x="18" y="14"/>
                      </a:lnTo>
                      <a:lnTo>
                        <a:pt x="18" y="10"/>
                      </a:lnTo>
                      <a:lnTo>
                        <a:pt x="18" y="10"/>
                      </a:lnTo>
                      <a:lnTo>
                        <a:pt x="18" y="6"/>
                      </a:lnTo>
                      <a:lnTo>
                        <a:pt x="14" y="4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8" y="10"/>
                      </a:lnTo>
                      <a:lnTo>
                        <a:pt x="8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9" name="Freeform 993"/>
                <p:cNvSpPr>
                  <a:spLocks noEditPoints="1"/>
                </p:cNvSpPr>
                <p:nvPr/>
              </p:nvSpPr>
              <p:spPr bwMode="auto">
                <a:xfrm>
                  <a:off x="454025" y="-600075"/>
                  <a:ext cx="44450" cy="60325"/>
                </a:xfrm>
                <a:custGeom>
                  <a:avLst/>
                  <a:gdLst/>
                  <a:ahLst/>
                  <a:cxnLst>
                    <a:cxn ang="0">
                      <a:pos x="28" y="18"/>
                    </a:cxn>
                    <a:cxn ang="0">
                      <a:pos x="28" y="18"/>
                    </a:cxn>
                    <a:cxn ang="0">
                      <a:pos x="26" y="26"/>
                    </a:cxn>
                    <a:cxn ang="0">
                      <a:pos x="24" y="32"/>
                    </a:cxn>
                    <a:cxn ang="0">
                      <a:pos x="20" y="36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6"/>
                    </a:cxn>
                    <a:cxn ang="0">
                      <a:pos x="4" y="32"/>
                    </a:cxn>
                    <a:cxn ang="0">
                      <a:pos x="2" y="26"/>
                    </a:cxn>
                    <a:cxn ang="0">
                      <a:pos x="0" y="18"/>
                    </a:cxn>
                    <a:cxn ang="0">
                      <a:pos x="0" y="18"/>
                    </a:cxn>
                    <a:cxn ang="0">
                      <a:pos x="2" y="10"/>
                    </a:cxn>
                    <a:cxn ang="0">
                      <a:pos x="4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20" y="2"/>
                    </a:cxn>
                    <a:cxn ang="0">
                      <a:pos x="24" y="4"/>
                    </a:cxn>
                    <a:cxn ang="0">
                      <a:pos x="26" y="10"/>
                    </a:cxn>
                    <a:cxn ang="0">
                      <a:pos x="28" y="18"/>
                    </a:cxn>
                    <a:cxn ang="0">
                      <a:pos x="28" y="18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10" y="28"/>
                    </a:cxn>
                    <a:cxn ang="0">
                      <a:pos x="12" y="32"/>
                    </a:cxn>
                    <a:cxn ang="0">
                      <a:pos x="14" y="32"/>
                    </a:cxn>
                    <a:cxn ang="0">
                      <a:pos x="14" y="32"/>
                    </a:cxn>
                    <a:cxn ang="0">
                      <a:pos x="16" y="32"/>
                    </a:cxn>
                    <a:cxn ang="0">
                      <a:pos x="18" y="28"/>
                    </a:cxn>
                    <a:cxn ang="0">
                      <a:pos x="20" y="18"/>
                    </a:cxn>
                    <a:cxn ang="0">
                      <a:pos x="20" y="18"/>
                    </a:cxn>
                    <a:cxn ang="0">
                      <a:pos x="18" y="8"/>
                    </a:cxn>
                    <a:cxn ang="0">
                      <a:pos x="16" y="6"/>
                    </a:cxn>
                    <a:cxn ang="0">
                      <a:pos x="14" y="4"/>
                    </a:cxn>
                    <a:cxn ang="0">
                      <a:pos x="14" y="4"/>
                    </a:cxn>
                    <a:cxn ang="0">
                      <a:pos x="12" y="6"/>
                    </a:cxn>
                    <a:cxn ang="0">
                      <a:pos x="10" y="8"/>
                    </a:cxn>
                    <a:cxn ang="0">
                      <a:pos x="8" y="18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28" h="38">
                      <a:moveTo>
                        <a:pt x="28" y="18"/>
                      </a:moveTo>
                      <a:lnTo>
                        <a:pt x="28" y="18"/>
                      </a:lnTo>
                      <a:lnTo>
                        <a:pt x="26" y="26"/>
                      </a:lnTo>
                      <a:lnTo>
                        <a:pt x="24" y="32"/>
                      </a:lnTo>
                      <a:lnTo>
                        <a:pt x="20" y="36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6"/>
                      </a:lnTo>
                      <a:lnTo>
                        <a:pt x="4" y="32"/>
                      </a:lnTo>
                      <a:lnTo>
                        <a:pt x="2" y="26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10"/>
                      </a:lnTo>
                      <a:lnTo>
                        <a:pt x="4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4" y="4"/>
                      </a:lnTo>
                      <a:lnTo>
                        <a:pt x="26" y="10"/>
                      </a:lnTo>
                      <a:lnTo>
                        <a:pt x="28" y="18"/>
                      </a:lnTo>
                      <a:lnTo>
                        <a:pt x="28" y="18"/>
                      </a:lnTo>
                      <a:close/>
                      <a:moveTo>
                        <a:pt x="8" y="18"/>
                      </a:moveTo>
                      <a:lnTo>
                        <a:pt x="8" y="18"/>
                      </a:lnTo>
                      <a:lnTo>
                        <a:pt x="10" y="28"/>
                      </a:lnTo>
                      <a:lnTo>
                        <a:pt x="12" y="32"/>
                      </a:lnTo>
                      <a:lnTo>
                        <a:pt x="14" y="32"/>
                      </a:lnTo>
                      <a:lnTo>
                        <a:pt x="14" y="32"/>
                      </a:lnTo>
                      <a:lnTo>
                        <a:pt x="16" y="32"/>
                      </a:lnTo>
                      <a:lnTo>
                        <a:pt x="18" y="28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18" y="8"/>
                      </a:lnTo>
                      <a:lnTo>
                        <a:pt x="16" y="6"/>
                      </a:lnTo>
                      <a:lnTo>
                        <a:pt x="14" y="4"/>
                      </a:lnTo>
                      <a:lnTo>
                        <a:pt x="14" y="4"/>
                      </a:lnTo>
                      <a:lnTo>
                        <a:pt x="12" y="6"/>
                      </a:lnTo>
                      <a:lnTo>
                        <a:pt x="10" y="8"/>
                      </a:lnTo>
                      <a:lnTo>
                        <a:pt x="8" y="18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0" name="Freeform 994"/>
                <p:cNvSpPr>
                  <a:spLocks/>
                </p:cNvSpPr>
                <p:nvPr/>
              </p:nvSpPr>
              <p:spPr bwMode="auto">
                <a:xfrm>
                  <a:off x="365125" y="-717550"/>
                  <a:ext cx="22225" cy="57150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8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6"/>
                    </a:cxn>
                    <a:cxn ang="0">
                      <a:pos x="8" y="36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6"/>
                      </a:lnTo>
                      <a:lnTo>
                        <a:pt x="8" y="3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1" name="Freeform 995"/>
                <p:cNvSpPr>
                  <a:spLocks noEditPoints="1"/>
                </p:cNvSpPr>
                <p:nvPr/>
              </p:nvSpPr>
              <p:spPr bwMode="auto">
                <a:xfrm>
                  <a:off x="406400" y="-720725"/>
                  <a:ext cx="41275" cy="60325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2" y="10"/>
                    </a:cxn>
                    <a:cxn ang="0">
                      <a:pos x="2" y="6"/>
                    </a:cxn>
                    <a:cxn ang="0">
                      <a:pos x="8" y="2"/>
                    </a:cxn>
                    <a:cxn ang="0">
                      <a:pos x="14" y="0"/>
                    </a:cxn>
                    <a:cxn ang="0">
                      <a:pos x="22" y="4"/>
                    </a:cxn>
                    <a:cxn ang="0">
                      <a:pos x="26" y="10"/>
                    </a:cxn>
                    <a:cxn ang="0">
                      <a:pos x="24" y="14"/>
                    </a:cxn>
                    <a:cxn ang="0">
                      <a:pos x="20" y="18"/>
                    </a:cxn>
                    <a:cxn ang="0">
                      <a:pos x="24" y="22"/>
                    </a:cxn>
                    <a:cxn ang="0">
                      <a:pos x="26" y="28"/>
                    </a:cxn>
                    <a:cxn ang="0">
                      <a:pos x="22" y="36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2" y="32"/>
                    </a:cxn>
                    <a:cxn ang="0">
                      <a:pos x="0" y="28"/>
                    </a:cxn>
                    <a:cxn ang="0">
                      <a:pos x="20" y="28"/>
                    </a:cxn>
                    <a:cxn ang="0">
                      <a:pos x="12" y="22"/>
                    </a:cxn>
                    <a:cxn ang="0">
                      <a:pos x="8" y="24"/>
                    </a:cxn>
                    <a:cxn ang="0">
                      <a:pos x="8" y="28"/>
                    </a:cxn>
                    <a:cxn ang="0">
                      <a:pos x="14" y="34"/>
                    </a:cxn>
                    <a:cxn ang="0">
                      <a:pos x="18" y="32"/>
                    </a:cxn>
                    <a:cxn ang="0">
                      <a:pos x="20" y="28"/>
                    </a:cxn>
                    <a:cxn ang="0">
                      <a:pos x="8" y="10"/>
                    </a:cxn>
                    <a:cxn ang="0">
                      <a:pos x="14" y="16"/>
                    </a:cxn>
                    <a:cxn ang="0">
                      <a:pos x="18" y="14"/>
                    </a:cxn>
                    <a:cxn ang="0">
                      <a:pos x="18" y="10"/>
                    </a:cxn>
                    <a:cxn ang="0">
                      <a:pos x="14" y="6"/>
                    </a:cxn>
                    <a:cxn ang="0">
                      <a:pos x="10" y="6"/>
                    </a:cxn>
                    <a:cxn ang="0">
                      <a:pos x="8" y="10"/>
                    </a:cxn>
                  </a:cxnLst>
                  <a:rect l="0" t="0" r="r" b="b"/>
                  <a:pathLst>
                    <a:path w="26" h="38">
                      <a:moveTo>
                        <a:pt x="0" y="28"/>
                      </a:move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2" y="16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2" y="6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8" y="2"/>
                      </a:lnTo>
                      <a:lnTo>
                        <a:pt x="22" y="4"/>
                      </a:lnTo>
                      <a:lnTo>
                        <a:pt x="24" y="6"/>
                      </a:lnTo>
                      <a:lnTo>
                        <a:pt x="26" y="10"/>
                      </a:lnTo>
                      <a:lnTo>
                        <a:pt x="26" y="10"/>
                      </a:lnTo>
                      <a:lnTo>
                        <a:pt x="24" y="14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24" y="22"/>
                      </a:lnTo>
                      <a:lnTo>
                        <a:pt x="26" y="28"/>
                      </a:lnTo>
                      <a:lnTo>
                        <a:pt x="26" y="28"/>
                      </a:lnTo>
                      <a:lnTo>
                        <a:pt x="26" y="32"/>
                      </a:lnTo>
                      <a:lnTo>
                        <a:pt x="22" y="36"/>
                      </a:lnTo>
                      <a:lnTo>
                        <a:pt x="18" y="38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  <a:moveTo>
                        <a:pt x="20" y="28"/>
                      </a:moveTo>
                      <a:lnTo>
                        <a:pt x="20" y="28"/>
                      </a:lnTo>
                      <a:lnTo>
                        <a:pt x="18" y="24"/>
                      </a:lnTo>
                      <a:lnTo>
                        <a:pt x="12" y="22"/>
                      </a:lnTo>
                      <a:lnTo>
                        <a:pt x="12" y="22"/>
                      </a:lnTo>
                      <a:lnTo>
                        <a:pt x="8" y="24"/>
                      </a:lnTo>
                      <a:lnTo>
                        <a:pt x="8" y="28"/>
                      </a:lnTo>
                      <a:lnTo>
                        <a:pt x="8" y="28"/>
                      </a:lnTo>
                      <a:lnTo>
                        <a:pt x="8" y="32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8" y="32"/>
                      </a:lnTo>
                      <a:lnTo>
                        <a:pt x="20" y="28"/>
                      </a:lnTo>
                      <a:lnTo>
                        <a:pt x="20" y="28"/>
                      </a:lnTo>
                      <a:close/>
                      <a:moveTo>
                        <a:pt x="8" y="10"/>
                      </a:moveTo>
                      <a:lnTo>
                        <a:pt x="8" y="10"/>
                      </a:lnTo>
                      <a:lnTo>
                        <a:pt x="10" y="14"/>
                      </a:lnTo>
                      <a:lnTo>
                        <a:pt x="14" y="16"/>
                      </a:lnTo>
                      <a:lnTo>
                        <a:pt x="14" y="16"/>
                      </a:lnTo>
                      <a:lnTo>
                        <a:pt x="18" y="14"/>
                      </a:lnTo>
                      <a:lnTo>
                        <a:pt x="18" y="10"/>
                      </a:lnTo>
                      <a:lnTo>
                        <a:pt x="18" y="10"/>
                      </a:lnTo>
                      <a:lnTo>
                        <a:pt x="18" y="6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10" y="6"/>
                      </a:lnTo>
                      <a:lnTo>
                        <a:pt x="8" y="10"/>
                      </a:lnTo>
                      <a:lnTo>
                        <a:pt x="8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2" name="Freeform 996"/>
                <p:cNvSpPr>
                  <a:spLocks/>
                </p:cNvSpPr>
                <p:nvPr/>
              </p:nvSpPr>
              <p:spPr bwMode="auto">
                <a:xfrm>
                  <a:off x="457200" y="-717550"/>
                  <a:ext cx="38100" cy="57150"/>
                </a:xfrm>
                <a:custGeom>
                  <a:avLst/>
                  <a:gdLst/>
                  <a:ahLst/>
                  <a:cxnLst>
                    <a:cxn ang="0">
                      <a:pos x="22" y="4"/>
                    </a:cxn>
                    <a:cxn ang="0">
                      <a:pos x="8" y="4"/>
                    </a:cxn>
                    <a:cxn ang="0">
                      <a:pos x="8" y="12"/>
                    </a:cxn>
                    <a:cxn ang="0">
                      <a:pos x="8" y="12"/>
                    </a:cxn>
                    <a:cxn ang="0">
                      <a:pos x="10" y="12"/>
                    </a:cxn>
                    <a:cxn ang="0">
                      <a:pos x="10" y="12"/>
                    </a:cxn>
                    <a:cxn ang="0">
                      <a:pos x="14" y="12"/>
                    </a:cxn>
                    <a:cxn ang="0">
                      <a:pos x="18" y="14"/>
                    </a:cxn>
                    <a:cxn ang="0">
                      <a:pos x="18" y="14"/>
                    </a:cxn>
                    <a:cxn ang="0">
                      <a:pos x="22" y="18"/>
                    </a:cxn>
                    <a:cxn ang="0">
                      <a:pos x="24" y="24"/>
                    </a:cxn>
                    <a:cxn ang="0">
                      <a:pos x="24" y="24"/>
                    </a:cxn>
                    <a:cxn ang="0">
                      <a:pos x="22" y="28"/>
                    </a:cxn>
                    <a:cxn ang="0">
                      <a:pos x="20" y="32"/>
                    </a:cxn>
                    <a:cxn ang="0">
                      <a:pos x="14" y="36"/>
                    </a:cxn>
                    <a:cxn ang="0">
                      <a:pos x="8" y="36"/>
                    </a:cxn>
                    <a:cxn ang="0">
                      <a:pos x="8" y="36"/>
                    </a:cxn>
                    <a:cxn ang="0">
                      <a:pos x="4" y="36"/>
                    </a:cxn>
                    <a:cxn ang="0">
                      <a:pos x="0" y="34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4" y="30"/>
                    </a:cxn>
                    <a:cxn ang="0">
                      <a:pos x="16" y="28"/>
                    </a:cxn>
                    <a:cxn ang="0">
                      <a:pos x="16" y="24"/>
                    </a:cxn>
                    <a:cxn ang="0">
                      <a:pos x="16" y="24"/>
                    </a:cxn>
                    <a:cxn ang="0">
                      <a:pos x="16" y="22"/>
                    </a:cxn>
                    <a:cxn ang="0">
                      <a:pos x="14" y="20"/>
                    </a:cxn>
                    <a:cxn ang="0">
                      <a:pos x="10" y="18"/>
                    </a:cxn>
                    <a:cxn ang="0">
                      <a:pos x="6" y="18"/>
                    </a:cxn>
                    <a:cxn ang="0">
                      <a:pos x="6" y="18"/>
                    </a:cxn>
                    <a:cxn ang="0">
                      <a:pos x="2" y="18"/>
                    </a:cxn>
                    <a:cxn ang="0">
                      <a:pos x="4" y="0"/>
                    </a:cxn>
                    <a:cxn ang="0">
                      <a:pos x="22" y="0"/>
                    </a:cxn>
                    <a:cxn ang="0">
                      <a:pos x="22" y="4"/>
                    </a:cxn>
                  </a:cxnLst>
                  <a:rect l="0" t="0" r="r" b="b"/>
                  <a:pathLst>
                    <a:path w="24" h="36">
                      <a:moveTo>
                        <a:pt x="22" y="4"/>
                      </a:moveTo>
                      <a:lnTo>
                        <a:pt x="8" y="4"/>
                      </a:lnTo>
                      <a:lnTo>
                        <a:pt x="8" y="12"/>
                      </a:lnTo>
                      <a:lnTo>
                        <a:pt x="8" y="12"/>
                      </a:lnTo>
                      <a:lnTo>
                        <a:pt x="10" y="12"/>
                      </a:lnTo>
                      <a:lnTo>
                        <a:pt x="10" y="12"/>
                      </a:lnTo>
                      <a:lnTo>
                        <a:pt x="14" y="12"/>
                      </a:lnTo>
                      <a:lnTo>
                        <a:pt x="18" y="14"/>
                      </a:lnTo>
                      <a:lnTo>
                        <a:pt x="18" y="14"/>
                      </a:lnTo>
                      <a:lnTo>
                        <a:pt x="22" y="18"/>
                      </a:lnTo>
                      <a:lnTo>
                        <a:pt x="24" y="24"/>
                      </a:lnTo>
                      <a:lnTo>
                        <a:pt x="24" y="24"/>
                      </a:lnTo>
                      <a:lnTo>
                        <a:pt x="22" y="28"/>
                      </a:lnTo>
                      <a:lnTo>
                        <a:pt x="20" y="32"/>
                      </a:lnTo>
                      <a:lnTo>
                        <a:pt x="14" y="36"/>
                      </a:lnTo>
                      <a:lnTo>
                        <a:pt x="8" y="36"/>
                      </a:lnTo>
                      <a:lnTo>
                        <a:pt x="8" y="36"/>
                      </a:lnTo>
                      <a:lnTo>
                        <a:pt x="4" y="36"/>
                      </a:lnTo>
                      <a:lnTo>
                        <a:pt x="0" y="34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4" y="30"/>
                      </a:lnTo>
                      <a:lnTo>
                        <a:pt x="16" y="28"/>
                      </a:lnTo>
                      <a:lnTo>
                        <a:pt x="16" y="24"/>
                      </a:lnTo>
                      <a:lnTo>
                        <a:pt x="16" y="24"/>
                      </a:lnTo>
                      <a:lnTo>
                        <a:pt x="16" y="22"/>
                      </a:lnTo>
                      <a:lnTo>
                        <a:pt x="14" y="20"/>
                      </a:lnTo>
                      <a:lnTo>
                        <a:pt x="10" y="18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" y="18"/>
                      </a:lnTo>
                      <a:lnTo>
                        <a:pt x="4" y="0"/>
                      </a:lnTo>
                      <a:lnTo>
                        <a:pt x="22" y="0"/>
                      </a:lnTo>
                      <a:lnTo>
                        <a:pt x="22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3" name="Freeform 997"/>
                <p:cNvSpPr>
                  <a:spLocks/>
                </p:cNvSpPr>
                <p:nvPr/>
              </p:nvSpPr>
              <p:spPr bwMode="auto">
                <a:xfrm>
                  <a:off x="365125" y="-835025"/>
                  <a:ext cx="22225" cy="57150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8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6"/>
                    </a:cxn>
                    <a:cxn ang="0">
                      <a:pos x="8" y="36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6"/>
                      </a:lnTo>
                      <a:lnTo>
                        <a:pt x="8" y="3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4" name="Freeform 998"/>
                <p:cNvSpPr>
                  <a:spLocks noEditPoints="1"/>
                </p:cNvSpPr>
                <p:nvPr/>
              </p:nvSpPr>
              <p:spPr bwMode="auto">
                <a:xfrm>
                  <a:off x="406400" y="-838200"/>
                  <a:ext cx="41275" cy="60325"/>
                </a:xfrm>
                <a:custGeom>
                  <a:avLst/>
                  <a:gdLst/>
                  <a:ahLst/>
                  <a:cxnLst>
                    <a:cxn ang="0">
                      <a:pos x="4" y="34"/>
                    </a:cxn>
                    <a:cxn ang="0">
                      <a:pos x="4" y="34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2" y="32"/>
                    </a:cxn>
                    <a:cxn ang="0">
                      <a:pos x="14" y="30"/>
                    </a:cxn>
                    <a:cxn ang="0">
                      <a:pos x="14" y="30"/>
                    </a:cxn>
                    <a:cxn ang="0">
                      <a:pos x="18" y="26"/>
                    </a:cxn>
                    <a:cxn ang="0">
                      <a:pos x="20" y="22"/>
                    </a:cxn>
                    <a:cxn ang="0">
                      <a:pos x="20" y="22"/>
                    </a:cxn>
                    <a:cxn ang="0">
                      <a:pos x="20" y="22"/>
                    </a:cxn>
                    <a:cxn ang="0">
                      <a:pos x="16" y="24"/>
                    </a:cxn>
                    <a:cxn ang="0">
                      <a:pos x="12" y="26"/>
                    </a:cxn>
                    <a:cxn ang="0">
                      <a:pos x="12" y="26"/>
                    </a:cxn>
                    <a:cxn ang="0">
                      <a:pos x="6" y="24"/>
                    </a:cxn>
                    <a:cxn ang="0">
                      <a:pos x="4" y="22"/>
                    </a:cxn>
                    <a:cxn ang="0">
                      <a:pos x="2" y="18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2" y="8"/>
                    </a:cxn>
                    <a:cxn ang="0">
                      <a:pos x="4" y="4"/>
                    </a:cxn>
                    <a:cxn ang="0">
                      <a:pos x="8" y="2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20" y="2"/>
                    </a:cxn>
                    <a:cxn ang="0">
                      <a:pos x="24" y="6"/>
                    </a:cxn>
                    <a:cxn ang="0">
                      <a:pos x="26" y="10"/>
                    </a:cxn>
                    <a:cxn ang="0">
                      <a:pos x="26" y="16"/>
                    </a:cxn>
                    <a:cxn ang="0">
                      <a:pos x="26" y="16"/>
                    </a:cxn>
                    <a:cxn ang="0">
                      <a:pos x="24" y="26"/>
                    </a:cxn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14" y="36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4" y="38"/>
                    </a:cxn>
                    <a:cxn ang="0">
                      <a:pos x="4" y="34"/>
                    </a:cxn>
                    <a:cxn ang="0">
                      <a:pos x="8" y="14"/>
                    </a:cxn>
                    <a:cxn ang="0">
                      <a:pos x="8" y="14"/>
                    </a:cxn>
                    <a:cxn ang="0">
                      <a:pos x="8" y="18"/>
                    </a:cxn>
                    <a:cxn ang="0">
                      <a:pos x="14" y="20"/>
                    </a:cxn>
                    <a:cxn ang="0">
                      <a:pos x="14" y="20"/>
                    </a:cxn>
                    <a:cxn ang="0">
                      <a:pos x="16" y="20"/>
                    </a:cxn>
                    <a:cxn ang="0">
                      <a:pos x="20" y="18"/>
                    </a:cxn>
                    <a:cxn ang="0">
                      <a:pos x="20" y="18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18" y="8"/>
                    </a:cxn>
                    <a:cxn ang="0">
                      <a:pos x="16" y="6"/>
                    </a:cxn>
                    <a:cxn ang="0">
                      <a:pos x="14" y="6"/>
                    </a:cxn>
                    <a:cxn ang="0">
                      <a:pos x="14" y="6"/>
                    </a:cxn>
                    <a:cxn ang="0">
                      <a:pos x="8" y="8"/>
                    </a:cxn>
                    <a:cxn ang="0">
                      <a:pos x="8" y="14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38">
                      <a:moveTo>
                        <a:pt x="4" y="34"/>
                      </a:moveTo>
                      <a:lnTo>
                        <a:pt x="4" y="34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2" y="32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8" y="26"/>
                      </a:lnTo>
                      <a:lnTo>
                        <a:pt x="20" y="22"/>
                      </a:lnTo>
                      <a:lnTo>
                        <a:pt x="20" y="22"/>
                      </a:lnTo>
                      <a:lnTo>
                        <a:pt x="20" y="22"/>
                      </a:lnTo>
                      <a:lnTo>
                        <a:pt x="16" y="24"/>
                      </a:lnTo>
                      <a:lnTo>
                        <a:pt x="12" y="26"/>
                      </a:lnTo>
                      <a:lnTo>
                        <a:pt x="12" y="26"/>
                      </a:lnTo>
                      <a:lnTo>
                        <a:pt x="6" y="24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4" y="6"/>
                      </a:lnTo>
                      <a:lnTo>
                        <a:pt x="26" y="10"/>
                      </a:lnTo>
                      <a:lnTo>
                        <a:pt x="26" y="16"/>
                      </a:lnTo>
                      <a:lnTo>
                        <a:pt x="26" y="16"/>
                      </a:lnTo>
                      <a:lnTo>
                        <a:pt x="24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4" y="38"/>
                      </a:lnTo>
                      <a:lnTo>
                        <a:pt x="4" y="34"/>
                      </a:lnTo>
                      <a:close/>
                      <a:moveTo>
                        <a:pt x="8" y="14"/>
                      </a:moveTo>
                      <a:lnTo>
                        <a:pt x="8" y="14"/>
                      </a:lnTo>
                      <a:lnTo>
                        <a:pt x="8" y="18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6" y="20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20" y="16"/>
                      </a:lnTo>
                      <a:lnTo>
                        <a:pt x="20" y="16"/>
                      </a:lnTo>
                      <a:lnTo>
                        <a:pt x="18" y="8"/>
                      </a:lnTo>
                      <a:lnTo>
                        <a:pt x="16" y="6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8" y="8"/>
                      </a:lnTo>
                      <a:lnTo>
                        <a:pt x="8" y="14"/>
                      </a:lnTo>
                      <a:lnTo>
                        <a:pt x="8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5" name="Freeform 999"/>
                <p:cNvSpPr>
                  <a:spLocks noEditPoints="1"/>
                </p:cNvSpPr>
                <p:nvPr/>
              </p:nvSpPr>
              <p:spPr bwMode="auto">
                <a:xfrm>
                  <a:off x="454025" y="-838200"/>
                  <a:ext cx="44450" cy="60325"/>
                </a:xfrm>
                <a:custGeom>
                  <a:avLst/>
                  <a:gdLst/>
                  <a:ahLst/>
                  <a:cxnLst>
                    <a:cxn ang="0">
                      <a:pos x="28" y="20"/>
                    </a:cxn>
                    <a:cxn ang="0">
                      <a:pos x="28" y="20"/>
                    </a:cxn>
                    <a:cxn ang="0">
                      <a:pos x="26" y="28"/>
                    </a:cxn>
                    <a:cxn ang="0">
                      <a:pos x="24" y="34"/>
                    </a:cxn>
                    <a:cxn ang="0">
                      <a:pos x="20" y="38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4" y="34"/>
                    </a:cxn>
                    <a:cxn ang="0">
                      <a:pos x="2" y="28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12"/>
                    </a:cxn>
                    <a:cxn ang="0">
                      <a:pos x="4" y="6"/>
                    </a:cxn>
                    <a:cxn ang="0">
                      <a:pos x="8" y="2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20" y="2"/>
                    </a:cxn>
                    <a:cxn ang="0">
                      <a:pos x="24" y="6"/>
                    </a:cxn>
                    <a:cxn ang="0">
                      <a:pos x="26" y="12"/>
                    </a:cxn>
                    <a:cxn ang="0">
                      <a:pos x="28" y="20"/>
                    </a:cxn>
                    <a:cxn ang="0">
                      <a:pos x="28" y="20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10" y="30"/>
                    </a:cxn>
                    <a:cxn ang="0">
                      <a:pos x="12" y="32"/>
                    </a:cxn>
                    <a:cxn ang="0">
                      <a:pos x="14" y="34"/>
                    </a:cxn>
                    <a:cxn ang="0">
                      <a:pos x="14" y="34"/>
                    </a:cxn>
                    <a:cxn ang="0">
                      <a:pos x="16" y="32"/>
                    </a:cxn>
                    <a:cxn ang="0">
                      <a:pos x="18" y="30"/>
                    </a:cxn>
                    <a:cxn ang="0">
                      <a:pos x="20" y="20"/>
                    </a:cxn>
                    <a:cxn ang="0">
                      <a:pos x="20" y="20"/>
                    </a:cxn>
                    <a:cxn ang="0">
                      <a:pos x="18" y="10"/>
                    </a:cxn>
                    <a:cxn ang="0">
                      <a:pos x="16" y="6"/>
                    </a:cxn>
                    <a:cxn ang="0">
                      <a:pos x="14" y="6"/>
                    </a:cxn>
                    <a:cxn ang="0">
                      <a:pos x="14" y="6"/>
                    </a:cxn>
                    <a:cxn ang="0">
                      <a:pos x="12" y="6"/>
                    </a:cxn>
                    <a:cxn ang="0">
                      <a:pos x="10" y="10"/>
                    </a:cxn>
                    <a:cxn ang="0">
                      <a:pos x="8" y="20"/>
                    </a:cxn>
                    <a:cxn ang="0">
                      <a:pos x="8" y="20"/>
                    </a:cxn>
                  </a:cxnLst>
                  <a:rect l="0" t="0" r="r" b="b"/>
                  <a:pathLst>
                    <a:path w="28" h="38">
                      <a:moveTo>
                        <a:pt x="28" y="20"/>
                      </a:moveTo>
                      <a:lnTo>
                        <a:pt x="28" y="20"/>
                      </a:lnTo>
                      <a:lnTo>
                        <a:pt x="26" y="28"/>
                      </a:lnTo>
                      <a:lnTo>
                        <a:pt x="24" y="34"/>
                      </a:lnTo>
                      <a:lnTo>
                        <a:pt x="20" y="38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4" y="34"/>
                      </a:lnTo>
                      <a:lnTo>
                        <a:pt x="2" y="2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4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4" y="6"/>
                      </a:lnTo>
                      <a:lnTo>
                        <a:pt x="26" y="12"/>
                      </a:lnTo>
                      <a:lnTo>
                        <a:pt x="28" y="20"/>
                      </a:lnTo>
                      <a:lnTo>
                        <a:pt x="28" y="20"/>
                      </a:lnTo>
                      <a:close/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10" y="30"/>
                      </a:lnTo>
                      <a:lnTo>
                        <a:pt x="12" y="32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6" y="32"/>
                      </a:lnTo>
                      <a:lnTo>
                        <a:pt x="18" y="30"/>
                      </a:lnTo>
                      <a:lnTo>
                        <a:pt x="20" y="20"/>
                      </a:lnTo>
                      <a:lnTo>
                        <a:pt x="20" y="20"/>
                      </a:lnTo>
                      <a:lnTo>
                        <a:pt x="18" y="10"/>
                      </a:lnTo>
                      <a:lnTo>
                        <a:pt x="16" y="6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12" y="6"/>
                      </a:lnTo>
                      <a:lnTo>
                        <a:pt x="10" y="1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6" name="Freeform 1000"/>
                <p:cNvSpPr>
                  <a:spLocks/>
                </p:cNvSpPr>
                <p:nvPr/>
              </p:nvSpPr>
              <p:spPr bwMode="auto">
                <a:xfrm>
                  <a:off x="365125" y="209550"/>
                  <a:ext cx="22225" cy="60325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7" name="Freeform 1001"/>
                <p:cNvSpPr>
                  <a:spLocks noEditPoints="1"/>
                </p:cNvSpPr>
                <p:nvPr/>
              </p:nvSpPr>
              <p:spPr bwMode="auto">
                <a:xfrm>
                  <a:off x="406400" y="209550"/>
                  <a:ext cx="44450" cy="60325"/>
                </a:xfrm>
                <a:custGeom>
                  <a:avLst/>
                  <a:gdLst/>
                  <a:ahLst/>
                  <a:cxnLst>
                    <a:cxn ang="0">
                      <a:pos x="16" y="38"/>
                    </a:cxn>
                    <a:cxn ang="0">
                      <a:pos x="16" y="28"/>
                    </a:cxn>
                    <a:cxn ang="0">
                      <a:pos x="0" y="28"/>
                    </a:cxn>
                    <a:cxn ang="0">
                      <a:pos x="0" y="24"/>
                    </a:cxn>
                    <a:cxn ang="0">
                      <a:pos x="14" y="0"/>
                    </a:cxn>
                    <a:cxn ang="0">
                      <a:pos x="22" y="0"/>
                    </a:cxn>
                    <a:cxn ang="0">
                      <a:pos x="22" y="22"/>
                    </a:cxn>
                    <a:cxn ang="0">
                      <a:pos x="28" y="22"/>
                    </a:cxn>
                    <a:cxn ang="0">
                      <a:pos x="28" y="28"/>
                    </a:cxn>
                    <a:cxn ang="0">
                      <a:pos x="22" y="28"/>
                    </a:cxn>
                    <a:cxn ang="0">
                      <a:pos x="22" y="38"/>
                    </a:cxn>
                    <a:cxn ang="0">
                      <a:pos x="16" y="38"/>
                    </a:cxn>
                    <a:cxn ang="0">
                      <a:pos x="16" y="22"/>
                    </a:cxn>
                    <a:cxn ang="0">
                      <a:pos x="16" y="12"/>
                    </a:cxn>
                    <a:cxn ang="0">
                      <a:pos x="16" y="12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12" y="12"/>
                    </a:cxn>
                    <a:cxn ang="0">
                      <a:pos x="6" y="22"/>
                    </a:cxn>
                    <a:cxn ang="0">
                      <a:pos x="6" y="22"/>
                    </a:cxn>
                    <a:cxn ang="0">
                      <a:pos x="16" y="22"/>
                    </a:cxn>
                  </a:cxnLst>
                  <a:rect l="0" t="0" r="r" b="b"/>
                  <a:pathLst>
                    <a:path w="28" h="38">
                      <a:moveTo>
                        <a:pt x="16" y="38"/>
                      </a:moveTo>
                      <a:lnTo>
                        <a:pt x="16" y="28"/>
                      </a:lnTo>
                      <a:lnTo>
                        <a:pt x="0" y="28"/>
                      </a:lnTo>
                      <a:lnTo>
                        <a:pt x="0" y="24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2" y="22"/>
                      </a:lnTo>
                      <a:lnTo>
                        <a:pt x="28" y="22"/>
                      </a:lnTo>
                      <a:lnTo>
                        <a:pt x="28" y="28"/>
                      </a:lnTo>
                      <a:lnTo>
                        <a:pt x="22" y="28"/>
                      </a:lnTo>
                      <a:lnTo>
                        <a:pt x="22" y="38"/>
                      </a:lnTo>
                      <a:lnTo>
                        <a:pt x="16" y="38"/>
                      </a:lnTo>
                      <a:close/>
                      <a:moveTo>
                        <a:pt x="16" y="22"/>
                      </a:moveTo>
                      <a:lnTo>
                        <a:pt x="16" y="12"/>
                      </a:lnTo>
                      <a:lnTo>
                        <a:pt x="16" y="12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2" y="12"/>
                      </a:lnTo>
                      <a:lnTo>
                        <a:pt x="6" y="22"/>
                      </a:lnTo>
                      <a:lnTo>
                        <a:pt x="6" y="22"/>
                      </a:lnTo>
                      <a:lnTo>
                        <a:pt x="16" y="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8" name="Freeform 1002"/>
                <p:cNvSpPr>
                  <a:spLocks/>
                </p:cNvSpPr>
                <p:nvPr/>
              </p:nvSpPr>
              <p:spPr bwMode="auto">
                <a:xfrm>
                  <a:off x="457200" y="209550"/>
                  <a:ext cx="38100" cy="60325"/>
                </a:xfrm>
                <a:custGeom>
                  <a:avLst/>
                  <a:gdLst/>
                  <a:ahLst/>
                  <a:cxnLst>
                    <a:cxn ang="0">
                      <a:pos x="22" y="6"/>
                    </a:cxn>
                    <a:cxn ang="0">
                      <a:pos x="8" y="6"/>
                    </a:cxn>
                    <a:cxn ang="0">
                      <a:pos x="8" y="14"/>
                    </a:cxn>
                    <a:cxn ang="0">
                      <a:pos x="8" y="14"/>
                    </a:cxn>
                    <a:cxn ang="0">
                      <a:pos x="10" y="14"/>
                    </a:cxn>
                    <a:cxn ang="0">
                      <a:pos x="10" y="14"/>
                    </a:cxn>
                    <a:cxn ang="0">
                      <a:pos x="14" y="14"/>
                    </a:cxn>
                    <a:cxn ang="0">
                      <a:pos x="18" y="16"/>
                    </a:cxn>
                    <a:cxn ang="0">
                      <a:pos x="18" y="16"/>
                    </a:cxn>
                    <a:cxn ang="0">
                      <a:pos x="22" y="20"/>
                    </a:cxn>
                    <a:cxn ang="0">
                      <a:pos x="24" y="26"/>
                    </a:cxn>
                    <a:cxn ang="0">
                      <a:pos x="24" y="26"/>
                    </a:cxn>
                    <a:cxn ang="0">
                      <a:pos x="22" y="30"/>
                    </a:cxn>
                    <a:cxn ang="0">
                      <a:pos x="20" y="34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4" y="38"/>
                    </a:cxn>
                    <a:cxn ang="0">
                      <a:pos x="0" y="36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4" y="30"/>
                    </a:cxn>
                    <a:cxn ang="0">
                      <a:pos x="16" y="28"/>
                    </a:cxn>
                    <a:cxn ang="0">
                      <a:pos x="16" y="26"/>
                    </a:cxn>
                    <a:cxn ang="0">
                      <a:pos x="16" y="26"/>
                    </a:cxn>
                    <a:cxn ang="0">
                      <a:pos x="16" y="24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6" y="18"/>
                    </a:cxn>
                    <a:cxn ang="0">
                      <a:pos x="6" y="18"/>
                    </a:cxn>
                    <a:cxn ang="0">
                      <a:pos x="2" y="20"/>
                    </a:cxn>
                    <a:cxn ang="0">
                      <a:pos x="4" y="0"/>
                    </a:cxn>
                    <a:cxn ang="0">
                      <a:pos x="22" y="0"/>
                    </a:cxn>
                    <a:cxn ang="0">
                      <a:pos x="22" y="6"/>
                    </a:cxn>
                  </a:cxnLst>
                  <a:rect l="0" t="0" r="r" b="b"/>
                  <a:pathLst>
                    <a:path w="24" h="38">
                      <a:moveTo>
                        <a:pt x="22" y="6"/>
                      </a:moveTo>
                      <a:lnTo>
                        <a:pt x="8" y="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14" y="14"/>
                      </a:lnTo>
                      <a:lnTo>
                        <a:pt x="18" y="16"/>
                      </a:lnTo>
                      <a:lnTo>
                        <a:pt x="18" y="16"/>
                      </a:lnTo>
                      <a:lnTo>
                        <a:pt x="22" y="20"/>
                      </a:lnTo>
                      <a:lnTo>
                        <a:pt x="24" y="26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0" y="34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4" y="30"/>
                      </a:lnTo>
                      <a:lnTo>
                        <a:pt x="16" y="28"/>
                      </a:lnTo>
                      <a:lnTo>
                        <a:pt x="16" y="26"/>
                      </a:lnTo>
                      <a:lnTo>
                        <a:pt x="16" y="26"/>
                      </a:lnTo>
                      <a:lnTo>
                        <a:pt x="16" y="24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" y="20"/>
                      </a:lnTo>
                      <a:lnTo>
                        <a:pt x="4" y="0"/>
                      </a:lnTo>
                      <a:lnTo>
                        <a:pt x="22" y="0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9" name="Freeform 1003"/>
                <p:cNvSpPr>
                  <a:spLocks/>
                </p:cNvSpPr>
                <p:nvPr/>
              </p:nvSpPr>
              <p:spPr bwMode="auto">
                <a:xfrm>
                  <a:off x="511175" y="-660400"/>
                  <a:ext cx="2432050" cy="742950"/>
                </a:xfrm>
                <a:custGeom>
                  <a:avLst/>
                  <a:gdLst/>
                  <a:ahLst/>
                  <a:cxnLst>
                    <a:cxn ang="0">
                      <a:pos x="60" y="392"/>
                    </a:cxn>
                    <a:cxn ang="0">
                      <a:pos x="204" y="468"/>
                    </a:cxn>
                    <a:cxn ang="0">
                      <a:pos x="232" y="426"/>
                    </a:cxn>
                    <a:cxn ang="0">
                      <a:pos x="284" y="402"/>
                    </a:cxn>
                    <a:cxn ang="0">
                      <a:pos x="336" y="348"/>
                    </a:cxn>
                    <a:cxn ang="0">
                      <a:pos x="364" y="348"/>
                    </a:cxn>
                    <a:cxn ang="0">
                      <a:pos x="400" y="396"/>
                    </a:cxn>
                    <a:cxn ang="0">
                      <a:pos x="464" y="428"/>
                    </a:cxn>
                    <a:cxn ang="0">
                      <a:pos x="508" y="384"/>
                    </a:cxn>
                    <a:cxn ang="0">
                      <a:pos x="548" y="352"/>
                    </a:cxn>
                    <a:cxn ang="0">
                      <a:pos x="602" y="328"/>
                    </a:cxn>
                    <a:cxn ang="0">
                      <a:pos x="622" y="304"/>
                    </a:cxn>
                    <a:cxn ang="0">
                      <a:pos x="662" y="248"/>
                    </a:cxn>
                    <a:cxn ang="0">
                      <a:pos x="682" y="236"/>
                    </a:cxn>
                    <a:cxn ang="0">
                      <a:pos x="724" y="184"/>
                    </a:cxn>
                    <a:cxn ang="0">
                      <a:pos x="762" y="242"/>
                    </a:cxn>
                    <a:cxn ang="0">
                      <a:pos x="770" y="216"/>
                    </a:cxn>
                    <a:cxn ang="0">
                      <a:pos x="854" y="244"/>
                    </a:cxn>
                    <a:cxn ang="0">
                      <a:pos x="868" y="216"/>
                    </a:cxn>
                    <a:cxn ang="0">
                      <a:pos x="904" y="180"/>
                    </a:cxn>
                    <a:cxn ang="0">
                      <a:pos x="972" y="108"/>
                    </a:cxn>
                    <a:cxn ang="0">
                      <a:pos x="968" y="92"/>
                    </a:cxn>
                    <a:cxn ang="0">
                      <a:pos x="1056" y="124"/>
                    </a:cxn>
                    <a:cxn ang="0">
                      <a:pos x="1082" y="108"/>
                    </a:cxn>
                    <a:cxn ang="0">
                      <a:pos x="1126" y="138"/>
                    </a:cxn>
                    <a:cxn ang="0">
                      <a:pos x="1202" y="238"/>
                    </a:cxn>
                    <a:cxn ang="0">
                      <a:pos x="1240" y="198"/>
                    </a:cxn>
                    <a:cxn ang="0">
                      <a:pos x="1254" y="128"/>
                    </a:cxn>
                    <a:cxn ang="0">
                      <a:pos x="1328" y="100"/>
                    </a:cxn>
                    <a:cxn ang="0">
                      <a:pos x="1394" y="76"/>
                    </a:cxn>
                    <a:cxn ang="0">
                      <a:pos x="1482" y="48"/>
                    </a:cxn>
                    <a:cxn ang="0">
                      <a:pos x="1490" y="10"/>
                    </a:cxn>
                    <a:cxn ang="0">
                      <a:pos x="1402" y="40"/>
                    </a:cxn>
                    <a:cxn ang="0">
                      <a:pos x="1322" y="76"/>
                    </a:cxn>
                    <a:cxn ang="0">
                      <a:pos x="1262" y="108"/>
                    </a:cxn>
                    <a:cxn ang="0">
                      <a:pos x="1218" y="206"/>
                    </a:cxn>
                    <a:cxn ang="0">
                      <a:pos x="1204" y="204"/>
                    </a:cxn>
                    <a:cxn ang="0">
                      <a:pos x="1136" y="116"/>
                    </a:cxn>
                    <a:cxn ang="0">
                      <a:pos x="1068" y="92"/>
                    </a:cxn>
                    <a:cxn ang="0">
                      <a:pos x="1020" y="64"/>
                    </a:cxn>
                    <a:cxn ang="0">
                      <a:pos x="964" y="74"/>
                    </a:cxn>
                    <a:cxn ang="0">
                      <a:pos x="954" y="84"/>
                    </a:cxn>
                    <a:cxn ang="0">
                      <a:pos x="878" y="154"/>
                    </a:cxn>
                    <a:cxn ang="0">
                      <a:pos x="834" y="212"/>
                    </a:cxn>
                    <a:cxn ang="0">
                      <a:pos x="830" y="244"/>
                    </a:cxn>
                    <a:cxn ang="0">
                      <a:pos x="774" y="198"/>
                    </a:cxn>
                    <a:cxn ang="0">
                      <a:pos x="746" y="208"/>
                    </a:cxn>
                    <a:cxn ang="0">
                      <a:pos x="684" y="200"/>
                    </a:cxn>
                    <a:cxn ang="0">
                      <a:pos x="620" y="294"/>
                    </a:cxn>
                    <a:cxn ang="0">
                      <a:pos x="592" y="308"/>
                    </a:cxn>
                    <a:cxn ang="0">
                      <a:pos x="568" y="286"/>
                    </a:cxn>
                    <a:cxn ang="0">
                      <a:pos x="514" y="362"/>
                    </a:cxn>
                    <a:cxn ang="0">
                      <a:pos x="454" y="392"/>
                    </a:cxn>
                    <a:cxn ang="0">
                      <a:pos x="394" y="368"/>
                    </a:cxn>
                    <a:cxn ang="0">
                      <a:pos x="340" y="348"/>
                    </a:cxn>
                    <a:cxn ang="0">
                      <a:pos x="316" y="342"/>
                    </a:cxn>
                    <a:cxn ang="0">
                      <a:pos x="260" y="404"/>
                    </a:cxn>
                    <a:cxn ang="0">
                      <a:pos x="194" y="444"/>
                    </a:cxn>
                    <a:cxn ang="0">
                      <a:pos x="76" y="376"/>
                    </a:cxn>
                    <a:cxn ang="0">
                      <a:pos x="38" y="364"/>
                    </a:cxn>
                  </a:cxnLst>
                  <a:rect l="0" t="0" r="r" b="b"/>
                  <a:pathLst>
                    <a:path w="1532" h="468">
                      <a:moveTo>
                        <a:pt x="0" y="362"/>
                      </a:moveTo>
                      <a:lnTo>
                        <a:pt x="0" y="362"/>
                      </a:lnTo>
                      <a:lnTo>
                        <a:pt x="8" y="370"/>
                      </a:lnTo>
                      <a:lnTo>
                        <a:pt x="14" y="376"/>
                      </a:lnTo>
                      <a:lnTo>
                        <a:pt x="30" y="386"/>
                      </a:lnTo>
                      <a:lnTo>
                        <a:pt x="30" y="386"/>
                      </a:lnTo>
                      <a:lnTo>
                        <a:pt x="42" y="392"/>
                      </a:lnTo>
                      <a:lnTo>
                        <a:pt x="52" y="396"/>
                      </a:lnTo>
                      <a:lnTo>
                        <a:pt x="58" y="398"/>
                      </a:lnTo>
                      <a:lnTo>
                        <a:pt x="64" y="398"/>
                      </a:lnTo>
                      <a:lnTo>
                        <a:pt x="70" y="396"/>
                      </a:lnTo>
                      <a:lnTo>
                        <a:pt x="76" y="392"/>
                      </a:lnTo>
                      <a:lnTo>
                        <a:pt x="76" y="392"/>
                      </a:lnTo>
                      <a:lnTo>
                        <a:pt x="60" y="392"/>
                      </a:lnTo>
                      <a:lnTo>
                        <a:pt x="60" y="392"/>
                      </a:lnTo>
                      <a:lnTo>
                        <a:pt x="72" y="406"/>
                      </a:lnTo>
                      <a:lnTo>
                        <a:pt x="80" y="412"/>
                      </a:lnTo>
                      <a:lnTo>
                        <a:pt x="88" y="416"/>
                      </a:lnTo>
                      <a:lnTo>
                        <a:pt x="88" y="416"/>
                      </a:lnTo>
                      <a:lnTo>
                        <a:pt x="102" y="420"/>
                      </a:lnTo>
                      <a:lnTo>
                        <a:pt x="114" y="424"/>
                      </a:lnTo>
                      <a:lnTo>
                        <a:pt x="114" y="424"/>
                      </a:lnTo>
                      <a:lnTo>
                        <a:pt x="126" y="428"/>
                      </a:lnTo>
                      <a:lnTo>
                        <a:pt x="136" y="432"/>
                      </a:lnTo>
                      <a:lnTo>
                        <a:pt x="156" y="444"/>
                      </a:lnTo>
                      <a:lnTo>
                        <a:pt x="174" y="456"/>
                      </a:lnTo>
                      <a:lnTo>
                        <a:pt x="194" y="466"/>
                      </a:lnTo>
                      <a:lnTo>
                        <a:pt x="194" y="466"/>
                      </a:lnTo>
                      <a:lnTo>
                        <a:pt x="200" y="468"/>
                      </a:lnTo>
                      <a:lnTo>
                        <a:pt x="204" y="468"/>
                      </a:lnTo>
                      <a:lnTo>
                        <a:pt x="208" y="464"/>
                      </a:lnTo>
                      <a:lnTo>
                        <a:pt x="210" y="460"/>
                      </a:lnTo>
                      <a:lnTo>
                        <a:pt x="210" y="460"/>
                      </a:lnTo>
                      <a:lnTo>
                        <a:pt x="210" y="462"/>
                      </a:lnTo>
                      <a:lnTo>
                        <a:pt x="210" y="460"/>
                      </a:lnTo>
                      <a:lnTo>
                        <a:pt x="210" y="460"/>
                      </a:lnTo>
                      <a:lnTo>
                        <a:pt x="212" y="456"/>
                      </a:lnTo>
                      <a:lnTo>
                        <a:pt x="212" y="456"/>
                      </a:lnTo>
                      <a:lnTo>
                        <a:pt x="218" y="446"/>
                      </a:lnTo>
                      <a:lnTo>
                        <a:pt x="218" y="446"/>
                      </a:lnTo>
                      <a:lnTo>
                        <a:pt x="230" y="428"/>
                      </a:lnTo>
                      <a:lnTo>
                        <a:pt x="230" y="428"/>
                      </a:lnTo>
                      <a:lnTo>
                        <a:pt x="232" y="426"/>
                      </a:lnTo>
                      <a:lnTo>
                        <a:pt x="232" y="426"/>
                      </a:lnTo>
                      <a:lnTo>
                        <a:pt x="232" y="426"/>
                      </a:lnTo>
                      <a:lnTo>
                        <a:pt x="230" y="426"/>
                      </a:lnTo>
                      <a:lnTo>
                        <a:pt x="230" y="428"/>
                      </a:lnTo>
                      <a:lnTo>
                        <a:pt x="232" y="428"/>
                      </a:lnTo>
                      <a:lnTo>
                        <a:pt x="232" y="428"/>
                      </a:lnTo>
                      <a:lnTo>
                        <a:pt x="236" y="426"/>
                      </a:lnTo>
                      <a:lnTo>
                        <a:pt x="242" y="428"/>
                      </a:lnTo>
                      <a:lnTo>
                        <a:pt x="242" y="428"/>
                      </a:lnTo>
                      <a:lnTo>
                        <a:pt x="250" y="428"/>
                      </a:lnTo>
                      <a:lnTo>
                        <a:pt x="258" y="428"/>
                      </a:lnTo>
                      <a:lnTo>
                        <a:pt x="264" y="426"/>
                      </a:lnTo>
                      <a:lnTo>
                        <a:pt x="272" y="422"/>
                      </a:lnTo>
                      <a:lnTo>
                        <a:pt x="272" y="422"/>
                      </a:lnTo>
                      <a:lnTo>
                        <a:pt x="276" y="418"/>
                      </a:lnTo>
                      <a:lnTo>
                        <a:pt x="280" y="414"/>
                      </a:lnTo>
                      <a:lnTo>
                        <a:pt x="284" y="402"/>
                      </a:lnTo>
                      <a:lnTo>
                        <a:pt x="284" y="402"/>
                      </a:lnTo>
                      <a:lnTo>
                        <a:pt x="286" y="398"/>
                      </a:lnTo>
                      <a:lnTo>
                        <a:pt x="286" y="398"/>
                      </a:lnTo>
                      <a:lnTo>
                        <a:pt x="286" y="400"/>
                      </a:lnTo>
                      <a:lnTo>
                        <a:pt x="290" y="398"/>
                      </a:lnTo>
                      <a:lnTo>
                        <a:pt x="290" y="398"/>
                      </a:lnTo>
                      <a:lnTo>
                        <a:pt x="302" y="392"/>
                      </a:lnTo>
                      <a:lnTo>
                        <a:pt x="302" y="392"/>
                      </a:lnTo>
                      <a:lnTo>
                        <a:pt x="312" y="386"/>
                      </a:lnTo>
                      <a:lnTo>
                        <a:pt x="320" y="376"/>
                      </a:lnTo>
                      <a:lnTo>
                        <a:pt x="320" y="376"/>
                      </a:lnTo>
                      <a:lnTo>
                        <a:pt x="326" y="370"/>
                      </a:lnTo>
                      <a:lnTo>
                        <a:pt x="330" y="364"/>
                      </a:lnTo>
                      <a:lnTo>
                        <a:pt x="336" y="348"/>
                      </a:lnTo>
                      <a:lnTo>
                        <a:pt x="336" y="348"/>
                      </a:lnTo>
                      <a:lnTo>
                        <a:pt x="318" y="352"/>
                      </a:lnTo>
                      <a:lnTo>
                        <a:pt x="318" y="352"/>
                      </a:lnTo>
                      <a:lnTo>
                        <a:pt x="324" y="358"/>
                      </a:lnTo>
                      <a:lnTo>
                        <a:pt x="330" y="360"/>
                      </a:lnTo>
                      <a:lnTo>
                        <a:pt x="336" y="364"/>
                      </a:lnTo>
                      <a:lnTo>
                        <a:pt x="342" y="368"/>
                      </a:lnTo>
                      <a:lnTo>
                        <a:pt x="342" y="368"/>
                      </a:lnTo>
                      <a:lnTo>
                        <a:pt x="346" y="370"/>
                      </a:lnTo>
                      <a:lnTo>
                        <a:pt x="348" y="370"/>
                      </a:lnTo>
                      <a:lnTo>
                        <a:pt x="356" y="370"/>
                      </a:lnTo>
                      <a:lnTo>
                        <a:pt x="360" y="364"/>
                      </a:lnTo>
                      <a:lnTo>
                        <a:pt x="360" y="358"/>
                      </a:lnTo>
                      <a:lnTo>
                        <a:pt x="360" y="358"/>
                      </a:lnTo>
                      <a:lnTo>
                        <a:pt x="362" y="352"/>
                      </a:lnTo>
                      <a:lnTo>
                        <a:pt x="364" y="348"/>
                      </a:lnTo>
                      <a:lnTo>
                        <a:pt x="364" y="348"/>
                      </a:lnTo>
                      <a:lnTo>
                        <a:pt x="366" y="338"/>
                      </a:lnTo>
                      <a:lnTo>
                        <a:pt x="366" y="338"/>
                      </a:lnTo>
                      <a:lnTo>
                        <a:pt x="352" y="348"/>
                      </a:lnTo>
                      <a:lnTo>
                        <a:pt x="352" y="348"/>
                      </a:lnTo>
                      <a:lnTo>
                        <a:pt x="356" y="350"/>
                      </a:lnTo>
                      <a:lnTo>
                        <a:pt x="360" y="354"/>
                      </a:lnTo>
                      <a:lnTo>
                        <a:pt x="366" y="364"/>
                      </a:lnTo>
                      <a:lnTo>
                        <a:pt x="372" y="374"/>
                      </a:lnTo>
                      <a:lnTo>
                        <a:pt x="378" y="382"/>
                      </a:lnTo>
                      <a:lnTo>
                        <a:pt x="378" y="382"/>
                      </a:lnTo>
                      <a:lnTo>
                        <a:pt x="382" y="388"/>
                      </a:lnTo>
                      <a:lnTo>
                        <a:pt x="388" y="392"/>
                      </a:lnTo>
                      <a:lnTo>
                        <a:pt x="400" y="396"/>
                      </a:lnTo>
                      <a:lnTo>
                        <a:pt x="400" y="396"/>
                      </a:lnTo>
                      <a:lnTo>
                        <a:pt x="410" y="402"/>
                      </a:lnTo>
                      <a:lnTo>
                        <a:pt x="416" y="406"/>
                      </a:lnTo>
                      <a:lnTo>
                        <a:pt x="420" y="410"/>
                      </a:lnTo>
                      <a:lnTo>
                        <a:pt x="420" y="410"/>
                      </a:lnTo>
                      <a:lnTo>
                        <a:pt x="422" y="412"/>
                      </a:lnTo>
                      <a:lnTo>
                        <a:pt x="426" y="414"/>
                      </a:lnTo>
                      <a:lnTo>
                        <a:pt x="432" y="416"/>
                      </a:lnTo>
                      <a:lnTo>
                        <a:pt x="436" y="414"/>
                      </a:lnTo>
                      <a:lnTo>
                        <a:pt x="436" y="414"/>
                      </a:lnTo>
                      <a:lnTo>
                        <a:pt x="440" y="412"/>
                      </a:lnTo>
                      <a:lnTo>
                        <a:pt x="444" y="412"/>
                      </a:lnTo>
                      <a:lnTo>
                        <a:pt x="450" y="414"/>
                      </a:lnTo>
                      <a:lnTo>
                        <a:pt x="458" y="422"/>
                      </a:lnTo>
                      <a:lnTo>
                        <a:pt x="464" y="428"/>
                      </a:lnTo>
                      <a:lnTo>
                        <a:pt x="464" y="428"/>
                      </a:lnTo>
                      <a:lnTo>
                        <a:pt x="468" y="430"/>
                      </a:lnTo>
                      <a:lnTo>
                        <a:pt x="472" y="430"/>
                      </a:lnTo>
                      <a:lnTo>
                        <a:pt x="478" y="428"/>
                      </a:lnTo>
                      <a:lnTo>
                        <a:pt x="482" y="426"/>
                      </a:lnTo>
                      <a:lnTo>
                        <a:pt x="482" y="426"/>
                      </a:lnTo>
                      <a:lnTo>
                        <a:pt x="486" y="410"/>
                      </a:lnTo>
                      <a:lnTo>
                        <a:pt x="492" y="394"/>
                      </a:lnTo>
                      <a:lnTo>
                        <a:pt x="492" y="394"/>
                      </a:lnTo>
                      <a:lnTo>
                        <a:pt x="494" y="388"/>
                      </a:lnTo>
                      <a:lnTo>
                        <a:pt x="498" y="382"/>
                      </a:lnTo>
                      <a:lnTo>
                        <a:pt x="498" y="382"/>
                      </a:lnTo>
                      <a:lnTo>
                        <a:pt x="500" y="382"/>
                      </a:lnTo>
                      <a:lnTo>
                        <a:pt x="500" y="382"/>
                      </a:lnTo>
                      <a:lnTo>
                        <a:pt x="504" y="382"/>
                      </a:lnTo>
                      <a:lnTo>
                        <a:pt x="508" y="384"/>
                      </a:lnTo>
                      <a:lnTo>
                        <a:pt x="508" y="384"/>
                      </a:lnTo>
                      <a:lnTo>
                        <a:pt x="512" y="384"/>
                      </a:lnTo>
                      <a:lnTo>
                        <a:pt x="516" y="382"/>
                      </a:lnTo>
                      <a:lnTo>
                        <a:pt x="520" y="380"/>
                      </a:lnTo>
                      <a:lnTo>
                        <a:pt x="522" y="376"/>
                      </a:lnTo>
                      <a:lnTo>
                        <a:pt x="522" y="376"/>
                      </a:lnTo>
                      <a:lnTo>
                        <a:pt x="524" y="370"/>
                      </a:lnTo>
                      <a:lnTo>
                        <a:pt x="528" y="366"/>
                      </a:lnTo>
                      <a:lnTo>
                        <a:pt x="532" y="364"/>
                      </a:lnTo>
                      <a:lnTo>
                        <a:pt x="538" y="362"/>
                      </a:lnTo>
                      <a:lnTo>
                        <a:pt x="538" y="362"/>
                      </a:lnTo>
                      <a:lnTo>
                        <a:pt x="542" y="362"/>
                      </a:lnTo>
                      <a:lnTo>
                        <a:pt x="546" y="358"/>
                      </a:lnTo>
                      <a:lnTo>
                        <a:pt x="548" y="356"/>
                      </a:lnTo>
                      <a:lnTo>
                        <a:pt x="548" y="352"/>
                      </a:lnTo>
                      <a:lnTo>
                        <a:pt x="548" y="352"/>
                      </a:lnTo>
                      <a:lnTo>
                        <a:pt x="550" y="344"/>
                      </a:lnTo>
                      <a:lnTo>
                        <a:pt x="554" y="338"/>
                      </a:lnTo>
                      <a:lnTo>
                        <a:pt x="562" y="326"/>
                      </a:lnTo>
                      <a:lnTo>
                        <a:pt x="562" y="326"/>
                      </a:lnTo>
                      <a:lnTo>
                        <a:pt x="572" y="314"/>
                      </a:lnTo>
                      <a:lnTo>
                        <a:pt x="584" y="302"/>
                      </a:lnTo>
                      <a:lnTo>
                        <a:pt x="584" y="302"/>
                      </a:lnTo>
                      <a:lnTo>
                        <a:pt x="566" y="300"/>
                      </a:lnTo>
                      <a:lnTo>
                        <a:pt x="566" y="300"/>
                      </a:lnTo>
                      <a:lnTo>
                        <a:pt x="574" y="312"/>
                      </a:lnTo>
                      <a:lnTo>
                        <a:pt x="584" y="322"/>
                      </a:lnTo>
                      <a:lnTo>
                        <a:pt x="590" y="326"/>
                      </a:lnTo>
                      <a:lnTo>
                        <a:pt x="596" y="328"/>
                      </a:lnTo>
                      <a:lnTo>
                        <a:pt x="602" y="328"/>
                      </a:lnTo>
                      <a:lnTo>
                        <a:pt x="608" y="322"/>
                      </a:lnTo>
                      <a:lnTo>
                        <a:pt x="608" y="322"/>
                      </a:lnTo>
                      <a:lnTo>
                        <a:pt x="614" y="314"/>
                      </a:lnTo>
                      <a:lnTo>
                        <a:pt x="620" y="306"/>
                      </a:lnTo>
                      <a:lnTo>
                        <a:pt x="620" y="306"/>
                      </a:lnTo>
                      <a:lnTo>
                        <a:pt x="620" y="306"/>
                      </a:lnTo>
                      <a:lnTo>
                        <a:pt x="620" y="306"/>
                      </a:lnTo>
                      <a:lnTo>
                        <a:pt x="620" y="304"/>
                      </a:lnTo>
                      <a:lnTo>
                        <a:pt x="620" y="304"/>
                      </a:lnTo>
                      <a:lnTo>
                        <a:pt x="620" y="304"/>
                      </a:lnTo>
                      <a:lnTo>
                        <a:pt x="620" y="304"/>
                      </a:lnTo>
                      <a:lnTo>
                        <a:pt x="622" y="304"/>
                      </a:lnTo>
                      <a:lnTo>
                        <a:pt x="622" y="304"/>
                      </a:lnTo>
                      <a:lnTo>
                        <a:pt x="622" y="304"/>
                      </a:lnTo>
                      <a:lnTo>
                        <a:pt x="622" y="304"/>
                      </a:lnTo>
                      <a:lnTo>
                        <a:pt x="622" y="304"/>
                      </a:lnTo>
                      <a:lnTo>
                        <a:pt x="622" y="304"/>
                      </a:lnTo>
                      <a:lnTo>
                        <a:pt x="624" y="304"/>
                      </a:lnTo>
                      <a:lnTo>
                        <a:pt x="624" y="304"/>
                      </a:lnTo>
                      <a:lnTo>
                        <a:pt x="626" y="306"/>
                      </a:lnTo>
                      <a:lnTo>
                        <a:pt x="626" y="306"/>
                      </a:lnTo>
                      <a:lnTo>
                        <a:pt x="630" y="306"/>
                      </a:lnTo>
                      <a:lnTo>
                        <a:pt x="634" y="306"/>
                      </a:lnTo>
                      <a:lnTo>
                        <a:pt x="638" y="304"/>
                      </a:lnTo>
                      <a:lnTo>
                        <a:pt x="642" y="298"/>
                      </a:lnTo>
                      <a:lnTo>
                        <a:pt x="642" y="298"/>
                      </a:lnTo>
                      <a:lnTo>
                        <a:pt x="648" y="278"/>
                      </a:lnTo>
                      <a:lnTo>
                        <a:pt x="656" y="258"/>
                      </a:lnTo>
                      <a:lnTo>
                        <a:pt x="656" y="258"/>
                      </a:lnTo>
                      <a:lnTo>
                        <a:pt x="662" y="248"/>
                      </a:lnTo>
                      <a:lnTo>
                        <a:pt x="668" y="240"/>
                      </a:lnTo>
                      <a:lnTo>
                        <a:pt x="668" y="240"/>
                      </a:lnTo>
                      <a:lnTo>
                        <a:pt x="672" y="236"/>
                      </a:lnTo>
                      <a:lnTo>
                        <a:pt x="672" y="236"/>
                      </a:lnTo>
                      <a:lnTo>
                        <a:pt x="672" y="236"/>
                      </a:lnTo>
                      <a:lnTo>
                        <a:pt x="672" y="236"/>
                      </a:lnTo>
                      <a:lnTo>
                        <a:pt x="676" y="234"/>
                      </a:lnTo>
                      <a:lnTo>
                        <a:pt x="676" y="234"/>
                      </a:lnTo>
                      <a:lnTo>
                        <a:pt x="676" y="234"/>
                      </a:lnTo>
                      <a:lnTo>
                        <a:pt x="676" y="234"/>
                      </a:lnTo>
                      <a:lnTo>
                        <a:pt x="674" y="234"/>
                      </a:lnTo>
                      <a:lnTo>
                        <a:pt x="676" y="234"/>
                      </a:lnTo>
                      <a:lnTo>
                        <a:pt x="676" y="234"/>
                      </a:lnTo>
                      <a:lnTo>
                        <a:pt x="676" y="234"/>
                      </a:lnTo>
                      <a:lnTo>
                        <a:pt x="682" y="236"/>
                      </a:lnTo>
                      <a:lnTo>
                        <a:pt x="690" y="234"/>
                      </a:lnTo>
                      <a:lnTo>
                        <a:pt x="690" y="234"/>
                      </a:lnTo>
                      <a:lnTo>
                        <a:pt x="696" y="226"/>
                      </a:lnTo>
                      <a:lnTo>
                        <a:pt x="700" y="218"/>
                      </a:lnTo>
                      <a:lnTo>
                        <a:pt x="708" y="202"/>
                      </a:lnTo>
                      <a:lnTo>
                        <a:pt x="708" y="202"/>
                      </a:lnTo>
                      <a:lnTo>
                        <a:pt x="712" y="190"/>
                      </a:lnTo>
                      <a:lnTo>
                        <a:pt x="712" y="190"/>
                      </a:lnTo>
                      <a:lnTo>
                        <a:pt x="714" y="186"/>
                      </a:lnTo>
                      <a:lnTo>
                        <a:pt x="714" y="186"/>
                      </a:lnTo>
                      <a:lnTo>
                        <a:pt x="718" y="184"/>
                      </a:lnTo>
                      <a:lnTo>
                        <a:pt x="718" y="184"/>
                      </a:lnTo>
                      <a:lnTo>
                        <a:pt x="722" y="182"/>
                      </a:lnTo>
                      <a:lnTo>
                        <a:pt x="722" y="182"/>
                      </a:lnTo>
                      <a:lnTo>
                        <a:pt x="724" y="184"/>
                      </a:lnTo>
                      <a:lnTo>
                        <a:pt x="724" y="184"/>
                      </a:lnTo>
                      <a:lnTo>
                        <a:pt x="726" y="188"/>
                      </a:lnTo>
                      <a:lnTo>
                        <a:pt x="728" y="192"/>
                      </a:lnTo>
                      <a:lnTo>
                        <a:pt x="728" y="192"/>
                      </a:lnTo>
                      <a:lnTo>
                        <a:pt x="732" y="206"/>
                      </a:lnTo>
                      <a:lnTo>
                        <a:pt x="734" y="218"/>
                      </a:lnTo>
                      <a:lnTo>
                        <a:pt x="734" y="218"/>
                      </a:lnTo>
                      <a:lnTo>
                        <a:pt x="736" y="222"/>
                      </a:lnTo>
                      <a:lnTo>
                        <a:pt x="738" y="226"/>
                      </a:lnTo>
                      <a:lnTo>
                        <a:pt x="742" y="228"/>
                      </a:lnTo>
                      <a:lnTo>
                        <a:pt x="746" y="230"/>
                      </a:lnTo>
                      <a:lnTo>
                        <a:pt x="746" y="230"/>
                      </a:lnTo>
                      <a:lnTo>
                        <a:pt x="750" y="230"/>
                      </a:lnTo>
                      <a:lnTo>
                        <a:pt x="756" y="234"/>
                      </a:lnTo>
                      <a:lnTo>
                        <a:pt x="762" y="242"/>
                      </a:lnTo>
                      <a:lnTo>
                        <a:pt x="762" y="242"/>
                      </a:lnTo>
                      <a:lnTo>
                        <a:pt x="766" y="244"/>
                      </a:lnTo>
                      <a:lnTo>
                        <a:pt x="768" y="246"/>
                      </a:lnTo>
                      <a:lnTo>
                        <a:pt x="774" y="246"/>
                      </a:lnTo>
                      <a:lnTo>
                        <a:pt x="780" y="244"/>
                      </a:lnTo>
                      <a:lnTo>
                        <a:pt x="782" y="240"/>
                      </a:lnTo>
                      <a:lnTo>
                        <a:pt x="784" y="236"/>
                      </a:lnTo>
                      <a:lnTo>
                        <a:pt x="784" y="236"/>
                      </a:lnTo>
                      <a:lnTo>
                        <a:pt x="784" y="230"/>
                      </a:lnTo>
                      <a:lnTo>
                        <a:pt x="786" y="222"/>
                      </a:lnTo>
                      <a:lnTo>
                        <a:pt x="788" y="214"/>
                      </a:lnTo>
                      <a:lnTo>
                        <a:pt x="790" y="208"/>
                      </a:lnTo>
                      <a:lnTo>
                        <a:pt x="790" y="208"/>
                      </a:lnTo>
                      <a:lnTo>
                        <a:pt x="770" y="216"/>
                      </a:lnTo>
                      <a:lnTo>
                        <a:pt x="770" y="216"/>
                      </a:lnTo>
                      <a:lnTo>
                        <a:pt x="782" y="226"/>
                      </a:lnTo>
                      <a:lnTo>
                        <a:pt x="792" y="238"/>
                      </a:lnTo>
                      <a:lnTo>
                        <a:pt x="792" y="238"/>
                      </a:lnTo>
                      <a:lnTo>
                        <a:pt x="806" y="250"/>
                      </a:lnTo>
                      <a:lnTo>
                        <a:pt x="820" y="260"/>
                      </a:lnTo>
                      <a:lnTo>
                        <a:pt x="820" y="260"/>
                      </a:lnTo>
                      <a:lnTo>
                        <a:pt x="828" y="264"/>
                      </a:lnTo>
                      <a:lnTo>
                        <a:pt x="832" y="266"/>
                      </a:lnTo>
                      <a:lnTo>
                        <a:pt x="838" y="266"/>
                      </a:lnTo>
                      <a:lnTo>
                        <a:pt x="838" y="266"/>
                      </a:lnTo>
                      <a:lnTo>
                        <a:pt x="842" y="262"/>
                      </a:lnTo>
                      <a:lnTo>
                        <a:pt x="846" y="260"/>
                      </a:lnTo>
                      <a:lnTo>
                        <a:pt x="850" y="250"/>
                      </a:lnTo>
                      <a:lnTo>
                        <a:pt x="850" y="250"/>
                      </a:lnTo>
                      <a:lnTo>
                        <a:pt x="854" y="244"/>
                      </a:lnTo>
                      <a:lnTo>
                        <a:pt x="856" y="238"/>
                      </a:lnTo>
                      <a:lnTo>
                        <a:pt x="856" y="238"/>
                      </a:lnTo>
                      <a:lnTo>
                        <a:pt x="856" y="230"/>
                      </a:lnTo>
                      <a:lnTo>
                        <a:pt x="852" y="224"/>
                      </a:lnTo>
                      <a:lnTo>
                        <a:pt x="852" y="224"/>
                      </a:lnTo>
                      <a:lnTo>
                        <a:pt x="852" y="222"/>
                      </a:lnTo>
                      <a:lnTo>
                        <a:pt x="852" y="222"/>
                      </a:lnTo>
                      <a:lnTo>
                        <a:pt x="850" y="226"/>
                      </a:lnTo>
                      <a:lnTo>
                        <a:pt x="852" y="226"/>
                      </a:lnTo>
                      <a:lnTo>
                        <a:pt x="852" y="226"/>
                      </a:lnTo>
                      <a:lnTo>
                        <a:pt x="854" y="224"/>
                      </a:lnTo>
                      <a:lnTo>
                        <a:pt x="854" y="224"/>
                      </a:lnTo>
                      <a:lnTo>
                        <a:pt x="862" y="220"/>
                      </a:lnTo>
                      <a:lnTo>
                        <a:pt x="868" y="216"/>
                      </a:lnTo>
                      <a:lnTo>
                        <a:pt x="868" y="216"/>
                      </a:lnTo>
                      <a:lnTo>
                        <a:pt x="878" y="206"/>
                      </a:lnTo>
                      <a:lnTo>
                        <a:pt x="884" y="194"/>
                      </a:lnTo>
                      <a:lnTo>
                        <a:pt x="884" y="194"/>
                      </a:lnTo>
                      <a:lnTo>
                        <a:pt x="888" y="186"/>
                      </a:lnTo>
                      <a:lnTo>
                        <a:pt x="888" y="178"/>
                      </a:lnTo>
                      <a:lnTo>
                        <a:pt x="886" y="162"/>
                      </a:lnTo>
                      <a:lnTo>
                        <a:pt x="886" y="162"/>
                      </a:lnTo>
                      <a:lnTo>
                        <a:pt x="872" y="176"/>
                      </a:lnTo>
                      <a:lnTo>
                        <a:pt x="872" y="176"/>
                      </a:lnTo>
                      <a:lnTo>
                        <a:pt x="882" y="178"/>
                      </a:lnTo>
                      <a:lnTo>
                        <a:pt x="892" y="180"/>
                      </a:lnTo>
                      <a:lnTo>
                        <a:pt x="892" y="180"/>
                      </a:lnTo>
                      <a:lnTo>
                        <a:pt x="896" y="180"/>
                      </a:lnTo>
                      <a:lnTo>
                        <a:pt x="900" y="180"/>
                      </a:lnTo>
                      <a:lnTo>
                        <a:pt x="904" y="180"/>
                      </a:lnTo>
                      <a:lnTo>
                        <a:pt x="908" y="176"/>
                      </a:lnTo>
                      <a:lnTo>
                        <a:pt x="908" y="176"/>
                      </a:lnTo>
                      <a:lnTo>
                        <a:pt x="918" y="152"/>
                      </a:lnTo>
                      <a:lnTo>
                        <a:pt x="930" y="128"/>
                      </a:lnTo>
                      <a:lnTo>
                        <a:pt x="930" y="128"/>
                      </a:lnTo>
                      <a:lnTo>
                        <a:pt x="936" y="118"/>
                      </a:lnTo>
                      <a:lnTo>
                        <a:pt x="944" y="110"/>
                      </a:lnTo>
                      <a:lnTo>
                        <a:pt x="944" y="110"/>
                      </a:lnTo>
                      <a:lnTo>
                        <a:pt x="952" y="106"/>
                      </a:lnTo>
                      <a:lnTo>
                        <a:pt x="954" y="108"/>
                      </a:lnTo>
                      <a:lnTo>
                        <a:pt x="958" y="108"/>
                      </a:lnTo>
                      <a:lnTo>
                        <a:pt x="958" y="108"/>
                      </a:lnTo>
                      <a:lnTo>
                        <a:pt x="962" y="110"/>
                      </a:lnTo>
                      <a:lnTo>
                        <a:pt x="968" y="110"/>
                      </a:lnTo>
                      <a:lnTo>
                        <a:pt x="972" y="108"/>
                      </a:lnTo>
                      <a:lnTo>
                        <a:pt x="974" y="104"/>
                      </a:lnTo>
                      <a:lnTo>
                        <a:pt x="974" y="104"/>
                      </a:lnTo>
                      <a:lnTo>
                        <a:pt x="976" y="94"/>
                      </a:lnTo>
                      <a:lnTo>
                        <a:pt x="974" y="84"/>
                      </a:lnTo>
                      <a:lnTo>
                        <a:pt x="974" y="84"/>
                      </a:lnTo>
                      <a:lnTo>
                        <a:pt x="964" y="98"/>
                      </a:lnTo>
                      <a:lnTo>
                        <a:pt x="964" y="98"/>
                      </a:lnTo>
                      <a:lnTo>
                        <a:pt x="968" y="96"/>
                      </a:lnTo>
                      <a:lnTo>
                        <a:pt x="968" y="96"/>
                      </a:lnTo>
                      <a:lnTo>
                        <a:pt x="972" y="96"/>
                      </a:lnTo>
                      <a:lnTo>
                        <a:pt x="972" y="96"/>
                      </a:lnTo>
                      <a:lnTo>
                        <a:pt x="974" y="96"/>
                      </a:lnTo>
                      <a:lnTo>
                        <a:pt x="970" y="94"/>
                      </a:lnTo>
                      <a:lnTo>
                        <a:pt x="968" y="92"/>
                      </a:lnTo>
                      <a:lnTo>
                        <a:pt x="968" y="92"/>
                      </a:lnTo>
                      <a:lnTo>
                        <a:pt x="970" y="94"/>
                      </a:lnTo>
                      <a:lnTo>
                        <a:pt x="972" y="96"/>
                      </a:lnTo>
                      <a:lnTo>
                        <a:pt x="978" y="96"/>
                      </a:lnTo>
                      <a:lnTo>
                        <a:pt x="984" y="94"/>
                      </a:lnTo>
                      <a:lnTo>
                        <a:pt x="988" y="88"/>
                      </a:lnTo>
                      <a:lnTo>
                        <a:pt x="988" y="88"/>
                      </a:lnTo>
                      <a:lnTo>
                        <a:pt x="990" y="82"/>
                      </a:lnTo>
                      <a:lnTo>
                        <a:pt x="994" y="78"/>
                      </a:lnTo>
                      <a:lnTo>
                        <a:pt x="1004" y="70"/>
                      </a:lnTo>
                      <a:lnTo>
                        <a:pt x="1004" y="70"/>
                      </a:lnTo>
                      <a:lnTo>
                        <a:pt x="990" y="72"/>
                      </a:lnTo>
                      <a:lnTo>
                        <a:pt x="990" y="72"/>
                      </a:lnTo>
                      <a:lnTo>
                        <a:pt x="1008" y="84"/>
                      </a:lnTo>
                      <a:lnTo>
                        <a:pt x="1024" y="96"/>
                      </a:lnTo>
                      <a:lnTo>
                        <a:pt x="1056" y="124"/>
                      </a:lnTo>
                      <a:lnTo>
                        <a:pt x="1056" y="124"/>
                      </a:lnTo>
                      <a:lnTo>
                        <a:pt x="1062" y="128"/>
                      </a:lnTo>
                      <a:lnTo>
                        <a:pt x="1068" y="128"/>
                      </a:lnTo>
                      <a:lnTo>
                        <a:pt x="1072" y="124"/>
                      </a:lnTo>
                      <a:lnTo>
                        <a:pt x="1074" y="116"/>
                      </a:lnTo>
                      <a:lnTo>
                        <a:pt x="1074" y="116"/>
                      </a:lnTo>
                      <a:lnTo>
                        <a:pt x="1076" y="112"/>
                      </a:lnTo>
                      <a:lnTo>
                        <a:pt x="1076" y="112"/>
                      </a:lnTo>
                      <a:lnTo>
                        <a:pt x="1074" y="114"/>
                      </a:lnTo>
                      <a:lnTo>
                        <a:pt x="1072" y="116"/>
                      </a:lnTo>
                      <a:lnTo>
                        <a:pt x="1074" y="116"/>
                      </a:lnTo>
                      <a:lnTo>
                        <a:pt x="1074" y="116"/>
                      </a:lnTo>
                      <a:lnTo>
                        <a:pt x="1078" y="112"/>
                      </a:lnTo>
                      <a:lnTo>
                        <a:pt x="1082" y="108"/>
                      </a:lnTo>
                      <a:lnTo>
                        <a:pt x="1082" y="108"/>
                      </a:lnTo>
                      <a:lnTo>
                        <a:pt x="1062" y="104"/>
                      </a:lnTo>
                      <a:lnTo>
                        <a:pt x="1062" y="104"/>
                      </a:lnTo>
                      <a:lnTo>
                        <a:pt x="1068" y="120"/>
                      </a:lnTo>
                      <a:lnTo>
                        <a:pt x="1076" y="132"/>
                      </a:lnTo>
                      <a:lnTo>
                        <a:pt x="1088" y="142"/>
                      </a:lnTo>
                      <a:lnTo>
                        <a:pt x="1094" y="146"/>
                      </a:lnTo>
                      <a:lnTo>
                        <a:pt x="1102" y="150"/>
                      </a:lnTo>
                      <a:lnTo>
                        <a:pt x="1102" y="150"/>
                      </a:lnTo>
                      <a:lnTo>
                        <a:pt x="1106" y="150"/>
                      </a:lnTo>
                      <a:lnTo>
                        <a:pt x="1110" y="150"/>
                      </a:lnTo>
                      <a:lnTo>
                        <a:pt x="1112" y="148"/>
                      </a:lnTo>
                      <a:lnTo>
                        <a:pt x="1116" y="144"/>
                      </a:lnTo>
                      <a:lnTo>
                        <a:pt x="1116" y="144"/>
                      </a:lnTo>
                      <a:lnTo>
                        <a:pt x="1120" y="140"/>
                      </a:lnTo>
                      <a:lnTo>
                        <a:pt x="1126" y="138"/>
                      </a:lnTo>
                      <a:lnTo>
                        <a:pt x="1132" y="138"/>
                      </a:lnTo>
                      <a:lnTo>
                        <a:pt x="1138" y="140"/>
                      </a:lnTo>
                      <a:lnTo>
                        <a:pt x="1138" y="140"/>
                      </a:lnTo>
                      <a:lnTo>
                        <a:pt x="1142" y="144"/>
                      </a:lnTo>
                      <a:lnTo>
                        <a:pt x="1142" y="148"/>
                      </a:lnTo>
                      <a:lnTo>
                        <a:pt x="1142" y="148"/>
                      </a:lnTo>
                      <a:lnTo>
                        <a:pt x="1140" y="156"/>
                      </a:lnTo>
                      <a:lnTo>
                        <a:pt x="1142" y="164"/>
                      </a:lnTo>
                      <a:lnTo>
                        <a:pt x="1142" y="164"/>
                      </a:lnTo>
                      <a:lnTo>
                        <a:pt x="1146" y="174"/>
                      </a:lnTo>
                      <a:lnTo>
                        <a:pt x="1154" y="184"/>
                      </a:lnTo>
                      <a:lnTo>
                        <a:pt x="1170" y="200"/>
                      </a:lnTo>
                      <a:lnTo>
                        <a:pt x="1170" y="200"/>
                      </a:lnTo>
                      <a:lnTo>
                        <a:pt x="1186" y="218"/>
                      </a:lnTo>
                      <a:lnTo>
                        <a:pt x="1202" y="238"/>
                      </a:lnTo>
                      <a:lnTo>
                        <a:pt x="1202" y="238"/>
                      </a:lnTo>
                      <a:lnTo>
                        <a:pt x="1208" y="242"/>
                      </a:lnTo>
                      <a:lnTo>
                        <a:pt x="1216" y="242"/>
                      </a:lnTo>
                      <a:lnTo>
                        <a:pt x="1218" y="242"/>
                      </a:lnTo>
                      <a:lnTo>
                        <a:pt x="1220" y="238"/>
                      </a:lnTo>
                      <a:lnTo>
                        <a:pt x="1222" y="236"/>
                      </a:lnTo>
                      <a:lnTo>
                        <a:pt x="1222" y="232"/>
                      </a:lnTo>
                      <a:lnTo>
                        <a:pt x="1222" y="232"/>
                      </a:lnTo>
                      <a:lnTo>
                        <a:pt x="1224" y="226"/>
                      </a:lnTo>
                      <a:lnTo>
                        <a:pt x="1226" y="222"/>
                      </a:lnTo>
                      <a:lnTo>
                        <a:pt x="1236" y="216"/>
                      </a:lnTo>
                      <a:lnTo>
                        <a:pt x="1236" y="216"/>
                      </a:lnTo>
                      <a:lnTo>
                        <a:pt x="1240" y="212"/>
                      </a:lnTo>
                      <a:lnTo>
                        <a:pt x="1240" y="208"/>
                      </a:lnTo>
                      <a:lnTo>
                        <a:pt x="1240" y="198"/>
                      </a:lnTo>
                      <a:lnTo>
                        <a:pt x="1238" y="188"/>
                      </a:lnTo>
                      <a:lnTo>
                        <a:pt x="1236" y="180"/>
                      </a:lnTo>
                      <a:lnTo>
                        <a:pt x="1236" y="180"/>
                      </a:lnTo>
                      <a:lnTo>
                        <a:pt x="1236" y="176"/>
                      </a:lnTo>
                      <a:lnTo>
                        <a:pt x="1236" y="176"/>
                      </a:lnTo>
                      <a:lnTo>
                        <a:pt x="1238" y="170"/>
                      </a:lnTo>
                      <a:lnTo>
                        <a:pt x="1238" y="170"/>
                      </a:lnTo>
                      <a:lnTo>
                        <a:pt x="1246" y="154"/>
                      </a:lnTo>
                      <a:lnTo>
                        <a:pt x="1246" y="154"/>
                      </a:lnTo>
                      <a:lnTo>
                        <a:pt x="1254" y="140"/>
                      </a:lnTo>
                      <a:lnTo>
                        <a:pt x="1260" y="134"/>
                      </a:lnTo>
                      <a:lnTo>
                        <a:pt x="1266" y="128"/>
                      </a:lnTo>
                      <a:lnTo>
                        <a:pt x="1266" y="128"/>
                      </a:lnTo>
                      <a:lnTo>
                        <a:pt x="1254" y="128"/>
                      </a:lnTo>
                      <a:lnTo>
                        <a:pt x="1254" y="128"/>
                      </a:lnTo>
                      <a:lnTo>
                        <a:pt x="1264" y="134"/>
                      </a:lnTo>
                      <a:lnTo>
                        <a:pt x="1272" y="140"/>
                      </a:lnTo>
                      <a:lnTo>
                        <a:pt x="1278" y="148"/>
                      </a:lnTo>
                      <a:lnTo>
                        <a:pt x="1284" y="156"/>
                      </a:lnTo>
                      <a:lnTo>
                        <a:pt x="1284" y="156"/>
                      </a:lnTo>
                      <a:lnTo>
                        <a:pt x="1286" y="158"/>
                      </a:lnTo>
                      <a:lnTo>
                        <a:pt x="1290" y="160"/>
                      </a:lnTo>
                      <a:lnTo>
                        <a:pt x="1296" y="160"/>
                      </a:lnTo>
                      <a:lnTo>
                        <a:pt x="1302" y="156"/>
                      </a:lnTo>
                      <a:lnTo>
                        <a:pt x="1304" y="150"/>
                      </a:lnTo>
                      <a:lnTo>
                        <a:pt x="1304" y="150"/>
                      </a:lnTo>
                      <a:lnTo>
                        <a:pt x="1308" y="136"/>
                      </a:lnTo>
                      <a:lnTo>
                        <a:pt x="1312" y="124"/>
                      </a:lnTo>
                      <a:lnTo>
                        <a:pt x="1320" y="112"/>
                      </a:lnTo>
                      <a:lnTo>
                        <a:pt x="1328" y="100"/>
                      </a:lnTo>
                      <a:lnTo>
                        <a:pt x="1328" y="100"/>
                      </a:lnTo>
                      <a:lnTo>
                        <a:pt x="1338" y="90"/>
                      </a:lnTo>
                      <a:lnTo>
                        <a:pt x="1350" y="82"/>
                      </a:lnTo>
                      <a:lnTo>
                        <a:pt x="1350" y="82"/>
                      </a:lnTo>
                      <a:lnTo>
                        <a:pt x="1362" y="76"/>
                      </a:lnTo>
                      <a:lnTo>
                        <a:pt x="1362" y="76"/>
                      </a:lnTo>
                      <a:lnTo>
                        <a:pt x="1362" y="74"/>
                      </a:lnTo>
                      <a:lnTo>
                        <a:pt x="1364" y="74"/>
                      </a:lnTo>
                      <a:lnTo>
                        <a:pt x="1364" y="74"/>
                      </a:lnTo>
                      <a:lnTo>
                        <a:pt x="1368" y="76"/>
                      </a:lnTo>
                      <a:lnTo>
                        <a:pt x="1368" y="76"/>
                      </a:lnTo>
                      <a:lnTo>
                        <a:pt x="1380" y="78"/>
                      </a:lnTo>
                      <a:lnTo>
                        <a:pt x="1386" y="76"/>
                      </a:lnTo>
                      <a:lnTo>
                        <a:pt x="1394" y="76"/>
                      </a:lnTo>
                      <a:lnTo>
                        <a:pt x="1394" y="76"/>
                      </a:lnTo>
                      <a:lnTo>
                        <a:pt x="1398" y="72"/>
                      </a:lnTo>
                      <a:lnTo>
                        <a:pt x="1402" y="68"/>
                      </a:lnTo>
                      <a:lnTo>
                        <a:pt x="1406" y="62"/>
                      </a:lnTo>
                      <a:lnTo>
                        <a:pt x="1412" y="60"/>
                      </a:lnTo>
                      <a:lnTo>
                        <a:pt x="1412" y="60"/>
                      </a:lnTo>
                      <a:lnTo>
                        <a:pt x="1426" y="56"/>
                      </a:lnTo>
                      <a:lnTo>
                        <a:pt x="1440" y="56"/>
                      </a:lnTo>
                      <a:lnTo>
                        <a:pt x="1440" y="56"/>
                      </a:lnTo>
                      <a:lnTo>
                        <a:pt x="1454" y="56"/>
                      </a:lnTo>
                      <a:lnTo>
                        <a:pt x="1468" y="60"/>
                      </a:lnTo>
                      <a:lnTo>
                        <a:pt x="1468" y="60"/>
                      </a:lnTo>
                      <a:lnTo>
                        <a:pt x="1472" y="60"/>
                      </a:lnTo>
                      <a:lnTo>
                        <a:pt x="1476" y="58"/>
                      </a:lnTo>
                      <a:lnTo>
                        <a:pt x="1480" y="54"/>
                      </a:lnTo>
                      <a:lnTo>
                        <a:pt x="1482" y="48"/>
                      </a:lnTo>
                      <a:lnTo>
                        <a:pt x="1482" y="48"/>
                      </a:lnTo>
                      <a:lnTo>
                        <a:pt x="1482" y="44"/>
                      </a:lnTo>
                      <a:lnTo>
                        <a:pt x="1486" y="40"/>
                      </a:lnTo>
                      <a:lnTo>
                        <a:pt x="1486" y="40"/>
                      </a:lnTo>
                      <a:lnTo>
                        <a:pt x="1492" y="34"/>
                      </a:lnTo>
                      <a:lnTo>
                        <a:pt x="1500" y="30"/>
                      </a:lnTo>
                      <a:lnTo>
                        <a:pt x="1500" y="30"/>
                      </a:lnTo>
                      <a:lnTo>
                        <a:pt x="1518" y="24"/>
                      </a:lnTo>
                      <a:lnTo>
                        <a:pt x="1526" y="24"/>
                      </a:lnTo>
                      <a:lnTo>
                        <a:pt x="1532" y="24"/>
                      </a:lnTo>
                      <a:lnTo>
                        <a:pt x="1532" y="2"/>
                      </a:lnTo>
                      <a:lnTo>
                        <a:pt x="1532" y="2"/>
                      </a:lnTo>
                      <a:lnTo>
                        <a:pt x="1522" y="0"/>
                      </a:lnTo>
                      <a:lnTo>
                        <a:pt x="1510" y="2"/>
                      </a:lnTo>
                      <a:lnTo>
                        <a:pt x="1490" y="10"/>
                      </a:lnTo>
                      <a:lnTo>
                        <a:pt x="1490" y="10"/>
                      </a:lnTo>
                      <a:lnTo>
                        <a:pt x="1478" y="16"/>
                      </a:lnTo>
                      <a:lnTo>
                        <a:pt x="1468" y="26"/>
                      </a:lnTo>
                      <a:lnTo>
                        <a:pt x="1462" y="36"/>
                      </a:lnTo>
                      <a:lnTo>
                        <a:pt x="1460" y="42"/>
                      </a:lnTo>
                      <a:lnTo>
                        <a:pt x="1460" y="48"/>
                      </a:lnTo>
                      <a:lnTo>
                        <a:pt x="1460" y="48"/>
                      </a:lnTo>
                      <a:lnTo>
                        <a:pt x="1474" y="38"/>
                      </a:lnTo>
                      <a:lnTo>
                        <a:pt x="1474" y="38"/>
                      </a:lnTo>
                      <a:lnTo>
                        <a:pt x="1458" y="34"/>
                      </a:lnTo>
                      <a:lnTo>
                        <a:pt x="1442" y="34"/>
                      </a:lnTo>
                      <a:lnTo>
                        <a:pt x="1426" y="34"/>
                      </a:lnTo>
                      <a:lnTo>
                        <a:pt x="1410" y="38"/>
                      </a:lnTo>
                      <a:lnTo>
                        <a:pt x="1410" y="38"/>
                      </a:lnTo>
                      <a:lnTo>
                        <a:pt x="1402" y="40"/>
                      </a:lnTo>
                      <a:lnTo>
                        <a:pt x="1396" y="44"/>
                      </a:lnTo>
                      <a:lnTo>
                        <a:pt x="1384" y="54"/>
                      </a:lnTo>
                      <a:lnTo>
                        <a:pt x="1384" y="54"/>
                      </a:lnTo>
                      <a:lnTo>
                        <a:pt x="1382" y="56"/>
                      </a:lnTo>
                      <a:lnTo>
                        <a:pt x="1384" y="56"/>
                      </a:lnTo>
                      <a:lnTo>
                        <a:pt x="1384" y="56"/>
                      </a:lnTo>
                      <a:lnTo>
                        <a:pt x="1378" y="54"/>
                      </a:lnTo>
                      <a:lnTo>
                        <a:pt x="1378" y="54"/>
                      </a:lnTo>
                      <a:lnTo>
                        <a:pt x="1364" y="52"/>
                      </a:lnTo>
                      <a:lnTo>
                        <a:pt x="1364" y="52"/>
                      </a:lnTo>
                      <a:lnTo>
                        <a:pt x="1356" y="54"/>
                      </a:lnTo>
                      <a:lnTo>
                        <a:pt x="1350" y="56"/>
                      </a:lnTo>
                      <a:lnTo>
                        <a:pt x="1336" y="64"/>
                      </a:lnTo>
                      <a:lnTo>
                        <a:pt x="1336" y="64"/>
                      </a:lnTo>
                      <a:lnTo>
                        <a:pt x="1322" y="76"/>
                      </a:lnTo>
                      <a:lnTo>
                        <a:pt x="1310" y="88"/>
                      </a:lnTo>
                      <a:lnTo>
                        <a:pt x="1310" y="88"/>
                      </a:lnTo>
                      <a:lnTo>
                        <a:pt x="1300" y="102"/>
                      </a:lnTo>
                      <a:lnTo>
                        <a:pt x="1292" y="118"/>
                      </a:lnTo>
                      <a:lnTo>
                        <a:pt x="1286" y="134"/>
                      </a:lnTo>
                      <a:lnTo>
                        <a:pt x="1282" y="150"/>
                      </a:lnTo>
                      <a:lnTo>
                        <a:pt x="1282" y="150"/>
                      </a:lnTo>
                      <a:lnTo>
                        <a:pt x="1304" y="144"/>
                      </a:lnTo>
                      <a:lnTo>
                        <a:pt x="1304" y="144"/>
                      </a:lnTo>
                      <a:lnTo>
                        <a:pt x="1294" y="130"/>
                      </a:lnTo>
                      <a:lnTo>
                        <a:pt x="1280" y="118"/>
                      </a:lnTo>
                      <a:lnTo>
                        <a:pt x="1280" y="118"/>
                      </a:lnTo>
                      <a:lnTo>
                        <a:pt x="1266" y="110"/>
                      </a:lnTo>
                      <a:lnTo>
                        <a:pt x="1266" y="110"/>
                      </a:lnTo>
                      <a:lnTo>
                        <a:pt x="1262" y="108"/>
                      </a:lnTo>
                      <a:lnTo>
                        <a:pt x="1258" y="108"/>
                      </a:lnTo>
                      <a:lnTo>
                        <a:pt x="1250" y="114"/>
                      </a:lnTo>
                      <a:lnTo>
                        <a:pt x="1250" y="114"/>
                      </a:lnTo>
                      <a:lnTo>
                        <a:pt x="1240" y="122"/>
                      </a:lnTo>
                      <a:lnTo>
                        <a:pt x="1232" y="134"/>
                      </a:lnTo>
                      <a:lnTo>
                        <a:pt x="1220" y="156"/>
                      </a:lnTo>
                      <a:lnTo>
                        <a:pt x="1220" y="156"/>
                      </a:lnTo>
                      <a:lnTo>
                        <a:pt x="1216" y="166"/>
                      </a:lnTo>
                      <a:lnTo>
                        <a:pt x="1214" y="176"/>
                      </a:lnTo>
                      <a:lnTo>
                        <a:pt x="1214" y="176"/>
                      </a:lnTo>
                      <a:lnTo>
                        <a:pt x="1214" y="182"/>
                      </a:lnTo>
                      <a:lnTo>
                        <a:pt x="1214" y="190"/>
                      </a:lnTo>
                      <a:lnTo>
                        <a:pt x="1218" y="204"/>
                      </a:lnTo>
                      <a:lnTo>
                        <a:pt x="1218" y="204"/>
                      </a:lnTo>
                      <a:lnTo>
                        <a:pt x="1218" y="206"/>
                      </a:lnTo>
                      <a:lnTo>
                        <a:pt x="1220" y="200"/>
                      </a:lnTo>
                      <a:lnTo>
                        <a:pt x="1220" y="200"/>
                      </a:lnTo>
                      <a:lnTo>
                        <a:pt x="1220" y="200"/>
                      </a:lnTo>
                      <a:lnTo>
                        <a:pt x="1220" y="202"/>
                      </a:lnTo>
                      <a:lnTo>
                        <a:pt x="1220" y="202"/>
                      </a:lnTo>
                      <a:lnTo>
                        <a:pt x="1210" y="208"/>
                      </a:lnTo>
                      <a:lnTo>
                        <a:pt x="1210" y="208"/>
                      </a:lnTo>
                      <a:lnTo>
                        <a:pt x="1206" y="212"/>
                      </a:lnTo>
                      <a:lnTo>
                        <a:pt x="1202" y="218"/>
                      </a:lnTo>
                      <a:lnTo>
                        <a:pt x="1200" y="224"/>
                      </a:lnTo>
                      <a:lnTo>
                        <a:pt x="1200" y="232"/>
                      </a:lnTo>
                      <a:lnTo>
                        <a:pt x="1200" y="232"/>
                      </a:lnTo>
                      <a:lnTo>
                        <a:pt x="1222" y="226"/>
                      </a:lnTo>
                      <a:lnTo>
                        <a:pt x="1222" y="226"/>
                      </a:lnTo>
                      <a:lnTo>
                        <a:pt x="1204" y="204"/>
                      </a:lnTo>
                      <a:lnTo>
                        <a:pt x="1184" y="182"/>
                      </a:lnTo>
                      <a:lnTo>
                        <a:pt x="1184" y="182"/>
                      </a:lnTo>
                      <a:lnTo>
                        <a:pt x="1166" y="162"/>
                      </a:lnTo>
                      <a:lnTo>
                        <a:pt x="1166" y="162"/>
                      </a:lnTo>
                      <a:lnTo>
                        <a:pt x="1164" y="158"/>
                      </a:lnTo>
                      <a:lnTo>
                        <a:pt x="1162" y="156"/>
                      </a:lnTo>
                      <a:lnTo>
                        <a:pt x="1162" y="156"/>
                      </a:lnTo>
                      <a:lnTo>
                        <a:pt x="1164" y="148"/>
                      </a:lnTo>
                      <a:lnTo>
                        <a:pt x="1164" y="148"/>
                      </a:lnTo>
                      <a:lnTo>
                        <a:pt x="1164" y="142"/>
                      </a:lnTo>
                      <a:lnTo>
                        <a:pt x="1162" y="136"/>
                      </a:lnTo>
                      <a:lnTo>
                        <a:pt x="1156" y="126"/>
                      </a:lnTo>
                      <a:lnTo>
                        <a:pt x="1146" y="120"/>
                      </a:lnTo>
                      <a:lnTo>
                        <a:pt x="1136" y="116"/>
                      </a:lnTo>
                      <a:lnTo>
                        <a:pt x="1136" y="116"/>
                      </a:lnTo>
                      <a:lnTo>
                        <a:pt x="1124" y="116"/>
                      </a:lnTo>
                      <a:lnTo>
                        <a:pt x="1114" y="120"/>
                      </a:lnTo>
                      <a:lnTo>
                        <a:pt x="1104" y="126"/>
                      </a:lnTo>
                      <a:lnTo>
                        <a:pt x="1096" y="134"/>
                      </a:lnTo>
                      <a:lnTo>
                        <a:pt x="1096" y="134"/>
                      </a:lnTo>
                      <a:lnTo>
                        <a:pt x="1108" y="128"/>
                      </a:lnTo>
                      <a:lnTo>
                        <a:pt x="1108" y="128"/>
                      </a:lnTo>
                      <a:lnTo>
                        <a:pt x="1100" y="124"/>
                      </a:lnTo>
                      <a:lnTo>
                        <a:pt x="1092" y="116"/>
                      </a:lnTo>
                      <a:lnTo>
                        <a:pt x="1088" y="108"/>
                      </a:lnTo>
                      <a:lnTo>
                        <a:pt x="1084" y="98"/>
                      </a:lnTo>
                      <a:lnTo>
                        <a:pt x="1084" y="98"/>
                      </a:lnTo>
                      <a:lnTo>
                        <a:pt x="1080" y="94"/>
                      </a:lnTo>
                      <a:lnTo>
                        <a:pt x="1074" y="90"/>
                      </a:lnTo>
                      <a:lnTo>
                        <a:pt x="1068" y="92"/>
                      </a:lnTo>
                      <a:lnTo>
                        <a:pt x="1064" y="96"/>
                      </a:lnTo>
                      <a:lnTo>
                        <a:pt x="1064" y="96"/>
                      </a:lnTo>
                      <a:lnTo>
                        <a:pt x="1062" y="96"/>
                      </a:lnTo>
                      <a:lnTo>
                        <a:pt x="1064" y="96"/>
                      </a:lnTo>
                      <a:lnTo>
                        <a:pt x="1064" y="96"/>
                      </a:lnTo>
                      <a:lnTo>
                        <a:pt x="1058" y="100"/>
                      </a:lnTo>
                      <a:lnTo>
                        <a:pt x="1058" y="100"/>
                      </a:lnTo>
                      <a:lnTo>
                        <a:pt x="1054" y="104"/>
                      </a:lnTo>
                      <a:lnTo>
                        <a:pt x="1054" y="108"/>
                      </a:lnTo>
                      <a:lnTo>
                        <a:pt x="1052" y="116"/>
                      </a:lnTo>
                      <a:lnTo>
                        <a:pt x="1052" y="116"/>
                      </a:lnTo>
                      <a:lnTo>
                        <a:pt x="1072" y="110"/>
                      </a:lnTo>
                      <a:lnTo>
                        <a:pt x="1072" y="110"/>
                      </a:lnTo>
                      <a:lnTo>
                        <a:pt x="1038" y="78"/>
                      </a:lnTo>
                      <a:lnTo>
                        <a:pt x="1020" y="64"/>
                      </a:lnTo>
                      <a:lnTo>
                        <a:pt x="1000" y="52"/>
                      </a:lnTo>
                      <a:lnTo>
                        <a:pt x="1000" y="52"/>
                      </a:lnTo>
                      <a:lnTo>
                        <a:pt x="998" y="50"/>
                      </a:lnTo>
                      <a:lnTo>
                        <a:pt x="994" y="50"/>
                      </a:lnTo>
                      <a:lnTo>
                        <a:pt x="988" y="54"/>
                      </a:lnTo>
                      <a:lnTo>
                        <a:pt x="988" y="54"/>
                      </a:lnTo>
                      <a:lnTo>
                        <a:pt x="974" y="66"/>
                      </a:lnTo>
                      <a:lnTo>
                        <a:pt x="970" y="74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88" y="80"/>
                      </a:lnTo>
                      <a:lnTo>
                        <a:pt x="988" y="80"/>
                      </a:lnTo>
                      <a:lnTo>
                        <a:pt x="982" y="76"/>
                      </a:lnTo>
                      <a:lnTo>
                        <a:pt x="976" y="74"/>
                      </a:lnTo>
                      <a:lnTo>
                        <a:pt x="964" y="74"/>
                      </a:lnTo>
                      <a:lnTo>
                        <a:pt x="964" y="74"/>
                      </a:lnTo>
                      <a:lnTo>
                        <a:pt x="960" y="76"/>
                      </a:lnTo>
                      <a:lnTo>
                        <a:pt x="956" y="80"/>
                      </a:lnTo>
                      <a:lnTo>
                        <a:pt x="954" y="84"/>
                      </a:lnTo>
                      <a:lnTo>
                        <a:pt x="954" y="88"/>
                      </a:lnTo>
                      <a:lnTo>
                        <a:pt x="954" y="88"/>
                      </a:lnTo>
                      <a:lnTo>
                        <a:pt x="954" y="94"/>
                      </a:lnTo>
                      <a:lnTo>
                        <a:pt x="954" y="94"/>
                      </a:lnTo>
                      <a:lnTo>
                        <a:pt x="954" y="92"/>
                      </a:lnTo>
                      <a:lnTo>
                        <a:pt x="954" y="94"/>
                      </a:lnTo>
                      <a:lnTo>
                        <a:pt x="954" y="94"/>
                      </a:lnTo>
                      <a:lnTo>
                        <a:pt x="970" y="90"/>
                      </a:lnTo>
                      <a:lnTo>
                        <a:pt x="970" y="90"/>
                      </a:lnTo>
                      <a:lnTo>
                        <a:pt x="962" y="86"/>
                      </a:lnTo>
                      <a:lnTo>
                        <a:pt x="954" y="84"/>
                      </a:lnTo>
                      <a:lnTo>
                        <a:pt x="948" y="84"/>
                      </a:lnTo>
                      <a:lnTo>
                        <a:pt x="940" y="86"/>
                      </a:lnTo>
                      <a:lnTo>
                        <a:pt x="934" y="90"/>
                      </a:lnTo>
                      <a:lnTo>
                        <a:pt x="928" y="94"/>
                      </a:lnTo>
                      <a:lnTo>
                        <a:pt x="918" y="106"/>
                      </a:lnTo>
                      <a:lnTo>
                        <a:pt x="908" y="122"/>
                      </a:lnTo>
                      <a:lnTo>
                        <a:pt x="900" y="138"/>
                      </a:lnTo>
                      <a:lnTo>
                        <a:pt x="888" y="164"/>
                      </a:lnTo>
                      <a:lnTo>
                        <a:pt x="888" y="164"/>
                      </a:lnTo>
                      <a:lnTo>
                        <a:pt x="904" y="160"/>
                      </a:lnTo>
                      <a:lnTo>
                        <a:pt x="904" y="160"/>
                      </a:lnTo>
                      <a:lnTo>
                        <a:pt x="890" y="156"/>
                      </a:lnTo>
                      <a:lnTo>
                        <a:pt x="890" y="156"/>
                      </a:lnTo>
                      <a:lnTo>
                        <a:pt x="884" y="156"/>
                      </a:lnTo>
                      <a:lnTo>
                        <a:pt x="878" y="154"/>
                      </a:lnTo>
                      <a:lnTo>
                        <a:pt x="878" y="154"/>
                      </a:lnTo>
                      <a:lnTo>
                        <a:pt x="872" y="154"/>
                      </a:lnTo>
                      <a:lnTo>
                        <a:pt x="868" y="158"/>
                      </a:lnTo>
                      <a:lnTo>
                        <a:pt x="866" y="162"/>
                      </a:lnTo>
                      <a:lnTo>
                        <a:pt x="866" y="168"/>
                      </a:lnTo>
                      <a:lnTo>
                        <a:pt x="866" y="168"/>
                      </a:lnTo>
                      <a:lnTo>
                        <a:pt x="866" y="178"/>
                      </a:lnTo>
                      <a:lnTo>
                        <a:pt x="866" y="182"/>
                      </a:lnTo>
                      <a:lnTo>
                        <a:pt x="864" y="186"/>
                      </a:lnTo>
                      <a:lnTo>
                        <a:pt x="864" y="186"/>
                      </a:lnTo>
                      <a:lnTo>
                        <a:pt x="858" y="194"/>
                      </a:lnTo>
                      <a:lnTo>
                        <a:pt x="850" y="202"/>
                      </a:lnTo>
                      <a:lnTo>
                        <a:pt x="850" y="202"/>
                      </a:lnTo>
                      <a:lnTo>
                        <a:pt x="838" y="208"/>
                      </a:lnTo>
                      <a:lnTo>
                        <a:pt x="834" y="212"/>
                      </a:lnTo>
                      <a:lnTo>
                        <a:pt x="830" y="218"/>
                      </a:lnTo>
                      <a:lnTo>
                        <a:pt x="830" y="218"/>
                      </a:lnTo>
                      <a:lnTo>
                        <a:pt x="830" y="224"/>
                      </a:lnTo>
                      <a:lnTo>
                        <a:pt x="830" y="228"/>
                      </a:lnTo>
                      <a:lnTo>
                        <a:pt x="834" y="238"/>
                      </a:lnTo>
                      <a:lnTo>
                        <a:pt x="834" y="238"/>
                      </a:lnTo>
                      <a:lnTo>
                        <a:pt x="834" y="234"/>
                      </a:lnTo>
                      <a:lnTo>
                        <a:pt x="834" y="234"/>
                      </a:lnTo>
                      <a:lnTo>
                        <a:pt x="832" y="238"/>
                      </a:lnTo>
                      <a:lnTo>
                        <a:pt x="832" y="238"/>
                      </a:lnTo>
                      <a:lnTo>
                        <a:pt x="830" y="242"/>
                      </a:lnTo>
                      <a:lnTo>
                        <a:pt x="830" y="242"/>
                      </a:lnTo>
                      <a:lnTo>
                        <a:pt x="826" y="248"/>
                      </a:lnTo>
                      <a:lnTo>
                        <a:pt x="826" y="248"/>
                      </a:lnTo>
                      <a:lnTo>
                        <a:pt x="830" y="244"/>
                      </a:lnTo>
                      <a:lnTo>
                        <a:pt x="836" y="244"/>
                      </a:lnTo>
                      <a:lnTo>
                        <a:pt x="836" y="244"/>
                      </a:lnTo>
                      <a:lnTo>
                        <a:pt x="836" y="244"/>
                      </a:lnTo>
                      <a:lnTo>
                        <a:pt x="834" y="244"/>
                      </a:lnTo>
                      <a:lnTo>
                        <a:pt x="834" y="244"/>
                      </a:lnTo>
                      <a:lnTo>
                        <a:pt x="826" y="238"/>
                      </a:lnTo>
                      <a:lnTo>
                        <a:pt x="826" y="238"/>
                      </a:lnTo>
                      <a:lnTo>
                        <a:pt x="814" y="230"/>
                      </a:lnTo>
                      <a:lnTo>
                        <a:pt x="804" y="220"/>
                      </a:lnTo>
                      <a:lnTo>
                        <a:pt x="804" y="220"/>
                      </a:lnTo>
                      <a:lnTo>
                        <a:pt x="796" y="210"/>
                      </a:lnTo>
                      <a:lnTo>
                        <a:pt x="786" y="200"/>
                      </a:lnTo>
                      <a:lnTo>
                        <a:pt x="786" y="200"/>
                      </a:lnTo>
                      <a:lnTo>
                        <a:pt x="780" y="196"/>
                      </a:lnTo>
                      <a:lnTo>
                        <a:pt x="774" y="198"/>
                      </a:lnTo>
                      <a:lnTo>
                        <a:pt x="770" y="202"/>
                      </a:lnTo>
                      <a:lnTo>
                        <a:pt x="768" y="208"/>
                      </a:lnTo>
                      <a:lnTo>
                        <a:pt x="768" y="208"/>
                      </a:lnTo>
                      <a:lnTo>
                        <a:pt x="766" y="214"/>
                      </a:lnTo>
                      <a:lnTo>
                        <a:pt x="764" y="222"/>
                      </a:lnTo>
                      <a:lnTo>
                        <a:pt x="762" y="228"/>
                      </a:lnTo>
                      <a:lnTo>
                        <a:pt x="762" y="236"/>
                      </a:lnTo>
                      <a:lnTo>
                        <a:pt x="762" y="236"/>
                      </a:lnTo>
                      <a:lnTo>
                        <a:pt x="782" y="230"/>
                      </a:lnTo>
                      <a:lnTo>
                        <a:pt x="782" y="230"/>
                      </a:lnTo>
                      <a:lnTo>
                        <a:pt x="774" y="222"/>
                      </a:lnTo>
                      <a:lnTo>
                        <a:pt x="766" y="214"/>
                      </a:lnTo>
                      <a:lnTo>
                        <a:pt x="756" y="210"/>
                      </a:lnTo>
                      <a:lnTo>
                        <a:pt x="746" y="208"/>
                      </a:lnTo>
                      <a:lnTo>
                        <a:pt x="746" y="208"/>
                      </a:lnTo>
                      <a:lnTo>
                        <a:pt x="756" y="218"/>
                      </a:lnTo>
                      <a:lnTo>
                        <a:pt x="756" y="218"/>
                      </a:lnTo>
                      <a:lnTo>
                        <a:pt x="754" y="200"/>
                      </a:lnTo>
                      <a:lnTo>
                        <a:pt x="748" y="182"/>
                      </a:lnTo>
                      <a:lnTo>
                        <a:pt x="744" y="174"/>
                      </a:lnTo>
                      <a:lnTo>
                        <a:pt x="738" y="166"/>
                      </a:lnTo>
                      <a:lnTo>
                        <a:pt x="730" y="162"/>
                      </a:lnTo>
                      <a:lnTo>
                        <a:pt x="722" y="160"/>
                      </a:lnTo>
                      <a:lnTo>
                        <a:pt x="722" y="160"/>
                      </a:lnTo>
                      <a:lnTo>
                        <a:pt x="712" y="162"/>
                      </a:lnTo>
                      <a:lnTo>
                        <a:pt x="704" y="166"/>
                      </a:lnTo>
                      <a:lnTo>
                        <a:pt x="698" y="172"/>
                      </a:lnTo>
                      <a:lnTo>
                        <a:pt x="692" y="180"/>
                      </a:lnTo>
                      <a:lnTo>
                        <a:pt x="692" y="180"/>
                      </a:lnTo>
                      <a:lnTo>
                        <a:pt x="684" y="200"/>
                      </a:lnTo>
                      <a:lnTo>
                        <a:pt x="680" y="210"/>
                      </a:lnTo>
                      <a:lnTo>
                        <a:pt x="674" y="218"/>
                      </a:lnTo>
                      <a:lnTo>
                        <a:pt x="674" y="218"/>
                      </a:lnTo>
                      <a:lnTo>
                        <a:pt x="688" y="216"/>
                      </a:lnTo>
                      <a:lnTo>
                        <a:pt x="688" y="216"/>
                      </a:lnTo>
                      <a:lnTo>
                        <a:pt x="680" y="214"/>
                      </a:lnTo>
                      <a:lnTo>
                        <a:pt x="674" y="212"/>
                      </a:lnTo>
                      <a:lnTo>
                        <a:pt x="668" y="214"/>
                      </a:lnTo>
                      <a:lnTo>
                        <a:pt x="662" y="216"/>
                      </a:lnTo>
                      <a:lnTo>
                        <a:pt x="650" y="224"/>
                      </a:lnTo>
                      <a:lnTo>
                        <a:pt x="642" y="238"/>
                      </a:lnTo>
                      <a:lnTo>
                        <a:pt x="634" y="252"/>
                      </a:lnTo>
                      <a:lnTo>
                        <a:pt x="628" y="268"/>
                      </a:lnTo>
                      <a:lnTo>
                        <a:pt x="620" y="294"/>
                      </a:lnTo>
                      <a:lnTo>
                        <a:pt x="620" y="294"/>
                      </a:lnTo>
                      <a:lnTo>
                        <a:pt x="636" y="286"/>
                      </a:lnTo>
                      <a:lnTo>
                        <a:pt x="636" y="286"/>
                      </a:lnTo>
                      <a:lnTo>
                        <a:pt x="630" y="284"/>
                      </a:lnTo>
                      <a:lnTo>
                        <a:pt x="624" y="282"/>
                      </a:lnTo>
                      <a:lnTo>
                        <a:pt x="620" y="282"/>
                      </a:lnTo>
                      <a:lnTo>
                        <a:pt x="614" y="284"/>
                      </a:lnTo>
                      <a:lnTo>
                        <a:pt x="606" y="290"/>
                      </a:lnTo>
                      <a:lnTo>
                        <a:pt x="598" y="300"/>
                      </a:lnTo>
                      <a:lnTo>
                        <a:pt x="598" y="300"/>
                      </a:lnTo>
                      <a:lnTo>
                        <a:pt x="594" y="306"/>
                      </a:lnTo>
                      <a:lnTo>
                        <a:pt x="594" y="306"/>
                      </a:lnTo>
                      <a:lnTo>
                        <a:pt x="594" y="306"/>
                      </a:lnTo>
                      <a:lnTo>
                        <a:pt x="594" y="306"/>
                      </a:lnTo>
                      <a:lnTo>
                        <a:pt x="592" y="308"/>
                      </a:lnTo>
                      <a:lnTo>
                        <a:pt x="592" y="308"/>
                      </a:lnTo>
                      <a:lnTo>
                        <a:pt x="596" y="306"/>
                      </a:lnTo>
                      <a:lnTo>
                        <a:pt x="596" y="306"/>
                      </a:lnTo>
                      <a:lnTo>
                        <a:pt x="598" y="306"/>
                      </a:lnTo>
                      <a:lnTo>
                        <a:pt x="598" y="306"/>
                      </a:lnTo>
                      <a:lnTo>
                        <a:pt x="598" y="306"/>
                      </a:lnTo>
                      <a:lnTo>
                        <a:pt x="594" y="304"/>
                      </a:lnTo>
                      <a:lnTo>
                        <a:pt x="594" y="304"/>
                      </a:lnTo>
                      <a:lnTo>
                        <a:pt x="590" y="296"/>
                      </a:lnTo>
                      <a:lnTo>
                        <a:pt x="584" y="288"/>
                      </a:lnTo>
                      <a:lnTo>
                        <a:pt x="584" y="288"/>
                      </a:lnTo>
                      <a:lnTo>
                        <a:pt x="582" y="284"/>
                      </a:lnTo>
                      <a:lnTo>
                        <a:pt x="576" y="282"/>
                      </a:lnTo>
                      <a:lnTo>
                        <a:pt x="572" y="284"/>
                      </a:lnTo>
                      <a:lnTo>
                        <a:pt x="568" y="286"/>
                      </a:lnTo>
                      <a:lnTo>
                        <a:pt x="568" y="286"/>
                      </a:lnTo>
                      <a:lnTo>
                        <a:pt x="554" y="300"/>
                      </a:lnTo>
                      <a:lnTo>
                        <a:pt x="542" y="316"/>
                      </a:lnTo>
                      <a:lnTo>
                        <a:pt x="536" y="324"/>
                      </a:lnTo>
                      <a:lnTo>
                        <a:pt x="532" y="332"/>
                      </a:lnTo>
                      <a:lnTo>
                        <a:pt x="528" y="342"/>
                      </a:lnTo>
                      <a:lnTo>
                        <a:pt x="526" y="352"/>
                      </a:lnTo>
                      <a:lnTo>
                        <a:pt x="526" y="352"/>
                      </a:lnTo>
                      <a:lnTo>
                        <a:pt x="538" y="340"/>
                      </a:lnTo>
                      <a:lnTo>
                        <a:pt x="538" y="340"/>
                      </a:lnTo>
                      <a:lnTo>
                        <a:pt x="524" y="342"/>
                      </a:lnTo>
                      <a:lnTo>
                        <a:pt x="514" y="350"/>
                      </a:lnTo>
                      <a:lnTo>
                        <a:pt x="506" y="358"/>
                      </a:lnTo>
                      <a:lnTo>
                        <a:pt x="500" y="370"/>
                      </a:lnTo>
                      <a:lnTo>
                        <a:pt x="500" y="370"/>
                      </a:lnTo>
                      <a:lnTo>
                        <a:pt x="514" y="362"/>
                      </a:lnTo>
                      <a:lnTo>
                        <a:pt x="514" y="362"/>
                      </a:lnTo>
                      <a:lnTo>
                        <a:pt x="502" y="360"/>
                      </a:lnTo>
                      <a:lnTo>
                        <a:pt x="492" y="362"/>
                      </a:lnTo>
                      <a:lnTo>
                        <a:pt x="482" y="366"/>
                      </a:lnTo>
                      <a:lnTo>
                        <a:pt x="476" y="376"/>
                      </a:lnTo>
                      <a:lnTo>
                        <a:pt x="476" y="376"/>
                      </a:lnTo>
                      <a:lnTo>
                        <a:pt x="472" y="386"/>
                      </a:lnTo>
                      <a:lnTo>
                        <a:pt x="468" y="396"/>
                      </a:lnTo>
                      <a:lnTo>
                        <a:pt x="466" y="406"/>
                      </a:lnTo>
                      <a:lnTo>
                        <a:pt x="462" y="414"/>
                      </a:lnTo>
                      <a:lnTo>
                        <a:pt x="462" y="414"/>
                      </a:lnTo>
                      <a:lnTo>
                        <a:pt x="480" y="412"/>
                      </a:lnTo>
                      <a:lnTo>
                        <a:pt x="480" y="412"/>
                      </a:lnTo>
                      <a:lnTo>
                        <a:pt x="468" y="400"/>
                      </a:lnTo>
                      <a:lnTo>
                        <a:pt x="454" y="392"/>
                      </a:lnTo>
                      <a:lnTo>
                        <a:pt x="446" y="390"/>
                      </a:lnTo>
                      <a:lnTo>
                        <a:pt x="440" y="390"/>
                      </a:lnTo>
                      <a:lnTo>
                        <a:pt x="432" y="390"/>
                      </a:lnTo>
                      <a:lnTo>
                        <a:pt x="424" y="394"/>
                      </a:lnTo>
                      <a:lnTo>
                        <a:pt x="424" y="394"/>
                      </a:lnTo>
                      <a:lnTo>
                        <a:pt x="440" y="398"/>
                      </a:lnTo>
                      <a:lnTo>
                        <a:pt x="440" y="398"/>
                      </a:lnTo>
                      <a:lnTo>
                        <a:pt x="434" y="392"/>
                      </a:lnTo>
                      <a:lnTo>
                        <a:pt x="428" y="386"/>
                      </a:lnTo>
                      <a:lnTo>
                        <a:pt x="414" y="378"/>
                      </a:lnTo>
                      <a:lnTo>
                        <a:pt x="414" y="378"/>
                      </a:lnTo>
                      <a:lnTo>
                        <a:pt x="404" y="374"/>
                      </a:lnTo>
                      <a:lnTo>
                        <a:pt x="398" y="372"/>
                      </a:lnTo>
                      <a:lnTo>
                        <a:pt x="394" y="368"/>
                      </a:lnTo>
                      <a:lnTo>
                        <a:pt x="394" y="368"/>
                      </a:lnTo>
                      <a:lnTo>
                        <a:pt x="388" y="356"/>
                      </a:lnTo>
                      <a:lnTo>
                        <a:pt x="382" y="346"/>
                      </a:lnTo>
                      <a:lnTo>
                        <a:pt x="382" y="346"/>
                      </a:lnTo>
                      <a:lnTo>
                        <a:pt x="378" y="338"/>
                      </a:lnTo>
                      <a:lnTo>
                        <a:pt x="372" y="334"/>
                      </a:lnTo>
                      <a:lnTo>
                        <a:pt x="364" y="330"/>
                      </a:lnTo>
                      <a:lnTo>
                        <a:pt x="358" y="328"/>
                      </a:lnTo>
                      <a:lnTo>
                        <a:pt x="358" y="328"/>
                      </a:lnTo>
                      <a:lnTo>
                        <a:pt x="352" y="328"/>
                      </a:lnTo>
                      <a:lnTo>
                        <a:pt x="348" y="330"/>
                      </a:lnTo>
                      <a:lnTo>
                        <a:pt x="344" y="332"/>
                      </a:lnTo>
                      <a:lnTo>
                        <a:pt x="344" y="338"/>
                      </a:lnTo>
                      <a:lnTo>
                        <a:pt x="344" y="338"/>
                      </a:lnTo>
                      <a:lnTo>
                        <a:pt x="342" y="344"/>
                      </a:lnTo>
                      <a:lnTo>
                        <a:pt x="340" y="348"/>
                      </a:lnTo>
                      <a:lnTo>
                        <a:pt x="340" y="348"/>
                      </a:lnTo>
                      <a:lnTo>
                        <a:pt x="338" y="356"/>
                      </a:lnTo>
                      <a:lnTo>
                        <a:pt x="340" y="362"/>
                      </a:lnTo>
                      <a:lnTo>
                        <a:pt x="340" y="362"/>
                      </a:lnTo>
                      <a:lnTo>
                        <a:pt x="358" y="352"/>
                      </a:lnTo>
                      <a:lnTo>
                        <a:pt x="358" y="352"/>
                      </a:lnTo>
                      <a:lnTo>
                        <a:pt x="346" y="344"/>
                      </a:lnTo>
                      <a:lnTo>
                        <a:pt x="346" y="344"/>
                      </a:lnTo>
                      <a:lnTo>
                        <a:pt x="340" y="342"/>
                      </a:lnTo>
                      <a:lnTo>
                        <a:pt x="334" y="336"/>
                      </a:lnTo>
                      <a:lnTo>
                        <a:pt x="334" y="336"/>
                      </a:lnTo>
                      <a:lnTo>
                        <a:pt x="328" y="334"/>
                      </a:lnTo>
                      <a:lnTo>
                        <a:pt x="324" y="334"/>
                      </a:lnTo>
                      <a:lnTo>
                        <a:pt x="318" y="336"/>
                      </a:lnTo>
                      <a:lnTo>
                        <a:pt x="316" y="342"/>
                      </a:lnTo>
                      <a:lnTo>
                        <a:pt x="316" y="342"/>
                      </a:lnTo>
                      <a:lnTo>
                        <a:pt x="310" y="354"/>
                      </a:lnTo>
                      <a:lnTo>
                        <a:pt x="300" y="364"/>
                      </a:lnTo>
                      <a:lnTo>
                        <a:pt x="300" y="364"/>
                      </a:lnTo>
                      <a:lnTo>
                        <a:pt x="292" y="372"/>
                      </a:lnTo>
                      <a:lnTo>
                        <a:pt x="282" y="376"/>
                      </a:lnTo>
                      <a:lnTo>
                        <a:pt x="282" y="376"/>
                      </a:lnTo>
                      <a:lnTo>
                        <a:pt x="272" y="384"/>
                      </a:lnTo>
                      <a:lnTo>
                        <a:pt x="264" y="394"/>
                      </a:lnTo>
                      <a:lnTo>
                        <a:pt x="264" y="394"/>
                      </a:lnTo>
                      <a:lnTo>
                        <a:pt x="260" y="404"/>
                      </a:lnTo>
                      <a:lnTo>
                        <a:pt x="260" y="404"/>
                      </a:lnTo>
                      <a:lnTo>
                        <a:pt x="258" y="406"/>
                      </a:lnTo>
                      <a:lnTo>
                        <a:pt x="260" y="404"/>
                      </a:lnTo>
                      <a:lnTo>
                        <a:pt x="260" y="404"/>
                      </a:lnTo>
                      <a:lnTo>
                        <a:pt x="256" y="406"/>
                      </a:lnTo>
                      <a:lnTo>
                        <a:pt x="256" y="406"/>
                      </a:lnTo>
                      <a:lnTo>
                        <a:pt x="250" y="406"/>
                      </a:lnTo>
                      <a:lnTo>
                        <a:pt x="250" y="406"/>
                      </a:lnTo>
                      <a:lnTo>
                        <a:pt x="240" y="404"/>
                      </a:lnTo>
                      <a:lnTo>
                        <a:pt x="240" y="404"/>
                      </a:lnTo>
                      <a:lnTo>
                        <a:pt x="232" y="404"/>
                      </a:lnTo>
                      <a:lnTo>
                        <a:pt x="226" y="406"/>
                      </a:lnTo>
                      <a:lnTo>
                        <a:pt x="226" y="406"/>
                      </a:lnTo>
                      <a:lnTo>
                        <a:pt x="220" y="408"/>
                      </a:lnTo>
                      <a:lnTo>
                        <a:pt x="218" y="410"/>
                      </a:lnTo>
                      <a:lnTo>
                        <a:pt x="212" y="418"/>
                      </a:lnTo>
                      <a:lnTo>
                        <a:pt x="212" y="418"/>
                      </a:lnTo>
                      <a:lnTo>
                        <a:pt x="198" y="436"/>
                      </a:lnTo>
                      <a:lnTo>
                        <a:pt x="194" y="444"/>
                      </a:lnTo>
                      <a:lnTo>
                        <a:pt x="190" y="454"/>
                      </a:lnTo>
                      <a:lnTo>
                        <a:pt x="190" y="454"/>
                      </a:lnTo>
                      <a:lnTo>
                        <a:pt x="206" y="448"/>
                      </a:lnTo>
                      <a:lnTo>
                        <a:pt x="206" y="448"/>
                      </a:lnTo>
                      <a:lnTo>
                        <a:pt x="186" y="438"/>
                      </a:lnTo>
                      <a:lnTo>
                        <a:pt x="166" y="426"/>
                      </a:lnTo>
                      <a:lnTo>
                        <a:pt x="146" y="414"/>
                      </a:lnTo>
                      <a:lnTo>
                        <a:pt x="126" y="404"/>
                      </a:lnTo>
                      <a:lnTo>
                        <a:pt x="126" y="404"/>
                      </a:lnTo>
                      <a:lnTo>
                        <a:pt x="100" y="396"/>
                      </a:lnTo>
                      <a:lnTo>
                        <a:pt x="100" y="396"/>
                      </a:lnTo>
                      <a:lnTo>
                        <a:pt x="92" y="394"/>
                      </a:lnTo>
                      <a:lnTo>
                        <a:pt x="86" y="388"/>
                      </a:lnTo>
                      <a:lnTo>
                        <a:pt x="76" y="376"/>
                      </a:lnTo>
                      <a:lnTo>
                        <a:pt x="76" y="376"/>
                      </a:lnTo>
                      <a:lnTo>
                        <a:pt x="72" y="374"/>
                      </a:lnTo>
                      <a:lnTo>
                        <a:pt x="68" y="374"/>
                      </a:lnTo>
                      <a:lnTo>
                        <a:pt x="64" y="374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2" y="376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58" y="374"/>
                      </a:lnTo>
                      <a:lnTo>
                        <a:pt x="58" y="374"/>
                      </a:lnTo>
                      <a:lnTo>
                        <a:pt x="54" y="374"/>
                      </a:lnTo>
                      <a:lnTo>
                        <a:pt x="54" y="374"/>
                      </a:lnTo>
                      <a:lnTo>
                        <a:pt x="46" y="370"/>
                      </a:lnTo>
                      <a:lnTo>
                        <a:pt x="38" y="364"/>
                      </a:lnTo>
                      <a:lnTo>
                        <a:pt x="38" y="364"/>
                      </a:lnTo>
                      <a:lnTo>
                        <a:pt x="22" y="354"/>
                      </a:lnTo>
                      <a:lnTo>
                        <a:pt x="22" y="354"/>
                      </a:lnTo>
                      <a:lnTo>
                        <a:pt x="2" y="336"/>
                      </a:lnTo>
                      <a:lnTo>
                        <a:pt x="2" y="336"/>
                      </a:lnTo>
                      <a:lnTo>
                        <a:pt x="0" y="358"/>
                      </a:lnTo>
                      <a:lnTo>
                        <a:pt x="0" y="36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82" name="Group 481"/>
              <p:cNvGrpSpPr/>
              <p:nvPr/>
            </p:nvGrpSpPr>
            <p:grpSpPr>
              <a:xfrm>
                <a:off x="5776459" y="4512474"/>
                <a:ext cx="188370" cy="188370"/>
                <a:chOff x="2989263" y="428625"/>
                <a:chExt cx="439737" cy="439738"/>
              </a:xfrm>
              <a:solidFill>
                <a:srgbClr val="7F5C27"/>
              </a:solidFill>
            </p:grpSpPr>
            <p:sp>
              <p:nvSpPr>
                <p:cNvPr id="487" name="Freeform 34"/>
                <p:cNvSpPr>
                  <a:spLocks noEditPoints="1"/>
                </p:cNvSpPr>
                <p:nvPr/>
              </p:nvSpPr>
              <p:spPr bwMode="auto">
                <a:xfrm>
                  <a:off x="3213100" y="428625"/>
                  <a:ext cx="215900" cy="211138"/>
                </a:xfrm>
                <a:custGeom>
                  <a:avLst/>
                  <a:gdLst/>
                  <a:ahLst/>
                  <a:cxnLst>
                    <a:cxn ang="0">
                      <a:pos x="0" y="801"/>
                    </a:cxn>
                    <a:cxn ang="0">
                      <a:pos x="821" y="798"/>
                    </a:cxn>
                    <a:cxn ang="0">
                      <a:pos x="815" y="720"/>
                    </a:cxn>
                    <a:cxn ang="0">
                      <a:pos x="801" y="644"/>
                    </a:cxn>
                    <a:cxn ang="0">
                      <a:pos x="780" y="569"/>
                    </a:cxn>
                    <a:cxn ang="0">
                      <a:pos x="753" y="497"/>
                    </a:cxn>
                    <a:cxn ang="0">
                      <a:pos x="718" y="428"/>
                    </a:cxn>
                    <a:cxn ang="0">
                      <a:pos x="678" y="362"/>
                    </a:cxn>
                    <a:cxn ang="0">
                      <a:pos x="630" y="300"/>
                    </a:cxn>
                    <a:cxn ang="0">
                      <a:pos x="577" y="242"/>
                    </a:cxn>
                    <a:cxn ang="0">
                      <a:pos x="548" y="214"/>
                    </a:cxn>
                    <a:cxn ang="0">
                      <a:pos x="486" y="164"/>
                    </a:cxn>
                    <a:cxn ang="0">
                      <a:pos x="420" y="120"/>
                    </a:cxn>
                    <a:cxn ang="0">
                      <a:pos x="350" y="83"/>
                    </a:cxn>
                    <a:cxn ang="0">
                      <a:pos x="277" y="52"/>
                    </a:cxn>
                    <a:cxn ang="0">
                      <a:pos x="201" y="27"/>
                    </a:cxn>
                    <a:cxn ang="0">
                      <a:pos x="123" y="11"/>
                    </a:cxn>
                    <a:cxn ang="0">
                      <a:pos x="42" y="1"/>
                    </a:cxn>
                    <a:cxn ang="0">
                      <a:pos x="0" y="0"/>
                    </a:cxn>
                    <a:cxn ang="0">
                      <a:pos x="45" y="47"/>
                    </a:cxn>
                    <a:cxn ang="0">
                      <a:pos x="81" y="51"/>
                    </a:cxn>
                    <a:cxn ang="0">
                      <a:pos x="150" y="62"/>
                    </a:cxn>
                    <a:cxn ang="0">
                      <a:pos x="218" y="79"/>
                    </a:cxn>
                    <a:cxn ang="0">
                      <a:pos x="284" y="104"/>
                    </a:cxn>
                    <a:cxn ang="0">
                      <a:pos x="348" y="131"/>
                    </a:cxn>
                    <a:cxn ang="0">
                      <a:pos x="409" y="166"/>
                    </a:cxn>
                    <a:cxn ang="0">
                      <a:pos x="466" y="205"/>
                    </a:cxn>
                    <a:cxn ang="0">
                      <a:pos x="519" y="250"/>
                    </a:cxn>
                    <a:cxn ang="0">
                      <a:pos x="546" y="274"/>
                    </a:cxn>
                    <a:cxn ang="0">
                      <a:pos x="592" y="324"/>
                    </a:cxn>
                    <a:cxn ang="0">
                      <a:pos x="634" y="378"/>
                    </a:cxn>
                    <a:cxn ang="0">
                      <a:pos x="671" y="435"/>
                    </a:cxn>
                    <a:cxn ang="0">
                      <a:pos x="702" y="495"/>
                    </a:cxn>
                    <a:cxn ang="0">
                      <a:pos x="728" y="556"/>
                    </a:cxn>
                    <a:cxn ang="0">
                      <a:pos x="749" y="621"/>
                    </a:cxn>
                    <a:cxn ang="0">
                      <a:pos x="764" y="686"/>
                    </a:cxn>
                    <a:cxn ang="0">
                      <a:pos x="773" y="754"/>
                    </a:cxn>
                  </a:cxnLst>
                  <a:rect l="0" t="0" r="r" b="b"/>
                  <a:pathLst>
                    <a:path w="821" h="801">
                      <a:moveTo>
                        <a:pt x="0" y="0"/>
                      </a:moveTo>
                      <a:lnTo>
                        <a:pt x="0" y="801"/>
                      </a:lnTo>
                      <a:lnTo>
                        <a:pt x="821" y="798"/>
                      </a:lnTo>
                      <a:lnTo>
                        <a:pt x="821" y="798"/>
                      </a:lnTo>
                      <a:lnTo>
                        <a:pt x="818" y="759"/>
                      </a:lnTo>
                      <a:lnTo>
                        <a:pt x="815" y="720"/>
                      </a:lnTo>
                      <a:lnTo>
                        <a:pt x="809" y="682"/>
                      </a:lnTo>
                      <a:lnTo>
                        <a:pt x="801" y="644"/>
                      </a:lnTo>
                      <a:lnTo>
                        <a:pt x="792" y="606"/>
                      </a:lnTo>
                      <a:lnTo>
                        <a:pt x="780" y="569"/>
                      </a:lnTo>
                      <a:lnTo>
                        <a:pt x="768" y="533"/>
                      </a:lnTo>
                      <a:lnTo>
                        <a:pt x="753" y="497"/>
                      </a:lnTo>
                      <a:lnTo>
                        <a:pt x="736" y="462"/>
                      </a:lnTo>
                      <a:lnTo>
                        <a:pt x="718" y="428"/>
                      </a:lnTo>
                      <a:lnTo>
                        <a:pt x="698" y="394"/>
                      </a:lnTo>
                      <a:lnTo>
                        <a:pt x="678" y="362"/>
                      </a:lnTo>
                      <a:lnTo>
                        <a:pt x="654" y="331"/>
                      </a:lnTo>
                      <a:lnTo>
                        <a:pt x="630" y="300"/>
                      </a:lnTo>
                      <a:lnTo>
                        <a:pt x="605" y="271"/>
                      </a:lnTo>
                      <a:lnTo>
                        <a:pt x="577" y="242"/>
                      </a:lnTo>
                      <a:lnTo>
                        <a:pt x="577" y="242"/>
                      </a:lnTo>
                      <a:lnTo>
                        <a:pt x="548" y="214"/>
                      </a:lnTo>
                      <a:lnTo>
                        <a:pt x="517" y="189"/>
                      </a:lnTo>
                      <a:lnTo>
                        <a:pt x="486" y="164"/>
                      </a:lnTo>
                      <a:lnTo>
                        <a:pt x="454" y="142"/>
                      </a:lnTo>
                      <a:lnTo>
                        <a:pt x="420" y="120"/>
                      </a:lnTo>
                      <a:lnTo>
                        <a:pt x="386" y="100"/>
                      </a:lnTo>
                      <a:lnTo>
                        <a:pt x="350" y="83"/>
                      </a:lnTo>
                      <a:lnTo>
                        <a:pt x="314" y="67"/>
                      </a:lnTo>
                      <a:lnTo>
                        <a:pt x="277" y="52"/>
                      </a:lnTo>
                      <a:lnTo>
                        <a:pt x="239" y="39"/>
                      </a:lnTo>
                      <a:lnTo>
                        <a:pt x="201" y="27"/>
                      </a:lnTo>
                      <a:lnTo>
                        <a:pt x="162" y="18"/>
                      </a:lnTo>
                      <a:lnTo>
                        <a:pt x="123" y="11"/>
                      </a:lnTo>
                      <a:lnTo>
                        <a:pt x="82" y="6"/>
                      </a:lnTo>
                      <a:lnTo>
                        <a:pt x="4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  <a:moveTo>
                        <a:pt x="45" y="756"/>
                      </a:moveTo>
                      <a:lnTo>
                        <a:pt x="45" y="47"/>
                      </a:lnTo>
                      <a:lnTo>
                        <a:pt x="45" y="47"/>
                      </a:lnTo>
                      <a:lnTo>
                        <a:pt x="81" y="51"/>
                      </a:lnTo>
                      <a:lnTo>
                        <a:pt x="116" y="55"/>
                      </a:lnTo>
                      <a:lnTo>
                        <a:pt x="150" y="62"/>
                      </a:lnTo>
                      <a:lnTo>
                        <a:pt x="185" y="70"/>
                      </a:lnTo>
                      <a:lnTo>
                        <a:pt x="218" y="79"/>
                      </a:lnTo>
                      <a:lnTo>
                        <a:pt x="252" y="91"/>
                      </a:lnTo>
                      <a:lnTo>
                        <a:pt x="284" y="104"/>
                      </a:lnTo>
                      <a:lnTo>
                        <a:pt x="316" y="116"/>
                      </a:lnTo>
                      <a:lnTo>
                        <a:pt x="348" y="131"/>
                      </a:lnTo>
                      <a:lnTo>
                        <a:pt x="379" y="149"/>
                      </a:lnTo>
                      <a:lnTo>
                        <a:pt x="409" y="166"/>
                      </a:lnTo>
                      <a:lnTo>
                        <a:pt x="438" y="186"/>
                      </a:lnTo>
                      <a:lnTo>
                        <a:pt x="466" y="205"/>
                      </a:lnTo>
                      <a:lnTo>
                        <a:pt x="494" y="227"/>
                      </a:lnTo>
                      <a:lnTo>
                        <a:pt x="519" y="250"/>
                      </a:lnTo>
                      <a:lnTo>
                        <a:pt x="546" y="274"/>
                      </a:lnTo>
                      <a:lnTo>
                        <a:pt x="546" y="274"/>
                      </a:lnTo>
                      <a:lnTo>
                        <a:pt x="569" y="299"/>
                      </a:lnTo>
                      <a:lnTo>
                        <a:pt x="592" y="324"/>
                      </a:lnTo>
                      <a:lnTo>
                        <a:pt x="614" y="351"/>
                      </a:lnTo>
                      <a:lnTo>
                        <a:pt x="634" y="378"/>
                      </a:lnTo>
                      <a:lnTo>
                        <a:pt x="653" y="406"/>
                      </a:lnTo>
                      <a:lnTo>
                        <a:pt x="671" y="435"/>
                      </a:lnTo>
                      <a:lnTo>
                        <a:pt x="687" y="464"/>
                      </a:lnTo>
                      <a:lnTo>
                        <a:pt x="702" y="495"/>
                      </a:lnTo>
                      <a:lnTo>
                        <a:pt x="716" y="525"/>
                      </a:lnTo>
                      <a:lnTo>
                        <a:pt x="728" y="556"/>
                      </a:lnTo>
                      <a:lnTo>
                        <a:pt x="739" y="588"/>
                      </a:lnTo>
                      <a:lnTo>
                        <a:pt x="749" y="621"/>
                      </a:lnTo>
                      <a:lnTo>
                        <a:pt x="757" y="653"/>
                      </a:lnTo>
                      <a:lnTo>
                        <a:pt x="764" y="686"/>
                      </a:lnTo>
                      <a:lnTo>
                        <a:pt x="769" y="720"/>
                      </a:lnTo>
                      <a:lnTo>
                        <a:pt x="773" y="754"/>
                      </a:lnTo>
                      <a:lnTo>
                        <a:pt x="45" y="7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8" name="Freeform 35"/>
                <p:cNvSpPr>
                  <a:spLocks/>
                </p:cNvSpPr>
                <p:nvPr/>
              </p:nvSpPr>
              <p:spPr bwMode="auto">
                <a:xfrm>
                  <a:off x="2989263" y="428625"/>
                  <a:ext cx="376238" cy="439738"/>
                </a:xfrm>
                <a:custGeom>
                  <a:avLst/>
                  <a:gdLst/>
                  <a:ahLst/>
                  <a:cxnLst>
                    <a:cxn ang="0">
                      <a:pos x="832" y="1661"/>
                    </a:cxn>
                    <a:cxn ang="0">
                      <a:pos x="914" y="1658"/>
                    </a:cxn>
                    <a:cxn ang="0">
                      <a:pos x="995" y="1645"/>
                    </a:cxn>
                    <a:cxn ang="0">
                      <a:pos x="1074" y="1625"/>
                    </a:cxn>
                    <a:cxn ang="0">
                      <a:pos x="1150" y="1598"/>
                    </a:cxn>
                    <a:cxn ang="0">
                      <a:pos x="1224" y="1563"/>
                    </a:cxn>
                    <a:cxn ang="0">
                      <a:pos x="1295" y="1520"/>
                    </a:cxn>
                    <a:cxn ang="0">
                      <a:pos x="1360" y="1472"/>
                    </a:cxn>
                    <a:cxn ang="0">
                      <a:pos x="1421" y="1416"/>
                    </a:cxn>
                    <a:cxn ang="0">
                      <a:pos x="793" y="852"/>
                    </a:cxn>
                    <a:cxn ang="0">
                      <a:pos x="785" y="842"/>
                    </a:cxn>
                    <a:cxn ang="0">
                      <a:pos x="782" y="829"/>
                    </a:cxn>
                    <a:cxn ang="0">
                      <a:pos x="782" y="0"/>
                    </a:cxn>
                    <a:cxn ang="0">
                      <a:pos x="706" y="8"/>
                    </a:cxn>
                    <a:cxn ang="0">
                      <a:pos x="630" y="22"/>
                    </a:cxn>
                    <a:cxn ang="0">
                      <a:pos x="557" y="43"/>
                    </a:cxn>
                    <a:cxn ang="0">
                      <a:pos x="487" y="72"/>
                    </a:cxn>
                    <a:cxn ang="0">
                      <a:pos x="419" y="107"/>
                    </a:cxn>
                    <a:cxn ang="0">
                      <a:pos x="355" y="147"/>
                    </a:cxn>
                    <a:cxn ang="0">
                      <a:pos x="294" y="195"/>
                    </a:cxn>
                    <a:cxn ang="0">
                      <a:pos x="238" y="248"/>
                    </a:cxn>
                    <a:cxn ang="0">
                      <a:pos x="209" y="278"/>
                    </a:cxn>
                    <a:cxn ang="0">
                      <a:pos x="158" y="340"/>
                    </a:cxn>
                    <a:cxn ang="0">
                      <a:pos x="114" y="408"/>
                    </a:cxn>
                    <a:cxn ang="0">
                      <a:pos x="77" y="478"/>
                    </a:cxn>
                    <a:cxn ang="0">
                      <a:pos x="46" y="552"/>
                    </a:cxn>
                    <a:cxn ang="0">
                      <a:pos x="24" y="628"/>
                    </a:cxn>
                    <a:cxn ang="0">
                      <a:pos x="8" y="708"/>
                    </a:cxn>
                    <a:cxn ang="0">
                      <a:pos x="0" y="789"/>
                    </a:cxn>
                    <a:cxn ang="0">
                      <a:pos x="0" y="829"/>
                    </a:cxn>
                    <a:cxn ang="0">
                      <a:pos x="3" y="915"/>
                    </a:cxn>
                    <a:cxn ang="0">
                      <a:pos x="16" y="997"/>
                    </a:cxn>
                    <a:cxn ang="0">
                      <a:pos x="37" y="1076"/>
                    </a:cxn>
                    <a:cxn ang="0">
                      <a:pos x="65" y="1153"/>
                    </a:cxn>
                    <a:cxn ang="0">
                      <a:pos x="100" y="1226"/>
                    </a:cxn>
                    <a:cxn ang="0">
                      <a:pos x="142" y="1294"/>
                    </a:cxn>
                    <a:cxn ang="0">
                      <a:pos x="189" y="1359"/>
                    </a:cxn>
                    <a:cxn ang="0">
                      <a:pos x="243" y="1418"/>
                    </a:cxn>
                    <a:cxn ang="0">
                      <a:pos x="302" y="1471"/>
                    </a:cxn>
                    <a:cxn ang="0">
                      <a:pos x="367" y="1519"/>
                    </a:cxn>
                    <a:cxn ang="0">
                      <a:pos x="435" y="1561"/>
                    </a:cxn>
                    <a:cxn ang="0">
                      <a:pos x="508" y="1596"/>
                    </a:cxn>
                    <a:cxn ang="0">
                      <a:pos x="584" y="1624"/>
                    </a:cxn>
                    <a:cxn ang="0">
                      <a:pos x="665" y="1645"/>
                    </a:cxn>
                    <a:cxn ang="0">
                      <a:pos x="746" y="1658"/>
                    </a:cxn>
                    <a:cxn ang="0">
                      <a:pos x="832" y="1661"/>
                    </a:cxn>
                  </a:cxnLst>
                  <a:rect l="0" t="0" r="r" b="b"/>
                  <a:pathLst>
                    <a:path w="1421" h="1661">
                      <a:moveTo>
                        <a:pt x="832" y="1661"/>
                      </a:moveTo>
                      <a:lnTo>
                        <a:pt x="832" y="1661"/>
                      </a:lnTo>
                      <a:lnTo>
                        <a:pt x="872" y="1660"/>
                      </a:lnTo>
                      <a:lnTo>
                        <a:pt x="914" y="1658"/>
                      </a:lnTo>
                      <a:lnTo>
                        <a:pt x="954" y="1652"/>
                      </a:lnTo>
                      <a:lnTo>
                        <a:pt x="995" y="1645"/>
                      </a:lnTo>
                      <a:lnTo>
                        <a:pt x="1035" y="1636"/>
                      </a:lnTo>
                      <a:lnTo>
                        <a:pt x="1074" y="1625"/>
                      </a:lnTo>
                      <a:lnTo>
                        <a:pt x="1112" y="1613"/>
                      </a:lnTo>
                      <a:lnTo>
                        <a:pt x="1150" y="1598"/>
                      </a:lnTo>
                      <a:lnTo>
                        <a:pt x="1188" y="1580"/>
                      </a:lnTo>
                      <a:lnTo>
                        <a:pt x="1224" y="1563"/>
                      </a:lnTo>
                      <a:lnTo>
                        <a:pt x="1260" y="1542"/>
                      </a:lnTo>
                      <a:lnTo>
                        <a:pt x="1295" y="1520"/>
                      </a:lnTo>
                      <a:lnTo>
                        <a:pt x="1328" y="1497"/>
                      </a:lnTo>
                      <a:lnTo>
                        <a:pt x="1360" y="1472"/>
                      </a:lnTo>
                      <a:lnTo>
                        <a:pt x="1391" y="1445"/>
                      </a:lnTo>
                      <a:lnTo>
                        <a:pt x="1421" y="1416"/>
                      </a:lnTo>
                      <a:lnTo>
                        <a:pt x="793" y="852"/>
                      </a:lnTo>
                      <a:lnTo>
                        <a:pt x="793" y="852"/>
                      </a:lnTo>
                      <a:lnTo>
                        <a:pt x="788" y="847"/>
                      </a:lnTo>
                      <a:lnTo>
                        <a:pt x="785" y="842"/>
                      </a:lnTo>
                      <a:lnTo>
                        <a:pt x="783" y="836"/>
                      </a:lnTo>
                      <a:lnTo>
                        <a:pt x="782" y="829"/>
                      </a:lnTo>
                      <a:lnTo>
                        <a:pt x="782" y="0"/>
                      </a:lnTo>
                      <a:lnTo>
                        <a:pt x="782" y="0"/>
                      </a:lnTo>
                      <a:lnTo>
                        <a:pt x="744" y="2"/>
                      </a:lnTo>
                      <a:lnTo>
                        <a:pt x="706" y="8"/>
                      </a:lnTo>
                      <a:lnTo>
                        <a:pt x="668" y="13"/>
                      </a:lnTo>
                      <a:lnTo>
                        <a:pt x="630" y="22"/>
                      </a:lnTo>
                      <a:lnTo>
                        <a:pt x="594" y="32"/>
                      </a:lnTo>
                      <a:lnTo>
                        <a:pt x="557" y="43"/>
                      </a:lnTo>
                      <a:lnTo>
                        <a:pt x="521" y="57"/>
                      </a:lnTo>
                      <a:lnTo>
                        <a:pt x="487" y="72"/>
                      </a:lnTo>
                      <a:lnTo>
                        <a:pt x="452" y="88"/>
                      </a:lnTo>
                      <a:lnTo>
                        <a:pt x="419" y="107"/>
                      </a:lnTo>
                      <a:lnTo>
                        <a:pt x="386" y="127"/>
                      </a:lnTo>
                      <a:lnTo>
                        <a:pt x="355" y="147"/>
                      </a:lnTo>
                      <a:lnTo>
                        <a:pt x="324" y="170"/>
                      </a:lnTo>
                      <a:lnTo>
                        <a:pt x="294" y="195"/>
                      </a:lnTo>
                      <a:lnTo>
                        <a:pt x="265" y="220"/>
                      </a:lnTo>
                      <a:lnTo>
                        <a:pt x="238" y="248"/>
                      </a:lnTo>
                      <a:lnTo>
                        <a:pt x="238" y="248"/>
                      </a:lnTo>
                      <a:lnTo>
                        <a:pt x="209" y="278"/>
                      </a:lnTo>
                      <a:lnTo>
                        <a:pt x="183" y="309"/>
                      </a:lnTo>
                      <a:lnTo>
                        <a:pt x="158" y="340"/>
                      </a:lnTo>
                      <a:lnTo>
                        <a:pt x="135" y="373"/>
                      </a:lnTo>
                      <a:lnTo>
                        <a:pt x="114" y="408"/>
                      </a:lnTo>
                      <a:lnTo>
                        <a:pt x="95" y="443"/>
                      </a:lnTo>
                      <a:lnTo>
                        <a:pt x="77" y="478"/>
                      </a:lnTo>
                      <a:lnTo>
                        <a:pt x="61" y="515"/>
                      </a:lnTo>
                      <a:lnTo>
                        <a:pt x="46" y="552"/>
                      </a:lnTo>
                      <a:lnTo>
                        <a:pt x="35" y="590"/>
                      </a:lnTo>
                      <a:lnTo>
                        <a:pt x="24" y="628"/>
                      </a:lnTo>
                      <a:lnTo>
                        <a:pt x="15" y="668"/>
                      </a:lnTo>
                      <a:lnTo>
                        <a:pt x="8" y="708"/>
                      </a:lnTo>
                      <a:lnTo>
                        <a:pt x="3" y="748"/>
                      </a:lnTo>
                      <a:lnTo>
                        <a:pt x="0" y="789"/>
                      </a:lnTo>
                      <a:lnTo>
                        <a:pt x="0" y="829"/>
                      </a:lnTo>
                      <a:lnTo>
                        <a:pt x="0" y="829"/>
                      </a:lnTo>
                      <a:lnTo>
                        <a:pt x="1" y="872"/>
                      </a:lnTo>
                      <a:lnTo>
                        <a:pt x="3" y="915"/>
                      </a:lnTo>
                      <a:lnTo>
                        <a:pt x="9" y="956"/>
                      </a:lnTo>
                      <a:lnTo>
                        <a:pt x="16" y="997"/>
                      </a:lnTo>
                      <a:lnTo>
                        <a:pt x="25" y="1037"/>
                      </a:lnTo>
                      <a:lnTo>
                        <a:pt x="37" y="1076"/>
                      </a:lnTo>
                      <a:lnTo>
                        <a:pt x="50" y="1115"/>
                      </a:lnTo>
                      <a:lnTo>
                        <a:pt x="65" y="1153"/>
                      </a:lnTo>
                      <a:lnTo>
                        <a:pt x="82" y="1190"/>
                      </a:lnTo>
                      <a:lnTo>
                        <a:pt x="100" y="1226"/>
                      </a:lnTo>
                      <a:lnTo>
                        <a:pt x="120" y="1261"/>
                      </a:lnTo>
                      <a:lnTo>
                        <a:pt x="142" y="1294"/>
                      </a:lnTo>
                      <a:lnTo>
                        <a:pt x="165" y="1326"/>
                      </a:lnTo>
                      <a:lnTo>
                        <a:pt x="189" y="1359"/>
                      </a:lnTo>
                      <a:lnTo>
                        <a:pt x="216" y="1389"/>
                      </a:lnTo>
                      <a:lnTo>
                        <a:pt x="243" y="1418"/>
                      </a:lnTo>
                      <a:lnTo>
                        <a:pt x="272" y="1445"/>
                      </a:lnTo>
                      <a:lnTo>
                        <a:pt x="302" y="1471"/>
                      </a:lnTo>
                      <a:lnTo>
                        <a:pt x="335" y="1496"/>
                      </a:lnTo>
                      <a:lnTo>
                        <a:pt x="367" y="1519"/>
                      </a:lnTo>
                      <a:lnTo>
                        <a:pt x="400" y="1541"/>
                      </a:lnTo>
                      <a:lnTo>
                        <a:pt x="435" y="1561"/>
                      </a:lnTo>
                      <a:lnTo>
                        <a:pt x="471" y="1579"/>
                      </a:lnTo>
                      <a:lnTo>
                        <a:pt x="508" y="1596"/>
                      </a:lnTo>
                      <a:lnTo>
                        <a:pt x="546" y="1610"/>
                      </a:lnTo>
                      <a:lnTo>
                        <a:pt x="584" y="1624"/>
                      </a:lnTo>
                      <a:lnTo>
                        <a:pt x="624" y="1636"/>
                      </a:lnTo>
                      <a:lnTo>
                        <a:pt x="665" y="1645"/>
                      </a:lnTo>
                      <a:lnTo>
                        <a:pt x="705" y="1652"/>
                      </a:lnTo>
                      <a:lnTo>
                        <a:pt x="746" y="1658"/>
                      </a:lnTo>
                      <a:lnTo>
                        <a:pt x="789" y="1660"/>
                      </a:lnTo>
                      <a:lnTo>
                        <a:pt x="832" y="1661"/>
                      </a:lnTo>
                      <a:lnTo>
                        <a:pt x="832" y="16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9" name="Freeform 36"/>
                <p:cNvSpPr>
                  <a:spLocks noEditPoints="1"/>
                </p:cNvSpPr>
                <p:nvPr/>
              </p:nvSpPr>
              <p:spPr bwMode="auto">
                <a:xfrm>
                  <a:off x="3225800" y="655638"/>
                  <a:ext cx="203200" cy="134938"/>
                </a:xfrm>
                <a:custGeom>
                  <a:avLst/>
                  <a:gdLst/>
                  <a:ahLst/>
                  <a:cxnLst>
                    <a:cxn ang="0">
                      <a:pos x="571" y="514"/>
                    </a:cxn>
                    <a:cxn ang="0">
                      <a:pos x="615" y="458"/>
                    </a:cxn>
                    <a:cxn ang="0">
                      <a:pos x="654" y="399"/>
                    </a:cxn>
                    <a:cxn ang="0">
                      <a:pos x="687" y="338"/>
                    </a:cxn>
                    <a:cxn ang="0">
                      <a:pos x="715" y="274"/>
                    </a:cxn>
                    <a:cxn ang="0">
                      <a:pos x="738" y="208"/>
                    </a:cxn>
                    <a:cxn ang="0">
                      <a:pos x="755" y="140"/>
                    </a:cxn>
                    <a:cxn ang="0">
                      <a:pos x="767" y="71"/>
                    </a:cxn>
                    <a:cxn ang="0">
                      <a:pos x="772" y="0"/>
                    </a:cxn>
                    <a:cxn ang="0">
                      <a:pos x="571" y="514"/>
                    </a:cxn>
                    <a:cxn ang="0">
                      <a:pos x="715" y="225"/>
                    </a:cxn>
                    <a:cxn ang="0">
                      <a:pos x="680" y="238"/>
                    </a:cxn>
                    <a:cxn ang="0">
                      <a:pos x="492" y="383"/>
                    </a:cxn>
                    <a:cxn ang="0">
                      <a:pos x="700" y="174"/>
                    </a:cxn>
                    <a:cxn ang="0">
                      <a:pos x="680" y="238"/>
                    </a:cxn>
                    <a:cxn ang="0">
                      <a:pos x="713" y="120"/>
                    </a:cxn>
                    <a:cxn ang="0">
                      <a:pos x="447" y="343"/>
                    </a:cxn>
                    <a:cxn ang="0">
                      <a:pos x="722" y="68"/>
                    </a:cxn>
                    <a:cxn ang="0">
                      <a:pos x="713" y="120"/>
                    </a:cxn>
                    <a:cxn ang="0">
                      <a:pos x="425" y="322"/>
                    </a:cxn>
                    <a:cxn ang="0">
                      <a:pos x="659" y="45"/>
                    </a:cxn>
                    <a:cxn ang="0">
                      <a:pos x="425" y="322"/>
                    </a:cxn>
                    <a:cxn ang="0">
                      <a:pos x="357" y="261"/>
                    </a:cxn>
                    <a:cxn ang="0">
                      <a:pos x="617" y="45"/>
                    </a:cxn>
                    <a:cxn ang="0">
                      <a:pos x="334" y="241"/>
                    </a:cxn>
                    <a:cxn ang="0">
                      <a:pos x="488" y="45"/>
                    </a:cxn>
                    <a:cxn ang="0">
                      <a:pos x="334" y="241"/>
                    </a:cxn>
                    <a:cxn ang="0">
                      <a:pos x="267" y="180"/>
                    </a:cxn>
                    <a:cxn ang="0">
                      <a:pos x="445" y="45"/>
                    </a:cxn>
                    <a:cxn ang="0">
                      <a:pos x="244" y="161"/>
                    </a:cxn>
                    <a:cxn ang="0">
                      <a:pos x="316" y="45"/>
                    </a:cxn>
                    <a:cxn ang="0">
                      <a:pos x="244" y="161"/>
                    </a:cxn>
                    <a:cxn ang="0">
                      <a:pos x="176" y="99"/>
                    </a:cxn>
                    <a:cxn ang="0">
                      <a:pos x="274" y="45"/>
                    </a:cxn>
                    <a:cxn ang="0">
                      <a:pos x="154" y="80"/>
                    </a:cxn>
                    <a:cxn ang="0">
                      <a:pos x="189" y="45"/>
                    </a:cxn>
                    <a:cxn ang="0">
                      <a:pos x="194" y="148"/>
                    </a:cxn>
                    <a:cxn ang="0">
                      <a:pos x="194" y="148"/>
                    </a:cxn>
                    <a:cxn ang="0">
                      <a:pos x="331" y="267"/>
                    </a:cxn>
                    <a:cxn ang="0">
                      <a:pos x="465" y="389"/>
                    </a:cxn>
                    <a:cxn ang="0">
                      <a:pos x="465" y="389"/>
                    </a:cxn>
                    <a:cxn ang="0">
                      <a:pos x="510" y="429"/>
                    </a:cxn>
                    <a:cxn ang="0">
                      <a:pos x="566" y="449"/>
                    </a:cxn>
                    <a:cxn ang="0">
                      <a:pos x="650" y="311"/>
                    </a:cxn>
                    <a:cxn ang="0">
                      <a:pos x="632" y="346"/>
                    </a:cxn>
                    <a:cxn ang="0">
                      <a:pos x="589" y="416"/>
                    </a:cxn>
                    <a:cxn ang="0">
                      <a:pos x="566" y="449"/>
                    </a:cxn>
                  </a:cxnLst>
                  <a:rect l="0" t="0" r="r" b="b"/>
                  <a:pathLst>
                    <a:path w="772" h="514">
                      <a:moveTo>
                        <a:pt x="571" y="514"/>
                      </a:moveTo>
                      <a:lnTo>
                        <a:pt x="571" y="514"/>
                      </a:lnTo>
                      <a:lnTo>
                        <a:pt x="593" y="486"/>
                      </a:lnTo>
                      <a:lnTo>
                        <a:pt x="615" y="458"/>
                      </a:lnTo>
                      <a:lnTo>
                        <a:pt x="634" y="429"/>
                      </a:lnTo>
                      <a:lnTo>
                        <a:pt x="654" y="399"/>
                      </a:lnTo>
                      <a:lnTo>
                        <a:pt x="671" y="369"/>
                      </a:lnTo>
                      <a:lnTo>
                        <a:pt x="687" y="338"/>
                      </a:lnTo>
                      <a:lnTo>
                        <a:pt x="701" y="306"/>
                      </a:lnTo>
                      <a:lnTo>
                        <a:pt x="715" y="274"/>
                      </a:lnTo>
                      <a:lnTo>
                        <a:pt x="728" y="241"/>
                      </a:lnTo>
                      <a:lnTo>
                        <a:pt x="738" y="208"/>
                      </a:lnTo>
                      <a:lnTo>
                        <a:pt x="747" y="174"/>
                      </a:lnTo>
                      <a:lnTo>
                        <a:pt x="755" y="140"/>
                      </a:lnTo>
                      <a:lnTo>
                        <a:pt x="761" y="106"/>
                      </a:lnTo>
                      <a:lnTo>
                        <a:pt x="767" y="71"/>
                      </a:lnTo>
                      <a:lnTo>
                        <a:pt x="770" y="36"/>
                      </a:lnTo>
                      <a:lnTo>
                        <a:pt x="772" y="0"/>
                      </a:lnTo>
                      <a:lnTo>
                        <a:pt x="0" y="0"/>
                      </a:lnTo>
                      <a:lnTo>
                        <a:pt x="571" y="514"/>
                      </a:lnTo>
                      <a:close/>
                      <a:moveTo>
                        <a:pt x="715" y="225"/>
                      </a:moveTo>
                      <a:lnTo>
                        <a:pt x="715" y="225"/>
                      </a:lnTo>
                      <a:lnTo>
                        <a:pt x="715" y="225"/>
                      </a:lnTo>
                      <a:close/>
                      <a:moveTo>
                        <a:pt x="680" y="238"/>
                      </a:moveTo>
                      <a:lnTo>
                        <a:pt x="515" y="403"/>
                      </a:lnTo>
                      <a:lnTo>
                        <a:pt x="492" y="383"/>
                      </a:lnTo>
                      <a:lnTo>
                        <a:pt x="700" y="174"/>
                      </a:lnTo>
                      <a:lnTo>
                        <a:pt x="700" y="174"/>
                      </a:lnTo>
                      <a:lnTo>
                        <a:pt x="691" y="207"/>
                      </a:lnTo>
                      <a:lnTo>
                        <a:pt x="680" y="238"/>
                      </a:lnTo>
                      <a:lnTo>
                        <a:pt x="680" y="238"/>
                      </a:lnTo>
                      <a:close/>
                      <a:moveTo>
                        <a:pt x="713" y="120"/>
                      </a:moveTo>
                      <a:lnTo>
                        <a:pt x="470" y="363"/>
                      </a:lnTo>
                      <a:lnTo>
                        <a:pt x="447" y="343"/>
                      </a:lnTo>
                      <a:lnTo>
                        <a:pt x="722" y="68"/>
                      </a:lnTo>
                      <a:lnTo>
                        <a:pt x="722" y="68"/>
                      </a:lnTo>
                      <a:lnTo>
                        <a:pt x="717" y="94"/>
                      </a:lnTo>
                      <a:lnTo>
                        <a:pt x="713" y="120"/>
                      </a:lnTo>
                      <a:lnTo>
                        <a:pt x="713" y="120"/>
                      </a:lnTo>
                      <a:close/>
                      <a:moveTo>
                        <a:pt x="425" y="322"/>
                      </a:moveTo>
                      <a:lnTo>
                        <a:pt x="402" y="301"/>
                      </a:lnTo>
                      <a:lnTo>
                        <a:pt x="659" y="45"/>
                      </a:lnTo>
                      <a:lnTo>
                        <a:pt x="702" y="45"/>
                      </a:lnTo>
                      <a:lnTo>
                        <a:pt x="425" y="322"/>
                      </a:lnTo>
                      <a:close/>
                      <a:moveTo>
                        <a:pt x="380" y="282"/>
                      </a:moveTo>
                      <a:lnTo>
                        <a:pt x="357" y="261"/>
                      </a:lnTo>
                      <a:lnTo>
                        <a:pt x="573" y="45"/>
                      </a:lnTo>
                      <a:lnTo>
                        <a:pt x="617" y="45"/>
                      </a:lnTo>
                      <a:lnTo>
                        <a:pt x="380" y="282"/>
                      </a:lnTo>
                      <a:close/>
                      <a:moveTo>
                        <a:pt x="334" y="241"/>
                      </a:moveTo>
                      <a:lnTo>
                        <a:pt x="312" y="221"/>
                      </a:lnTo>
                      <a:lnTo>
                        <a:pt x="488" y="45"/>
                      </a:lnTo>
                      <a:lnTo>
                        <a:pt x="530" y="45"/>
                      </a:lnTo>
                      <a:lnTo>
                        <a:pt x="334" y="241"/>
                      </a:lnTo>
                      <a:close/>
                      <a:moveTo>
                        <a:pt x="289" y="201"/>
                      </a:moveTo>
                      <a:lnTo>
                        <a:pt x="267" y="180"/>
                      </a:lnTo>
                      <a:lnTo>
                        <a:pt x="402" y="45"/>
                      </a:lnTo>
                      <a:lnTo>
                        <a:pt x="445" y="45"/>
                      </a:lnTo>
                      <a:lnTo>
                        <a:pt x="289" y="201"/>
                      </a:lnTo>
                      <a:close/>
                      <a:moveTo>
                        <a:pt x="244" y="161"/>
                      </a:moveTo>
                      <a:lnTo>
                        <a:pt x="221" y="140"/>
                      </a:lnTo>
                      <a:lnTo>
                        <a:pt x="316" y="45"/>
                      </a:lnTo>
                      <a:lnTo>
                        <a:pt x="360" y="45"/>
                      </a:lnTo>
                      <a:lnTo>
                        <a:pt x="244" y="161"/>
                      </a:lnTo>
                      <a:close/>
                      <a:moveTo>
                        <a:pt x="199" y="120"/>
                      </a:moveTo>
                      <a:lnTo>
                        <a:pt x="176" y="99"/>
                      </a:lnTo>
                      <a:lnTo>
                        <a:pt x="230" y="45"/>
                      </a:lnTo>
                      <a:lnTo>
                        <a:pt x="274" y="45"/>
                      </a:lnTo>
                      <a:lnTo>
                        <a:pt x="199" y="120"/>
                      </a:lnTo>
                      <a:close/>
                      <a:moveTo>
                        <a:pt x="154" y="80"/>
                      </a:moveTo>
                      <a:lnTo>
                        <a:pt x="116" y="45"/>
                      </a:lnTo>
                      <a:lnTo>
                        <a:pt x="189" y="45"/>
                      </a:lnTo>
                      <a:lnTo>
                        <a:pt x="154" y="80"/>
                      </a:lnTo>
                      <a:close/>
                      <a:moveTo>
                        <a:pt x="194" y="148"/>
                      </a:moveTo>
                      <a:lnTo>
                        <a:pt x="194" y="148"/>
                      </a:lnTo>
                      <a:lnTo>
                        <a:pt x="194" y="148"/>
                      </a:lnTo>
                      <a:close/>
                      <a:moveTo>
                        <a:pt x="331" y="267"/>
                      </a:moveTo>
                      <a:lnTo>
                        <a:pt x="331" y="267"/>
                      </a:lnTo>
                      <a:lnTo>
                        <a:pt x="331" y="267"/>
                      </a:lnTo>
                      <a:close/>
                      <a:moveTo>
                        <a:pt x="465" y="389"/>
                      </a:moveTo>
                      <a:lnTo>
                        <a:pt x="465" y="389"/>
                      </a:lnTo>
                      <a:lnTo>
                        <a:pt x="465" y="389"/>
                      </a:lnTo>
                      <a:close/>
                      <a:moveTo>
                        <a:pt x="510" y="429"/>
                      </a:moveTo>
                      <a:lnTo>
                        <a:pt x="510" y="429"/>
                      </a:lnTo>
                      <a:lnTo>
                        <a:pt x="510" y="429"/>
                      </a:lnTo>
                      <a:close/>
                      <a:moveTo>
                        <a:pt x="566" y="449"/>
                      </a:moveTo>
                      <a:lnTo>
                        <a:pt x="537" y="424"/>
                      </a:lnTo>
                      <a:lnTo>
                        <a:pt x="650" y="311"/>
                      </a:lnTo>
                      <a:lnTo>
                        <a:pt x="650" y="311"/>
                      </a:lnTo>
                      <a:lnTo>
                        <a:pt x="632" y="346"/>
                      </a:lnTo>
                      <a:lnTo>
                        <a:pt x="611" y="382"/>
                      </a:lnTo>
                      <a:lnTo>
                        <a:pt x="589" y="416"/>
                      </a:lnTo>
                      <a:lnTo>
                        <a:pt x="566" y="449"/>
                      </a:lnTo>
                      <a:lnTo>
                        <a:pt x="566" y="44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0" name="Freeform 37"/>
                <p:cNvSpPr>
                  <a:spLocks/>
                </p:cNvSpPr>
                <p:nvPr/>
              </p:nvSpPr>
              <p:spPr bwMode="auto">
                <a:xfrm>
                  <a:off x="3276600" y="69373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1" name="Freeform 38"/>
                <p:cNvSpPr>
                  <a:spLocks/>
                </p:cNvSpPr>
                <p:nvPr/>
              </p:nvSpPr>
              <p:spPr bwMode="auto">
                <a:xfrm>
                  <a:off x="3313113" y="7254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83" name="Group 482"/>
              <p:cNvGrpSpPr/>
              <p:nvPr/>
            </p:nvGrpSpPr>
            <p:grpSpPr>
              <a:xfrm>
                <a:off x="5377440" y="4213712"/>
                <a:ext cx="1603305" cy="793366"/>
                <a:chOff x="5377440" y="4213712"/>
                <a:chExt cx="1603305" cy="793366"/>
              </a:xfrm>
            </p:grpSpPr>
            <p:sp>
              <p:nvSpPr>
                <p:cNvPr id="484" name="Flowchart: Process 483"/>
                <p:cNvSpPr/>
                <p:nvPr/>
              </p:nvSpPr>
              <p:spPr>
                <a:xfrm>
                  <a:off x="5377440" y="4213712"/>
                  <a:ext cx="1435955" cy="793366"/>
                </a:xfrm>
                <a:prstGeom prst="flowChartProcess">
                  <a:avLst/>
                </a:prstGeom>
                <a:noFill/>
                <a:ln w="38100">
                  <a:solidFill>
                    <a:srgbClr val="7F5C2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610" tIns="54610" rIns="54610" bIns="54610" rtlCol="0" anchor="ctr"/>
                <a:lstStyle/>
                <a:p>
                  <a:pPr algn="l"/>
                  <a:endParaRPr lang="en-GB" sz="800" dirty="0" smtClean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5" name="Flowchart: Process 484"/>
                <p:cNvSpPr/>
                <p:nvPr/>
              </p:nvSpPr>
              <p:spPr>
                <a:xfrm>
                  <a:off x="5654270" y="4460784"/>
                  <a:ext cx="937319" cy="449972"/>
                </a:xfrm>
                <a:prstGeom prst="flowChartProcess">
                  <a:avLst/>
                </a:prstGeom>
                <a:noFill/>
                <a:ln>
                  <a:solidFill>
                    <a:srgbClr val="7F5C2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610" tIns="54610" rIns="54610" bIns="54610" rtlCol="0" anchor="ctr"/>
                <a:lstStyle/>
                <a:p>
                  <a:pPr algn="l"/>
                  <a:endParaRPr lang="en-GB" sz="800" dirty="0" smtClean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6" name="TextBox 485"/>
                <p:cNvSpPr txBox="1"/>
                <p:nvPr/>
              </p:nvSpPr>
              <p:spPr>
                <a:xfrm>
                  <a:off x="5506120" y="4260612"/>
                  <a:ext cx="1474625" cy="164373"/>
                </a:xfrm>
                <a:prstGeom prst="rect">
                  <a:avLst/>
                </a:prstGeom>
                <a:noFill/>
              </p:spPr>
              <p:txBody>
                <a:bodyPr wrap="square" lIns="54610" tIns="54610" rIns="54610" bIns="54610" rtlCol="0" anchor="ctr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400" dirty="0" smtClean="0">
                      <a:solidFill>
                        <a:schemeClr val="tx2"/>
                      </a:solidFill>
                    </a:rPr>
                    <a:t>Reporting &amp; visualisation</a:t>
                  </a:r>
                  <a:endParaRPr lang="en-GB" sz="400" dirty="0" smtClean="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371" name="Group 110"/>
            <p:cNvGrpSpPr>
              <a:grpSpLocks/>
            </p:cNvGrpSpPr>
            <p:nvPr/>
          </p:nvGrpSpPr>
          <p:grpSpPr bwMode="auto">
            <a:xfrm>
              <a:off x="6410233" y="3977149"/>
              <a:ext cx="242213" cy="277989"/>
              <a:chOff x="0" y="0"/>
              <a:chExt cx="720" cy="577"/>
            </a:xfrm>
            <a:solidFill>
              <a:srgbClr val="7F5C27"/>
            </a:solidFill>
          </p:grpSpPr>
          <p:grpSp>
            <p:nvGrpSpPr>
              <p:cNvPr id="372" name="Group 111"/>
              <p:cNvGrpSpPr>
                <a:grpSpLocks/>
              </p:cNvGrpSpPr>
              <p:nvPr/>
            </p:nvGrpSpPr>
            <p:grpSpPr bwMode="auto">
              <a:xfrm>
                <a:off x="0" y="352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88" name="Oval 113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9" name="Oval 1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73" name="Group 114"/>
              <p:cNvGrpSpPr>
                <a:grpSpLocks/>
              </p:cNvGrpSpPr>
              <p:nvPr/>
            </p:nvGrpSpPr>
            <p:grpSpPr bwMode="auto">
              <a:xfrm>
                <a:off x="0" y="288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86" name="Oval 116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7" name="Oval 1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74" name="Group 117"/>
              <p:cNvGrpSpPr>
                <a:grpSpLocks/>
              </p:cNvGrpSpPr>
              <p:nvPr/>
            </p:nvGrpSpPr>
            <p:grpSpPr bwMode="auto">
              <a:xfrm>
                <a:off x="0" y="225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84" name="Oval 119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5" name="Oval 1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75" name="Group 120"/>
              <p:cNvGrpSpPr>
                <a:grpSpLocks/>
              </p:cNvGrpSpPr>
              <p:nvPr/>
            </p:nvGrpSpPr>
            <p:grpSpPr bwMode="auto">
              <a:xfrm>
                <a:off x="0" y="155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82" name="Oval 122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3" name="Oval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76" name="Group 123"/>
              <p:cNvGrpSpPr>
                <a:grpSpLocks/>
              </p:cNvGrpSpPr>
              <p:nvPr/>
            </p:nvGrpSpPr>
            <p:grpSpPr bwMode="auto">
              <a:xfrm>
                <a:off x="0" y="85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80" name="Oval 125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1" name="Oval 1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77" name="Group 126"/>
              <p:cNvGrpSpPr>
                <a:grpSpLocks/>
              </p:cNvGrpSpPr>
              <p:nvPr/>
            </p:nvGrpSpPr>
            <p:grpSpPr bwMode="auto">
              <a:xfrm>
                <a:off x="0" y="0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78" name="Oval 128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79" name="Oval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</p:grpSp>
      </p:grpSp>
      <p:sp>
        <p:nvSpPr>
          <p:cNvPr id="277" name="Flowchart: Process 276"/>
          <p:cNvSpPr/>
          <p:nvPr/>
        </p:nvSpPr>
        <p:spPr>
          <a:xfrm>
            <a:off x="311972" y="1584237"/>
            <a:ext cx="9365427" cy="1387563"/>
          </a:xfrm>
          <a:prstGeom prst="flowChartProcess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637200" y="1459428"/>
            <a:ext cx="4215251" cy="28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Project objectives for Phase 2B and Wave 1 deliverables 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279" name="Rectangle 44"/>
          <p:cNvSpPr>
            <a:spLocks noChangeArrowheads="1"/>
          </p:cNvSpPr>
          <p:nvPr/>
        </p:nvSpPr>
        <p:spPr bwMode="auto">
          <a:xfrm>
            <a:off x="857026" y="2433935"/>
            <a:ext cx="18659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cs typeface="Arial" pitchFamily="34" charset="0"/>
              </a:rPr>
              <a:t>Select suitable vendors for solution deployment</a:t>
            </a:r>
          </a:p>
        </p:txBody>
      </p:sp>
      <p:sp>
        <p:nvSpPr>
          <p:cNvPr id="280" name="Rectangle 44"/>
          <p:cNvSpPr>
            <a:spLocks noChangeArrowheads="1"/>
          </p:cNvSpPr>
          <p:nvPr/>
        </p:nvSpPr>
        <p:spPr bwMode="auto">
          <a:xfrm>
            <a:off x="3799483" y="2433935"/>
            <a:ext cx="1771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cs typeface="Arial" pitchFamily="34" charset="0"/>
              </a:rPr>
              <a:t>Build user-friendly dashboard </a:t>
            </a:r>
            <a:r>
              <a:rPr lang="en-US" sz="1000" b="1" dirty="0" smtClean="0">
                <a:solidFill>
                  <a:schemeClr val="accent1"/>
                </a:solidFill>
                <a:cs typeface="Arial" pitchFamily="34" charset="0"/>
              </a:rPr>
              <a:t>for </a:t>
            </a:r>
            <a:br>
              <a:rPr lang="en-US" sz="1000" b="1" dirty="0" smtClean="0">
                <a:solidFill>
                  <a:schemeClr val="accent1"/>
                </a:solidFill>
                <a:cs typeface="Arial" pitchFamily="34" charset="0"/>
              </a:rPr>
            </a:br>
            <a:r>
              <a:rPr lang="en-US" sz="1000" b="1" dirty="0" smtClean="0">
                <a:solidFill>
                  <a:schemeClr val="accent1"/>
                </a:solidFill>
                <a:cs typeface="Arial" pitchFamily="34" charset="0"/>
              </a:rPr>
              <a:t>Sales &amp; Marketing</a:t>
            </a:r>
            <a:endParaRPr lang="en-US" sz="1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1" name="Rectangle 44"/>
          <p:cNvSpPr>
            <a:spLocks noChangeArrowheads="1"/>
          </p:cNvSpPr>
          <p:nvPr/>
        </p:nvSpPr>
        <p:spPr bwMode="auto">
          <a:xfrm>
            <a:off x="6696633" y="2433935"/>
            <a:ext cx="19754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accent1"/>
                </a:solidFill>
                <a:cs typeface="Arial" pitchFamily="34" charset="0"/>
              </a:rPr>
              <a:t>Enhance people capability on data analytics</a:t>
            </a: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2" name="object 4"/>
          <p:cNvSpPr/>
          <p:nvPr/>
        </p:nvSpPr>
        <p:spPr>
          <a:xfrm>
            <a:off x="306798" y="2007482"/>
            <a:ext cx="9357868" cy="93731"/>
          </a:xfrm>
          <a:custGeom>
            <a:avLst/>
            <a:gdLst/>
            <a:ahLst/>
            <a:cxnLst/>
            <a:rect l="l" t="t" r="r" b="b"/>
            <a:pathLst>
              <a:path w="4765040" h="108585">
                <a:moveTo>
                  <a:pt x="0" y="108000"/>
                </a:moveTo>
                <a:lnTo>
                  <a:pt x="4764544" y="108000"/>
                </a:lnTo>
                <a:lnTo>
                  <a:pt x="4764544" y="0"/>
                </a:lnTo>
                <a:lnTo>
                  <a:pt x="0" y="0"/>
                </a:lnTo>
                <a:lnTo>
                  <a:pt x="0" y="108000"/>
                </a:lnTo>
                <a:close/>
              </a:path>
            </a:pathLst>
          </a:custGeom>
          <a:solidFill>
            <a:srgbClr val="BE8B3A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283" name="object 6"/>
          <p:cNvSpPr/>
          <p:nvPr/>
        </p:nvSpPr>
        <p:spPr>
          <a:xfrm>
            <a:off x="1456889" y="1784347"/>
            <a:ext cx="575279" cy="540000"/>
          </a:xfrm>
          <a:custGeom>
            <a:avLst/>
            <a:gdLst/>
            <a:ahLst/>
            <a:cxnLst/>
            <a:rect l="l" t="t" r="r" b="b"/>
            <a:pathLst>
              <a:path w="972185" h="972185">
                <a:moveTo>
                  <a:pt x="486003" y="0"/>
                </a:moveTo>
                <a:lnTo>
                  <a:pt x="446143" y="1611"/>
                </a:lnTo>
                <a:lnTo>
                  <a:pt x="407170" y="6360"/>
                </a:lnTo>
                <a:lnTo>
                  <a:pt x="369210" y="14124"/>
                </a:lnTo>
                <a:lnTo>
                  <a:pt x="332388" y="24776"/>
                </a:lnTo>
                <a:lnTo>
                  <a:pt x="262656" y="54246"/>
                </a:lnTo>
                <a:lnTo>
                  <a:pt x="198975" y="93769"/>
                </a:lnTo>
                <a:lnTo>
                  <a:pt x="142346" y="142344"/>
                </a:lnTo>
                <a:lnTo>
                  <a:pt x="93769" y="198972"/>
                </a:lnTo>
                <a:lnTo>
                  <a:pt x="54246" y="262651"/>
                </a:lnTo>
                <a:lnTo>
                  <a:pt x="24776" y="332381"/>
                </a:lnTo>
                <a:lnTo>
                  <a:pt x="14124" y="369202"/>
                </a:lnTo>
                <a:lnTo>
                  <a:pt x="6360" y="407161"/>
                </a:lnTo>
                <a:lnTo>
                  <a:pt x="1611" y="446132"/>
                </a:lnTo>
                <a:lnTo>
                  <a:pt x="0" y="485990"/>
                </a:lnTo>
                <a:lnTo>
                  <a:pt x="1611" y="525851"/>
                </a:lnTo>
                <a:lnTo>
                  <a:pt x="6360" y="564823"/>
                </a:lnTo>
                <a:lnTo>
                  <a:pt x="14124" y="602783"/>
                </a:lnTo>
                <a:lnTo>
                  <a:pt x="24776" y="639606"/>
                </a:lnTo>
                <a:lnTo>
                  <a:pt x="54246" y="709338"/>
                </a:lnTo>
                <a:lnTo>
                  <a:pt x="93769" y="773019"/>
                </a:lnTo>
                <a:lnTo>
                  <a:pt x="142346" y="829648"/>
                </a:lnTo>
                <a:lnTo>
                  <a:pt x="198975" y="878224"/>
                </a:lnTo>
                <a:lnTo>
                  <a:pt x="262656" y="917748"/>
                </a:lnTo>
                <a:lnTo>
                  <a:pt x="332388" y="947217"/>
                </a:lnTo>
                <a:lnTo>
                  <a:pt x="369210" y="957870"/>
                </a:lnTo>
                <a:lnTo>
                  <a:pt x="407170" y="965633"/>
                </a:lnTo>
                <a:lnTo>
                  <a:pt x="446143" y="970383"/>
                </a:lnTo>
                <a:lnTo>
                  <a:pt x="486003" y="971994"/>
                </a:lnTo>
                <a:lnTo>
                  <a:pt x="525863" y="970383"/>
                </a:lnTo>
                <a:lnTo>
                  <a:pt x="564836" y="965633"/>
                </a:lnTo>
                <a:lnTo>
                  <a:pt x="602796" y="957870"/>
                </a:lnTo>
                <a:lnTo>
                  <a:pt x="639619" y="947217"/>
                </a:lnTo>
                <a:lnTo>
                  <a:pt x="709351" y="917748"/>
                </a:lnTo>
                <a:lnTo>
                  <a:pt x="773031" y="878224"/>
                </a:lnTo>
                <a:lnTo>
                  <a:pt x="829660" y="829648"/>
                </a:lnTo>
                <a:lnTo>
                  <a:pt x="878237" y="773019"/>
                </a:lnTo>
                <a:lnTo>
                  <a:pt x="917760" y="709338"/>
                </a:lnTo>
                <a:lnTo>
                  <a:pt x="947230" y="639606"/>
                </a:lnTo>
                <a:lnTo>
                  <a:pt x="957882" y="602783"/>
                </a:lnTo>
                <a:lnTo>
                  <a:pt x="965646" y="564823"/>
                </a:lnTo>
                <a:lnTo>
                  <a:pt x="970396" y="525851"/>
                </a:lnTo>
                <a:lnTo>
                  <a:pt x="972007" y="485990"/>
                </a:lnTo>
                <a:lnTo>
                  <a:pt x="970396" y="446132"/>
                </a:lnTo>
                <a:lnTo>
                  <a:pt x="965646" y="407161"/>
                </a:lnTo>
                <a:lnTo>
                  <a:pt x="957882" y="369202"/>
                </a:lnTo>
                <a:lnTo>
                  <a:pt x="947230" y="332381"/>
                </a:lnTo>
                <a:lnTo>
                  <a:pt x="917760" y="262651"/>
                </a:lnTo>
                <a:lnTo>
                  <a:pt x="878237" y="198972"/>
                </a:lnTo>
                <a:lnTo>
                  <a:pt x="829660" y="142344"/>
                </a:lnTo>
                <a:lnTo>
                  <a:pt x="773031" y="93769"/>
                </a:lnTo>
                <a:lnTo>
                  <a:pt x="709351" y="54246"/>
                </a:lnTo>
                <a:lnTo>
                  <a:pt x="639619" y="24776"/>
                </a:lnTo>
                <a:lnTo>
                  <a:pt x="602796" y="14124"/>
                </a:lnTo>
                <a:lnTo>
                  <a:pt x="564836" y="6360"/>
                </a:lnTo>
                <a:lnTo>
                  <a:pt x="525863" y="1611"/>
                </a:lnTo>
                <a:lnTo>
                  <a:pt x="486003" y="0"/>
                </a:lnTo>
                <a:close/>
              </a:path>
            </a:pathLst>
          </a:custGeom>
          <a:solidFill>
            <a:srgbClr val="BE8B3A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284" name="object 6"/>
          <p:cNvSpPr/>
          <p:nvPr/>
        </p:nvSpPr>
        <p:spPr>
          <a:xfrm>
            <a:off x="4354889" y="1784347"/>
            <a:ext cx="575279" cy="540000"/>
          </a:xfrm>
          <a:custGeom>
            <a:avLst/>
            <a:gdLst/>
            <a:ahLst/>
            <a:cxnLst/>
            <a:rect l="l" t="t" r="r" b="b"/>
            <a:pathLst>
              <a:path w="972185" h="972185">
                <a:moveTo>
                  <a:pt x="486003" y="0"/>
                </a:moveTo>
                <a:lnTo>
                  <a:pt x="446143" y="1611"/>
                </a:lnTo>
                <a:lnTo>
                  <a:pt x="407170" y="6360"/>
                </a:lnTo>
                <a:lnTo>
                  <a:pt x="369210" y="14124"/>
                </a:lnTo>
                <a:lnTo>
                  <a:pt x="332388" y="24776"/>
                </a:lnTo>
                <a:lnTo>
                  <a:pt x="262656" y="54246"/>
                </a:lnTo>
                <a:lnTo>
                  <a:pt x="198975" y="93769"/>
                </a:lnTo>
                <a:lnTo>
                  <a:pt x="142346" y="142344"/>
                </a:lnTo>
                <a:lnTo>
                  <a:pt x="93769" y="198972"/>
                </a:lnTo>
                <a:lnTo>
                  <a:pt x="54246" y="262651"/>
                </a:lnTo>
                <a:lnTo>
                  <a:pt x="24776" y="332381"/>
                </a:lnTo>
                <a:lnTo>
                  <a:pt x="14124" y="369202"/>
                </a:lnTo>
                <a:lnTo>
                  <a:pt x="6360" y="407161"/>
                </a:lnTo>
                <a:lnTo>
                  <a:pt x="1611" y="446132"/>
                </a:lnTo>
                <a:lnTo>
                  <a:pt x="0" y="485990"/>
                </a:lnTo>
                <a:lnTo>
                  <a:pt x="1611" y="525851"/>
                </a:lnTo>
                <a:lnTo>
                  <a:pt x="6360" y="564823"/>
                </a:lnTo>
                <a:lnTo>
                  <a:pt x="14124" y="602783"/>
                </a:lnTo>
                <a:lnTo>
                  <a:pt x="24776" y="639606"/>
                </a:lnTo>
                <a:lnTo>
                  <a:pt x="54246" y="709338"/>
                </a:lnTo>
                <a:lnTo>
                  <a:pt x="93769" y="773019"/>
                </a:lnTo>
                <a:lnTo>
                  <a:pt x="142346" y="829648"/>
                </a:lnTo>
                <a:lnTo>
                  <a:pt x="198975" y="878224"/>
                </a:lnTo>
                <a:lnTo>
                  <a:pt x="262656" y="917748"/>
                </a:lnTo>
                <a:lnTo>
                  <a:pt x="332388" y="947217"/>
                </a:lnTo>
                <a:lnTo>
                  <a:pt x="369210" y="957870"/>
                </a:lnTo>
                <a:lnTo>
                  <a:pt x="407170" y="965633"/>
                </a:lnTo>
                <a:lnTo>
                  <a:pt x="446143" y="970383"/>
                </a:lnTo>
                <a:lnTo>
                  <a:pt x="486003" y="971994"/>
                </a:lnTo>
                <a:lnTo>
                  <a:pt x="525863" y="970383"/>
                </a:lnTo>
                <a:lnTo>
                  <a:pt x="564836" y="965633"/>
                </a:lnTo>
                <a:lnTo>
                  <a:pt x="602796" y="957870"/>
                </a:lnTo>
                <a:lnTo>
                  <a:pt x="639619" y="947217"/>
                </a:lnTo>
                <a:lnTo>
                  <a:pt x="709351" y="917748"/>
                </a:lnTo>
                <a:lnTo>
                  <a:pt x="773031" y="878224"/>
                </a:lnTo>
                <a:lnTo>
                  <a:pt x="829660" y="829648"/>
                </a:lnTo>
                <a:lnTo>
                  <a:pt x="878237" y="773019"/>
                </a:lnTo>
                <a:lnTo>
                  <a:pt x="917760" y="709338"/>
                </a:lnTo>
                <a:lnTo>
                  <a:pt x="947230" y="639606"/>
                </a:lnTo>
                <a:lnTo>
                  <a:pt x="957882" y="602783"/>
                </a:lnTo>
                <a:lnTo>
                  <a:pt x="965646" y="564823"/>
                </a:lnTo>
                <a:lnTo>
                  <a:pt x="970396" y="525851"/>
                </a:lnTo>
                <a:lnTo>
                  <a:pt x="972007" y="485990"/>
                </a:lnTo>
                <a:lnTo>
                  <a:pt x="970396" y="446132"/>
                </a:lnTo>
                <a:lnTo>
                  <a:pt x="965646" y="407161"/>
                </a:lnTo>
                <a:lnTo>
                  <a:pt x="957882" y="369202"/>
                </a:lnTo>
                <a:lnTo>
                  <a:pt x="947230" y="332381"/>
                </a:lnTo>
                <a:lnTo>
                  <a:pt x="917760" y="262651"/>
                </a:lnTo>
                <a:lnTo>
                  <a:pt x="878237" y="198972"/>
                </a:lnTo>
                <a:lnTo>
                  <a:pt x="829660" y="142344"/>
                </a:lnTo>
                <a:lnTo>
                  <a:pt x="773031" y="93769"/>
                </a:lnTo>
                <a:lnTo>
                  <a:pt x="709351" y="54246"/>
                </a:lnTo>
                <a:lnTo>
                  <a:pt x="639619" y="24776"/>
                </a:lnTo>
                <a:lnTo>
                  <a:pt x="602796" y="14124"/>
                </a:lnTo>
                <a:lnTo>
                  <a:pt x="564836" y="6360"/>
                </a:lnTo>
                <a:lnTo>
                  <a:pt x="525863" y="1611"/>
                </a:lnTo>
                <a:lnTo>
                  <a:pt x="486003" y="0"/>
                </a:lnTo>
                <a:close/>
              </a:path>
            </a:pathLst>
          </a:custGeom>
          <a:solidFill>
            <a:srgbClr val="BE8B3A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285" name="object 6"/>
          <p:cNvSpPr/>
          <p:nvPr/>
        </p:nvSpPr>
        <p:spPr>
          <a:xfrm>
            <a:off x="7352020" y="1784347"/>
            <a:ext cx="575279" cy="540000"/>
          </a:xfrm>
          <a:custGeom>
            <a:avLst/>
            <a:gdLst/>
            <a:ahLst/>
            <a:cxnLst/>
            <a:rect l="l" t="t" r="r" b="b"/>
            <a:pathLst>
              <a:path w="972185" h="972185">
                <a:moveTo>
                  <a:pt x="486003" y="0"/>
                </a:moveTo>
                <a:lnTo>
                  <a:pt x="446143" y="1611"/>
                </a:lnTo>
                <a:lnTo>
                  <a:pt x="407170" y="6360"/>
                </a:lnTo>
                <a:lnTo>
                  <a:pt x="369210" y="14124"/>
                </a:lnTo>
                <a:lnTo>
                  <a:pt x="332388" y="24776"/>
                </a:lnTo>
                <a:lnTo>
                  <a:pt x="262656" y="54246"/>
                </a:lnTo>
                <a:lnTo>
                  <a:pt x="198975" y="93769"/>
                </a:lnTo>
                <a:lnTo>
                  <a:pt x="142346" y="142344"/>
                </a:lnTo>
                <a:lnTo>
                  <a:pt x="93769" y="198972"/>
                </a:lnTo>
                <a:lnTo>
                  <a:pt x="54246" y="262651"/>
                </a:lnTo>
                <a:lnTo>
                  <a:pt x="24776" y="332381"/>
                </a:lnTo>
                <a:lnTo>
                  <a:pt x="14124" y="369202"/>
                </a:lnTo>
                <a:lnTo>
                  <a:pt x="6360" y="407161"/>
                </a:lnTo>
                <a:lnTo>
                  <a:pt x="1611" y="446132"/>
                </a:lnTo>
                <a:lnTo>
                  <a:pt x="0" y="485990"/>
                </a:lnTo>
                <a:lnTo>
                  <a:pt x="1611" y="525851"/>
                </a:lnTo>
                <a:lnTo>
                  <a:pt x="6360" y="564823"/>
                </a:lnTo>
                <a:lnTo>
                  <a:pt x="14124" y="602783"/>
                </a:lnTo>
                <a:lnTo>
                  <a:pt x="24776" y="639606"/>
                </a:lnTo>
                <a:lnTo>
                  <a:pt x="54246" y="709338"/>
                </a:lnTo>
                <a:lnTo>
                  <a:pt x="93769" y="773019"/>
                </a:lnTo>
                <a:lnTo>
                  <a:pt x="142346" y="829648"/>
                </a:lnTo>
                <a:lnTo>
                  <a:pt x="198975" y="878224"/>
                </a:lnTo>
                <a:lnTo>
                  <a:pt x="262656" y="917748"/>
                </a:lnTo>
                <a:lnTo>
                  <a:pt x="332388" y="947217"/>
                </a:lnTo>
                <a:lnTo>
                  <a:pt x="369210" y="957870"/>
                </a:lnTo>
                <a:lnTo>
                  <a:pt x="407170" y="965633"/>
                </a:lnTo>
                <a:lnTo>
                  <a:pt x="446143" y="970383"/>
                </a:lnTo>
                <a:lnTo>
                  <a:pt x="486003" y="971994"/>
                </a:lnTo>
                <a:lnTo>
                  <a:pt x="525863" y="970383"/>
                </a:lnTo>
                <a:lnTo>
                  <a:pt x="564836" y="965633"/>
                </a:lnTo>
                <a:lnTo>
                  <a:pt x="602796" y="957870"/>
                </a:lnTo>
                <a:lnTo>
                  <a:pt x="639619" y="947217"/>
                </a:lnTo>
                <a:lnTo>
                  <a:pt x="709351" y="917748"/>
                </a:lnTo>
                <a:lnTo>
                  <a:pt x="773031" y="878224"/>
                </a:lnTo>
                <a:lnTo>
                  <a:pt x="829660" y="829648"/>
                </a:lnTo>
                <a:lnTo>
                  <a:pt x="878237" y="773019"/>
                </a:lnTo>
                <a:lnTo>
                  <a:pt x="917760" y="709338"/>
                </a:lnTo>
                <a:lnTo>
                  <a:pt x="947230" y="639606"/>
                </a:lnTo>
                <a:lnTo>
                  <a:pt x="957882" y="602783"/>
                </a:lnTo>
                <a:lnTo>
                  <a:pt x="965646" y="564823"/>
                </a:lnTo>
                <a:lnTo>
                  <a:pt x="970396" y="525851"/>
                </a:lnTo>
                <a:lnTo>
                  <a:pt x="972007" y="485990"/>
                </a:lnTo>
                <a:lnTo>
                  <a:pt x="970396" y="446132"/>
                </a:lnTo>
                <a:lnTo>
                  <a:pt x="965646" y="407161"/>
                </a:lnTo>
                <a:lnTo>
                  <a:pt x="957882" y="369202"/>
                </a:lnTo>
                <a:lnTo>
                  <a:pt x="947230" y="332381"/>
                </a:lnTo>
                <a:lnTo>
                  <a:pt x="917760" y="262651"/>
                </a:lnTo>
                <a:lnTo>
                  <a:pt x="878237" y="198972"/>
                </a:lnTo>
                <a:lnTo>
                  <a:pt x="829660" y="142344"/>
                </a:lnTo>
                <a:lnTo>
                  <a:pt x="773031" y="93769"/>
                </a:lnTo>
                <a:lnTo>
                  <a:pt x="709351" y="54246"/>
                </a:lnTo>
                <a:lnTo>
                  <a:pt x="639619" y="24776"/>
                </a:lnTo>
                <a:lnTo>
                  <a:pt x="602796" y="14124"/>
                </a:lnTo>
                <a:lnTo>
                  <a:pt x="564836" y="6360"/>
                </a:lnTo>
                <a:lnTo>
                  <a:pt x="525863" y="1611"/>
                </a:lnTo>
                <a:lnTo>
                  <a:pt x="486003" y="0"/>
                </a:lnTo>
                <a:close/>
              </a:path>
            </a:pathLst>
          </a:custGeom>
          <a:solidFill>
            <a:srgbClr val="BE8B3A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  <p:grpSp>
        <p:nvGrpSpPr>
          <p:cNvPr id="286" name="Group 285"/>
          <p:cNvGrpSpPr/>
          <p:nvPr/>
        </p:nvGrpSpPr>
        <p:grpSpPr>
          <a:xfrm>
            <a:off x="1575872" y="1808583"/>
            <a:ext cx="322156" cy="432000"/>
            <a:chOff x="-1689348" y="1998206"/>
            <a:chExt cx="623386" cy="923333"/>
          </a:xfrm>
          <a:solidFill>
            <a:schemeClr val="bg1"/>
          </a:solidFill>
        </p:grpSpPr>
        <p:sp>
          <p:nvSpPr>
            <p:cNvPr id="287" name="Freeform 140"/>
            <p:cNvSpPr>
              <a:spLocks/>
            </p:cNvSpPr>
            <p:nvPr/>
          </p:nvSpPr>
          <p:spPr bwMode="auto">
            <a:xfrm>
              <a:off x="-1114749" y="1998206"/>
              <a:ext cx="10841" cy="10841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1" y="7"/>
                </a:cxn>
                <a:cxn ang="0">
                  <a:pos x="12" y="4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11"/>
                </a:cxn>
                <a:cxn ang="0">
                  <a:pos x="5" y="12"/>
                </a:cxn>
                <a:cxn ang="0">
                  <a:pos x="8" y="10"/>
                </a:cxn>
              </a:cxnLst>
              <a:rect l="0" t="0" r="r" b="b"/>
              <a:pathLst>
                <a:path w="12" h="12">
                  <a:moveTo>
                    <a:pt x="8" y="10"/>
                  </a:moveTo>
                  <a:cubicBezTo>
                    <a:pt x="10" y="9"/>
                    <a:pt x="11" y="8"/>
                    <a:pt x="11" y="7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3"/>
                    <a:pt x="11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6" y="12"/>
                    <a:pt x="7" y="11"/>
                    <a:pt x="8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141"/>
            <p:cNvSpPr>
              <a:spLocks/>
            </p:cNvSpPr>
            <p:nvPr/>
          </p:nvSpPr>
          <p:spPr bwMode="auto">
            <a:xfrm>
              <a:off x="-1121977" y="2610749"/>
              <a:ext cx="56015" cy="168043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44" y="192"/>
                </a:cxn>
                <a:cxn ang="0">
                  <a:pos x="64" y="172"/>
                </a:cxn>
                <a:cxn ang="0">
                  <a:pos x="64" y="20"/>
                </a:cxn>
                <a:cxn ang="0">
                  <a:pos x="44" y="0"/>
                </a:cxn>
              </a:cxnLst>
              <a:rect l="0" t="0" r="r" b="b"/>
              <a:pathLst>
                <a:path w="64" h="192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44" y="192"/>
                    <a:pt x="44" y="192"/>
                    <a:pt x="44" y="192"/>
                  </a:cubicBezTo>
                  <a:cubicBezTo>
                    <a:pt x="55" y="192"/>
                    <a:pt x="64" y="183"/>
                    <a:pt x="64" y="172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9"/>
                    <a:pt x="55" y="0"/>
                    <a:pt x="4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142"/>
            <p:cNvSpPr>
              <a:spLocks/>
            </p:cNvSpPr>
            <p:nvPr/>
          </p:nvSpPr>
          <p:spPr bwMode="auto">
            <a:xfrm>
              <a:off x="-1288213" y="2610749"/>
              <a:ext cx="65049" cy="16804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172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0"/>
                </a:cxn>
              </a:cxnLst>
              <a:rect l="0" t="0" r="r" b="b"/>
              <a:pathLst>
                <a:path w="76" h="192">
                  <a:moveTo>
                    <a:pt x="7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83"/>
                    <a:pt x="9" y="192"/>
                    <a:pt x="20" y="192"/>
                  </a:cubicBezTo>
                  <a:cubicBezTo>
                    <a:pt x="76" y="192"/>
                    <a:pt x="76" y="192"/>
                    <a:pt x="76" y="192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143"/>
            <p:cNvSpPr>
              <a:spLocks noEditPoints="1"/>
            </p:cNvSpPr>
            <p:nvPr/>
          </p:nvSpPr>
          <p:spPr bwMode="auto">
            <a:xfrm>
              <a:off x="-1645982" y="2262015"/>
              <a:ext cx="276459" cy="341506"/>
            </a:xfrm>
            <a:custGeom>
              <a:avLst/>
              <a:gdLst/>
              <a:ahLst/>
              <a:cxnLst>
                <a:cxn ang="0">
                  <a:pos x="290" y="271"/>
                </a:cxn>
                <a:cxn ang="0">
                  <a:pos x="301" y="242"/>
                </a:cxn>
                <a:cxn ang="0">
                  <a:pos x="317" y="232"/>
                </a:cxn>
                <a:cxn ang="0">
                  <a:pos x="229" y="207"/>
                </a:cxn>
                <a:cxn ang="0">
                  <a:pos x="202" y="182"/>
                </a:cxn>
                <a:cxn ang="0">
                  <a:pos x="182" y="52"/>
                </a:cxn>
                <a:cxn ang="0">
                  <a:pos x="147" y="10"/>
                </a:cxn>
                <a:cxn ang="0">
                  <a:pos x="40" y="73"/>
                </a:cxn>
                <a:cxn ang="0">
                  <a:pos x="5" y="294"/>
                </a:cxn>
                <a:cxn ang="0">
                  <a:pos x="34" y="352"/>
                </a:cxn>
                <a:cxn ang="0">
                  <a:pos x="41" y="352"/>
                </a:cxn>
                <a:cxn ang="0">
                  <a:pos x="41" y="348"/>
                </a:cxn>
                <a:cxn ang="0">
                  <a:pos x="39" y="297"/>
                </a:cxn>
                <a:cxn ang="0">
                  <a:pos x="87" y="50"/>
                </a:cxn>
                <a:cxn ang="0">
                  <a:pos x="121" y="30"/>
                </a:cxn>
                <a:cxn ang="0">
                  <a:pos x="142" y="36"/>
                </a:cxn>
                <a:cxn ang="0">
                  <a:pos x="160" y="60"/>
                </a:cxn>
                <a:cxn ang="0">
                  <a:pos x="156" y="90"/>
                </a:cxn>
                <a:cxn ang="0">
                  <a:pos x="156" y="90"/>
                </a:cxn>
                <a:cxn ang="0">
                  <a:pos x="119" y="297"/>
                </a:cxn>
                <a:cxn ang="0">
                  <a:pos x="120" y="344"/>
                </a:cxn>
                <a:cxn ang="0">
                  <a:pos x="120" y="352"/>
                </a:cxn>
                <a:cxn ang="0">
                  <a:pos x="139" y="352"/>
                </a:cxn>
                <a:cxn ang="0">
                  <a:pos x="147" y="352"/>
                </a:cxn>
                <a:cxn ang="0">
                  <a:pos x="147" y="360"/>
                </a:cxn>
                <a:cxn ang="0">
                  <a:pos x="147" y="393"/>
                </a:cxn>
                <a:cxn ang="0">
                  <a:pos x="150" y="393"/>
                </a:cxn>
                <a:cxn ang="0">
                  <a:pos x="150" y="277"/>
                </a:cxn>
                <a:cxn ang="0">
                  <a:pos x="157" y="228"/>
                </a:cxn>
                <a:cxn ang="0">
                  <a:pos x="165" y="237"/>
                </a:cxn>
                <a:cxn ang="0">
                  <a:pos x="175" y="295"/>
                </a:cxn>
                <a:cxn ang="0">
                  <a:pos x="192" y="259"/>
                </a:cxn>
                <a:cxn ang="0">
                  <a:pos x="193" y="260"/>
                </a:cxn>
                <a:cxn ang="0">
                  <a:pos x="299" y="295"/>
                </a:cxn>
                <a:cxn ang="0">
                  <a:pos x="290" y="271"/>
                </a:cxn>
                <a:cxn ang="0">
                  <a:pos x="175" y="126"/>
                </a:cxn>
                <a:cxn ang="0">
                  <a:pos x="175" y="137"/>
                </a:cxn>
                <a:cxn ang="0">
                  <a:pos x="174" y="133"/>
                </a:cxn>
                <a:cxn ang="0">
                  <a:pos x="175" y="126"/>
                </a:cxn>
              </a:cxnLst>
              <a:rect l="0" t="0" r="r" b="b"/>
              <a:pathLst>
                <a:path w="317" h="393">
                  <a:moveTo>
                    <a:pt x="290" y="271"/>
                  </a:moveTo>
                  <a:cubicBezTo>
                    <a:pt x="290" y="260"/>
                    <a:pt x="294" y="250"/>
                    <a:pt x="301" y="242"/>
                  </a:cubicBezTo>
                  <a:cubicBezTo>
                    <a:pt x="306" y="237"/>
                    <a:pt x="311" y="234"/>
                    <a:pt x="317" y="232"/>
                  </a:cubicBezTo>
                  <a:cubicBezTo>
                    <a:pt x="278" y="232"/>
                    <a:pt x="250" y="221"/>
                    <a:pt x="229" y="207"/>
                  </a:cubicBezTo>
                  <a:cubicBezTo>
                    <a:pt x="219" y="200"/>
                    <a:pt x="210" y="191"/>
                    <a:pt x="202" y="182"/>
                  </a:cubicBezTo>
                  <a:cubicBezTo>
                    <a:pt x="200" y="132"/>
                    <a:pt x="192" y="74"/>
                    <a:pt x="182" y="52"/>
                  </a:cubicBezTo>
                  <a:cubicBezTo>
                    <a:pt x="177" y="32"/>
                    <a:pt x="165" y="16"/>
                    <a:pt x="147" y="10"/>
                  </a:cubicBezTo>
                  <a:cubicBezTo>
                    <a:pt x="114" y="0"/>
                    <a:pt x="63" y="16"/>
                    <a:pt x="40" y="73"/>
                  </a:cubicBezTo>
                  <a:cubicBezTo>
                    <a:pt x="8" y="152"/>
                    <a:pt x="0" y="204"/>
                    <a:pt x="5" y="294"/>
                  </a:cubicBezTo>
                  <a:cubicBezTo>
                    <a:pt x="9" y="323"/>
                    <a:pt x="20" y="341"/>
                    <a:pt x="34" y="352"/>
                  </a:cubicBezTo>
                  <a:cubicBezTo>
                    <a:pt x="41" y="352"/>
                    <a:pt x="41" y="352"/>
                    <a:pt x="41" y="352"/>
                  </a:cubicBezTo>
                  <a:cubicBezTo>
                    <a:pt x="41" y="350"/>
                    <a:pt x="41" y="349"/>
                    <a:pt x="41" y="348"/>
                  </a:cubicBezTo>
                  <a:cubicBezTo>
                    <a:pt x="40" y="331"/>
                    <a:pt x="39" y="314"/>
                    <a:pt x="39" y="297"/>
                  </a:cubicBezTo>
                  <a:cubicBezTo>
                    <a:pt x="39" y="130"/>
                    <a:pt x="85" y="53"/>
                    <a:pt x="87" y="50"/>
                  </a:cubicBezTo>
                  <a:cubicBezTo>
                    <a:pt x="94" y="38"/>
                    <a:pt x="107" y="30"/>
                    <a:pt x="121" y="30"/>
                  </a:cubicBezTo>
                  <a:cubicBezTo>
                    <a:pt x="128" y="30"/>
                    <a:pt x="135" y="32"/>
                    <a:pt x="142" y="36"/>
                  </a:cubicBezTo>
                  <a:cubicBezTo>
                    <a:pt x="151" y="41"/>
                    <a:pt x="157" y="50"/>
                    <a:pt x="160" y="60"/>
                  </a:cubicBezTo>
                  <a:cubicBezTo>
                    <a:pt x="163" y="70"/>
                    <a:pt x="161" y="81"/>
                    <a:pt x="156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2" y="97"/>
                    <a:pt x="119" y="163"/>
                    <a:pt x="119" y="297"/>
                  </a:cubicBezTo>
                  <a:cubicBezTo>
                    <a:pt x="119" y="312"/>
                    <a:pt x="120" y="328"/>
                    <a:pt x="120" y="344"/>
                  </a:cubicBezTo>
                  <a:cubicBezTo>
                    <a:pt x="121" y="347"/>
                    <a:pt x="120" y="349"/>
                    <a:pt x="120" y="352"/>
                  </a:cubicBezTo>
                  <a:cubicBezTo>
                    <a:pt x="139" y="352"/>
                    <a:pt x="139" y="352"/>
                    <a:pt x="139" y="352"/>
                  </a:cubicBezTo>
                  <a:cubicBezTo>
                    <a:pt x="147" y="352"/>
                    <a:pt x="147" y="352"/>
                    <a:pt x="147" y="352"/>
                  </a:cubicBezTo>
                  <a:cubicBezTo>
                    <a:pt x="147" y="360"/>
                    <a:pt x="147" y="360"/>
                    <a:pt x="147" y="360"/>
                  </a:cubicBezTo>
                  <a:cubicBezTo>
                    <a:pt x="147" y="393"/>
                    <a:pt x="147" y="393"/>
                    <a:pt x="147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277"/>
                    <a:pt x="150" y="277"/>
                    <a:pt x="150" y="277"/>
                  </a:cubicBezTo>
                  <a:cubicBezTo>
                    <a:pt x="151" y="262"/>
                    <a:pt x="154" y="245"/>
                    <a:pt x="157" y="228"/>
                  </a:cubicBezTo>
                  <a:cubicBezTo>
                    <a:pt x="159" y="231"/>
                    <a:pt x="162" y="234"/>
                    <a:pt x="165" y="237"/>
                  </a:cubicBezTo>
                  <a:cubicBezTo>
                    <a:pt x="169" y="252"/>
                    <a:pt x="172" y="281"/>
                    <a:pt x="175" y="295"/>
                  </a:cubicBezTo>
                  <a:cubicBezTo>
                    <a:pt x="181" y="287"/>
                    <a:pt x="187" y="272"/>
                    <a:pt x="192" y="259"/>
                  </a:cubicBezTo>
                  <a:cubicBezTo>
                    <a:pt x="192" y="259"/>
                    <a:pt x="193" y="260"/>
                    <a:pt x="193" y="260"/>
                  </a:cubicBezTo>
                  <a:cubicBezTo>
                    <a:pt x="221" y="279"/>
                    <a:pt x="256" y="292"/>
                    <a:pt x="299" y="295"/>
                  </a:cubicBezTo>
                  <a:cubicBezTo>
                    <a:pt x="293" y="289"/>
                    <a:pt x="290" y="280"/>
                    <a:pt x="290" y="271"/>
                  </a:cubicBezTo>
                  <a:close/>
                  <a:moveTo>
                    <a:pt x="175" y="126"/>
                  </a:moveTo>
                  <a:cubicBezTo>
                    <a:pt x="176" y="130"/>
                    <a:pt x="175" y="133"/>
                    <a:pt x="175" y="137"/>
                  </a:cubicBezTo>
                  <a:cubicBezTo>
                    <a:pt x="175" y="136"/>
                    <a:pt x="174" y="135"/>
                    <a:pt x="174" y="133"/>
                  </a:cubicBezTo>
                  <a:cubicBezTo>
                    <a:pt x="174" y="131"/>
                    <a:pt x="175" y="129"/>
                    <a:pt x="175" y="1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144"/>
            <p:cNvSpPr>
              <a:spLocks/>
            </p:cNvSpPr>
            <p:nvPr/>
          </p:nvSpPr>
          <p:spPr bwMode="auto">
            <a:xfrm>
              <a:off x="-1336999" y="2090358"/>
              <a:ext cx="175271" cy="177078"/>
            </a:xfrm>
            <a:custGeom>
              <a:avLst/>
              <a:gdLst/>
              <a:ahLst/>
              <a:cxnLst>
                <a:cxn ang="0">
                  <a:pos x="126" y="187"/>
                </a:cxn>
                <a:cxn ang="0">
                  <a:pos x="187" y="76"/>
                </a:cxn>
                <a:cxn ang="0">
                  <a:pos x="76" y="14"/>
                </a:cxn>
                <a:cxn ang="0">
                  <a:pos x="14" y="126"/>
                </a:cxn>
                <a:cxn ang="0">
                  <a:pos x="126" y="187"/>
                </a:cxn>
              </a:cxnLst>
              <a:rect l="0" t="0" r="r" b="b"/>
              <a:pathLst>
                <a:path w="201" h="201">
                  <a:moveTo>
                    <a:pt x="126" y="187"/>
                  </a:moveTo>
                  <a:cubicBezTo>
                    <a:pt x="174" y="173"/>
                    <a:pt x="201" y="123"/>
                    <a:pt x="187" y="76"/>
                  </a:cubicBezTo>
                  <a:cubicBezTo>
                    <a:pt x="173" y="28"/>
                    <a:pt x="123" y="0"/>
                    <a:pt x="76" y="14"/>
                  </a:cubicBezTo>
                  <a:cubicBezTo>
                    <a:pt x="28" y="28"/>
                    <a:pt x="0" y="78"/>
                    <a:pt x="14" y="126"/>
                  </a:cubicBezTo>
                  <a:cubicBezTo>
                    <a:pt x="28" y="174"/>
                    <a:pt x="78" y="201"/>
                    <a:pt x="126" y="1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145"/>
            <p:cNvSpPr>
              <a:spLocks/>
            </p:cNvSpPr>
            <p:nvPr/>
          </p:nvSpPr>
          <p:spPr bwMode="auto">
            <a:xfrm>
              <a:off x="-1261109" y="2262015"/>
              <a:ext cx="177078" cy="659523"/>
            </a:xfrm>
            <a:custGeom>
              <a:avLst/>
              <a:gdLst/>
              <a:ahLst/>
              <a:cxnLst>
                <a:cxn ang="0">
                  <a:pos x="196" y="294"/>
                </a:cxn>
                <a:cxn ang="0">
                  <a:pos x="162" y="73"/>
                </a:cxn>
                <a:cxn ang="0">
                  <a:pos x="54" y="10"/>
                </a:cxn>
                <a:cxn ang="0">
                  <a:pos x="19" y="52"/>
                </a:cxn>
                <a:cxn ang="0">
                  <a:pos x="0" y="185"/>
                </a:cxn>
                <a:cxn ang="0">
                  <a:pos x="26" y="141"/>
                </a:cxn>
                <a:cxn ang="0">
                  <a:pos x="26" y="126"/>
                </a:cxn>
                <a:cxn ang="0">
                  <a:pos x="28" y="136"/>
                </a:cxn>
                <a:cxn ang="0">
                  <a:pos x="32" y="124"/>
                </a:cxn>
                <a:cxn ang="0">
                  <a:pos x="41" y="87"/>
                </a:cxn>
                <a:cxn ang="0">
                  <a:pos x="42" y="76"/>
                </a:cxn>
                <a:cxn ang="0">
                  <a:pos x="42" y="74"/>
                </a:cxn>
                <a:cxn ang="0">
                  <a:pos x="42" y="73"/>
                </a:cxn>
                <a:cxn ang="0">
                  <a:pos x="82" y="34"/>
                </a:cxn>
                <a:cxn ang="0">
                  <a:pos x="84" y="34"/>
                </a:cxn>
                <a:cxn ang="0">
                  <a:pos x="111" y="47"/>
                </a:cxn>
                <a:cxn ang="0">
                  <a:pos x="122" y="76"/>
                </a:cxn>
                <a:cxn ang="0">
                  <a:pos x="122" y="76"/>
                </a:cxn>
                <a:cxn ang="0">
                  <a:pos x="122" y="76"/>
                </a:cxn>
                <a:cxn ang="0">
                  <a:pos x="122" y="77"/>
                </a:cxn>
                <a:cxn ang="0">
                  <a:pos x="92" y="190"/>
                </a:cxn>
                <a:cxn ang="0">
                  <a:pos x="48" y="250"/>
                </a:cxn>
                <a:cxn ang="0">
                  <a:pos x="52" y="277"/>
                </a:cxn>
                <a:cxn ang="0">
                  <a:pos x="52" y="706"/>
                </a:cxn>
                <a:cxn ang="0">
                  <a:pos x="102" y="756"/>
                </a:cxn>
                <a:cxn ang="0">
                  <a:pos x="152" y="706"/>
                </a:cxn>
                <a:cxn ang="0">
                  <a:pos x="152" y="361"/>
                </a:cxn>
                <a:cxn ang="0">
                  <a:pos x="196" y="294"/>
                </a:cxn>
              </a:cxnLst>
              <a:rect l="0" t="0" r="r" b="b"/>
              <a:pathLst>
                <a:path w="202" h="756">
                  <a:moveTo>
                    <a:pt x="196" y="294"/>
                  </a:moveTo>
                  <a:cubicBezTo>
                    <a:pt x="202" y="204"/>
                    <a:pt x="193" y="152"/>
                    <a:pt x="162" y="73"/>
                  </a:cubicBezTo>
                  <a:cubicBezTo>
                    <a:pt x="138" y="16"/>
                    <a:pt x="88" y="0"/>
                    <a:pt x="54" y="10"/>
                  </a:cubicBezTo>
                  <a:cubicBezTo>
                    <a:pt x="36" y="16"/>
                    <a:pt x="25" y="32"/>
                    <a:pt x="19" y="52"/>
                  </a:cubicBezTo>
                  <a:cubicBezTo>
                    <a:pt x="9" y="74"/>
                    <a:pt x="2" y="134"/>
                    <a:pt x="0" y="185"/>
                  </a:cubicBezTo>
                  <a:cubicBezTo>
                    <a:pt x="12" y="171"/>
                    <a:pt x="20" y="155"/>
                    <a:pt x="26" y="141"/>
                  </a:cubicBezTo>
                  <a:cubicBezTo>
                    <a:pt x="26" y="136"/>
                    <a:pt x="26" y="131"/>
                    <a:pt x="26" y="126"/>
                  </a:cubicBezTo>
                  <a:cubicBezTo>
                    <a:pt x="27" y="129"/>
                    <a:pt x="28" y="133"/>
                    <a:pt x="28" y="136"/>
                  </a:cubicBezTo>
                  <a:cubicBezTo>
                    <a:pt x="30" y="132"/>
                    <a:pt x="31" y="128"/>
                    <a:pt x="32" y="124"/>
                  </a:cubicBezTo>
                  <a:cubicBezTo>
                    <a:pt x="37" y="109"/>
                    <a:pt x="40" y="95"/>
                    <a:pt x="41" y="87"/>
                  </a:cubicBezTo>
                  <a:cubicBezTo>
                    <a:pt x="42" y="82"/>
                    <a:pt x="42" y="78"/>
                    <a:pt x="42" y="76"/>
                  </a:cubicBezTo>
                  <a:cubicBezTo>
                    <a:pt x="42" y="75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51"/>
                    <a:pt x="61" y="34"/>
                    <a:pt x="82" y="34"/>
                  </a:cubicBezTo>
                  <a:cubicBezTo>
                    <a:pt x="83" y="34"/>
                    <a:pt x="83" y="34"/>
                    <a:pt x="84" y="34"/>
                  </a:cubicBezTo>
                  <a:cubicBezTo>
                    <a:pt x="94" y="35"/>
                    <a:pt x="104" y="39"/>
                    <a:pt x="111" y="47"/>
                  </a:cubicBezTo>
                  <a:cubicBezTo>
                    <a:pt x="119" y="55"/>
                    <a:pt x="123" y="65"/>
                    <a:pt x="122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1" y="94"/>
                    <a:pt x="116" y="141"/>
                    <a:pt x="92" y="190"/>
                  </a:cubicBezTo>
                  <a:cubicBezTo>
                    <a:pt x="80" y="213"/>
                    <a:pt x="65" y="233"/>
                    <a:pt x="48" y="250"/>
                  </a:cubicBezTo>
                  <a:cubicBezTo>
                    <a:pt x="50" y="259"/>
                    <a:pt x="51" y="269"/>
                    <a:pt x="52" y="277"/>
                  </a:cubicBezTo>
                  <a:cubicBezTo>
                    <a:pt x="52" y="706"/>
                    <a:pt x="52" y="706"/>
                    <a:pt x="52" y="706"/>
                  </a:cubicBezTo>
                  <a:cubicBezTo>
                    <a:pt x="52" y="733"/>
                    <a:pt x="74" y="756"/>
                    <a:pt x="102" y="756"/>
                  </a:cubicBezTo>
                  <a:cubicBezTo>
                    <a:pt x="129" y="756"/>
                    <a:pt x="152" y="733"/>
                    <a:pt x="152" y="706"/>
                  </a:cubicBezTo>
                  <a:cubicBezTo>
                    <a:pt x="152" y="361"/>
                    <a:pt x="152" y="361"/>
                    <a:pt x="152" y="361"/>
                  </a:cubicBezTo>
                  <a:cubicBezTo>
                    <a:pt x="173" y="352"/>
                    <a:pt x="191" y="333"/>
                    <a:pt x="196" y="29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Freeform 146"/>
            <p:cNvSpPr>
              <a:spLocks/>
            </p:cNvSpPr>
            <p:nvPr/>
          </p:nvSpPr>
          <p:spPr bwMode="auto">
            <a:xfrm>
              <a:off x="-1246653" y="2493300"/>
              <a:ext cx="12649" cy="25297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" y="8"/>
                </a:cxn>
                <a:cxn ang="0">
                  <a:pos x="0" y="11"/>
                </a:cxn>
                <a:cxn ang="0">
                  <a:pos x="10" y="30"/>
                </a:cxn>
                <a:cxn ang="0">
                  <a:pos x="15" y="0"/>
                </a:cxn>
              </a:cxnLst>
              <a:rect l="0" t="0" r="r" b="b"/>
              <a:pathLst>
                <a:path w="15" h="30">
                  <a:moveTo>
                    <a:pt x="15" y="0"/>
                  </a:moveTo>
                  <a:cubicBezTo>
                    <a:pt x="12" y="3"/>
                    <a:pt x="8" y="5"/>
                    <a:pt x="5" y="8"/>
                  </a:cubicBezTo>
                  <a:cubicBezTo>
                    <a:pt x="3" y="9"/>
                    <a:pt x="2" y="10"/>
                    <a:pt x="0" y="11"/>
                  </a:cubicBezTo>
                  <a:cubicBezTo>
                    <a:pt x="4" y="18"/>
                    <a:pt x="7" y="25"/>
                    <a:pt x="10" y="30"/>
                  </a:cubicBezTo>
                  <a:cubicBezTo>
                    <a:pt x="12" y="22"/>
                    <a:pt x="14" y="11"/>
                    <a:pt x="1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147"/>
            <p:cNvSpPr>
              <a:spLocks/>
            </p:cNvSpPr>
            <p:nvPr/>
          </p:nvSpPr>
          <p:spPr bwMode="auto">
            <a:xfrm>
              <a:off x="-1387593" y="2298154"/>
              <a:ext cx="227671" cy="227671"/>
            </a:xfrm>
            <a:custGeom>
              <a:avLst/>
              <a:gdLst/>
              <a:ahLst/>
              <a:cxnLst>
                <a:cxn ang="0">
                  <a:pos x="161" y="224"/>
                </a:cxn>
                <a:cxn ang="0">
                  <a:pos x="229" y="145"/>
                </a:cxn>
                <a:cxn ang="0">
                  <a:pos x="259" y="33"/>
                </a:cxn>
                <a:cxn ang="0">
                  <a:pos x="228" y="0"/>
                </a:cxn>
                <a:cxn ang="0">
                  <a:pos x="195" y="31"/>
                </a:cxn>
                <a:cxn ang="0">
                  <a:pos x="195" y="32"/>
                </a:cxn>
                <a:cxn ang="0">
                  <a:pos x="195" y="35"/>
                </a:cxn>
                <a:cxn ang="0">
                  <a:pos x="194" y="46"/>
                </a:cxn>
                <a:cxn ang="0">
                  <a:pos x="185" y="85"/>
                </a:cxn>
                <a:cxn ang="0">
                  <a:pos x="125" y="171"/>
                </a:cxn>
                <a:cxn ang="0">
                  <a:pos x="34" y="196"/>
                </a:cxn>
                <a:cxn ang="0">
                  <a:pos x="32" y="196"/>
                </a:cxn>
                <a:cxn ang="0">
                  <a:pos x="1" y="229"/>
                </a:cxn>
                <a:cxn ang="0">
                  <a:pos x="33" y="260"/>
                </a:cxn>
                <a:cxn ang="0">
                  <a:pos x="33" y="260"/>
                </a:cxn>
                <a:cxn ang="0">
                  <a:pos x="34" y="260"/>
                </a:cxn>
                <a:cxn ang="0">
                  <a:pos x="161" y="224"/>
                </a:cxn>
              </a:cxnLst>
              <a:rect l="0" t="0" r="r" b="b"/>
              <a:pathLst>
                <a:path w="260" h="260">
                  <a:moveTo>
                    <a:pt x="161" y="224"/>
                  </a:moveTo>
                  <a:cubicBezTo>
                    <a:pt x="194" y="202"/>
                    <a:pt x="215" y="173"/>
                    <a:pt x="229" y="145"/>
                  </a:cubicBezTo>
                  <a:cubicBezTo>
                    <a:pt x="258" y="88"/>
                    <a:pt x="259" y="36"/>
                    <a:pt x="259" y="33"/>
                  </a:cubicBezTo>
                  <a:cubicBezTo>
                    <a:pt x="260" y="16"/>
                    <a:pt x="246" y="1"/>
                    <a:pt x="228" y="0"/>
                  </a:cubicBezTo>
                  <a:cubicBezTo>
                    <a:pt x="211" y="0"/>
                    <a:pt x="196" y="14"/>
                    <a:pt x="195" y="31"/>
                  </a:cubicBezTo>
                  <a:cubicBezTo>
                    <a:pt x="195" y="31"/>
                    <a:pt x="195" y="31"/>
                    <a:pt x="195" y="32"/>
                  </a:cubicBezTo>
                  <a:cubicBezTo>
                    <a:pt x="195" y="32"/>
                    <a:pt x="195" y="33"/>
                    <a:pt x="195" y="35"/>
                  </a:cubicBezTo>
                  <a:cubicBezTo>
                    <a:pt x="195" y="37"/>
                    <a:pt x="195" y="41"/>
                    <a:pt x="194" y="46"/>
                  </a:cubicBezTo>
                  <a:cubicBezTo>
                    <a:pt x="192" y="56"/>
                    <a:pt x="190" y="69"/>
                    <a:pt x="185" y="85"/>
                  </a:cubicBezTo>
                  <a:cubicBezTo>
                    <a:pt x="175" y="115"/>
                    <a:pt x="157" y="149"/>
                    <a:pt x="125" y="171"/>
                  </a:cubicBezTo>
                  <a:cubicBezTo>
                    <a:pt x="104" y="186"/>
                    <a:pt x="76" y="196"/>
                    <a:pt x="34" y="196"/>
                  </a:cubicBezTo>
                  <a:cubicBezTo>
                    <a:pt x="34" y="196"/>
                    <a:pt x="33" y="196"/>
                    <a:pt x="32" y="196"/>
                  </a:cubicBezTo>
                  <a:cubicBezTo>
                    <a:pt x="15" y="196"/>
                    <a:pt x="0" y="211"/>
                    <a:pt x="1" y="229"/>
                  </a:cubicBezTo>
                  <a:cubicBezTo>
                    <a:pt x="1" y="246"/>
                    <a:pt x="15" y="260"/>
                    <a:pt x="33" y="260"/>
                  </a:cubicBezTo>
                  <a:cubicBezTo>
                    <a:pt x="33" y="260"/>
                    <a:pt x="33" y="260"/>
                    <a:pt x="33" y="260"/>
                  </a:cubicBezTo>
                  <a:cubicBezTo>
                    <a:pt x="33" y="260"/>
                    <a:pt x="34" y="260"/>
                    <a:pt x="34" y="260"/>
                  </a:cubicBezTo>
                  <a:cubicBezTo>
                    <a:pt x="87" y="260"/>
                    <a:pt x="129" y="246"/>
                    <a:pt x="161" y="2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148"/>
            <p:cNvSpPr>
              <a:spLocks/>
            </p:cNvSpPr>
            <p:nvPr/>
          </p:nvSpPr>
          <p:spPr bwMode="auto">
            <a:xfrm>
              <a:off x="-1570092" y="2090358"/>
              <a:ext cx="175271" cy="177078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75" y="187"/>
                </a:cxn>
                <a:cxn ang="0">
                  <a:pos x="186" y="126"/>
                </a:cxn>
                <a:cxn ang="0">
                  <a:pos x="125" y="14"/>
                </a:cxn>
                <a:cxn ang="0">
                  <a:pos x="13" y="76"/>
                </a:cxn>
              </a:cxnLst>
              <a:rect l="0" t="0" r="r" b="b"/>
              <a:pathLst>
                <a:path w="200" h="201">
                  <a:moveTo>
                    <a:pt x="13" y="76"/>
                  </a:moveTo>
                  <a:cubicBezTo>
                    <a:pt x="0" y="123"/>
                    <a:pt x="27" y="173"/>
                    <a:pt x="75" y="187"/>
                  </a:cubicBezTo>
                  <a:cubicBezTo>
                    <a:pt x="122" y="201"/>
                    <a:pt x="172" y="174"/>
                    <a:pt x="186" y="126"/>
                  </a:cubicBezTo>
                  <a:cubicBezTo>
                    <a:pt x="200" y="78"/>
                    <a:pt x="173" y="28"/>
                    <a:pt x="125" y="14"/>
                  </a:cubicBezTo>
                  <a:cubicBezTo>
                    <a:pt x="77" y="0"/>
                    <a:pt x="27" y="28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149"/>
            <p:cNvSpPr>
              <a:spLocks/>
            </p:cNvSpPr>
            <p:nvPr/>
          </p:nvSpPr>
          <p:spPr bwMode="auto">
            <a:xfrm>
              <a:off x="-1602616" y="2596294"/>
              <a:ext cx="56015" cy="722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65" y="9"/>
                </a:cxn>
                <a:cxn ang="0">
                  <a:pos x="65" y="0"/>
                </a:cxn>
                <a:cxn ang="0">
                  <a:pos x="44" y="0"/>
                </a:cxn>
                <a:cxn ang="0">
                  <a:pos x="33" y="2"/>
                </a:cxn>
                <a:cxn ang="0">
                  <a:pos x="31" y="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65" h="9">
                  <a:moveTo>
                    <a:pt x="0" y="9"/>
                  </a:moveTo>
                  <a:cubicBezTo>
                    <a:pt x="65" y="9"/>
                    <a:pt x="65" y="9"/>
                    <a:pt x="65" y="9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0" y="1"/>
                    <a:pt x="37" y="2"/>
                    <a:pt x="33" y="2"/>
                  </a:cubicBezTo>
                  <a:cubicBezTo>
                    <a:pt x="32" y="2"/>
                    <a:pt x="31" y="2"/>
                    <a:pt x="31" y="2"/>
                  </a:cubicBezTo>
                  <a:cubicBezTo>
                    <a:pt x="26" y="2"/>
                    <a:pt x="21" y="1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150"/>
            <p:cNvSpPr>
              <a:spLocks/>
            </p:cNvSpPr>
            <p:nvPr/>
          </p:nvSpPr>
          <p:spPr bwMode="auto">
            <a:xfrm>
              <a:off x="-1602616" y="2784213"/>
              <a:ext cx="86732" cy="1373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6"/>
                </a:cxn>
                <a:cxn ang="0">
                  <a:pos x="50" y="156"/>
                </a:cxn>
                <a:cxn ang="0">
                  <a:pos x="100" y="106"/>
                </a:cxn>
                <a:cxn ang="0">
                  <a:pos x="100" y="0"/>
                </a:cxn>
                <a:cxn ang="0">
                  <a:pos x="0" y="0"/>
                </a:cxn>
              </a:cxnLst>
              <a:rect l="0" t="0" r="r" b="b"/>
              <a:pathLst>
                <a:path w="100" h="156">
                  <a:moveTo>
                    <a:pt x="0" y="0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0" y="133"/>
                    <a:pt x="22" y="156"/>
                    <a:pt x="50" y="156"/>
                  </a:cubicBezTo>
                  <a:cubicBezTo>
                    <a:pt x="78" y="156"/>
                    <a:pt x="100" y="133"/>
                    <a:pt x="100" y="106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151"/>
            <p:cNvSpPr>
              <a:spLocks/>
            </p:cNvSpPr>
            <p:nvPr/>
          </p:nvSpPr>
          <p:spPr bwMode="auto">
            <a:xfrm>
              <a:off x="-1689348" y="2576419"/>
              <a:ext cx="222251" cy="202374"/>
            </a:xfrm>
            <a:custGeom>
              <a:avLst/>
              <a:gdLst/>
              <a:ahLst/>
              <a:cxnLst>
                <a:cxn ang="0">
                  <a:pos x="236" y="41"/>
                </a:cxn>
                <a:cxn ang="0">
                  <a:pos x="188" y="41"/>
                </a:cxn>
                <a:cxn ang="0">
                  <a:pos x="188" y="0"/>
                </a:cxn>
                <a:cxn ang="0">
                  <a:pos x="167" y="0"/>
                </a:cxn>
                <a:cxn ang="0">
                  <a:pos x="156" y="16"/>
                </a:cxn>
                <a:cxn ang="0">
                  <a:pos x="172" y="16"/>
                </a:cxn>
                <a:cxn ang="0">
                  <a:pos x="172" y="41"/>
                </a:cxn>
                <a:cxn ang="0">
                  <a:pos x="84" y="41"/>
                </a:cxn>
                <a:cxn ang="0">
                  <a:pos x="84" y="16"/>
                </a:cxn>
                <a:cxn ang="0">
                  <a:pos x="103" y="16"/>
                </a:cxn>
                <a:cxn ang="0">
                  <a:pos x="92" y="0"/>
                </a:cxn>
                <a:cxn ang="0">
                  <a:pos x="68" y="0"/>
                </a:cxn>
                <a:cxn ang="0">
                  <a:pos x="68" y="41"/>
                </a:cxn>
                <a:cxn ang="0">
                  <a:pos x="20" y="41"/>
                </a:cxn>
                <a:cxn ang="0">
                  <a:pos x="1" y="60"/>
                </a:cxn>
                <a:cxn ang="0">
                  <a:pos x="0" y="212"/>
                </a:cxn>
                <a:cxn ang="0">
                  <a:pos x="19" y="231"/>
                </a:cxn>
                <a:cxn ang="0">
                  <a:pos x="235" y="232"/>
                </a:cxn>
                <a:cxn ang="0">
                  <a:pos x="254" y="213"/>
                </a:cxn>
                <a:cxn ang="0">
                  <a:pos x="255" y="61"/>
                </a:cxn>
                <a:cxn ang="0">
                  <a:pos x="236" y="41"/>
                </a:cxn>
              </a:cxnLst>
              <a:rect l="0" t="0" r="r" b="b"/>
              <a:pathLst>
                <a:path w="255" h="232">
                  <a:moveTo>
                    <a:pt x="236" y="41"/>
                  </a:moveTo>
                  <a:cubicBezTo>
                    <a:pt x="188" y="41"/>
                    <a:pt x="188" y="41"/>
                    <a:pt x="188" y="41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5" y="6"/>
                    <a:pt x="161" y="11"/>
                    <a:pt x="156" y="16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8" y="11"/>
                    <a:pt x="94" y="6"/>
                    <a:pt x="9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9" y="41"/>
                    <a:pt x="1" y="49"/>
                    <a:pt x="1" y="6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3"/>
                    <a:pt x="9" y="231"/>
                    <a:pt x="19" y="231"/>
                  </a:cubicBezTo>
                  <a:cubicBezTo>
                    <a:pt x="235" y="232"/>
                    <a:pt x="235" y="232"/>
                    <a:pt x="235" y="232"/>
                  </a:cubicBezTo>
                  <a:cubicBezTo>
                    <a:pt x="246" y="232"/>
                    <a:pt x="254" y="224"/>
                    <a:pt x="254" y="21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5" y="50"/>
                    <a:pt x="246" y="41"/>
                    <a:pt x="236" y="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Freeform 152"/>
            <p:cNvSpPr>
              <a:spLocks/>
            </p:cNvSpPr>
            <p:nvPr/>
          </p:nvSpPr>
          <p:spPr bwMode="auto">
            <a:xfrm>
              <a:off x="-1606230" y="2290926"/>
              <a:ext cx="97573" cy="299948"/>
            </a:xfrm>
            <a:custGeom>
              <a:avLst/>
              <a:gdLst/>
              <a:ahLst/>
              <a:cxnLst>
                <a:cxn ang="0">
                  <a:pos x="34" y="344"/>
                </a:cxn>
                <a:cxn ang="0">
                  <a:pos x="35" y="344"/>
                </a:cxn>
                <a:cxn ang="0">
                  <a:pos x="65" y="310"/>
                </a:cxn>
                <a:cxn ang="0">
                  <a:pos x="64" y="263"/>
                </a:cxn>
                <a:cxn ang="0">
                  <a:pos x="102" y="52"/>
                </a:cxn>
                <a:cxn ang="0">
                  <a:pos x="102" y="52"/>
                </a:cxn>
                <a:cxn ang="0">
                  <a:pos x="102" y="52"/>
                </a:cxn>
                <a:cxn ang="0">
                  <a:pos x="102" y="52"/>
                </a:cxn>
                <a:cxn ang="0">
                  <a:pos x="90" y="9"/>
                </a:cxn>
                <a:cxn ang="0">
                  <a:pos x="47" y="20"/>
                </a:cxn>
                <a:cxn ang="0">
                  <a:pos x="0" y="263"/>
                </a:cxn>
                <a:cxn ang="0">
                  <a:pos x="2" y="314"/>
                </a:cxn>
                <a:cxn ang="0">
                  <a:pos x="34" y="344"/>
                </a:cxn>
              </a:cxnLst>
              <a:rect l="0" t="0" r="r" b="b"/>
              <a:pathLst>
                <a:path w="111" h="344">
                  <a:moveTo>
                    <a:pt x="34" y="344"/>
                  </a:moveTo>
                  <a:cubicBezTo>
                    <a:pt x="34" y="344"/>
                    <a:pt x="35" y="344"/>
                    <a:pt x="35" y="344"/>
                  </a:cubicBezTo>
                  <a:cubicBezTo>
                    <a:pt x="53" y="343"/>
                    <a:pt x="66" y="328"/>
                    <a:pt x="65" y="310"/>
                  </a:cubicBezTo>
                  <a:cubicBezTo>
                    <a:pt x="65" y="294"/>
                    <a:pt x="64" y="278"/>
                    <a:pt x="64" y="263"/>
                  </a:cubicBezTo>
                  <a:cubicBezTo>
                    <a:pt x="64" y="123"/>
                    <a:pt x="100" y="57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11" y="37"/>
                    <a:pt x="106" y="17"/>
                    <a:pt x="90" y="9"/>
                  </a:cubicBezTo>
                  <a:cubicBezTo>
                    <a:pt x="75" y="0"/>
                    <a:pt x="56" y="5"/>
                    <a:pt x="47" y="20"/>
                  </a:cubicBezTo>
                  <a:cubicBezTo>
                    <a:pt x="44" y="24"/>
                    <a:pt x="0" y="102"/>
                    <a:pt x="0" y="263"/>
                  </a:cubicBezTo>
                  <a:cubicBezTo>
                    <a:pt x="0" y="279"/>
                    <a:pt x="1" y="296"/>
                    <a:pt x="2" y="314"/>
                  </a:cubicBezTo>
                  <a:cubicBezTo>
                    <a:pt x="2" y="331"/>
                    <a:pt x="17" y="344"/>
                    <a:pt x="34" y="3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00" name="Group 94"/>
          <p:cNvGrpSpPr/>
          <p:nvPr/>
        </p:nvGrpSpPr>
        <p:grpSpPr>
          <a:xfrm>
            <a:off x="4454405" y="1906611"/>
            <a:ext cx="375629" cy="283990"/>
            <a:chOff x="747713" y="2873376"/>
            <a:chExt cx="990600" cy="769938"/>
          </a:xfrm>
          <a:solidFill>
            <a:schemeClr val="bg1"/>
          </a:solidFill>
        </p:grpSpPr>
        <p:sp>
          <p:nvSpPr>
            <p:cNvPr id="301" name="Freeform 26"/>
            <p:cNvSpPr>
              <a:spLocks/>
            </p:cNvSpPr>
            <p:nvPr/>
          </p:nvSpPr>
          <p:spPr bwMode="auto">
            <a:xfrm>
              <a:off x="747713" y="2873376"/>
              <a:ext cx="990600" cy="769938"/>
            </a:xfrm>
            <a:custGeom>
              <a:avLst/>
              <a:gdLst/>
              <a:ahLst/>
              <a:cxnLst>
                <a:cxn ang="0">
                  <a:pos x="769" y="0"/>
                </a:cxn>
                <a:cxn ang="0">
                  <a:pos x="0" y="0"/>
                </a:cxn>
                <a:cxn ang="0">
                  <a:pos x="0" y="342"/>
                </a:cxn>
                <a:cxn ang="0">
                  <a:pos x="9" y="339"/>
                </a:cxn>
                <a:cxn ang="0">
                  <a:pos x="20" y="336"/>
                </a:cxn>
                <a:cxn ang="0">
                  <a:pos x="20" y="20"/>
                </a:cxn>
                <a:cxn ang="0">
                  <a:pos x="749" y="20"/>
                </a:cxn>
                <a:cxn ang="0">
                  <a:pos x="749" y="532"/>
                </a:cxn>
                <a:cxn ang="0">
                  <a:pos x="20" y="532"/>
                </a:cxn>
                <a:cxn ang="0">
                  <a:pos x="20" y="419"/>
                </a:cxn>
                <a:cxn ang="0">
                  <a:pos x="0" y="423"/>
                </a:cxn>
                <a:cxn ang="0">
                  <a:pos x="0" y="597"/>
                </a:cxn>
                <a:cxn ang="0">
                  <a:pos x="769" y="597"/>
                </a:cxn>
                <a:cxn ang="0">
                  <a:pos x="769" y="0"/>
                </a:cxn>
              </a:cxnLst>
              <a:rect l="0" t="0" r="r" b="b"/>
              <a:pathLst>
                <a:path w="769" h="597">
                  <a:moveTo>
                    <a:pt x="7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3" y="341"/>
                    <a:pt x="6" y="340"/>
                    <a:pt x="9" y="339"/>
                  </a:cubicBezTo>
                  <a:cubicBezTo>
                    <a:pt x="13" y="339"/>
                    <a:pt x="17" y="338"/>
                    <a:pt x="20" y="33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749" y="20"/>
                    <a:pt x="749" y="20"/>
                    <a:pt x="749" y="20"/>
                  </a:cubicBezTo>
                  <a:cubicBezTo>
                    <a:pt x="749" y="532"/>
                    <a:pt x="749" y="532"/>
                    <a:pt x="749" y="532"/>
                  </a:cubicBezTo>
                  <a:cubicBezTo>
                    <a:pt x="20" y="532"/>
                    <a:pt x="20" y="532"/>
                    <a:pt x="20" y="532"/>
                  </a:cubicBezTo>
                  <a:cubicBezTo>
                    <a:pt x="20" y="419"/>
                    <a:pt x="20" y="419"/>
                    <a:pt x="20" y="419"/>
                  </a:cubicBezTo>
                  <a:cubicBezTo>
                    <a:pt x="14" y="421"/>
                    <a:pt x="7" y="422"/>
                    <a:pt x="0" y="423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769" y="597"/>
                    <a:pt x="769" y="597"/>
                    <a:pt x="769" y="597"/>
                  </a:cubicBezTo>
                  <a:lnTo>
                    <a:pt x="76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27"/>
            <p:cNvSpPr>
              <a:spLocks/>
            </p:cNvSpPr>
            <p:nvPr/>
          </p:nvSpPr>
          <p:spPr bwMode="auto">
            <a:xfrm>
              <a:off x="890588" y="3336926"/>
              <a:ext cx="96838" cy="1333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29"/>
                </a:cxn>
                <a:cxn ang="0">
                  <a:pos x="0" y="104"/>
                </a:cxn>
                <a:cxn ang="0">
                  <a:pos x="76" y="104"/>
                </a:cxn>
                <a:cxn ang="0">
                  <a:pos x="76" y="0"/>
                </a:cxn>
                <a:cxn ang="0">
                  <a:pos x="48" y="0"/>
                </a:cxn>
              </a:cxnLst>
              <a:rect l="0" t="0" r="r" b="b"/>
              <a:pathLst>
                <a:path w="76" h="104">
                  <a:moveTo>
                    <a:pt x="48" y="0"/>
                  </a:moveTo>
                  <a:cubicBezTo>
                    <a:pt x="34" y="11"/>
                    <a:pt x="17" y="20"/>
                    <a:pt x="0" y="2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Rectangle 28"/>
            <p:cNvSpPr>
              <a:spLocks noChangeArrowheads="1"/>
            </p:cNvSpPr>
            <p:nvPr/>
          </p:nvSpPr>
          <p:spPr bwMode="auto">
            <a:xfrm>
              <a:off x="1042988" y="3251201"/>
              <a:ext cx="96838" cy="2190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4" name="Rectangle 29"/>
            <p:cNvSpPr>
              <a:spLocks noChangeArrowheads="1"/>
            </p:cNvSpPr>
            <p:nvPr/>
          </p:nvSpPr>
          <p:spPr bwMode="auto">
            <a:xfrm>
              <a:off x="1346200" y="3162301"/>
              <a:ext cx="98425" cy="307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5" name="Rectangle 30"/>
            <p:cNvSpPr>
              <a:spLocks noChangeArrowheads="1"/>
            </p:cNvSpPr>
            <p:nvPr/>
          </p:nvSpPr>
          <p:spPr bwMode="auto">
            <a:xfrm>
              <a:off x="1193800" y="3132138"/>
              <a:ext cx="98425" cy="3381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6" name="Rectangle 31"/>
            <p:cNvSpPr>
              <a:spLocks noChangeArrowheads="1"/>
            </p:cNvSpPr>
            <p:nvPr/>
          </p:nvSpPr>
          <p:spPr bwMode="auto">
            <a:xfrm>
              <a:off x="1498600" y="2994026"/>
              <a:ext cx="98425" cy="476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7" name="Rectangle 34"/>
            <p:cNvSpPr>
              <a:spLocks noChangeArrowheads="1"/>
            </p:cNvSpPr>
            <p:nvPr/>
          </p:nvSpPr>
          <p:spPr bwMode="auto">
            <a:xfrm>
              <a:off x="842963" y="3487738"/>
              <a:ext cx="800100" cy="238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08" name="Freeform 28"/>
          <p:cNvSpPr>
            <a:spLocks noEditPoints="1"/>
          </p:cNvSpPr>
          <p:nvPr/>
        </p:nvSpPr>
        <p:spPr bwMode="auto">
          <a:xfrm>
            <a:off x="7373985" y="1922575"/>
            <a:ext cx="528479" cy="278126"/>
          </a:xfrm>
          <a:custGeom>
            <a:avLst/>
            <a:gdLst/>
            <a:ahLst/>
            <a:cxnLst>
              <a:cxn ang="0">
                <a:pos x="458" y="227"/>
              </a:cxn>
              <a:cxn ang="0">
                <a:pos x="141" y="248"/>
              </a:cxn>
              <a:cxn ang="0">
                <a:pos x="350" y="43"/>
              </a:cxn>
              <a:cxn ang="0">
                <a:pos x="263" y="43"/>
              </a:cxn>
              <a:cxn ang="0">
                <a:pos x="202" y="220"/>
              </a:cxn>
              <a:cxn ang="0">
                <a:pos x="188" y="206"/>
              </a:cxn>
              <a:cxn ang="0">
                <a:pos x="174" y="220"/>
              </a:cxn>
              <a:cxn ang="0">
                <a:pos x="166" y="208"/>
              </a:cxn>
              <a:cxn ang="0">
                <a:pos x="212" y="160"/>
              </a:cxn>
              <a:cxn ang="0">
                <a:pos x="266" y="111"/>
              </a:cxn>
              <a:cxn ang="0">
                <a:pos x="339" y="111"/>
              </a:cxn>
              <a:cxn ang="0">
                <a:pos x="392" y="142"/>
              </a:cxn>
              <a:cxn ang="0">
                <a:pos x="420" y="196"/>
              </a:cxn>
              <a:cxn ang="0">
                <a:pos x="378" y="220"/>
              </a:cxn>
              <a:cxn ang="0">
                <a:pos x="370" y="213"/>
              </a:cxn>
              <a:cxn ang="0">
                <a:pos x="360" y="141"/>
              </a:cxn>
              <a:cxn ang="0">
                <a:pos x="238" y="155"/>
              </a:cxn>
              <a:cxn ang="0">
                <a:pos x="245" y="220"/>
              </a:cxn>
              <a:cxn ang="0">
                <a:pos x="256" y="220"/>
              </a:cxn>
              <a:cxn ang="0">
                <a:pos x="364" y="213"/>
              </a:cxn>
              <a:cxn ang="0">
                <a:pos x="360" y="147"/>
              </a:cxn>
              <a:cxn ang="0">
                <a:pos x="245" y="154"/>
              </a:cxn>
              <a:cxn ang="0">
                <a:pos x="256" y="220"/>
              </a:cxn>
              <a:cxn ang="0">
                <a:pos x="164" y="174"/>
              </a:cxn>
              <a:cxn ang="0">
                <a:pos x="172" y="123"/>
              </a:cxn>
              <a:cxn ang="0">
                <a:pos x="82" y="117"/>
              </a:cxn>
              <a:cxn ang="0">
                <a:pos x="79" y="168"/>
              </a:cxn>
              <a:cxn ang="0">
                <a:pos x="158" y="36"/>
              </a:cxn>
              <a:cxn ang="0">
                <a:pos x="91" y="36"/>
              </a:cxn>
              <a:cxn ang="0">
                <a:pos x="192" y="113"/>
              </a:cxn>
              <a:cxn ang="0">
                <a:pos x="209" y="146"/>
              </a:cxn>
              <a:cxn ang="0">
                <a:pos x="209" y="146"/>
              </a:cxn>
              <a:cxn ang="0">
                <a:pos x="209" y="146"/>
              </a:cxn>
              <a:cxn ang="0">
                <a:pos x="209" y="147"/>
              </a:cxn>
              <a:cxn ang="0">
                <a:pos x="208" y="147"/>
              </a:cxn>
              <a:cxn ang="0">
                <a:pos x="208" y="147"/>
              </a:cxn>
              <a:cxn ang="0">
                <a:pos x="208" y="147"/>
              </a:cxn>
              <a:cxn ang="0">
                <a:pos x="208" y="147"/>
              </a:cxn>
              <a:cxn ang="0">
                <a:pos x="208" y="148"/>
              </a:cxn>
              <a:cxn ang="0">
                <a:pos x="208" y="148"/>
              </a:cxn>
              <a:cxn ang="0">
                <a:pos x="208" y="148"/>
              </a:cxn>
              <a:cxn ang="0">
                <a:pos x="208" y="148"/>
              </a:cxn>
              <a:cxn ang="0">
                <a:pos x="181" y="174"/>
              </a:cxn>
              <a:cxn ang="0">
                <a:pos x="174" y="169"/>
              </a:cxn>
              <a:cxn ang="0">
                <a:pos x="167" y="112"/>
              </a:cxn>
              <a:cxn ang="0">
                <a:pos x="71" y="123"/>
              </a:cxn>
              <a:cxn ang="0">
                <a:pos x="76" y="174"/>
              </a:cxn>
              <a:cxn ang="0">
                <a:pos x="46" y="174"/>
              </a:cxn>
              <a:cxn ang="0">
                <a:pos x="56" y="115"/>
              </a:cxn>
              <a:cxn ang="0">
                <a:pos x="56" y="115"/>
              </a:cxn>
              <a:cxn ang="0">
                <a:pos x="99" y="89"/>
              </a:cxn>
              <a:cxn ang="0">
                <a:pos x="156" y="89"/>
              </a:cxn>
              <a:cxn ang="0">
                <a:pos x="192" y="113"/>
              </a:cxn>
              <a:cxn ang="0">
                <a:pos x="179" y="179"/>
              </a:cxn>
              <a:cxn ang="0">
                <a:pos x="0" y="196"/>
              </a:cxn>
            </a:cxnLst>
            <a:rect l="0" t="0" r="r" b="b"/>
            <a:pathLst>
              <a:path w="458" h="248">
                <a:moveTo>
                  <a:pt x="141" y="227"/>
                </a:moveTo>
                <a:cubicBezTo>
                  <a:pt x="458" y="227"/>
                  <a:pt x="458" y="227"/>
                  <a:pt x="458" y="227"/>
                </a:cubicBezTo>
                <a:cubicBezTo>
                  <a:pt x="458" y="248"/>
                  <a:pt x="458" y="248"/>
                  <a:pt x="458" y="248"/>
                </a:cubicBezTo>
                <a:cubicBezTo>
                  <a:pt x="141" y="248"/>
                  <a:pt x="141" y="248"/>
                  <a:pt x="141" y="248"/>
                </a:cubicBezTo>
                <a:cubicBezTo>
                  <a:pt x="141" y="227"/>
                  <a:pt x="141" y="227"/>
                  <a:pt x="141" y="227"/>
                </a:cubicBezTo>
                <a:close/>
                <a:moveTo>
                  <a:pt x="350" y="43"/>
                </a:moveTo>
                <a:cubicBezTo>
                  <a:pt x="349" y="20"/>
                  <a:pt x="333" y="0"/>
                  <a:pt x="306" y="0"/>
                </a:cubicBezTo>
                <a:cubicBezTo>
                  <a:pt x="279" y="0"/>
                  <a:pt x="264" y="20"/>
                  <a:pt x="263" y="43"/>
                </a:cubicBezTo>
                <a:cubicBezTo>
                  <a:pt x="263" y="135"/>
                  <a:pt x="350" y="133"/>
                  <a:pt x="350" y="43"/>
                </a:cubicBezTo>
                <a:close/>
                <a:moveTo>
                  <a:pt x="202" y="220"/>
                </a:moveTo>
                <a:cubicBezTo>
                  <a:pt x="202" y="219"/>
                  <a:pt x="202" y="218"/>
                  <a:pt x="202" y="216"/>
                </a:cubicBezTo>
                <a:cubicBezTo>
                  <a:pt x="202" y="211"/>
                  <a:pt x="196" y="206"/>
                  <a:pt x="188" y="206"/>
                </a:cubicBezTo>
                <a:cubicBezTo>
                  <a:pt x="180" y="206"/>
                  <a:pt x="174" y="211"/>
                  <a:pt x="174" y="216"/>
                </a:cubicBezTo>
                <a:cubicBezTo>
                  <a:pt x="174" y="218"/>
                  <a:pt x="174" y="219"/>
                  <a:pt x="174" y="220"/>
                </a:cubicBezTo>
                <a:cubicBezTo>
                  <a:pt x="171" y="220"/>
                  <a:pt x="171" y="220"/>
                  <a:pt x="171" y="220"/>
                </a:cubicBezTo>
                <a:cubicBezTo>
                  <a:pt x="168" y="217"/>
                  <a:pt x="166" y="212"/>
                  <a:pt x="166" y="208"/>
                </a:cubicBezTo>
                <a:cubicBezTo>
                  <a:pt x="166" y="198"/>
                  <a:pt x="174" y="190"/>
                  <a:pt x="185" y="187"/>
                </a:cubicBezTo>
                <a:cubicBezTo>
                  <a:pt x="198" y="183"/>
                  <a:pt x="206" y="172"/>
                  <a:pt x="212" y="160"/>
                </a:cubicBezTo>
                <a:cubicBezTo>
                  <a:pt x="217" y="152"/>
                  <a:pt x="218" y="145"/>
                  <a:pt x="224" y="137"/>
                </a:cubicBezTo>
                <a:cubicBezTo>
                  <a:pt x="233" y="123"/>
                  <a:pt x="249" y="111"/>
                  <a:pt x="266" y="111"/>
                </a:cubicBezTo>
                <a:cubicBezTo>
                  <a:pt x="274" y="111"/>
                  <a:pt x="274" y="111"/>
                  <a:pt x="274" y="111"/>
                </a:cubicBezTo>
                <a:cubicBezTo>
                  <a:pt x="292" y="129"/>
                  <a:pt x="320" y="129"/>
                  <a:pt x="339" y="111"/>
                </a:cubicBezTo>
                <a:cubicBezTo>
                  <a:pt x="346" y="111"/>
                  <a:pt x="346" y="111"/>
                  <a:pt x="346" y="111"/>
                </a:cubicBezTo>
                <a:cubicBezTo>
                  <a:pt x="366" y="111"/>
                  <a:pt x="383" y="126"/>
                  <a:pt x="392" y="142"/>
                </a:cubicBezTo>
                <a:cubicBezTo>
                  <a:pt x="393" y="143"/>
                  <a:pt x="393" y="143"/>
                  <a:pt x="393" y="144"/>
                </a:cubicBezTo>
                <a:cubicBezTo>
                  <a:pt x="398" y="153"/>
                  <a:pt x="413" y="180"/>
                  <a:pt x="420" y="196"/>
                </a:cubicBezTo>
                <a:cubicBezTo>
                  <a:pt x="426" y="211"/>
                  <a:pt x="424" y="220"/>
                  <a:pt x="407" y="220"/>
                </a:cubicBezTo>
                <a:cubicBezTo>
                  <a:pt x="378" y="220"/>
                  <a:pt x="378" y="220"/>
                  <a:pt x="378" y="220"/>
                </a:cubicBezTo>
                <a:cubicBezTo>
                  <a:pt x="368" y="220"/>
                  <a:pt x="368" y="220"/>
                  <a:pt x="368" y="220"/>
                </a:cubicBezTo>
                <a:cubicBezTo>
                  <a:pt x="370" y="218"/>
                  <a:pt x="370" y="216"/>
                  <a:pt x="370" y="213"/>
                </a:cubicBezTo>
                <a:cubicBezTo>
                  <a:pt x="374" y="155"/>
                  <a:pt x="374" y="155"/>
                  <a:pt x="374" y="155"/>
                </a:cubicBezTo>
                <a:cubicBezTo>
                  <a:pt x="375" y="147"/>
                  <a:pt x="368" y="141"/>
                  <a:pt x="360" y="141"/>
                </a:cubicBezTo>
                <a:cubicBezTo>
                  <a:pt x="252" y="141"/>
                  <a:pt x="252" y="141"/>
                  <a:pt x="252" y="141"/>
                </a:cubicBezTo>
                <a:cubicBezTo>
                  <a:pt x="245" y="141"/>
                  <a:pt x="238" y="147"/>
                  <a:pt x="238" y="155"/>
                </a:cubicBezTo>
                <a:cubicBezTo>
                  <a:pt x="242" y="213"/>
                  <a:pt x="242" y="213"/>
                  <a:pt x="242" y="213"/>
                </a:cubicBezTo>
                <a:cubicBezTo>
                  <a:pt x="242" y="216"/>
                  <a:pt x="243" y="218"/>
                  <a:pt x="245" y="220"/>
                </a:cubicBezTo>
                <a:cubicBezTo>
                  <a:pt x="230" y="220"/>
                  <a:pt x="216" y="220"/>
                  <a:pt x="202" y="220"/>
                </a:cubicBezTo>
                <a:close/>
                <a:moveTo>
                  <a:pt x="256" y="220"/>
                </a:moveTo>
                <a:cubicBezTo>
                  <a:pt x="357" y="220"/>
                  <a:pt x="357" y="220"/>
                  <a:pt x="357" y="220"/>
                </a:cubicBezTo>
                <a:cubicBezTo>
                  <a:pt x="361" y="220"/>
                  <a:pt x="364" y="217"/>
                  <a:pt x="364" y="213"/>
                </a:cubicBezTo>
                <a:cubicBezTo>
                  <a:pt x="368" y="154"/>
                  <a:pt x="368" y="154"/>
                  <a:pt x="368" y="154"/>
                </a:cubicBezTo>
                <a:cubicBezTo>
                  <a:pt x="368" y="150"/>
                  <a:pt x="365" y="147"/>
                  <a:pt x="360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48" y="147"/>
                  <a:pt x="244" y="150"/>
                  <a:pt x="245" y="154"/>
                </a:cubicBezTo>
                <a:cubicBezTo>
                  <a:pt x="249" y="213"/>
                  <a:pt x="249" y="213"/>
                  <a:pt x="249" y="213"/>
                </a:cubicBezTo>
                <a:cubicBezTo>
                  <a:pt x="249" y="217"/>
                  <a:pt x="252" y="220"/>
                  <a:pt x="256" y="220"/>
                </a:cubicBezTo>
                <a:close/>
                <a:moveTo>
                  <a:pt x="85" y="174"/>
                </a:moveTo>
                <a:cubicBezTo>
                  <a:pt x="164" y="174"/>
                  <a:pt x="164" y="174"/>
                  <a:pt x="164" y="174"/>
                </a:cubicBezTo>
                <a:cubicBezTo>
                  <a:pt x="167" y="174"/>
                  <a:pt x="169" y="172"/>
                  <a:pt x="169" y="168"/>
                </a:cubicBezTo>
                <a:cubicBezTo>
                  <a:pt x="172" y="123"/>
                  <a:pt x="172" y="123"/>
                  <a:pt x="172" y="123"/>
                </a:cubicBezTo>
                <a:cubicBezTo>
                  <a:pt x="173" y="120"/>
                  <a:pt x="170" y="117"/>
                  <a:pt x="167" y="117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79" y="117"/>
                  <a:pt x="76" y="120"/>
                  <a:pt x="76" y="123"/>
                </a:cubicBezTo>
                <a:cubicBezTo>
                  <a:pt x="79" y="168"/>
                  <a:pt x="79" y="168"/>
                  <a:pt x="79" y="168"/>
                </a:cubicBezTo>
                <a:cubicBezTo>
                  <a:pt x="79" y="172"/>
                  <a:pt x="82" y="174"/>
                  <a:pt x="85" y="174"/>
                </a:cubicBezTo>
                <a:close/>
                <a:moveTo>
                  <a:pt x="158" y="36"/>
                </a:moveTo>
                <a:cubicBezTo>
                  <a:pt x="157" y="17"/>
                  <a:pt x="145" y="2"/>
                  <a:pt x="124" y="2"/>
                </a:cubicBezTo>
                <a:cubicBezTo>
                  <a:pt x="103" y="2"/>
                  <a:pt x="91" y="17"/>
                  <a:pt x="91" y="36"/>
                </a:cubicBezTo>
                <a:cubicBezTo>
                  <a:pt x="91" y="107"/>
                  <a:pt x="158" y="106"/>
                  <a:pt x="158" y="36"/>
                </a:cubicBezTo>
                <a:close/>
                <a:moveTo>
                  <a:pt x="192" y="113"/>
                </a:moveTo>
                <a:cubicBezTo>
                  <a:pt x="194" y="118"/>
                  <a:pt x="203" y="133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7"/>
                  <a:pt x="209" y="147"/>
                  <a:pt x="209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4" y="158"/>
                  <a:pt x="199" y="168"/>
                  <a:pt x="190" y="174"/>
                </a:cubicBezTo>
                <a:cubicBezTo>
                  <a:pt x="181" y="174"/>
                  <a:pt x="181" y="174"/>
                  <a:pt x="181" y="174"/>
                </a:cubicBezTo>
                <a:cubicBezTo>
                  <a:pt x="173" y="174"/>
                  <a:pt x="173" y="174"/>
                  <a:pt x="173" y="174"/>
                </a:cubicBezTo>
                <a:cubicBezTo>
                  <a:pt x="174" y="173"/>
                  <a:pt x="174" y="171"/>
                  <a:pt x="174" y="169"/>
                </a:cubicBezTo>
                <a:cubicBezTo>
                  <a:pt x="177" y="123"/>
                  <a:pt x="177" y="123"/>
                  <a:pt x="177" y="123"/>
                </a:cubicBezTo>
                <a:cubicBezTo>
                  <a:pt x="178" y="117"/>
                  <a:pt x="172" y="112"/>
                  <a:pt x="167" y="112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76" y="112"/>
                  <a:pt x="71" y="117"/>
                  <a:pt x="71" y="123"/>
                </a:cubicBezTo>
                <a:cubicBezTo>
                  <a:pt x="74" y="169"/>
                  <a:pt x="74" y="169"/>
                  <a:pt x="74" y="169"/>
                </a:cubicBezTo>
                <a:cubicBezTo>
                  <a:pt x="74" y="171"/>
                  <a:pt x="75" y="173"/>
                  <a:pt x="76" y="174"/>
                </a:cubicBezTo>
                <a:cubicBezTo>
                  <a:pt x="68" y="174"/>
                  <a:pt x="68" y="174"/>
                  <a:pt x="68" y="174"/>
                </a:cubicBezTo>
                <a:cubicBezTo>
                  <a:pt x="46" y="174"/>
                  <a:pt x="46" y="174"/>
                  <a:pt x="46" y="174"/>
                </a:cubicBezTo>
                <a:cubicBezTo>
                  <a:pt x="32" y="174"/>
                  <a:pt x="31" y="167"/>
                  <a:pt x="35" y="155"/>
                </a:cubicBezTo>
                <a:cubicBezTo>
                  <a:pt x="40" y="144"/>
                  <a:pt x="51" y="124"/>
                  <a:pt x="56" y="115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63" y="101"/>
                  <a:pt x="77" y="89"/>
                  <a:pt x="93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113" y="103"/>
                  <a:pt x="135" y="103"/>
                  <a:pt x="150" y="89"/>
                </a:cubicBezTo>
                <a:cubicBezTo>
                  <a:pt x="156" y="89"/>
                  <a:pt x="156" y="89"/>
                  <a:pt x="156" y="89"/>
                </a:cubicBezTo>
                <a:cubicBezTo>
                  <a:pt x="171" y="89"/>
                  <a:pt x="184" y="100"/>
                  <a:pt x="191" y="113"/>
                </a:cubicBezTo>
                <a:cubicBezTo>
                  <a:pt x="191" y="113"/>
                  <a:pt x="191" y="113"/>
                  <a:pt x="192" y="113"/>
                </a:cubicBezTo>
                <a:close/>
                <a:moveTo>
                  <a:pt x="0" y="179"/>
                </a:moveTo>
                <a:cubicBezTo>
                  <a:pt x="179" y="179"/>
                  <a:pt x="179" y="179"/>
                  <a:pt x="179" y="179"/>
                </a:cubicBezTo>
                <a:cubicBezTo>
                  <a:pt x="171" y="182"/>
                  <a:pt x="163" y="188"/>
                  <a:pt x="160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79"/>
                  <a:pt x="0" y="179"/>
                  <a:pt x="0" y="17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09" name="Title 1"/>
          <p:cNvSpPr txBox="1">
            <a:spLocks noGrp="1"/>
          </p:cNvSpPr>
          <p:nvPr>
            <p:ph type="title"/>
          </p:nvPr>
        </p:nvSpPr>
        <p:spPr>
          <a:xfrm>
            <a:off x="306798" y="549274"/>
            <a:ext cx="9370601" cy="898526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rgbClr val="ED1C24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ED1C24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ED1C24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ED1C24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ED1C24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L VAG Rounded Light" charset="0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L VAG Rounded Light" charset="0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L VAG Rounded Light" charset="0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L VAG Rounded Light" charset="0"/>
                <a:ea typeface="ＭＳ Ｐゴシック" charset="-128"/>
              </a:defRPr>
            </a:lvl9pPr>
          </a:lstStyle>
          <a:p>
            <a:r>
              <a:rPr lang="en-US" sz="2800" b="0" dirty="0" smtClean="0">
                <a:solidFill>
                  <a:srgbClr val="002060"/>
                </a:solidFill>
              </a:rPr>
              <a:t>Process: Collect your business requirement to define dashboard content to enable your analytical capability</a:t>
            </a:r>
            <a:endParaRPr lang="en-GB" sz="2800" b="0" dirty="0">
              <a:solidFill>
                <a:srgbClr val="002060"/>
              </a:solidFill>
            </a:endParaRPr>
          </a:p>
        </p:txBody>
      </p:sp>
      <p:sp>
        <p:nvSpPr>
          <p:cNvPr id="311" name="Content Placeholder 6"/>
          <p:cNvSpPr>
            <a:spLocks noGrp="1"/>
          </p:cNvSpPr>
          <p:nvPr>
            <p:ph sz="quarter" idx="17"/>
          </p:nvPr>
        </p:nvSpPr>
        <p:spPr>
          <a:xfrm>
            <a:off x="311972" y="304800"/>
            <a:ext cx="6248400" cy="228600"/>
          </a:xfrm>
        </p:spPr>
        <p:txBody>
          <a:bodyPr/>
          <a:lstStyle/>
          <a:p>
            <a:r>
              <a:rPr lang="en-GB" dirty="0" smtClean="0"/>
              <a:t>Project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66800" y="1463674"/>
            <a:ext cx="6298853" cy="3160950"/>
            <a:chOff x="1066800" y="1463674"/>
            <a:chExt cx="6298853" cy="3160950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066800" y="146367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08123" y="146367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Project Introduction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66800" y="200946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708123" y="2009464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Timeline and Milestones </a:t>
              </a:r>
              <a:r>
                <a:rPr lang="en-GB" altLang="zh-CN" sz="1400" i="1" kern="0" dirty="0" smtClean="0">
                  <a:solidFill>
                    <a:schemeClr val="bg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066800" y="255525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708123" y="255525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Objective of Workshop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(10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66800" y="310104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708123" y="310104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Current Status Understanding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6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066800" y="364683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708123" y="364683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Requirement Clarification and Prioritisation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(2 hours)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066800" y="419262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6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708123" y="419262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Wrap-up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4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think-cell Slide" r:id="rId46" imgW="493" imgH="493" progId="TCLayout.ActiveDocument.1">
                  <p:embed/>
                </p:oleObj>
              </mc:Choice>
              <mc:Fallback>
                <p:oleObj name="think-cell Slide" r:id="rId4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10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Timeline and milestones</a:t>
            </a:r>
            <a:endParaRPr lang="en-GB" dirty="0"/>
          </a:p>
        </p:txBody>
      </p:sp>
      <p:sp>
        <p:nvSpPr>
          <p:cNvPr id="324" name="TextBox 323"/>
          <p:cNvSpPr txBox="1"/>
          <p:nvPr/>
        </p:nvSpPr>
        <p:spPr>
          <a:xfrm>
            <a:off x="513636" y="1986666"/>
            <a:ext cx="4354636" cy="23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b="1" dirty="0" smtClean="0">
                <a:solidFill>
                  <a:srgbClr val="7F5C27"/>
                </a:solidFill>
              </a:rPr>
              <a:t>Wave 1 activities for Digital Project 1</a:t>
            </a:r>
            <a:endParaRPr lang="en-GB" sz="1400" b="1" dirty="0">
              <a:solidFill>
                <a:srgbClr val="7F5C27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577899" y="5853189"/>
            <a:ext cx="7619267" cy="289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US" sz="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Notes: Defined activities of 3 waves will start in China first. For Hong Kong, areas of focus will be identified and assessed in the course of Wave 1.</a:t>
            </a: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46" y="3964637"/>
            <a:ext cx="118168" cy="118168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07" y="4170289"/>
            <a:ext cx="118168" cy="118168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07" y="4360206"/>
            <a:ext cx="118168" cy="118168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11" y="4586638"/>
            <a:ext cx="118168" cy="118168"/>
          </a:xfrm>
          <a:prstGeom prst="rect">
            <a:avLst/>
          </a:prstGeom>
        </p:spPr>
      </p:pic>
      <p:grpSp>
        <p:nvGrpSpPr>
          <p:cNvPr id="154" name="Group 153"/>
          <p:cNvGrpSpPr/>
          <p:nvPr/>
        </p:nvGrpSpPr>
        <p:grpSpPr>
          <a:xfrm>
            <a:off x="7710620" y="5309836"/>
            <a:ext cx="1323843" cy="601664"/>
            <a:chOff x="8023251" y="5724869"/>
            <a:chExt cx="1323843" cy="601664"/>
          </a:xfrm>
        </p:grpSpPr>
        <p:sp>
          <p:nvSpPr>
            <p:cNvPr id="155" name="Isosceles Triangle 154"/>
            <p:cNvSpPr/>
            <p:nvPr/>
          </p:nvSpPr>
          <p:spPr>
            <a:xfrm>
              <a:off x="8125624" y="5815383"/>
              <a:ext cx="108000" cy="108000"/>
            </a:xfrm>
            <a:prstGeom prst="triangle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341648" y="5724869"/>
              <a:ext cx="1005446" cy="289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r>
                <a:rPr lang="en-GB" sz="1000" dirty="0" smtClean="0">
                  <a:solidFill>
                    <a:srgbClr val="00338D"/>
                  </a:solidFill>
                </a:rPr>
                <a:t>Key milestone</a:t>
              </a:r>
              <a:endParaRPr lang="en-GB" sz="1000" dirty="0">
                <a:solidFill>
                  <a:srgbClr val="00338D"/>
                </a:solidFill>
              </a:endParaRPr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8125624" y="5984355"/>
              <a:ext cx="108000" cy="108000"/>
            </a:xfrm>
            <a:prstGeom prst="triangle">
              <a:avLst/>
            </a:prstGeom>
            <a:solidFill>
              <a:srgbClr val="4C6C9C"/>
            </a:solidFill>
            <a:ln>
              <a:solidFill>
                <a:srgbClr val="4C6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41648" y="5948177"/>
              <a:ext cx="1005446" cy="198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r>
                <a:rPr lang="en-GB" sz="1000" dirty="0" smtClean="0">
                  <a:solidFill>
                    <a:srgbClr val="00338D"/>
                  </a:solidFill>
                </a:rPr>
                <a:t>Key deliverable</a:t>
              </a:r>
              <a:endParaRPr lang="en-GB" sz="1000" dirty="0">
                <a:solidFill>
                  <a:srgbClr val="00338D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023251" y="5779623"/>
              <a:ext cx="1296961" cy="5469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345" y="6172757"/>
              <a:ext cx="118168" cy="118168"/>
            </a:xfrm>
            <a:prstGeom prst="rect">
              <a:avLst/>
            </a:prstGeom>
          </p:spPr>
        </p:pic>
        <p:sp>
          <p:nvSpPr>
            <p:cNvPr id="161" name="Rectangle 160"/>
            <p:cNvSpPr/>
            <p:nvPr/>
          </p:nvSpPr>
          <p:spPr>
            <a:xfrm>
              <a:off x="8341648" y="6125198"/>
              <a:ext cx="1005446" cy="198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r>
                <a:rPr lang="en-GB" sz="1000" dirty="0" smtClean="0">
                  <a:solidFill>
                    <a:srgbClr val="00338D"/>
                  </a:solidFill>
                </a:rPr>
                <a:t>Iterative activity</a:t>
              </a:r>
              <a:endParaRPr lang="en-GB" sz="1000" dirty="0">
                <a:solidFill>
                  <a:srgbClr val="00338D"/>
                </a:solidFill>
              </a:endParaRPr>
            </a:p>
          </p:txBody>
        </p:sp>
      </p:grpSp>
      <p:sp>
        <p:nvSpPr>
          <p:cNvPr id="62" name="Rectangle 61"/>
          <p:cNvSpPr/>
          <p:nvPr>
            <p:custDataLst>
              <p:tags r:id="rId4"/>
            </p:custDataLst>
          </p:nvPr>
        </p:nvSpPr>
        <p:spPr bwMode="auto">
          <a:xfrm>
            <a:off x="512868" y="3721274"/>
            <a:ext cx="8494713" cy="206375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>
            <p:custDataLst>
              <p:tags r:id="rId5"/>
            </p:custDataLst>
          </p:nvPr>
        </p:nvSpPr>
        <p:spPr bwMode="auto">
          <a:xfrm>
            <a:off x="512868" y="4134024"/>
            <a:ext cx="8494713" cy="206375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>
            <p:custDataLst>
              <p:tags r:id="rId6"/>
            </p:custDataLst>
          </p:nvPr>
        </p:nvSpPr>
        <p:spPr bwMode="auto">
          <a:xfrm>
            <a:off x="512868" y="4548361"/>
            <a:ext cx="8494713" cy="206375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>
            <p:custDataLst>
              <p:tags r:id="rId7"/>
            </p:custDataLst>
          </p:nvPr>
        </p:nvSpPr>
        <p:spPr bwMode="auto">
          <a:xfrm>
            <a:off x="512868" y="2784649"/>
            <a:ext cx="8494713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>
            <p:custDataLst>
              <p:tags r:id="rId8"/>
            </p:custDataLst>
          </p:nvPr>
        </p:nvSpPr>
        <p:spPr bwMode="auto">
          <a:xfrm>
            <a:off x="512868" y="2225849"/>
            <a:ext cx="8494713" cy="3794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>
            <p:custDataLst>
              <p:tags r:id="rId9"/>
            </p:custDataLst>
          </p:nvPr>
        </p:nvSpPr>
        <p:spPr bwMode="auto">
          <a:xfrm>
            <a:off x="512868" y="2605261"/>
            <a:ext cx="8494713" cy="179388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>
            <p:custDataLst>
              <p:tags r:id="rId10"/>
            </p:custDataLst>
          </p:nvPr>
        </p:nvSpPr>
        <p:spPr bwMode="auto">
          <a:xfrm>
            <a:off x="512868" y="3060874"/>
            <a:ext cx="8494713" cy="4524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9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438756" y="1825799"/>
            <a:ext cx="4568825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FFFFFF"/>
                </a:solidFill>
              </a:rPr>
              <a:t>FY18/19</a:t>
            </a:r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0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438756" y="2025824"/>
            <a:ext cx="1127125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6015E44-9267-437F-97F9-DC7D873811D8}" type="datetime'''''''''''''''''''''''''''''''''''''''Q''''''''1'''''">
              <a:rPr lang="en-GB" altLang="en-US">
                <a:solidFill>
                  <a:srgbClr val="FFFFFF"/>
                </a:solidFill>
              </a:rPr>
              <a:pPr/>
              <a:t>Q1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1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565881" y="2025824"/>
            <a:ext cx="113823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7212FEA-2395-4C38-96D6-49F10FAB2B1E}" type="datetime'''''''''''''''''''Q2'''''''">
              <a:rPr lang="en-GB" altLang="en-US">
                <a:solidFill>
                  <a:srgbClr val="FFFFFF"/>
                </a:solidFill>
              </a:rPr>
              <a:pPr/>
              <a:t>Q2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704118" y="2025824"/>
            <a:ext cx="1152525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2024143-9F1A-4C40-B5FC-33E608BE8DEC}" type="datetime'''''''''''''Q''''''''3'''''''''''''''''''''">
              <a:rPr lang="en-GB" altLang="en-US">
                <a:solidFill>
                  <a:srgbClr val="FFFFFF"/>
                </a:solidFill>
              </a:rPr>
              <a:pPr/>
              <a:t>Q3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856643" y="2025824"/>
            <a:ext cx="115093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6F90423-1118-4887-AB95-1C39AE6ACF79}" type="datetime'''''''''''''''''''''''''''''''Q''''''''''''''''''''''4'">
              <a:rPr lang="en-GB" altLang="en-US">
                <a:solidFill>
                  <a:srgbClr val="FFFFFF"/>
                </a:solidFill>
              </a:rPr>
              <a:pPr/>
              <a:t>Q4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cxnSp>
        <p:nvCxnSpPr>
          <p:cNvPr id="74" name="Straight Connector 73"/>
          <p:cNvCxnSpPr/>
          <p:nvPr>
            <p:custDataLst>
              <p:tags r:id="rId16"/>
            </p:custDataLst>
          </p:nvPr>
        </p:nvCxnSpPr>
        <p:spPr bwMode="auto">
          <a:xfrm>
            <a:off x="512868" y="2225849"/>
            <a:ext cx="0" cy="28717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>
            <p:custDataLst>
              <p:tags r:id="rId17"/>
            </p:custDataLst>
          </p:nvPr>
        </p:nvCxnSpPr>
        <p:spPr bwMode="auto">
          <a:xfrm>
            <a:off x="4438756" y="2225849"/>
            <a:ext cx="0" cy="28717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>
            <p:custDataLst>
              <p:tags r:id="rId18"/>
            </p:custDataLst>
          </p:nvPr>
        </p:nvCxnSpPr>
        <p:spPr bwMode="auto">
          <a:xfrm>
            <a:off x="9007581" y="2225849"/>
            <a:ext cx="0" cy="28717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>
            <p:custDataLst>
              <p:tags r:id="rId19"/>
            </p:custDataLst>
          </p:nvPr>
        </p:nvCxnSpPr>
        <p:spPr bwMode="auto">
          <a:xfrm>
            <a:off x="512868" y="5097636"/>
            <a:ext cx="849471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20"/>
            </p:custDataLst>
          </p:nvPr>
        </p:nvCxnSpPr>
        <p:spPr bwMode="auto">
          <a:xfrm>
            <a:off x="512868" y="2225849"/>
            <a:ext cx="849471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38756" y="3181524"/>
            <a:ext cx="4181475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endParaRPr lang="en-GB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0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438756" y="2349674"/>
            <a:ext cx="3417888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endParaRPr lang="en-GB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1" name="Rectangle 80"/>
          <p:cNvSpPr/>
          <p:nvPr>
            <p:custDataLst>
              <p:tags r:id="rId23"/>
            </p:custDataLst>
          </p:nvPr>
        </p:nvSpPr>
        <p:spPr bwMode="gray">
          <a:xfrm>
            <a:off x="5565881" y="4192761"/>
            <a:ext cx="202723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>
            <p:custDataLst>
              <p:tags r:id="rId24"/>
            </p:custDataLst>
          </p:nvPr>
        </p:nvSpPr>
        <p:spPr bwMode="gray">
          <a:xfrm>
            <a:off x="7856643" y="4813474"/>
            <a:ext cx="76358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>
            <p:custDataLst>
              <p:tags r:id="rId25"/>
            </p:custDataLst>
          </p:nvPr>
        </p:nvSpPr>
        <p:spPr bwMode="gray">
          <a:xfrm>
            <a:off x="4915006" y="3780011"/>
            <a:ext cx="95091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>
            <p:custDataLst>
              <p:tags r:id="rId26"/>
            </p:custDataLst>
          </p:nvPr>
        </p:nvSpPr>
        <p:spPr bwMode="gray">
          <a:xfrm>
            <a:off x="4443518" y="4607099"/>
            <a:ext cx="236061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>
            <p:custDataLst>
              <p:tags r:id="rId27"/>
            </p:custDataLst>
          </p:nvPr>
        </p:nvSpPr>
        <p:spPr bwMode="gray">
          <a:xfrm>
            <a:off x="4443518" y="2637011"/>
            <a:ext cx="226060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>
            <p:custDataLst>
              <p:tags r:id="rId28"/>
            </p:custDataLst>
          </p:nvPr>
        </p:nvSpPr>
        <p:spPr bwMode="gray">
          <a:xfrm>
            <a:off x="4443518" y="2843386"/>
            <a:ext cx="33242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>
            <p:custDataLst>
              <p:tags r:id="rId29"/>
            </p:custDataLst>
          </p:nvPr>
        </p:nvSpPr>
        <p:spPr bwMode="gray">
          <a:xfrm>
            <a:off x="5051531" y="3986386"/>
            <a:ext cx="254158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>
            <p:custDataLst>
              <p:tags r:id="rId30"/>
            </p:custDataLst>
          </p:nvPr>
        </p:nvSpPr>
        <p:spPr bwMode="gray">
          <a:xfrm>
            <a:off x="5578581" y="4400724"/>
            <a:ext cx="2278063" cy="79375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>
            <p:custDataLst>
              <p:tags r:id="rId31"/>
            </p:custDataLst>
          </p:nvPr>
        </p:nvSpPr>
        <p:spPr bwMode="gray">
          <a:xfrm>
            <a:off x="4826106" y="3573636"/>
            <a:ext cx="35083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90" name="Isosceles Triangle 89"/>
          <p:cNvSpPr/>
          <p:nvPr>
            <p:custDataLst>
              <p:tags r:id="rId32"/>
            </p:custDataLst>
          </p:nvPr>
        </p:nvSpPr>
        <p:spPr bwMode="gray">
          <a:xfrm>
            <a:off x="7534381" y="4181649"/>
            <a:ext cx="119062" cy="103187"/>
          </a:xfrm>
          <a:prstGeom prst="triangle">
            <a:avLst/>
          </a:prstGeom>
          <a:solidFill>
            <a:srgbClr val="808080"/>
          </a:solidFill>
          <a:ln w="190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91" name="Isosceles Triangle 90"/>
          <p:cNvSpPr/>
          <p:nvPr>
            <p:custDataLst>
              <p:tags r:id="rId33"/>
            </p:custDataLst>
          </p:nvPr>
        </p:nvSpPr>
        <p:spPr bwMode="gray">
          <a:xfrm>
            <a:off x="7797906" y="4389611"/>
            <a:ext cx="119062" cy="103188"/>
          </a:xfrm>
          <a:prstGeom prst="triangle">
            <a:avLst/>
          </a:prstGeom>
          <a:solidFill>
            <a:srgbClr val="4C6C9C"/>
          </a:solidFill>
          <a:ln w="19050">
            <a:solidFill>
              <a:srgbClr val="4C6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92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563668" y="2605261"/>
            <a:ext cx="38242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Continue to hire new </a:t>
            </a:r>
            <a:r>
              <a:rPr lang="en-US" altLang="en-US" dirty="0">
                <a:solidFill>
                  <a:schemeClr val="tx1"/>
                </a:solidFill>
              </a:rPr>
              <a:t>data analytics </a:t>
            </a:r>
            <a:r>
              <a:rPr lang="en-US" altLang="en-US" dirty="0" smtClean="0">
                <a:solidFill>
                  <a:schemeClr val="tx1"/>
                </a:solidFill>
              </a:rPr>
              <a:t>professionals (as necessary)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563668" y="3181524"/>
            <a:ext cx="3425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sym typeface="+mn-lt"/>
              </a:rPr>
              <a:t>Build pilot data analytics platform for prioritised </a:t>
            </a:r>
            <a:r>
              <a:rPr lang="en-US" dirty="0" smtClean="0">
                <a:solidFill>
                  <a:schemeClr val="tx1"/>
                </a:solidFill>
                <a:sym typeface="+mn-lt"/>
              </a:rPr>
              <a:t>sales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sym typeface="+mn-lt"/>
              </a:rPr>
              <a:t>and </a:t>
            </a:r>
            <a:r>
              <a:rPr lang="en-US" dirty="0">
                <a:solidFill>
                  <a:schemeClr val="tx1"/>
                </a:solidFill>
                <a:sym typeface="+mn-lt"/>
              </a:rPr>
              <a:t>marketing </a:t>
            </a:r>
            <a:r>
              <a:rPr lang="en-US" dirty="0" smtClean="0">
                <a:solidFill>
                  <a:schemeClr val="tx1"/>
                </a:solidFill>
                <a:sym typeface="+mn-lt"/>
              </a:rPr>
              <a:t>requirement (IT, business, KPMG, vendor)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563668" y="3541886"/>
            <a:ext cx="23812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sym typeface="+mn-lt"/>
              </a:rPr>
              <a:t>Review and prioritise </a:t>
            </a:r>
            <a:r>
              <a:rPr lang="en-US" dirty="0">
                <a:solidFill>
                  <a:schemeClr val="tx1"/>
                </a:solidFill>
                <a:sym typeface="+mn-lt"/>
              </a:rPr>
              <a:t>user </a:t>
            </a:r>
            <a:r>
              <a:rPr lang="en-US" dirty="0" smtClean="0">
                <a:solidFill>
                  <a:schemeClr val="tx1"/>
                </a:solidFill>
                <a:sym typeface="+mn-lt"/>
              </a:rPr>
              <a:t>requirement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95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563668" y="3748261"/>
            <a:ext cx="36480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Complete data model, </a:t>
            </a:r>
            <a:r>
              <a:rPr lang="en-US" altLang="en-US" dirty="0">
                <a:solidFill>
                  <a:schemeClr val="tx1"/>
                </a:solidFill>
              </a:rPr>
              <a:t>ETL mechanism and </a:t>
            </a:r>
            <a:r>
              <a:rPr lang="en-US" altLang="en-US" dirty="0" smtClean="0">
                <a:solidFill>
                  <a:schemeClr val="tx1"/>
                </a:solidFill>
              </a:rPr>
              <a:t>reporting designs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6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563668" y="4575349"/>
            <a:ext cx="23002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Continue transition of existing reports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7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563668" y="4368974"/>
            <a:ext cx="30464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2"/>
                </a:solidFill>
              </a:rPr>
              <a:t>Reporting capability cut-over and go-live by sprints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98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563668" y="2389361"/>
            <a:ext cx="24892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Build data analytics </a:t>
            </a:r>
            <a:r>
              <a:rPr lang="en-GB" altLang="en-US" dirty="0" smtClean="0">
                <a:solidFill>
                  <a:schemeClr val="tx1"/>
                </a:solidFill>
              </a:rPr>
              <a:t>capability (IT, KPMG)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99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563668" y="2811636"/>
            <a:ext cx="29130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</a:rPr>
              <a:t>Up-skill IT team to support data related activities</a:t>
            </a:r>
          </a:p>
        </p:txBody>
      </p:sp>
      <p:sp>
        <p:nvSpPr>
          <p:cNvPr id="100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563668" y="3954636"/>
            <a:ext cx="3260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</a:rPr>
              <a:t>Build </a:t>
            </a:r>
            <a:r>
              <a:rPr lang="en-US" altLang="en-US" dirty="0" smtClean="0">
                <a:solidFill>
                  <a:schemeClr val="tx1"/>
                </a:solidFill>
              </a:rPr>
              <a:t>reporting </a:t>
            </a:r>
            <a:r>
              <a:rPr lang="en-US" altLang="en-US" dirty="0">
                <a:solidFill>
                  <a:schemeClr val="tx1"/>
                </a:solidFill>
              </a:rPr>
              <a:t>functionality and conduct </a:t>
            </a:r>
            <a:r>
              <a:rPr lang="en-US" altLang="en-US" dirty="0" smtClean="0">
                <a:solidFill>
                  <a:schemeClr val="tx1"/>
                </a:solidFill>
              </a:rPr>
              <a:t>SIT by sprints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1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563668" y="4161011"/>
            <a:ext cx="22304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Execute UAT and training by sprints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2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563668" y="4781724"/>
            <a:ext cx="20129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Start nursing period after go-live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07" y="4169729"/>
            <a:ext cx="118168" cy="11816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11" y="4586078"/>
            <a:ext cx="118168" cy="11816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Expect: Continual and stepwise roll-out of dashboard </a:t>
            </a:r>
            <a:r>
              <a:rPr lang="en-GB" dirty="0" smtClean="0"/>
              <a:t>between </a:t>
            </a:r>
            <a:r>
              <a:rPr lang="en-GB" dirty="0" smtClean="0"/>
              <a:t>Q2 and Q3 FY18/19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2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71616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think-cell Slide" r:id="rId95" imgW="493" imgH="493" progId="TCLayout.ActiveDocument.1">
                  <p:embed/>
                </p:oleObj>
              </mc:Choice>
              <mc:Fallback>
                <p:oleObj name="think-cell Slide" r:id="rId9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GB" sz="10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549274"/>
            <a:ext cx="9228904" cy="898526"/>
          </a:xfrm>
        </p:spPr>
        <p:txBody>
          <a:bodyPr/>
          <a:lstStyle/>
          <a:p>
            <a:r>
              <a:rPr lang="en-US" dirty="0" smtClean="0"/>
              <a:t>Now: </a:t>
            </a:r>
            <a:r>
              <a:rPr lang="en-US" dirty="0" smtClean="0"/>
              <a:t>Document your requirement now, share it with vendor to construct dashboard in Q1 and Q2 FY18/19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Timeline and milestones</a:t>
            </a:r>
            <a:endParaRPr lang="en-GB" dirty="0"/>
          </a:p>
        </p:txBody>
      </p:sp>
      <p:sp>
        <p:nvSpPr>
          <p:cNvPr id="219" name="Rectangle 218"/>
          <p:cNvSpPr/>
          <p:nvPr>
            <p:custDataLst>
              <p:tags r:id="rId4"/>
            </p:custDataLst>
          </p:nvPr>
        </p:nvSpPr>
        <p:spPr bwMode="auto">
          <a:xfrm>
            <a:off x="561975" y="3594100"/>
            <a:ext cx="8963025" cy="2778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05" name="Rectangle 204"/>
          <p:cNvSpPr/>
          <p:nvPr>
            <p:custDataLst>
              <p:tags r:id="rId5"/>
            </p:custDataLst>
          </p:nvPr>
        </p:nvSpPr>
        <p:spPr bwMode="auto">
          <a:xfrm>
            <a:off x="561975" y="4024313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03" name="Rectangle 202"/>
          <p:cNvSpPr/>
          <p:nvPr>
            <p:custDataLst>
              <p:tags r:id="rId6"/>
            </p:custDataLst>
          </p:nvPr>
        </p:nvSpPr>
        <p:spPr bwMode="auto">
          <a:xfrm>
            <a:off x="561975" y="4329113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198" name="Rectangle 197"/>
          <p:cNvSpPr/>
          <p:nvPr>
            <p:custDataLst>
              <p:tags r:id="rId7"/>
            </p:custDataLst>
          </p:nvPr>
        </p:nvSpPr>
        <p:spPr bwMode="auto">
          <a:xfrm>
            <a:off x="561975" y="3011488"/>
            <a:ext cx="8963025" cy="2778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197" name="Rectangle 196"/>
          <p:cNvSpPr/>
          <p:nvPr>
            <p:custDataLst>
              <p:tags r:id="rId8"/>
            </p:custDataLst>
          </p:nvPr>
        </p:nvSpPr>
        <p:spPr bwMode="auto">
          <a:xfrm>
            <a:off x="561975" y="3441700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00" name="Rectangle 199"/>
          <p:cNvSpPr/>
          <p:nvPr>
            <p:custDataLst>
              <p:tags r:id="rId9"/>
            </p:custDataLst>
          </p:nvPr>
        </p:nvSpPr>
        <p:spPr bwMode="auto">
          <a:xfrm>
            <a:off x="561975" y="2554288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04" name="Rectangle 203"/>
          <p:cNvSpPr/>
          <p:nvPr>
            <p:custDataLst>
              <p:tags r:id="rId10"/>
            </p:custDataLst>
          </p:nvPr>
        </p:nvSpPr>
        <p:spPr bwMode="auto">
          <a:xfrm>
            <a:off x="561975" y="4911725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35" name="Rectangle 234"/>
          <p:cNvSpPr/>
          <p:nvPr>
            <p:custDataLst>
              <p:tags r:id="rId11"/>
            </p:custDataLst>
          </p:nvPr>
        </p:nvSpPr>
        <p:spPr bwMode="auto">
          <a:xfrm>
            <a:off x="561975" y="2401888"/>
            <a:ext cx="8963025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201" name="Rectangle 200"/>
          <p:cNvSpPr/>
          <p:nvPr>
            <p:custDataLst>
              <p:tags r:id="rId12"/>
            </p:custDataLst>
          </p:nvPr>
        </p:nvSpPr>
        <p:spPr bwMode="auto">
          <a:xfrm>
            <a:off x="561975" y="2249488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>
            <p:custDataLst>
              <p:tags r:id="rId13"/>
            </p:custDataLst>
          </p:nvPr>
        </p:nvSpPr>
        <p:spPr bwMode="auto">
          <a:xfrm>
            <a:off x="561975" y="2859088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202" name="Rectangle 201"/>
          <p:cNvSpPr/>
          <p:nvPr>
            <p:custDataLst>
              <p:tags r:id="rId14"/>
            </p:custDataLst>
          </p:nvPr>
        </p:nvSpPr>
        <p:spPr bwMode="auto">
          <a:xfrm>
            <a:off x="561975" y="4481513"/>
            <a:ext cx="8963025" cy="2778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47" name="Rectangle 246"/>
          <p:cNvSpPr/>
          <p:nvPr>
            <p:custDataLst>
              <p:tags r:id="rId15"/>
            </p:custDataLst>
          </p:nvPr>
        </p:nvSpPr>
        <p:spPr bwMode="auto">
          <a:xfrm>
            <a:off x="561975" y="1984375"/>
            <a:ext cx="8963025" cy="2651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49" name="Rectangle 248"/>
          <p:cNvSpPr/>
          <p:nvPr>
            <p:custDataLst>
              <p:tags r:id="rId16"/>
            </p:custDataLst>
          </p:nvPr>
        </p:nvSpPr>
        <p:spPr bwMode="auto">
          <a:xfrm>
            <a:off x="561975" y="5799138"/>
            <a:ext cx="8963025" cy="157163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50" name="Rectangle 249"/>
          <p:cNvSpPr/>
          <p:nvPr>
            <p:custDataLst>
              <p:tags r:id="rId17"/>
            </p:custDataLst>
          </p:nvPr>
        </p:nvSpPr>
        <p:spPr bwMode="auto">
          <a:xfrm>
            <a:off x="561975" y="5368925"/>
            <a:ext cx="8963025" cy="2778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48" name="Rectangle 247"/>
          <p:cNvSpPr/>
          <p:nvPr>
            <p:custDataLst>
              <p:tags r:id="rId18"/>
            </p:custDataLst>
          </p:nvPr>
        </p:nvSpPr>
        <p:spPr bwMode="auto">
          <a:xfrm>
            <a:off x="561975" y="5216525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5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734050" y="1384300"/>
            <a:ext cx="379095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327486B-0F45-4A87-A5E0-977F40717F80}" type="datetime'''''''''''2''''0''1''''''''''''''''''''''8'''''">
              <a:rPr lang="en-GB" altLang="en-US">
                <a:solidFill>
                  <a:srgbClr val="FFFFFF"/>
                </a:solidFill>
              </a:rPr>
              <a:pPr/>
              <a:t>2018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5734050" y="1584325"/>
            <a:ext cx="4175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FCC2296-640C-4E5E-AEC1-7F015E90F4A5}" type="datetime'''''''''''''''''''''J''a''''''''''n'''''''''''''''''''''''''''">
              <a:rPr lang="en-GB" altLang="en-US">
                <a:solidFill>
                  <a:srgbClr val="FFFFFF"/>
                </a:solidFill>
              </a:rPr>
              <a:pPr/>
              <a:t>Jan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151563" y="1584325"/>
            <a:ext cx="106045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9266991-9FB1-4B89-B18C-E8B5E40F5EF3}" type="datetime'''''F''''''''''''''''''''''''''''''''''e''''''''''''''''''b'''">
              <a:rPr lang="en-GB" altLang="en-US">
                <a:solidFill>
                  <a:srgbClr val="FFFFFF"/>
                </a:solidFill>
              </a:rPr>
              <a:pPr/>
              <a:t>Feb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7212013" y="1584325"/>
            <a:ext cx="117633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F38208B-1E48-45AF-9F9B-2D187ADB5A77}" type="datetime'''''''''''''''''''''M''''ar'''''''''''''">
              <a:rPr lang="en-GB" altLang="en-US">
                <a:solidFill>
                  <a:srgbClr val="FFFFFF"/>
                </a:solidFill>
              </a:rPr>
              <a:pPr/>
              <a:t>Mar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8388350" y="1584325"/>
            <a:ext cx="113665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B71BD3C-B2E8-4806-82BF-E25F7343A3F6}" type="datetime'''''''''''''''''''A''''''pr'''''''''''''''">
              <a:rPr lang="en-GB" altLang="en-US">
                <a:solidFill>
                  <a:srgbClr val="FFFFFF"/>
                </a:solidFill>
              </a:rPr>
              <a:pPr/>
              <a:t>Apr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7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734050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D9796AD-0946-45EA-888E-A300B089A27E}" type="datetime'''''21''''''''''.'''''''''''''''''''">
              <a:rPr lang="en-GB" altLang="en-US">
                <a:solidFill>
                  <a:srgbClr val="FFFFFF"/>
                </a:solidFill>
              </a:rPr>
              <a:pPr/>
              <a:t>21.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8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999163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354FE97-8454-4DD6-88CB-2B708CB58242}" type="datetime'''''''''''''''''''''''2''''''''''''''8''''''.'">
              <a:rPr lang="en-GB" altLang="en-US">
                <a:solidFill>
                  <a:srgbClr val="FFFFFF"/>
                </a:solidFill>
              </a:rPr>
              <a:pPr/>
              <a:t>28.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9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264275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C659E4F-F12E-484B-88D3-09FA3CC595BE}" type="datetime'''''0''4.'''''''''''''''''''''">
              <a:rPr lang="en-GB" altLang="en-US">
                <a:solidFill>
                  <a:srgbClr val="FFFFFF"/>
                </a:solidFill>
              </a:rPr>
              <a:pPr/>
              <a:t>04.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0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6529388" y="1784350"/>
            <a:ext cx="26670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CB606B6-F692-4B55-AB8C-3D6F952551F0}" type="datetime'''''''''''''''1''''''''''''''''''''1.'''''''''''''''''''''''">
              <a:rPr lang="en-GB" altLang="en-US">
                <a:solidFill>
                  <a:srgbClr val="FFFFFF"/>
                </a:solidFill>
              </a:rPr>
              <a:pPr/>
              <a:t>11.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1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6796088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58FF433-55DB-4390-A255-AEA6882F551A}" type="datetime'''''''''''18''''''''''''''.'''''''''''">
              <a:rPr lang="en-GB" altLang="en-US">
                <a:solidFill>
                  <a:srgbClr val="FFFFFF"/>
                </a:solidFill>
              </a:rPr>
              <a:pPr/>
              <a:t>18.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2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061200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37184AA-5C11-4C93-B84C-1108F420FBD7}" type="datetime'''''''2''5''''''''''''''''''''''''''''''.'''''''''''''''''''''">
              <a:rPr lang="en-GB" altLang="en-US">
                <a:solidFill>
                  <a:srgbClr val="FFFFFF"/>
                </a:solidFill>
              </a:rPr>
              <a:pPr/>
              <a:t>25.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3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7326313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72B2730-C924-4419-8ED8-01A77682443B}" type="datetime'''''''''''''0''''''''''''''''''''''''''''''''''''''''''''4''.'">
              <a:rPr lang="en-GB" altLang="en-US">
                <a:solidFill>
                  <a:srgbClr val="FFFFFF"/>
                </a:solidFill>
              </a:rPr>
              <a:pPr/>
              <a:t>04.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4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591425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4BA4ABA-4783-483C-A925-054F8E08DD3B}" type="datetime'11''''''''''''''''''''''''''''''''''''''.'''''''''''">
              <a:rPr lang="en-GB" altLang="en-US">
                <a:solidFill>
                  <a:srgbClr val="FFFFFF"/>
                </a:solidFill>
              </a:rPr>
              <a:pPr/>
              <a:t>11.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5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7856538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6ECF05F-C20D-4F1D-960A-E73843857EDB}" type="datetime'''''''''''18''''''''.'''''''''''''''''''''''''''''''''">
              <a:rPr lang="en-GB" altLang="en-US">
                <a:solidFill>
                  <a:srgbClr val="FFFFFF"/>
                </a:solidFill>
              </a:rPr>
              <a:pPr/>
              <a:t>18.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6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121650" y="1784350"/>
            <a:ext cx="26670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6A13AFE-FC72-4848-9D9E-4435B8BE7CB1}" type="datetime'2''''''''''''''5''''''''''''''''''''''.'''''''''''''''">
              <a:rPr lang="en-GB" altLang="en-US">
                <a:solidFill>
                  <a:srgbClr val="FFFFFF"/>
                </a:solidFill>
              </a:rPr>
              <a:pPr/>
              <a:t>25.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7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388350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600C096-4E4A-4F81-BADC-98F48AFFA102}" type="datetime'''''''''''''''0''''1''''''''''''''''''''''''''.'''''''">
              <a:rPr lang="en-GB" altLang="en-US">
                <a:solidFill>
                  <a:srgbClr val="FFFFFF"/>
                </a:solidFill>
              </a:rPr>
              <a:pPr/>
              <a:t>01.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8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8653463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FA1D365-B7AB-4DA6-BD4B-BCC233A36C23}" type="datetime'''''''''''0''''''''''''8''''''''''''''''.'''''''">
              <a:rPr lang="en-GB" altLang="en-US">
                <a:solidFill>
                  <a:srgbClr val="FFFFFF"/>
                </a:solidFill>
              </a:rPr>
              <a:pPr/>
              <a:t>08.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9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8918575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E1D813C-12AC-4B32-85D9-8F2905266355}" type="datetime'''''1''5.'''''''''''''''''''">
              <a:rPr lang="en-GB" altLang="en-US">
                <a:solidFill>
                  <a:srgbClr val="FFFFFF"/>
                </a:solidFill>
              </a:rPr>
              <a:pPr/>
              <a:t>15.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70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9183688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4BBED8B-AF5F-424E-B1BE-CA3EA4E50E19}" type="datetime'''''''''2''''''''''2''''''''''''''''''''''''.'''''''''">
              <a:rPr lang="en-GB" altLang="en-US">
                <a:solidFill>
                  <a:srgbClr val="FFFFFF"/>
                </a:solidFill>
              </a:rPr>
              <a:pPr/>
              <a:t>22.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71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9448800" y="1784350"/>
            <a:ext cx="7620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cxnSp>
        <p:nvCxnSpPr>
          <p:cNvPr id="273" name="Straight Connector 272"/>
          <p:cNvCxnSpPr/>
          <p:nvPr>
            <p:custDataLst>
              <p:tags r:id="rId39"/>
            </p:custDataLst>
          </p:nvPr>
        </p:nvCxnSpPr>
        <p:spPr bwMode="auto">
          <a:xfrm>
            <a:off x="9525000" y="1984375"/>
            <a:ext cx="0" cy="39719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>
            <p:custDataLst>
              <p:tags r:id="rId40"/>
            </p:custDataLst>
          </p:nvPr>
        </p:nvCxnSpPr>
        <p:spPr bwMode="auto">
          <a:xfrm>
            <a:off x="5734050" y="1984375"/>
            <a:ext cx="0" cy="39719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>
            <p:custDataLst>
              <p:tags r:id="rId41"/>
            </p:custDataLst>
          </p:nvPr>
        </p:nvCxnSpPr>
        <p:spPr bwMode="auto">
          <a:xfrm>
            <a:off x="561975" y="1984375"/>
            <a:ext cx="0" cy="39719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>
            <p:custDataLst>
              <p:tags r:id="rId42"/>
            </p:custDataLst>
          </p:nvPr>
        </p:nvCxnSpPr>
        <p:spPr bwMode="auto">
          <a:xfrm>
            <a:off x="8388350" y="1984375"/>
            <a:ext cx="0" cy="397192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>
            <p:custDataLst>
              <p:tags r:id="rId43"/>
            </p:custDataLst>
          </p:nvPr>
        </p:nvCxnSpPr>
        <p:spPr bwMode="auto">
          <a:xfrm>
            <a:off x="561975" y="5956300"/>
            <a:ext cx="896302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>
            <p:custDataLst>
              <p:tags r:id="rId44"/>
            </p:custDataLst>
          </p:nvPr>
        </p:nvCxnSpPr>
        <p:spPr bwMode="auto">
          <a:xfrm>
            <a:off x="561975" y="1984375"/>
            <a:ext cx="896302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5772150" y="1993900"/>
            <a:ext cx="3743325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79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6037263" y="3616325"/>
            <a:ext cx="3146425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endParaRPr lang="en-GB" dirty="0" smtClean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80" name="Text Placeholder 2"/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099300" y="4503738"/>
            <a:ext cx="2084388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82" name="Text Placeholder 2"/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6870700" y="5391150"/>
            <a:ext cx="2274888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81" name="Text Placeholder 2"/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6037263" y="3033713"/>
            <a:ext cx="3478213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86" name="Rectangle 285"/>
          <p:cNvSpPr/>
          <p:nvPr>
            <p:custDataLst>
              <p:tags r:id="rId50"/>
            </p:custDataLst>
          </p:nvPr>
        </p:nvSpPr>
        <p:spPr bwMode="gray">
          <a:xfrm>
            <a:off x="6037263" y="3903663"/>
            <a:ext cx="231298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83" name="Rectangle 282"/>
          <p:cNvSpPr/>
          <p:nvPr>
            <p:custDataLst>
              <p:tags r:id="rId51"/>
            </p:custDataLst>
          </p:nvPr>
        </p:nvSpPr>
        <p:spPr bwMode="gray">
          <a:xfrm>
            <a:off x="6037263" y="3321050"/>
            <a:ext cx="15160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87" name="Rectangle 286"/>
          <p:cNvSpPr/>
          <p:nvPr>
            <p:custDataLst>
              <p:tags r:id="rId52"/>
            </p:custDataLst>
          </p:nvPr>
        </p:nvSpPr>
        <p:spPr bwMode="gray">
          <a:xfrm>
            <a:off x="7099300" y="2586038"/>
            <a:ext cx="4921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85" name="Rectangle 284"/>
          <p:cNvSpPr/>
          <p:nvPr>
            <p:custDataLst>
              <p:tags r:id="rId53"/>
            </p:custDataLst>
          </p:nvPr>
        </p:nvSpPr>
        <p:spPr bwMode="gray">
          <a:xfrm>
            <a:off x="5772150" y="2281238"/>
            <a:ext cx="12509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84" name="Rectangle 283"/>
          <p:cNvSpPr/>
          <p:nvPr>
            <p:custDataLst>
              <p:tags r:id="rId54"/>
            </p:custDataLst>
          </p:nvPr>
        </p:nvSpPr>
        <p:spPr bwMode="gray">
          <a:xfrm>
            <a:off x="7099300" y="4791075"/>
            <a:ext cx="12509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88" name="Rectangle 287"/>
          <p:cNvSpPr/>
          <p:nvPr>
            <p:custDataLst>
              <p:tags r:id="rId55"/>
            </p:custDataLst>
          </p:nvPr>
        </p:nvSpPr>
        <p:spPr bwMode="gray">
          <a:xfrm>
            <a:off x="7099300" y="4056063"/>
            <a:ext cx="1250950" cy="79375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97" name="Rectangle 296"/>
          <p:cNvSpPr/>
          <p:nvPr>
            <p:custDataLst>
              <p:tags r:id="rId56"/>
            </p:custDataLst>
          </p:nvPr>
        </p:nvSpPr>
        <p:spPr bwMode="gray">
          <a:xfrm>
            <a:off x="7515225" y="2738438"/>
            <a:ext cx="56991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296" name="Rectangle 295"/>
          <p:cNvSpPr/>
          <p:nvPr>
            <p:custDataLst>
              <p:tags r:id="rId57"/>
            </p:custDataLst>
          </p:nvPr>
        </p:nvSpPr>
        <p:spPr bwMode="gray">
          <a:xfrm>
            <a:off x="7629525" y="4360863"/>
            <a:ext cx="15160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93" name="Rectangle 292"/>
          <p:cNvSpPr/>
          <p:nvPr>
            <p:custDataLst>
              <p:tags r:id="rId58"/>
            </p:custDataLst>
          </p:nvPr>
        </p:nvSpPr>
        <p:spPr bwMode="gray">
          <a:xfrm>
            <a:off x="7099300" y="4208463"/>
            <a:ext cx="1250950" cy="79375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95" name="Rectangle 294"/>
          <p:cNvSpPr/>
          <p:nvPr>
            <p:custDataLst>
              <p:tags r:id="rId59"/>
            </p:custDataLst>
          </p:nvPr>
        </p:nvSpPr>
        <p:spPr bwMode="gray">
          <a:xfrm>
            <a:off x="7364413" y="3473450"/>
            <a:ext cx="21558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89" name="Rectangle 288"/>
          <p:cNvSpPr/>
          <p:nvPr>
            <p:custDataLst>
              <p:tags r:id="rId60"/>
            </p:custDataLst>
          </p:nvPr>
        </p:nvSpPr>
        <p:spPr bwMode="gray">
          <a:xfrm>
            <a:off x="7629525" y="5095875"/>
            <a:ext cx="15160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98" name="Rectangle 297"/>
          <p:cNvSpPr/>
          <p:nvPr>
            <p:custDataLst>
              <p:tags r:id="rId61"/>
            </p:custDataLst>
          </p:nvPr>
        </p:nvSpPr>
        <p:spPr bwMode="gray">
          <a:xfrm>
            <a:off x="6870700" y="2433638"/>
            <a:ext cx="7969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290" name="Rectangle 289"/>
          <p:cNvSpPr/>
          <p:nvPr>
            <p:custDataLst>
              <p:tags r:id="rId62"/>
            </p:custDataLst>
          </p:nvPr>
        </p:nvSpPr>
        <p:spPr bwMode="gray">
          <a:xfrm>
            <a:off x="6870700" y="5678488"/>
            <a:ext cx="17446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92" name="Rectangle 291"/>
          <p:cNvSpPr/>
          <p:nvPr>
            <p:custDataLst>
              <p:tags r:id="rId63"/>
            </p:custDataLst>
          </p:nvPr>
        </p:nvSpPr>
        <p:spPr bwMode="gray">
          <a:xfrm>
            <a:off x="7099300" y="4943475"/>
            <a:ext cx="12890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99" name="Rectangle 298"/>
          <p:cNvSpPr/>
          <p:nvPr>
            <p:custDataLst>
              <p:tags r:id="rId64"/>
            </p:custDataLst>
          </p:nvPr>
        </p:nvSpPr>
        <p:spPr bwMode="gray">
          <a:xfrm>
            <a:off x="8424863" y="5830888"/>
            <a:ext cx="7207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94" name="Rectangle 293"/>
          <p:cNvSpPr/>
          <p:nvPr>
            <p:custDataLst>
              <p:tags r:id="rId65"/>
            </p:custDataLst>
          </p:nvPr>
        </p:nvSpPr>
        <p:spPr bwMode="gray">
          <a:xfrm>
            <a:off x="7894638" y="2890838"/>
            <a:ext cx="15541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291" name="Rectangle 290"/>
          <p:cNvSpPr/>
          <p:nvPr>
            <p:custDataLst>
              <p:tags r:id="rId66"/>
            </p:custDataLst>
          </p:nvPr>
        </p:nvSpPr>
        <p:spPr bwMode="gray">
          <a:xfrm>
            <a:off x="7629525" y="5248275"/>
            <a:ext cx="15160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8" name="Isosceles Triangle 7"/>
          <p:cNvSpPr/>
          <p:nvPr>
            <p:custDataLst>
              <p:tags r:id="rId67"/>
            </p:custDataLst>
          </p:nvPr>
        </p:nvSpPr>
        <p:spPr bwMode="gray">
          <a:xfrm>
            <a:off x="9048750" y="5084763"/>
            <a:ext cx="119062" cy="103187"/>
          </a:xfrm>
          <a:prstGeom prst="triangle">
            <a:avLst/>
          </a:prstGeom>
          <a:solidFill>
            <a:srgbClr val="808080"/>
          </a:solidFill>
          <a:ln w="19050">
            <a:solidFill>
              <a:srgbClr val="80808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Isosceles Triangle 299"/>
          <p:cNvSpPr/>
          <p:nvPr>
            <p:custDataLst>
              <p:tags r:id="rId68"/>
            </p:custDataLst>
          </p:nvPr>
        </p:nvSpPr>
        <p:spPr bwMode="gray">
          <a:xfrm>
            <a:off x="9390063" y="2879725"/>
            <a:ext cx="119062" cy="103187"/>
          </a:xfrm>
          <a:prstGeom prst="triangle">
            <a:avLst/>
          </a:prstGeom>
          <a:solidFill>
            <a:srgbClr val="808080"/>
          </a:solidFill>
          <a:ln w="190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5" name="Isosceles Triangle 4"/>
          <p:cNvSpPr/>
          <p:nvPr>
            <p:custDataLst>
              <p:tags r:id="rId69"/>
            </p:custDataLst>
          </p:nvPr>
        </p:nvSpPr>
        <p:spPr bwMode="gray">
          <a:xfrm>
            <a:off x="6964363" y="2270125"/>
            <a:ext cx="119063" cy="103188"/>
          </a:xfrm>
          <a:prstGeom prst="triangle">
            <a:avLst/>
          </a:prstGeom>
          <a:solidFill>
            <a:srgbClr val="808080"/>
          </a:solidFill>
          <a:ln w="19050">
            <a:solidFill>
              <a:srgbClr val="80808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>
            <p:custDataLst>
              <p:tags r:id="rId70"/>
            </p:custDataLst>
          </p:nvPr>
        </p:nvSpPr>
        <p:spPr bwMode="gray">
          <a:xfrm>
            <a:off x="7456488" y="3309938"/>
            <a:ext cx="119063" cy="103187"/>
          </a:xfrm>
          <a:prstGeom prst="triangle">
            <a:avLst/>
          </a:prstGeom>
          <a:solidFill>
            <a:srgbClr val="808080"/>
          </a:solidFill>
          <a:ln w="19050">
            <a:solidFill>
              <a:srgbClr val="80808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>
            <p:custDataLst>
              <p:tags r:id="rId71"/>
            </p:custDataLst>
          </p:nvPr>
        </p:nvSpPr>
        <p:spPr bwMode="gray">
          <a:xfrm>
            <a:off x="9086850" y="4349750"/>
            <a:ext cx="119062" cy="103188"/>
          </a:xfrm>
          <a:prstGeom prst="triangle">
            <a:avLst/>
          </a:prstGeom>
          <a:solidFill>
            <a:srgbClr val="808080"/>
          </a:solidFill>
          <a:ln w="19050">
            <a:solidFill>
              <a:srgbClr val="80808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Text Placeholder 2"/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612775" y="4759325"/>
            <a:ext cx="44053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dirty="0">
                <a:solidFill>
                  <a:schemeClr val="tx1"/>
                </a:solidFill>
                <a:sym typeface="+mn-lt"/>
              </a:rPr>
              <a:t>Understand existing data collection approach during requirement workshop</a:t>
            </a:r>
            <a:endParaRPr lang="en-GB" baseline="30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16" name="Text Placeholder 2"/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612774" y="5430838"/>
            <a:ext cx="30273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  <a:buFont typeface="Arial" panose="020B0604020202020204" pitchFamily="34" charset="0"/>
              <a:buNone/>
            </a:pPr>
            <a:r>
              <a:rPr lang="en-GB" altLang="en-US" b="1" dirty="0">
                <a:solidFill>
                  <a:schemeClr val="tx1"/>
                </a:solidFill>
              </a:rPr>
              <a:t>Transition </a:t>
            </a:r>
            <a:r>
              <a:rPr lang="en-GB" altLang="en-US" b="1" dirty="0" smtClean="0">
                <a:solidFill>
                  <a:schemeClr val="tx1"/>
                </a:solidFill>
              </a:rPr>
              <a:t>plan of existing </a:t>
            </a:r>
            <a:r>
              <a:rPr lang="en-GB" altLang="en-US" b="1" dirty="0">
                <a:solidFill>
                  <a:schemeClr val="tx1"/>
                </a:solidFill>
              </a:rPr>
              <a:t>reports to new </a:t>
            </a:r>
            <a:r>
              <a:rPr lang="en-GB" altLang="en-US" b="1" dirty="0" smtClean="0">
                <a:solidFill>
                  <a:schemeClr val="tx1"/>
                </a:solidFill>
              </a:rPr>
              <a:t>platform</a:t>
            </a:r>
            <a:endParaRPr lang="en-GB" altLang="en-US" b="1" dirty="0">
              <a:solidFill>
                <a:schemeClr val="tx1"/>
              </a:solidFill>
            </a:endParaRPr>
          </a:p>
        </p:txBody>
      </p:sp>
      <p:sp>
        <p:nvSpPr>
          <p:cNvPr id="315" name="Text Placeholder 2"/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612775" y="5646738"/>
            <a:ext cx="31416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Identify existing SAP data-based report for migration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14" name="Text Placeholder 2"/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612774" y="5799138"/>
            <a:ext cx="43830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Develop transition plan </a:t>
            </a:r>
            <a:r>
              <a:rPr lang="en-GB" dirty="0">
                <a:solidFill>
                  <a:schemeClr val="tx1"/>
                </a:solidFill>
                <a:sym typeface="+mn-lt"/>
              </a:rPr>
              <a:t>of existing SAP data-based reports to new </a:t>
            </a:r>
            <a:r>
              <a:rPr lang="en-GB" dirty="0" smtClean="0">
                <a:solidFill>
                  <a:schemeClr val="tx1"/>
                </a:solidFill>
                <a:sym typeface="+mn-lt"/>
              </a:rPr>
              <a:t>platform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05" name="Text Placeholder 2"/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612775" y="2033588"/>
            <a:ext cx="13096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IT Vendor contracting</a:t>
            </a:r>
          </a:p>
        </p:txBody>
      </p:sp>
      <p:sp>
        <p:nvSpPr>
          <p:cNvPr id="304" name="Text Placeholder 2"/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612775" y="5064125"/>
            <a:ext cx="40989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altLang="en-US" dirty="0" smtClean="0">
                <a:solidFill>
                  <a:schemeClr val="tx1"/>
                </a:solidFill>
              </a:rPr>
              <a:t>Define target data collection mechanism and communicate with users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17" name="Text Placeholder 2"/>
          <p:cNvSpPr>
            <a:spLocks noGrp="1"/>
          </p:cNvSpPr>
          <p:nvPr>
            <p:custDataLst>
              <p:tags r:id="rId78"/>
            </p:custDataLst>
          </p:nvPr>
        </p:nvSpPr>
        <p:spPr bwMode="auto">
          <a:xfrm>
            <a:off x="612775" y="5216525"/>
            <a:ext cx="5070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altLang="en-US" dirty="0" smtClean="0">
                <a:solidFill>
                  <a:schemeClr val="tx1"/>
                </a:solidFill>
              </a:rPr>
              <a:t>Refine solution architecture based on selected vendor and target collection mechanism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12" name="Text Placeholder 2"/>
          <p:cNvSpPr>
            <a:spLocks noGrp="1"/>
          </p:cNvSpPr>
          <p:nvPr>
            <p:custDataLst>
              <p:tags r:id="rId79"/>
            </p:custDataLst>
          </p:nvPr>
        </p:nvSpPr>
        <p:spPr bwMode="auto">
          <a:xfrm>
            <a:off x="612775" y="4543425"/>
            <a:ext cx="40592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</a:rPr>
              <a:t>Data collection approach and mechanism (including ETL approach)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19" name="Text Placeholder 2"/>
          <p:cNvSpPr>
            <a:spLocks noGrp="1"/>
          </p:cNvSpPr>
          <p:nvPr>
            <p:custDataLst>
              <p:tags r:id="rId80"/>
            </p:custDataLst>
          </p:nvPr>
        </p:nvSpPr>
        <p:spPr bwMode="auto">
          <a:xfrm>
            <a:off x="612775" y="4024313"/>
            <a:ext cx="40449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b="1" dirty="0">
                <a:solidFill>
                  <a:schemeClr val="bg2"/>
                </a:solidFill>
              </a:rPr>
              <a:t>Conduct analytics requirement gathering workshop(s) with key users</a:t>
            </a:r>
            <a:endParaRPr lang="en-GB" altLang="en-US" b="1" dirty="0">
              <a:solidFill>
                <a:schemeClr val="bg2"/>
              </a:solidFill>
            </a:endParaRPr>
          </a:p>
        </p:txBody>
      </p:sp>
      <p:sp>
        <p:nvSpPr>
          <p:cNvPr id="301" name="Text Placeholder 2"/>
          <p:cNvSpPr>
            <a:spLocks noGrp="1"/>
          </p:cNvSpPr>
          <p:nvPr>
            <p:custDataLst>
              <p:tags r:id="rId81"/>
            </p:custDataLst>
          </p:nvPr>
        </p:nvSpPr>
        <p:spPr bwMode="auto">
          <a:xfrm>
            <a:off x="612775" y="4911725"/>
            <a:ext cx="26114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dirty="0">
                <a:solidFill>
                  <a:schemeClr val="tx1"/>
                </a:solidFill>
              </a:rPr>
              <a:t>Assess </a:t>
            </a:r>
            <a:r>
              <a:rPr lang="en-US" altLang="en-US" dirty="0" smtClean="0">
                <a:solidFill>
                  <a:schemeClr val="tx1"/>
                </a:solidFill>
              </a:rPr>
              <a:t>existing </a:t>
            </a:r>
            <a:r>
              <a:rPr lang="en-US" altLang="en-US" dirty="0">
                <a:solidFill>
                  <a:schemeClr val="tx1"/>
                </a:solidFill>
              </a:rPr>
              <a:t>data collection mechanism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10" name="Text Placeholder 2"/>
          <p:cNvSpPr>
            <a:spLocks noGrp="1"/>
          </p:cNvSpPr>
          <p:nvPr>
            <p:custDataLst>
              <p:tags r:id="rId82"/>
            </p:custDataLst>
          </p:nvPr>
        </p:nvSpPr>
        <p:spPr bwMode="auto">
          <a:xfrm>
            <a:off x="612775" y="3656013"/>
            <a:ext cx="35480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Business requirement assessment for Sales and Marketing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11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auto">
          <a:xfrm>
            <a:off x="612775" y="2706688"/>
            <a:ext cx="36258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Wait for response from vendors and launch final presentation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03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auto">
          <a:xfrm>
            <a:off x="612775" y="4329113"/>
            <a:ext cx="45545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dirty="0">
                <a:solidFill>
                  <a:schemeClr val="tx1"/>
                </a:solidFill>
              </a:rPr>
              <a:t>Document and refine business requirements for visualization of in-scope KPIs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21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auto">
          <a:xfrm>
            <a:off x="612775" y="3289300"/>
            <a:ext cx="40132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dirty="0" smtClean="0">
                <a:solidFill>
                  <a:schemeClr val="tx1"/>
                </a:solidFill>
                <a:sym typeface="+mn-lt"/>
              </a:rPr>
              <a:t>Define detailed execution plan including activities, timeline and R&amp;R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13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auto">
          <a:xfrm>
            <a:off x="612775" y="3441700"/>
            <a:ext cx="36861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Execute communication activities for Project 1 implementation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06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auto">
          <a:xfrm>
            <a:off x="612775" y="3073400"/>
            <a:ext cx="19700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Wave </a:t>
            </a:r>
            <a:r>
              <a:rPr lang="en-GB" dirty="0" smtClean="0">
                <a:solidFill>
                  <a:schemeClr val="tx1"/>
                </a:solidFill>
                <a:sym typeface="+mn-lt"/>
              </a:rPr>
              <a:t>1 Implementation </a:t>
            </a:r>
            <a:r>
              <a:rPr lang="en-GB" dirty="0">
                <a:solidFill>
                  <a:schemeClr val="tx1"/>
                </a:solidFill>
                <a:sym typeface="+mn-lt"/>
              </a:rPr>
              <a:t>planning</a:t>
            </a:r>
          </a:p>
        </p:txBody>
      </p:sp>
      <p:sp>
        <p:nvSpPr>
          <p:cNvPr id="307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auto">
          <a:xfrm>
            <a:off x="612775" y="4176713"/>
            <a:ext cx="4197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b="1" dirty="0">
                <a:solidFill>
                  <a:schemeClr val="bg2"/>
                </a:solidFill>
              </a:rPr>
              <a:t>Assess data quality and availability to </a:t>
            </a:r>
            <a:r>
              <a:rPr lang="en-US" altLang="en-US" b="1" dirty="0" err="1">
                <a:solidFill>
                  <a:schemeClr val="bg2"/>
                </a:solidFill>
              </a:rPr>
              <a:t>prioritise</a:t>
            </a:r>
            <a:r>
              <a:rPr lang="en-US" altLang="en-US" b="1" dirty="0">
                <a:solidFill>
                  <a:schemeClr val="bg2"/>
                </a:solidFill>
              </a:rPr>
              <a:t> KPIs for implementation</a:t>
            </a:r>
            <a:endParaRPr lang="en-GB" altLang="en-US" b="1" dirty="0">
              <a:solidFill>
                <a:schemeClr val="bg2"/>
              </a:solidFill>
            </a:endParaRPr>
          </a:p>
        </p:txBody>
      </p:sp>
      <p:sp>
        <p:nvSpPr>
          <p:cNvPr id="309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auto">
          <a:xfrm>
            <a:off x="612773" y="2859088"/>
            <a:ext cx="38862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Select final vendors and conduct contracting activities accordingly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22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auto">
          <a:xfrm>
            <a:off x="612774" y="2554288"/>
            <a:ext cx="32575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altLang="en-US" dirty="0">
                <a:solidFill>
                  <a:schemeClr val="tx1"/>
                </a:solidFill>
              </a:rPr>
              <a:t>Conduct POC with shortlisted implementation partners</a:t>
            </a:r>
          </a:p>
        </p:txBody>
      </p:sp>
      <p:sp>
        <p:nvSpPr>
          <p:cNvPr id="308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auto">
          <a:xfrm>
            <a:off x="612775" y="2249488"/>
            <a:ext cx="32670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altLang="en-US" dirty="0" smtClean="0">
                <a:solidFill>
                  <a:schemeClr val="tx1"/>
                </a:solidFill>
              </a:rPr>
              <a:t>Define detailed technical scope for vendors on Wave 1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20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auto">
          <a:xfrm>
            <a:off x="612774" y="2401888"/>
            <a:ext cx="27638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altLang="en-US" dirty="0" smtClean="0">
                <a:solidFill>
                  <a:schemeClr val="tx1"/>
                </a:solidFill>
              </a:rPr>
              <a:t>Prepare and issue RFP to shortlisted vendors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02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auto">
          <a:xfrm>
            <a:off x="612775" y="3871913"/>
            <a:ext cx="45386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Collect, review and </a:t>
            </a:r>
            <a:r>
              <a:rPr lang="en-US" altLang="en-US" dirty="0" err="1" smtClean="0">
                <a:solidFill>
                  <a:schemeClr val="tx1"/>
                </a:solidFill>
              </a:rPr>
              <a:t>analyse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data sets and calculation logic of existing reports 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540518" y="1689630"/>
            <a:ext cx="4354636" cy="23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b="1" dirty="0">
                <a:solidFill>
                  <a:srgbClr val="7F5C27"/>
                </a:solidFill>
              </a:rPr>
              <a:t>Phase 2B </a:t>
            </a:r>
            <a:r>
              <a:rPr lang="en-GB" sz="1400" b="1" dirty="0" smtClean="0">
                <a:solidFill>
                  <a:srgbClr val="7F5C27"/>
                </a:solidFill>
              </a:rPr>
              <a:t>activities for Digital Project 1</a:t>
            </a:r>
            <a:endParaRPr lang="en-GB" sz="1400" b="1" dirty="0">
              <a:solidFill>
                <a:srgbClr val="7F5C27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8515051" y="3916998"/>
            <a:ext cx="1149015" cy="3000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900" b="1" dirty="0" smtClean="0">
                <a:solidFill>
                  <a:schemeClr val="bg2"/>
                </a:solidFill>
              </a:rPr>
              <a:t>Business requirement document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8429623" y="4783642"/>
            <a:ext cx="1111253" cy="2979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Data collection </a:t>
            </a:r>
            <a:r>
              <a:rPr lang="en-US" sz="900" dirty="0" smtClean="0">
                <a:solidFill>
                  <a:schemeClr val="accent1"/>
                </a:solidFill>
              </a:rPr>
              <a:t>mechanism</a:t>
            </a:r>
            <a:endParaRPr lang="en-GB" sz="900" dirty="0" smtClean="0">
              <a:solidFill>
                <a:schemeClr val="accent1"/>
              </a:solidFill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129463" y="2248934"/>
            <a:ext cx="1638301" cy="1566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accent1"/>
                </a:solidFill>
              </a:rPr>
              <a:t>Wave 1 technical scope</a:t>
            </a:r>
            <a:endParaRPr lang="en-GB" sz="900" dirty="0" smtClean="0">
              <a:solidFill>
                <a:schemeClr val="accent1"/>
              </a:solidFill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7723185" y="3284352"/>
            <a:ext cx="1248517" cy="13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Wave 1 Execution plan</a:t>
            </a:r>
            <a:endParaRPr lang="en-GB" sz="900" dirty="0" smtClean="0">
              <a:solidFill>
                <a:schemeClr val="accent1"/>
              </a:solidFill>
            </a:endParaRPr>
          </a:p>
        </p:txBody>
      </p:sp>
      <p:grpSp>
        <p:nvGrpSpPr>
          <p:cNvPr id="414" name="Group 413"/>
          <p:cNvGrpSpPr/>
          <p:nvPr/>
        </p:nvGrpSpPr>
        <p:grpSpPr>
          <a:xfrm>
            <a:off x="8423644" y="5980367"/>
            <a:ext cx="1085850" cy="178684"/>
            <a:chOff x="7799412" y="6199026"/>
            <a:chExt cx="1323843" cy="254310"/>
          </a:xfrm>
        </p:grpSpPr>
        <p:sp>
          <p:nvSpPr>
            <p:cNvPr id="415" name="Isosceles Triangle 414"/>
            <p:cNvSpPr/>
            <p:nvPr/>
          </p:nvSpPr>
          <p:spPr>
            <a:xfrm>
              <a:off x="7901785" y="6260845"/>
              <a:ext cx="108000" cy="108000"/>
            </a:xfrm>
            <a:prstGeom prst="triangle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8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8117809" y="6224667"/>
              <a:ext cx="1005446" cy="198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r>
                <a:rPr lang="en-GB" sz="800" dirty="0" smtClean="0">
                  <a:solidFill>
                    <a:schemeClr val="tx2">
                      <a:lumMod val="50000"/>
                    </a:schemeClr>
                  </a:solidFill>
                </a:rPr>
                <a:t>Key deliverable</a:t>
              </a:r>
              <a:endParaRPr lang="en-GB" sz="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7799412" y="6199026"/>
              <a:ext cx="1296961" cy="25431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8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8599887" y="2572472"/>
            <a:ext cx="814003" cy="2516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900" dirty="0" smtClean="0">
                <a:solidFill>
                  <a:schemeClr val="accent1"/>
                </a:solidFill>
              </a:rPr>
              <a:t>Vendor contract completes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733873" y="1378775"/>
            <a:ext cx="2654299" cy="210312"/>
          </a:xfrm>
          <a:prstGeom prst="rect">
            <a:avLst/>
          </a:prstGeom>
          <a:solidFill>
            <a:srgbClr val="D5B07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</a:rPr>
              <a:t>FY 17/18</a:t>
            </a:r>
            <a:endParaRPr lang="en-GB" sz="1000" b="1" dirty="0">
              <a:solidFill>
                <a:srgbClr val="FFFFFF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388349" y="1385232"/>
            <a:ext cx="1136828" cy="210312"/>
          </a:xfrm>
          <a:prstGeom prst="rect">
            <a:avLst/>
          </a:prstGeom>
          <a:solidFill>
            <a:srgbClr val="D5B07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</a:rPr>
              <a:t>FY </a:t>
            </a:r>
            <a:r>
              <a:rPr lang="en-US" sz="1000" b="1" dirty="0" smtClean="0">
                <a:solidFill>
                  <a:srgbClr val="FFFFFF"/>
                </a:solidFill>
              </a:rPr>
              <a:t>18/19</a:t>
            </a:r>
            <a:endParaRPr lang="en-GB" sz="1000" b="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839870" y="1653590"/>
            <a:ext cx="8730" cy="436043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4113" y="1315036"/>
            <a:ext cx="60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3299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66800" y="1463674"/>
            <a:ext cx="6298853" cy="3160950"/>
            <a:chOff x="1066800" y="1463674"/>
            <a:chExt cx="6298853" cy="3160950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066800" y="146367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08123" y="146367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Project Introduction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66800" y="200946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708123" y="200946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Timeline and Milestones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066800" y="255525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708123" y="2555254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Objective of Workshop </a:t>
              </a:r>
              <a:r>
                <a:rPr lang="en-GB" altLang="zh-CN" sz="1400" i="1" kern="0" dirty="0" smtClean="0">
                  <a:solidFill>
                    <a:schemeClr val="bg1"/>
                  </a:solidFill>
                  <a:ea typeface="华文楷体" pitchFamily="2" charset="-122"/>
                </a:rPr>
                <a:t>(10 minutes)</a:t>
              </a:r>
              <a:endParaRPr lang="en-GB" altLang="zh-CN" sz="1400" i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66800" y="310104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708123" y="310104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Current Status Understanding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6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066800" y="364683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708123" y="364683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Requirement Clarification and Prioritization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(2 hours)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066800" y="419262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6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708123" y="419262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Wrap-up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8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3" y="549274"/>
            <a:ext cx="9136828" cy="898526"/>
          </a:xfrm>
        </p:spPr>
        <p:txBody>
          <a:bodyPr/>
          <a:lstStyle/>
          <a:p>
            <a:r>
              <a:rPr lang="en-GB" dirty="0" smtClean="0"/>
              <a:t>Task: Prioritize KPI, </a:t>
            </a:r>
            <a:r>
              <a:rPr lang="en-GB" dirty="0" smtClean="0"/>
              <a:t>identify who and how often we need it </a:t>
            </a:r>
            <a:r>
              <a:rPr lang="en-GB" dirty="0" smtClean="0"/>
              <a:t>– and </a:t>
            </a:r>
            <a:r>
              <a:rPr lang="en-GB" dirty="0" smtClean="0"/>
              <a:t>assess its general data quality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7199" y="1981200"/>
            <a:ext cx="2926080" cy="4038600"/>
          </a:xfrm>
          <a:prstGeom prst="rect">
            <a:avLst/>
          </a:prstGeom>
          <a:noFill/>
          <a:ln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GB" sz="1600" b="1" dirty="0" smtClean="0">
                <a:solidFill>
                  <a:schemeClr val="accent1"/>
                </a:solidFill>
              </a:rPr>
              <a:t>Importance Prioritisation</a:t>
            </a:r>
            <a:endParaRPr lang="en-GB" sz="1600" b="1" dirty="0">
              <a:solidFill>
                <a:schemeClr val="accent1"/>
              </a:solidFill>
            </a:endParaRPr>
          </a:p>
          <a:p>
            <a:pPr algn="ctr"/>
            <a:endParaRPr lang="en-GB" sz="1000" dirty="0" smtClean="0">
              <a:solidFill>
                <a:schemeClr val="accent1"/>
              </a:solidFill>
            </a:endParaRP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How important or influential does this KPI matter for you to make a decision?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How does this KPI relate to your goal – in both short (e.g. 3 to 6 months) and long term (e.g. 3 to 5 years)?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How can this KPI help solve your business problem?</a:t>
            </a:r>
          </a:p>
          <a:p>
            <a:pPr marL="194310" lvl="1"/>
            <a:endParaRPr lang="en-GB" sz="1000" dirty="0" smtClean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1834" y="1913327"/>
            <a:ext cx="180000" cy="180000"/>
          </a:xfrm>
          <a:prstGeom prst="ellipse">
            <a:avLst/>
          </a:prstGeom>
          <a:solidFill>
            <a:srgbClr val="7F5C27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A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1981200"/>
            <a:ext cx="2926080" cy="4038600"/>
          </a:xfrm>
          <a:prstGeom prst="rect">
            <a:avLst/>
          </a:prstGeom>
          <a:noFill/>
          <a:ln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GB" sz="1600" b="1" dirty="0" smtClean="0">
                <a:solidFill>
                  <a:schemeClr val="accent1"/>
                </a:solidFill>
              </a:rPr>
              <a:t>Accessing Characteristics</a:t>
            </a:r>
            <a:endParaRPr lang="en-GB" sz="1600" b="1" dirty="0">
              <a:solidFill>
                <a:schemeClr val="accent1"/>
              </a:solidFill>
            </a:endParaRPr>
          </a:p>
          <a:p>
            <a:pPr algn="ctr"/>
            <a:endParaRPr lang="en-GB" sz="1000" dirty="0">
              <a:solidFill>
                <a:schemeClr val="accent1"/>
              </a:solidFill>
            </a:endParaRP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Who will require the KPI for their actions or benefit?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What will the access level for each KPI – e.g. who will </a:t>
            </a:r>
            <a:r>
              <a:rPr lang="en-GB" sz="1000" dirty="0" smtClean="0">
                <a:solidFill>
                  <a:schemeClr val="accent1"/>
                </a:solidFill>
              </a:rPr>
              <a:t>simply receive </a:t>
            </a:r>
            <a:r>
              <a:rPr lang="en-GB" sz="1000" dirty="0" smtClean="0">
                <a:solidFill>
                  <a:schemeClr val="accent1"/>
                </a:solidFill>
              </a:rPr>
              <a:t>and view </a:t>
            </a:r>
            <a:r>
              <a:rPr lang="en-GB" sz="1000" dirty="0" smtClean="0">
                <a:solidFill>
                  <a:schemeClr val="accent1"/>
                </a:solidFill>
              </a:rPr>
              <a:t>the dashboard </a:t>
            </a:r>
            <a:r>
              <a:rPr lang="en-GB" sz="1000" dirty="0" smtClean="0">
                <a:solidFill>
                  <a:schemeClr val="accent1"/>
                </a:solidFill>
              </a:rPr>
              <a:t>vs. who may create or change it?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How often will you access or view the KPI?</a:t>
            </a:r>
            <a:endParaRPr lang="en-GB" sz="10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16035" y="1913327"/>
            <a:ext cx="180000" cy="180000"/>
          </a:xfrm>
          <a:prstGeom prst="ellipse">
            <a:avLst/>
          </a:prstGeom>
          <a:solidFill>
            <a:srgbClr val="7F5C27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B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622" y="1999835"/>
            <a:ext cx="2926080" cy="4038600"/>
          </a:xfrm>
          <a:prstGeom prst="rect">
            <a:avLst/>
          </a:prstGeom>
          <a:noFill/>
          <a:ln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GB" sz="1600" b="1" dirty="0" smtClean="0">
                <a:solidFill>
                  <a:schemeClr val="accent1"/>
                </a:solidFill>
              </a:rPr>
              <a:t>Data Collection &amp; Quality</a:t>
            </a:r>
            <a:endParaRPr lang="en-GB" sz="1600" b="1" dirty="0">
              <a:solidFill>
                <a:schemeClr val="accent1"/>
              </a:solidFill>
            </a:endParaRPr>
          </a:p>
          <a:p>
            <a:pPr algn="ctr"/>
            <a:endParaRPr lang="en-GB" sz="1000" dirty="0">
              <a:solidFill>
                <a:schemeClr val="accent1"/>
              </a:solidFill>
            </a:endParaRP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What is the data source of the KPI? How the data was collected – e.g. system auto-generated vs. manual input?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What do you think about its data quality?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Do you have to spend a lot of time on dealing with </a:t>
            </a:r>
            <a:r>
              <a:rPr lang="en-GB" sz="1000" dirty="0" smtClean="0">
                <a:solidFill>
                  <a:schemeClr val="accent1"/>
                </a:solidFill>
              </a:rPr>
              <a:t>it?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What kind of format of the data you have?</a:t>
            </a:r>
            <a:endParaRPr lang="en-GB" sz="10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95257" y="1931962"/>
            <a:ext cx="180000" cy="180000"/>
          </a:xfrm>
          <a:prstGeom prst="ellipse">
            <a:avLst/>
          </a:prstGeom>
          <a:solidFill>
            <a:srgbClr val="7F5C27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C</a:t>
            </a:r>
            <a:endParaRPr lang="en-GB" sz="1000" b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>
          <a:xfrm>
            <a:off x="1005839" y="2233058"/>
            <a:ext cx="1828800" cy="1828800"/>
            <a:chOff x="5507038" y="3489325"/>
            <a:chExt cx="958850" cy="889000"/>
          </a:xfrm>
          <a:solidFill>
            <a:schemeClr val="tx2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6173788" y="3768725"/>
              <a:ext cx="292100" cy="276225"/>
            </a:xfrm>
            <a:custGeom>
              <a:avLst/>
              <a:gdLst/>
              <a:ahLst/>
              <a:cxnLst>
                <a:cxn ang="0">
                  <a:pos x="94" y="174"/>
                </a:cxn>
                <a:cxn ang="0">
                  <a:pos x="86" y="172"/>
                </a:cxn>
                <a:cxn ang="0">
                  <a:pos x="74" y="162"/>
                </a:cxn>
                <a:cxn ang="0">
                  <a:pos x="70" y="150"/>
                </a:cxn>
                <a:cxn ang="0">
                  <a:pos x="70" y="130"/>
                </a:cxn>
                <a:cxn ang="0">
                  <a:pos x="42" y="130"/>
                </a:cxn>
                <a:cxn ang="0">
                  <a:pos x="26" y="128"/>
                </a:cxn>
                <a:cxn ang="0">
                  <a:pos x="12" y="118"/>
                </a:cxn>
                <a:cxn ang="0">
                  <a:pos x="4" y="104"/>
                </a:cxn>
                <a:cxn ang="0">
                  <a:pos x="0" y="86"/>
                </a:cxn>
                <a:cxn ang="0">
                  <a:pos x="0" y="78"/>
                </a:cxn>
                <a:cxn ang="0">
                  <a:pos x="8" y="62"/>
                </a:cxn>
                <a:cxn ang="0">
                  <a:pos x="18" y="50"/>
                </a:cxn>
                <a:cxn ang="0">
                  <a:pos x="34" y="44"/>
                </a:cxn>
                <a:cxn ang="0">
                  <a:pos x="70" y="44"/>
                </a:cxn>
                <a:cxn ang="0">
                  <a:pos x="70" y="30"/>
                </a:cxn>
                <a:cxn ang="0">
                  <a:pos x="72" y="16"/>
                </a:cxn>
                <a:cxn ang="0">
                  <a:pos x="78" y="8"/>
                </a:cxn>
                <a:cxn ang="0">
                  <a:pos x="96" y="0"/>
                </a:cxn>
                <a:cxn ang="0">
                  <a:pos x="102" y="2"/>
                </a:cxn>
                <a:cxn ang="0">
                  <a:pos x="114" y="8"/>
                </a:cxn>
                <a:cxn ang="0">
                  <a:pos x="120" y="12"/>
                </a:cxn>
                <a:cxn ang="0">
                  <a:pos x="176" y="70"/>
                </a:cxn>
                <a:cxn ang="0">
                  <a:pos x="184" y="88"/>
                </a:cxn>
                <a:cxn ang="0">
                  <a:pos x="182" y="92"/>
                </a:cxn>
                <a:cxn ang="0">
                  <a:pos x="156" y="126"/>
                </a:cxn>
                <a:cxn ang="0">
                  <a:pos x="120" y="162"/>
                </a:cxn>
                <a:cxn ang="0">
                  <a:pos x="102" y="172"/>
                </a:cxn>
                <a:cxn ang="0">
                  <a:pos x="94" y="174"/>
                </a:cxn>
                <a:cxn ang="0">
                  <a:pos x="42" y="68"/>
                </a:cxn>
                <a:cxn ang="0">
                  <a:pos x="30" y="74"/>
                </a:cxn>
                <a:cxn ang="0">
                  <a:pos x="24" y="86"/>
                </a:cxn>
                <a:cxn ang="0">
                  <a:pos x="26" y="94"/>
                </a:cxn>
                <a:cxn ang="0">
                  <a:pos x="36" y="106"/>
                </a:cxn>
                <a:cxn ang="0">
                  <a:pos x="94" y="106"/>
                </a:cxn>
                <a:cxn ang="0">
                  <a:pos x="94" y="144"/>
                </a:cxn>
                <a:cxn ang="0">
                  <a:pos x="96" y="150"/>
                </a:cxn>
                <a:cxn ang="0">
                  <a:pos x="104" y="144"/>
                </a:cxn>
                <a:cxn ang="0">
                  <a:pos x="136" y="112"/>
                </a:cxn>
                <a:cxn ang="0">
                  <a:pos x="158" y="88"/>
                </a:cxn>
                <a:cxn ang="0">
                  <a:pos x="104" y="30"/>
                </a:cxn>
                <a:cxn ang="0">
                  <a:pos x="98" y="26"/>
                </a:cxn>
                <a:cxn ang="0">
                  <a:pos x="96" y="24"/>
                </a:cxn>
                <a:cxn ang="0">
                  <a:pos x="94" y="68"/>
                </a:cxn>
              </a:cxnLst>
              <a:rect l="0" t="0" r="r" b="b"/>
              <a:pathLst>
                <a:path w="184" h="174">
                  <a:moveTo>
                    <a:pt x="94" y="174"/>
                  </a:moveTo>
                  <a:lnTo>
                    <a:pt x="94" y="174"/>
                  </a:lnTo>
                  <a:lnTo>
                    <a:pt x="94" y="174"/>
                  </a:lnTo>
                  <a:lnTo>
                    <a:pt x="86" y="172"/>
                  </a:lnTo>
                  <a:lnTo>
                    <a:pt x="78" y="166"/>
                  </a:lnTo>
                  <a:lnTo>
                    <a:pt x="74" y="162"/>
                  </a:lnTo>
                  <a:lnTo>
                    <a:pt x="72" y="158"/>
                  </a:lnTo>
                  <a:lnTo>
                    <a:pt x="70" y="150"/>
                  </a:lnTo>
                  <a:lnTo>
                    <a:pt x="70" y="144"/>
                  </a:lnTo>
                  <a:lnTo>
                    <a:pt x="70" y="130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34" y="130"/>
                  </a:lnTo>
                  <a:lnTo>
                    <a:pt x="26" y="128"/>
                  </a:lnTo>
                  <a:lnTo>
                    <a:pt x="18" y="124"/>
                  </a:lnTo>
                  <a:lnTo>
                    <a:pt x="12" y="118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0" y="9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4" y="70"/>
                  </a:lnTo>
                  <a:lnTo>
                    <a:pt x="8" y="62"/>
                  </a:lnTo>
                  <a:lnTo>
                    <a:pt x="12" y="56"/>
                  </a:lnTo>
                  <a:lnTo>
                    <a:pt x="18" y="50"/>
                  </a:lnTo>
                  <a:lnTo>
                    <a:pt x="26" y="46"/>
                  </a:lnTo>
                  <a:lnTo>
                    <a:pt x="34" y="44"/>
                  </a:lnTo>
                  <a:lnTo>
                    <a:pt x="42" y="44"/>
                  </a:lnTo>
                  <a:lnTo>
                    <a:pt x="70" y="44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74" y="12"/>
                  </a:lnTo>
                  <a:lnTo>
                    <a:pt x="78" y="8"/>
                  </a:lnTo>
                  <a:lnTo>
                    <a:pt x="86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2" y="2"/>
                  </a:lnTo>
                  <a:lnTo>
                    <a:pt x="108" y="4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0" y="12"/>
                  </a:lnTo>
                  <a:lnTo>
                    <a:pt x="156" y="48"/>
                  </a:lnTo>
                  <a:lnTo>
                    <a:pt x="176" y="70"/>
                  </a:lnTo>
                  <a:lnTo>
                    <a:pt x="182" y="82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82" y="92"/>
                  </a:lnTo>
                  <a:lnTo>
                    <a:pt x="176" y="104"/>
                  </a:lnTo>
                  <a:lnTo>
                    <a:pt x="156" y="126"/>
                  </a:lnTo>
                  <a:lnTo>
                    <a:pt x="120" y="162"/>
                  </a:lnTo>
                  <a:lnTo>
                    <a:pt x="120" y="162"/>
                  </a:lnTo>
                  <a:lnTo>
                    <a:pt x="108" y="170"/>
                  </a:lnTo>
                  <a:lnTo>
                    <a:pt x="102" y="172"/>
                  </a:lnTo>
                  <a:lnTo>
                    <a:pt x="94" y="174"/>
                  </a:lnTo>
                  <a:lnTo>
                    <a:pt x="94" y="174"/>
                  </a:lnTo>
                  <a:close/>
                  <a:moveTo>
                    <a:pt x="42" y="68"/>
                  </a:moveTo>
                  <a:lnTo>
                    <a:pt x="42" y="68"/>
                  </a:lnTo>
                  <a:lnTo>
                    <a:pt x="36" y="68"/>
                  </a:lnTo>
                  <a:lnTo>
                    <a:pt x="30" y="74"/>
                  </a:lnTo>
                  <a:lnTo>
                    <a:pt x="26" y="8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94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06"/>
                  </a:lnTo>
                  <a:lnTo>
                    <a:pt x="94" y="106"/>
                  </a:lnTo>
                  <a:lnTo>
                    <a:pt x="94" y="144"/>
                  </a:lnTo>
                  <a:lnTo>
                    <a:pt x="94" y="144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98" y="148"/>
                  </a:lnTo>
                  <a:lnTo>
                    <a:pt x="104" y="144"/>
                  </a:lnTo>
                  <a:lnTo>
                    <a:pt x="104" y="144"/>
                  </a:lnTo>
                  <a:lnTo>
                    <a:pt x="136" y="112"/>
                  </a:lnTo>
                  <a:lnTo>
                    <a:pt x="158" y="88"/>
                  </a:lnTo>
                  <a:lnTo>
                    <a:pt x="158" y="88"/>
                  </a:lnTo>
                  <a:lnTo>
                    <a:pt x="136" y="62"/>
                  </a:lnTo>
                  <a:lnTo>
                    <a:pt x="104" y="30"/>
                  </a:lnTo>
                  <a:lnTo>
                    <a:pt x="104" y="30"/>
                  </a:lnTo>
                  <a:lnTo>
                    <a:pt x="98" y="26"/>
                  </a:lnTo>
                  <a:lnTo>
                    <a:pt x="96" y="24"/>
                  </a:lnTo>
                  <a:lnTo>
                    <a:pt x="96" y="24"/>
                  </a:lnTo>
                  <a:lnTo>
                    <a:pt x="94" y="30"/>
                  </a:lnTo>
                  <a:lnTo>
                    <a:pt x="94" y="68"/>
                  </a:lnTo>
                  <a:lnTo>
                    <a:pt x="4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5507038" y="3768725"/>
              <a:ext cx="288925" cy="276225"/>
            </a:xfrm>
            <a:custGeom>
              <a:avLst/>
              <a:gdLst/>
              <a:ahLst/>
              <a:cxnLst>
                <a:cxn ang="0">
                  <a:pos x="88" y="174"/>
                </a:cxn>
                <a:cxn ang="0">
                  <a:pos x="76" y="170"/>
                </a:cxn>
                <a:cxn ang="0">
                  <a:pos x="64" y="162"/>
                </a:cxn>
                <a:cxn ang="0">
                  <a:pos x="8" y="104"/>
                </a:cxn>
                <a:cxn ang="0">
                  <a:pos x="0" y="88"/>
                </a:cxn>
                <a:cxn ang="0">
                  <a:pos x="0" y="82"/>
                </a:cxn>
                <a:cxn ang="0">
                  <a:pos x="26" y="48"/>
                </a:cxn>
                <a:cxn ang="0">
                  <a:pos x="62" y="12"/>
                </a:cxn>
                <a:cxn ang="0">
                  <a:pos x="74" y="4"/>
                </a:cxn>
                <a:cxn ang="0">
                  <a:pos x="88" y="0"/>
                </a:cxn>
                <a:cxn ang="0">
                  <a:pos x="96" y="2"/>
                </a:cxn>
                <a:cxn ang="0">
                  <a:pos x="108" y="12"/>
                </a:cxn>
                <a:cxn ang="0">
                  <a:pos x="112" y="24"/>
                </a:cxn>
                <a:cxn ang="0">
                  <a:pos x="112" y="44"/>
                </a:cxn>
                <a:cxn ang="0">
                  <a:pos x="140" y="44"/>
                </a:cxn>
                <a:cxn ang="0">
                  <a:pos x="156" y="46"/>
                </a:cxn>
                <a:cxn ang="0">
                  <a:pos x="170" y="56"/>
                </a:cxn>
                <a:cxn ang="0">
                  <a:pos x="180" y="70"/>
                </a:cxn>
                <a:cxn ang="0">
                  <a:pos x="182" y="86"/>
                </a:cxn>
                <a:cxn ang="0">
                  <a:pos x="182" y="96"/>
                </a:cxn>
                <a:cxn ang="0">
                  <a:pos x="176" y="112"/>
                </a:cxn>
                <a:cxn ang="0">
                  <a:pos x="164" y="124"/>
                </a:cxn>
                <a:cxn ang="0">
                  <a:pos x="150" y="130"/>
                </a:cxn>
                <a:cxn ang="0">
                  <a:pos x="112" y="130"/>
                </a:cxn>
                <a:cxn ang="0">
                  <a:pos x="112" y="144"/>
                </a:cxn>
                <a:cxn ang="0">
                  <a:pos x="110" y="158"/>
                </a:cxn>
                <a:cxn ang="0">
                  <a:pos x="104" y="166"/>
                </a:cxn>
                <a:cxn ang="0">
                  <a:pos x="88" y="174"/>
                </a:cxn>
                <a:cxn ang="0">
                  <a:pos x="24" y="88"/>
                </a:cxn>
                <a:cxn ang="0">
                  <a:pos x="46" y="112"/>
                </a:cxn>
                <a:cxn ang="0">
                  <a:pos x="80" y="146"/>
                </a:cxn>
                <a:cxn ang="0">
                  <a:pos x="88" y="150"/>
                </a:cxn>
                <a:cxn ang="0">
                  <a:pos x="88" y="144"/>
                </a:cxn>
                <a:cxn ang="0">
                  <a:pos x="140" y="106"/>
                </a:cxn>
                <a:cxn ang="0">
                  <a:pos x="148" y="106"/>
                </a:cxn>
                <a:cxn ang="0">
                  <a:pos x="158" y="94"/>
                </a:cxn>
                <a:cxn ang="0">
                  <a:pos x="158" y="86"/>
                </a:cxn>
                <a:cxn ang="0">
                  <a:pos x="154" y="74"/>
                </a:cxn>
                <a:cxn ang="0">
                  <a:pos x="140" y="68"/>
                </a:cxn>
                <a:cxn ang="0">
                  <a:pos x="88" y="30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80" y="30"/>
                </a:cxn>
                <a:cxn ang="0">
                  <a:pos x="46" y="62"/>
                </a:cxn>
                <a:cxn ang="0">
                  <a:pos x="24" y="88"/>
                </a:cxn>
              </a:cxnLst>
              <a:rect l="0" t="0" r="r" b="b"/>
              <a:pathLst>
                <a:path w="182" h="174">
                  <a:moveTo>
                    <a:pt x="88" y="174"/>
                  </a:moveTo>
                  <a:lnTo>
                    <a:pt x="88" y="174"/>
                  </a:lnTo>
                  <a:lnTo>
                    <a:pt x="82" y="172"/>
                  </a:lnTo>
                  <a:lnTo>
                    <a:pt x="76" y="170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26" y="126"/>
                  </a:lnTo>
                  <a:lnTo>
                    <a:pt x="8" y="104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2"/>
                  </a:lnTo>
                  <a:lnTo>
                    <a:pt x="8" y="70"/>
                  </a:lnTo>
                  <a:lnTo>
                    <a:pt x="26" y="48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8" y="8"/>
                  </a:lnTo>
                  <a:lnTo>
                    <a:pt x="74" y="4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6" y="2"/>
                  </a:lnTo>
                  <a:lnTo>
                    <a:pt x="104" y="8"/>
                  </a:lnTo>
                  <a:lnTo>
                    <a:pt x="108" y="12"/>
                  </a:lnTo>
                  <a:lnTo>
                    <a:pt x="110" y="16"/>
                  </a:lnTo>
                  <a:lnTo>
                    <a:pt x="112" y="24"/>
                  </a:lnTo>
                  <a:lnTo>
                    <a:pt x="112" y="30"/>
                  </a:lnTo>
                  <a:lnTo>
                    <a:pt x="112" y="44"/>
                  </a:lnTo>
                  <a:lnTo>
                    <a:pt x="140" y="44"/>
                  </a:lnTo>
                  <a:lnTo>
                    <a:pt x="140" y="44"/>
                  </a:lnTo>
                  <a:lnTo>
                    <a:pt x="150" y="44"/>
                  </a:lnTo>
                  <a:lnTo>
                    <a:pt x="156" y="46"/>
                  </a:lnTo>
                  <a:lnTo>
                    <a:pt x="164" y="50"/>
                  </a:lnTo>
                  <a:lnTo>
                    <a:pt x="170" y="56"/>
                  </a:lnTo>
                  <a:lnTo>
                    <a:pt x="176" y="62"/>
                  </a:lnTo>
                  <a:lnTo>
                    <a:pt x="180" y="70"/>
                  </a:lnTo>
                  <a:lnTo>
                    <a:pt x="182" y="78"/>
                  </a:lnTo>
                  <a:lnTo>
                    <a:pt x="182" y="86"/>
                  </a:lnTo>
                  <a:lnTo>
                    <a:pt x="182" y="86"/>
                  </a:lnTo>
                  <a:lnTo>
                    <a:pt x="182" y="96"/>
                  </a:lnTo>
                  <a:lnTo>
                    <a:pt x="180" y="104"/>
                  </a:lnTo>
                  <a:lnTo>
                    <a:pt x="176" y="112"/>
                  </a:lnTo>
                  <a:lnTo>
                    <a:pt x="170" y="118"/>
                  </a:lnTo>
                  <a:lnTo>
                    <a:pt x="164" y="124"/>
                  </a:lnTo>
                  <a:lnTo>
                    <a:pt x="156" y="128"/>
                  </a:lnTo>
                  <a:lnTo>
                    <a:pt x="150" y="130"/>
                  </a:lnTo>
                  <a:lnTo>
                    <a:pt x="140" y="130"/>
                  </a:lnTo>
                  <a:lnTo>
                    <a:pt x="112" y="130"/>
                  </a:lnTo>
                  <a:lnTo>
                    <a:pt x="112" y="144"/>
                  </a:lnTo>
                  <a:lnTo>
                    <a:pt x="112" y="144"/>
                  </a:lnTo>
                  <a:lnTo>
                    <a:pt x="112" y="150"/>
                  </a:lnTo>
                  <a:lnTo>
                    <a:pt x="110" y="158"/>
                  </a:lnTo>
                  <a:lnTo>
                    <a:pt x="108" y="162"/>
                  </a:lnTo>
                  <a:lnTo>
                    <a:pt x="104" y="166"/>
                  </a:lnTo>
                  <a:lnTo>
                    <a:pt x="96" y="172"/>
                  </a:lnTo>
                  <a:lnTo>
                    <a:pt x="88" y="174"/>
                  </a:lnTo>
                  <a:lnTo>
                    <a:pt x="88" y="174"/>
                  </a:lnTo>
                  <a:close/>
                  <a:moveTo>
                    <a:pt x="24" y="88"/>
                  </a:moveTo>
                  <a:lnTo>
                    <a:pt x="24" y="88"/>
                  </a:lnTo>
                  <a:lnTo>
                    <a:pt x="46" y="112"/>
                  </a:lnTo>
                  <a:lnTo>
                    <a:pt x="80" y="146"/>
                  </a:lnTo>
                  <a:lnTo>
                    <a:pt x="80" y="146"/>
                  </a:lnTo>
                  <a:lnTo>
                    <a:pt x="84" y="148"/>
                  </a:lnTo>
                  <a:lnTo>
                    <a:pt x="88" y="150"/>
                  </a:lnTo>
                  <a:lnTo>
                    <a:pt x="88" y="150"/>
                  </a:lnTo>
                  <a:lnTo>
                    <a:pt x="88" y="144"/>
                  </a:lnTo>
                  <a:lnTo>
                    <a:pt x="88" y="106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48" y="106"/>
                  </a:lnTo>
                  <a:lnTo>
                    <a:pt x="154" y="100"/>
                  </a:lnTo>
                  <a:lnTo>
                    <a:pt x="158" y="94"/>
                  </a:lnTo>
                  <a:lnTo>
                    <a:pt x="158" y="86"/>
                  </a:lnTo>
                  <a:lnTo>
                    <a:pt x="158" y="86"/>
                  </a:lnTo>
                  <a:lnTo>
                    <a:pt x="158" y="80"/>
                  </a:lnTo>
                  <a:lnTo>
                    <a:pt x="154" y="74"/>
                  </a:lnTo>
                  <a:lnTo>
                    <a:pt x="148" y="68"/>
                  </a:lnTo>
                  <a:lnTo>
                    <a:pt x="140" y="68"/>
                  </a:lnTo>
                  <a:lnTo>
                    <a:pt x="88" y="68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80" y="30"/>
                  </a:lnTo>
                  <a:lnTo>
                    <a:pt x="80" y="30"/>
                  </a:lnTo>
                  <a:lnTo>
                    <a:pt x="46" y="62"/>
                  </a:lnTo>
                  <a:lnTo>
                    <a:pt x="24" y="88"/>
                  </a:lnTo>
                  <a:lnTo>
                    <a:pt x="24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907088" y="3489325"/>
              <a:ext cx="149225" cy="149225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94" y="46"/>
                </a:cxn>
                <a:cxn ang="0">
                  <a:pos x="92" y="56"/>
                </a:cxn>
                <a:cxn ang="0">
                  <a:pos x="90" y="64"/>
                </a:cxn>
                <a:cxn ang="0">
                  <a:pos x="86" y="72"/>
                </a:cxn>
                <a:cxn ang="0">
                  <a:pos x="80" y="80"/>
                </a:cxn>
                <a:cxn ang="0">
                  <a:pos x="72" y="86"/>
                </a:cxn>
                <a:cxn ang="0">
                  <a:pos x="64" y="90"/>
                </a:cxn>
                <a:cxn ang="0">
                  <a:pos x="56" y="92"/>
                </a:cxn>
                <a:cxn ang="0">
                  <a:pos x="46" y="94"/>
                </a:cxn>
                <a:cxn ang="0">
                  <a:pos x="46" y="94"/>
                </a:cxn>
                <a:cxn ang="0">
                  <a:pos x="36" y="92"/>
                </a:cxn>
                <a:cxn ang="0">
                  <a:pos x="28" y="90"/>
                </a:cxn>
                <a:cxn ang="0">
                  <a:pos x="20" y="86"/>
                </a:cxn>
                <a:cxn ang="0">
                  <a:pos x="14" y="80"/>
                </a:cxn>
                <a:cxn ang="0">
                  <a:pos x="8" y="72"/>
                </a:cxn>
                <a:cxn ang="0">
                  <a:pos x="4" y="64"/>
                </a:cxn>
                <a:cxn ang="0">
                  <a:pos x="0" y="5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36"/>
                </a:cxn>
                <a:cxn ang="0">
                  <a:pos x="4" y="28"/>
                </a:cxn>
                <a:cxn ang="0">
                  <a:pos x="8" y="20"/>
                </a:cxn>
                <a:cxn ang="0">
                  <a:pos x="14" y="14"/>
                </a:cxn>
                <a:cxn ang="0">
                  <a:pos x="20" y="8"/>
                </a:cxn>
                <a:cxn ang="0">
                  <a:pos x="28" y="4"/>
                </a:cxn>
                <a:cxn ang="0">
                  <a:pos x="3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6" y="0"/>
                </a:cxn>
                <a:cxn ang="0">
                  <a:pos x="64" y="4"/>
                </a:cxn>
                <a:cxn ang="0">
                  <a:pos x="72" y="8"/>
                </a:cxn>
                <a:cxn ang="0">
                  <a:pos x="80" y="14"/>
                </a:cxn>
                <a:cxn ang="0">
                  <a:pos x="86" y="20"/>
                </a:cxn>
                <a:cxn ang="0">
                  <a:pos x="90" y="28"/>
                </a:cxn>
                <a:cxn ang="0">
                  <a:pos x="92" y="36"/>
                </a:cxn>
                <a:cxn ang="0">
                  <a:pos x="94" y="46"/>
                </a:cxn>
                <a:cxn ang="0">
                  <a:pos x="94" y="46"/>
                </a:cxn>
              </a:cxnLst>
              <a:rect l="0" t="0" r="r" b="b"/>
              <a:pathLst>
                <a:path w="94" h="94">
                  <a:moveTo>
                    <a:pt x="94" y="46"/>
                  </a:moveTo>
                  <a:lnTo>
                    <a:pt x="94" y="46"/>
                  </a:lnTo>
                  <a:lnTo>
                    <a:pt x="92" y="56"/>
                  </a:lnTo>
                  <a:lnTo>
                    <a:pt x="90" y="64"/>
                  </a:lnTo>
                  <a:lnTo>
                    <a:pt x="86" y="72"/>
                  </a:lnTo>
                  <a:lnTo>
                    <a:pt x="80" y="80"/>
                  </a:lnTo>
                  <a:lnTo>
                    <a:pt x="72" y="86"/>
                  </a:lnTo>
                  <a:lnTo>
                    <a:pt x="64" y="90"/>
                  </a:lnTo>
                  <a:lnTo>
                    <a:pt x="56" y="92"/>
                  </a:lnTo>
                  <a:lnTo>
                    <a:pt x="46" y="94"/>
                  </a:lnTo>
                  <a:lnTo>
                    <a:pt x="46" y="94"/>
                  </a:lnTo>
                  <a:lnTo>
                    <a:pt x="36" y="92"/>
                  </a:lnTo>
                  <a:lnTo>
                    <a:pt x="28" y="90"/>
                  </a:lnTo>
                  <a:lnTo>
                    <a:pt x="20" y="86"/>
                  </a:lnTo>
                  <a:lnTo>
                    <a:pt x="14" y="80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4" y="4"/>
                  </a:lnTo>
                  <a:lnTo>
                    <a:pt x="72" y="8"/>
                  </a:lnTo>
                  <a:lnTo>
                    <a:pt x="80" y="14"/>
                  </a:lnTo>
                  <a:lnTo>
                    <a:pt x="86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4" y="46"/>
                  </a:lnTo>
                  <a:lnTo>
                    <a:pt x="94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5815013" y="3679825"/>
              <a:ext cx="346075" cy="69850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154" y="0"/>
                </a:cxn>
                <a:cxn ang="0">
                  <a:pos x="124" y="90"/>
                </a:cxn>
                <a:cxn ang="0">
                  <a:pos x="112" y="0"/>
                </a:cxn>
                <a:cxn ang="0">
                  <a:pos x="100" y="0"/>
                </a:cxn>
                <a:cxn ang="0">
                  <a:pos x="94" y="90"/>
                </a:cxn>
                <a:cxn ang="0">
                  <a:pos x="62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4"/>
                </a:cxn>
                <a:cxn ang="0">
                  <a:pos x="20" y="8"/>
                </a:cxn>
                <a:cxn ang="0">
                  <a:pos x="12" y="14"/>
                </a:cxn>
                <a:cxn ang="0">
                  <a:pos x="8" y="20"/>
                </a:cxn>
                <a:cxn ang="0">
                  <a:pos x="4" y="28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20" y="194"/>
                </a:cxn>
                <a:cxn ang="0">
                  <a:pos x="20" y="194"/>
                </a:cxn>
                <a:cxn ang="0">
                  <a:pos x="22" y="206"/>
                </a:cxn>
                <a:cxn ang="0">
                  <a:pos x="26" y="216"/>
                </a:cxn>
                <a:cxn ang="0">
                  <a:pos x="32" y="224"/>
                </a:cxn>
                <a:cxn ang="0">
                  <a:pos x="38" y="232"/>
                </a:cxn>
                <a:cxn ang="0">
                  <a:pos x="62" y="440"/>
                </a:cxn>
                <a:cxn ang="0">
                  <a:pos x="102" y="440"/>
                </a:cxn>
                <a:cxn ang="0">
                  <a:pos x="102" y="234"/>
                </a:cxn>
                <a:cxn ang="0">
                  <a:pos x="118" y="234"/>
                </a:cxn>
                <a:cxn ang="0">
                  <a:pos x="118" y="440"/>
                </a:cxn>
                <a:cxn ang="0">
                  <a:pos x="158" y="440"/>
                </a:cxn>
                <a:cxn ang="0">
                  <a:pos x="180" y="230"/>
                </a:cxn>
                <a:cxn ang="0">
                  <a:pos x="180" y="230"/>
                </a:cxn>
                <a:cxn ang="0">
                  <a:pos x="188" y="224"/>
                </a:cxn>
                <a:cxn ang="0">
                  <a:pos x="192" y="216"/>
                </a:cxn>
                <a:cxn ang="0">
                  <a:pos x="196" y="206"/>
                </a:cxn>
                <a:cxn ang="0">
                  <a:pos x="196" y="196"/>
                </a:cxn>
                <a:cxn ang="0">
                  <a:pos x="218" y="46"/>
                </a:cxn>
                <a:cxn ang="0">
                  <a:pos x="218" y="46"/>
                </a:cxn>
                <a:cxn ang="0">
                  <a:pos x="216" y="38"/>
                </a:cxn>
                <a:cxn ang="0">
                  <a:pos x="214" y="28"/>
                </a:cxn>
                <a:cxn ang="0">
                  <a:pos x="210" y="20"/>
                </a:cxn>
                <a:cxn ang="0">
                  <a:pos x="204" y="14"/>
                </a:cxn>
                <a:cxn ang="0">
                  <a:pos x="198" y="8"/>
                </a:cxn>
                <a:cxn ang="0">
                  <a:pos x="190" y="4"/>
                </a:cxn>
                <a:cxn ang="0">
                  <a:pos x="182" y="2"/>
                </a:cxn>
                <a:cxn ang="0">
                  <a:pos x="174" y="0"/>
                </a:cxn>
                <a:cxn ang="0">
                  <a:pos x="174" y="0"/>
                </a:cxn>
              </a:cxnLst>
              <a:rect l="0" t="0" r="r" b="b"/>
              <a:pathLst>
                <a:path w="218" h="440">
                  <a:moveTo>
                    <a:pt x="174" y="0"/>
                  </a:moveTo>
                  <a:lnTo>
                    <a:pt x="154" y="0"/>
                  </a:lnTo>
                  <a:lnTo>
                    <a:pt x="124" y="90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94" y="90"/>
                  </a:lnTo>
                  <a:lnTo>
                    <a:pt x="62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20" y="194"/>
                  </a:lnTo>
                  <a:lnTo>
                    <a:pt x="20" y="194"/>
                  </a:lnTo>
                  <a:lnTo>
                    <a:pt x="22" y="206"/>
                  </a:lnTo>
                  <a:lnTo>
                    <a:pt x="26" y="216"/>
                  </a:lnTo>
                  <a:lnTo>
                    <a:pt x="32" y="224"/>
                  </a:lnTo>
                  <a:lnTo>
                    <a:pt x="38" y="232"/>
                  </a:lnTo>
                  <a:lnTo>
                    <a:pt x="62" y="440"/>
                  </a:lnTo>
                  <a:lnTo>
                    <a:pt x="102" y="440"/>
                  </a:lnTo>
                  <a:lnTo>
                    <a:pt x="102" y="234"/>
                  </a:lnTo>
                  <a:lnTo>
                    <a:pt x="118" y="234"/>
                  </a:lnTo>
                  <a:lnTo>
                    <a:pt x="118" y="440"/>
                  </a:lnTo>
                  <a:lnTo>
                    <a:pt x="158" y="440"/>
                  </a:lnTo>
                  <a:lnTo>
                    <a:pt x="180" y="230"/>
                  </a:lnTo>
                  <a:lnTo>
                    <a:pt x="180" y="230"/>
                  </a:lnTo>
                  <a:lnTo>
                    <a:pt x="188" y="224"/>
                  </a:lnTo>
                  <a:lnTo>
                    <a:pt x="192" y="216"/>
                  </a:lnTo>
                  <a:lnTo>
                    <a:pt x="196" y="206"/>
                  </a:lnTo>
                  <a:lnTo>
                    <a:pt x="196" y="196"/>
                  </a:lnTo>
                  <a:lnTo>
                    <a:pt x="218" y="46"/>
                  </a:lnTo>
                  <a:lnTo>
                    <a:pt x="218" y="46"/>
                  </a:lnTo>
                  <a:lnTo>
                    <a:pt x="216" y="38"/>
                  </a:lnTo>
                  <a:lnTo>
                    <a:pt x="214" y="28"/>
                  </a:lnTo>
                  <a:lnTo>
                    <a:pt x="210" y="20"/>
                  </a:lnTo>
                  <a:lnTo>
                    <a:pt x="204" y="14"/>
                  </a:lnTo>
                  <a:lnTo>
                    <a:pt x="198" y="8"/>
                  </a:lnTo>
                  <a:lnTo>
                    <a:pt x="190" y="4"/>
                  </a:lnTo>
                  <a:lnTo>
                    <a:pt x="182" y="2"/>
                  </a:lnTo>
                  <a:lnTo>
                    <a:pt x="174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09262" y="2357937"/>
            <a:ext cx="1828800" cy="1828800"/>
            <a:chOff x="6424613" y="3394075"/>
            <a:chExt cx="1390650" cy="1387475"/>
          </a:xfrm>
        </p:grpSpPr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6424613" y="3394075"/>
              <a:ext cx="1390650" cy="1387475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102" y="0"/>
                </a:cxn>
                <a:cxn ang="0">
                  <a:pos x="102" y="0"/>
                </a:cxn>
                <a:cxn ang="0">
                  <a:pos x="81" y="2"/>
                </a:cxn>
                <a:cxn ang="0">
                  <a:pos x="63" y="7"/>
                </a:cxn>
                <a:cxn ang="0">
                  <a:pos x="46" y="17"/>
                </a:cxn>
                <a:cxn ang="0">
                  <a:pos x="30" y="29"/>
                </a:cxn>
                <a:cxn ang="0">
                  <a:pos x="19" y="44"/>
                </a:cxn>
                <a:cxn ang="0">
                  <a:pos x="9" y="61"/>
                </a:cxn>
                <a:cxn ang="0">
                  <a:pos x="4" y="79"/>
                </a:cxn>
                <a:cxn ang="0">
                  <a:pos x="0" y="100"/>
                </a:cxn>
                <a:cxn ang="0">
                  <a:pos x="0" y="774"/>
                </a:cxn>
                <a:cxn ang="0">
                  <a:pos x="0" y="774"/>
                </a:cxn>
                <a:cxn ang="0">
                  <a:pos x="4" y="795"/>
                </a:cxn>
                <a:cxn ang="0">
                  <a:pos x="9" y="813"/>
                </a:cxn>
                <a:cxn ang="0">
                  <a:pos x="19" y="830"/>
                </a:cxn>
                <a:cxn ang="0">
                  <a:pos x="30" y="844"/>
                </a:cxn>
                <a:cxn ang="0">
                  <a:pos x="46" y="857"/>
                </a:cxn>
                <a:cxn ang="0">
                  <a:pos x="63" y="867"/>
                </a:cxn>
                <a:cxn ang="0">
                  <a:pos x="81" y="872"/>
                </a:cxn>
                <a:cxn ang="0">
                  <a:pos x="102" y="874"/>
                </a:cxn>
                <a:cxn ang="0">
                  <a:pos x="774" y="874"/>
                </a:cxn>
                <a:cxn ang="0">
                  <a:pos x="774" y="874"/>
                </a:cxn>
                <a:cxn ang="0">
                  <a:pos x="797" y="872"/>
                </a:cxn>
                <a:cxn ang="0">
                  <a:pos x="815" y="867"/>
                </a:cxn>
                <a:cxn ang="0">
                  <a:pos x="832" y="857"/>
                </a:cxn>
                <a:cxn ang="0">
                  <a:pos x="846" y="844"/>
                </a:cxn>
                <a:cxn ang="0">
                  <a:pos x="859" y="830"/>
                </a:cxn>
                <a:cxn ang="0">
                  <a:pos x="869" y="813"/>
                </a:cxn>
                <a:cxn ang="0">
                  <a:pos x="874" y="795"/>
                </a:cxn>
                <a:cxn ang="0">
                  <a:pos x="876" y="774"/>
                </a:cxn>
                <a:cxn ang="0">
                  <a:pos x="876" y="100"/>
                </a:cxn>
                <a:cxn ang="0">
                  <a:pos x="876" y="100"/>
                </a:cxn>
                <a:cxn ang="0">
                  <a:pos x="874" y="79"/>
                </a:cxn>
                <a:cxn ang="0">
                  <a:pos x="869" y="61"/>
                </a:cxn>
                <a:cxn ang="0">
                  <a:pos x="859" y="44"/>
                </a:cxn>
                <a:cxn ang="0">
                  <a:pos x="846" y="29"/>
                </a:cxn>
                <a:cxn ang="0">
                  <a:pos x="832" y="17"/>
                </a:cxn>
                <a:cxn ang="0">
                  <a:pos x="815" y="7"/>
                </a:cxn>
                <a:cxn ang="0">
                  <a:pos x="797" y="2"/>
                </a:cxn>
                <a:cxn ang="0">
                  <a:pos x="774" y="0"/>
                </a:cxn>
                <a:cxn ang="0">
                  <a:pos x="774" y="0"/>
                </a:cxn>
              </a:cxnLst>
              <a:rect l="0" t="0" r="r" b="b"/>
              <a:pathLst>
                <a:path w="876" h="874">
                  <a:moveTo>
                    <a:pt x="774" y="0"/>
                  </a:moveTo>
                  <a:lnTo>
                    <a:pt x="102" y="0"/>
                  </a:lnTo>
                  <a:lnTo>
                    <a:pt x="102" y="0"/>
                  </a:lnTo>
                  <a:lnTo>
                    <a:pt x="81" y="2"/>
                  </a:lnTo>
                  <a:lnTo>
                    <a:pt x="63" y="7"/>
                  </a:lnTo>
                  <a:lnTo>
                    <a:pt x="46" y="17"/>
                  </a:lnTo>
                  <a:lnTo>
                    <a:pt x="30" y="29"/>
                  </a:lnTo>
                  <a:lnTo>
                    <a:pt x="19" y="44"/>
                  </a:lnTo>
                  <a:lnTo>
                    <a:pt x="9" y="61"/>
                  </a:lnTo>
                  <a:lnTo>
                    <a:pt x="4" y="79"/>
                  </a:lnTo>
                  <a:lnTo>
                    <a:pt x="0" y="100"/>
                  </a:lnTo>
                  <a:lnTo>
                    <a:pt x="0" y="774"/>
                  </a:lnTo>
                  <a:lnTo>
                    <a:pt x="0" y="774"/>
                  </a:lnTo>
                  <a:lnTo>
                    <a:pt x="4" y="795"/>
                  </a:lnTo>
                  <a:lnTo>
                    <a:pt x="9" y="813"/>
                  </a:lnTo>
                  <a:lnTo>
                    <a:pt x="19" y="830"/>
                  </a:lnTo>
                  <a:lnTo>
                    <a:pt x="30" y="844"/>
                  </a:lnTo>
                  <a:lnTo>
                    <a:pt x="46" y="857"/>
                  </a:lnTo>
                  <a:lnTo>
                    <a:pt x="63" y="867"/>
                  </a:lnTo>
                  <a:lnTo>
                    <a:pt x="81" y="872"/>
                  </a:lnTo>
                  <a:lnTo>
                    <a:pt x="102" y="874"/>
                  </a:lnTo>
                  <a:lnTo>
                    <a:pt x="774" y="874"/>
                  </a:lnTo>
                  <a:lnTo>
                    <a:pt x="774" y="874"/>
                  </a:lnTo>
                  <a:lnTo>
                    <a:pt x="797" y="872"/>
                  </a:lnTo>
                  <a:lnTo>
                    <a:pt x="815" y="867"/>
                  </a:lnTo>
                  <a:lnTo>
                    <a:pt x="832" y="857"/>
                  </a:lnTo>
                  <a:lnTo>
                    <a:pt x="846" y="844"/>
                  </a:lnTo>
                  <a:lnTo>
                    <a:pt x="859" y="830"/>
                  </a:lnTo>
                  <a:lnTo>
                    <a:pt x="869" y="813"/>
                  </a:lnTo>
                  <a:lnTo>
                    <a:pt x="874" y="795"/>
                  </a:lnTo>
                  <a:lnTo>
                    <a:pt x="876" y="774"/>
                  </a:lnTo>
                  <a:lnTo>
                    <a:pt x="876" y="100"/>
                  </a:lnTo>
                  <a:lnTo>
                    <a:pt x="876" y="100"/>
                  </a:lnTo>
                  <a:lnTo>
                    <a:pt x="874" y="79"/>
                  </a:lnTo>
                  <a:lnTo>
                    <a:pt x="869" y="61"/>
                  </a:lnTo>
                  <a:lnTo>
                    <a:pt x="859" y="44"/>
                  </a:lnTo>
                  <a:lnTo>
                    <a:pt x="846" y="29"/>
                  </a:lnTo>
                  <a:lnTo>
                    <a:pt x="832" y="17"/>
                  </a:lnTo>
                  <a:lnTo>
                    <a:pt x="815" y="7"/>
                  </a:lnTo>
                  <a:lnTo>
                    <a:pt x="797" y="2"/>
                  </a:lnTo>
                  <a:lnTo>
                    <a:pt x="774" y="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7"/>
            <p:cNvSpPr>
              <a:spLocks noEditPoints="1"/>
            </p:cNvSpPr>
            <p:nvPr/>
          </p:nvSpPr>
          <p:spPr bwMode="auto">
            <a:xfrm>
              <a:off x="6597650" y="3643313"/>
              <a:ext cx="746125" cy="906463"/>
            </a:xfrm>
            <a:custGeom>
              <a:avLst/>
              <a:gdLst/>
              <a:ahLst/>
              <a:cxnLst>
                <a:cxn ang="0">
                  <a:pos x="54" y="517"/>
                </a:cxn>
                <a:cxn ang="0">
                  <a:pos x="311" y="153"/>
                </a:cxn>
                <a:cxn ang="0">
                  <a:pos x="416" y="192"/>
                </a:cxn>
                <a:cxn ang="0">
                  <a:pos x="470" y="262"/>
                </a:cxn>
                <a:cxn ang="0">
                  <a:pos x="470" y="44"/>
                </a:cxn>
                <a:cxn ang="0">
                  <a:pos x="468" y="35"/>
                </a:cxn>
                <a:cxn ang="0">
                  <a:pos x="462" y="18"/>
                </a:cxn>
                <a:cxn ang="0">
                  <a:pos x="449" y="7"/>
                </a:cxn>
                <a:cxn ang="0">
                  <a:pos x="433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20" y="7"/>
                </a:cxn>
                <a:cxn ang="0">
                  <a:pos x="8" y="18"/>
                </a:cxn>
                <a:cxn ang="0">
                  <a:pos x="2" y="35"/>
                </a:cxn>
                <a:cxn ang="0">
                  <a:pos x="0" y="67"/>
                </a:cxn>
                <a:cxn ang="0">
                  <a:pos x="0" y="527"/>
                </a:cxn>
                <a:cxn ang="0">
                  <a:pos x="4" y="543"/>
                </a:cxn>
                <a:cxn ang="0">
                  <a:pos x="13" y="558"/>
                </a:cxn>
                <a:cxn ang="0">
                  <a:pos x="28" y="567"/>
                </a:cxn>
                <a:cxn ang="0">
                  <a:pos x="46" y="571"/>
                </a:cxn>
                <a:cxn ang="0">
                  <a:pos x="423" y="571"/>
                </a:cxn>
                <a:cxn ang="0">
                  <a:pos x="442" y="567"/>
                </a:cxn>
                <a:cxn ang="0">
                  <a:pos x="457" y="558"/>
                </a:cxn>
                <a:cxn ang="0">
                  <a:pos x="466" y="543"/>
                </a:cxn>
                <a:cxn ang="0">
                  <a:pos x="470" y="527"/>
                </a:cxn>
                <a:cxn ang="0">
                  <a:pos x="416" y="392"/>
                </a:cxn>
                <a:cxn ang="0">
                  <a:pos x="336" y="39"/>
                </a:cxn>
                <a:cxn ang="0">
                  <a:pos x="416" y="116"/>
                </a:cxn>
                <a:cxn ang="0">
                  <a:pos x="336" y="39"/>
                </a:cxn>
                <a:cxn ang="0">
                  <a:pos x="325" y="39"/>
                </a:cxn>
                <a:cxn ang="0">
                  <a:pos x="246" y="116"/>
                </a:cxn>
                <a:cxn ang="0">
                  <a:pos x="155" y="100"/>
                </a:cxn>
                <a:cxn ang="0">
                  <a:pos x="233" y="39"/>
                </a:cxn>
                <a:cxn ang="0">
                  <a:pos x="211" y="116"/>
                </a:cxn>
                <a:cxn ang="0">
                  <a:pos x="155" y="100"/>
                </a:cxn>
              </a:cxnLst>
              <a:rect l="0" t="0" r="r" b="b"/>
              <a:pathLst>
                <a:path w="470" h="571">
                  <a:moveTo>
                    <a:pt x="416" y="517"/>
                  </a:moveTo>
                  <a:lnTo>
                    <a:pt x="54" y="517"/>
                  </a:lnTo>
                  <a:lnTo>
                    <a:pt x="54" y="153"/>
                  </a:lnTo>
                  <a:lnTo>
                    <a:pt x="311" y="153"/>
                  </a:lnTo>
                  <a:lnTo>
                    <a:pt x="416" y="153"/>
                  </a:lnTo>
                  <a:lnTo>
                    <a:pt x="416" y="192"/>
                  </a:lnTo>
                  <a:lnTo>
                    <a:pt x="416" y="262"/>
                  </a:lnTo>
                  <a:lnTo>
                    <a:pt x="470" y="262"/>
                  </a:lnTo>
                  <a:lnTo>
                    <a:pt x="470" y="211"/>
                  </a:lnTo>
                  <a:lnTo>
                    <a:pt x="470" y="44"/>
                  </a:lnTo>
                  <a:lnTo>
                    <a:pt x="470" y="44"/>
                  </a:lnTo>
                  <a:lnTo>
                    <a:pt x="468" y="35"/>
                  </a:lnTo>
                  <a:lnTo>
                    <a:pt x="466" y="28"/>
                  </a:lnTo>
                  <a:lnTo>
                    <a:pt x="462" y="18"/>
                  </a:lnTo>
                  <a:lnTo>
                    <a:pt x="457" y="13"/>
                  </a:lnTo>
                  <a:lnTo>
                    <a:pt x="449" y="7"/>
                  </a:lnTo>
                  <a:lnTo>
                    <a:pt x="442" y="4"/>
                  </a:lnTo>
                  <a:lnTo>
                    <a:pt x="433" y="0"/>
                  </a:lnTo>
                  <a:lnTo>
                    <a:pt x="423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28" y="4"/>
                  </a:lnTo>
                  <a:lnTo>
                    <a:pt x="20" y="7"/>
                  </a:lnTo>
                  <a:lnTo>
                    <a:pt x="13" y="13"/>
                  </a:lnTo>
                  <a:lnTo>
                    <a:pt x="8" y="18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0" y="67"/>
                  </a:lnTo>
                  <a:lnTo>
                    <a:pt x="0" y="527"/>
                  </a:lnTo>
                  <a:lnTo>
                    <a:pt x="0" y="527"/>
                  </a:lnTo>
                  <a:lnTo>
                    <a:pt x="2" y="536"/>
                  </a:lnTo>
                  <a:lnTo>
                    <a:pt x="4" y="543"/>
                  </a:lnTo>
                  <a:lnTo>
                    <a:pt x="8" y="551"/>
                  </a:lnTo>
                  <a:lnTo>
                    <a:pt x="13" y="558"/>
                  </a:lnTo>
                  <a:lnTo>
                    <a:pt x="20" y="564"/>
                  </a:lnTo>
                  <a:lnTo>
                    <a:pt x="28" y="567"/>
                  </a:lnTo>
                  <a:lnTo>
                    <a:pt x="37" y="571"/>
                  </a:lnTo>
                  <a:lnTo>
                    <a:pt x="46" y="571"/>
                  </a:lnTo>
                  <a:lnTo>
                    <a:pt x="423" y="571"/>
                  </a:lnTo>
                  <a:lnTo>
                    <a:pt x="423" y="571"/>
                  </a:lnTo>
                  <a:lnTo>
                    <a:pt x="433" y="571"/>
                  </a:lnTo>
                  <a:lnTo>
                    <a:pt x="442" y="567"/>
                  </a:lnTo>
                  <a:lnTo>
                    <a:pt x="449" y="564"/>
                  </a:lnTo>
                  <a:lnTo>
                    <a:pt x="457" y="558"/>
                  </a:lnTo>
                  <a:lnTo>
                    <a:pt x="462" y="551"/>
                  </a:lnTo>
                  <a:lnTo>
                    <a:pt x="466" y="543"/>
                  </a:lnTo>
                  <a:lnTo>
                    <a:pt x="468" y="536"/>
                  </a:lnTo>
                  <a:lnTo>
                    <a:pt x="470" y="527"/>
                  </a:lnTo>
                  <a:lnTo>
                    <a:pt x="470" y="392"/>
                  </a:lnTo>
                  <a:lnTo>
                    <a:pt x="416" y="392"/>
                  </a:lnTo>
                  <a:lnTo>
                    <a:pt x="416" y="517"/>
                  </a:lnTo>
                  <a:close/>
                  <a:moveTo>
                    <a:pt x="336" y="39"/>
                  </a:moveTo>
                  <a:lnTo>
                    <a:pt x="416" y="39"/>
                  </a:lnTo>
                  <a:lnTo>
                    <a:pt x="416" y="116"/>
                  </a:lnTo>
                  <a:lnTo>
                    <a:pt x="336" y="116"/>
                  </a:lnTo>
                  <a:lnTo>
                    <a:pt x="336" y="39"/>
                  </a:lnTo>
                  <a:close/>
                  <a:moveTo>
                    <a:pt x="246" y="39"/>
                  </a:moveTo>
                  <a:lnTo>
                    <a:pt x="325" y="39"/>
                  </a:lnTo>
                  <a:lnTo>
                    <a:pt x="325" y="116"/>
                  </a:lnTo>
                  <a:lnTo>
                    <a:pt x="246" y="116"/>
                  </a:lnTo>
                  <a:lnTo>
                    <a:pt x="246" y="39"/>
                  </a:lnTo>
                  <a:close/>
                  <a:moveTo>
                    <a:pt x="155" y="100"/>
                  </a:moveTo>
                  <a:lnTo>
                    <a:pt x="155" y="39"/>
                  </a:lnTo>
                  <a:lnTo>
                    <a:pt x="233" y="39"/>
                  </a:lnTo>
                  <a:lnTo>
                    <a:pt x="233" y="116"/>
                  </a:lnTo>
                  <a:lnTo>
                    <a:pt x="211" y="116"/>
                  </a:lnTo>
                  <a:lnTo>
                    <a:pt x="155" y="116"/>
                  </a:lnTo>
                  <a:lnTo>
                    <a:pt x="155" y="10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7131050" y="4010025"/>
              <a:ext cx="546100" cy="307975"/>
            </a:xfrm>
            <a:custGeom>
              <a:avLst/>
              <a:gdLst/>
              <a:ahLst/>
              <a:cxnLst>
                <a:cxn ang="0">
                  <a:pos x="339" y="89"/>
                </a:cxn>
                <a:cxn ang="0">
                  <a:pos x="207" y="4"/>
                </a:cxn>
                <a:cxn ang="0">
                  <a:pos x="207" y="4"/>
                </a:cxn>
                <a:cxn ang="0">
                  <a:pos x="207" y="4"/>
                </a:cxn>
                <a:cxn ang="0">
                  <a:pos x="202" y="2"/>
                </a:cxn>
                <a:cxn ang="0">
                  <a:pos x="202" y="2"/>
                </a:cxn>
                <a:cxn ang="0">
                  <a:pos x="198" y="0"/>
                </a:cxn>
                <a:cxn ang="0">
                  <a:pos x="198" y="0"/>
                </a:cxn>
                <a:cxn ang="0">
                  <a:pos x="198" y="0"/>
                </a:cxn>
                <a:cxn ang="0">
                  <a:pos x="198" y="0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93" y="0"/>
                </a:cxn>
                <a:cxn ang="0">
                  <a:pos x="193" y="0"/>
                </a:cxn>
                <a:cxn ang="0">
                  <a:pos x="193" y="0"/>
                </a:cxn>
                <a:cxn ang="0">
                  <a:pos x="193" y="0"/>
                </a:cxn>
                <a:cxn ang="0">
                  <a:pos x="193" y="0"/>
                </a:cxn>
                <a:cxn ang="0">
                  <a:pos x="193" y="0"/>
                </a:cxn>
                <a:cxn ang="0">
                  <a:pos x="191" y="0"/>
                </a:cxn>
                <a:cxn ang="0">
                  <a:pos x="191" y="0"/>
                </a:cxn>
                <a:cxn ang="0">
                  <a:pos x="187" y="4"/>
                </a:cxn>
                <a:cxn ang="0">
                  <a:pos x="185" y="9"/>
                </a:cxn>
                <a:cxn ang="0">
                  <a:pos x="185" y="42"/>
                </a:cxn>
                <a:cxn ang="0">
                  <a:pos x="12" y="42"/>
                </a:cxn>
                <a:cxn ang="0">
                  <a:pos x="12" y="42"/>
                </a:cxn>
                <a:cxn ang="0">
                  <a:pos x="8" y="44"/>
                </a:cxn>
                <a:cxn ang="0">
                  <a:pos x="4" y="46"/>
                </a:cxn>
                <a:cxn ang="0">
                  <a:pos x="2" y="50"/>
                </a:cxn>
                <a:cxn ang="0">
                  <a:pos x="0" y="54"/>
                </a:cxn>
                <a:cxn ang="0">
                  <a:pos x="0" y="140"/>
                </a:cxn>
                <a:cxn ang="0">
                  <a:pos x="0" y="140"/>
                </a:cxn>
                <a:cxn ang="0">
                  <a:pos x="2" y="144"/>
                </a:cxn>
                <a:cxn ang="0">
                  <a:pos x="4" y="148"/>
                </a:cxn>
                <a:cxn ang="0">
                  <a:pos x="8" y="150"/>
                </a:cxn>
                <a:cxn ang="0">
                  <a:pos x="12" y="150"/>
                </a:cxn>
                <a:cxn ang="0">
                  <a:pos x="185" y="150"/>
                </a:cxn>
                <a:cxn ang="0">
                  <a:pos x="185" y="183"/>
                </a:cxn>
                <a:cxn ang="0">
                  <a:pos x="185" y="183"/>
                </a:cxn>
                <a:cxn ang="0">
                  <a:pos x="187" y="189"/>
                </a:cxn>
                <a:cxn ang="0">
                  <a:pos x="191" y="192"/>
                </a:cxn>
                <a:cxn ang="0">
                  <a:pos x="191" y="192"/>
                </a:cxn>
                <a:cxn ang="0">
                  <a:pos x="196" y="194"/>
                </a:cxn>
                <a:cxn ang="0">
                  <a:pos x="196" y="194"/>
                </a:cxn>
                <a:cxn ang="0">
                  <a:pos x="202" y="192"/>
                </a:cxn>
                <a:cxn ang="0">
                  <a:pos x="339" y="105"/>
                </a:cxn>
                <a:cxn ang="0">
                  <a:pos x="339" y="105"/>
                </a:cxn>
                <a:cxn ang="0">
                  <a:pos x="342" y="102"/>
                </a:cxn>
                <a:cxn ang="0">
                  <a:pos x="344" y="96"/>
                </a:cxn>
                <a:cxn ang="0">
                  <a:pos x="344" y="96"/>
                </a:cxn>
                <a:cxn ang="0">
                  <a:pos x="342" y="92"/>
                </a:cxn>
                <a:cxn ang="0">
                  <a:pos x="339" y="89"/>
                </a:cxn>
                <a:cxn ang="0">
                  <a:pos x="339" y="89"/>
                </a:cxn>
              </a:cxnLst>
              <a:rect l="0" t="0" r="r" b="b"/>
              <a:pathLst>
                <a:path w="344" h="194">
                  <a:moveTo>
                    <a:pt x="339" y="89"/>
                  </a:moveTo>
                  <a:lnTo>
                    <a:pt x="207" y="4"/>
                  </a:lnTo>
                  <a:lnTo>
                    <a:pt x="207" y="4"/>
                  </a:lnTo>
                  <a:lnTo>
                    <a:pt x="207" y="4"/>
                  </a:lnTo>
                  <a:lnTo>
                    <a:pt x="202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7" y="4"/>
                  </a:lnTo>
                  <a:lnTo>
                    <a:pt x="185" y="9"/>
                  </a:lnTo>
                  <a:lnTo>
                    <a:pt x="185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8" y="44"/>
                  </a:lnTo>
                  <a:lnTo>
                    <a:pt x="4" y="46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44"/>
                  </a:lnTo>
                  <a:lnTo>
                    <a:pt x="4" y="148"/>
                  </a:lnTo>
                  <a:lnTo>
                    <a:pt x="8" y="150"/>
                  </a:lnTo>
                  <a:lnTo>
                    <a:pt x="12" y="150"/>
                  </a:lnTo>
                  <a:lnTo>
                    <a:pt x="185" y="150"/>
                  </a:lnTo>
                  <a:lnTo>
                    <a:pt x="185" y="183"/>
                  </a:lnTo>
                  <a:lnTo>
                    <a:pt x="185" y="183"/>
                  </a:lnTo>
                  <a:lnTo>
                    <a:pt x="187" y="189"/>
                  </a:lnTo>
                  <a:lnTo>
                    <a:pt x="191" y="192"/>
                  </a:lnTo>
                  <a:lnTo>
                    <a:pt x="191" y="192"/>
                  </a:lnTo>
                  <a:lnTo>
                    <a:pt x="196" y="194"/>
                  </a:lnTo>
                  <a:lnTo>
                    <a:pt x="196" y="194"/>
                  </a:lnTo>
                  <a:lnTo>
                    <a:pt x="202" y="192"/>
                  </a:lnTo>
                  <a:lnTo>
                    <a:pt x="339" y="105"/>
                  </a:lnTo>
                  <a:lnTo>
                    <a:pt x="339" y="105"/>
                  </a:lnTo>
                  <a:lnTo>
                    <a:pt x="342" y="102"/>
                  </a:lnTo>
                  <a:lnTo>
                    <a:pt x="344" y="96"/>
                  </a:lnTo>
                  <a:lnTo>
                    <a:pt x="344" y="96"/>
                  </a:lnTo>
                  <a:lnTo>
                    <a:pt x="342" y="92"/>
                  </a:lnTo>
                  <a:lnTo>
                    <a:pt x="339" y="89"/>
                  </a:lnTo>
                  <a:lnTo>
                    <a:pt x="339" y="8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6859588" y="3787775"/>
              <a:ext cx="93662" cy="1905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3" y="12"/>
                </a:cxn>
                <a:cxn ang="0">
                  <a:pos x="59" y="12"/>
                </a:cxn>
                <a:cxn ang="0">
                  <a:pos x="59" y="0"/>
                </a:cxn>
              </a:cxnLst>
              <a:rect l="0" t="0" r="r" b="b"/>
              <a:pathLst>
                <a:path w="59" h="12">
                  <a:moveTo>
                    <a:pt x="59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59" y="1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30"/>
            <p:cNvSpPr>
              <a:spLocks noEditPoints="1"/>
            </p:cNvSpPr>
            <p:nvPr/>
          </p:nvSpPr>
          <p:spPr bwMode="auto">
            <a:xfrm>
              <a:off x="7002463" y="3725863"/>
              <a:ext cx="90487" cy="80963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57" y="51"/>
                </a:cxn>
                <a:cxn ang="0">
                  <a:pos x="57" y="0"/>
                </a:cxn>
                <a:cxn ang="0">
                  <a:pos x="0" y="0"/>
                </a:cxn>
                <a:cxn ang="0">
                  <a:pos x="0" y="51"/>
                </a:cxn>
                <a:cxn ang="0">
                  <a:pos x="8" y="7"/>
                </a:cxn>
                <a:cxn ang="0">
                  <a:pos x="50" y="7"/>
                </a:cxn>
                <a:cxn ang="0">
                  <a:pos x="50" y="39"/>
                </a:cxn>
                <a:cxn ang="0">
                  <a:pos x="8" y="39"/>
                </a:cxn>
                <a:cxn ang="0">
                  <a:pos x="8" y="7"/>
                </a:cxn>
              </a:cxnLst>
              <a:rect l="0" t="0" r="r" b="b"/>
              <a:pathLst>
                <a:path w="57" h="51">
                  <a:moveTo>
                    <a:pt x="0" y="51"/>
                  </a:moveTo>
                  <a:lnTo>
                    <a:pt x="57" y="5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1"/>
                  </a:lnTo>
                  <a:close/>
                  <a:moveTo>
                    <a:pt x="8" y="7"/>
                  </a:moveTo>
                  <a:lnTo>
                    <a:pt x="50" y="7"/>
                  </a:lnTo>
                  <a:lnTo>
                    <a:pt x="50" y="39"/>
                  </a:lnTo>
                  <a:lnTo>
                    <a:pt x="8" y="39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31"/>
            <p:cNvSpPr>
              <a:spLocks/>
            </p:cNvSpPr>
            <p:nvPr/>
          </p:nvSpPr>
          <p:spPr bwMode="auto">
            <a:xfrm>
              <a:off x="7150100" y="3725863"/>
              <a:ext cx="90487" cy="809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29" y="15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20" y="26"/>
                </a:cxn>
                <a:cxn ang="0">
                  <a:pos x="0" y="51"/>
                </a:cxn>
                <a:cxn ang="0">
                  <a:pos x="16" y="51"/>
                </a:cxn>
                <a:cxn ang="0">
                  <a:pos x="29" y="37"/>
                </a:cxn>
                <a:cxn ang="0">
                  <a:pos x="40" y="51"/>
                </a:cxn>
                <a:cxn ang="0">
                  <a:pos x="57" y="51"/>
                </a:cxn>
                <a:cxn ang="0">
                  <a:pos x="37" y="26"/>
                </a:cxn>
                <a:cxn ang="0">
                  <a:pos x="57" y="0"/>
                </a:cxn>
                <a:cxn ang="0">
                  <a:pos x="40" y="0"/>
                </a:cxn>
              </a:cxnLst>
              <a:rect l="0" t="0" r="r" b="b"/>
              <a:pathLst>
                <a:path w="57" h="51">
                  <a:moveTo>
                    <a:pt x="40" y="0"/>
                  </a:moveTo>
                  <a:lnTo>
                    <a:pt x="29" y="15"/>
                  </a:lnTo>
                  <a:lnTo>
                    <a:pt x="16" y="0"/>
                  </a:lnTo>
                  <a:lnTo>
                    <a:pt x="0" y="0"/>
                  </a:lnTo>
                  <a:lnTo>
                    <a:pt x="20" y="26"/>
                  </a:lnTo>
                  <a:lnTo>
                    <a:pt x="0" y="51"/>
                  </a:lnTo>
                  <a:lnTo>
                    <a:pt x="16" y="51"/>
                  </a:lnTo>
                  <a:lnTo>
                    <a:pt x="29" y="37"/>
                  </a:lnTo>
                  <a:lnTo>
                    <a:pt x="40" y="51"/>
                  </a:lnTo>
                  <a:lnTo>
                    <a:pt x="57" y="51"/>
                  </a:lnTo>
                  <a:lnTo>
                    <a:pt x="37" y="26"/>
                  </a:lnTo>
                  <a:lnTo>
                    <a:pt x="57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8" name="Group 67"/>
          <p:cNvGrpSpPr>
            <a:grpSpLocks noChangeAspect="1"/>
          </p:cNvGrpSpPr>
          <p:nvPr/>
        </p:nvGrpSpPr>
        <p:grpSpPr bwMode="auto">
          <a:xfrm>
            <a:off x="4130040" y="2368292"/>
            <a:ext cx="1828800" cy="1831108"/>
            <a:chOff x="1198" y="2179"/>
            <a:chExt cx="792" cy="793"/>
          </a:xfrm>
        </p:grpSpPr>
        <p:sp>
          <p:nvSpPr>
            <p:cNvPr id="49" name="AutoShape 66"/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Oval 68"/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69"/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Rectangle 72"/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73"/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74"/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75"/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76"/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77"/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78"/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79"/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80"/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984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0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bbur7HS2CnvwiZN7irV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.kgjJM2TU6QSeTYgKKG7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g_Ir1pTtmeDT.MoiRWd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.4DxO7WSQOCYazTHK69J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tP8xl9QiW5qr6TcL85w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CjaVIPQlSi5IE6.gSnz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1QamMuTaiUbbBgZMcqc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85kwueSwiV.2MBrHYX0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_EBQP0TdCqbiCye8yFY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93ZlYVSkiNDQXf4I3gs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n6Yr8YSUSu_Qr27Nhzg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4SMIbPRGytOLLsUznxd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Rd08EcTxiYxf5uczVLW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H4Jwl5R7GaeNKF8MjKN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HKoYOoQzmpYV52IEQFP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bBNAnXRhCLPTlh6AG9g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jCWgNHTRa8n8UfoP.Zy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gj8tlyRkOMUrruo8_QQ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QPFHVsQxafqHXEsN3AN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ozxktRRY6VpkkiIoyDd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_Fq0PCTjyEUnd6mMzty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vJehWYSg.VEtjwp1Et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ym4eBhS_uO_AUS_S9gY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GK0jIBRDC_L20oJ4EvG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oby0EWRzusulArIjPft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3sHDdiTuOZmt18e6wgJ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jdrRiPTLu2lC360X6Hh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LyzkcURHS_NPRHRJYVi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zi_qsRQwaat.4QIX9VL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yNqafoTTKARCo3WvfzZ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qpp__LSuWGS.xkpkNbI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B2KeWmQViCXgNuKd1vh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Y7oX_OQ562mfNmyq.Y1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ExsWRpS8e39XRR3IylI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8AKMMQQ8m3QoxpsXFDV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mlmPsSQRehTJSj13QF1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WIvtDKS2eA8nwthU4G1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rmMVAEQ5ShCim9iA3j2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DVAnEqRpOgMqOYGs43K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zv9GFSDQiquB75Ou9w1S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U8jMHKQqagPZOOnPgw7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7sE65sTAqmvUgi1EsmJ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8cyu62TeCJ_dK3KAoVx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ReRuewTA2ZNIzH5R8w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GYJZURRgqwIddAnW9hD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4iL3Rq9TqWfK55hKqzpB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Oh7YfORQ2pGM_I3RTBA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orQ4viR4eR_Nx8tg4SL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BHIfoTTMqau9cpWeKkS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o1WkpETNmngFZf58502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a.QRwRQe6M4B9.dl3rx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FhsAYPSrqDQDTsZ679d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TulGcqS0KwnBwUq_e_c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V2s_pdT2W.9o2lHz26S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skr58uSfWP4U.MevPK0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wzzbbyRQKVP_9DpB70z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.QjNoqSWevp5GIyE8fk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5O2v.hTTqT5tWgK05lT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j6W7HNQEuDIicoHPp0h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PvyWy6Q4K5rLpsAMZCb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AnfN2lReiHRYUu3wASl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i04S4v_SRWX1zh62SxYu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rA0cKIRq.vLBXbTNmZC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Yh8nFsRcGNHHf_4v.m4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91rzLuR9C_2b9elPTZG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r8J5nPRiul54oNGlDr.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UlO7gBS_KQAYUHlV_jV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rDBXn4SieLjU4DUm7G3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E1hdBVTV.qftnNa6bb.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GbAivSm6ujQpSlWrRp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CloIGARYyOldE.3nK3u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4RJmY91QE6h4zRZ3QzSe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aTUHJ6S5KJ46lL1rG1S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7THiWJQne8koxntDNvO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rFXKUJR.SJrX3TqZXfg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OQ0mZoTk2.Wv5CTJcO0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xHq2jTRNiArw6t4TNdm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pJYD3XTjCEb3vXkS741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.EHc8RT5CLAwUVCqBS9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1lPllazT3ifbdo4iBm81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fhkyIuSFqPTpx58f22_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9WTDP_xQPaUnQHCTSieY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tmmKzvScO7tutG8EbzB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xfR2niQsKbR3pZttJ5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JhMi7ZR7aE9GAwGCbO4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QIXQ9pQ4KjuSGxldfbb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7B7uekSeSrtjXJ2njz4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Es9XBORA678PQvdm.MZ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zdiXZVdS3C.UEBH1e0gZ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eRcZlBTWGSUcs8nmY_F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7_NekfTvK0W6FIOtFHo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T6r43ySCqeB.U1GLT4w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hEeprSQ7CyZhmAwzqEx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E3Zs6YTca7aM5iqOCCS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J0vS8hTE.Gt_qtpEErU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YKWM_yTnSdCvjNqDotu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Cpm2O5QSMe0_Uo.b1tq3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DQFRgiT8mp3IhKm3FW_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BrTJ0jStCqAdd28zpYR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ztxZxySsaLntHml4R0I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zY4CN5S7yHpKbi__dst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cTMRYcTKmftykQxps3z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IpHR_MQGOAnNhd9tD3G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tXfxhrSq.sJifMSIFMU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vuqEdNQmq1yxm88rmcL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35IeFtRrW.nOND6Ifni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4BQ62FQTeszZftbVjqZ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xqaRkYR.21l5Kf0r8QB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FqvsMXS6yQ65Slzz6h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A3Vx_DR1mB8t.PEAI2Sw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UyobN2TIWhfGv2JRYfP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LaD9VnT_CD8v9OlqVW0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55I3IXTxi62kVbzmTVJw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0vfJIAS4acuQOSx6th6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MhrkBxS5.ulcA8LlutA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6aqNVlLRPeo_041Wn0wT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Mu4GBARbG9r4g48MFls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RGOqzYTYynMZCpb_ksX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BUcEhMRyuSHk_JOZWh3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49cewsWR7eR1pKKDVzN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uRpUAKQR.XX3RzEmG76w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ad8FGXSJOnU07z5YWmt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GOyuQ2RC2QsXJ_ytvf4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uz2JwoSXmTqRWtF6_iO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0TgqixpT32C3JISz4lUr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yAgVeFQCu1wGr8poEBU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94KDhq6Tl2VuU1gITWqR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cJ5njmQzW5LMi8enmxp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iifHLZ2TKysT59FkT5oa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ZZVm_CRKmNxdjoS8ZJQ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VlWw00SYC0dwB6Ste9h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cUBY3HS9OkWzgXpuzuSw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mr20qHSt.sK50eO8fJR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mvWSAlRYuBsqw6IdhX4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fk8TRqRIe0J3uoPueNn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dwakW8RfezleFd47fZ5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pi.HoGSFufqljzLvrqa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zsylsMR1C4vMk2VuZ5h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7dj5ZBQPihxvvHgeH4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7UAFpOTOutzZLqC8Yfr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9pYPcPS46bWycmXtskN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Yd7ygwRtezm2_DhOlw4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ZiZ07zTVejVwR4XVY_E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IP_4gLScOJN6Swy.T4E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l4eXgSRQLeuuvdORotpU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yGx3cqQyW4JhGdy.l9R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GC.GwpTqGTG.pn6bKo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LQJgtoSh2.O2_hmgdlC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CPxYlhTAOzF78dQrr7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tJrrerTSi399.YdgIZM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oxBED_RGG6kW7I14frZ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BSugKzRxO6Nu34ltoDj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gdQxS8TdO8RCUeduE5J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byjUphR2uGQYNsBqQll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hlyg80S_yo533X0JwhU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mwdIPQT6GPXpvPg.yN3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PNNjlLxQhq80ZtuzAQog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nbRZQ9RtmKswW2remyG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s5obV8SEKQr7vuzh.qk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rZRcURTxShL8J.FHlgO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_Fp4payRSKyB5UWWLylT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Oh7YfORQ2pGM_I3RTBA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idx942TR2GOF5Fd7hHh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JixnHARwS1J9XTNKxZ4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NxXB8DS9CPLjkIvbjnY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HIfFFjS46AwMFJJusaI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tfUIXLSKKUjNyFW.JNo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VWW7BkTYeIk1ceFgLg.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VNXi9zTaSozErZUOveZ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wwm5TdQVa9St7N.xVaX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hI6DLvRROUaMhhAyD4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4eymr9T1OtFQZmdY2Kd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4ytx9bYTDWvdl3IBeeZM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OlhwthT9CzngugAyHzq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YlmM8hQ6eWtUpTyE6y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NYkIr6SsibjaHDOHvac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8Tc.0cSAu7Zuslvm_gS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50DTJJR_u3qKKYUklbS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0PzUExQZuA5i4x8KAnv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.XI1vWQMC.5RTF4d1oX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K4XFZ5Sd2if9oiFuji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Oh7YfORQ2pGM_I3RTBA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te.irbTXa7QUVoXbowJ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ruYInlRdq4vqNjmn.eR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M9Q4S8RluZU1rNSldVK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xysE0EKSlOkRR.GD.GNG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5S3KsJRzWyPb75Vi823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XZH60pQ9Cvu0phf0GAo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O.dNXnRLKNDeojizpzG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I.ZCClT4S07Z984sK7L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BaiCHASReWnbW2L.l3b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6Q22bpRd.XpBU.t88jU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G7ylqTV6Rw9a43LN3P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3TxVtMRP2yDf_hjtn6I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6w2s2.1Q9iYhtxgRmnAt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D.PnIcQmWvvLD2EymfT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4QM9j4Ty2O6RuwfdTo4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Zkr77dS_eqjZaGvQUiL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O5D1ulR2qkG177.WDhf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FjBlisSH6IRPETFv9L6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.GK3huS_Wc6Bo_jNedp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2c.fg2Tk.sbD6fDNw5d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1eL_M1Sy6wPHpcfKcRW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hpBmKGSga8fwl0iFfkX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LEj41nSXSwdsFay941H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N7R4OJT.KQXAXNf1SKG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8WesohQbWu1ei0.RqXr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KZk2ZYVQ1KyTLqhwwHK0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3DGYe5Q1yrSgsoCaOOO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WizCdnRZWmWq22nrJ8E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EoQ_6FTOyWPLa34Cdyf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PAIvUiQV6iZ6k2d1Jr6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VPzmNhQuOz7mHGs8_RQ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9C2DlcRTWKpZ1BC7a0OA"/>
</p:tagLst>
</file>

<file path=ppt/theme/theme1.xml><?xml version="1.0" encoding="utf-8"?>
<a:theme xmlns:a="http://schemas.openxmlformats.org/drawingml/2006/main" name="Vitasoy field template (no trees)">
  <a:themeElements>
    <a:clrScheme name="Custom 1">
      <a:dk1>
        <a:srgbClr val="6D6E71"/>
      </a:dk1>
      <a:lt1>
        <a:srgbClr val="FFFFFF"/>
      </a:lt1>
      <a:dk2>
        <a:srgbClr val="D5B076"/>
      </a:dk2>
      <a:lt2>
        <a:srgbClr val="ED1C24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BDA667-5B32-4880-9B32-CCF62C485CEC}">
  <we:reference id="wa104380121" version="2.0.0.0" store="zh-TW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35C82E08926045B7DDB60EA6DE1F20" ma:contentTypeVersion="0" ma:contentTypeDescription="Create a new document." ma:contentTypeScope="" ma:versionID="07beae2c561ece1dc3b8b56b30ef12f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6DC32E5-D79E-47BF-8AFB-FCE77C86CE1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89732C-1C4F-4246-A7AD-8B54258039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528F76-1009-416D-BC34-2EDD10C939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37681</TotalTime>
  <Words>2970</Words>
  <Application>Microsoft Office PowerPoint</Application>
  <PresentationFormat>A4 Paper (210x297 mm)</PresentationFormat>
  <Paragraphs>655</Paragraphs>
  <Slides>24</Slides>
  <Notes>1</Notes>
  <HiddenSlides>4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L VAG Rounded Light</vt:lpstr>
      <vt:lpstr>Lucida Grande</vt:lpstr>
      <vt:lpstr>ＭＳ Ｐゴシック</vt:lpstr>
      <vt:lpstr>Noto Sans CJK SC Regular</vt:lpstr>
      <vt:lpstr>黑体</vt:lpstr>
      <vt:lpstr>华文楷体</vt:lpstr>
      <vt:lpstr>Univers 45 Light</vt:lpstr>
      <vt:lpstr>新細明體</vt:lpstr>
      <vt:lpstr>Arial</vt:lpstr>
      <vt:lpstr>Calibri</vt:lpstr>
      <vt:lpstr>Wingdings</vt:lpstr>
      <vt:lpstr>Vitasoy field template (no trees)</vt:lpstr>
      <vt:lpstr>think-cell Slide</vt:lpstr>
      <vt:lpstr>PowerPoint Presentation</vt:lpstr>
      <vt:lpstr>Agenda</vt:lpstr>
      <vt:lpstr>Vision: Integrating corporate-wide data to unlock business value through real time analytics and visualization</vt:lpstr>
      <vt:lpstr>Process: Collect your business requirement to define dashboard content to enable your analytical capability</vt:lpstr>
      <vt:lpstr>Agenda</vt:lpstr>
      <vt:lpstr>Expect: Continual and stepwise roll-out of dashboard between Q2 and Q3 FY18/19</vt:lpstr>
      <vt:lpstr>Now: Document your requirement now, share it with vendor to construct dashboard in Q1 and Q2 FY18/19</vt:lpstr>
      <vt:lpstr>Agenda</vt:lpstr>
      <vt:lpstr>Task: Prioritize KPI, identify who and how often we need it – and assess its general data quality </vt:lpstr>
      <vt:lpstr>Agenda</vt:lpstr>
      <vt:lpstr>Recap: Previous business requirements from Alexandra in October 2017</vt:lpstr>
      <vt:lpstr>Recap: Previous business requirements from Alexandra in October 2017</vt:lpstr>
      <vt:lpstr>Recap: Existing reports from Yoyo </vt:lpstr>
      <vt:lpstr>Agenda</vt:lpstr>
      <vt:lpstr>Now: We have 20 KPI stated by Alexandra and appeared in existing report shared by Yoyo</vt:lpstr>
      <vt:lpstr>1. Brand Awareness</vt:lpstr>
      <vt:lpstr>2. Usage</vt:lpstr>
      <vt:lpstr>3. BUMO (Brand Used Most Often)</vt:lpstr>
      <vt:lpstr>4. Conversion Ratio in Brand Funnel</vt:lpstr>
      <vt:lpstr>Agenda</vt:lpstr>
      <vt:lpstr>Agenda</vt:lpstr>
      <vt:lpstr>Real-time data analytics suggested key activities and timeline</vt:lpstr>
      <vt:lpstr>Project governance structure to oversee project progress &amp; delivery </vt:lpstr>
      <vt:lpstr>Detailed governance mechanism to ensure robust project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Tsui (DMG)</dc:creator>
  <cp:lastModifiedBy>astronaut6</cp:lastModifiedBy>
  <cp:revision>1889</cp:revision>
  <cp:lastPrinted>2018-01-11T23:12:03Z</cp:lastPrinted>
  <dcterms:created xsi:type="dcterms:W3CDTF">2013-07-30T02:26:00Z</dcterms:created>
  <dcterms:modified xsi:type="dcterms:W3CDTF">2018-03-03T10:46:23Z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0x010100D535C82E08926045B7DDB60EA6DE1F20</vt:lpwstr>
  </property>
</Properties>
</file>