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2475" cy="6851650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>
      <p:cViewPr varScale="1">
        <p:scale>
          <a:sx n="61" d="100"/>
          <a:sy n="61" d="100"/>
        </p:scale>
        <p:origin x="66" y="91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872" y="685800"/>
            <a:ext cx="609625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63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88" y="3627"/>
            <a:ext cx="1246441" cy="44220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1006" y="211704"/>
            <a:ext cx="4879071" cy="1607867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5" y="0"/>
            <a:ext cx="12186089" cy="1208754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2823"/>
            <a:ext cx="7309117" cy="20376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8705" y="661241"/>
            <a:ext cx="2745369" cy="143101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0411" y="2890566"/>
            <a:ext cx="6856901" cy="1075799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8377" y="3861580"/>
            <a:ext cx="4112713" cy="1879305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3739" y="5046316"/>
            <a:ext cx="894639" cy="2728764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113" y="-27408"/>
            <a:ext cx="2881328" cy="6879421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8698" y="2916760"/>
            <a:ext cx="9627692" cy="956869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698" y="3886890"/>
            <a:ext cx="9623120" cy="466999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2022-06-10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4769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090" y="3139172"/>
            <a:ext cx="12294816" cy="3712844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9924" y="2671021"/>
            <a:ext cx="11522012" cy="1468741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092" y="6350801"/>
            <a:ext cx="2842434" cy="364806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2022-06-10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2135" y="6350801"/>
            <a:ext cx="3857589" cy="364806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0335" y="6350801"/>
            <a:ext cx="2842434" cy="364806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3069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81865" cy="6852014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0581" y="1120233"/>
            <a:ext cx="7831198" cy="1142002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0596" y="2284011"/>
            <a:ext cx="7833051" cy="3426015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2022-06-10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1828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22265" y="4211137"/>
            <a:ext cx="1779417" cy="2669877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55148" y="274398"/>
            <a:ext cx="2017620" cy="584641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092" y="274398"/>
            <a:ext cx="8704956" cy="5846417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2022-06-10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369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78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1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090" y="3139172"/>
            <a:ext cx="12294816" cy="3712844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328" y="2355361"/>
            <a:ext cx="10354583" cy="927894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328" y="1805452"/>
            <a:ext cx="10354583" cy="54990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2022-06-10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55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092" y="1598803"/>
            <a:ext cx="5380322" cy="4522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2446" y="1598803"/>
            <a:ext cx="5380322" cy="4522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86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440" y="123693"/>
            <a:ext cx="11293602" cy="93896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86118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7531" y="1213361"/>
            <a:ext cx="10963677" cy="494951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29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092" y="1276756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2446" y="1276756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7531" y="3782884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0886" y="3782884"/>
            <a:ext cx="5380322" cy="23368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343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297915" y="3297775"/>
            <a:ext cx="6881016" cy="28547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81865" cy="6852014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1671" y="4767878"/>
            <a:ext cx="8672893" cy="566243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1671" y="583709"/>
            <a:ext cx="8672893" cy="41112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1671" y="5334121"/>
            <a:ext cx="8672893" cy="8041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13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1401" y="3145128"/>
            <a:ext cx="6303150" cy="3034449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0" y="0"/>
            <a:ext cx="12181865" cy="6852014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440" y="123693"/>
            <a:ext cx="11293602" cy="93896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440" y="1306958"/>
            <a:ext cx="11293602" cy="495660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440" y="6350801"/>
            <a:ext cx="2842434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2135" y="6350801"/>
            <a:ext cx="3857589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2608" y="6350801"/>
            <a:ext cx="2842434" cy="36480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제목 1"/>
          <p:cNvSpPr>
            <a:spLocks noGrp="1"/>
          </p:cNvSpPr>
          <p:nvPr>
            <p:ph type="ctrTitle"/>
          </p:nvPr>
        </p:nvSpPr>
        <p:spPr>
          <a:xfrm>
            <a:off x="911053" y="1136444"/>
            <a:ext cx="10358114" cy="1469731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5400" b="0" i="0" u="none" baseline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오픈소스하드웨어</a:t>
            </a:r>
            <a:br>
              <a:rPr kumimoji="0" lang="ko-KR" altLang="en-US" sz="5400" b="0" i="0" u="none" baseline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  <a:sym typeface="Arial"/>
              </a:rPr>
            </a:br>
            <a:r>
              <a:rPr kumimoji="0" lang="ko-KR" altLang="en-US" sz="5400" b="0" i="0" u="none" baseline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</a:t>
            </a:r>
            <a:endParaRPr kumimoji="0" lang="ko-KR" altLang="en-US" sz="5400" b="0" i="0" u="none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12293" name="부제목 2"/>
          <p:cNvSpPr>
            <a:spLocks noGrp="1"/>
          </p:cNvSpPr>
          <p:nvPr>
            <p:ph type="subTitle" idx="1"/>
          </p:nvPr>
        </p:nvSpPr>
        <p:spPr>
          <a:xfrm>
            <a:off x="1277718" y="4491803"/>
            <a:ext cx="9624838" cy="466634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전자공학부(</a:t>
            </a:r>
            <a:r>
              <a:rPr kumimoji="0" lang="ko-KR" altLang="en-US" sz="2400" b="0" i="0" u="none" baseline="0" dirty="0" err="1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지능IOT</a:t>
            </a: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)</a:t>
            </a:r>
          </a:p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201842</a:t>
            </a:r>
            <a:r>
              <a:rPr kumimoji="0" lang="en-US" altLang="ko-KR" sz="24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08</a:t>
            </a:r>
            <a:r>
              <a:rPr kumimoji="0" lang="ko-KR" altLang="en-US" sz="24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 임태경</a:t>
            </a:r>
            <a:endParaRPr kumimoji="0" lang="ko-KR" altLang="en-US" sz="2400" b="0" i="0" u="none" dirty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/>
          </p:nvPr>
        </p:nvSpPr>
        <p:spPr>
          <a:xfrm>
            <a:off x="440468" y="616953"/>
            <a:ext cx="11300927" cy="939632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800" b="0" i="0" u="none" baseline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 주제 선정 배경</a:t>
            </a:r>
            <a:endParaRPr kumimoji="0" lang="ko-KR" altLang="en-US" sz="3800" b="0" i="0" u="none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4101" name="내용 개체 틀 4100"/>
          <p:cNvSpPr>
            <a:spLocks noGrp="1"/>
          </p:cNvSpPr>
          <p:nvPr>
            <p:ph sz="quarter" idx="1"/>
          </p:nvPr>
        </p:nvSpPr>
        <p:spPr>
          <a:xfrm>
            <a:off x="430129" y="2658588"/>
            <a:ext cx="11492995" cy="3607709"/>
          </a:xfr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스마트폰과 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QR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코드의 </a:t>
            </a:r>
            <a:r>
              <a:rPr kumimoji="1" lang="ko-KR" altLang="en-US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조합으로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교통수단 결제는 물론이고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다양한 분야의 소개 책자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,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영상 감상 전용까지 온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,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오프라인 소통을 도모할 수 있습니다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.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또한 레스토랑 테이블마다 부착된 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QR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코드는 스마트폰 메뉴판으로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,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택시 좌석 옆에 붙어있는 코드는 운전자 정보 카드로 순식간에 변합니다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. </a:t>
            </a: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이러한 다양한 활용때문에 이번 </a:t>
            </a:r>
            <a:r>
              <a:rPr kumimoji="1" lang="en-US" altLang="ko-KR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Open Source Project </a:t>
            </a:r>
            <a:r>
              <a:rPr kumimoji="1" lang="ko-KR" altLang="en-US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주제를 바코드</a:t>
            </a:r>
            <a:r>
              <a:rPr kumimoji="1" lang="en-US" altLang="ko-KR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, QR</a:t>
            </a:r>
            <a:r>
              <a:rPr kumimoji="1" lang="ko-KR" altLang="en-US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코드 인식기로 하게 되었습니다</a:t>
            </a:r>
            <a:r>
              <a:rPr kumimoji="1" lang="en-US" altLang="ko-KR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.</a:t>
            </a:r>
            <a:endParaRPr kumimoji="1" lang="ko-KR" altLang="en-US" sz="3000" b="0" i="0" u="none" dirty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/>
          </p:nvPr>
        </p:nvSpPr>
        <p:spPr>
          <a:xfrm>
            <a:off x="430129" y="122240"/>
            <a:ext cx="11300927" cy="6328900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800" b="0" i="0" u="none" baseline="0" dirty="0" err="1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주차별</a:t>
            </a:r>
            <a:r>
              <a:rPr kumimoji="0" lang="ko-KR" altLang="en-US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 프로젝트 수행</a:t>
            </a:r>
            <a:br>
              <a:rPr kumimoji="0" lang="ko-KR" altLang="en-US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kumimoji="0" lang="ko-KR" altLang="en-US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1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–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프로젝트에 필요한 코드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, 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방법 검색 및 수집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kumimoji="0" lang="ko-KR" altLang="en-US" sz="3000" b="0" i="0" u="none" baseline="0" dirty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2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–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lang="en-US" altLang="ko-KR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OpenCV </a:t>
            </a:r>
            <a:r>
              <a:rPr lang="ko-KR" altLang="en-US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활용을 위한 능력 습득 후 활용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kumimoji="0" lang="ko-KR" altLang="en-US" sz="3000" b="0" i="0" u="none" baseline="0" dirty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3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 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–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바코드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, QR</a:t>
            </a:r>
            <a:r>
              <a:rPr lang="ko-KR" altLang="en-US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코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드 인식 및 해석을 위한 프로그램 제작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  <a:b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</a:br>
            <a:br>
              <a:rPr kumimoji="0" lang="ko-KR" altLang="en-US" sz="3000" b="0" i="0" u="none" baseline="0" dirty="0">
                <a:solidFill>
                  <a:srgbClr val="000000"/>
                </a:solidFill>
                <a:ea typeface="한컴 윤고딕 250"/>
                <a:sym typeface="Arial"/>
              </a:rPr>
            </a:b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4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주차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– 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다양한 물품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, QR</a:t>
            </a:r>
            <a:r>
              <a:rPr kumimoji="0" lang="ko-KR" altLang="en-US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코드를 이용하여 결과 확인</a:t>
            </a:r>
            <a:r>
              <a:rPr lang="en-US" altLang="ko-KR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kumimoji="0" lang="en-US" altLang="ko-KR" sz="3000" b="0" i="0" u="none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/>
          </p:nvPr>
        </p:nvSpPr>
        <p:spPr>
          <a:xfrm>
            <a:off x="264056" y="1409250"/>
            <a:ext cx="11300927" cy="4969862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바코드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, QR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코드 란</a:t>
            </a:r>
            <a:r>
              <a:rPr lang="en-US" altLang="ko-KR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??</a:t>
            </a:r>
            <a:br>
              <a:rPr kumimoji="0" lang="ko-KR" altLang="en-US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kumimoji="0" lang="ko-KR" altLang="en-US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바코드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: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컴퓨터가 판독할 수 있도록 고안된 코드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.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굵기가 다른 흑백 막대로 조합 시켜 만든 코드로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주로 제품의 포장지에 인쇄된다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.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이런 전통적인 형태의 바코드를 선형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(1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차원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)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 바코드라고 한다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.</a:t>
            </a:r>
            <a:b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QR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코드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: Quick Response Code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라는 약자에 해당하는데 웹 주소 등의 정보를 표시해 주는 흑백 격자무늬이다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.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고속 판독용 매트릭스 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2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차원 코드이며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바코드와 비슷하지만 더욱 많은 정보들을 담을 수 있다는 장점을 갖고 있다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  <a:t>.</a:t>
            </a:r>
            <a:br>
              <a:rPr kumimoji="0" lang="ko-KR" altLang="en-US" sz="2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kumimoji="0" lang="en-US" altLang="ko-KR" sz="2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kumimoji="0" lang="en-US" altLang="ko-KR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br>
              <a:rPr kumimoji="0" lang="en-US" altLang="ko-KR" sz="3800" b="0" i="0" u="none" baseline="0" dirty="0">
                <a:solidFill>
                  <a:srgbClr val="000000"/>
                </a:solidFill>
                <a:latin typeface="Arial"/>
                <a:ea typeface="한컴 윤고딕 240"/>
                <a:sym typeface="Arial"/>
              </a:rPr>
            </a:br>
            <a:endParaRPr kumimoji="0" lang="ko-KR" altLang="en-US" sz="3800" b="0" i="0" u="none" baseline="0" dirty="0">
              <a:solidFill>
                <a:srgbClr val="000000"/>
              </a:solidFill>
              <a:latin typeface="Arial"/>
              <a:ea typeface="한컴 윤고딕 24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800" b="0" i="0" u="none" baseline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사용된 </a:t>
            </a:r>
            <a:r>
              <a:rPr kumimoji="0" lang="ko-KR" altLang="en-US" sz="3800" b="0" i="0" u="none" baseline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모듈</a:t>
            </a:r>
          </a:p>
        </p:txBody>
      </p:sp>
      <p:sp>
        <p:nvSpPr>
          <p:cNvPr id="7174" name="제목 1"/>
          <p:cNvSpPr>
            <a:spLocks noGrp="1"/>
          </p:cNvSpPr>
          <p:nvPr/>
        </p:nvSpPr>
        <p:spPr>
          <a:xfrm>
            <a:off x="440468" y="2273574"/>
            <a:ext cx="11300927" cy="40335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kumimoji="1" lang="en-US" altLang="ko-KR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O</a:t>
            </a:r>
            <a:r>
              <a:rPr kumimoji="1" lang="en-US" altLang="ko-KR" sz="300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penCV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Nanum Gothic"/>
              </a:rPr>
              <a:t>이미지 처리 라이브러리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Nanum Gothic"/>
              </a:rPr>
              <a:t>컴퓨터가 사람의 눈처럼 인식할 수 있게 처리해주는 역할을 하기도 하며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Nanum Gothic"/>
              </a:rPr>
              <a:t>우리가 많이 사용하는 카메라 </a:t>
            </a:r>
            <a:r>
              <a:rPr lang="ko-KR" altLang="en-US" sz="3200" dirty="0">
                <a:solidFill>
                  <a:srgbClr val="000000"/>
                </a:solidFill>
                <a:latin typeface="Nanum Gothic"/>
              </a:rPr>
              <a:t>앱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Nanum Gothic"/>
              </a:rPr>
              <a:t>에서도 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anum Gothic"/>
              </a:rPr>
              <a:t>OpenCV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Nanum Gothic"/>
              </a:rPr>
              <a:t>가 사용되어진다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kumimoji="1" lang="en-US" altLang="ko-KR" sz="3600" b="0" i="0" u="none" baseline="0" dirty="0" err="1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</a:rPr>
              <a:t>pyzbar</a:t>
            </a:r>
            <a:endParaRPr lang="en-US" altLang="ko-KR" sz="360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바코드</a:t>
            </a:r>
            <a:r>
              <a:rPr lang="en-US" altLang="ko-KR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, QR</a:t>
            </a:r>
            <a:r>
              <a:rPr lang="ko-KR" altLang="en-US" sz="300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코드 인식 및 추출 라이브러리</a:t>
            </a:r>
            <a:r>
              <a:rPr kumimoji="0" lang="en-US" altLang="ko-KR" sz="3000" b="0" i="0" u="none" strike="noStrike" kern="1200" cap="none" spc="0" normalizeH="0" baseline="0" dirty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.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800" b="0" i="0" u="none" baseline="0">
                <a:solidFill>
                  <a:srgbClr val="000000"/>
                </a:solidFill>
                <a:latin typeface="한컴 윤고딕 250"/>
                <a:ea typeface="한컴 윤고딕 250"/>
                <a:sym typeface="Arial"/>
              </a:rPr>
              <a:t>동작원리</a:t>
            </a:r>
            <a:endParaRPr kumimoji="0" lang="ko-KR" altLang="en-US" sz="3800" b="0" i="0" u="none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  <p:sp>
        <p:nvSpPr>
          <p:cNvPr id="8197" name="제목 1"/>
          <p:cNvSpPr>
            <a:spLocks noGrp="1"/>
          </p:cNvSpPr>
          <p:nvPr/>
        </p:nvSpPr>
        <p:spPr>
          <a:xfrm>
            <a:off x="400799" y="1265196"/>
            <a:ext cx="11300927" cy="48978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defTabSz="1028836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000" b="0" i="0" u="none" baseline="0" dirty="0">
                <a:solidFill>
                  <a:srgbClr val="000000">
                    <a:alpha val="100000"/>
                  </a:srgbClr>
                </a:solidFill>
                <a:latin typeface="Arial"/>
                <a:ea typeface="한컴 윤고딕 250"/>
              </a:rPr>
              <a:t>•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바코드와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QR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코드에 초점을 두어</a:t>
            </a:r>
            <a:r>
              <a:rPr lang="en-US" altLang="ko-KR" sz="3000" dirty="0">
                <a:solidFill>
                  <a:srgbClr val="000000"/>
                </a:solidFill>
                <a:effectLst/>
                <a:latin typeface="윤고딕"/>
                <a:ea typeface="+mj-ea"/>
                <a:sym typeface="Arial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인식하면 바코드 또는 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QR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코드의 너비와 높이에 따른 사각형 캡처를 실행하고 캡처한 이미지 정보를 진행하게 되어 성공하면 디코딩으로 모듈에서 함수를 가져와 표시된다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.  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만약 캡처가 되지 않으면 계속 진행 되도록 한다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. 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바코드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, QR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코드의 정보를 표시할 때 뒤에 바코드 유형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한국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 : EAN-13)</a:t>
            </a:r>
            <a:r>
              <a:rPr lang="ko-KR" altLang="en-US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 또한 지원한다</a:t>
            </a:r>
            <a:r>
              <a:rPr lang="en-US" altLang="ko-KR" sz="3000" dirty="0">
                <a:solidFill>
                  <a:srgbClr val="000000"/>
                </a:solidFill>
                <a:latin typeface="윤고딕"/>
                <a:ea typeface="한컴 윤고딕 250"/>
                <a:sym typeface="Arial"/>
              </a:rPr>
              <a:t>.</a:t>
            </a: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ko-KR" sz="3000" b="0" i="0" u="none" strike="noStrike" kern="1200" cap="none" spc="0" normalizeH="0" baseline="0" dirty="0">
              <a:solidFill>
                <a:srgbClr val="000000"/>
              </a:solidFill>
              <a:latin typeface="윤고딕"/>
              <a:ea typeface="한컴 윤고딕 25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/>
          </p:nvPr>
        </p:nvSpPr>
        <p:spPr>
          <a:xfrm>
            <a:off x="430129" y="122240"/>
            <a:ext cx="11300927" cy="939576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800" b="0" i="0" u="none" baseline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 Source Project 코드</a:t>
            </a:r>
          </a:p>
        </p:txBody>
      </p:sp>
      <p:sp>
        <p:nvSpPr>
          <p:cNvPr id="9222" name="제목 1"/>
          <p:cNvSpPr>
            <a:spLocks noGrp="1"/>
          </p:cNvSpPr>
          <p:nvPr/>
        </p:nvSpPr>
        <p:spPr>
          <a:xfrm>
            <a:off x="400799" y="5223456"/>
            <a:ext cx="11300927" cy="1628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3000" b="0" i="0" u="none" strike="noStrike" kern="1200" cap="none" spc="0" normalizeH="0" baseline="0">
              <a:solidFill>
                <a:srgbClr val="000000"/>
              </a:solidFill>
              <a:latin typeface="한컴 윤고딕 250"/>
              <a:ea typeface="한컴 윤고딕 250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05E73-0EC1-29B4-CFDF-48472DD7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9" y="832853"/>
            <a:ext cx="7706889" cy="5896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/>
          </p:nvPr>
        </p:nvSpPr>
        <p:spPr>
          <a:xfrm>
            <a:off x="430129" y="-18977"/>
            <a:ext cx="11300927" cy="937957"/>
          </a:xfr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800" b="0" i="0" u="none" baseline="0" dirty="0" err="1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Open</a:t>
            </a:r>
            <a:r>
              <a:rPr kumimoji="0" lang="ko-KR" altLang="en-US" sz="38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 </a:t>
            </a:r>
            <a:r>
              <a:rPr kumimoji="0" lang="ko-KR" altLang="en-US" sz="3800" b="0" i="0" u="none" baseline="0" dirty="0" err="1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Source</a:t>
            </a:r>
            <a:r>
              <a:rPr kumimoji="0" lang="ko-KR" altLang="en-US" sz="3800" b="0" i="0" u="none" baseline="0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 Project 결과 </a:t>
            </a:r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한컴 윤고딕 250"/>
                <a:ea typeface="한컴 윤고딕 250"/>
                <a:sym typeface="Arial"/>
              </a:rPr>
              <a:t>및 향후 계획</a:t>
            </a:r>
            <a:endParaRPr kumimoji="0" lang="ko-KR" altLang="en-US" sz="3800" b="0" i="0" u="none" baseline="0" dirty="0">
              <a:solidFill>
                <a:srgbClr val="000000">
                  <a:alpha val="100000"/>
                </a:srgbClr>
              </a:solidFill>
              <a:latin typeface="한컴 윤고딕 250"/>
              <a:ea typeface="한컴 윤고딕 250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2E5C41-ADD7-2975-EEC7-3CFA6868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75" y="3924213"/>
            <a:ext cx="3443346" cy="2705054"/>
          </a:xfrm>
          <a:prstGeom prst="rect">
            <a:avLst/>
          </a:prstGeom>
        </p:spPr>
      </p:pic>
      <p:pic>
        <p:nvPicPr>
          <p:cNvPr id="9" name="Picture 0">
            <a:extLst>
              <a:ext uri="{FF2B5EF4-FFF2-40B4-BE49-F238E27FC236}">
                <a16:creationId xmlns:a16="http://schemas.microsoft.com/office/drawing/2014/main" id="{14549578-8D36-F000-4820-54F7C3FD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79" r="28770" b="6557"/>
          <a:stretch>
            <a:fillRect/>
          </a:stretch>
        </p:blipFill>
        <p:spPr>
          <a:xfrm>
            <a:off x="7171642" y="1131100"/>
            <a:ext cx="2898394" cy="30669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0">
            <a:extLst>
              <a:ext uri="{FF2B5EF4-FFF2-40B4-BE49-F238E27FC236}">
                <a16:creationId xmlns:a16="http://schemas.microsoft.com/office/drawing/2014/main" id="{9E7C167E-6440-864D-94C3-815E46CF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262"/>
          <a:stretch>
            <a:fillRect/>
          </a:stretch>
        </p:blipFill>
        <p:spPr>
          <a:xfrm>
            <a:off x="689212" y="1131100"/>
            <a:ext cx="5113020" cy="24789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2DF33-2F74-194F-6B1D-2BBBB360F61E}"/>
              </a:ext>
            </a:extLst>
          </p:cNvPr>
          <p:cNvSpPr txBox="1"/>
          <p:nvPr/>
        </p:nvSpPr>
        <p:spPr>
          <a:xfrm>
            <a:off x="5117237" y="4815075"/>
            <a:ext cx="70072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10000"/>
                  </a:schemeClr>
                </a:solidFill>
              </a:rPr>
              <a:t>향후 계획으로는 이 프로젝트를 활용하여 </a:t>
            </a:r>
            <a:r>
              <a:rPr lang="ko-KR" altLang="en-US" sz="2000" dirty="0" err="1">
                <a:solidFill>
                  <a:schemeClr val="accent5">
                    <a:lumMod val="10000"/>
                  </a:schemeClr>
                </a:solidFill>
              </a:rPr>
              <a:t>비프음</a:t>
            </a:r>
            <a:r>
              <a:rPr lang="ko-KR" altLang="en-US" sz="2000" dirty="0">
                <a:solidFill>
                  <a:schemeClr val="accent5">
                    <a:lumMod val="10000"/>
                  </a:schemeClr>
                </a:solidFill>
              </a:rPr>
              <a:t> 파일과 바코드와 </a:t>
            </a:r>
            <a:r>
              <a:rPr lang="en-US" altLang="ko-KR" sz="2000" dirty="0">
                <a:solidFill>
                  <a:schemeClr val="accent5">
                    <a:lumMod val="10000"/>
                  </a:schemeClr>
                </a:solidFill>
              </a:rPr>
              <a:t>QR</a:t>
            </a:r>
            <a:r>
              <a:rPr lang="ko-KR" altLang="en-US" sz="2000" dirty="0">
                <a:solidFill>
                  <a:schemeClr val="accent5">
                    <a:lumMod val="10000"/>
                  </a:schemeClr>
                </a:solidFill>
              </a:rPr>
              <a:t>코드를 인식하여 저장할 수 있는 코드를 작성하여 마트에 있는 바코드 리더기처럼 제작해보고 싶습니다</a:t>
            </a:r>
            <a:r>
              <a:rPr lang="en-US" altLang="ko-KR" sz="2000" dirty="0">
                <a:solidFill>
                  <a:schemeClr val="accent5">
                    <a:lumMod val="1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356</Words>
  <Application>Microsoft Office PowerPoint</Application>
  <PresentationFormat>사용자 지정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Nanum Gothic</vt:lpstr>
      <vt:lpstr>윤고딕</vt:lpstr>
      <vt:lpstr>한컴 윤고딕 240</vt:lpstr>
      <vt:lpstr>한컴 윤고딕 250</vt:lpstr>
      <vt:lpstr>Arial</vt:lpstr>
      <vt:lpstr>Calibri</vt:lpstr>
      <vt:lpstr>Lucida Sans Unicode</vt:lpstr>
      <vt:lpstr>Wingdings</vt:lpstr>
      <vt:lpstr>Wingdings 3</vt:lpstr>
      <vt:lpstr>교차</vt:lpstr>
      <vt:lpstr>오픈소스하드웨어 Open Source Project</vt:lpstr>
      <vt:lpstr>Open Source Project 주제 선정 배경</vt:lpstr>
      <vt:lpstr>주차별 프로젝트 수행  1주차 –프로젝트에 필요한 코드, 방법 검색 및 수집.  2주차 – OpenCV 활용을 위한 능력 습득 후 활용.  3주차 –바코드, QR코드 인식 및 해석을 위한 프로그램 제작.  4주차 – 다양한 물품, QR코드를 이용하여 결과 확인 .</vt:lpstr>
      <vt:lpstr>바코드, QR코드 란??  바코드: 컴퓨터가 판독할 수 있도록 고안된 코드. 굵기가 다른 흑백 막대로 조합 시켜 만든 코드로, 주로 제품의 포장지에 인쇄된다. 이런 전통적인 형태의 바코드를 선형(1차원) 바코드라고 한다.   QR코드: Quick Response Code라는 약자에 해당하는데 웹 주소 등의 정보를 표시해 주는 흑백 격자무늬이다. 고속 판독용 매트릭스 2차원 코드이며, 바코드와 비슷하지만 더욱 많은 정보들을 담을 수 있다는 장점을 갖고 있다.    </vt:lpstr>
      <vt:lpstr>사용된 모듈</vt:lpstr>
      <vt:lpstr>동작원리</vt:lpstr>
      <vt:lpstr>Open Source Project 코드</vt:lpstr>
      <vt:lpstr>Open Source Project 결과 및 향후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오픈소스하드웨어 Open Source Project</dc:title>
  <dc:creator>82106</dc:creator>
  <cp:lastModifiedBy>Lim Tae Kyung</cp:lastModifiedBy>
  <cp:revision>36</cp:revision>
  <dcterms:created xsi:type="dcterms:W3CDTF">2022-05-31T17:21:45Z</dcterms:created>
  <dcterms:modified xsi:type="dcterms:W3CDTF">2022-06-10T08:43:52Z</dcterms:modified>
  <cp:version>12.0.0.893</cp:version>
</cp:coreProperties>
</file>