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92" r:id="rId5"/>
    <p:sldId id="259" r:id="rId6"/>
    <p:sldId id="269" r:id="rId7"/>
    <p:sldId id="270" r:id="rId8"/>
    <p:sldId id="271" r:id="rId9"/>
    <p:sldId id="272" r:id="rId11"/>
    <p:sldId id="258" r:id="rId12"/>
    <p:sldId id="260" r:id="rId13"/>
    <p:sldId id="261" r:id="rId14"/>
    <p:sldId id="273" r:id="rId15"/>
    <p:sldId id="262" r:id="rId16"/>
    <p:sldId id="263" r:id="rId17"/>
    <p:sldId id="264" r:id="rId18"/>
    <p:sldId id="317" r:id="rId19"/>
    <p:sldId id="26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j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430145" y="438785"/>
            <a:ext cx="68256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000"/>
              <a:t>Báo cáo đề tài</a:t>
            </a:r>
            <a:endParaRPr lang="en-US" sz="3000"/>
          </a:p>
          <a:p>
            <a:pPr algn="ctr"/>
            <a:r>
              <a:rPr lang="en-US" sz="3500"/>
              <a:t>QUẢN LÝ THÔNG TIN CỦA CÁC CHUYẾN BAY</a:t>
            </a:r>
            <a:endParaRPr lang="en-US" sz="3500"/>
          </a:p>
        </p:txBody>
      </p:sp>
      <p:sp>
        <p:nvSpPr>
          <p:cNvPr id="2" name="Text Box 1"/>
          <p:cNvSpPr txBox="1"/>
          <p:nvPr/>
        </p:nvSpPr>
        <p:spPr>
          <a:xfrm>
            <a:off x="5721985" y="3028950"/>
            <a:ext cx="647001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/>
              <a:t>Giáo Viên Hướng Dẫn: Nguyễn Thị Thanh Bình</a:t>
            </a:r>
            <a:endParaRPr lang="en-US" sz="2500"/>
          </a:p>
          <a:p>
            <a:r>
              <a:rPr lang="en-US" sz="2500"/>
              <a:t>Tên: Trần Khánh Linh</a:t>
            </a:r>
            <a:endParaRPr lang="en-US" sz="2500"/>
          </a:p>
          <a:p>
            <a:r>
              <a:rPr lang="en-US" sz="2500"/>
              <a:t>MSSV: 20065731</a:t>
            </a:r>
            <a:endParaRPr lang="en-US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3820" y="0"/>
            <a:ext cx="50831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void Rotate_Left_Left(AVLTree &amp;t)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node *p= t-&gt;left;</a:t>
            </a:r>
            <a:endParaRPr lang="en-US"/>
          </a:p>
          <a:p>
            <a:r>
              <a:rPr lang="en-US"/>
              <a:t>    t-&gt;left = p-&gt;right;</a:t>
            </a:r>
            <a:endParaRPr lang="en-US"/>
          </a:p>
          <a:p>
            <a:r>
              <a:rPr lang="en-US"/>
              <a:t>    p-&gt;right = t;</a:t>
            </a:r>
            <a:endParaRPr lang="en-US"/>
          </a:p>
          <a:p>
            <a:endParaRPr lang="en-US"/>
          </a:p>
          <a:p>
            <a:r>
              <a:rPr lang="en-US"/>
              <a:t>    switch (p-&gt;balFactor)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case LH:</a:t>
            </a:r>
            <a:endParaRPr lang="en-US"/>
          </a:p>
          <a:p>
            <a:r>
              <a:rPr lang="en-US"/>
              <a:t>        t-&gt;balFactor = EH;</a:t>
            </a:r>
            <a:endParaRPr lang="en-US"/>
          </a:p>
          <a:p>
            <a:r>
              <a:rPr lang="en-US"/>
              <a:t>        t-&gt;balFactor = EH;</a:t>
            </a:r>
            <a:endParaRPr lang="en-US"/>
          </a:p>
          <a:p>
            <a:r>
              <a:rPr lang="en-US"/>
              <a:t>        break;</a:t>
            </a:r>
            <a:endParaRPr lang="en-US"/>
          </a:p>
          <a:p>
            <a:r>
              <a:rPr lang="en-US"/>
              <a:t>    case EH:</a:t>
            </a:r>
            <a:endParaRPr lang="en-US"/>
          </a:p>
          <a:p>
            <a:r>
              <a:rPr lang="en-US"/>
              <a:t>        p-&gt;balFactor = RH;</a:t>
            </a:r>
            <a:endParaRPr lang="en-US"/>
          </a:p>
          <a:p>
            <a:r>
              <a:rPr lang="en-US"/>
              <a:t>        t-&gt;balFactor = LH;</a:t>
            </a:r>
            <a:endParaRPr lang="en-US"/>
          </a:p>
          <a:p>
            <a:r>
              <a:rPr lang="en-US"/>
              <a:t>        break;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t = p;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0" y="60960"/>
            <a:ext cx="4899660" cy="4602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179070"/>
            <a:ext cx="6690360" cy="467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1440" y="586740"/>
            <a:ext cx="357378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void Rotate_Right_Right(AVLTree &amp;t)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r>
              <a:rPr lang="en-US"/>
              <a:t>    node *p = t-&gt;right;</a:t>
            </a:r>
            <a:endParaRPr lang="en-US"/>
          </a:p>
          <a:p>
            <a:pPr algn="l"/>
            <a:r>
              <a:rPr lang="en-US"/>
              <a:t>    t-&gt;right = p-&gt;left;</a:t>
            </a:r>
            <a:endParaRPr lang="en-US"/>
          </a:p>
          <a:p>
            <a:pPr algn="l"/>
            <a:r>
              <a:rPr lang="en-US"/>
              <a:t>    p-&gt;left = t;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  switch (p-&gt;balFactor)</a:t>
            </a:r>
            <a:endParaRPr lang="en-US"/>
          </a:p>
          <a:p>
            <a:pPr algn="l"/>
            <a:r>
              <a:rPr lang="en-US"/>
              <a:t>    {</a:t>
            </a:r>
            <a:endParaRPr lang="en-US"/>
          </a:p>
          <a:p>
            <a:pPr algn="l"/>
            <a:r>
              <a:rPr lang="en-US"/>
              <a:t>    case EH:</a:t>
            </a:r>
            <a:endParaRPr lang="en-US"/>
          </a:p>
          <a:p>
            <a:pPr algn="l"/>
            <a:r>
              <a:rPr lang="en-US"/>
              <a:t>        t-&gt;balFactor = RH;</a:t>
            </a:r>
            <a:endParaRPr lang="en-US"/>
          </a:p>
          <a:p>
            <a:pPr algn="l"/>
            <a:r>
              <a:rPr lang="en-US"/>
              <a:t>        p-&gt;balFactor = EH;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case RH:</a:t>
            </a:r>
            <a:endParaRPr lang="en-US"/>
          </a:p>
          <a:p>
            <a:pPr algn="l"/>
            <a:r>
              <a:rPr lang="en-US"/>
              <a:t>        p-&gt;balFactor = EH;</a:t>
            </a:r>
            <a:endParaRPr lang="en-US"/>
          </a:p>
          <a:p>
            <a:pPr algn="l"/>
            <a:r>
              <a:rPr lang="en-US"/>
              <a:t>        t-&gt;balFactor = EH;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  t = p;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2860" y="586740"/>
            <a:ext cx="5935980" cy="433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23850"/>
            <a:ext cx="6294120" cy="502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0" y="0"/>
            <a:ext cx="420243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void Rotate_Left_Right(AVLTree &amp;t)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r>
              <a:rPr lang="en-US"/>
              <a:t>    node *p1, *p2;</a:t>
            </a:r>
            <a:endParaRPr lang="en-US"/>
          </a:p>
          <a:p>
            <a:pPr algn="l"/>
            <a:r>
              <a:rPr lang="en-US"/>
              <a:t>    p1 = t-&gt;left;</a:t>
            </a:r>
            <a:endParaRPr lang="en-US"/>
          </a:p>
          <a:p>
            <a:pPr algn="l"/>
            <a:r>
              <a:rPr lang="en-US"/>
              <a:t>    p2 = p1-&gt;right;</a:t>
            </a:r>
            <a:endParaRPr lang="en-US"/>
          </a:p>
          <a:p>
            <a:pPr algn="l"/>
            <a:r>
              <a:rPr lang="en-US"/>
              <a:t>    t-&gt;left = p2-&gt;right;</a:t>
            </a:r>
            <a:endParaRPr lang="en-US"/>
          </a:p>
          <a:p>
            <a:pPr algn="l"/>
            <a:r>
              <a:rPr lang="en-US"/>
              <a:t>    p1-&gt;right = p2-&gt;left;</a:t>
            </a:r>
            <a:endParaRPr lang="en-US"/>
          </a:p>
          <a:p>
            <a:pPr algn="l"/>
            <a:r>
              <a:rPr lang="en-US"/>
              <a:t>    p2-&gt;right = t;</a:t>
            </a:r>
            <a:endParaRPr lang="en-US"/>
          </a:p>
          <a:p>
            <a:pPr algn="l"/>
            <a:r>
              <a:rPr lang="en-US"/>
              <a:t>    p2-&gt;left = p1;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  switch (p2-&gt;balFactor)</a:t>
            </a:r>
            <a:endParaRPr lang="en-US"/>
          </a:p>
          <a:p>
            <a:pPr algn="l"/>
            <a:r>
              <a:rPr lang="en-US"/>
              <a:t>    {</a:t>
            </a:r>
            <a:endParaRPr lang="en-US"/>
          </a:p>
          <a:p>
            <a:pPr algn="l"/>
            <a:r>
              <a:rPr lang="en-US"/>
              <a:t>    case LH:</a:t>
            </a:r>
            <a:endParaRPr lang="en-US"/>
          </a:p>
          <a:p>
            <a:pPr algn="l"/>
            <a:r>
              <a:rPr lang="en-US"/>
              <a:t>        p1-&gt;balFactor = EH;</a:t>
            </a:r>
            <a:endParaRPr lang="en-US"/>
          </a:p>
          <a:p>
            <a:pPr algn="l"/>
            <a:r>
              <a:rPr lang="en-US"/>
              <a:t>        t-&gt;balFactor = RH;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case EH:</a:t>
            </a:r>
            <a:endParaRPr lang="en-US"/>
          </a:p>
          <a:p>
            <a:pPr algn="l"/>
            <a:r>
              <a:rPr lang="en-US"/>
              <a:t>        t-&gt;balFactor = EH;</a:t>
            </a:r>
            <a:endParaRPr lang="en-US"/>
          </a:p>
          <a:p>
            <a:pPr algn="l"/>
            <a:r>
              <a:rPr lang="en-US"/>
              <a:t>        p1-&gt;balFactor = EH;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case RH:</a:t>
            </a:r>
            <a:endParaRPr lang="en-US"/>
          </a:p>
          <a:p>
            <a:pPr algn="l"/>
            <a:r>
              <a:rPr lang="en-US"/>
              <a:t>        t-&gt;balFactor = EH;</a:t>
            </a:r>
            <a:endParaRPr lang="en-US"/>
          </a:p>
          <a:p>
            <a:pPr algn="l"/>
            <a:r>
              <a:rPr lang="en-US"/>
              <a:t>        p1-&gt;balFactor = LH;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621280" y="3924300"/>
            <a:ext cx="2216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 p2-&gt;balFactor = EH;</a:t>
            </a:r>
            <a:endParaRPr lang="en-US"/>
          </a:p>
          <a:p>
            <a:pPr algn="l"/>
            <a:r>
              <a:rPr lang="en-US">
                <a:sym typeface="+mn-ea"/>
              </a:rPr>
              <a:t>    t = p2;</a:t>
            </a:r>
            <a:endParaRPr lang="en-US"/>
          </a:p>
          <a:p>
            <a:pPr algn="l"/>
            <a:r>
              <a:rPr lang="en-US">
                <a:sym typeface="+mn-ea"/>
              </a:rPr>
              <a:t>}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125" y="397510"/>
            <a:ext cx="5213350" cy="477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97510"/>
            <a:ext cx="6391910" cy="524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0" y="0"/>
            <a:ext cx="420243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void Rotate_Right_Left(AVLTree &amp;t)</a:t>
            </a:r>
            <a:endParaRPr lang="en-US"/>
          </a:p>
          <a:p>
            <a:pPr algn="l"/>
            <a:r>
              <a:rPr lang="en-US"/>
              <a:t>{</a:t>
            </a:r>
            <a:endParaRPr lang="en-US"/>
          </a:p>
          <a:p>
            <a:pPr algn="l"/>
            <a:r>
              <a:rPr lang="en-US"/>
              <a:t>    node *p1, *p2;</a:t>
            </a:r>
            <a:endParaRPr lang="en-US"/>
          </a:p>
          <a:p>
            <a:pPr algn="l"/>
            <a:r>
              <a:rPr lang="en-US"/>
              <a:t>    p1 = t-&gt;right;</a:t>
            </a:r>
            <a:endParaRPr lang="en-US"/>
          </a:p>
          <a:p>
            <a:pPr algn="l"/>
            <a:r>
              <a:rPr lang="en-US"/>
              <a:t>    p2 = p1-&gt;left;</a:t>
            </a:r>
            <a:endParaRPr lang="en-US"/>
          </a:p>
          <a:p>
            <a:pPr algn="l"/>
            <a:r>
              <a:rPr lang="en-US"/>
              <a:t>    t-&gt;right = p2-&gt;left;</a:t>
            </a:r>
            <a:endParaRPr lang="en-US"/>
          </a:p>
          <a:p>
            <a:pPr algn="l"/>
            <a:r>
              <a:rPr lang="en-US"/>
              <a:t>    p1-&gt;left = p2-&gt;right;</a:t>
            </a:r>
            <a:endParaRPr lang="en-US"/>
          </a:p>
          <a:p>
            <a:pPr algn="l"/>
            <a:r>
              <a:rPr lang="en-US"/>
              <a:t>    p2-&gt;left = t;</a:t>
            </a:r>
            <a:endParaRPr lang="en-US"/>
          </a:p>
          <a:p>
            <a:pPr algn="l"/>
            <a:r>
              <a:rPr lang="en-US"/>
              <a:t>    p2-&gt;right = p1;</a:t>
            </a:r>
            <a:endParaRPr lang="en-US"/>
          </a:p>
          <a:p>
            <a:pPr algn="l"/>
            <a:r>
              <a:rPr lang="en-US"/>
              <a:t>    switch (p2-&gt;balFactor)</a:t>
            </a:r>
            <a:endParaRPr lang="en-US"/>
          </a:p>
          <a:p>
            <a:pPr algn="l"/>
            <a:r>
              <a:rPr lang="en-US"/>
              <a:t>    {</a:t>
            </a:r>
            <a:endParaRPr lang="en-US"/>
          </a:p>
          <a:p>
            <a:pPr algn="l"/>
            <a:r>
              <a:rPr lang="en-US"/>
              <a:t>    case LH:</a:t>
            </a:r>
            <a:endParaRPr lang="en-US"/>
          </a:p>
          <a:p>
            <a:pPr algn="l"/>
            <a:r>
              <a:rPr lang="en-US"/>
              <a:t>        t-&gt;balFactor = EH;</a:t>
            </a:r>
            <a:endParaRPr lang="en-US"/>
          </a:p>
          <a:p>
            <a:pPr algn="l"/>
            <a:r>
              <a:rPr lang="en-US"/>
              <a:t>        p1-&gt;balFactor = RH;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case EH:</a:t>
            </a:r>
            <a:endParaRPr lang="en-US"/>
          </a:p>
          <a:p>
            <a:pPr algn="l"/>
            <a:r>
              <a:rPr lang="en-US"/>
              <a:t>        t-&gt;balFactor = EH;</a:t>
            </a:r>
            <a:endParaRPr lang="en-US"/>
          </a:p>
          <a:p>
            <a:pPr algn="l"/>
            <a:r>
              <a:rPr lang="en-US"/>
              <a:t>        p1-&gt;balFactor = EH;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case RH:</a:t>
            </a:r>
            <a:endParaRPr lang="en-US"/>
          </a:p>
          <a:p>
            <a:pPr algn="l"/>
            <a:r>
              <a:rPr lang="en-US"/>
              <a:t>        t-&gt;balFactor = LH;</a:t>
            </a:r>
            <a:endParaRPr lang="en-US"/>
          </a:p>
          <a:p>
            <a:pPr algn="l"/>
            <a:r>
              <a:rPr lang="en-US"/>
              <a:t>        p1-&gt;balFactor = EH;</a:t>
            </a:r>
            <a:endParaRPr lang="en-US"/>
          </a:p>
          <a:p>
            <a:pPr algn="l"/>
            <a:r>
              <a:rPr lang="en-US"/>
              <a:t>        break;</a:t>
            </a:r>
            <a:endParaRPr lang="en-US"/>
          </a:p>
          <a:p>
            <a:pPr algn="l"/>
            <a:r>
              <a:rPr lang="en-US"/>
              <a:t>    }</a:t>
            </a:r>
            <a:endParaRPr lang="en-US"/>
          </a:p>
          <a:p>
            <a:pPr algn="l"/>
            <a:r>
              <a:rPr lang="en-US"/>
              <a:t>   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621280" y="3924300"/>
            <a:ext cx="2216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p2-&gt;balFactor = EH;</a:t>
            </a:r>
            <a:endParaRPr lang="en-US"/>
          </a:p>
          <a:p>
            <a:pPr algn="l"/>
            <a:r>
              <a:rPr lang="en-US">
                <a:sym typeface="+mn-ea"/>
              </a:rPr>
              <a:t>    t = p2;</a:t>
            </a:r>
            <a:endParaRPr lang="en-US"/>
          </a:p>
          <a:p>
            <a:pPr algn="l"/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4725" y="668020"/>
            <a:ext cx="5075555" cy="4593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764540"/>
            <a:ext cx="6169660" cy="4690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3860" y="130175"/>
            <a:ext cx="49834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 BalanceLeft(AVLTree &amp;t)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node *p= t-&gt;left;</a:t>
            </a:r>
            <a:endParaRPr lang="en-US"/>
          </a:p>
          <a:p>
            <a:r>
              <a:rPr lang="en-US"/>
              <a:t>    switch (p-&gt;balFactor)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case LH:</a:t>
            </a:r>
            <a:endParaRPr lang="en-US"/>
          </a:p>
          <a:p>
            <a:r>
              <a:rPr lang="en-US"/>
              <a:t>        Rotate_Left_Left(t);</a:t>
            </a:r>
            <a:endParaRPr lang="en-US"/>
          </a:p>
          <a:p>
            <a:r>
              <a:rPr lang="en-US"/>
              <a:t>        return 2;</a:t>
            </a:r>
            <a:endParaRPr lang="en-US"/>
          </a:p>
          <a:p>
            <a:r>
              <a:rPr lang="en-US"/>
              <a:t>    case EH:</a:t>
            </a:r>
            <a:endParaRPr lang="en-US"/>
          </a:p>
          <a:p>
            <a:r>
              <a:rPr lang="en-US"/>
              <a:t>        Rotate_Left_Left(t);</a:t>
            </a:r>
            <a:endParaRPr lang="en-US"/>
          </a:p>
          <a:p>
            <a:r>
              <a:rPr lang="en-US"/>
              <a:t>        return 1;</a:t>
            </a:r>
            <a:endParaRPr lang="en-US"/>
          </a:p>
          <a:p>
            <a:r>
              <a:rPr lang="en-US"/>
              <a:t>    case RH:</a:t>
            </a:r>
            <a:endParaRPr lang="en-US"/>
          </a:p>
          <a:p>
            <a:r>
              <a:rPr lang="en-US"/>
              <a:t>        Rotate_Left_Right(t);</a:t>
            </a:r>
            <a:endParaRPr lang="en-US"/>
          </a:p>
          <a:p>
            <a:r>
              <a:rPr lang="en-US"/>
              <a:t>        return 2;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56020" y="0"/>
            <a:ext cx="33756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 BalanceRight(AVLTree &amp;t)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node *p = t-&gt;right;</a:t>
            </a:r>
            <a:endParaRPr lang="en-US"/>
          </a:p>
          <a:p>
            <a:r>
              <a:rPr lang="en-US"/>
              <a:t>    switch (p-&gt;balFactor)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case RH:</a:t>
            </a:r>
            <a:endParaRPr lang="en-US"/>
          </a:p>
          <a:p>
            <a:r>
              <a:rPr lang="en-US"/>
              <a:t>        Rotate_Right_Right(t);</a:t>
            </a:r>
            <a:endParaRPr lang="en-US"/>
          </a:p>
          <a:p>
            <a:r>
              <a:rPr lang="en-US"/>
              <a:t>        return 2;</a:t>
            </a:r>
            <a:endParaRPr lang="en-US"/>
          </a:p>
          <a:p>
            <a:r>
              <a:rPr lang="en-US"/>
              <a:t>    case EH:</a:t>
            </a:r>
            <a:endParaRPr lang="en-US"/>
          </a:p>
          <a:p>
            <a:r>
              <a:rPr lang="en-US"/>
              <a:t>        Rotate_Right_Right(t);</a:t>
            </a:r>
            <a:endParaRPr lang="en-US"/>
          </a:p>
          <a:p>
            <a:r>
              <a:rPr lang="en-US"/>
              <a:t>        return 1;</a:t>
            </a:r>
            <a:endParaRPr lang="en-US"/>
          </a:p>
          <a:p>
            <a:r>
              <a:rPr lang="en-US"/>
              <a:t>    case LH:</a:t>
            </a:r>
            <a:endParaRPr lang="en-US"/>
          </a:p>
          <a:p>
            <a:r>
              <a:rPr lang="en-US"/>
              <a:t>        Rotate_Right_Left(t);</a:t>
            </a:r>
            <a:endParaRPr lang="en-US"/>
          </a:p>
          <a:p>
            <a:r>
              <a:rPr lang="en-US"/>
              <a:t>        return 2;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15340" y="248920"/>
            <a:ext cx="31997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 ThemChuyenBay(AVLTree &amp;t, CHUYENBAY x)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int res;</a:t>
            </a:r>
            <a:endParaRPr lang="en-US"/>
          </a:p>
          <a:p>
            <a:r>
              <a:rPr lang="en-US"/>
              <a:t>    if(t==NULL)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t=Getnode(x);</a:t>
            </a:r>
            <a:endParaRPr lang="en-US"/>
          </a:p>
          <a:p>
            <a:r>
              <a:rPr lang="en-US"/>
              <a:t>        return 2;</a:t>
            </a:r>
            <a:endParaRPr lang="en-US"/>
          </a:p>
          <a:p>
            <a:r>
              <a:rPr lang="en-US"/>
              <a:t>    }</a:t>
            </a:r>
            <a:r>
              <a:rPr lang="en-US">
                <a:sym typeface="+mn-ea"/>
              </a:rPr>
              <a:t>else</a:t>
            </a:r>
            <a:endParaRPr lang="en-US"/>
          </a:p>
          <a:p>
            <a:r>
              <a:rPr lang="en-US">
                <a:sym typeface="+mn-ea"/>
              </a:rPr>
              <a:t>    {</a:t>
            </a:r>
            <a:endParaRPr lang="en-US"/>
          </a:p>
          <a:p>
            <a:r>
              <a:rPr lang="en-US">
                <a:sym typeface="+mn-ea"/>
              </a:rPr>
              <a:t>        if(stricmp(x.MaChuyen,t-&gt;data.MaChuyen)==0)</a:t>
            </a:r>
            <a:endParaRPr lang="en-US"/>
          </a:p>
          <a:p>
            <a:r>
              <a:rPr lang="en-US">
                <a:sym typeface="+mn-ea"/>
              </a:rPr>
              <a:t>            return 0; // tồn tại mã chuyến</a:t>
            </a:r>
            <a:endParaRPr lang="en-US"/>
          </a:p>
          <a:p>
            <a:endParaRPr lang="en-US"/>
          </a:p>
          <a:p>
            <a:r>
              <a:rPr lang="en-US"/>
              <a:t>   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069580" y="129540"/>
            <a:ext cx="319278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else</a:t>
            </a:r>
            <a:endParaRPr lang="en-US"/>
          </a:p>
          <a:p>
            <a:r>
              <a:rPr lang="en-US">
                <a:sym typeface="+mn-ea"/>
              </a:rPr>
              <a:t>        {</a:t>
            </a:r>
            <a:endParaRPr lang="en-US"/>
          </a:p>
          <a:p>
            <a:r>
              <a:rPr lang="en-US">
                <a:sym typeface="+mn-ea"/>
              </a:rPr>
              <a:t>            // chèn phải</a:t>
            </a:r>
            <a:endParaRPr lang="en-US"/>
          </a:p>
          <a:p>
            <a:r>
              <a:rPr lang="en-US">
                <a:sym typeface="+mn-ea"/>
              </a:rPr>
              <a:t>            res = ThemChuyenBay(t-&gt;right,x);</a:t>
            </a:r>
            <a:endParaRPr lang="en-US"/>
          </a:p>
          <a:p>
            <a:r>
              <a:rPr lang="en-US">
                <a:sym typeface="+mn-ea"/>
              </a:rPr>
              <a:t>            if(res &lt; 2)</a:t>
            </a:r>
            <a:endParaRPr lang="en-US"/>
          </a:p>
          <a:p>
            <a:r>
              <a:rPr lang="en-US">
                <a:sym typeface="+mn-ea"/>
              </a:rPr>
              <a:t>                return res;</a:t>
            </a:r>
            <a:endParaRPr lang="en-US"/>
          </a:p>
          <a:p>
            <a:r>
              <a:rPr lang="en-US">
                <a:sym typeface="+mn-ea"/>
              </a:rPr>
              <a:t>            switch (t-&gt;balFactor)</a:t>
            </a:r>
            <a:endParaRPr lang="en-US"/>
          </a:p>
          <a:p>
            <a:r>
              <a:rPr lang="en-US">
                <a:sym typeface="+mn-ea"/>
              </a:rPr>
              <a:t>            {</a:t>
            </a:r>
            <a:endParaRPr lang="en-US"/>
          </a:p>
          <a:p>
            <a:r>
              <a:rPr lang="en-US">
                <a:sym typeface="+mn-ea"/>
              </a:rPr>
              <a:t>            case LH:t-&gt;balFactor = EH;return 1;</a:t>
            </a:r>
            <a:endParaRPr lang="en-US"/>
          </a:p>
          <a:p>
            <a:r>
              <a:rPr lang="en-US">
                <a:sym typeface="+mn-ea"/>
              </a:rPr>
              <a:t>                break;</a:t>
            </a:r>
            <a:endParaRPr lang="en-US"/>
          </a:p>
          <a:p>
            <a:r>
              <a:rPr lang="en-US">
                <a:sym typeface="+mn-ea"/>
              </a:rPr>
              <a:t>            case EH:t-&gt;balFactor = RH;return 2;</a:t>
            </a:r>
            <a:endParaRPr lang="en-US"/>
          </a:p>
          <a:p>
            <a:r>
              <a:rPr lang="en-US">
                <a:sym typeface="+mn-ea"/>
              </a:rPr>
              <a:t>                break;</a:t>
            </a:r>
            <a:endParaRPr lang="en-US"/>
          </a:p>
          <a:p>
            <a:r>
              <a:rPr lang="en-US">
                <a:sym typeface="+mn-ea"/>
              </a:rPr>
              <a:t>            case RH:BalanceRight(t);return 1;</a:t>
            </a:r>
            <a:endParaRPr lang="en-US"/>
          </a:p>
          <a:p>
            <a:r>
              <a:rPr lang="en-US">
                <a:sym typeface="+mn-ea"/>
              </a:rPr>
              <a:t>                break;</a:t>
            </a:r>
            <a:endParaRPr lang="en-US"/>
          </a:p>
          <a:p>
            <a:r>
              <a:rPr lang="en-US">
                <a:sym typeface="+mn-ea"/>
              </a:rPr>
              <a:t>            default:</a:t>
            </a:r>
            <a:endParaRPr lang="en-US"/>
          </a:p>
          <a:p>
            <a:r>
              <a:rPr lang="en-US">
                <a:sym typeface="+mn-ea"/>
              </a:rPr>
              <a:t>                break;</a:t>
            </a:r>
            <a:endParaRPr lang="en-US"/>
          </a:p>
          <a:p>
            <a:r>
              <a:rPr lang="en-US">
                <a:sym typeface="+mn-ea"/>
              </a:rPr>
              <a:t>            }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r>
              <a:rPr lang="en-US">
                <a:sym typeface="+mn-ea"/>
              </a:rPr>
              <a:t>    }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02150" y="266065"/>
            <a:ext cx="280416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        // chèn trái</a:t>
            </a:r>
            <a:endParaRPr lang="en-US"/>
          </a:p>
          <a:p>
            <a:r>
              <a:rPr lang="en-US">
                <a:sym typeface="+mn-ea"/>
              </a:rPr>
              <a:t>    if(stricmp(x.MaChuyen,t-&gt;data.MaChuyen)&lt;0)</a:t>
            </a:r>
            <a:endParaRPr lang="en-US"/>
          </a:p>
          <a:p>
            <a:r>
              <a:rPr lang="en-US">
                <a:sym typeface="+mn-ea"/>
              </a:rPr>
              <a:t>        {</a:t>
            </a:r>
            <a:endParaRPr lang="en-US"/>
          </a:p>
          <a:p>
            <a:r>
              <a:rPr lang="en-US">
                <a:sym typeface="+mn-ea"/>
              </a:rPr>
              <a:t>            res = ThemChuyenBay(t-&gt;left,x);</a:t>
            </a:r>
            <a:endParaRPr lang="en-US"/>
          </a:p>
          <a:p>
            <a:r>
              <a:rPr lang="en-US">
                <a:sym typeface="+mn-ea"/>
              </a:rPr>
              <a:t>            if(res &lt;2)</a:t>
            </a:r>
            <a:endParaRPr lang="en-US"/>
          </a:p>
          <a:p>
            <a:r>
              <a:rPr lang="en-US">
                <a:sym typeface="+mn-ea"/>
              </a:rPr>
              <a:t>                return res;</a:t>
            </a:r>
            <a:endParaRPr lang="en-US"/>
          </a:p>
          <a:p>
            <a:r>
              <a:rPr lang="en-US">
                <a:sym typeface="+mn-ea"/>
              </a:rPr>
              <a:t>            switch (t-&gt;balFactor)</a:t>
            </a:r>
            <a:endParaRPr lang="en-US"/>
          </a:p>
          <a:p>
            <a:r>
              <a:rPr lang="en-US">
                <a:sym typeface="+mn-ea"/>
              </a:rPr>
              <a:t>            {</a:t>
            </a:r>
            <a:endParaRPr lang="en-US"/>
          </a:p>
          <a:p>
            <a:r>
              <a:rPr lang="en-US">
                <a:sym typeface="+mn-ea"/>
              </a:rPr>
              <a:t>                case RH:t-&gt;balFactor = EH;return 1;</a:t>
            </a:r>
            <a:endParaRPr lang="en-US"/>
          </a:p>
          <a:p>
            <a:r>
              <a:rPr lang="en-US">
                <a:sym typeface="+mn-ea"/>
              </a:rPr>
              <a:t>                    break;</a:t>
            </a:r>
            <a:endParaRPr lang="en-US"/>
          </a:p>
          <a:p>
            <a:r>
              <a:rPr lang="en-US">
                <a:sym typeface="+mn-ea"/>
              </a:rPr>
              <a:t>                case EH:t-&gt;balFactor = LH;return 2;</a:t>
            </a:r>
            <a:endParaRPr lang="en-US"/>
          </a:p>
          <a:p>
            <a:r>
              <a:rPr lang="en-US">
                <a:sym typeface="+mn-ea"/>
              </a:rPr>
              <a:t>                    break;</a:t>
            </a:r>
            <a:endParaRPr lang="en-US"/>
          </a:p>
          <a:p>
            <a:r>
              <a:rPr lang="en-US">
                <a:sym typeface="+mn-ea"/>
              </a:rPr>
              <a:t>                case LH:BalanceLeft(t);return 1;</a:t>
            </a:r>
            <a:endParaRPr lang="en-US"/>
          </a:p>
          <a:p>
            <a:r>
              <a:rPr lang="en-US">
                <a:sym typeface="+mn-ea"/>
              </a:rPr>
              <a:t>                    break;</a:t>
            </a:r>
            <a:endParaRPr lang="en-US"/>
          </a:p>
          <a:p>
            <a:r>
              <a:rPr lang="en-US">
                <a:sym typeface="+mn-ea"/>
              </a:rPr>
              <a:t>            }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395605"/>
            <a:ext cx="761936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TaoDSChuyenBay(AVLTree &amp;t)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CHUYENBAY x;</a:t>
            </a:r>
            <a:endParaRPr lang="en-US"/>
          </a:p>
          <a:p>
            <a:r>
              <a:rPr lang="en-US"/>
              <a:t>    int chon;</a:t>
            </a:r>
            <a:endParaRPr lang="en-US"/>
          </a:p>
          <a:p>
            <a:r>
              <a:rPr lang="en-US"/>
              <a:t>    do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printf("Co muon nhap thong tin chuyen bay khong? (1:Co  /  0: Khong): ");</a:t>
            </a:r>
            <a:endParaRPr lang="en-US"/>
          </a:p>
          <a:p>
            <a:r>
              <a:rPr lang="en-US"/>
              <a:t>        scanf("%d",&amp;chon);</a:t>
            </a:r>
            <a:endParaRPr lang="en-US"/>
          </a:p>
          <a:p>
            <a:r>
              <a:rPr lang="en-US"/>
              <a:t>        if(chon==0)</a:t>
            </a:r>
            <a:endParaRPr lang="en-US"/>
          </a:p>
          <a:p>
            <a:r>
              <a:rPr lang="en-US"/>
              <a:t>            return;</a:t>
            </a:r>
            <a:endParaRPr lang="en-US"/>
          </a:p>
          <a:p>
            <a:r>
              <a:rPr lang="en-US"/>
              <a:t>        NhapChuyenBay(x);</a:t>
            </a:r>
            <a:endParaRPr lang="en-US"/>
          </a:p>
          <a:p>
            <a:r>
              <a:rPr lang="en-US"/>
              <a:t>        int kt = ThemChuyenBay(t,x);</a:t>
            </a:r>
            <a:endParaRPr lang="en-US"/>
          </a:p>
          <a:p>
            <a:r>
              <a:rPr lang="en-US"/>
              <a:t>        if(kt == 0)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printf("them that bai\n");</a:t>
            </a:r>
            <a:endParaRPr lang="en-US"/>
          </a:p>
          <a:p>
            <a:r>
              <a:rPr lang="en-US"/>
              <a:t>        }else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char filename[] = "DanhSach2.txt";</a:t>
            </a:r>
            <a:endParaRPr lang="en-US"/>
          </a:p>
          <a:p>
            <a:r>
              <a:rPr lang="en-US"/>
              <a:t>            ghi_1lan(x,filename);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 while (true);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91515" y="911860"/>
            <a:ext cx="44799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node* TimChuyenBay(AVLTree t, char a[])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if(t==NULL)</a:t>
            </a:r>
            <a:endParaRPr lang="en-US"/>
          </a:p>
          <a:p>
            <a:r>
              <a:rPr lang="en-US"/>
              <a:t>        return NULL;</a:t>
            </a:r>
            <a:endParaRPr lang="en-US"/>
          </a:p>
          <a:p>
            <a:r>
              <a:rPr lang="en-US"/>
              <a:t>    else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if(stricmp(t-&gt;data.MaChuyen,a)==0)</a:t>
            </a:r>
            <a:endParaRPr lang="en-US"/>
          </a:p>
          <a:p>
            <a:r>
              <a:rPr lang="en-US"/>
              <a:t>            return t;</a:t>
            </a:r>
            <a:endParaRPr lang="en-US"/>
          </a:p>
          <a:p>
            <a:r>
              <a:rPr lang="en-US"/>
              <a:t>        if(stricmp(t-&gt;data.MaChuyen,a)&gt;0)</a:t>
            </a:r>
            <a:endParaRPr lang="en-US"/>
          </a:p>
          <a:p>
            <a:r>
              <a:rPr lang="en-US"/>
              <a:t>            return TimChuyenBay(t-&gt;left,a);</a:t>
            </a:r>
            <a:endParaRPr lang="en-US"/>
          </a:p>
          <a:p>
            <a:r>
              <a:rPr lang="en-US"/>
              <a:t>        else</a:t>
            </a:r>
            <a:endParaRPr lang="en-US"/>
          </a:p>
          <a:p>
            <a:r>
              <a:rPr lang="en-US"/>
              <a:t>            return TimChuyenBay(t-&gt;right,a);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0540" y="495300"/>
            <a:ext cx="614172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69215" y="160655"/>
            <a:ext cx="782828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int DelNode(AVLTree &amp;t, char a[])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int Res;</a:t>
            </a:r>
            <a:endParaRPr lang="en-US"/>
          </a:p>
          <a:p>
            <a:r>
              <a:rPr lang="en-US"/>
              <a:t>    if (t==NULL)</a:t>
            </a:r>
            <a:endParaRPr lang="en-US"/>
          </a:p>
          <a:p>
            <a:r>
              <a:rPr lang="en-US"/>
              <a:t>        return 0;</a:t>
            </a:r>
            <a:endParaRPr lang="en-US"/>
          </a:p>
          <a:p>
            <a:r>
              <a:rPr lang="en-US"/>
              <a:t>     //t-&gt;x &gt; x =&gt; Sang ben trai tim xoa</a:t>
            </a:r>
            <a:endParaRPr lang="en-US"/>
          </a:p>
          <a:p>
            <a:r>
              <a:rPr lang="en-US"/>
              <a:t>    if (stricmp(t-&gt;data.MaChuyen,a)&gt;0)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Res = DelNode(t-&gt;left, a);</a:t>
            </a:r>
            <a:endParaRPr lang="en-US"/>
          </a:p>
          <a:p>
            <a:r>
              <a:rPr lang="en-US"/>
              <a:t>               if (Res &lt; 2) return Res;</a:t>
            </a:r>
            <a:endParaRPr lang="en-US"/>
          </a:p>
          <a:p>
            <a:r>
              <a:rPr lang="en-US"/>
              <a:t>        switch (t-&gt;balFactor)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case LH:</a:t>
            </a:r>
            <a:endParaRPr lang="en-US"/>
          </a:p>
          <a:p>
            <a:r>
              <a:rPr lang="en-US"/>
              <a:t>            t-&gt;balFactor = EH;</a:t>
            </a:r>
            <a:endParaRPr lang="en-US"/>
          </a:p>
          <a:p>
            <a:r>
              <a:rPr lang="en-US"/>
              <a:t>            return 2;</a:t>
            </a:r>
            <a:endParaRPr lang="en-US"/>
          </a:p>
          <a:p>
            <a:r>
              <a:rPr lang="en-US"/>
              <a:t>        case EH:</a:t>
            </a:r>
            <a:endParaRPr lang="en-US"/>
          </a:p>
          <a:p>
            <a:r>
              <a:rPr lang="en-US"/>
              <a:t>            t-&gt;balFactor = RH;</a:t>
            </a:r>
            <a:endParaRPr lang="en-US"/>
          </a:p>
          <a:p>
            <a:r>
              <a:rPr lang="en-US"/>
              <a:t>            return 1;</a:t>
            </a:r>
            <a:endParaRPr lang="en-US"/>
          </a:p>
          <a:p>
            <a:r>
              <a:rPr lang="en-US"/>
              <a:t>        case RH:</a:t>
            </a:r>
            <a:endParaRPr lang="en-US"/>
          </a:p>
          <a:p>
            <a:r>
              <a:rPr lang="en-US"/>
              <a:t>            return BalanceRight(t);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53915" y="160655"/>
            <a:ext cx="4624705" cy="32232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3915" y="3383915"/>
            <a:ext cx="462534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539178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if (stricmp(t-&gt;data.MaChuyen,a)&lt; 0)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Res = DelNode(t-&gt;right, a);</a:t>
            </a:r>
            <a:endParaRPr lang="en-US"/>
          </a:p>
          <a:p>
            <a:endParaRPr lang="en-US"/>
          </a:p>
          <a:p>
            <a:r>
              <a:rPr lang="en-US"/>
              <a:t>        if (Res &lt; 2) return Res;</a:t>
            </a:r>
            <a:endParaRPr lang="en-US"/>
          </a:p>
          <a:p>
            <a:endParaRPr lang="en-US"/>
          </a:p>
          <a:p>
            <a:r>
              <a:rPr lang="en-US"/>
              <a:t>        switch (t-&gt;balFactor)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case LH:</a:t>
            </a:r>
            <a:endParaRPr lang="en-US"/>
          </a:p>
          <a:p>
            <a:r>
              <a:rPr lang="en-US"/>
              <a:t>            return BalanceLeft(t);</a:t>
            </a:r>
            <a:endParaRPr lang="en-US"/>
          </a:p>
          <a:p>
            <a:r>
              <a:rPr lang="en-US"/>
              <a:t>        case EH:</a:t>
            </a:r>
            <a:endParaRPr lang="en-US"/>
          </a:p>
          <a:p>
            <a:r>
              <a:rPr lang="en-US"/>
              <a:t>            t-&gt;balFactor = LH;</a:t>
            </a:r>
            <a:endParaRPr lang="en-US"/>
          </a:p>
          <a:p>
            <a:r>
              <a:rPr lang="en-US"/>
              <a:t>            return 1;</a:t>
            </a:r>
            <a:endParaRPr lang="en-US"/>
          </a:p>
          <a:p>
            <a:r>
              <a:rPr lang="en-US"/>
              <a:t>        case RH:</a:t>
            </a:r>
            <a:endParaRPr lang="en-US"/>
          </a:p>
          <a:p>
            <a:r>
              <a:rPr lang="en-US"/>
              <a:t>            t-&gt;balFactor = EH;</a:t>
            </a:r>
            <a:endParaRPr lang="en-US"/>
          </a:p>
          <a:p>
            <a:r>
              <a:rPr lang="en-US"/>
              <a:t>            return 2;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45840" y="0"/>
            <a:ext cx="387159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else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//t-&gt;x = x</a:t>
            </a:r>
            <a:endParaRPr lang="en-US"/>
          </a:p>
          <a:p>
            <a:r>
              <a:rPr lang="en-US"/>
              <a:t>        node *p1 = t;</a:t>
            </a:r>
            <a:endParaRPr lang="en-US"/>
          </a:p>
          <a:p>
            <a:r>
              <a:rPr lang="en-US"/>
              <a:t>        if (t-&gt;left == NULL)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t = t-&gt;right;</a:t>
            </a:r>
            <a:endParaRPr lang="en-US"/>
          </a:p>
          <a:p>
            <a:r>
              <a:rPr lang="en-US"/>
              <a:t>            Res = 2;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  else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    if (t-&gt;right == NULL)</a:t>
            </a:r>
            <a:endParaRPr lang="en-US"/>
          </a:p>
          <a:p>
            <a:r>
              <a:rPr lang="en-US"/>
              <a:t>            {</a:t>
            </a:r>
            <a:endParaRPr lang="en-US"/>
          </a:p>
          <a:p>
            <a:r>
              <a:rPr lang="en-US"/>
              <a:t>                t = t-&gt;left;</a:t>
            </a:r>
            <a:endParaRPr lang="en-US"/>
          </a:p>
          <a:p>
            <a:r>
              <a:rPr lang="en-US"/>
              <a:t>                Res = 2;</a:t>
            </a:r>
            <a:endParaRPr lang="en-US"/>
          </a:p>
          <a:p>
            <a:r>
              <a:rPr lang="en-US"/>
              <a:t>            }</a:t>
            </a:r>
            <a:endParaRPr lang="en-US"/>
          </a:p>
          <a:p>
            <a:r>
              <a:rPr lang="en-US"/>
              <a:t>          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417435" y="0"/>
            <a:ext cx="464312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else</a:t>
            </a:r>
            <a:endParaRPr lang="en-US"/>
          </a:p>
          <a:p>
            <a:r>
              <a:rPr lang="en-US">
                <a:sym typeface="+mn-ea"/>
              </a:rPr>
              <a:t>            {</a:t>
            </a:r>
            <a:endParaRPr lang="en-US"/>
          </a:p>
          <a:p>
            <a:r>
              <a:rPr lang="en-US">
                <a:sym typeface="+mn-ea"/>
              </a:rPr>
              <a:t>                Res = SearchStandFor(p1, t-&gt;right);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                if (Res &lt; 2) return Res;</a:t>
            </a:r>
            <a:endParaRPr lang="en-US"/>
          </a:p>
          <a:p>
            <a:r>
              <a:rPr lang="en-US">
                <a:sym typeface="+mn-ea"/>
              </a:rPr>
              <a:t>                switch (t-&gt;balFactor)</a:t>
            </a:r>
            <a:endParaRPr lang="en-US"/>
          </a:p>
          <a:p>
            <a:r>
              <a:rPr lang="en-US">
                <a:sym typeface="+mn-ea"/>
              </a:rPr>
              <a:t>                {</a:t>
            </a:r>
            <a:endParaRPr lang="en-US"/>
          </a:p>
          <a:p>
            <a:r>
              <a:rPr lang="en-US">
                <a:sym typeface="+mn-ea"/>
              </a:rPr>
              <a:t>                case RH:</a:t>
            </a:r>
            <a:endParaRPr lang="en-US"/>
          </a:p>
          <a:p>
            <a:r>
              <a:rPr lang="en-US">
                <a:sym typeface="+mn-ea"/>
              </a:rPr>
              <a:t>                    t-&gt;balFactor = EH;</a:t>
            </a:r>
            <a:endParaRPr lang="en-US"/>
          </a:p>
          <a:p>
            <a:r>
              <a:rPr lang="en-US">
                <a:sym typeface="+mn-ea"/>
              </a:rPr>
              <a:t>                    return 2;</a:t>
            </a:r>
            <a:endParaRPr lang="en-US"/>
          </a:p>
          <a:p>
            <a:r>
              <a:rPr lang="en-US">
                <a:sym typeface="+mn-ea"/>
              </a:rPr>
              <a:t>                case EH:</a:t>
            </a:r>
            <a:endParaRPr lang="en-US"/>
          </a:p>
          <a:p>
            <a:r>
              <a:rPr lang="en-US">
                <a:sym typeface="+mn-ea"/>
              </a:rPr>
              <a:t>                    t-&gt;balFactor = LH;</a:t>
            </a:r>
            <a:endParaRPr lang="en-US"/>
          </a:p>
          <a:p>
            <a:r>
              <a:rPr lang="en-US">
                <a:sym typeface="+mn-ea"/>
              </a:rPr>
              <a:t>                    return 1;</a:t>
            </a:r>
            <a:endParaRPr lang="en-US"/>
          </a:p>
          <a:p>
            <a:r>
              <a:rPr lang="en-US">
                <a:sym typeface="+mn-ea"/>
              </a:rPr>
              <a:t>                case LH:</a:t>
            </a:r>
            <a:endParaRPr lang="en-US"/>
          </a:p>
          <a:p>
            <a:r>
              <a:rPr lang="en-US">
                <a:sym typeface="+mn-ea"/>
              </a:rPr>
              <a:t>                    return BalanceRight(t);</a:t>
            </a:r>
            <a:endParaRPr lang="en-US"/>
          </a:p>
          <a:p>
            <a:r>
              <a:rPr lang="en-US">
                <a:sym typeface="+mn-ea"/>
              </a:rPr>
              <a:t>                }</a:t>
            </a:r>
            <a:endParaRPr lang="en-US"/>
          </a:p>
          <a:p>
            <a:r>
              <a:rPr lang="en-US">
                <a:sym typeface="+mn-ea"/>
              </a:rPr>
              <a:t>            }</a:t>
            </a:r>
            <a:endParaRPr lang="en-US"/>
          </a:p>
          <a:p>
            <a:r>
              <a:rPr lang="en-US">
                <a:sym typeface="+mn-ea"/>
              </a:rPr>
              <a:t>            delete p1;</a:t>
            </a:r>
            <a:endParaRPr lang="en-US"/>
          </a:p>
          <a:p>
            <a:r>
              <a:rPr lang="en-US">
                <a:sym typeface="+mn-ea"/>
              </a:rPr>
              <a:t>            return Res;</a:t>
            </a:r>
            <a:endParaRPr lang="en-US"/>
          </a:p>
          <a:p>
            <a:r>
              <a:rPr lang="en-US">
                <a:sym typeface="+mn-ea"/>
              </a:rPr>
              <a:t>        }</a:t>
            </a:r>
            <a:endParaRPr lang="en-US"/>
          </a:p>
          <a:p>
            <a:r>
              <a:rPr lang="en-US">
                <a:sym typeface="+mn-ea"/>
              </a:rPr>
              <a:t>    }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635" y="205105"/>
            <a:ext cx="121926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/>
              <a:t>TỔ CHỨC DỮ LIỆU THEO KIỂU CÂY CÂN BẰNG GỒM CÁC CHỨC NĂNG:</a:t>
            </a:r>
            <a:endParaRPr lang="en-US" sz="3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Thêm chuyến bay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Tìm kiếm theo mã chuyến bay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Xóa chuyến bay theo mã 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Cập nhật thông tin chuyến bay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Đọc dữ liệu chuyến bay từ file txt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Ghi dữ liệu chuyến bay từ file txt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Liệt kê chuyến bay có sức chưa lớn nhất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Tính tổng số chuyến bay trong 1 ngày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Đếm số lần bay của phi công vào tháng bất kì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Liệt kê các phi công có số chuyến bay nhiều nhất trong 1 tháng bất kỳ(chưa làm được)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Xuất danh sách chuyến bay</a:t>
            </a:r>
            <a:endParaRPr lang="en-US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-93345"/>
            <a:ext cx="523621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int SearchStandFor(AVLTree &amp;t, node *&amp;p)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int res;</a:t>
            </a:r>
            <a:endParaRPr lang="en-US"/>
          </a:p>
          <a:p>
            <a:endParaRPr lang="en-US"/>
          </a:p>
          <a:p>
            <a:r>
              <a:rPr lang="en-US"/>
              <a:t>    if (p-&gt;left)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res = SearchStandFor(t, p-&gt;left);</a:t>
            </a:r>
            <a:endParaRPr lang="en-US"/>
          </a:p>
          <a:p>
            <a:endParaRPr lang="en-US"/>
          </a:p>
          <a:p>
            <a:r>
              <a:rPr lang="en-US"/>
              <a:t>        if (res &lt; 2) return res;</a:t>
            </a:r>
            <a:endParaRPr lang="en-US"/>
          </a:p>
          <a:p>
            <a:endParaRPr lang="en-US"/>
          </a:p>
          <a:p>
            <a:r>
              <a:rPr lang="en-US"/>
              <a:t>        switch (p-&gt;balFactor)</a:t>
            </a:r>
            <a:endParaRPr lang="en-US"/>
          </a:p>
          <a:p>
            <a:r>
              <a:rPr lang="en-US"/>
              <a:t>        {</a:t>
            </a:r>
            <a:endParaRPr lang="en-US"/>
          </a:p>
          <a:p>
            <a:r>
              <a:rPr lang="en-US"/>
              <a:t>        case LH:</a:t>
            </a:r>
            <a:endParaRPr lang="en-US"/>
          </a:p>
          <a:p>
            <a:r>
              <a:rPr lang="en-US"/>
              <a:t>            p-&gt;balFactor = EH;</a:t>
            </a:r>
            <a:endParaRPr lang="en-US"/>
          </a:p>
          <a:p>
            <a:r>
              <a:rPr lang="en-US"/>
              <a:t>            return 1;</a:t>
            </a:r>
            <a:endParaRPr lang="en-US"/>
          </a:p>
          <a:p>
            <a:r>
              <a:rPr lang="en-US"/>
              <a:t>        case EH:</a:t>
            </a:r>
            <a:endParaRPr lang="en-US"/>
          </a:p>
          <a:p>
            <a:r>
              <a:rPr lang="en-US"/>
              <a:t>            p-&gt;balFactor = RH;</a:t>
            </a:r>
            <a:endParaRPr lang="en-US"/>
          </a:p>
          <a:p>
            <a:r>
              <a:rPr lang="en-US"/>
              <a:t>            return 2;</a:t>
            </a:r>
            <a:endParaRPr lang="en-US"/>
          </a:p>
          <a:p>
            <a:r>
              <a:rPr lang="en-US"/>
              <a:t>        case RH:</a:t>
            </a:r>
            <a:endParaRPr lang="en-US"/>
          </a:p>
          <a:p>
            <a:r>
              <a:rPr lang="en-US"/>
              <a:t>            return BalanceRight(t);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36210" y="16065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   t-&gt;data = p-&gt;data;</a:t>
            </a:r>
            <a:endParaRPr lang="en-US"/>
          </a:p>
          <a:p>
            <a:r>
              <a:rPr lang="en-US">
                <a:sym typeface="+mn-ea"/>
              </a:rPr>
              <a:t>    t = p;</a:t>
            </a:r>
            <a:endParaRPr lang="en-US"/>
          </a:p>
          <a:p>
            <a:r>
              <a:rPr lang="en-US">
                <a:sym typeface="+mn-ea"/>
              </a:rPr>
              <a:t>    p = p-&gt;right;</a:t>
            </a:r>
            <a:endParaRPr lang="en-US"/>
          </a:p>
          <a:p>
            <a:r>
              <a:rPr lang="en-US">
                <a:sym typeface="+mn-ea"/>
              </a:rPr>
              <a:t>    return 2;</a:t>
            </a:r>
            <a:endParaRPr lang="en-US"/>
          </a:p>
          <a:p>
            <a:r>
              <a:rPr lang="en-US">
                <a:sym typeface="+mn-ea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635" y="0"/>
            <a:ext cx="759523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int CapNhatChuyenBay(AVLTree &amp;t, char a[])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node *p = TimChuyenBay(t,a);</a:t>
            </a:r>
            <a:endParaRPr lang="en-US"/>
          </a:p>
          <a:p>
            <a:r>
              <a:rPr lang="en-US"/>
              <a:t>    if(p==NULL)</a:t>
            </a:r>
            <a:endParaRPr lang="en-US"/>
          </a:p>
          <a:p>
            <a:r>
              <a:rPr lang="en-US"/>
              <a:t>        return 0;</a:t>
            </a:r>
            <a:endParaRPr lang="en-US"/>
          </a:p>
          <a:p>
            <a:r>
              <a:rPr lang="en-US"/>
              <a:t>    fflush(stdin);</a:t>
            </a:r>
            <a:endParaRPr lang="en-US"/>
          </a:p>
          <a:p>
            <a:r>
              <a:rPr lang="en-US"/>
              <a:t>    printf("nhap ho ten phi cong:");</a:t>
            </a:r>
            <a:endParaRPr lang="en-US"/>
          </a:p>
          <a:p>
            <a:r>
              <a:rPr lang="en-US"/>
              <a:t>    gets(t-&gt;data.HoTenPC);</a:t>
            </a:r>
            <a:endParaRPr lang="en-US"/>
          </a:p>
          <a:p>
            <a:r>
              <a:rPr lang="en-US"/>
              <a:t>    fflush(stdin);</a:t>
            </a:r>
            <a:endParaRPr lang="en-US"/>
          </a:p>
          <a:p>
            <a:r>
              <a:rPr lang="en-US"/>
              <a:t>    do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printf("nhap ngay bay(dd/mm/yyyy):");</a:t>
            </a:r>
            <a:endParaRPr lang="en-US"/>
          </a:p>
          <a:p>
            <a:r>
              <a:rPr lang="en-US"/>
              <a:t>        scanf("%d/%d/%d",&amp;t-&gt;data.NgayBay.ngay,&amp;t-&gt;data.NgayBay.thang,&amp;t-&gt;data.NgayBay.nam);</a:t>
            </a:r>
            <a:endParaRPr lang="en-US"/>
          </a:p>
          <a:p>
            <a:r>
              <a:rPr lang="en-US"/>
              <a:t>    } while (!(t-&gt;data.NgayBay.ngay&gt;=0&amp;&amp;t-&gt;data.NgayBay.ngay&lt;=31&amp;&amp;t-&gt;data.NgayBay.thang&gt;=0&amp;&amp;t-&gt;data.NgayBay.thang&lt;=12&amp;&amp;t-&gt;data.NgayBay.nam&gt;=2020));</a:t>
            </a:r>
            <a:endParaRPr lang="en-US"/>
          </a:p>
          <a:p>
            <a:r>
              <a:rPr lang="en-US"/>
              <a:t>    do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printf("nhap suc chua:");</a:t>
            </a:r>
            <a:endParaRPr lang="en-US"/>
          </a:p>
          <a:p>
            <a:r>
              <a:rPr lang="en-US"/>
              <a:t>        scanf("%d",&amp;t-&gt;data.SucChua);</a:t>
            </a:r>
            <a:endParaRPr lang="en-US"/>
          </a:p>
          <a:p>
            <a:r>
              <a:rPr lang="en-US"/>
              <a:t>    } while (t-&gt;data.SucChua&lt;=0);</a:t>
            </a:r>
            <a:endParaRPr lang="en-US"/>
          </a:p>
          <a:p>
            <a:r>
              <a:rPr lang="en-US"/>
              <a:t>    return 1;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99325" y="0"/>
            <a:ext cx="4064000" cy="3048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1585" y="3429635"/>
            <a:ext cx="387540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0"/>
            <a:ext cx="736536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doc_file(AVLTree &amp;t, char filename[])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FILE * p = fopen(filename,"r");</a:t>
            </a:r>
            <a:endParaRPr lang="en-US"/>
          </a:p>
          <a:p>
            <a:r>
              <a:rPr lang="en-US"/>
              <a:t>    rewind(p);</a:t>
            </a:r>
            <a:endParaRPr lang="en-US"/>
          </a:p>
          <a:p>
            <a:r>
              <a:rPr lang="en-US"/>
              <a:t>    while (!feof(p))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CHUYENBAY x;</a:t>
            </a:r>
            <a:endParaRPr lang="en-US"/>
          </a:p>
          <a:p>
            <a:r>
              <a:rPr lang="en-US"/>
              <a:t>      fscanf(p,"%s",x.MaChuyen);</a:t>
            </a:r>
            <a:endParaRPr lang="en-US"/>
          </a:p>
          <a:p>
            <a:r>
              <a:rPr lang="en-US"/>
              <a:t>      fscanf(p,"%d",&amp;x.NgayBay.ngay);</a:t>
            </a:r>
            <a:endParaRPr lang="en-US"/>
          </a:p>
          <a:p>
            <a:r>
              <a:rPr lang="en-US"/>
              <a:t>      fscanf(p,"%d",&amp;x.NgayBay.thang);</a:t>
            </a:r>
            <a:endParaRPr lang="en-US"/>
          </a:p>
          <a:p>
            <a:r>
              <a:rPr lang="en-US"/>
              <a:t>      fscanf(p,"%d",&amp;x.NgayBay.nam);</a:t>
            </a:r>
            <a:endParaRPr lang="en-US"/>
          </a:p>
          <a:p>
            <a:r>
              <a:rPr lang="en-US"/>
              <a:t>      fscanf(p,"%d",&amp;x.SucChua);</a:t>
            </a:r>
            <a:endParaRPr lang="en-US"/>
          </a:p>
          <a:p>
            <a:r>
              <a:rPr lang="en-US"/>
              <a:t>      fgets(x.HoTenPC,sizeof(x.HoTenPC),p);</a:t>
            </a:r>
            <a:endParaRPr lang="en-US"/>
          </a:p>
          <a:p>
            <a:r>
              <a:rPr lang="en-US"/>
              <a:t>      int n = strlen(x.HoTenPC);</a:t>
            </a:r>
            <a:endParaRPr lang="en-US"/>
          </a:p>
          <a:p>
            <a:r>
              <a:rPr lang="en-US"/>
              <a:t>      x.HoTenPC[n-1]= '\0';</a:t>
            </a:r>
            <a:endParaRPr lang="en-US"/>
          </a:p>
          <a:p>
            <a:r>
              <a:rPr lang="en-US"/>
              <a:t>      for (int i = 0; i &lt; strlen(x.HoTenPC); i++)</a:t>
            </a:r>
            <a:endParaRPr lang="en-US"/>
          </a:p>
          <a:p>
            <a:r>
              <a:rPr lang="en-US"/>
              <a:t>      {</a:t>
            </a:r>
            <a:endParaRPr lang="en-US"/>
          </a:p>
          <a:p>
            <a:r>
              <a:rPr lang="en-US"/>
              <a:t>          x.HoTenPC[i]= x.HoTenPC[i+1];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/>
              <a:t>      ThemChuyenBay(t,x);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fclose(p);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52745" y="116205"/>
            <a:ext cx="6361430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7896860" cy="7293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ghi_1lan(CHUYENBAY x, char filename[])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FILE * p = fopen(filename,"a");</a:t>
            </a:r>
            <a:endParaRPr lang="en-US"/>
          </a:p>
          <a:p>
            <a:r>
              <a:rPr lang="en-US"/>
              <a:t>      fprintf(p,"%s",x.MaChuyen);</a:t>
            </a:r>
            <a:endParaRPr lang="en-US"/>
          </a:p>
          <a:p>
            <a:r>
              <a:rPr lang="en-US"/>
              <a:t>      fprintf(p,"%s"," ");</a:t>
            </a:r>
            <a:endParaRPr lang="en-US"/>
          </a:p>
          <a:p>
            <a:r>
              <a:rPr lang="en-US"/>
              <a:t>      fprintf(p,"%d",x.NgayBay.ngay);</a:t>
            </a:r>
            <a:endParaRPr lang="en-US"/>
          </a:p>
          <a:p>
            <a:r>
              <a:rPr lang="en-US"/>
              <a:t>      fprintf(p,"%s"," ");</a:t>
            </a:r>
            <a:endParaRPr lang="en-US"/>
          </a:p>
          <a:p>
            <a:r>
              <a:rPr lang="en-US"/>
              <a:t>      fprintf(p,"%d",x.NgayBay.thang);</a:t>
            </a:r>
            <a:endParaRPr lang="en-US"/>
          </a:p>
          <a:p>
            <a:r>
              <a:rPr lang="en-US"/>
              <a:t>      fprintf(p,"%s"," ");</a:t>
            </a:r>
            <a:endParaRPr lang="en-US"/>
          </a:p>
          <a:p>
            <a:r>
              <a:rPr lang="en-US"/>
              <a:t>      fprintf(p,"%d",x.NgayBay.nam);</a:t>
            </a:r>
            <a:endParaRPr lang="en-US"/>
          </a:p>
          <a:p>
            <a:r>
              <a:rPr lang="en-US"/>
              <a:t>      fprintf(p,"%s"," ");</a:t>
            </a:r>
            <a:endParaRPr lang="en-US"/>
          </a:p>
          <a:p>
            <a:r>
              <a:rPr lang="en-US"/>
              <a:t>      fprintf(p,"%d",x.SucChua);</a:t>
            </a:r>
            <a:endParaRPr lang="en-US"/>
          </a:p>
          <a:p>
            <a:r>
              <a:rPr lang="en-US"/>
              <a:t>      fprintf(p,"%s"," ");</a:t>
            </a:r>
            <a:endParaRPr lang="en-US"/>
          </a:p>
          <a:p>
            <a:r>
              <a:rPr lang="en-US"/>
              <a:t>      fputs(x.HoTenPC,p);</a:t>
            </a:r>
            <a:endParaRPr lang="en-US"/>
          </a:p>
          <a:p>
            <a:r>
              <a:rPr lang="en-US"/>
              <a:t>      fprintf(p,"%s","\n");</a:t>
            </a:r>
            <a:endParaRPr lang="en-US"/>
          </a:p>
          <a:p>
            <a:r>
              <a:rPr lang="en-US"/>
              <a:t>    fclose(p);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void ghi_file(AVLTree t, char filename[])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if(t!=NULL)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ghi_file(t-&gt;left,filename);</a:t>
            </a:r>
            <a:endParaRPr lang="en-US"/>
          </a:p>
          <a:p>
            <a:r>
              <a:rPr lang="en-US"/>
              <a:t>            ghi_1lan(t-&gt;data,filename);</a:t>
            </a:r>
            <a:endParaRPr lang="en-US"/>
          </a:p>
          <a:p>
            <a:r>
              <a:rPr lang="en-US"/>
              <a:t>        ghi_file(t-&gt;right,filename);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24880" y="1487170"/>
            <a:ext cx="4919345" cy="36404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595" y="3564890"/>
            <a:ext cx="63722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ListChuyenBaySucChuaMax(AVLTree t,int max)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if(t!=NULL)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ListChuyenBaySucChuaMax(t-&gt;left,max);</a:t>
            </a:r>
            <a:endParaRPr lang="en-US"/>
          </a:p>
          <a:p>
            <a:r>
              <a:rPr lang="en-US"/>
              <a:t>        if(t-&gt;data.SucChua == max)</a:t>
            </a:r>
            <a:endParaRPr lang="en-US"/>
          </a:p>
          <a:p>
            <a:r>
              <a:rPr lang="en-US"/>
              <a:t>            Xuat1ChuyenBay(t-&gt;data);</a:t>
            </a:r>
            <a:endParaRPr lang="en-US"/>
          </a:p>
          <a:p>
            <a:r>
              <a:rPr lang="en-US"/>
              <a:t>        ListChuyenBaySucChuaMax(t-&gt;right,max);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9435" y="209550"/>
            <a:ext cx="6682740" cy="3883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595" y="62865"/>
            <a:ext cx="477456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SucChuaMax(AVLTree t, int &amp;max)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if(t!=NULL)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SucChuaMax(t-&gt;left,max);</a:t>
            </a:r>
            <a:endParaRPr lang="en-US"/>
          </a:p>
          <a:p>
            <a:r>
              <a:rPr lang="en-US"/>
              <a:t>        if(t-&gt;data.SucChua &gt; max)</a:t>
            </a:r>
            <a:endParaRPr lang="en-US"/>
          </a:p>
          <a:p>
            <a:r>
              <a:rPr lang="en-US"/>
              <a:t>                max = t-&gt;data.SucChua;</a:t>
            </a:r>
            <a:endParaRPr lang="en-US"/>
          </a:p>
          <a:p>
            <a:r>
              <a:rPr lang="en-US"/>
              <a:t>        SucChuaMax(t-&gt;right,max);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8150" y="390525"/>
            <a:ext cx="66840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TongSoChuyenBay(AVLTree t, int &amp;dem , int ngay, int thang, int nam)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if(t!=NULL)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TongSoChuyenBay(t-&gt;left, dem, ngay, thang, nam);</a:t>
            </a:r>
            <a:endParaRPr lang="en-US"/>
          </a:p>
          <a:p>
            <a:r>
              <a:rPr lang="en-US"/>
              <a:t>        if(t-&gt;data.NgayBay.ngay == ngay &amp;&amp;t-&gt;data.NgayBay.thang == thang &amp;&amp;t-&gt;data.NgayBay.nam == nam)</a:t>
            </a:r>
            <a:endParaRPr lang="en-US"/>
          </a:p>
          <a:p>
            <a:r>
              <a:rPr lang="en-US"/>
              <a:t>                dem++;</a:t>
            </a:r>
            <a:endParaRPr lang="en-US"/>
          </a:p>
          <a:p>
            <a:r>
              <a:rPr lang="en-US"/>
              <a:t>        TongSoChuyenBay(t-&gt;right, dem, ngay, thang, nam);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250" y="3496945"/>
            <a:ext cx="5772785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0035" y="156845"/>
            <a:ext cx="69437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DemSoLanBay(AVLTree t, char tenpc[], int &amp;dem, int nam)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if(t!=NULL)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DemSoLanBay(t-&gt;left,tenpc,dem, thang, nam);</a:t>
            </a:r>
            <a:endParaRPr lang="en-US"/>
          </a:p>
          <a:p>
            <a:r>
              <a:rPr lang="en-US"/>
              <a:t>        if(stricmp(t-&gt;data.HoTenPC,tenpc)==0&amp;&amp;  t-&gt;data.NgayBay.nam == nam )</a:t>
            </a:r>
            <a:endParaRPr lang="en-US"/>
          </a:p>
          <a:p>
            <a:r>
              <a:rPr lang="en-US"/>
              <a:t>            dem++;</a:t>
            </a:r>
            <a:endParaRPr lang="en-US"/>
          </a:p>
          <a:p>
            <a:r>
              <a:rPr lang="en-US"/>
              <a:t>        DemSoLanBay(t-&gt;right,tenpc,dem,nam);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5170" y="2399665"/>
            <a:ext cx="512254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635" y="362585"/>
            <a:ext cx="82689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void Xuat1ChuyenBay(CHUYENBAY x)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printf("%-20s%-30s%d/%d/%-10d%-10d\n",x.MaChuyen,x.HoTenPC,x.NgayBay.ngay,x.NgayBay.thang,x.NgayBay.nam,x.SucChua);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void XuatDanhSach(AVLTree t)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if(t!=NULL)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XuatDanhSach(t-&gt;left);</a:t>
            </a:r>
            <a:endParaRPr lang="en-US"/>
          </a:p>
          <a:p>
            <a:r>
              <a:rPr lang="en-US"/>
              <a:t>        Xuat1ChuyenBay(t-&gt;data);</a:t>
            </a:r>
            <a:endParaRPr lang="en-US"/>
          </a:p>
          <a:p>
            <a:r>
              <a:rPr lang="en-US"/>
              <a:t>        XuatDanhSach(t-&gt;right);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7320" y="2252980"/>
            <a:ext cx="6548755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09040" y="731520"/>
            <a:ext cx="91713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/>
              <a:t>Chức năng windows.h là mỗi lần chọn tiếp là xóa màn hình đi.</a:t>
            </a:r>
            <a:endParaRPr lang="en-US" sz="2500"/>
          </a:p>
          <a:p>
            <a:endParaRPr lang="en-US" sz="2500"/>
          </a:p>
          <a:p>
            <a:r>
              <a:rPr lang="en-US" sz="2500"/>
              <a:t>Tự đánh giá: 8 điểm</a:t>
            </a:r>
            <a:endParaRPr lang="en-US" sz="2500"/>
          </a:p>
          <a:p>
            <a:r>
              <a:rPr lang="en-US" sz="2500"/>
              <a:t>Vì 1 chức năng chưa làm được</a:t>
            </a:r>
            <a:endParaRPr lang="en-US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519430"/>
            <a:ext cx="7437755" cy="5217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035" y="19050"/>
            <a:ext cx="1028255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/>
              <a:t>Thêm chuyến bay vào cây cân bằng ta sẽ gặp những vấn đề sau: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Cây con trái lệch trái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Cây con phải lệch phải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Cây con trái lệch phải</a:t>
            </a:r>
            <a:endParaRPr 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/>
              <a:t>Cây con phải lệch trái</a:t>
            </a: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9855" y="72390"/>
            <a:ext cx="1028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Cây con trái lệch trái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870" y="670560"/>
            <a:ext cx="4899660" cy="460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9855" y="72390"/>
            <a:ext cx="1028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Cây con phải lệch phải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60070"/>
            <a:ext cx="5935980" cy="433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9855" y="72390"/>
            <a:ext cx="1028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Cây con trái lệch phải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4665"/>
            <a:ext cx="5213350" cy="477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9855" y="72390"/>
            <a:ext cx="1028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Cây con phải lệch trái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940" y="856615"/>
            <a:ext cx="5430520" cy="4914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0"/>
            <a:ext cx="5372735" cy="6767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10000"/>
              </a:lnSpc>
            </a:pPr>
            <a:r>
              <a:rPr lang="en-US"/>
              <a:t>Tạo cấu trúc thêm chuyến bay:</a:t>
            </a:r>
            <a:endParaRPr lang="en-US"/>
          </a:p>
          <a:p>
            <a:r>
              <a:rPr lang="en-US"/>
              <a:t>#define EH 0 // cây bằng nhau</a:t>
            </a:r>
            <a:endParaRPr lang="en-US"/>
          </a:p>
          <a:p>
            <a:r>
              <a:rPr lang="en-US">
                <a:sym typeface="+mn-ea"/>
              </a:rPr>
              <a:t>#define RH 1 // cây bên phải cao hơn</a:t>
            </a:r>
            <a:endParaRPr lang="en-US"/>
          </a:p>
          <a:p>
            <a:r>
              <a:rPr lang="en-US">
                <a:sym typeface="+mn-ea"/>
              </a:rPr>
              <a:t>#define LH -1 // cây bên trái cao hơn</a:t>
            </a:r>
            <a:endParaRPr lang="en-US"/>
          </a:p>
          <a:p>
            <a:r>
              <a:rPr lang="en-US"/>
              <a:t>struct NGAYTHANG{</a:t>
            </a:r>
            <a:endParaRPr lang="en-US"/>
          </a:p>
          <a:p>
            <a:r>
              <a:rPr lang="en-US"/>
              <a:t>int ngay;</a:t>
            </a:r>
            <a:endParaRPr lang="en-US"/>
          </a:p>
          <a:p>
            <a:r>
              <a:rPr lang="en-US"/>
              <a:t>int thang;</a:t>
            </a:r>
            <a:endParaRPr lang="en-US"/>
          </a:p>
          <a:p>
            <a:r>
              <a:rPr lang="en-US"/>
              <a:t>int nam;</a:t>
            </a:r>
            <a:endParaRPr lang="en-US"/>
          </a:p>
          <a:p>
            <a:r>
              <a:rPr lang="en-US"/>
              <a:t>};</a:t>
            </a:r>
            <a:endParaRPr lang="en-US"/>
          </a:p>
          <a:p>
            <a:r>
              <a:rPr lang="en-US"/>
              <a:t>struct CHUYENBAY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char MaChuyen[5];</a:t>
            </a:r>
            <a:endParaRPr lang="en-US"/>
          </a:p>
          <a:p>
            <a:r>
              <a:rPr lang="en-US"/>
              <a:t>char HoTenPC[30];</a:t>
            </a:r>
            <a:endParaRPr lang="en-US"/>
          </a:p>
          <a:p>
            <a:r>
              <a:rPr lang="en-US"/>
              <a:t>NGAYTHANG NgayBay; </a:t>
            </a:r>
            <a:endParaRPr lang="en-US"/>
          </a:p>
          <a:p>
            <a:r>
              <a:rPr lang="en-US"/>
              <a:t>int SucChua;</a:t>
            </a:r>
            <a:endParaRPr lang="en-US"/>
          </a:p>
          <a:p>
            <a:r>
              <a:rPr lang="en-US"/>
              <a:t>};</a:t>
            </a:r>
            <a:endParaRPr lang="en-US"/>
          </a:p>
          <a:p>
            <a:r>
              <a:rPr lang="en-US"/>
              <a:t>struct node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char balFactor; // chỉ số cân bằng</a:t>
            </a:r>
            <a:endParaRPr lang="en-US"/>
          </a:p>
          <a:p>
            <a:r>
              <a:rPr lang="en-US"/>
              <a:t>    CHUYENBAY data;</a:t>
            </a:r>
            <a:endParaRPr lang="en-US"/>
          </a:p>
          <a:p>
            <a:r>
              <a:rPr lang="en-US"/>
              <a:t>    node * left;</a:t>
            </a:r>
            <a:endParaRPr lang="en-US"/>
          </a:p>
          <a:p>
            <a:r>
              <a:rPr lang="en-US"/>
              <a:t>    node * right;</a:t>
            </a:r>
            <a:endParaRPr lang="en-US"/>
          </a:p>
          <a:p>
            <a:r>
              <a:rPr lang="en-US"/>
              <a:t>};</a:t>
            </a:r>
            <a:endParaRPr lang="en-US"/>
          </a:p>
          <a:p>
            <a:r>
              <a:rPr lang="en-US">
                <a:sym typeface="+mn-ea"/>
              </a:rPr>
              <a:t>typedef  node * AVLTree;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40095" y="514985"/>
            <a:ext cx="5372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void NhapChuyenBay(CHUYENBAY &amp;x);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void init(AVLTree &amp;t);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node * Getnode(CHUYENBAY x);</a:t>
            </a:r>
            <a:endParaRPr lang="en-US">
              <a:sym typeface="+mn-ea"/>
            </a:endParaRPr>
          </a:p>
          <a:p>
            <a:r>
              <a:rPr lang="en-US"/>
              <a:t>void Rotate_Left_Left(AVLTree &amp;t);</a:t>
            </a:r>
            <a:endParaRPr lang="en-US"/>
          </a:p>
          <a:p>
            <a:r>
              <a:rPr lang="en-US"/>
              <a:t>void Rotate_Right_Right(AVLTree &amp;t);</a:t>
            </a:r>
            <a:endParaRPr lang="en-US"/>
          </a:p>
          <a:p>
            <a:r>
              <a:rPr lang="en-US"/>
              <a:t>void Rotate_Right_Left(AVLTree &amp;t);</a:t>
            </a:r>
            <a:endParaRPr lang="en-US"/>
          </a:p>
          <a:p>
            <a:r>
              <a:rPr lang="en-US"/>
              <a:t>void Rotate_Left_Right(AVLTree &amp;t);</a:t>
            </a:r>
            <a:endParaRPr lang="en-US"/>
          </a:p>
          <a:p>
            <a:r>
              <a:rPr lang="en-US"/>
              <a:t>int BalanceLeft(AVLTree &amp;t); // xoay trái</a:t>
            </a:r>
            <a:endParaRPr lang="en-US"/>
          </a:p>
          <a:p>
            <a:r>
              <a:rPr lang="en-US"/>
              <a:t>int BalanceRight(AVLTree &amp;t); // xoay phải</a:t>
            </a:r>
            <a:endParaRPr lang="en-US"/>
          </a:p>
          <a:p>
            <a:r>
              <a:rPr lang="en-US"/>
              <a:t>int ThemChuyenBay(AVLTree &amp;t, CHUYENBAY x)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915" y="3512820"/>
            <a:ext cx="5448300" cy="3345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10852</Words>
  <Application>WPS Presentation</Application>
  <PresentationFormat>Widescreen</PresentationFormat>
  <Paragraphs>551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Penji</cp:lastModifiedBy>
  <cp:revision>19</cp:revision>
  <dcterms:created xsi:type="dcterms:W3CDTF">2021-11-08T13:33:00Z</dcterms:created>
  <dcterms:modified xsi:type="dcterms:W3CDTF">2021-11-17T00:35:30Z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11AD7D6375754657AD58AF58858495A5</vt:lpwstr>
  </property>
  <property fmtid="{D5CDD505-2E9C-101B-9397-08002B2CF9AE}" pid="3" name="KSOProductBuildVer">
    <vt:lpwstr>1033-11.2.0.10351</vt:lpwstr>
  </property>
</Properties>
</file>