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03" r:id="rId1"/>
  </p:sldMasterIdLst>
  <p:notesMasterIdLst>
    <p:notesMasterId r:id="rId7"/>
  </p:notesMasterIdLst>
  <p:handoutMasterIdLst>
    <p:handoutMasterId r:id="rId8"/>
  </p:handoutMasterIdLst>
  <p:sldIdLst>
    <p:sldId id="257" r:id="rId2"/>
    <p:sldId id="263" r:id="rId3"/>
    <p:sldId id="266" r:id="rId4"/>
    <p:sldId id="264" r:id="rId5"/>
    <p:sldId id="265"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71A3"/>
    <a:srgbClr val="727272"/>
    <a:srgbClr val="5CC6D6"/>
    <a:srgbClr val="404040"/>
    <a:srgbClr val="344529"/>
    <a:srgbClr val="2B3922"/>
    <a:srgbClr val="2E3722"/>
    <a:srgbClr val="FCF7F1"/>
    <a:srgbClr val="B8D233"/>
    <a:srgbClr val="F8D2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4919F4-5462-442A-A783-F28DF328ECC9}" v="2" dt="2023-01-07T17:43:37.5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8" autoAdjust="0"/>
    <p:restoredTop sz="97440" autoAdjust="0"/>
  </p:normalViewPr>
  <p:slideViewPr>
    <p:cSldViewPr snapToGrid="0">
      <p:cViewPr>
        <p:scale>
          <a:sx n="93" d="100"/>
          <a:sy n="93" d="100"/>
        </p:scale>
        <p:origin x="1352" y="58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23" d="100"/>
          <a:sy n="123" d="100"/>
        </p:scale>
        <p:origin x="497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m Barbos" userId="1e5ff6f712dea645" providerId="LiveId" clId="{A84919F4-5462-442A-A783-F28DF328ECC9}"/>
    <pc:docChg chg="undo custSel modSld sldOrd">
      <pc:chgData name="Jim Barbos" userId="1e5ff6f712dea645" providerId="LiveId" clId="{A84919F4-5462-442A-A783-F28DF328ECC9}" dt="2023-01-07T18:50:47.893" v="1431" actId="20577"/>
      <pc:docMkLst>
        <pc:docMk/>
      </pc:docMkLst>
      <pc:sldChg chg="modSp mod">
        <pc:chgData name="Jim Barbos" userId="1e5ff6f712dea645" providerId="LiveId" clId="{A84919F4-5462-442A-A783-F28DF328ECC9}" dt="2023-01-07T17:34:33.991" v="20" actId="20577"/>
        <pc:sldMkLst>
          <pc:docMk/>
          <pc:sldMk cId="2584280759" sldId="257"/>
        </pc:sldMkLst>
        <pc:spChg chg="mod">
          <ac:chgData name="Jim Barbos" userId="1e5ff6f712dea645" providerId="LiveId" clId="{A84919F4-5462-442A-A783-F28DF328ECC9}" dt="2023-01-07T17:34:33.991" v="20" actId="20577"/>
          <ac:spMkLst>
            <pc:docMk/>
            <pc:sldMk cId="2584280759" sldId="257"/>
            <ac:spMk id="2" creationId="{18C3B467-088C-4F3D-A9A7-105C4E1E20CD}"/>
          </ac:spMkLst>
        </pc:spChg>
      </pc:sldChg>
      <pc:sldChg chg="addSp delSp modSp mod ord">
        <pc:chgData name="Jim Barbos" userId="1e5ff6f712dea645" providerId="LiveId" clId="{A84919F4-5462-442A-A783-F28DF328ECC9}" dt="2023-01-07T18:50:47.893" v="1431" actId="20577"/>
        <pc:sldMkLst>
          <pc:docMk/>
          <pc:sldMk cId="4015917890" sldId="263"/>
        </pc:sldMkLst>
        <pc:spChg chg="mod">
          <ac:chgData name="Jim Barbos" userId="1e5ff6f712dea645" providerId="LiveId" clId="{A84919F4-5462-442A-A783-F28DF328ECC9}" dt="2023-01-07T18:24:07.206" v="755" actId="2711"/>
          <ac:spMkLst>
            <pc:docMk/>
            <pc:sldMk cId="4015917890" sldId="263"/>
            <ac:spMk id="2" creationId="{7A4919D0-F177-4BBA-9A0B-DBA69E2ED764}"/>
          </ac:spMkLst>
        </pc:spChg>
        <pc:spChg chg="mod">
          <ac:chgData name="Jim Barbos" userId="1e5ff6f712dea645" providerId="LiveId" clId="{A84919F4-5462-442A-A783-F28DF328ECC9}" dt="2023-01-07T18:50:47.893" v="1431" actId="20577"/>
          <ac:spMkLst>
            <pc:docMk/>
            <pc:sldMk cId="4015917890" sldId="263"/>
            <ac:spMk id="4" creationId="{A5D21E10-E3C5-4FC8-88BB-65BC5627A7BB}"/>
          </ac:spMkLst>
        </pc:spChg>
        <pc:spChg chg="add del">
          <ac:chgData name="Jim Barbos" userId="1e5ff6f712dea645" providerId="LiveId" clId="{A84919F4-5462-442A-A783-F28DF328ECC9}" dt="2023-01-07T18:19:31.752" v="657" actId="22"/>
          <ac:spMkLst>
            <pc:docMk/>
            <pc:sldMk cId="4015917890" sldId="263"/>
            <ac:spMk id="5" creationId="{04DF201E-9909-054B-7E20-6CCAA166B03D}"/>
          </ac:spMkLst>
        </pc:spChg>
        <pc:picChg chg="add del">
          <ac:chgData name="Jim Barbos" userId="1e5ff6f712dea645" providerId="LiveId" clId="{A84919F4-5462-442A-A783-F28DF328ECC9}" dt="2023-01-07T17:40:12.246" v="308" actId="478"/>
          <ac:picMkLst>
            <pc:docMk/>
            <pc:sldMk cId="4015917890" sldId="263"/>
            <ac:picMk id="7" creationId="{1BDE812A-6B28-4D29-9569-F91DBA63B318}"/>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DAE05F-A4A1-8947-BFF9-2DE6E33C3E98}" type="doc">
      <dgm:prSet loTypeId="urn:microsoft.com/office/officeart/2008/layout/LinedList" loCatId="list" qsTypeId="urn:microsoft.com/office/officeart/2005/8/quickstyle/simple1" qsCatId="simple" csTypeId="urn:microsoft.com/office/officeart/2005/8/colors/accent3_3" csCatId="accent3" phldr="1"/>
      <dgm:spPr/>
      <dgm:t>
        <a:bodyPr/>
        <a:lstStyle/>
        <a:p>
          <a:endParaRPr lang="el-GR"/>
        </a:p>
      </dgm:t>
    </dgm:pt>
    <dgm:pt modelId="{A64A9C7A-2FB3-5B4F-BED5-95DADEF7D875}">
      <dgm:prSet phldrT="[Κείμενο]"/>
      <dgm:spPr/>
      <dgm:t>
        <a:bodyPr/>
        <a:lstStyle/>
        <a:p>
          <a:r>
            <a:rPr lang="el-GR" dirty="0" err="1"/>
            <a:t>Διαχειριστής</a:t>
          </a:r>
          <a:r>
            <a:rPr lang="el-GR" dirty="0"/>
            <a:t> (</a:t>
          </a:r>
          <a:r>
            <a:rPr lang="en-GB" dirty="0"/>
            <a:t>Auth Erasmus Office)</a:t>
          </a:r>
          <a:endParaRPr lang="el-GR" dirty="0"/>
        </a:p>
      </dgm:t>
    </dgm:pt>
    <dgm:pt modelId="{A38EBA10-3381-1648-9811-2144E64A474C}" type="parTrans" cxnId="{76B0A503-3A56-6D4F-8EC1-04F0FBFC380D}">
      <dgm:prSet/>
      <dgm:spPr/>
      <dgm:t>
        <a:bodyPr/>
        <a:lstStyle/>
        <a:p>
          <a:endParaRPr lang="el-GR"/>
        </a:p>
      </dgm:t>
    </dgm:pt>
    <dgm:pt modelId="{DC2992DA-8A9E-864E-BB0E-CD1E2D1C049F}" type="sibTrans" cxnId="{76B0A503-3A56-6D4F-8EC1-04F0FBFC380D}">
      <dgm:prSet/>
      <dgm:spPr/>
      <dgm:t>
        <a:bodyPr/>
        <a:lstStyle/>
        <a:p>
          <a:endParaRPr lang="el-GR"/>
        </a:p>
      </dgm:t>
    </dgm:pt>
    <dgm:pt modelId="{07E1D15B-5D29-A945-8A63-F00038181380}">
      <dgm:prSet/>
      <dgm:spPr/>
      <dgm:t>
        <a:bodyPr/>
        <a:lstStyle/>
        <a:p>
          <a:pPr>
            <a:buFont typeface="+mj-lt"/>
            <a:buAutoNum type="arabicPeriod"/>
          </a:pPr>
          <a:r>
            <a:rPr lang="en-GB" dirty="0"/>
            <a:t>Auth ECTS Coordinators  </a:t>
          </a:r>
        </a:p>
      </dgm:t>
    </dgm:pt>
    <dgm:pt modelId="{85E02EDB-34DF-8945-9C53-BAD4A896AA3E}" type="parTrans" cxnId="{ADDFB590-3B5F-2846-B4D1-A7B22D09C6BD}">
      <dgm:prSet/>
      <dgm:spPr/>
      <dgm:t>
        <a:bodyPr/>
        <a:lstStyle/>
        <a:p>
          <a:endParaRPr lang="el-GR"/>
        </a:p>
      </dgm:t>
    </dgm:pt>
    <dgm:pt modelId="{D4CCA3E3-F84B-6F4E-99F3-C0AC9ABC9504}" type="sibTrans" cxnId="{ADDFB590-3B5F-2846-B4D1-A7B22D09C6BD}">
      <dgm:prSet/>
      <dgm:spPr/>
      <dgm:t>
        <a:bodyPr/>
        <a:lstStyle/>
        <a:p>
          <a:endParaRPr lang="el-GR"/>
        </a:p>
      </dgm:t>
    </dgm:pt>
    <dgm:pt modelId="{7DA9C41E-8AC6-E74B-81AE-566C5C9C7729}">
      <dgm:prSet/>
      <dgm:spPr/>
      <dgm:t>
        <a:bodyPr/>
        <a:lstStyle/>
        <a:p>
          <a:r>
            <a:rPr lang="en-GB" dirty="0"/>
            <a:t>Students </a:t>
          </a:r>
        </a:p>
      </dgm:t>
    </dgm:pt>
    <dgm:pt modelId="{9BF6CC32-763D-5D46-974A-E807461425CD}" type="parTrans" cxnId="{318DBBEA-6524-D34B-9E60-1C408834C7CA}">
      <dgm:prSet/>
      <dgm:spPr/>
      <dgm:t>
        <a:bodyPr/>
        <a:lstStyle/>
        <a:p>
          <a:endParaRPr lang="el-GR"/>
        </a:p>
      </dgm:t>
    </dgm:pt>
    <dgm:pt modelId="{D874CA87-130B-F142-AE4A-3BA02284BA5C}" type="sibTrans" cxnId="{318DBBEA-6524-D34B-9E60-1C408834C7CA}">
      <dgm:prSet/>
      <dgm:spPr/>
      <dgm:t>
        <a:bodyPr/>
        <a:lstStyle/>
        <a:p>
          <a:endParaRPr lang="el-GR"/>
        </a:p>
      </dgm:t>
    </dgm:pt>
    <dgm:pt modelId="{13225ACF-740F-0A4D-81BF-0802EE4704C3}">
      <dgm:prSet/>
      <dgm:spPr/>
      <dgm:t>
        <a:bodyPr/>
        <a:lstStyle/>
        <a:p>
          <a:pPr>
            <a:buFont typeface="+mj-lt"/>
            <a:buAutoNum type="arabicPeriod"/>
          </a:pPr>
          <a:r>
            <a:rPr lang="en-GB"/>
            <a:t>Staff of Foreign Erasmus Offices </a:t>
          </a:r>
        </a:p>
      </dgm:t>
    </dgm:pt>
    <dgm:pt modelId="{0F67777E-30C0-BE4B-A2E0-48F7B99B3D11}" type="parTrans" cxnId="{76520CF5-5356-424E-A097-E6AD005718D2}">
      <dgm:prSet/>
      <dgm:spPr/>
      <dgm:t>
        <a:bodyPr/>
        <a:lstStyle/>
        <a:p>
          <a:endParaRPr lang="el-GR"/>
        </a:p>
      </dgm:t>
    </dgm:pt>
    <dgm:pt modelId="{5FA761E0-85C9-8A42-A99D-6C6C0A51D72C}" type="sibTrans" cxnId="{76520CF5-5356-424E-A097-E6AD005718D2}">
      <dgm:prSet/>
      <dgm:spPr/>
      <dgm:t>
        <a:bodyPr/>
        <a:lstStyle/>
        <a:p>
          <a:endParaRPr lang="el-GR"/>
        </a:p>
      </dgm:t>
    </dgm:pt>
    <dgm:pt modelId="{F5E42BC5-B132-554F-9264-40FDD5E04FFE}" type="pres">
      <dgm:prSet presAssocID="{40DAE05F-A4A1-8947-BFF9-2DE6E33C3E98}" presName="vert0" presStyleCnt="0">
        <dgm:presLayoutVars>
          <dgm:dir/>
          <dgm:animOne val="branch"/>
          <dgm:animLvl val="lvl"/>
        </dgm:presLayoutVars>
      </dgm:prSet>
      <dgm:spPr/>
    </dgm:pt>
    <dgm:pt modelId="{DBA2967E-8ECF-4E41-938D-9D29FB9789F4}" type="pres">
      <dgm:prSet presAssocID="{A64A9C7A-2FB3-5B4F-BED5-95DADEF7D875}" presName="thickLine" presStyleLbl="alignNode1" presStyleIdx="0" presStyleCnt="4"/>
      <dgm:spPr/>
    </dgm:pt>
    <dgm:pt modelId="{9549E5F4-CADA-3B4B-957D-7DB6DC879699}" type="pres">
      <dgm:prSet presAssocID="{A64A9C7A-2FB3-5B4F-BED5-95DADEF7D875}" presName="horz1" presStyleCnt="0"/>
      <dgm:spPr/>
    </dgm:pt>
    <dgm:pt modelId="{ECBDEB1F-C553-AD48-AB32-CD1F70336369}" type="pres">
      <dgm:prSet presAssocID="{A64A9C7A-2FB3-5B4F-BED5-95DADEF7D875}" presName="tx1" presStyleLbl="revTx" presStyleIdx="0" presStyleCnt="4"/>
      <dgm:spPr/>
    </dgm:pt>
    <dgm:pt modelId="{8543BF7D-A7EF-8842-B061-F5F60FBB9A62}" type="pres">
      <dgm:prSet presAssocID="{A64A9C7A-2FB3-5B4F-BED5-95DADEF7D875}" presName="vert1" presStyleCnt="0"/>
      <dgm:spPr/>
    </dgm:pt>
    <dgm:pt modelId="{5AE00D8C-4F81-4441-AADE-1B129216FF9A}" type="pres">
      <dgm:prSet presAssocID="{7DA9C41E-8AC6-E74B-81AE-566C5C9C7729}" presName="thickLine" presStyleLbl="alignNode1" presStyleIdx="1" presStyleCnt="4"/>
      <dgm:spPr/>
    </dgm:pt>
    <dgm:pt modelId="{E16B8EF9-2A4F-B246-B5DB-E1AC20603CEE}" type="pres">
      <dgm:prSet presAssocID="{7DA9C41E-8AC6-E74B-81AE-566C5C9C7729}" presName="horz1" presStyleCnt="0"/>
      <dgm:spPr/>
    </dgm:pt>
    <dgm:pt modelId="{A9D978BE-F864-6A40-A625-D0BA4A4B0277}" type="pres">
      <dgm:prSet presAssocID="{7DA9C41E-8AC6-E74B-81AE-566C5C9C7729}" presName="tx1" presStyleLbl="revTx" presStyleIdx="1" presStyleCnt="4"/>
      <dgm:spPr/>
    </dgm:pt>
    <dgm:pt modelId="{9B77B802-A423-B24C-B3FD-B0FFF6961D6C}" type="pres">
      <dgm:prSet presAssocID="{7DA9C41E-8AC6-E74B-81AE-566C5C9C7729}" presName="vert1" presStyleCnt="0"/>
      <dgm:spPr/>
    </dgm:pt>
    <dgm:pt modelId="{D68C2C4B-8597-4D4A-8C59-80D49D28E3A1}" type="pres">
      <dgm:prSet presAssocID="{07E1D15B-5D29-A945-8A63-F00038181380}" presName="thickLine" presStyleLbl="alignNode1" presStyleIdx="2" presStyleCnt="4"/>
      <dgm:spPr/>
    </dgm:pt>
    <dgm:pt modelId="{762E938B-9CDE-7748-B1BB-6F8DFC623D8B}" type="pres">
      <dgm:prSet presAssocID="{07E1D15B-5D29-A945-8A63-F00038181380}" presName="horz1" presStyleCnt="0"/>
      <dgm:spPr/>
    </dgm:pt>
    <dgm:pt modelId="{92F86390-BF5B-A447-805C-807A9037139B}" type="pres">
      <dgm:prSet presAssocID="{07E1D15B-5D29-A945-8A63-F00038181380}" presName="tx1" presStyleLbl="revTx" presStyleIdx="2" presStyleCnt="4"/>
      <dgm:spPr/>
    </dgm:pt>
    <dgm:pt modelId="{FDBA90CB-88DC-6547-AD31-C0B0EC512014}" type="pres">
      <dgm:prSet presAssocID="{07E1D15B-5D29-A945-8A63-F00038181380}" presName="vert1" presStyleCnt="0"/>
      <dgm:spPr/>
    </dgm:pt>
    <dgm:pt modelId="{CE2C066B-7B4B-4146-8738-83D1B980ED81}" type="pres">
      <dgm:prSet presAssocID="{13225ACF-740F-0A4D-81BF-0802EE4704C3}" presName="thickLine" presStyleLbl="alignNode1" presStyleIdx="3" presStyleCnt="4"/>
      <dgm:spPr/>
    </dgm:pt>
    <dgm:pt modelId="{7FFE3B02-C343-0C4C-BC69-A8F563A585ED}" type="pres">
      <dgm:prSet presAssocID="{13225ACF-740F-0A4D-81BF-0802EE4704C3}" presName="horz1" presStyleCnt="0"/>
      <dgm:spPr/>
    </dgm:pt>
    <dgm:pt modelId="{160EA14D-7F1B-F44E-AA5C-97684669A7AD}" type="pres">
      <dgm:prSet presAssocID="{13225ACF-740F-0A4D-81BF-0802EE4704C3}" presName="tx1" presStyleLbl="revTx" presStyleIdx="3" presStyleCnt="4"/>
      <dgm:spPr/>
    </dgm:pt>
    <dgm:pt modelId="{EAA82DED-0A09-2C44-940D-02A648CEBFC2}" type="pres">
      <dgm:prSet presAssocID="{13225ACF-740F-0A4D-81BF-0802EE4704C3}" presName="vert1" presStyleCnt="0"/>
      <dgm:spPr/>
    </dgm:pt>
  </dgm:ptLst>
  <dgm:cxnLst>
    <dgm:cxn modelId="{76B0A503-3A56-6D4F-8EC1-04F0FBFC380D}" srcId="{40DAE05F-A4A1-8947-BFF9-2DE6E33C3E98}" destId="{A64A9C7A-2FB3-5B4F-BED5-95DADEF7D875}" srcOrd="0" destOrd="0" parTransId="{A38EBA10-3381-1648-9811-2144E64A474C}" sibTransId="{DC2992DA-8A9E-864E-BB0E-CD1E2D1C049F}"/>
    <dgm:cxn modelId="{E128DD56-B017-AE45-A9A7-0798AC3D502F}" type="presOf" srcId="{40DAE05F-A4A1-8947-BFF9-2DE6E33C3E98}" destId="{F5E42BC5-B132-554F-9264-40FDD5E04FFE}" srcOrd="0" destOrd="0" presId="urn:microsoft.com/office/officeart/2008/layout/LinedList"/>
    <dgm:cxn modelId="{ADDFB590-3B5F-2846-B4D1-A7B22D09C6BD}" srcId="{40DAE05F-A4A1-8947-BFF9-2DE6E33C3E98}" destId="{07E1D15B-5D29-A945-8A63-F00038181380}" srcOrd="2" destOrd="0" parTransId="{85E02EDB-34DF-8945-9C53-BAD4A896AA3E}" sibTransId="{D4CCA3E3-F84B-6F4E-99F3-C0AC9ABC9504}"/>
    <dgm:cxn modelId="{FBD03DBD-D79F-8445-8114-AC7B00863469}" type="presOf" srcId="{A64A9C7A-2FB3-5B4F-BED5-95DADEF7D875}" destId="{ECBDEB1F-C553-AD48-AB32-CD1F70336369}" srcOrd="0" destOrd="0" presId="urn:microsoft.com/office/officeart/2008/layout/LinedList"/>
    <dgm:cxn modelId="{EE1522D9-669D-904E-B63B-C9568B9DF4A5}" type="presOf" srcId="{13225ACF-740F-0A4D-81BF-0802EE4704C3}" destId="{160EA14D-7F1B-F44E-AA5C-97684669A7AD}" srcOrd="0" destOrd="0" presId="urn:microsoft.com/office/officeart/2008/layout/LinedList"/>
    <dgm:cxn modelId="{E2B37EEA-2C0A-194B-87D9-FF1112B9143C}" type="presOf" srcId="{07E1D15B-5D29-A945-8A63-F00038181380}" destId="{92F86390-BF5B-A447-805C-807A9037139B}" srcOrd="0" destOrd="0" presId="urn:microsoft.com/office/officeart/2008/layout/LinedList"/>
    <dgm:cxn modelId="{318DBBEA-6524-D34B-9E60-1C408834C7CA}" srcId="{40DAE05F-A4A1-8947-BFF9-2DE6E33C3E98}" destId="{7DA9C41E-8AC6-E74B-81AE-566C5C9C7729}" srcOrd="1" destOrd="0" parTransId="{9BF6CC32-763D-5D46-974A-E807461425CD}" sibTransId="{D874CA87-130B-F142-AE4A-3BA02284BA5C}"/>
    <dgm:cxn modelId="{76520CF5-5356-424E-A097-E6AD005718D2}" srcId="{40DAE05F-A4A1-8947-BFF9-2DE6E33C3E98}" destId="{13225ACF-740F-0A4D-81BF-0802EE4704C3}" srcOrd="3" destOrd="0" parTransId="{0F67777E-30C0-BE4B-A2E0-48F7B99B3D11}" sibTransId="{5FA761E0-85C9-8A42-A99D-6C6C0A51D72C}"/>
    <dgm:cxn modelId="{C1CA4DFF-8540-0E45-854E-AA7809B75D5F}" type="presOf" srcId="{7DA9C41E-8AC6-E74B-81AE-566C5C9C7729}" destId="{A9D978BE-F864-6A40-A625-D0BA4A4B0277}" srcOrd="0" destOrd="0" presId="urn:microsoft.com/office/officeart/2008/layout/LinedList"/>
    <dgm:cxn modelId="{AD47324B-EB3E-E546-B695-E45A0D4E4F83}" type="presParOf" srcId="{F5E42BC5-B132-554F-9264-40FDD5E04FFE}" destId="{DBA2967E-8ECF-4E41-938D-9D29FB9789F4}" srcOrd="0" destOrd="0" presId="urn:microsoft.com/office/officeart/2008/layout/LinedList"/>
    <dgm:cxn modelId="{5BE91D13-C8AC-554D-9352-D1BD069A5DE1}" type="presParOf" srcId="{F5E42BC5-B132-554F-9264-40FDD5E04FFE}" destId="{9549E5F4-CADA-3B4B-957D-7DB6DC879699}" srcOrd="1" destOrd="0" presId="urn:microsoft.com/office/officeart/2008/layout/LinedList"/>
    <dgm:cxn modelId="{81A960E4-1FFA-A94E-8309-2DCF4B1786F3}" type="presParOf" srcId="{9549E5F4-CADA-3B4B-957D-7DB6DC879699}" destId="{ECBDEB1F-C553-AD48-AB32-CD1F70336369}" srcOrd="0" destOrd="0" presId="urn:microsoft.com/office/officeart/2008/layout/LinedList"/>
    <dgm:cxn modelId="{02065C17-E5CA-0448-841A-5EB370EACD51}" type="presParOf" srcId="{9549E5F4-CADA-3B4B-957D-7DB6DC879699}" destId="{8543BF7D-A7EF-8842-B061-F5F60FBB9A62}" srcOrd="1" destOrd="0" presId="urn:microsoft.com/office/officeart/2008/layout/LinedList"/>
    <dgm:cxn modelId="{1D011631-243B-2645-94E6-E920D98738D1}" type="presParOf" srcId="{F5E42BC5-B132-554F-9264-40FDD5E04FFE}" destId="{5AE00D8C-4F81-4441-AADE-1B129216FF9A}" srcOrd="2" destOrd="0" presId="urn:microsoft.com/office/officeart/2008/layout/LinedList"/>
    <dgm:cxn modelId="{C7B68EBE-9ACC-794B-BACC-1FA26C109343}" type="presParOf" srcId="{F5E42BC5-B132-554F-9264-40FDD5E04FFE}" destId="{E16B8EF9-2A4F-B246-B5DB-E1AC20603CEE}" srcOrd="3" destOrd="0" presId="urn:microsoft.com/office/officeart/2008/layout/LinedList"/>
    <dgm:cxn modelId="{BED34EDA-6DE3-3B45-8307-FAFD1DC08F8C}" type="presParOf" srcId="{E16B8EF9-2A4F-B246-B5DB-E1AC20603CEE}" destId="{A9D978BE-F864-6A40-A625-D0BA4A4B0277}" srcOrd="0" destOrd="0" presId="urn:microsoft.com/office/officeart/2008/layout/LinedList"/>
    <dgm:cxn modelId="{D76C934D-A710-A04C-995E-8B60CF82DEF1}" type="presParOf" srcId="{E16B8EF9-2A4F-B246-B5DB-E1AC20603CEE}" destId="{9B77B802-A423-B24C-B3FD-B0FFF6961D6C}" srcOrd="1" destOrd="0" presId="urn:microsoft.com/office/officeart/2008/layout/LinedList"/>
    <dgm:cxn modelId="{4DB12EE7-B450-334F-A6E5-F1D0E7777303}" type="presParOf" srcId="{F5E42BC5-B132-554F-9264-40FDD5E04FFE}" destId="{D68C2C4B-8597-4D4A-8C59-80D49D28E3A1}" srcOrd="4" destOrd="0" presId="urn:microsoft.com/office/officeart/2008/layout/LinedList"/>
    <dgm:cxn modelId="{E9EEAE79-6043-7B48-ACB7-CC8B398D8431}" type="presParOf" srcId="{F5E42BC5-B132-554F-9264-40FDD5E04FFE}" destId="{762E938B-9CDE-7748-B1BB-6F8DFC623D8B}" srcOrd="5" destOrd="0" presId="urn:microsoft.com/office/officeart/2008/layout/LinedList"/>
    <dgm:cxn modelId="{EAA7F73D-7707-D249-88A9-28362031428D}" type="presParOf" srcId="{762E938B-9CDE-7748-B1BB-6F8DFC623D8B}" destId="{92F86390-BF5B-A447-805C-807A9037139B}" srcOrd="0" destOrd="0" presId="urn:microsoft.com/office/officeart/2008/layout/LinedList"/>
    <dgm:cxn modelId="{16AAA36B-4931-AF45-90AA-4DD3CE5C13C1}" type="presParOf" srcId="{762E938B-9CDE-7748-B1BB-6F8DFC623D8B}" destId="{FDBA90CB-88DC-6547-AD31-C0B0EC512014}" srcOrd="1" destOrd="0" presId="urn:microsoft.com/office/officeart/2008/layout/LinedList"/>
    <dgm:cxn modelId="{44F5EA8B-04F4-E746-8DD0-4E3ADD28F880}" type="presParOf" srcId="{F5E42BC5-B132-554F-9264-40FDD5E04FFE}" destId="{CE2C066B-7B4B-4146-8738-83D1B980ED81}" srcOrd="6" destOrd="0" presId="urn:microsoft.com/office/officeart/2008/layout/LinedList"/>
    <dgm:cxn modelId="{AC577308-E3B8-A446-83C0-BAB1F769ECF1}" type="presParOf" srcId="{F5E42BC5-B132-554F-9264-40FDD5E04FFE}" destId="{7FFE3B02-C343-0C4C-BC69-A8F563A585ED}" srcOrd="7" destOrd="0" presId="urn:microsoft.com/office/officeart/2008/layout/LinedList"/>
    <dgm:cxn modelId="{BA7023F6-6E4F-EF48-A7A6-A4DE1729E04D}" type="presParOf" srcId="{7FFE3B02-C343-0C4C-BC69-A8F563A585ED}" destId="{160EA14D-7F1B-F44E-AA5C-97684669A7AD}" srcOrd="0" destOrd="0" presId="urn:microsoft.com/office/officeart/2008/layout/LinedList"/>
    <dgm:cxn modelId="{76230588-F66A-3849-8A1B-C03D81944078}" type="presParOf" srcId="{7FFE3B02-C343-0C4C-BC69-A8F563A585ED}" destId="{EAA82DED-0A09-2C44-940D-02A648CEBFC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A2967E-8ECF-4E41-938D-9D29FB9789F4}">
      <dsp:nvSpPr>
        <dsp:cNvPr id="0" name=""/>
        <dsp:cNvSpPr/>
      </dsp:nvSpPr>
      <dsp:spPr>
        <a:xfrm>
          <a:off x="0" y="0"/>
          <a:ext cx="9601200" cy="0"/>
        </a:xfrm>
        <a:prstGeom prst="line">
          <a:avLst/>
        </a:prstGeom>
        <a:solidFill>
          <a:schemeClr val="accent3">
            <a:shade val="80000"/>
            <a:hueOff val="0"/>
            <a:satOff val="0"/>
            <a:lumOff val="0"/>
            <a:alphaOff val="0"/>
          </a:schemeClr>
        </a:solidFill>
        <a:ln w="34925" cap="flat" cmpd="sng" algn="in">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BDEB1F-C553-AD48-AB32-CD1F70336369}">
      <dsp:nvSpPr>
        <dsp:cNvPr id="0" name=""/>
        <dsp:cNvSpPr/>
      </dsp:nvSpPr>
      <dsp:spPr>
        <a:xfrm>
          <a:off x="0" y="0"/>
          <a:ext cx="9601200" cy="895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l-GR" sz="4200" kern="1200" dirty="0" err="1"/>
            <a:t>Διαχειριστής</a:t>
          </a:r>
          <a:r>
            <a:rPr lang="el-GR" sz="4200" kern="1200" dirty="0"/>
            <a:t> (</a:t>
          </a:r>
          <a:r>
            <a:rPr lang="en-GB" sz="4200" kern="1200" dirty="0"/>
            <a:t>Auth Erasmus Office)</a:t>
          </a:r>
          <a:endParaRPr lang="el-GR" sz="4200" kern="1200" dirty="0"/>
        </a:p>
      </dsp:txBody>
      <dsp:txXfrm>
        <a:off x="0" y="0"/>
        <a:ext cx="9601200" cy="895350"/>
      </dsp:txXfrm>
    </dsp:sp>
    <dsp:sp modelId="{5AE00D8C-4F81-4441-AADE-1B129216FF9A}">
      <dsp:nvSpPr>
        <dsp:cNvPr id="0" name=""/>
        <dsp:cNvSpPr/>
      </dsp:nvSpPr>
      <dsp:spPr>
        <a:xfrm>
          <a:off x="0" y="895350"/>
          <a:ext cx="9601200" cy="0"/>
        </a:xfrm>
        <a:prstGeom prst="line">
          <a:avLst/>
        </a:prstGeom>
        <a:solidFill>
          <a:schemeClr val="accent3">
            <a:shade val="80000"/>
            <a:hueOff val="0"/>
            <a:satOff val="0"/>
            <a:lumOff val="6364"/>
            <a:alphaOff val="0"/>
          </a:schemeClr>
        </a:solidFill>
        <a:ln w="34925" cap="flat" cmpd="sng" algn="in">
          <a:solidFill>
            <a:schemeClr val="accent3">
              <a:shade val="80000"/>
              <a:hueOff val="0"/>
              <a:satOff val="0"/>
              <a:lumOff val="636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D978BE-F864-6A40-A625-D0BA4A4B0277}">
      <dsp:nvSpPr>
        <dsp:cNvPr id="0" name=""/>
        <dsp:cNvSpPr/>
      </dsp:nvSpPr>
      <dsp:spPr>
        <a:xfrm>
          <a:off x="0" y="895350"/>
          <a:ext cx="9601200" cy="895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GB" sz="4200" kern="1200" dirty="0"/>
            <a:t>Students </a:t>
          </a:r>
        </a:p>
      </dsp:txBody>
      <dsp:txXfrm>
        <a:off x="0" y="895350"/>
        <a:ext cx="9601200" cy="895350"/>
      </dsp:txXfrm>
    </dsp:sp>
    <dsp:sp modelId="{D68C2C4B-8597-4D4A-8C59-80D49D28E3A1}">
      <dsp:nvSpPr>
        <dsp:cNvPr id="0" name=""/>
        <dsp:cNvSpPr/>
      </dsp:nvSpPr>
      <dsp:spPr>
        <a:xfrm>
          <a:off x="0" y="1790700"/>
          <a:ext cx="9601200" cy="0"/>
        </a:xfrm>
        <a:prstGeom prst="line">
          <a:avLst/>
        </a:prstGeom>
        <a:solidFill>
          <a:schemeClr val="accent3">
            <a:shade val="80000"/>
            <a:hueOff val="0"/>
            <a:satOff val="0"/>
            <a:lumOff val="12728"/>
            <a:alphaOff val="0"/>
          </a:schemeClr>
        </a:solidFill>
        <a:ln w="34925" cap="flat" cmpd="sng" algn="in">
          <a:solidFill>
            <a:schemeClr val="accent3">
              <a:shade val="80000"/>
              <a:hueOff val="0"/>
              <a:satOff val="0"/>
              <a:lumOff val="1272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F86390-BF5B-A447-805C-807A9037139B}">
      <dsp:nvSpPr>
        <dsp:cNvPr id="0" name=""/>
        <dsp:cNvSpPr/>
      </dsp:nvSpPr>
      <dsp:spPr>
        <a:xfrm>
          <a:off x="0" y="1790700"/>
          <a:ext cx="9601200" cy="895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Font typeface="+mj-lt"/>
            <a:buNone/>
          </a:pPr>
          <a:r>
            <a:rPr lang="en-GB" sz="4200" kern="1200" dirty="0"/>
            <a:t>Auth ECTS Coordinators  </a:t>
          </a:r>
        </a:p>
      </dsp:txBody>
      <dsp:txXfrm>
        <a:off x="0" y="1790700"/>
        <a:ext cx="9601200" cy="895350"/>
      </dsp:txXfrm>
    </dsp:sp>
    <dsp:sp modelId="{CE2C066B-7B4B-4146-8738-83D1B980ED81}">
      <dsp:nvSpPr>
        <dsp:cNvPr id="0" name=""/>
        <dsp:cNvSpPr/>
      </dsp:nvSpPr>
      <dsp:spPr>
        <a:xfrm>
          <a:off x="0" y="2686050"/>
          <a:ext cx="9601200" cy="0"/>
        </a:xfrm>
        <a:prstGeom prst="line">
          <a:avLst/>
        </a:prstGeom>
        <a:solidFill>
          <a:schemeClr val="accent3">
            <a:shade val="80000"/>
            <a:hueOff val="0"/>
            <a:satOff val="0"/>
            <a:lumOff val="19092"/>
            <a:alphaOff val="0"/>
          </a:schemeClr>
        </a:solidFill>
        <a:ln w="34925" cap="flat" cmpd="sng" algn="in">
          <a:solidFill>
            <a:schemeClr val="accent3">
              <a:shade val="80000"/>
              <a:hueOff val="0"/>
              <a:satOff val="0"/>
              <a:lumOff val="1909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0EA14D-7F1B-F44E-AA5C-97684669A7AD}">
      <dsp:nvSpPr>
        <dsp:cNvPr id="0" name=""/>
        <dsp:cNvSpPr/>
      </dsp:nvSpPr>
      <dsp:spPr>
        <a:xfrm>
          <a:off x="0" y="2686050"/>
          <a:ext cx="9601200" cy="895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Font typeface="+mj-lt"/>
            <a:buNone/>
          </a:pPr>
          <a:r>
            <a:rPr lang="en-GB" sz="4200" kern="1200"/>
            <a:t>Staff of Foreign Erasmus Offices </a:t>
          </a:r>
        </a:p>
      </dsp:txBody>
      <dsp:txXfrm>
        <a:off x="0" y="2686050"/>
        <a:ext cx="9601200" cy="89535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Θέση ημερομηνίας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0DD40BE5-F188-4B90-8D25-FBCE85B41EF8}" type="datetime1">
              <a:rPr lang="el-GR" smtClean="0"/>
              <a:t>8/1/23</a:t>
            </a:fld>
            <a:endParaRPr lang="en-US" dirty="0"/>
          </a:p>
        </p:txBody>
      </p:sp>
      <p:sp>
        <p:nvSpPr>
          <p:cNvPr id="4" name="Θέση υποσέλιδου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Θέση αριθμού διαφάνειας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a:t>
            </a:fld>
            <a:endParaRPr lang="en-US"/>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F87A8100-2D96-4CBC-9A09-B5A1A3AE53A6}" type="datetime1">
              <a:rPr lang="el-GR" smtClean="0"/>
              <a:t>8/1/23</a:t>
            </a:fld>
            <a:endParaRPr lang="en-US"/>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l"/>
              <a:t>Κάντε κλικ για επεξεργασία των στυλ κειμένου του υποδείγματος</a:t>
            </a:r>
            <a:endParaRPr lang="en-US"/>
          </a:p>
          <a:p>
            <a:pPr lvl="1" rtl="0"/>
            <a:r>
              <a:rPr lang="el"/>
              <a:t>Δεύτερου επιπέδου</a:t>
            </a:r>
          </a:p>
          <a:p>
            <a:pPr lvl="2" rtl="0"/>
            <a:r>
              <a:rPr lang="el"/>
              <a:t>Τρίτου επιπέδου</a:t>
            </a:r>
          </a:p>
          <a:p>
            <a:pPr lvl="3" rtl="0"/>
            <a:r>
              <a:rPr lang="el"/>
              <a:t>Τέταρτου επιπέδου</a:t>
            </a:r>
          </a:p>
          <a:p>
            <a:pPr lvl="4" rtl="0"/>
            <a:r>
              <a:rPr lang="el"/>
              <a:t>Πέμπτου επιπέδου</a:t>
            </a:r>
            <a:endParaRPr lang="en-US"/>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a:t>
            </a:fld>
            <a:endParaRPr lang="en-US"/>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Διαφάνεια τίτλου">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l-GR"/>
              <a:t>Κάντε κλικ για να επεξεργαστείτε τον τίτλο υποδείγματος</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a:t>Κάντε κλικ για να επεξεργαστείτε τον υπότιτλο του υποδείγματος</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C71C264D-C0A2-4845-B03C-DEB4FF68BDB8}" type="datetime1">
              <a:rPr lang="el-GR" smtClean="0"/>
              <a:t>8/1/23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34B7E4EF-A1BD-40F4-AB7B-04F084DD991D}"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39179175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310BF56E-831B-45E4-8E39-FD5C7E7805B5}" type="datetime1">
              <a:rPr lang="el-GR" smtClean="0"/>
              <a:t>8/1/23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pPr/>
              <a:t>‹#›</a:t>
            </a:fld>
            <a:endParaRPr lang="en-US"/>
          </a:p>
        </p:txBody>
      </p:sp>
    </p:spTree>
    <p:extLst>
      <p:ext uri="{BB962C8B-B14F-4D97-AF65-F5344CB8AC3E}">
        <p14:creationId xmlns:p14="http://schemas.microsoft.com/office/powerpoint/2010/main" val="221362931"/>
      </p:ext>
    </p:extLst>
  </p:cSld>
  <p:clrMapOvr>
    <a:masterClrMapping/>
  </p:clrMapOvr>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310BF56E-831B-45E4-8E39-FD5C7E7805B5}" type="datetime1">
              <a:rPr lang="el-GR" smtClean="0"/>
              <a:t>8/1/23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pPr/>
              <a:t>‹#›</a:t>
            </a:fld>
            <a:endParaRPr lang="en-US"/>
          </a:p>
        </p:txBody>
      </p:sp>
    </p:spTree>
    <p:extLst>
      <p:ext uri="{BB962C8B-B14F-4D97-AF65-F5344CB8AC3E}">
        <p14:creationId xmlns:p14="http://schemas.microsoft.com/office/powerpoint/2010/main" val="396998163"/>
      </p:ext>
    </p:extLst>
  </p:cSld>
  <p:clrMapOvr>
    <a:masterClrMapping/>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310BF56E-831B-45E4-8E39-FD5C7E7805B5}" type="datetime1">
              <a:rPr lang="el-GR" smtClean="0"/>
              <a:t>8/1/23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pPr/>
              <a:t>‹#›</a:t>
            </a:fld>
            <a:endParaRPr lang="en-US"/>
          </a:p>
        </p:txBody>
      </p:sp>
    </p:spTree>
    <p:extLst>
      <p:ext uri="{BB962C8B-B14F-4D97-AF65-F5344CB8AC3E}">
        <p14:creationId xmlns:p14="http://schemas.microsoft.com/office/powerpoint/2010/main" val="530896337"/>
      </p:ext>
    </p:extLst>
  </p:cSld>
  <p:clrMapOvr>
    <a:masterClrMapping/>
  </p:clrMapOvr>
  <p:hf sldNum="0" hdr="0" ft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Κεφαλίδα ενότητας">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659D29F7-5CBA-4408-9DA4-0BE9487C52BA}" type="datetime1">
              <a:rPr lang="el-GR" smtClean="0"/>
              <a:t>8/1/23</a:t>
            </a:fld>
            <a:endParaRPr lang="el-GR"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34B7E4EF-A1BD-40F4-AB7B-04F084DD991D}"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41250173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Date Placeholder 4"/>
          <p:cNvSpPr>
            <a:spLocks noGrp="1"/>
          </p:cNvSpPr>
          <p:nvPr>
            <p:ph type="dt" sz="half" idx="10"/>
          </p:nvPr>
        </p:nvSpPr>
        <p:spPr/>
        <p:txBody>
          <a:bodyPr/>
          <a:lstStyle/>
          <a:p>
            <a:fld id="{310BF56E-831B-45E4-8E39-FD5C7E7805B5}" type="datetime1">
              <a:rPr lang="el-GR" smtClean="0"/>
              <a:t>8/1/23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pPr/>
              <a:t>‹#›</a:t>
            </a:fld>
            <a:endParaRPr lang="en-US"/>
          </a:p>
        </p:txBody>
      </p:sp>
    </p:spTree>
    <p:extLst>
      <p:ext uri="{BB962C8B-B14F-4D97-AF65-F5344CB8AC3E}">
        <p14:creationId xmlns:p14="http://schemas.microsoft.com/office/powerpoint/2010/main" val="2934412845"/>
      </p:ext>
    </p:extLst>
  </p:cSld>
  <p:clrMapOvr>
    <a:masterClrMapping/>
  </p:clrMapOvr>
  <p:hf sldNum="0" hdr="0" ftr="0"/>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7" name="Date Placeholder 6"/>
          <p:cNvSpPr>
            <a:spLocks noGrp="1"/>
          </p:cNvSpPr>
          <p:nvPr>
            <p:ph type="dt" sz="half" idx="10"/>
          </p:nvPr>
        </p:nvSpPr>
        <p:spPr/>
        <p:txBody>
          <a:bodyPr/>
          <a:lstStyle/>
          <a:p>
            <a:fld id="{310BF56E-831B-45E4-8E39-FD5C7E7805B5}" type="datetime1">
              <a:rPr lang="el-GR" smtClean="0"/>
              <a:t>8/1/23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pPr/>
              <a:t>‹#›</a:t>
            </a:fld>
            <a:endParaRPr lang="en-US"/>
          </a:p>
        </p:txBody>
      </p:sp>
    </p:spTree>
    <p:extLst>
      <p:ext uri="{BB962C8B-B14F-4D97-AF65-F5344CB8AC3E}">
        <p14:creationId xmlns:p14="http://schemas.microsoft.com/office/powerpoint/2010/main" val="4286730740"/>
      </p:ext>
    </p:extLst>
  </p:cSld>
  <p:clrMapOvr>
    <a:masterClrMapping/>
  </p:clrMapOvr>
  <p:hf sldNum="0" hdr="0" ftr="0"/>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Date Placeholder 2"/>
          <p:cNvSpPr>
            <a:spLocks noGrp="1"/>
          </p:cNvSpPr>
          <p:nvPr>
            <p:ph type="dt" sz="half" idx="10"/>
          </p:nvPr>
        </p:nvSpPr>
        <p:spPr/>
        <p:txBody>
          <a:bodyPr/>
          <a:lstStyle/>
          <a:p>
            <a:fld id="{02F16B12-7CBF-4CDF-89FA-F8A36048EF63}" type="datetime1">
              <a:rPr lang="el-GR" smtClean="0"/>
              <a:t>8/1/23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pPr/>
              <a:t>‹#›</a:t>
            </a:fld>
            <a:endParaRPr lang="en-US"/>
          </a:p>
        </p:txBody>
      </p:sp>
    </p:spTree>
    <p:extLst>
      <p:ext uri="{BB962C8B-B14F-4D97-AF65-F5344CB8AC3E}">
        <p14:creationId xmlns:p14="http://schemas.microsoft.com/office/powerpoint/2010/main" val="3319987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19D905-D926-4C7C-8880-7B55EA2B77E6}" type="datetime1">
              <a:rPr lang="el-GR" smtClean="0"/>
              <a:t>8/1/23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pPr/>
              <a:t>‹#›</a:t>
            </a:fld>
            <a:endParaRPr lang="en-US"/>
          </a:p>
        </p:txBody>
      </p:sp>
    </p:spTree>
    <p:extLst>
      <p:ext uri="{BB962C8B-B14F-4D97-AF65-F5344CB8AC3E}">
        <p14:creationId xmlns:p14="http://schemas.microsoft.com/office/powerpoint/2010/main" val="3443871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Περιεχόμενο με λεζάντα">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10BF56E-831B-45E4-8E39-FD5C7E7805B5}" type="datetime1">
              <a:rPr lang="el-GR" smtClean="0"/>
              <a:t>8/1/23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4B7E4EF-A1BD-40F4-AB7B-04F084DD991D}" type="slidenum">
              <a:rPr lang="en-US" smtClean="0"/>
              <a:pPr/>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67653650"/>
      </p:ext>
    </p:extLst>
  </p:cSld>
  <p:clrMapOvr>
    <a:masterClrMapping/>
  </p:clrMapOvr>
  <p:hf sldNum="0" hdr="0" ftr="0"/>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Εικόνα με λεζάντα">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l-GR"/>
              <a:t>Κάντε κλικ για να επεξεργαστείτε τον τίτλο υποδείγματος</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l-GR"/>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10BF56E-831B-45E4-8E39-FD5C7E7805B5}" type="datetime1">
              <a:rPr lang="el-GR" smtClean="0"/>
              <a:t>8/1/23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4B7E4EF-A1BD-40F4-AB7B-04F084DD991D}" type="slidenum">
              <a:rPr lang="en-US" smtClean="0"/>
              <a:pPr/>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76913324"/>
      </p:ext>
    </p:extLst>
  </p:cSld>
  <p:clrMapOvr>
    <a:masterClrMapping/>
  </p:clrMapOvr>
  <p:hf sldNum="0"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310BF56E-831B-45E4-8E39-FD5C7E7805B5}" type="datetime1">
              <a:rPr lang="el-GR" smtClean="0"/>
              <a:t>8/1/23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34B7E4EF-A1BD-40F4-AB7B-04F084DD991D}" type="slidenum">
              <a:rPr lang="en-US" smtClean="0"/>
              <a:pPr/>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04797868"/>
      </p:ext>
    </p:extLst>
  </p:cSld>
  <p:clrMap bg1="lt1" tx1="dk1" bg2="lt2" tx2="dk2" accent1="accent1" accent2="accent2" accent3="accent3" accent4="accent4" accent5="accent5" accent6="accent6" hlink="hlink" folHlink="folHlink"/>
  <p:sldLayoutIdLst>
    <p:sldLayoutId id="2147484204" r:id="rId1"/>
    <p:sldLayoutId id="2147484205" r:id="rId2"/>
    <p:sldLayoutId id="2147484206" r:id="rId3"/>
    <p:sldLayoutId id="2147484207" r:id="rId4"/>
    <p:sldLayoutId id="2147484208" r:id="rId5"/>
    <p:sldLayoutId id="2147484209" r:id="rId6"/>
    <p:sldLayoutId id="2147484210" r:id="rId7"/>
    <p:sldLayoutId id="2147484211" r:id="rId8"/>
    <p:sldLayoutId id="2147484212" r:id="rId9"/>
    <p:sldLayoutId id="2147484213" r:id="rId10"/>
    <p:sldLayoutId id="2147484214" r:id="rId11"/>
  </p:sldLayoutIdLst>
  <p:hf sldNum="0" hdr="0" ftr="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D71A3">
            <a:alpha val="80000"/>
          </a:srgbClr>
        </a:solidFill>
        <a:effectLst/>
      </p:bgPr>
    </p:bg>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18C3B467-088C-4F3D-A9A7-105C4E1E20CD}"/>
              </a:ext>
            </a:extLst>
          </p:cNvPr>
          <p:cNvSpPr>
            <a:spLocks noGrp="1"/>
          </p:cNvSpPr>
          <p:nvPr>
            <p:ph type="ctrTitle"/>
          </p:nvPr>
        </p:nvSpPr>
        <p:spPr>
          <a:xfrm>
            <a:off x="1320925" y="1432433"/>
            <a:ext cx="4775075" cy="1630907"/>
          </a:xfrm>
        </p:spPr>
        <p:txBody>
          <a:bodyPr rtlCol="0">
            <a:normAutofit/>
          </a:bodyPr>
          <a:lstStyle/>
          <a:p>
            <a:pPr rtl="0"/>
            <a:r>
              <a:rPr lang="en-US" sz="4400" dirty="0">
                <a:solidFill>
                  <a:schemeClr val="tx1"/>
                </a:solidFill>
                <a:latin typeface="Calibri" panose="020F0502020204030204" pitchFamily="34" charset="0"/>
                <a:ea typeface="Calibri" panose="020F0502020204030204" pitchFamily="34" charset="0"/>
                <a:cs typeface="Calibri" panose="020F0502020204030204" pitchFamily="34" charset="0"/>
              </a:rPr>
              <a:t>Auth Erasmus </a:t>
            </a:r>
            <a:br>
              <a:rPr lang="en-US" sz="4400" dirty="0">
                <a:solidFill>
                  <a:schemeClr val="tx1"/>
                </a:solidFill>
                <a:latin typeface="Calibri" panose="020F0502020204030204" pitchFamily="34" charset="0"/>
                <a:ea typeface="Calibri" panose="020F0502020204030204" pitchFamily="34" charset="0"/>
                <a:cs typeface="Calibri" panose="020F0502020204030204" pitchFamily="34" charset="0"/>
              </a:rPr>
            </a:br>
            <a:r>
              <a:rPr lang="en-US" sz="4400" dirty="0">
                <a:solidFill>
                  <a:schemeClr val="tx1"/>
                </a:solidFill>
                <a:latin typeface="Calibri" panose="020F0502020204030204" pitchFamily="34" charset="0"/>
                <a:ea typeface="Calibri" panose="020F0502020204030204" pitchFamily="34" charset="0"/>
                <a:cs typeface="Calibri" panose="020F0502020204030204" pitchFamily="34" charset="0"/>
              </a:rPr>
              <a:t>Database</a:t>
            </a:r>
            <a:endParaRPr lang="el" sz="44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Υπότιτλος 2">
            <a:extLst>
              <a:ext uri="{FF2B5EF4-FFF2-40B4-BE49-F238E27FC236}">
                <a16:creationId xmlns:a16="http://schemas.microsoft.com/office/drawing/2014/main" id="{C8722DDC-8EEE-4A06-8DFE-B44871EAA2CF}"/>
              </a:ext>
            </a:extLst>
          </p:cNvPr>
          <p:cNvSpPr>
            <a:spLocks noGrp="1"/>
          </p:cNvSpPr>
          <p:nvPr>
            <p:ph type="subTitle" idx="1"/>
          </p:nvPr>
        </p:nvSpPr>
        <p:spPr>
          <a:xfrm>
            <a:off x="7051964" y="4118217"/>
            <a:ext cx="3609835" cy="824113"/>
          </a:xfrm>
        </p:spPr>
        <p:txBody>
          <a:bodyPr rtlCol="0">
            <a:noAutofit/>
          </a:bodyPr>
          <a:lstStyle/>
          <a:p>
            <a:pPr algn="l" rtl="0">
              <a:spcAft>
                <a:spcPts val="600"/>
              </a:spcAft>
            </a:pPr>
            <a:r>
              <a:rPr lang="el-GR" dirty="0">
                <a:solidFill>
                  <a:schemeClr val="tx1"/>
                </a:solidFill>
                <a:latin typeface="+mn-lt"/>
                <a:ea typeface="+mn-ea"/>
                <a:cs typeface="+mn-cs"/>
              </a:rPr>
              <a:t>Δημήτρης </a:t>
            </a:r>
            <a:r>
              <a:rPr lang="el-GR" dirty="0" err="1">
                <a:solidFill>
                  <a:schemeClr val="tx1"/>
                </a:solidFill>
                <a:latin typeface="+mn-lt"/>
                <a:ea typeface="+mn-ea"/>
                <a:cs typeface="+mn-cs"/>
              </a:rPr>
              <a:t>Μπαρμπαρούσης</a:t>
            </a:r>
            <a:endParaRPr lang="el-GR" dirty="0">
              <a:solidFill>
                <a:schemeClr val="tx1"/>
              </a:solidFill>
              <a:latin typeface="+mn-lt"/>
              <a:ea typeface="+mn-ea"/>
              <a:cs typeface="+mn-cs"/>
            </a:endParaRPr>
          </a:p>
          <a:p>
            <a:pPr algn="l" rtl="0">
              <a:spcAft>
                <a:spcPts val="600"/>
              </a:spcAft>
            </a:pPr>
            <a:r>
              <a:rPr lang="el-GR" dirty="0">
                <a:solidFill>
                  <a:schemeClr val="tx1"/>
                </a:solidFill>
                <a:latin typeface="+mn-lt"/>
                <a:ea typeface="+mn-ea"/>
                <a:cs typeface="+mn-cs"/>
              </a:rPr>
              <a:t>Ευγενία </a:t>
            </a:r>
            <a:r>
              <a:rPr lang="el-GR" dirty="0" err="1">
                <a:solidFill>
                  <a:schemeClr val="tx1"/>
                </a:solidFill>
                <a:latin typeface="+mn-lt"/>
                <a:ea typeface="+mn-ea"/>
                <a:cs typeface="+mn-cs"/>
              </a:rPr>
              <a:t>Σταυριανίδου</a:t>
            </a:r>
            <a:endParaRPr lang="el-GR" dirty="0">
              <a:solidFill>
                <a:schemeClr val="tx1"/>
              </a:solidFill>
              <a:latin typeface="+mn-lt"/>
              <a:ea typeface="+mn-ea"/>
              <a:cs typeface="+mn-cs"/>
            </a:endParaRPr>
          </a:p>
          <a:p>
            <a:pPr algn="l" rtl="0">
              <a:spcAft>
                <a:spcPts val="600"/>
              </a:spcAft>
            </a:pPr>
            <a:r>
              <a:rPr lang="el-GR" dirty="0">
                <a:solidFill>
                  <a:schemeClr val="tx1"/>
                </a:solidFill>
                <a:latin typeface="+mn-lt"/>
                <a:ea typeface="+mn-ea"/>
                <a:cs typeface="+mn-cs"/>
              </a:rPr>
              <a:t>Θεόδωρος Λιούπης</a:t>
            </a:r>
            <a:endParaRPr lang="el" dirty="0">
              <a:solidFill>
                <a:schemeClr val="tx1"/>
              </a:solidFill>
              <a:latin typeface="+mn-lt"/>
              <a:ea typeface="+mn-ea"/>
              <a:cs typeface="+mn-cs"/>
            </a:endParaRPr>
          </a:p>
        </p:txBody>
      </p:sp>
      <p:sp>
        <p:nvSpPr>
          <p:cNvPr id="4" name="TextBox 3">
            <a:extLst>
              <a:ext uri="{FF2B5EF4-FFF2-40B4-BE49-F238E27FC236}">
                <a16:creationId xmlns:a16="http://schemas.microsoft.com/office/drawing/2014/main" id="{78191C35-F236-4AC6-BBE3-432D1E194D29}"/>
              </a:ext>
            </a:extLst>
          </p:cNvPr>
          <p:cNvSpPr txBox="1"/>
          <p:nvPr/>
        </p:nvSpPr>
        <p:spPr>
          <a:xfrm>
            <a:off x="9742066" y="5281174"/>
            <a:ext cx="1524000" cy="369332"/>
          </a:xfrm>
          <a:prstGeom prst="rect">
            <a:avLst/>
          </a:prstGeom>
          <a:noFill/>
        </p:spPr>
        <p:txBody>
          <a:bodyPr wrap="square" rtlCol="0">
            <a:spAutoFit/>
          </a:bodyPr>
          <a:lstStyle/>
          <a:p>
            <a:r>
              <a:rPr lang="el-GR" dirty="0"/>
              <a:t>Ομάδα 12</a:t>
            </a:r>
          </a:p>
        </p:txBody>
      </p:sp>
      <p:sp>
        <p:nvSpPr>
          <p:cNvPr id="10" name="TextBox 9">
            <a:extLst>
              <a:ext uri="{FF2B5EF4-FFF2-40B4-BE49-F238E27FC236}">
                <a16:creationId xmlns:a16="http://schemas.microsoft.com/office/drawing/2014/main" id="{0F1EF47E-5727-2B47-B1F5-5C0B918303CA}"/>
              </a:ext>
            </a:extLst>
          </p:cNvPr>
          <p:cNvSpPr txBox="1"/>
          <p:nvPr/>
        </p:nvSpPr>
        <p:spPr>
          <a:xfrm>
            <a:off x="1377536" y="2967335"/>
            <a:ext cx="5291833" cy="923330"/>
          </a:xfrm>
          <a:prstGeom prst="rect">
            <a:avLst/>
          </a:prstGeom>
          <a:noFill/>
        </p:spPr>
        <p:txBody>
          <a:bodyPr wrap="none" rtlCol="0">
            <a:spAutoFit/>
          </a:bodyPr>
          <a:lstStyle/>
          <a:p>
            <a:pPr algn="ctr"/>
            <a:r>
              <a:rPr lang="el-GR" dirty="0">
                <a:solidFill>
                  <a:schemeClr val="tx1"/>
                </a:solidFill>
              </a:rPr>
              <a:t>Μία βάση δεδομένων του ΑΠΘ για τους εξερχόμενους</a:t>
            </a:r>
          </a:p>
          <a:p>
            <a:pPr algn="ctr"/>
            <a:r>
              <a:rPr lang="el-GR" dirty="0">
                <a:solidFill>
                  <a:schemeClr val="tx1"/>
                </a:solidFill>
              </a:rPr>
              <a:t> φοιτητές με το πρόγραμμα </a:t>
            </a:r>
            <a:r>
              <a:rPr lang="en-US" dirty="0">
                <a:solidFill>
                  <a:schemeClr val="tx1"/>
                </a:solidFill>
              </a:rPr>
              <a:t>Erasmus</a:t>
            </a:r>
            <a:r>
              <a:rPr lang="el-GR" dirty="0">
                <a:solidFill>
                  <a:schemeClr val="tx1"/>
                </a:solidFill>
              </a:rPr>
              <a:t> </a:t>
            </a:r>
          </a:p>
          <a:p>
            <a:endParaRPr lang="el-GR" dirty="0"/>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910161"/>
          </a:xfrm>
        </p:spPr>
        <p:txBody>
          <a:bodyPr rtlCol="0" anchor="ctr">
            <a:normAutofit/>
          </a:bodyPr>
          <a:lstStyle/>
          <a:p>
            <a:pPr algn="ctr" rtl="0"/>
            <a:r>
              <a:rPr lang="el-GR" sz="3600">
                <a:latin typeface="Calibri" panose="020F0502020204030204" pitchFamily="34" charset="0"/>
                <a:ea typeface="Calibri" panose="020F0502020204030204" pitchFamily="34" charset="0"/>
                <a:cs typeface="Calibri" panose="020F0502020204030204" pitchFamily="34" charset="0"/>
              </a:rPr>
              <a:t>Χρησιμότητα της βάσης </a:t>
            </a:r>
            <a:r>
              <a:rPr lang="en-US" sz="3600">
                <a:latin typeface="Calibri" panose="020F0502020204030204" pitchFamily="34" charset="0"/>
                <a:ea typeface="Calibri" panose="020F0502020204030204" pitchFamily="34" charset="0"/>
                <a:cs typeface="Calibri" panose="020F0502020204030204" pitchFamily="34" charset="0"/>
              </a:rPr>
              <a:t>ErasmusDB </a:t>
            </a:r>
            <a:endParaRPr lang="el" sz="3600" dirty="0">
              <a:latin typeface="Calibri" panose="020F0502020204030204" pitchFamily="34" charset="0"/>
              <a:ea typeface="Calibri" panose="020F0502020204030204" pitchFamily="34" charset="0"/>
              <a:cs typeface="Calibri" panose="020F0502020204030204" pitchFamily="34" charset="0"/>
            </a:endParaRPr>
          </a:p>
        </p:txBody>
      </p:sp>
      <p:sp>
        <p:nvSpPr>
          <p:cNvPr id="4" name="Θέση περιεχομένου 3">
            <a:extLst>
              <a:ext uri="{FF2B5EF4-FFF2-40B4-BE49-F238E27FC236}">
                <a16:creationId xmlns:a16="http://schemas.microsoft.com/office/drawing/2014/main" id="{A5D21E10-E3C5-4FC8-88BB-65BC5627A7BB}"/>
              </a:ext>
            </a:extLst>
          </p:cNvPr>
          <p:cNvSpPr>
            <a:spLocks noGrp="1"/>
          </p:cNvSpPr>
          <p:nvPr>
            <p:ph sz="half" idx="1"/>
          </p:nvPr>
        </p:nvSpPr>
        <p:spPr>
          <a:xfrm>
            <a:off x="1066800" y="1552755"/>
            <a:ext cx="10182046" cy="4516001"/>
          </a:xfrm>
        </p:spPr>
        <p:txBody>
          <a:bodyPr>
            <a:normAutofit/>
          </a:bodyPr>
          <a:lstStyle/>
          <a:p>
            <a:pPr lvl="1" algn="just"/>
            <a:r>
              <a:rPr lang="el-GR" sz="1700" b="1">
                <a:latin typeface="Calibri" panose="020F0502020204030204" pitchFamily="34" charset="0"/>
                <a:ea typeface="Calibri" panose="020F0502020204030204" pitchFamily="34" charset="0"/>
                <a:cs typeface="Calibri" panose="020F0502020204030204" pitchFamily="34" charset="0"/>
              </a:rPr>
              <a:t>Αποδοτικότητα</a:t>
            </a:r>
            <a:r>
              <a:rPr lang="el-GR" sz="1700">
                <a:latin typeface="Calibri" panose="020F0502020204030204" pitchFamily="34" charset="0"/>
                <a:ea typeface="Calibri" panose="020F0502020204030204" pitchFamily="34" charset="0"/>
                <a:cs typeface="Calibri" panose="020F0502020204030204" pitchFamily="34" charset="0"/>
              </a:rPr>
              <a:t>: Η </a:t>
            </a:r>
            <a:r>
              <a:rPr lang="en-US" sz="1700">
                <a:latin typeface="Calibri" panose="020F0502020204030204" pitchFamily="34" charset="0"/>
                <a:ea typeface="Calibri" panose="020F0502020204030204" pitchFamily="34" charset="0"/>
                <a:cs typeface="Calibri" panose="020F0502020204030204" pitchFamily="34" charset="0"/>
              </a:rPr>
              <a:t>ErasmusDB </a:t>
            </a:r>
            <a:r>
              <a:rPr lang="el-GR" sz="1700">
                <a:latin typeface="Calibri" panose="020F0502020204030204" pitchFamily="34" charset="0"/>
                <a:ea typeface="Calibri" panose="020F0502020204030204" pitchFamily="34" charset="0"/>
                <a:cs typeface="Calibri" panose="020F0502020204030204" pitchFamily="34" charset="0"/>
              </a:rPr>
              <a:t>μπορεί να βοηθήσει στην αυτοματοποίηση πολλών διοικητικών εργασιών που σχετίζονται με τη διαχείριση του προγράμματος, όπως η παρακολούθηση της προόδου των συμμετεχόντων και η διευκόλυνση της επικοινωνίας. Αυτό μπορεί να εξοικονομήσει χρόνο και να μειώσει τον φόρτο εργασίας για το προσωπικό και οποιονδήποτε εμπλέκεται με το πρόγραμμα.</a:t>
            </a:r>
          </a:p>
          <a:p>
            <a:pPr lvl="1" algn="just"/>
            <a:endParaRPr lang="el-GR" sz="1700">
              <a:latin typeface="Calibri" panose="020F0502020204030204" pitchFamily="34" charset="0"/>
              <a:ea typeface="Calibri" panose="020F0502020204030204" pitchFamily="34" charset="0"/>
              <a:cs typeface="Calibri" panose="020F0502020204030204" pitchFamily="34" charset="0"/>
            </a:endParaRPr>
          </a:p>
          <a:p>
            <a:pPr lvl="1" algn="just"/>
            <a:r>
              <a:rPr lang="el-GR" sz="1700" b="1">
                <a:latin typeface="Calibri" panose="020F0502020204030204" pitchFamily="34" charset="0"/>
                <a:ea typeface="Calibri" panose="020F0502020204030204" pitchFamily="34" charset="0"/>
                <a:cs typeface="Calibri" panose="020F0502020204030204" pitchFamily="34" charset="0"/>
              </a:rPr>
              <a:t>Προσβασιμότητα</a:t>
            </a:r>
            <a:r>
              <a:rPr lang="el-GR" sz="1700">
                <a:latin typeface="Calibri" panose="020F0502020204030204" pitchFamily="34" charset="0"/>
                <a:ea typeface="Calibri" panose="020F0502020204030204" pitchFamily="34" charset="0"/>
                <a:cs typeface="Calibri" panose="020F0502020204030204" pitchFamily="34" charset="0"/>
              </a:rPr>
              <a:t>:</a:t>
            </a:r>
            <a:r>
              <a:rPr lang="en-US" sz="1700">
                <a:latin typeface="Calibri" panose="020F0502020204030204" pitchFamily="34" charset="0"/>
                <a:ea typeface="Calibri" panose="020F0502020204030204" pitchFamily="34" charset="0"/>
                <a:cs typeface="Calibri" panose="020F0502020204030204" pitchFamily="34" charset="0"/>
              </a:rPr>
              <a:t> H</a:t>
            </a:r>
            <a:r>
              <a:rPr lang="el-GR" sz="1700">
                <a:latin typeface="Calibri" panose="020F0502020204030204" pitchFamily="34" charset="0"/>
                <a:ea typeface="Calibri" panose="020F0502020204030204" pitchFamily="34" charset="0"/>
                <a:cs typeface="Calibri" panose="020F0502020204030204" pitchFamily="34" charset="0"/>
              </a:rPr>
              <a:t> βάση επιτρέπει στους σχετικούς ενδιαφερόμενους να έχουν εύκολη πρόσβαση και να ενημερώνουν τις πληροφορίες σχετικά με τους συμμετέχοντες</a:t>
            </a:r>
            <a:r>
              <a:rPr lang="en-US" sz="1700">
                <a:latin typeface="Calibri" panose="020F0502020204030204" pitchFamily="34" charset="0"/>
                <a:ea typeface="Calibri" panose="020F0502020204030204" pitchFamily="34" charset="0"/>
                <a:cs typeface="Calibri" panose="020F0502020204030204" pitchFamily="34" charset="0"/>
              </a:rPr>
              <a:t> </a:t>
            </a:r>
            <a:r>
              <a:rPr lang="el-GR" sz="1700">
                <a:latin typeface="Calibri" panose="020F0502020204030204" pitchFamily="34" charset="0"/>
                <a:ea typeface="Calibri" panose="020F0502020204030204" pitchFamily="34" charset="0"/>
                <a:cs typeface="Calibri" panose="020F0502020204030204" pitchFamily="34" charset="0"/>
              </a:rPr>
              <a:t>φοιτητές στο πρόγραμμα, τα ιδρύματα υποδοχής, και τα </a:t>
            </a:r>
            <a:r>
              <a:rPr lang="en-US" sz="1700">
                <a:latin typeface="Calibri" panose="020F0502020204030204" pitchFamily="34" charset="0"/>
                <a:ea typeface="Calibri" panose="020F0502020204030204" pitchFamily="34" charset="0"/>
                <a:cs typeface="Calibri" panose="020F0502020204030204" pitchFamily="34" charset="0"/>
              </a:rPr>
              <a:t>Erasmus offices </a:t>
            </a:r>
            <a:r>
              <a:rPr lang="el-GR" sz="1700">
                <a:latin typeface="Calibri" panose="020F0502020204030204" pitchFamily="34" charset="0"/>
                <a:ea typeface="Calibri" panose="020F0502020204030204" pitchFamily="34" charset="0"/>
                <a:cs typeface="Calibri" panose="020F0502020204030204" pitchFamily="34" charset="0"/>
              </a:rPr>
              <a:t>κτλ. Αυτό μπορεί να διευκολύνει την επικοινωνία και τη συνεργασία μεταξύ των διαφόρων μερών (πχ φοιτητές με </a:t>
            </a:r>
            <a:r>
              <a:rPr lang="en-US" sz="1700">
                <a:latin typeface="Calibri" panose="020F0502020204030204" pitchFamily="34" charset="0"/>
                <a:ea typeface="Calibri" panose="020F0502020204030204" pitchFamily="34" charset="0"/>
                <a:cs typeface="Calibri" panose="020F0502020204030204" pitchFamily="34" charset="0"/>
              </a:rPr>
              <a:t>ECTS coordinators</a:t>
            </a:r>
            <a:r>
              <a:rPr lang="el-GR" sz="1700">
                <a:latin typeface="Calibri" panose="020F0502020204030204" pitchFamily="34" charset="0"/>
                <a:ea typeface="Calibri" panose="020F0502020204030204" pitchFamily="34" charset="0"/>
                <a:cs typeface="Calibri" panose="020F0502020204030204" pitchFamily="34" charset="0"/>
              </a:rPr>
              <a:t>)</a:t>
            </a:r>
            <a:r>
              <a:rPr lang="en-US" sz="1700">
                <a:latin typeface="Calibri" panose="020F0502020204030204" pitchFamily="34" charset="0"/>
                <a:ea typeface="Calibri" panose="020F0502020204030204" pitchFamily="34" charset="0"/>
                <a:cs typeface="Calibri" panose="020F0502020204030204" pitchFamily="34" charset="0"/>
              </a:rPr>
              <a:t> </a:t>
            </a:r>
            <a:r>
              <a:rPr lang="el-GR" sz="1700">
                <a:latin typeface="Calibri" panose="020F0502020204030204" pitchFamily="34" charset="0"/>
                <a:ea typeface="Calibri" panose="020F0502020204030204" pitchFamily="34" charset="0"/>
                <a:cs typeface="Calibri" panose="020F0502020204030204" pitchFamily="34" charset="0"/>
              </a:rPr>
              <a:t>και να διασφαλίσει ότι όλοι έχουν πρόσβαση στις πιο ενημερωμένες πληροφορίες.</a:t>
            </a:r>
          </a:p>
          <a:p>
            <a:pPr lvl="1" algn="just"/>
            <a:endParaRPr lang="en-US" sz="1700">
              <a:latin typeface="Calibri" panose="020F0502020204030204" pitchFamily="34" charset="0"/>
              <a:ea typeface="Calibri" panose="020F0502020204030204" pitchFamily="34" charset="0"/>
              <a:cs typeface="Calibri" panose="020F0502020204030204" pitchFamily="34" charset="0"/>
            </a:endParaRPr>
          </a:p>
          <a:p>
            <a:pPr lvl="1" algn="just"/>
            <a:r>
              <a:rPr lang="el-GR" sz="1700" b="1">
                <a:latin typeface="Calibri" panose="020F0502020204030204" pitchFamily="34" charset="0"/>
                <a:ea typeface="Calibri" panose="020F0502020204030204" pitchFamily="34" charset="0"/>
                <a:cs typeface="Calibri" panose="020F0502020204030204" pitchFamily="34" charset="0"/>
              </a:rPr>
              <a:t>Διαχείριση δεδομένων</a:t>
            </a:r>
            <a:r>
              <a:rPr lang="el-GR" sz="1700">
                <a:latin typeface="Calibri" panose="020F0502020204030204" pitchFamily="34" charset="0"/>
                <a:ea typeface="Calibri" panose="020F0502020204030204" pitchFamily="34" charset="0"/>
                <a:cs typeface="Calibri" panose="020F0502020204030204" pitchFamily="34" charset="0"/>
              </a:rPr>
              <a:t>: Η βάση δίνει την δυνατότητα για αποθήκευση και διαχείριση μεγάλου όγκου δεδομένων με δομημένο και οργανωμένο τρόπο. Έτσι για παράδειγμα οι φοιτητές μπορούν να αναζητήσουν σε ένα μέρος όλα τα μαθήματα του ιδρύματος υποδοχής, τις επιλογές στέγασης κτλ, αντίστοιχα οι </a:t>
            </a:r>
            <a:r>
              <a:rPr lang="en-US" sz="1700">
                <a:latin typeface="Calibri" panose="020F0502020204030204" pitchFamily="34" charset="0"/>
                <a:ea typeface="Calibri" panose="020F0502020204030204" pitchFamily="34" charset="0"/>
                <a:cs typeface="Calibri" panose="020F0502020204030204" pitchFamily="34" charset="0"/>
              </a:rPr>
              <a:t>ECTS coordinators </a:t>
            </a:r>
            <a:r>
              <a:rPr lang="el-GR" sz="1700">
                <a:latin typeface="Calibri" panose="020F0502020204030204" pitchFamily="34" charset="0"/>
                <a:ea typeface="Calibri" panose="020F0502020204030204" pitchFamily="34" charset="0"/>
                <a:cs typeface="Calibri" panose="020F0502020204030204" pitchFamily="34" charset="0"/>
              </a:rPr>
              <a:t>να παρακολουθούνε όλα τα </a:t>
            </a:r>
            <a:r>
              <a:rPr lang="en-US" sz="1700">
                <a:latin typeface="Calibri" panose="020F0502020204030204" pitchFamily="34" charset="0"/>
                <a:ea typeface="Calibri" panose="020F0502020204030204" pitchFamily="34" charset="0"/>
                <a:cs typeface="Calibri" panose="020F0502020204030204" pitchFamily="34" charset="0"/>
              </a:rPr>
              <a:t>learning agreement </a:t>
            </a:r>
            <a:r>
              <a:rPr lang="el-GR" sz="1700">
                <a:latin typeface="Calibri" panose="020F0502020204030204" pitchFamily="34" charset="0"/>
                <a:ea typeface="Calibri" panose="020F0502020204030204" pitchFamily="34" charset="0"/>
                <a:cs typeface="Calibri" panose="020F0502020204030204" pitchFamily="34" charset="0"/>
              </a:rPr>
              <a:t>των φοιτητών. </a:t>
            </a:r>
            <a:endParaRPr lang="en-US" sz="17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15917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C501249-CD3A-4C72-D5E0-9BF972CF1895}"/>
              </a:ext>
            </a:extLst>
          </p:cNvPr>
          <p:cNvSpPr>
            <a:spLocks noGrp="1"/>
          </p:cNvSpPr>
          <p:nvPr>
            <p:ph type="title"/>
          </p:nvPr>
        </p:nvSpPr>
        <p:spPr/>
        <p:txBody>
          <a:bodyPr/>
          <a:lstStyle/>
          <a:p>
            <a:endParaRPr lang="el-GR"/>
          </a:p>
        </p:txBody>
      </p:sp>
      <p:pic>
        <p:nvPicPr>
          <p:cNvPr id="7" name="Θέση περιεχομένου 6">
            <a:extLst>
              <a:ext uri="{FF2B5EF4-FFF2-40B4-BE49-F238E27FC236}">
                <a16:creationId xmlns:a16="http://schemas.microsoft.com/office/drawing/2014/main" id="{1B4C1909-360F-D7CC-AD60-F93D55FE73F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34960" y="498765"/>
            <a:ext cx="9908895" cy="5673436"/>
          </a:xfrm>
        </p:spPr>
      </p:pic>
      <p:sp>
        <p:nvSpPr>
          <p:cNvPr id="4" name="Θέση περιεχομένου 3">
            <a:extLst>
              <a:ext uri="{FF2B5EF4-FFF2-40B4-BE49-F238E27FC236}">
                <a16:creationId xmlns:a16="http://schemas.microsoft.com/office/drawing/2014/main" id="{D31EC3A9-5E32-B20D-E6E0-9E6BBB1D1582}"/>
              </a:ext>
            </a:extLst>
          </p:cNvPr>
          <p:cNvSpPr>
            <a:spLocks noGrp="1"/>
          </p:cNvSpPr>
          <p:nvPr>
            <p:ph sz="half" idx="2"/>
          </p:nvPr>
        </p:nvSpPr>
        <p:spPr/>
        <p:txBody>
          <a:bodyPr/>
          <a:lstStyle/>
          <a:p>
            <a:endParaRPr lang="el-GR"/>
          </a:p>
        </p:txBody>
      </p:sp>
      <p:sp>
        <p:nvSpPr>
          <p:cNvPr id="5" name="Θέση ημερομηνίας 4">
            <a:extLst>
              <a:ext uri="{FF2B5EF4-FFF2-40B4-BE49-F238E27FC236}">
                <a16:creationId xmlns:a16="http://schemas.microsoft.com/office/drawing/2014/main" id="{6B88A9B2-0F97-D50B-B4F7-7C06C5F2F5F0}"/>
              </a:ext>
            </a:extLst>
          </p:cNvPr>
          <p:cNvSpPr>
            <a:spLocks noGrp="1"/>
          </p:cNvSpPr>
          <p:nvPr>
            <p:ph type="dt" sz="half" idx="10"/>
          </p:nvPr>
        </p:nvSpPr>
        <p:spPr/>
        <p:txBody>
          <a:bodyPr/>
          <a:lstStyle/>
          <a:p>
            <a:fld id="{310BF56E-831B-45E4-8E39-FD5C7E7805B5}" type="datetime1">
              <a:rPr lang="el-GR" smtClean="0"/>
              <a:t>8/1/23</a:t>
            </a:fld>
            <a:endParaRPr lang="en-US" dirty="0"/>
          </a:p>
        </p:txBody>
      </p:sp>
    </p:spTree>
    <p:extLst>
      <p:ext uri="{BB962C8B-B14F-4D97-AF65-F5344CB8AC3E}">
        <p14:creationId xmlns:p14="http://schemas.microsoft.com/office/powerpoint/2010/main" val="2999033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7A9832FF-2FB7-4330-B055-6ABDD80C0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6321" y="321731"/>
            <a:ext cx="10833946" cy="613165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Θέση ημερομηνίας 1">
            <a:extLst>
              <a:ext uri="{FF2B5EF4-FFF2-40B4-BE49-F238E27FC236}">
                <a16:creationId xmlns:a16="http://schemas.microsoft.com/office/drawing/2014/main" id="{5925E311-E21A-A71C-B3D5-1F58CA77C4D3}"/>
              </a:ext>
            </a:extLst>
          </p:cNvPr>
          <p:cNvSpPr>
            <a:spLocks noGrp="1"/>
          </p:cNvSpPr>
          <p:nvPr>
            <p:ph type="dt" sz="half" idx="10"/>
          </p:nvPr>
        </p:nvSpPr>
        <p:spPr>
          <a:xfrm>
            <a:off x="1390650" y="6453386"/>
            <a:ext cx="1204572" cy="404614"/>
          </a:xfrm>
        </p:spPr>
        <p:txBody>
          <a:bodyPr>
            <a:normAutofit/>
          </a:bodyPr>
          <a:lstStyle/>
          <a:p>
            <a:pPr>
              <a:spcAft>
                <a:spcPts val="600"/>
              </a:spcAft>
            </a:pPr>
            <a:fld id="{9919D905-D926-4C7C-8880-7B55EA2B77E6}" type="datetime1">
              <a:rPr lang="el-GR"/>
              <a:pPr>
                <a:spcAft>
                  <a:spcPts val="600"/>
                </a:spcAft>
              </a:pPr>
              <a:t>8/1/23</a:t>
            </a:fld>
            <a:endParaRPr lang="en-US"/>
          </a:p>
        </p:txBody>
      </p:sp>
    </p:spTree>
    <p:extLst>
      <p:ext uri="{BB962C8B-B14F-4D97-AF65-F5344CB8AC3E}">
        <p14:creationId xmlns:p14="http://schemas.microsoft.com/office/powerpoint/2010/main" val="2290864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14711931-0A34-790E-1D36-C021D584BCCA}"/>
              </a:ext>
            </a:extLst>
          </p:cNvPr>
          <p:cNvSpPr>
            <a:spLocks noGrp="1"/>
          </p:cNvSpPr>
          <p:nvPr>
            <p:ph type="title"/>
          </p:nvPr>
        </p:nvSpPr>
        <p:spPr/>
        <p:txBody>
          <a:bodyPr/>
          <a:lstStyle/>
          <a:p>
            <a:pPr algn="ctr"/>
            <a:r>
              <a:rPr lang="el-GR" dirty="0" err="1"/>
              <a:t>Χρ</a:t>
            </a:r>
            <a:r>
              <a:rPr lang="en-US" dirty="0" err="1"/>
              <a:t>ή</a:t>
            </a:r>
            <a:r>
              <a:rPr lang="el-GR" dirty="0" err="1"/>
              <a:t>στες</a:t>
            </a:r>
            <a:r>
              <a:rPr lang="el-GR" dirty="0"/>
              <a:t> της </a:t>
            </a:r>
            <a:r>
              <a:rPr lang="en-US" dirty="0" err="1"/>
              <a:t>ErasmusDB</a:t>
            </a:r>
            <a:endParaRPr lang="el-GR" dirty="0"/>
          </a:p>
        </p:txBody>
      </p:sp>
      <p:graphicFrame>
        <p:nvGraphicFramePr>
          <p:cNvPr id="8" name="Θέση περιεχομένου 7">
            <a:extLst>
              <a:ext uri="{FF2B5EF4-FFF2-40B4-BE49-F238E27FC236}">
                <a16:creationId xmlns:a16="http://schemas.microsoft.com/office/drawing/2014/main" id="{4FAA7255-FB97-4495-1E3F-B21C969F0984}"/>
              </a:ext>
            </a:extLst>
          </p:cNvPr>
          <p:cNvGraphicFramePr>
            <a:graphicFrameLocks noGrp="1"/>
          </p:cNvGraphicFramePr>
          <p:nvPr>
            <p:ph idx="1"/>
            <p:extLst>
              <p:ext uri="{D42A27DB-BD31-4B8C-83A1-F6EECF244321}">
                <p14:modId xmlns:p14="http://schemas.microsoft.com/office/powerpoint/2010/main" val="394431063"/>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Θέση ημερομηνίας 3">
            <a:extLst>
              <a:ext uri="{FF2B5EF4-FFF2-40B4-BE49-F238E27FC236}">
                <a16:creationId xmlns:a16="http://schemas.microsoft.com/office/drawing/2014/main" id="{5423C54F-E0C1-F45E-E30F-58EB7B66BEDD}"/>
              </a:ext>
            </a:extLst>
          </p:cNvPr>
          <p:cNvSpPr>
            <a:spLocks noGrp="1"/>
          </p:cNvSpPr>
          <p:nvPr>
            <p:ph type="dt" sz="half" idx="10"/>
          </p:nvPr>
        </p:nvSpPr>
        <p:spPr/>
        <p:txBody>
          <a:bodyPr/>
          <a:lstStyle/>
          <a:p>
            <a:fld id="{5D179434-7293-40E0-98A7-69F3C10321FD}" type="datetime1">
              <a:rPr lang="el-GR" smtClean="0"/>
              <a:t>8/1/23</a:t>
            </a:fld>
            <a:endParaRPr lang="en-US"/>
          </a:p>
        </p:txBody>
      </p:sp>
    </p:spTree>
    <p:extLst>
      <p:ext uri="{BB962C8B-B14F-4D97-AF65-F5344CB8AC3E}">
        <p14:creationId xmlns:p14="http://schemas.microsoft.com/office/powerpoint/2010/main" val="1359440326"/>
      </p:ext>
    </p:extLst>
  </p:cSld>
  <p:clrMapOvr>
    <a:masterClrMapping/>
  </p:clrMapOvr>
</p:sld>
</file>

<file path=ppt/theme/theme1.xml><?xml version="1.0" encoding="utf-8"?>
<a:theme xmlns:a="http://schemas.openxmlformats.org/drawingml/2006/main" name="Περικοπή">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Περικοπή">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Περικοπή">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163</TotalTime>
  <Words>231</Words>
  <Application>Microsoft Macintosh PowerPoint</Application>
  <PresentationFormat>Ευρεία οθόνη</PresentationFormat>
  <Paragraphs>21</Paragraphs>
  <Slides>5</Slides>
  <Notes>0</Notes>
  <HiddenSlides>0</HiddenSlides>
  <MMClips>0</MMClips>
  <ScaleCrop>false</ScaleCrop>
  <HeadingPairs>
    <vt:vector size="6" baseType="variant">
      <vt:variant>
        <vt:lpstr>Γραμματοσειρές που χρησιμοποιούνται</vt:lpstr>
      </vt:variant>
      <vt:variant>
        <vt:i4>2</vt:i4>
      </vt:variant>
      <vt:variant>
        <vt:lpstr>Θέμα</vt:lpstr>
      </vt:variant>
      <vt:variant>
        <vt:i4>1</vt:i4>
      </vt:variant>
      <vt:variant>
        <vt:lpstr>Τίτλοι διαφανειών</vt:lpstr>
      </vt:variant>
      <vt:variant>
        <vt:i4>5</vt:i4>
      </vt:variant>
    </vt:vector>
  </HeadingPairs>
  <TitlesOfParts>
    <vt:vector size="8" baseType="lpstr">
      <vt:lpstr>Calibri</vt:lpstr>
      <vt:lpstr>Franklin Gothic Book</vt:lpstr>
      <vt:lpstr>Περικοπή</vt:lpstr>
      <vt:lpstr>Auth Erasmus  Database</vt:lpstr>
      <vt:lpstr>Χρησιμότητα της βάσης ErasmusDB </vt:lpstr>
      <vt:lpstr>Παρουσίαση του PowerPoint</vt:lpstr>
      <vt:lpstr>Παρουσίαση του PowerPoint</vt:lpstr>
      <vt:lpstr>Χρήστες της ErasmusDB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Auth Erasmus students</dc:title>
  <dc:creator>Θοδωρής Λιούπης</dc:creator>
  <cp:lastModifiedBy>Zenia Stavrianidou</cp:lastModifiedBy>
  <cp:revision>9</cp:revision>
  <dcterms:created xsi:type="dcterms:W3CDTF">2022-10-22T17:01:04Z</dcterms:created>
  <dcterms:modified xsi:type="dcterms:W3CDTF">2023-01-08T15:43:12Z</dcterms:modified>
</cp:coreProperties>
</file>