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8" r:id="rId14"/>
    <p:sldId id="261" r:id="rId15"/>
    <p:sldId id="272" r:id="rId16"/>
    <p:sldId id="273" r:id="rId17"/>
    <p:sldId id="276" r:id="rId18"/>
    <p:sldId id="259" r:id="rId19"/>
    <p:sldId id="277" r:id="rId20"/>
    <p:sldId id="278" r:id="rId21"/>
    <p:sldId id="279" r:id="rId22"/>
    <p:sldId id="274" r:id="rId23"/>
    <p:sldId id="275" r:id="rId24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029"/>
    <a:srgbClr val="00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33" autoAdjust="0"/>
  </p:normalViewPr>
  <p:slideViewPr>
    <p:cSldViewPr>
      <p:cViewPr varScale="1">
        <p:scale>
          <a:sx n="77" d="100"/>
          <a:sy n="77" d="100"/>
        </p:scale>
        <p:origin x="68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3B166-BD44-4459-9486-43952636DF8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5C9C84-D443-4F88-9DDD-E8882A568E87}">
      <dgm:prSet phldrT="[Text]"/>
      <dgm:spPr/>
      <dgm:t>
        <a:bodyPr/>
        <a:lstStyle/>
        <a:p>
          <a:r>
            <a:rPr lang="fa-IR" dirty="0"/>
            <a:t>حالت</a:t>
          </a:r>
          <a:endParaRPr lang="en-US" dirty="0"/>
        </a:p>
      </dgm:t>
    </dgm:pt>
    <dgm:pt modelId="{E41010A6-83B8-4547-BCB9-32FA66E96FBA}" type="parTrans" cxnId="{9FF49015-53EB-4AD1-ADEE-5D876806BD90}">
      <dgm:prSet/>
      <dgm:spPr/>
      <dgm:t>
        <a:bodyPr/>
        <a:lstStyle/>
        <a:p>
          <a:endParaRPr lang="en-US"/>
        </a:p>
      </dgm:t>
    </dgm:pt>
    <dgm:pt modelId="{5587469C-A899-459B-AD5E-A23AB176F3EA}" type="sibTrans" cxnId="{9FF49015-53EB-4AD1-ADEE-5D876806BD90}">
      <dgm:prSet/>
      <dgm:spPr/>
      <dgm:t>
        <a:bodyPr/>
        <a:lstStyle/>
        <a:p>
          <a:endParaRPr lang="en-US"/>
        </a:p>
      </dgm:t>
    </dgm:pt>
    <dgm:pt modelId="{D9A5F4B9-0447-49BD-B44A-D3BB1DBDD6D7}">
      <dgm:prSet phldrT="[Text]"/>
      <dgm:spPr/>
      <dgm:t>
        <a:bodyPr/>
        <a:lstStyle/>
        <a:p>
          <a:r>
            <a:rPr lang="fa-IR" dirty="0">
              <a:solidFill>
                <a:srgbClr val="FF0000"/>
              </a:solidFill>
            </a:rPr>
            <a:t>مهم نیست</a:t>
          </a:r>
          <a:endParaRPr lang="en-US" dirty="0">
            <a:solidFill>
              <a:srgbClr val="FF0000"/>
            </a:solidFill>
          </a:endParaRPr>
        </a:p>
      </dgm:t>
    </dgm:pt>
    <dgm:pt modelId="{216EE932-08AE-4F96-84C7-F7137ECF8A71}" type="parTrans" cxnId="{BF8F6906-B564-4915-A86B-6FE7FEEB06E0}">
      <dgm:prSet/>
      <dgm:spPr/>
      <dgm:t>
        <a:bodyPr/>
        <a:lstStyle/>
        <a:p>
          <a:endParaRPr lang="en-US"/>
        </a:p>
      </dgm:t>
    </dgm:pt>
    <dgm:pt modelId="{4FDB822B-BB73-4AAA-9C4C-22169F858B5F}" type="sibTrans" cxnId="{BF8F6906-B564-4915-A86B-6FE7FEEB06E0}">
      <dgm:prSet/>
      <dgm:spPr/>
      <dgm:t>
        <a:bodyPr/>
        <a:lstStyle/>
        <a:p>
          <a:endParaRPr lang="en-US"/>
        </a:p>
      </dgm:t>
    </dgm:pt>
    <dgm:pt modelId="{FBB5ECD7-E093-43E6-A15A-D021E843D91D}">
      <dgm:prSet phldrT="[Text]"/>
      <dgm:spPr/>
      <dgm:t>
        <a:bodyPr/>
        <a:lstStyle/>
        <a:p>
          <a:r>
            <a:rPr lang="fa-IR" dirty="0">
              <a:solidFill>
                <a:srgbClr val="FF0000"/>
              </a:solidFill>
            </a:rPr>
            <a:t>تحول مهم است</a:t>
          </a:r>
          <a:endParaRPr lang="en-US" dirty="0">
            <a:solidFill>
              <a:srgbClr val="FF0000"/>
            </a:solidFill>
          </a:endParaRPr>
        </a:p>
      </dgm:t>
    </dgm:pt>
    <dgm:pt modelId="{8959118E-2FF2-4639-8945-32C48525DF76}" type="parTrans" cxnId="{A12FC7FB-9BC6-46BA-A2FB-C07A92D51662}">
      <dgm:prSet/>
      <dgm:spPr/>
      <dgm:t>
        <a:bodyPr/>
        <a:lstStyle/>
        <a:p>
          <a:endParaRPr lang="en-US"/>
        </a:p>
      </dgm:t>
    </dgm:pt>
    <dgm:pt modelId="{F3E12822-CA74-476F-90F9-85F5266A6AB8}" type="sibTrans" cxnId="{A12FC7FB-9BC6-46BA-A2FB-C07A92D51662}">
      <dgm:prSet/>
      <dgm:spPr/>
      <dgm:t>
        <a:bodyPr/>
        <a:lstStyle/>
        <a:p>
          <a:endParaRPr lang="en-US"/>
        </a:p>
      </dgm:t>
    </dgm:pt>
    <dgm:pt modelId="{615C39D8-ECE8-4A31-A690-4D29209A637D}">
      <dgm:prSet phldrT="[Text]"/>
      <dgm:spPr/>
      <dgm:t>
        <a:bodyPr/>
        <a:lstStyle/>
        <a:p>
          <a:r>
            <a:rPr lang="fa-IR" dirty="0"/>
            <a:t>توالی</a:t>
          </a:r>
          <a:endParaRPr lang="en-US" dirty="0"/>
        </a:p>
      </dgm:t>
    </dgm:pt>
    <dgm:pt modelId="{AC46ED81-84ED-48AC-A5A4-DD858AFAD06E}" type="parTrans" cxnId="{47447647-06BC-4EC2-9CEB-CE9B1B3C1F85}">
      <dgm:prSet/>
      <dgm:spPr/>
      <dgm:t>
        <a:bodyPr/>
        <a:lstStyle/>
        <a:p>
          <a:endParaRPr lang="en-US"/>
        </a:p>
      </dgm:t>
    </dgm:pt>
    <dgm:pt modelId="{629E7F70-9E3B-49C2-9903-B5363EF26E75}" type="sibTrans" cxnId="{47447647-06BC-4EC2-9CEB-CE9B1B3C1F85}">
      <dgm:prSet/>
      <dgm:spPr/>
      <dgm:t>
        <a:bodyPr/>
        <a:lstStyle/>
        <a:p>
          <a:endParaRPr lang="en-US"/>
        </a:p>
      </dgm:t>
    </dgm:pt>
    <dgm:pt modelId="{08B8C1B9-D355-47CB-986A-2A7EDDDF4767}">
      <dgm:prSet phldrT="[Text]"/>
      <dgm:spPr/>
      <dgm:t>
        <a:bodyPr/>
        <a:lstStyle/>
        <a:p>
          <a:r>
            <a:rPr lang="fa-IR" dirty="0">
              <a:solidFill>
                <a:srgbClr val="FF0000"/>
              </a:solidFill>
            </a:rPr>
            <a:t>مهم است</a:t>
          </a:r>
          <a:endParaRPr lang="en-US" dirty="0">
            <a:solidFill>
              <a:srgbClr val="FF0000"/>
            </a:solidFill>
          </a:endParaRPr>
        </a:p>
      </dgm:t>
    </dgm:pt>
    <dgm:pt modelId="{B869BBCC-5501-4145-9959-6ED5DDE28464}" type="parTrans" cxnId="{1B008D3C-F046-47A3-9289-9E1833F6FCEF}">
      <dgm:prSet/>
      <dgm:spPr/>
      <dgm:t>
        <a:bodyPr/>
        <a:lstStyle/>
        <a:p>
          <a:endParaRPr lang="en-US"/>
        </a:p>
      </dgm:t>
    </dgm:pt>
    <dgm:pt modelId="{45456479-5F72-4D55-B3AF-93237FFB8139}" type="sibTrans" cxnId="{1B008D3C-F046-47A3-9289-9E1833F6FCEF}">
      <dgm:prSet/>
      <dgm:spPr/>
      <dgm:t>
        <a:bodyPr/>
        <a:lstStyle/>
        <a:p>
          <a:endParaRPr lang="en-US"/>
        </a:p>
      </dgm:t>
    </dgm:pt>
    <dgm:pt modelId="{69FF6BCF-4BD7-4BFE-94B3-98FCBD0C7A0D}">
      <dgm:prSet phldrT="[Text]"/>
      <dgm:spPr/>
      <dgm:t>
        <a:bodyPr/>
        <a:lstStyle/>
        <a:p>
          <a:r>
            <a:rPr lang="fa-IR" dirty="0">
              <a:solidFill>
                <a:srgbClr val="FF0000"/>
              </a:solidFill>
            </a:rPr>
            <a:t>بر مدار زمان میچرخیم</a:t>
          </a:r>
          <a:endParaRPr lang="en-US" dirty="0">
            <a:solidFill>
              <a:srgbClr val="FF0000"/>
            </a:solidFill>
          </a:endParaRPr>
        </a:p>
      </dgm:t>
    </dgm:pt>
    <dgm:pt modelId="{A8CE3351-A765-4072-8A41-2779C1FF68A0}" type="parTrans" cxnId="{DDFE6CD0-3BD9-451B-B917-58DC4C484CC5}">
      <dgm:prSet/>
      <dgm:spPr/>
      <dgm:t>
        <a:bodyPr/>
        <a:lstStyle/>
        <a:p>
          <a:endParaRPr lang="en-US"/>
        </a:p>
      </dgm:t>
    </dgm:pt>
    <dgm:pt modelId="{09E9FB7C-77F8-4725-8959-BF15E25B5EB9}" type="sibTrans" cxnId="{DDFE6CD0-3BD9-451B-B917-58DC4C484CC5}">
      <dgm:prSet/>
      <dgm:spPr/>
      <dgm:t>
        <a:bodyPr/>
        <a:lstStyle/>
        <a:p>
          <a:endParaRPr lang="en-US"/>
        </a:p>
      </dgm:t>
    </dgm:pt>
    <dgm:pt modelId="{68284E96-EF32-403B-9643-80FA535A08E0}" type="pres">
      <dgm:prSet presAssocID="{15B3B166-BD44-4459-9486-43952636DF85}" presName="Name0" presStyleCnt="0">
        <dgm:presLayoutVars>
          <dgm:dir/>
          <dgm:animLvl val="lvl"/>
          <dgm:resizeHandles/>
        </dgm:presLayoutVars>
      </dgm:prSet>
      <dgm:spPr/>
    </dgm:pt>
    <dgm:pt modelId="{485BAB16-98E1-4CA2-BC3D-3738EFA3326C}" type="pres">
      <dgm:prSet presAssocID="{B45C9C84-D443-4F88-9DDD-E8882A568E87}" presName="linNode" presStyleCnt="0"/>
      <dgm:spPr/>
    </dgm:pt>
    <dgm:pt modelId="{17773D26-3875-4ABF-BF20-FF77829D1E59}" type="pres">
      <dgm:prSet presAssocID="{B45C9C84-D443-4F88-9DDD-E8882A568E87}" presName="parentShp" presStyleLbl="node1" presStyleIdx="0" presStyleCnt="2" custLinFactNeighborX="-487" custLinFactNeighborY="229">
        <dgm:presLayoutVars>
          <dgm:bulletEnabled val="1"/>
        </dgm:presLayoutVars>
      </dgm:prSet>
      <dgm:spPr/>
    </dgm:pt>
    <dgm:pt modelId="{D3453CD8-5DC4-4FDF-8502-C016391E572C}" type="pres">
      <dgm:prSet presAssocID="{B45C9C84-D443-4F88-9DDD-E8882A568E87}" presName="childShp" presStyleLbl="bgAccFollowNode1" presStyleIdx="0" presStyleCnt="2">
        <dgm:presLayoutVars>
          <dgm:bulletEnabled val="1"/>
        </dgm:presLayoutVars>
      </dgm:prSet>
      <dgm:spPr/>
    </dgm:pt>
    <dgm:pt modelId="{59334E39-B3AB-407E-A46C-C0BC9A565402}" type="pres">
      <dgm:prSet presAssocID="{5587469C-A899-459B-AD5E-A23AB176F3EA}" presName="spacing" presStyleCnt="0"/>
      <dgm:spPr/>
    </dgm:pt>
    <dgm:pt modelId="{5BFDC536-18E4-43E7-94F1-501D0C08A803}" type="pres">
      <dgm:prSet presAssocID="{615C39D8-ECE8-4A31-A690-4D29209A637D}" presName="linNode" presStyleCnt="0"/>
      <dgm:spPr/>
    </dgm:pt>
    <dgm:pt modelId="{B9568743-F928-4A05-919C-4D1B58938DEB}" type="pres">
      <dgm:prSet presAssocID="{615C39D8-ECE8-4A31-A690-4D29209A637D}" presName="parentShp" presStyleLbl="node1" presStyleIdx="1" presStyleCnt="2">
        <dgm:presLayoutVars>
          <dgm:bulletEnabled val="1"/>
        </dgm:presLayoutVars>
      </dgm:prSet>
      <dgm:spPr/>
    </dgm:pt>
    <dgm:pt modelId="{6123DA74-2E6C-4BDE-8ABE-C85B7CC7800B}" type="pres">
      <dgm:prSet presAssocID="{615C39D8-ECE8-4A31-A690-4D29209A637D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BF8F6906-B564-4915-A86B-6FE7FEEB06E0}" srcId="{B45C9C84-D443-4F88-9DDD-E8882A568E87}" destId="{D9A5F4B9-0447-49BD-B44A-D3BB1DBDD6D7}" srcOrd="0" destOrd="0" parTransId="{216EE932-08AE-4F96-84C7-F7137ECF8A71}" sibTransId="{4FDB822B-BB73-4AAA-9C4C-22169F858B5F}"/>
    <dgm:cxn modelId="{9FF49015-53EB-4AD1-ADEE-5D876806BD90}" srcId="{15B3B166-BD44-4459-9486-43952636DF85}" destId="{B45C9C84-D443-4F88-9DDD-E8882A568E87}" srcOrd="0" destOrd="0" parTransId="{E41010A6-83B8-4547-BCB9-32FA66E96FBA}" sibTransId="{5587469C-A899-459B-AD5E-A23AB176F3EA}"/>
    <dgm:cxn modelId="{DBB65E37-71DA-43BA-B4BE-E2326CB5738C}" type="presOf" srcId="{B45C9C84-D443-4F88-9DDD-E8882A568E87}" destId="{17773D26-3875-4ABF-BF20-FF77829D1E59}" srcOrd="0" destOrd="0" presId="urn:microsoft.com/office/officeart/2005/8/layout/vList6"/>
    <dgm:cxn modelId="{1B008D3C-F046-47A3-9289-9E1833F6FCEF}" srcId="{615C39D8-ECE8-4A31-A690-4D29209A637D}" destId="{08B8C1B9-D355-47CB-986A-2A7EDDDF4767}" srcOrd="0" destOrd="0" parTransId="{B869BBCC-5501-4145-9959-6ED5DDE28464}" sibTransId="{45456479-5F72-4D55-B3AF-93237FFB8139}"/>
    <dgm:cxn modelId="{47447647-06BC-4EC2-9CEB-CE9B1B3C1F85}" srcId="{15B3B166-BD44-4459-9486-43952636DF85}" destId="{615C39D8-ECE8-4A31-A690-4D29209A637D}" srcOrd="1" destOrd="0" parTransId="{AC46ED81-84ED-48AC-A5A4-DD858AFAD06E}" sibTransId="{629E7F70-9E3B-49C2-9903-B5363EF26E75}"/>
    <dgm:cxn modelId="{647CFE71-0ACC-4416-ACC4-A36E20A6A7C4}" type="presOf" srcId="{15B3B166-BD44-4459-9486-43952636DF85}" destId="{68284E96-EF32-403B-9643-80FA535A08E0}" srcOrd="0" destOrd="0" presId="urn:microsoft.com/office/officeart/2005/8/layout/vList6"/>
    <dgm:cxn modelId="{9DAC3C76-55CC-4D08-AB0E-0F22F7155C4F}" type="presOf" srcId="{FBB5ECD7-E093-43E6-A15A-D021E843D91D}" destId="{D3453CD8-5DC4-4FDF-8502-C016391E572C}" srcOrd="0" destOrd="1" presId="urn:microsoft.com/office/officeart/2005/8/layout/vList6"/>
    <dgm:cxn modelId="{7CAD4F7C-582B-45CA-BC90-60E255DB26AA}" type="presOf" srcId="{D9A5F4B9-0447-49BD-B44A-D3BB1DBDD6D7}" destId="{D3453CD8-5DC4-4FDF-8502-C016391E572C}" srcOrd="0" destOrd="0" presId="urn:microsoft.com/office/officeart/2005/8/layout/vList6"/>
    <dgm:cxn modelId="{32EF48AB-267E-47A1-BD81-DBA656134340}" type="presOf" srcId="{69FF6BCF-4BD7-4BFE-94B3-98FCBD0C7A0D}" destId="{6123DA74-2E6C-4BDE-8ABE-C85B7CC7800B}" srcOrd="0" destOrd="1" presId="urn:microsoft.com/office/officeart/2005/8/layout/vList6"/>
    <dgm:cxn modelId="{5B4855B7-38F8-4D37-AC19-9BB19A5F6E95}" type="presOf" srcId="{615C39D8-ECE8-4A31-A690-4D29209A637D}" destId="{B9568743-F928-4A05-919C-4D1B58938DEB}" srcOrd="0" destOrd="0" presId="urn:microsoft.com/office/officeart/2005/8/layout/vList6"/>
    <dgm:cxn modelId="{FAEC79CA-E23B-4F4E-8C5E-CE61DBAB4A0D}" type="presOf" srcId="{08B8C1B9-D355-47CB-986A-2A7EDDDF4767}" destId="{6123DA74-2E6C-4BDE-8ABE-C85B7CC7800B}" srcOrd="0" destOrd="0" presId="urn:microsoft.com/office/officeart/2005/8/layout/vList6"/>
    <dgm:cxn modelId="{DDFE6CD0-3BD9-451B-B917-58DC4C484CC5}" srcId="{615C39D8-ECE8-4A31-A690-4D29209A637D}" destId="{69FF6BCF-4BD7-4BFE-94B3-98FCBD0C7A0D}" srcOrd="1" destOrd="0" parTransId="{A8CE3351-A765-4072-8A41-2779C1FF68A0}" sibTransId="{09E9FB7C-77F8-4725-8959-BF15E25B5EB9}"/>
    <dgm:cxn modelId="{A12FC7FB-9BC6-46BA-A2FB-C07A92D51662}" srcId="{B45C9C84-D443-4F88-9DDD-E8882A568E87}" destId="{FBB5ECD7-E093-43E6-A15A-D021E843D91D}" srcOrd="1" destOrd="0" parTransId="{8959118E-2FF2-4639-8945-32C48525DF76}" sibTransId="{F3E12822-CA74-476F-90F9-85F5266A6AB8}"/>
    <dgm:cxn modelId="{788CF504-E02D-45CF-9CBE-2006A8ABC37E}" type="presParOf" srcId="{68284E96-EF32-403B-9643-80FA535A08E0}" destId="{485BAB16-98E1-4CA2-BC3D-3738EFA3326C}" srcOrd="0" destOrd="0" presId="urn:microsoft.com/office/officeart/2005/8/layout/vList6"/>
    <dgm:cxn modelId="{32DA5327-6748-41B3-9D75-5B9F426B4795}" type="presParOf" srcId="{485BAB16-98E1-4CA2-BC3D-3738EFA3326C}" destId="{17773D26-3875-4ABF-BF20-FF77829D1E59}" srcOrd="0" destOrd="0" presId="urn:microsoft.com/office/officeart/2005/8/layout/vList6"/>
    <dgm:cxn modelId="{19CA5F6D-0603-443F-B33C-57AE9FC05803}" type="presParOf" srcId="{485BAB16-98E1-4CA2-BC3D-3738EFA3326C}" destId="{D3453CD8-5DC4-4FDF-8502-C016391E572C}" srcOrd="1" destOrd="0" presId="urn:microsoft.com/office/officeart/2005/8/layout/vList6"/>
    <dgm:cxn modelId="{F7EF24CF-14CD-4778-8950-6DE290744953}" type="presParOf" srcId="{68284E96-EF32-403B-9643-80FA535A08E0}" destId="{59334E39-B3AB-407E-A46C-C0BC9A565402}" srcOrd="1" destOrd="0" presId="urn:microsoft.com/office/officeart/2005/8/layout/vList6"/>
    <dgm:cxn modelId="{E220750E-9EB0-4734-9FD0-F0C65CFBFFFD}" type="presParOf" srcId="{68284E96-EF32-403B-9643-80FA535A08E0}" destId="{5BFDC536-18E4-43E7-94F1-501D0C08A803}" srcOrd="2" destOrd="0" presId="urn:microsoft.com/office/officeart/2005/8/layout/vList6"/>
    <dgm:cxn modelId="{06C4BCC7-1045-4F19-84BF-107800634A30}" type="presParOf" srcId="{5BFDC536-18E4-43E7-94F1-501D0C08A803}" destId="{B9568743-F928-4A05-919C-4D1B58938DEB}" srcOrd="0" destOrd="0" presId="urn:microsoft.com/office/officeart/2005/8/layout/vList6"/>
    <dgm:cxn modelId="{56B751FC-0ADD-4861-9471-8B8109A41319}" type="presParOf" srcId="{5BFDC536-18E4-43E7-94F1-501D0C08A803}" destId="{6123DA74-2E6C-4BDE-8ABE-C85B7CC7800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53CD8-5DC4-4FDF-8502-C016391E572C}">
      <dsp:nvSpPr>
        <dsp:cNvPr id="0" name=""/>
        <dsp:cNvSpPr/>
      </dsp:nvSpPr>
      <dsp:spPr>
        <a:xfrm>
          <a:off x="2225039" y="520"/>
          <a:ext cx="3337559" cy="20315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400" kern="1200" dirty="0">
              <a:solidFill>
                <a:srgbClr val="FF0000"/>
              </a:solidFill>
            </a:rPr>
            <a:t>مهم نیست</a:t>
          </a:r>
          <a:endParaRPr lang="en-US" sz="3400" kern="1200" dirty="0">
            <a:solidFill>
              <a:srgbClr val="FF0000"/>
            </a:solidFill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400" kern="1200" dirty="0">
              <a:solidFill>
                <a:srgbClr val="FF0000"/>
              </a:solidFill>
            </a:rPr>
            <a:t>تحول مهم است</a:t>
          </a:r>
          <a:endParaRPr lang="en-US" sz="3400" kern="1200" dirty="0">
            <a:solidFill>
              <a:srgbClr val="FF0000"/>
            </a:solidFill>
          </a:endParaRPr>
        </a:p>
      </dsp:txBody>
      <dsp:txXfrm>
        <a:off x="2225039" y="254458"/>
        <a:ext cx="2575745" cy="1523627"/>
      </dsp:txXfrm>
    </dsp:sp>
    <dsp:sp modelId="{17773D26-3875-4ABF-BF20-FF77829D1E59}">
      <dsp:nvSpPr>
        <dsp:cNvPr id="0" name=""/>
        <dsp:cNvSpPr/>
      </dsp:nvSpPr>
      <dsp:spPr>
        <a:xfrm>
          <a:off x="0" y="5173"/>
          <a:ext cx="2225039" cy="203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6500" kern="1200" dirty="0"/>
            <a:t>حالت</a:t>
          </a:r>
          <a:endParaRPr lang="en-US" sz="6500" kern="1200" dirty="0"/>
        </a:p>
      </dsp:txBody>
      <dsp:txXfrm>
        <a:off x="99170" y="104343"/>
        <a:ext cx="2026699" cy="1833163"/>
      </dsp:txXfrm>
    </dsp:sp>
    <dsp:sp modelId="{6123DA74-2E6C-4BDE-8ABE-C85B7CC7800B}">
      <dsp:nvSpPr>
        <dsp:cNvPr id="0" name=""/>
        <dsp:cNvSpPr/>
      </dsp:nvSpPr>
      <dsp:spPr>
        <a:xfrm>
          <a:off x="2225039" y="2235175"/>
          <a:ext cx="3337559" cy="20315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400" kern="1200" dirty="0">
              <a:solidFill>
                <a:srgbClr val="FF0000"/>
              </a:solidFill>
            </a:rPr>
            <a:t>مهم است</a:t>
          </a:r>
          <a:endParaRPr lang="en-US" sz="3400" kern="1200" dirty="0">
            <a:solidFill>
              <a:srgbClr val="FF0000"/>
            </a:solidFill>
          </a:endParaRP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400" kern="1200" dirty="0">
              <a:solidFill>
                <a:srgbClr val="FF0000"/>
              </a:solidFill>
            </a:rPr>
            <a:t>بر مدار زمان میچرخیم</a:t>
          </a:r>
          <a:endParaRPr lang="en-US" sz="3400" kern="1200" dirty="0">
            <a:solidFill>
              <a:srgbClr val="FF0000"/>
            </a:solidFill>
          </a:endParaRPr>
        </a:p>
      </dsp:txBody>
      <dsp:txXfrm>
        <a:off x="2225039" y="2489113"/>
        <a:ext cx="2575745" cy="1523627"/>
      </dsp:txXfrm>
    </dsp:sp>
    <dsp:sp modelId="{B9568743-F928-4A05-919C-4D1B58938DEB}">
      <dsp:nvSpPr>
        <dsp:cNvPr id="0" name=""/>
        <dsp:cNvSpPr/>
      </dsp:nvSpPr>
      <dsp:spPr>
        <a:xfrm>
          <a:off x="0" y="2235175"/>
          <a:ext cx="2225039" cy="2031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6500" kern="1200" dirty="0"/>
            <a:t>توالی</a:t>
          </a:r>
          <a:endParaRPr lang="en-US" sz="6500" kern="1200" dirty="0"/>
        </a:p>
      </dsp:txBody>
      <dsp:txXfrm>
        <a:off x="99170" y="2334345"/>
        <a:ext cx="2026699" cy="183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D9ED-D173-42E4-A522-032CCF173BF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81ED3-792C-4A9C-BCC5-0520DEB64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bg>
      <p:bgPr>
        <a:solidFill>
          <a:srgbClr val="184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700"/>
          <a:stretch/>
        </p:blipFill>
        <p:spPr>
          <a:xfrm>
            <a:off x="7390938" y="0"/>
            <a:ext cx="5588461" cy="73152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-66499"/>
            <a:ext cx="7390938" cy="7381700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973498" y="47054"/>
            <a:ext cx="11057804" cy="722109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9900" y="1524000"/>
            <a:ext cx="9525000" cy="32008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8000" dirty="0">
                <a:cs typeface="B Titr" panose="00000700000000000000" pitchFamily="2" charset="-78"/>
              </a:rPr>
              <a:t>آزمهندسی نرم افزار</a:t>
            </a:r>
          </a:p>
          <a:p>
            <a:pPr algn="r" rtl="1">
              <a:lnSpc>
                <a:spcPct val="130000"/>
              </a:lnSpc>
            </a:pPr>
            <a:endParaRPr lang="fa-IR" sz="80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8600" y="4879496"/>
            <a:ext cx="9525000" cy="6955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3200" dirty="0">
                <a:cs typeface="B Titr" panose="00000700000000000000" pitchFamily="2" charset="-78"/>
              </a:rPr>
              <a:t>محمود حامدی،طاها کمالی،علی مهربان نژاد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408088">
            <a:off x="1636340" y="3330220"/>
            <a:ext cx="2114804" cy="27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E77EE2-071C-D662-67D0-67A17F2B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762000"/>
            <a:ext cx="9448800" cy="557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57433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F60A-E698-0182-0DDB-6B76EAFBDF9A}"/>
              </a:ext>
            </a:extLst>
          </p:cNvPr>
          <p:cNvSpPr txBox="1">
            <a:spLocks/>
          </p:cNvSpPr>
          <p:nvPr/>
        </p:nvSpPr>
        <p:spPr>
          <a:xfrm>
            <a:off x="6807200" y="990600"/>
            <a:ext cx="4006263" cy="8415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dirty="0"/>
              <a:t>نقاط قوت و ضعف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F607A9-5319-E4EC-8199-FEB18CB64D99}"/>
              </a:ext>
            </a:extLst>
          </p:cNvPr>
          <p:cNvGraphicFramePr>
            <a:graphicFrameLocks noGrp="1"/>
          </p:cNvGraphicFramePr>
          <p:nvPr/>
        </p:nvGraphicFramePr>
        <p:xfrm>
          <a:off x="6654800" y="1948586"/>
          <a:ext cx="4298155" cy="422281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98155">
                  <a:extLst>
                    <a:ext uri="{9D8B030D-6E8A-4147-A177-3AD203B41FA5}">
                      <a16:colId xmlns:a16="http://schemas.microsoft.com/office/drawing/2014/main" val="1470498804"/>
                    </a:ext>
                  </a:extLst>
                </a:gridCol>
              </a:tblGrid>
              <a:tr h="853519">
                <a:tc>
                  <a:txBody>
                    <a:bodyPr/>
                    <a:lstStyle/>
                    <a:p>
                      <a:pPr algn="r" rtl="1"/>
                      <a:r>
                        <a:rPr lang="fa-IR" sz="4400" dirty="0"/>
                        <a:t>ضعف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295429"/>
                  </a:ext>
                </a:extLst>
              </a:tr>
              <a:tr h="91062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v"/>
                      </a:pPr>
                      <a:r>
                        <a:rPr lang="fa-IR" sz="2400" b="1" dirty="0"/>
                        <a:t>مقیاس‌پذیری محدود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7668476"/>
                  </a:ext>
                </a:extLst>
              </a:tr>
              <a:tr h="637434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v"/>
                      </a:pPr>
                      <a:r>
                        <a:rPr lang="fa-IR" sz="2400" b="1" dirty="0"/>
                        <a:t>تمرکز زیاد بر جزئیات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763902"/>
                  </a:ext>
                </a:extLst>
              </a:tr>
              <a:tr h="91062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v"/>
                      </a:pPr>
                      <a:r>
                        <a:rPr lang="fa-IR" sz="2400" b="1" dirty="0"/>
                        <a:t>نیاز به به‌روزرسانی مداوم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087300"/>
                  </a:ext>
                </a:extLst>
              </a:tr>
              <a:tr h="91062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v"/>
                      </a:pPr>
                      <a:r>
                        <a:rPr lang="fa-IR" sz="2400" b="1" dirty="0"/>
                        <a:t>عدم نمایش ساختار کلی سیستم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72144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A68071-4080-4998-F86D-973B7F374C8E}"/>
              </a:ext>
            </a:extLst>
          </p:cNvPr>
          <p:cNvGraphicFramePr>
            <a:graphicFrameLocks/>
          </p:cNvGraphicFramePr>
          <p:nvPr/>
        </p:nvGraphicFramePr>
        <p:xfrm>
          <a:off x="1778000" y="1948587"/>
          <a:ext cx="4450728" cy="422281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450728">
                  <a:extLst>
                    <a:ext uri="{9D8B030D-6E8A-4147-A177-3AD203B41FA5}">
                      <a16:colId xmlns:a16="http://schemas.microsoft.com/office/drawing/2014/main" val="3561413219"/>
                    </a:ext>
                  </a:extLst>
                </a:gridCol>
              </a:tblGrid>
              <a:tr h="601881">
                <a:tc>
                  <a:txBody>
                    <a:bodyPr/>
                    <a:lstStyle/>
                    <a:p>
                      <a:pPr marL="0" indent="0" algn="r" rtl="1">
                        <a:buFontTx/>
                        <a:buNone/>
                      </a:pPr>
                      <a:r>
                        <a:rPr lang="fa-IR" sz="4400" dirty="0"/>
                        <a:t>قوت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49626"/>
                  </a:ext>
                </a:extLst>
              </a:tr>
              <a:tr h="60188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ü"/>
                      </a:pPr>
                      <a:r>
                        <a:rPr lang="fa-IR" sz="2400" b="1" dirty="0"/>
                        <a:t>وضوح زمانی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766456"/>
                  </a:ext>
                </a:extLst>
              </a:tr>
              <a:tr h="60188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ü"/>
                      </a:pPr>
                      <a:r>
                        <a:rPr lang="fa-IR" sz="2400" b="1" dirty="0"/>
                        <a:t>درک بهتر تعاملات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564155"/>
                  </a:ext>
                </a:extLst>
              </a:tr>
              <a:tr h="60188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ü"/>
                      </a:pPr>
                      <a:r>
                        <a:rPr lang="fa-IR" sz="2400" b="1" dirty="0"/>
                        <a:t>مناسب برای مدل‌سازی سناریوها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449876"/>
                  </a:ext>
                </a:extLst>
              </a:tr>
              <a:tr h="601881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ü"/>
                      </a:pPr>
                      <a:r>
                        <a:rPr lang="fa-IR" sz="2400" b="1" dirty="0"/>
                        <a:t>تسهیل در پیاده‌سازی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890800"/>
                  </a:ext>
                </a:extLst>
              </a:tr>
              <a:tr h="1053292">
                <a:tc>
                  <a:txBody>
                    <a:bodyPr/>
                    <a:lstStyle/>
                    <a:p>
                      <a:pPr marL="342900" indent="-342900" algn="r" rtl="1">
                        <a:buFont typeface="Wingdings" panose="05000000000000000000" pitchFamily="2" charset="2"/>
                        <a:buChar char="ü"/>
                      </a:pPr>
                      <a:r>
                        <a:rPr lang="fa-IR" sz="2400" b="1" dirty="0"/>
                        <a:t>پشتیبانی در ابزارهای مهندسی نرم‌افزار</a:t>
                      </a:r>
                      <a:endParaRPr lang="fa-I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0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B3DF6-7C58-7496-476E-120EDEF2D05D}"/>
              </a:ext>
            </a:extLst>
          </p:cNvPr>
          <p:cNvSpPr txBox="1"/>
          <p:nvPr/>
        </p:nvSpPr>
        <p:spPr>
          <a:xfrm>
            <a:off x="6275789" y="1058100"/>
            <a:ext cx="4685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None/>
            </a:pPr>
            <a:r>
              <a:rPr lang="fa-IR" sz="3600" b="1" dirty="0"/>
              <a:t>ابزارهای طراحی</a:t>
            </a:r>
          </a:p>
          <a:p>
            <a:pPr algn="r" rtl="1">
              <a:buNone/>
            </a:pPr>
            <a:endParaRPr lang="fa-IR" sz="2400" b="1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400" b="1" dirty="0"/>
              <a:t>Enterprise Architect</a:t>
            </a:r>
            <a:endParaRPr lang="en-US" sz="24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400" b="1" dirty="0"/>
              <a:t>StarUML</a:t>
            </a:r>
            <a:endParaRPr lang="en-US" sz="24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400" b="1" dirty="0"/>
              <a:t>PlantUML </a:t>
            </a:r>
            <a:r>
              <a:rPr lang="fa-IR" sz="2400" b="1" dirty="0"/>
              <a:t> (متنی و قابل‌اتوماسیون)</a:t>
            </a:r>
            <a:endParaRPr lang="fa-IR" sz="24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400" b="1" dirty="0"/>
              <a:t>Draw.io / Diagrams.net</a:t>
            </a:r>
            <a:endParaRPr lang="en-US" sz="24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2400" b="1" dirty="0"/>
              <a:t>Lucidchart</a:t>
            </a:r>
            <a:endParaRPr lang="en-US" sz="2400" dirty="0"/>
          </a:p>
          <a:p>
            <a:pPr algn="r" rt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C92C6-20C8-5699-CB9C-5CD5B72D01E7}"/>
              </a:ext>
            </a:extLst>
          </p:cNvPr>
          <p:cNvSpPr txBox="1"/>
          <p:nvPr/>
        </p:nvSpPr>
        <p:spPr>
          <a:xfrm>
            <a:off x="2006600" y="4648200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نمودار توالی یکی از ابزارهای حیاتی در تحلیل و طراحی سامانه‌های نرم‌افزاری است که با تمرکز بر جریان زمانی تعاملات، دید عمیقی از رفتار سیستم ارائه می‌دهد</a:t>
            </a:r>
            <a:endParaRPr lang="en-US" sz="2800" dirty="0"/>
          </a:p>
          <a:p>
            <a:pPr algn="r" rtl="1"/>
            <a:endParaRPr lang="en-US" sz="2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BC1C9E-E0FE-986E-2748-35D54511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608147" y="1137054"/>
            <a:ext cx="3657600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240722" y="990600"/>
            <a:ext cx="9525000" cy="12234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en-US" sz="6000" dirty="0">
                <a:cs typeface="B Titr" panose="00000700000000000000" pitchFamily="2" charset="-78"/>
              </a:rPr>
              <a:t>State   Vs   Sequence </a:t>
            </a:r>
            <a:endParaRPr lang="fa-IR" sz="6000" dirty="0">
              <a:cs typeface="B Titr" panose="00000700000000000000" pitchFamily="2" charset="-78"/>
            </a:endParaRP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5EB07A71-1E21-7234-2261-1208A02EC754}"/>
              </a:ext>
            </a:extLst>
          </p:cNvPr>
          <p:cNvSpPr/>
          <p:nvPr/>
        </p:nvSpPr>
        <p:spPr>
          <a:xfrm>
            <a:off x="5969000" y="684285"/>
            <a:ext cx="1219200" cy="1521894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5921200F-00B2-B3EC-08CA-E6F091B9F1D9}"/>
              </a:ext>
            </a:extLst>
          </p:cNvPr>
          <p:cNvSpPr/>
          <p:nvPr/>
        </p:nvSpPr>
        <p:spPr>
          <a:xfrm>
            <a:off x="4902200" y="609600"/>
            <a:ext cx="1219200" cy="1521894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F1BB00-47AC-2423-574A-C48401EDB8EA}"/>
              </a:ext>
            </a:extLst>
          </p:cNvPr>
          <p:cNvSpPr/>
          <p:nvPr/>
        </p:nvSpPr>
        <p:spPr>
          <a:xfrm>
            <a:off x="9017000" y="2953232"/>
            <a:ext cx="1828800" cy="932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1C5D8-1357-3652-40D4-65D104191D3C}"/>
              </a:ext>
            </a:extLst>
          </p:cNvPr>
          <p:cNvSpPr txBox="1"/>
          <p:nvPr/>
        </p:nvSpPr>
        <p:spPr>
          <a:xfrm>
            <a:off x="9017000" y="3048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/>
              <a:t>هر دو مهم</a:t>
            </a:r>
            <a:endParaRPr lang="en-US" sz="3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062A36-5C57-8EDE-C113-639A5051D5BF}"/>
              </a:ext>
            </a:extLst>
          </p:cNvPr>
          <p:cNvSpPr/>
          <p:nvPr/>
        </p:nvSpPr>
        <p:spPr>
          <a:xfrm>
            <a:off x="7416800" y="2953232"/>
            <a:ext cx="990600" cy="9329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31CDE-218E-C819-7D94-8FA626FA05A0}"/>
              </a:ext>
            </a:extLst>
          </p:cNvPr>
          <p:cNvSpPr txBox="1"/>
          <p:nvPr/>
        </p:nvSpPr>
        <p:spPr>
          <a:xfrm>
            <a:off x="7569200" y="304288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/>
              <a:t>اما</a:t>
            </a:r>
            <a:endParaRPr lang="en-US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0B932F-19FA-44AB-F871-58A940895164}"/>
              </a:ext>
            </a:extLst>
          </p:cNvPr>
          <p:cNvCxnSpPr/>
          <p:nvPr/>
        </p:nvCxnSpPr>
        <p:spPr>
          <a:xfrm flipH="1" flipV="1">
            <a:off x="5969000" y="2590800"/>
            <a:ext cx="121920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1AF96-159E-5660-F161-6AEFA219267A}"/>
              </a:ext>
            </a:extLst>
          </p:cNvPr>
          <p:cNvCxnSpPr>
            <a:cxnSpLocks/>
          </p:cNvCxnSpPr>
          <p:nvPr/>
        </p:nvCxnSpPr>
        <p:spPr>
          <a:xfrm flipH="1" flipV="1">
            <a:off x="5816600" y="3366052"/>
            <a:ext cx="1371600" cy="569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28F612-A55C-5C4B-9CD2-2569C38F77F3}"/>
              </a:ext>
            </a:extLst>
          </p:cNvPr>
          <p:cNvCxnSpPr>
            <a:cxnSpLocks/>
          </p:cNvCxnSpPr>
          <p:nvPr/>
        </p:nvCxnSpPr>
        <p:spPr>
          <a:xfrm flipH="1">
            <a:off x="5969000" y="3645658"/>
            <a:ext cx="1295400" cy="545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2BB948-FFE1-CCB1-8F6C-CF758469CC6D}"/>
              </a:ext>
            </a:extLst>
          </p:cNvPr>
          <p:cNvCxnSpPr>
            <a:cxnSpLocks/>
          </p:cNvCxnSpPr>
          <p:nvPr/>
        </p:nvCxnSpPr>
        <p:spPr>
          <a:xfrm flipH="1">
            <a:off x="5816600" y="3544264"/>
            <a:ext cx="1417431" cy="265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424819-CA8E-414C-3F93-9A0D17CCB74C}"/>
              </a:ext>
            </a:extLst>
          </p:cNvPr>
          <p:cNvCxnSpPr>
            <a:cxnSpLocks/>
          </p:cNvCxnSpPr>
          <p:nvPr/>
        </p:nvCxnSpPr>
        <p:spPr>
          <a:xfrm flipH="1" flipV="1">
            <a:off x="5816600" y="2953232"/>
            <a:ext cx="1367735" cy="364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99CEC0-701B-218B-046A-23710E00AB94}"/>
              </a:ext>
            </a:extLst>
          </p:cNvPr>
          <p:cNvSpPr txBox="1"/>
          <p:nvPr/>
        </p:nvSpPr>
        <p:spPr>
          <a:xfrm>
            <a:off x="1930400" y="2306901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/>
              <a:t>تمرکز اصلی هر کدام چیست ؟</a:t>
            </a:r>
          </a:p>
          <a:p>
            <a:pPr algn="r" rtl="1"/>
            <a:endParaRPr lang="fa-IR" sz="2400" b="1" dirty="0"/>
          </a:p>
          <a:p>
            <a:pPr algn="r" rtl="1"/>
            <a:r>
              <a:rPr lang="fa-IR" sz="2400" b="1" dirty="0"/>
              <a:t>ترتیب در کدام یک مهم تر است ؟</a:t>
            </a:r>
          </a:p>
          <a:p>
            <a:pPr algn="r" rtl="1"/>
            <a:endParaRPr lang="fa-IR" sz="2400" b="1" dirty="0"/>
          </a:p>
          <a:p>
            <a:pPr algn="r" rtl="1"/>
            <a:r>
              <a:rPr lang="fa-IR" sz="2400" b="1" dirty="0"/>
              <a:t>هر کدام نشان دهنده چیستند ؟</a:t>
            </a:r>
          </a:p>
          <a:p>
            <a:pPr algn="r" rtl="1"/>
            <a:endParaRPr lang="fa-IR" sz="2400" b="1" dirty="0"/>
          </a:p>
          <a:p>
            <a:pPr algn="r" rtl="1"/>
            <a:r>
              <a:rPr lang="fa-IR" sz="2400" b="1" dirty="0"/>
              <a:t>کاربرد اصلی هر کدام دقیقا چیست ؟</a:t>
            </a:r>
          </a:p>
          <a:p>
            <a:pPr algn="r" rtl="1"/>
            <a:endParaRPr lang="fa-IR" sz="2400" b="1" dirty="0"/>
          </a:p>
          <a:p>
            <a:pPr algn="r" rtl="1"/>
            <a:r>
              <a:rPr lang="fa-IR" sz="2400" b="1" dirty="0"/>
              <a:t>تفاوت نمایش ساختاری هر یک از این نمودار ها </a:t>
            </a:r>
            <a:endParaRPr lang="en-US" sz="24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545952-B53A-6905-6C2A-E0B5F7E35430}"/>
              </a:ext>
            </a:extLst>
          </p:cNvPr>
          <p:cNvCxnSpPr>
            <a:cxnSpLocks/>
          </p:cNvCxnSpPr>
          <p:nvPr/>
        </p:nvCxnSpPr>
        <p:spPr>
          <a:xfrm flipH="1">
            <a:off x="6121400" y="3766893"/>
            <a:ext cx="1188831" cy="8651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D9D8C-CD44-C191-F0AC-EEBF01943074}"/>
              </a:ext>
            </a:extLst>
          </p:cNvPr>
          <p:cNvCxnSpPr>
            <a:cxnSpLocks/>
          </p:cNvCxnSpPr>
          <p:nvPr/>
        </p:nvCxnSpPr>
        <p:spPr>
          <a:xfrm flipH="1">
            <a:off x="6448286" y="3886200"/>
            <a:ext cx="915229" cy="10182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06C6C3F6-5FF9-F56B-FCA0-8C06D2C045AC}"/>
              </a:ext>
            </a:extLst>
          </p:cNvPr>
          <p:cNvSpPr/>
          <p:nvPr/>
        </p:nvSpPr>
        <p:spPr>
          <a:xfrm rot="11167453">
            <a:off x="7206671" y="4520725"/>
            <a:ext cx="4036987" cy="1725469"/>
          </a:xfrm>
          <a:prstGeom prst="cloudCallout">
            <a:avLst>
              <a:gd name="adj1" fmla="val 36711"/>
              <a:gd name="adj2" fmla="val 702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B41EB-5639-5011-3063-75E27B2F7705}"/>
              </a:ext>
            </a:extLst>
          </p:cNvPr>
          <p:cNvSpPr txBox="1"/>
          <p:nvPr/>
        </p:nvSpPr>
        <p:spPr>
          <a:xfrm>
            <a:off x="7753626" y="501537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/>
              <a:t>هر کسی را بهر کاری ساخته اند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39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4010220" y="4829710"/>
            <a:ext cx="4609348" cy="61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ANSans" panose="020B0506030804020204" pitchFamily="34" charset="-78"/>
                <a:ea typeface="+mn-ea"/>
                <a:cs typeface="IRANSans" panose="020B0506030804020204" pitchFamily="34" charset="-78"/>
              </a:defRPr>
            </a:lvl1pPr>
            <a:lvl2pPr marL="685800" indent="-228600" algn="just" defTabSz="914400" rtl="1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ANSans" panose="020B0506030804020204" pitchFamily="34" charset="-78"/>
                <a:ea typeface="+mn-ea"/>
                <a:cs typeface="IRANSans" panose="020B0506030804020204" pitchFamily="34" charset="-78"/>
              </a:defRPr>
            </a:lvl2pPr>
            <a:lvl3pPr marL="1143000" indent="-228600" algn="just" defTabSz="914400" rtl="1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ANSans" panose="020B0506030804020204" pitchFamily="34" charset="-78"/>
                <a:ea typeface="+mn-ea"/>
                <a:cs typeface="IRANSans" panose="020B0506030804020204" pitchFamily="34" charset="-78"/>
              </a:defRPr>
            </a:lvl3pPr>
            <a:lvl4pPr marL="1600200" indent="-228600" algn="just" defTabSz="914400" rtl="1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IRANSans" panose="020B0506030804020204" pitchFamily="34" charset="-78"/>
                <a:ea typeface="+mn-ea"/>
                <a:cs typeface="IRANSans" panose="020B0506030804020204" pitchFamily="34" charset="-78"/>
              </a:defRPr>
            </a:lvl4pPr>
            <a:lvl5pPr marL="2057400" indent="-228600" algn="just" defTabSz="914400" rtl="1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IRANSans" panose="020B0506030804020204" pitchFamily="34" charset="-78"/>
                <a:ea typeface="+mn-ea"/>
                <a:cs typeface="IRANSans" panose="020B0506030804020204" pitchFamily="34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a-IR" sz="36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E8FD428B-3CCC-11BE-31A6-358218DFB285}"/>
              </a:ext>
            </a:extLst>
          </p:cNvPr>
          <p:cNvSpPr/>
          <p:nvPr/>
        </p:nvSpPr>
        <p:spPr>
          <a:xfrm>
            <a:off x="4914481" y="863887"/>
            <a:ext cx="3733800" cy="914400"/>
          </a:xfrm>
          <a:prstGeom prst="horizontalScroll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16FD5-51D4-8042-7821-8D6D71E2407D}"/>
              </a:ext>
            </a:extLst>
          </p:cNvPr>
          <p:cNvSpPr txBox="1"/>
          <p:nvPr/>
        </p:nvSpPr>
        <p:spPr>
          <a:xfrm>
            <a:off x="5892800" y="10287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0000"/>
                </a:solidFill>
              </a:rPr>
              <a:t>تمرکز اصلی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7E38E47F-9E36-983F-678D-8BDD7BFD28CA}"/>
              </a:ext>
            </a:extLst>
          </p:cNvPr>
          <p:cNvSpPr/>
          <p:nvPr/>
        </p:nvSpPr>
        <p:spPr>
          <a:xfrm>
            <a:off x="6314894" y="2744212"/>
            <a:ext cx="4988106" cy="3542288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4FBD088F-DCCF-3D8B-3849-0606EFECB59A}"/>
              </a:ext>
            </a:extLst>
          </p:cNvPr>
          <p:cNvSpPr/>
          <p:nvPr/>
        </p:nvSpPr>
        <p:spPr>
          <a:xfrm>
            <a:off x="1368561" y="2711822"/>
            <a:ext cx="5283317" cy="365760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>
                <a:solidFill>
                  <a:srgbClr val="FF0000"/>
                </a:solidFill>
              </a:rPr>
              <a:t>تغییر وضعیت‌ </a:t>
            </a:r>
            <a:r>
              <a:rPr lang="fa-IR" sz="2400" dirty="0">
                <a:solidFill>
                  <a:srgbClr val="FFFF00"/>
                </a:solidFill>
              </a:rPr>
              <a:t>های یک شیء خاص.</a:t>
            </a:r>
          </a:p>
          <a:p>
            <a:pPr algn="ctr" rtl="1"/>
            <a:r>
              <a:rPr lang="fa-IR" sz="2400" dirty="0">
                <a:solidFill>
                  <a:srgbClr val="FFFF00"/>
                </a:solidFill>
              </a:rPr>
              <a:t>وضعیت های یک سفارش :</a:t>
            </a:r>
          </a:p>
          <a:p>
            <a:pPr algn="ctr" rtl="1"/>
            <a:r>
              <a:rPr lang="fa-IR" sz="2400" dirty="0">
                <a:solidFill>
                  <a:srgbClr val="FFFF00"/>
                </a:solidFill>
              </a:rPr>
              <a:t>تایید شده</a:t>
            </a:r>
          </a:p>
          <a:p>
            <a:pPr algn="ctr" rtl="1"/>
            <a:r>
              <a:rPr lang="fa-IR" sz="2400" dirty="0">
                <a:solidFill>
                  <a:srgbClr val="FFFF00"/>
                </a:solidFill>
              </a:rPr>
              <a:t>رد شده</a:t>
            </a:r>
          </a:p>
          <a:p>
            <a:pPr algn="ctr" rtl="1"/>
            <a:r>
              <a:rPr lang="fa-IR" sz="2400" dirty="0">
                <a:solidFill>
                  <a:srgbClr val="FFFF00"/>
                </a:solidFill>
              </a:rPr>
              <a:t>منتظر پرداخت</a:t>
            </a:r>
          </a:p>
          <a:p>
            <a:pPr algn="ctr" rtl="1"/>
            <a:r>
              <a:rPr lang="fa-IR" sz="2400" dirty="0">
                <a:solidFill>
                  <a:srgbClr val="FFFF00"/>
                </a:solidFill>
              </a:rPr>
              <a:t>... </a:t>
            </a:r>
            <a:br>
              <a:rPr lang="fa-IR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87F9-C3E5-F80C-CEAB-07C74194A0B3}"/>
              </a:ext>
            </a:extLst>
          </p:cNvPr>
          <p:cNvSpPr txBox="1"/>
          <p:nvPr/>
        </p:nvSpPr>
        <p:spPr>
          <a:xfrm>
            <a:off x="6689908" y="3124200"/>
            <a:ext cx="4184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solidFill>
                  <a:srgbClr val="FFFF00"/>
                </a:solidFill>
              </a:rPr>
              <a:t>تعامل بین اشیاء در طول زمان. </a:t>
            </a:r>
            <a:br>
              <a:rPr lang="fa-IR" sz="3200" dirty="0">
                <a:solidFill>
                  <a:srgbClr val="FFFF00"/>
                </a:solidFill>
              </a:rPr>
            </a:br>
            <a:r>
              <a:rPr lang="fa-IR" sz="3200" b="1" dirty="0">
                <a:solidFill>
                  <a:srgbClr val="FFFF00"/>
                </a:solidFill>
              </a:rPr>
              <a:t>مثال:</a:t>
            </a:r>
            <a:r>
              <a:rPr lang="fa-IR" sz="3200" dirty="0">
                <a:solidFill>
                  <a:srgbClr val="FFFF00"/>
                </a:solidFill>
              </a:rPr>
              <a:t> وقتی کاربر وارد سیستم می‌شود،</a:t>
            </a:r>
            <a:r>
              <a:rPr lang="fa-IR" sz="3200" dirty="0">
                <a:solidFill>
                  <a:srgbClr val="FF0000"/>
                </a:solidFill>
              </a:rPr>
              <a:t>ابتدا</a:t>
            </a:r>
            <a:r>
              <a:rPr lang="fa-IR" sz="3200" dirty="0">
                <a:solidFill>
                  <a:srgbClr val="FFFF00"/>
                </a:solidFill>
              </a:rPr>
              <a:t> سیستم درخواست رمز عبور می‌دهد و </a:t>
            </a:r>
            <a:r>
              <a:rPr lang="fa-IR" sz="3200" dirty="0">
                <a:solidFill>
                  <a:srgbClr val="FF0000"/>
                </a:solidFill>
              </a:rPr>
              <a:t>سپس</a:t>
            </a:r>
            <a:r>
              <a:rPr lang="fa-IR" sz="3200" dirty="0">
                <a:solidFill>
                  <a:srgbClr val="FFFF00"/>
                </a:solidFill>
              </a:rPr>
              <a:t> آن را بررسی می‌کند.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2BB5C9E5-F749-D4DA-55DE-DA00C9D20B19}"/>
              </a:ext>
            </a:extLst>
          </p:cNvPr>
          <p:cNvSpPr/>
          <p:nvPr/>
        </p:nvSpPr>
        <p:spPr>
          <a:xfrm>
            <a:off x="6967447" y="1780515"/>
            <a:ext cx="3733800" cy="91440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DF1EF-9881-310A-EE73-E96AB38924A3}"/>
              </a:ext>
            </a:extLst>
          </p:cNvPr>
          <p:cNvSpPr txBox="1"/>
          <p:nvPr/>
        </p:nvSpPr>
        <p:spPr>
          <a:xfrm>
            <a:off x="8458200" y="194532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0000"/>
                </a:solidFill>
              </a:rPr>
              <a:t>توالی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96414F84-BAA0-9CA6-BA5E-034DF2C29EAF}"/>
              </a:ext>
            </a:extLst>
          </p:cNvPr>
          <p:cNvSpPr/>
          <p:nvPr/>
        </p:nvSpPr>
        <p:spPr>
          <a:xfrm>
            <a:off x="2159000" y="1804049"/>
            <a:ext cx="3733800" cy="91440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0DC87-7DAB-DF70-0782-7ABB6E02BD54}"/>
              </a:ext>
            </a:extLst>
          </p:cNvPr>
          <p:cNvSpPr txBox="1"/>
          <p:nvPr/>
        </p:nvSpPr>
        <p:spPr>
          <a:xfrm>
            <a:off x="3649753" y="196886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0000"/>
                </a:solidFill>
              </a:rPr>
              <a:t>حالت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0DEE3FB-60BE-0D32-7B5D-064FEA90F9B5}"/>
              </a:ext>
            </a:extLst>
          </p:cNvPr>
          <p:cNvSpPr/>
          <p:nvPr/>
        </p:nvSpPr>
        <p:spPr>
          <a:xfrm rot="10800000">
            <a:off x="4902201" y="4114800"/>
            <a:ext cx="457200" cy="296746"/>
          </a:xfrm>
          <a:prstGeom prst="chevr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AE8C259-247C-F66C-3463-D60E2671D4E6}"/>
              </a:ext>
            </a:extLst>
          </p:cNvPr>
          <p:cNvSpPr/>
          <p:nvPr/>
        </p:nvSpPr>
        <p:spPr>
          <a:xfrm rot="10800000">
            <a:off x="4902202" y="4503852"/>
            <a:ext cx="457200" cy="296746"/>
          </a:xfrm>
          <a:prstGeom prst="chevr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FFEE15C-02C1-963D-3CAF-EEFC8F0A695D}"/>
              </a:ext>
            </a:extLst>
          </p:cNvPr>
          <p:cNvSpPr/>
          <p:nvPr/>
        </p:nvSpPr>
        <p:spPr>
          <a:xfrm rot="10800000">
            <a:off x="4902202" y="4884852"/>
            <a:ext cx="457200" cy="296746"/>
          </a:xfrm>
          <a:prstGeom prst="chevr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uble Wave 2">
            <a:extLst>
              <a:ext uri="{FF2B5EF4-FFF2-40B4-BE49-F238E27FC236}">
                <a16:creationId xmlns:a16="http://schemas.microsoft.com/office/drawing/2014/main" id="{3F021233-7F83-EEDF-908F-06B4568D7D14}"/>
              </a:ext>
            </a:extLst>
          </p:cNvPr>
          <p:cNvSpPr/>
          <p:nvPr/>
        </p:nvSpPr>
        <p:spPr>
          <a:xfrm>
            <a:off x="5247861" y="914400"/>
            <a:ext cx="2438400" cy="838200"/>
          </a:xfrm>
          <a:prstGeom prst="doubleWav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F6CDA-C537-7252-9BB2-1E4187353636}"/>
              </a:ext>
            </a:extLst>
          </p:cNvPr>
          <p:cNvSpPr txBox="1"/>
          <p:nvPr/>
        </p:nvSpPr>
        <p:spPr>
          <a:xfrm>
            <a:off x="5627757" y="1041112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0000"/>
                </a:solidFill>
              </a:rPr>
              <a:t>ترتیب زمان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92D720-9F34-674D-6663-A14FC704BF94}"/>
              </a:ext>
            </a:extLst>
          </p:cNvPr>
          <p:cNvGraphicFramePr/>
          <p:nvPr/>
        </p:nvGraphicFramePr>
        <p:xfrm>
          <a:off x="1701800" y="1915755"/>
          <a:ext cx="5562599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A4D768-7174-C21D-B457-D463A6F841FB}"/>
              </a:ext>
            </a:extLst>
          </p:cNvPr>
          <p:cNvSpPr txBox="1"/>
          <p:nvPr/>
        </p:nvSpPr>
        <p:spPr>
          <a:xfrm>
            <a:off x="7264399" y="1789042"/>
            <a:ext cx="381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/>
              <a:t>اگر پیام "لغو" دریافت شود، سفارش از "در حال پردازش" به "لغو شده" می‌رود.این یعنی تحول ، تغییر از حالتی به حالت دیگر 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0DBA8-D2EA-975B-71CE-6F6C11355268}"/>
              </a:ext>
            </a:extLst>
          </p:cNvPr>
          <p:cNvSpPr txBox="1"/>
          <p:nvPr/>
        </p:nvSpPr>
        <p:spPr>
          <a:xfrm>
            <a:off x="6883399" y="4570774"/>
            <a:ext cx="419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3200" dirty="0"/>
              <a:t>ورود کاربر       بررسی</a:t>
            </a:r>
            <a:endParaRPr lang="en-US" sz="3200" dirty="0"/>
          </a:p>
          <a:p>
            <a:pPr algn="r" rtl="1"/>
            <a:endParaRPr lang="en-US" sz="3200" dirty="0"/>
          </a:p>
          <a:p>
            <a:pPr algn="r" rtl="1"/>
            <a:r>
              <a:rPr lang="fa-IR" sz="3200" dirty="0"/>
              <a:t> اعتبارسنجی       نمایش</a:t>
            </a:r>
            <a:endParaRPr lang="en-US" sz="3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0C800A-B3F9-CC8B-BBFF-32D5C5C18666}"/>
              </a:ext>
            </a:extLst>
          </p:cNvPr>
          <p:cNvSpPr/>
          <p:nvPr/>
        </p:nvSpPr>
        <p:spPr>
          <a:xfrm>
            <a:off x="11074400" y="4604891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E6680C-F995-922D-FD33-F04FFED18ABC}"/>
              </a:ext>
            </a:extLst>
          </p:cNvPr>
          <p:cNvSpPr txBox="1"/>
          <p:nvPr/>
        </p:nvSpPr>
        <p:spPr>
          <a:xfrm>
            <a:off x="11126304" y="4503003"/>
            <a:ext cx="45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8A988-C6B5-A964-670C-C50A41DEFE41}"/>
              </a:ext>
            </a:extLst>
          </p:cNvPr>
          <p:cNvSpPr/>
          <p:nvPr/>
        </p:nvSpPr>
        <p:spPr>
          <a:xfrm>
            <a:off x="8736496" y="4528691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01D34-0185-3610-6AA0-67FB44B99C0B}"/>
              </a:ext>
            </a:extLst>
          </p:cNvPr>
          <p:cNvSpPr txBox="1"/>
          <p:nvPr/>
        </p:nvSpPr>
        <p:spPr>
          <a:xfrm>
            <a:off x="8788400" y="4426803"/>
            <a:ext cx="45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193747-463C-75EA-D636-1F9AD5B86569}"/>
              </a:ext>
            </a:extLst>
          </p:cNvPr>
          <p:cNvSpPr/>
          <p:nvPr/>
        </p:nvSpPr>
        <p:spPr>
          <a:xfrm>
            <a:off x="8584096" y="5519291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70334-16CD-41BE-3527-5689D05281E4}"/>
              </a:ext>
            </a:extLst>
          </p:cNvPr>
          <p:cNvSpPr txBox="1"/>
          <p:nvPr/>
        </p:nvSpPr>
        <p:spPr>
          <a:xfrm>
            <a:off x="8636000" y="5417403"/>
            <a:ext cx="45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687EF6-6A57-B171-ED8A-66FAAD426A19}"/>
              </a:ext>
            </a:extLst>
          </p:cNvPr>
          <p:cNvSpPr/>
          <p:nvPr/>
        </p:nvSpPr>
        <p:spPr>
          <a:xfrm>
            <a:off x="11074400" y="5519291"/>
            <a:ext cx="609600" cy="609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A8382-19DE-D22B-E866-FE77C3DDED0B}"/>
              </a:ext>
            </a:extLst>
          </p:cNvPr>
          <p:cNvSpPr txBox="1"/>
          <p:nvPr/>
        </p:nvSpPr>
        <p:spPr>
          <a:xfrm>
            <a:off x="11126304" y="5417403"/>
            <a:ext cx="45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9BBA-7F08-3EDD-6582-46EDFFE0659C}"/>
              </a:ext>
            </a:extLst>
          </p:cNvPr>
          <p:cNvSpPr txBox="1"/>
          <p:nvPr/>
        </p:nvSpPr>
        <p:spPr>
          <a:xfrm>
            <a:off x="11544852" y="379660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ABCC1-A1E1-FE94-54BF-88AE6AD64930}"/>
              </a:ext>
            </a:extLst>
          </p:cNvPr>
          <p:cNvSpPr txBox="1"/>
          <p:nvPr/>
        </p:nvSpPr>
        <p:spPr>
          <a:xfrm>
            <a:off x="11607800" y="4202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5A5C1-6209-4B26-C4B8-FC1F4ED8ADFB}"/>
              </a:ext>
            </a:extLst>
          </p:cNvPr>
          <p:cNvSpPr txBox="1"/>
          <p:nvPr/>
        </p:nvSpPr>
        <p:spPr>
          <a:xfrm>
            <a:off x="11531600" y="4659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07A3-E904-D679-2AC4-B44F33E8E3CD}"/>
              </a:ext>
            </a:extLst>
          </p:cNvPr>
          <p:cNvSpPr txBox="1"/>
          <p:nvPr/>
        </p:nvSpPr>
        <p:spPr>
          <a:xfrm>
            <a:off x="11531600" y="5040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100EF-6B45-9DF9-2D84-F7DB856C9A22}"/>
              </a:ext>
            </a:extLst>
          </p:cNvPr>
          <p:cNvSpPr txBox="1"/>
          <p:nvPr/>
        </p:nvSpPr>
        <p:spPr>
          <a:xfrm>
            <a:off x="11531600" y="5345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8C222-BC49-281E-54C5-615B3403FE7E}"/>
              </a:ext>
            </a:extLst>
          </p:cNvPr>
          <p:cNvSpPr txBox="1"/>
          <p:nvPr/>
        </p:nvSpPr>
        <p:spPr>
          <a:xfrm>
            <a:off x="11531600" y="5726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AF2C0-7ACB-A4EC-F74F-2397011B831E}"/>
              </a:ext>
            </a:extLst>
          </p:cNvPr>
          <p:cNvSpPr txBox="1"/>
          <p:nvPr/>
        </p:nvSpPr>
        <p:spPr>
          <a:xfrm>
            <a:off x="11531600" y="6172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979791-EBD8-E476-1F70-4DD36053AB3C}"/>
              </a:ext>
            </a:extLst>
          </p:cNvPr>
          <p:cNvSpPr txBox="1"/>
          <p:nvPr/>
        </p:nvSpPr>
        <p:spPr>
          <a:xfrm>
            <a:off x="11531600" y="65648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درخواست - پاسخ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Wave 1">
            <a:extLst>
              <a:ext uri="{FF2B5EF4-FFF2-40B4-BE49-F238E27FC236}">
                <a16:creationId xmlns:a16="http://schemas.microsoft.com/office/drawing/2014/main" id="{24CB5FEA-A11C-726E-F9DD-8C6CF352AA9C}"/>
              </a:ext>
            </a:extLst>
          </p:cNvPr>
          <p:cNvSpPr/>
          <p:nvPr/>
        </p:nvSpPr>
        <p:spPr>
          <a:xfrm>
            <a:off x="5054600" y="762000"/>
            <a:ext cx="3048000" cy="990600"/>
          </a:xfrm>
          <a:prstGeom prst="doubleWav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BEA86-E6CF-E980-C882-9353785EBAAB}"/>
              </a:ext>
            </a:extLst>
          </p:cNvPr>
          <p:cNvSpPr txBox="1"/>
          <p:nvPr/>
        </p:nvSpPr>
        <p:spPr>
          <a:xfrm>
            <a:off x="5892800" y="872579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/>
              <a:t>نمایش</a:t>
            </a:r>
            <a:endParaRPr lang="en-US" sz="44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12165D8-F9B1-8C7A-DECD-90E0A2846C64}"/>
              </a:ext>
            </a:extLst>
          </p:cNvPr>
          <p:cNvSpPr/>
          <p:nvPr/>
        </p:nvSpPr>
        <p:spPr>
          <a:xfrm>
            <a:off x="8559800" y="1828800"/>
            <a:ext cx="381000" cy="4343400"/>
          </a:xfrm>
          <a:prstGeom prst="frame">
            <a:avLst>
              <a:gd name="adj1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98D44050-4AA1-D928-961A-B7C760A4090A}"/>
              </a:ext>
            </a:extLst>
          </p:cNvPr>
          <p:cNvSpPr/>
          <p:nvPr/>
        </p:nvSpPr>
        <p:spPr>
          <a:xfrm>
            <a:off x="10617200" y="1828800"/>
            <a:ext cx="381000" cy="4343400"/>
          </a:xfrm>
          <a:prstGeom prst="frame">
            <a:avLst>
              <a:gd name="adj1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70E0C-4B9B-4E79-E2DB-3A511F68ACC5}"/>
              </a:ext>
            </a:extLst>
          </p:cNvPr>
          <p:cNvCxnSpPr/>
          <p:nvPr/>
        </p:nvCxnSpPr>
        <p:spPr>
          <a:xfrm>
            <a:off x="8940800" y="18288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0F6B7C-CDCD-42E1-FE24-53D92912235E}"/>
              </a:ext>
            </a:extLst>
          </p:cNvPr>
          <p:cNvCxnSpPr/>
          <p:nvPr/>
        </p:nvCxnSpPr>
        <p:spPr>
          <a:xfrm>
            <a:off x="8940800" y="22098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90445-EC72-E2A1-06F0-DBAF5313F0B8}"/>
              </a:ext>
            </a:extLst>
          </p:cNvPr>
          <p:cNvCxnSpPr/>
          <p:nvPr/>
        </p:nvCxnSpPr>
        <p:spPr>
          <a:xfrm>
            <a:off x="8940800" y="2203174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E1DF91-E91C-9EE7-6887-E5DDF908A740}"/>
              </a:ext>
            </a:extLst>
          </p:cNvPr>
          <p:cNvCxnSpPr/>
          <p:nvPr/>
        </p:nvCxnSpPr>
        <p:spPr>
          <a:xfrm>
            <a:off x="8940800" y="28956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97CE8-43AC-1AFE-F8EB-5B7FD1FA0835}"/>
              </a:ext>
            </a:extLst>
          </p:cNvPr>
          <p:cNvCxnSpPr/>
          <p:nvPr/>
        </p:nvCxnSpPr>
        <p:spPr>
          <a:xfrm>
            <a:off x="8940800" y="40386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0CDC15-2FC9-583B-C2A0-B4577CD67643}"/>
              </a:ext>
            </a:extLst>
          </p:cNvPr>
          <p:cNvCxnSpPr/>
          <p:nvPr/>
        </p:nvCxnSpPr>
        <p:spPr>
          <a:xfrm>
            <a:off x="8940800" y="51816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8A00ED-EF58-683E-927A-71B55C3808E5}"/>
              </a:ext>
            </a:extLst>
          </p:cNvPr>
          <p:cNvCxnSpPr/>
          <p:nvPr/>
        </p:nvCxnSpPr>
        <p:spPr>
          <a:xfrm>
            <a:off x="8940800" y="56388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2B6A8-02E1-77E6-3FE2-EBAC82FD36E8}"/>
              </a:ext>
            </a:extLst>
          </p:cNvPr>
          <p:cNvCxnSpPr>
            <a:cxnSpLocks/>
          </p:cNvCxnSpPr>
          <p:nvPr/>
        </p:nvCxnSpPr>
        <p:spPr>
          <a:xfrm flipH="1">
            <a:off x="8940800" y="20574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B461E5-277A-2C64-E8C6-1CE67A6151F1}"/>
              </a:ext>
            </a:extLst>
          </p:cNvPr>
          <p:cNvCxnSpPr>
            <a:cxnSpLocks/>
          </p:cNvCxnSpPr>
          <p:nvPr/>
        </p:nvCxnSpPr>
        <p:spPr>
          <a:xfrm flipH="1">
            <a:off x="9017000" y="25146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E833D8-9F53-1BBF-F285-89E1258217C4}"/>
              </a:ext>
            </a:extLst>
          </p:cNvPr>
          <p:cNvCxnSpPr>
            <a:cxnSpLocks/>
          </p:cNvCxnSpPr>
          <p:nvPr/>
        </p:nvCxnSpPr>
        <p:spPr>
          <a:xfrm flipH="1">
            <a:off x="9017000" y="32766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2D1499-5C28-7E70-8691-ED6F8943D17E}"/>
              </a:ext>
            </a:extLst>
          </p:cNvPr>
          <p:cNvCxnSpPr>
            <a:cxnSpLocks/>
          </p:cNvCxnSpPr>
          <p:nvPr/>
        </p:nvCxnSpPr>
        <p:spPr>
          <a:xfrm flipH="1">
            <a:off x="8940800" y="45720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900C52-889C-7CE5-AE8B-773B3DF4EF67}"/>
              </a:ext>
            </a:extLst>
          </p:cNvPr>
          <p:cNvCxnSpPr>
            <a:cxnSpLocks/>
          </p:cNvCxnSpPr>
          <p:nvPr/>
        </p:nvCxnSpPr>
        <p:spPr>
          <a:xfrm flipH="1">
            <a:off x="9017000" y="54102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805CC6-E7BF-2E3F-CF3A-1653BB95E9D4}"/>
              </a:ext>
            </a:extLst>
          </p:cNvPr>
          <p:cNvCxnSpPr>
            <a:cxnSpLocks/>
          </p:cNvCxnSpPr>
          <p:nvPr/>
        </p:nvCxnSpPr>
        <p:spPr>
          <a:xfrm flipH="1">
            <a:off x="9017000" y="5943600"/>
            <a:ext cx="1600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6B3DB7-5769-E271-3CF3-A9640D263956}"/>
              </a:ext>
            </a:extLst>
          </p:cNvPr>
          <p:cNvSpPr/>
          <p:nvPr/>
        </p:nvSpPr>
        <p:spPr>
          <a:xfrm>
            <a:off x="2311400" y="22098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0D3AF3-2048-AFD5-EF2B-B8C35846AEEF}"/>
              </a:ext>
            </a:extLst>
          </p:cNvPr>
          <p:cNvCxnSpPr>
            <a:cxnSpLocks/>
          </p:cNvCxnSpPr>
          <p:nvPr/>
        </p:nvCxnSpPr>
        <p:spPr>
          <a:xfrm flipH="1">
            <a:off x="2082800" y="2819400"/>
            <a:ext cx="80010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0B86E-6B6F-DE89-BBD1-8DD7FFFCF658}"/>
              </a:ext>
            </a:extLst>
          </p:cNvPr>
          <p:cNvCxnSpPr>
            <a:cxnSpLocks/>
          </p:cNvCxnSpPr>
          <p:nvPr/>
        </p:nvCxnSpPr>
        <p:spPr>
          <a:xfrm>
            <a:off x="2921000" y="2819400"/>
            <a:ext cx="114300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C17630-DD38-B5B0-126C-197B76A070C4}"/>
              </a:ext>
            </a:extLst>
          </p:cNvPr>
          <p:cNvCxnSpPr>
            <a:cxnSpLocks/>
          </p:cNvCxnSpPr>
          <p:nvPr/>
        </p:nvCxnSpPr>
        <p:spPr>
          <a:xfrm>
            <a:off x="2921552" y="2819400"/>
            <a:ext cx="152400" cy="1176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9EACCF-958C-797F-A87C-50976A4822CC}"/>
              </a:ext>
            </a:extLst>
          </p:cNvPr>
          <p:cNvSpPr/>
          <p:nvPr/>
        </p:nvSpPr>
        <p:spPr>
          <a:xfrm>
            <a:off x="3759200" y="4038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C2F44-B8FE-29BC-9505-AD1570170FBA}"/>
              </a:ext>
            </a:extLst>
          </p:cNvPr>
          <p:cNvSpPr/>
          <p:nvPr/>
        </p:nvSpPr>
        <p:spPr>
          <a:xfrm>
            <a:off x="2593561" y="4038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F04C94-DCA6-CFF5-DC61-368C39955998}"/>
              </a:ext>
            </a:extLst>
          </p:cNvPr>
          <p:cNvSpPr/>
          <p:nvPr/>
        </p:nvSpPr>
        <p:spPr>
          <a:xfrm>
            <a:off x="1511300" y="40386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croll: Horizontal 37">
            <a:extLst>
              <a:ext uri="{FF2B5EF4-FFF2-40B4-BE49-F238E27FC236}">
                <a16:creationId xmlns:a16="http://schemas.microsoft.com/office/drawing/2014/main" id="{F9ED920F-D8E0-EF67-BA7B-C2B00BFBF55A}"/>
              </a:ext>
            </a:extLst>
          </p:cNvPr>
          <p:cNvSpPr/>
          <p:nvPr/>
        </p:nvSpPr>
        <p:spPr>
          <a:xfrm>
            <a:off x="8615017" y="843988"/>
            <a:ext cx="2319247" cy="91440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C2E3B9-0DAC-4921-5805-7460FF21F584}"/>
              </a:ext>
            </a:extLst>
          </p:cNvPr>
          <p:cNvSpPr txBox="1"/>
          <p:nvPr/>
        </p:nvSpPr>
        <p:spPr>
          <a:xfrm>
            <a:off x="9419654" y="1015426"/>
            <a:ext cx="151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0000"/>
                </a:solidFill>
              </a:rPr>
              <a:t>توالی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Scroll: Horizontal 39">
            <a:extLst>
              <a:ext uri="{FF2B5EF4-FFF2-40B4-BE49-F238E27FC236}">
                <a16:creationId xmlns:a16="http://schemas.microsoft.com/office/drawing/2014/main" id="{8789EC64-37B5-6862-5C8A-97FC2694FFDD}"/>
              </a:ext>
            </a:extLst>
          </p:cNvPr>
          <p:cNvSpPr/>
          <p:nvPr/>
        </p:nvSpPr>
        <p:spPr>
          <a:xfrm>
            <a:off x="1876287" y="990600"/>
            <a:ext cx="2319247" cy="91440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BB278A-CA3C-308D-5281-4FB9654FD8AD}"/>
              </a:ext>
            </a:extLst>
          </p:cNvPr>
          <p:cNvSpPr txBox="1"/>
          <p:nvPr/>
        </p:nvSpPr>
        <p:spPr>
          <a:xfrm>
            <a:off x="2656628" y="1180238"/>
            <a:ext cx="151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0000"/>
                </a:solidFill>
              </a:rPr>
              <a:t>حالت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662B8-FDE6-EC5A-71FC-8B57E9CFC86B}"/>
              </a:ext>
            </a:extLst>
          </p:cNvPr>
          <p:cNvSpPr txBox="1"/>
          <p:nvPr/>
        </p:nvSpPr>
        <p:spPr>
          <a:xfrm>
            <a:off x="1549400" y="990600"/>
            <a:ext cx="9906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/>
              <a:t>بررسی مثال از این دو نمودار</a:t>
            </a:r>
          </a:p>
          <a:p>
            <a:endParaRPr lang="fa-IR" sz="4400" b="1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200" b="1" dirty="0"/>
              <a:t>در اسلاید 7 مثالی از نمودار توالی مورد توجه قرار گرفت 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endParaRPr lang="fa-IR" sz="3200" b="1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200" b="1" dirty="0"/>
              <a:t>در ادامه اسنپ فود را در نگاهی ساده با نمودار حالت بررسی میکنیم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0012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98103" y="591238"/>
            <a:ext cx="6608594" cy="21906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5400" dirty="0">
                <a:cs typeface="B Titr" panose="00000700000000000000" pitchFamily="2" charset="-78"/>
              </a:rPr>
              <a:t>کالبد شکافی اسنپ فود</a:t>
            </a:r>
            <a:endParaRPr lang="en-US" sz="5400" dirty="0">
              <a:cs typeface="B Titr" panose="00000700000000000000" pitchFamily="2" charset="-78"/>
            </a:endParaRPr>
          </a:p>
          <a:p>
            <a:pPr algn="ctr" rtl="1">
              <a:lnSpc>
                <a:spcPct val="130000"/>
              </a:lnSpc>
            </a:pPr>
            <a:r>
              <a:rPr lang="fa-IR" sz="5400" dirty="0">
                <a:cs typeface="B Titr" panose="00000700000000000000" pitchFamily="2" charset="-78"/>
              </a:rPr>
              <a:t> </a:t>
            </a:r>
            <a:r>
              <a:rPr lang="fa-IR" sz="3600" dirty="0">
                <a:cs typeface="B Titr" panose="00000700000000000000" pitchFamily="2" charset="-78"/>
              </a:rPr>
              <a:t>با استفاده از نمودار حالت</a:t>
            </a:r>
            <a:endParaRPr lang="fa-IR" sz="5400" dirty="0">
              <a:cs typeface="B Tit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7B918-C465-FD05-0F1A-409E1775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3048000"/>
            <a:ext cx="4876800" cy="31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E84D1-35C4-C43E-033B-3E5047C2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10" y="656806"/>
            <a:ext cx="8097380" cy="5820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FDB60-8FF9-1F4B-F024-855C24EF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00" y="4419599"/>
            <a:ext cx="1047896" cy="2057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9765C5-7D24-36F7-96EA-0A2DCF030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104" y="656807"/>
            <a:ext cx="3714896" cy="2695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5F2128-0553-2CEF-7858-AC95879AFAAE}"/>
              </a:ext>
            </a:extLst>
          </p:cNvPr>
          <p:cNvSpPr txBox="1"/>
          <p:nvPr/>
        </p:nvSpPr>
        <p:spPr>
          <a:xfrm>
            <a:off x="3073400" y="1428877"/>
            <a:ext cx="2232990" cy="77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30000"/>
              </a:lnSpc>
            </a:pPr>
            <a:r>
              <a:rPr lang="fa-IR" sz="3600" dirty="0">
                <a:cs typeface="B Titr" panose="00000700000000000000" pitchFamily="2" charset="-78"/>
              </a:rPr>
              <a:t>نمودار حالت</a:t>
            </a:r>
          </a:p>
        </p:txBody>
      </p:sp>
    </p:spTree>
    <p:extLst>
      <p:ext uri="{BB962C8B-B14F-4D97-AF65-F5344CB8AC3E}">
        <p14:creationId xmlns:p14="http://schemas.microsoft.com/office/powerpoint/2010/main" val="40579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5"/>
          <a:stretch/>
        </p:blipFill>
        <p:spPr>
          <a:xfrm>
            <a:off x="6654800" y="3395324"/>
            <a:ext cx="4656540" cy="3032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7" b="71808"/>
          <a:stretch/>
        </p:blipFill>
        <p:spPr>
          <a:xfrm>
            <a:off x="7035800" y="1143000"/>
            <a:ext cx="3271650" cy="18560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11400" y="1371600"/>
            <a:ext cx="4343400" cy="374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a-I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موضوع ارائه : </a:t>
            </a:r>
          </a:p>
          <a:p>
            <a:pPr marL="285750" indent="-285750" algn="just" rtl="1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بررسی مدل های تحلیل نرم افزار ،</a:t>
            </a:r>
          </a:p>
          <a:p>
            <a:pPr marL="285750" indent="-285750" algn="just" rtl="1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a-I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دیاگرام های حالت و توالی</a:t>
            </a:r>
          </a:p>
          <a:p>
            <a:pPr marL="285750" indent="-285750" algn="just" rtl="1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fa-IR" sz="2400" b="1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B87A6-7B87-041F-5128-2B5D28EC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685800"/>
            <a:ext cx="9601200" cy="5667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1424A-0CA1-8A63-E5E3-D9DEDD35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4038600"/>
            <a:ext cx="2324414" cy="23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7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F661F-9486-BEFB-CF30-F8E47A4F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438400"/>
            <a:ext cx="9232900" cy="3002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FCA12-2073-D99E-2A93-BCAD504D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2209800"/>
            <a:ext cx="7750868" cy="1219200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AB9E6AD0-D2FB-F88F-1C1B-10BD8DBC7ED3}"/>
              </a:ext>
            </a:extLst>
          </p:cNvPr>
          <p:cNvSpPr/>
          <p:nvPr/>
        </p:nvSpPr>
        <p:spPr>
          <a:xfrm>
            <a:off x="9636818" y="838200"/>
            <a:ext cx="1361382" cy="1219200"/>
          </a:xfrm>
          <a:prstGeom prst="irregularSeal1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73346-4359-5CD8-BFD2-2E9C4BF6BE69}"/>
              </a:ext>
            </a:extLst>
          </p:cNvPr>
          <p:cNvSpPr txBox="1"/>
          <p:nvPr/>
        </p:nvSpPr>
        <p:spPr>
          <a:xfrm>
            <a:off x="2235200" y="914400"/>
            <a:ext cx="7401618" cy="169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/>
              <a:t>قرار نیست همیشه از یک وضعیت چندین وضعیت مختلف حاصل شود</a:t>
            </a:r>
            <a:br>
              <a:rPr lang="fa-IR" sz="2400" dirty="0"/>
            </a:br>
            <a:r>
              <a:rPr lang="fa-IR" sz="2400" dirty="0"/>
              <a:t>بسته به نیاز و شرایط نرم افزارو کاربر وضعیت های جدید تعریف می شوند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276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0E962-DF98-CE2D-7E32-8BE94DDD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369" y="1219200"/>
            <a:ext cx="6716062" cy="4601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361A6-86D8-1E9F-192A-FCCB0D2C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0" y="3962400"/>
            <a:ext cx="1543159" cy="2073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19372-816C-D0F5-C3E5-65AE2811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5715000"/>
            <a:ext cx="82296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96FEF-13C0-9B67-F82B-10A473B1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2438400"/>
            <a:ext cx="2457560" cy="333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C252D-9F44-62DC-36F4-F71AC8C8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25" y="2066703"/>
            <a:ext cx="8592749" cy="3181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61DCEE-80CE-2672-DB38-69D57041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0" y="1997765"/>
            <a:ext cx="1981200" cy="16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5ECE2-6743-0144-F538-208EDEB56259}"/>
              </a:ext>
            </a:extLst>
          </p:cNvPr>
          <p:cNvSpPr txBox="1"/>
          <p:nvPr/>
        </p:nvSpPr>
        <p:spPr>
          <a:xfrm>
            <a:off x="4521200" y="9144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b="1" dirty="0"/>
              <a:t>مدل حالت</a:t>
            </a:r>
          </a:p>
        </p:txBody>
      </p:sp>
      <p:pic>
        <p:nvPicPr>
          <p:cNvPr id="1026" name="Picture 2" descr="What is a State Diagram? - Smartpedia - t2informatik">
            <a:extLst>
              <a:ext uri="{FF2B5EF4-FFF2-40B4-BE49-F238E27FC236}">
                <a16:creationId xmlns:a16="http://schemas.microsoft.com/office/drawing/2014/main" id="{6FDA2A76-4CF1-5148-B344-2706D111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981200"/>
            <a:ext cx="65151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2073D-BE9E-2133-6553-4A8E83525196}"/>
              </a:ext>
            </a:extLst>
          </p:cNvPr>
          <p:cNvSpPr txBox="1"/>
          <p:nvPr/>
        </p:nvSpPr>
        <p:spPr>
          <a:xfrm>
            <a:off x="5130800" y="12192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/>
              <a:t>چه زمانی از این نمودار استفاده میکنیم؟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06D47-82D6-3C48-7177-C5FC1A61E548}"/>
              </a:ext>
            </a:extLst>
          </p:cNvPr>
          <p:cNvSpPr txBox="1"/>
          <p:nvPr/>
        </p:nvSpPr>
        <p:spPr>
          <a:xfrm>
            <a:off x="1854200" y="2209800"/>
            <a:ext cx="9144000" cy="294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/>
              <a:t>شی </a:t>
            </a:r>
            <a:r>
              <a:rPr lang="fa-IR" sz="2400" dirty="0" err="1"/>
              <a:t>هایی</a:t>
            </a:r>
            <a:r>
              <a:rPr lang="fa-IR" sz="2400" dirty="0"/>
              <a:t> که حالت های زیادی داشته باشند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/>
              <a:t>شی </a:t>
            </a:r>
            <a:r>
              <a:rPr lang="fa-IR" sz="2400" dirty="0" err="1"/>
              <a:t>هایی</a:t>
            </a:r>
            <a:r>
              <a:rPr lang="fa-IR" sz="2400" dirty="0"/>
              <a:t> که برای به </a:t>
            </a:r>
            <a:r>
              <a:rPr lang="fa-IR" sz="2400" dirty="0" err="1"/>
              <a:t>روزرسانی</a:t>
            </a:r>
            <a:r>
              <a:rPr lang="fa-IR" sz="2400" dirty="0"/>
              <a:t> صفت های خاص خود، شرط های متنوعی داشته باشد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/>
              <a:t>شی </a:t>
            </a:r>
            <a:r>
              <a:rPr lang="fa-IR" sz="2400" dirty="0" err="1"/>
              <a:t>هایی</a:t>
            </a:r>
            <a:r>
              <a:rPr lang="fa-IR" sz="2400" dirty="0"/>
              <a:t> که معمولا به صورت سخت افزار هستند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/>
              <a:t>شی </a:t>
            </a:r>
            <a:r>
              <a:rPr lang="fa-IR" sz="2400" dirty="0" err="1"/>
              <a:t>هایی</a:t>
            </a:r>
            <a:r>
              <a:rPr lang="fa-IR" sz="2400" dirty="0"/>
              <a:t> که عملکرد های بعدی آنها به عملکرد قبلی آنها بستگی دارد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0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6A47B-A72C-8FBC-BF43-98969F2E77D6}"/>
              </a:ext>
            </a:extLst>
          </p:cNvPr>
          <p:cNvSpPr txBox="1"/>
          <p:nvPr/>
        </p:nvSpPr>
        <p:spPr>
          <a:xfrm>
            <a:off x="4978400" y="11430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اجزای اصلی نمودار حالت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6599A-BD6D-AFD7-7FDC-4DCBEEA4D0F3}"/>
              </a:ext>
            </a:extLst>
          </p:cNvPr>
          <p:cNvSpPr txBox="1"/>
          <p:nvPr/>
        </p:nvSpPr>
        <p:spPr>
          <a:xfrm>
            <a:off x="3606800" y="2133600"/>
            <a:ext cx="67553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Font typeface="+mj-lt"/>
              <a:buAutoNum type="arabicPeriod"/>
            </a:pPr>
            <a:r>
              <a:rPr lang="fa-IR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حالت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State</a:t>
            </a:r>
            <a:endParaRPr lang="en-US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000" b="1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انتقال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Transition</a:t>
            </a:r>
            <a:endParaRPr lang="en-US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000" b="1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رویداد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Event</a:t>
            </a:r>
            <a:endParaRPr lang="en-US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000" b="1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عمل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Action</a:t>
            </a:r>
            <a:endParaRPr lang="en-US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000" b="1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حالت اولیه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Initial State</a:t>
            </a:r>
            <a:endParaRPr lang="en-US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endParaRPr lang="fa-IR" sz="2000" b="1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fa-IR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حالت نهایی 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DeepSeek-CJK-patch"/>
                <a:cs typeface="B Nazanin" panose="00000400000000000000" pitchFamily="2" charset="-78"/>
              </a:rPr>
              <a:t>Final State</a:t>
            </a:r>
            <a:endParaRPr lang="fa-IR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  <a:p>
            <a:pPr algn="r" rtl="1"/>
            <a:endParaRPr lang="en-US" sz="2000" b="0" i="0" dirty="0">
              <a:solidFill>
                <a:schemeClr val="bg1"/>
              </a:solidFill>
              <a:effectLst/>
              <a:latin typeface="DeepSeek-CJK-patch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4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ED21D-1BB5-83A6-0D3E-A315731CCB67}"/>
              </a:ext>
            </a:extLst>
          </p:cNvPr>
          <p:cNvSpPr txBox="1"/>
          <p:nvPr/>
        </p:nvSpPr>
        <p:spPr>
          <a:xfrm>
            <a:off x="4978400" y="11430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cs typeface="B Nazanin" panose="00000400000000000000" pitchFamily="2" charset="-78"/>
              </a:rPr>
              <a:t>انواع فعالیت های یک حالت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50512-2356-0C2D-06AF-32B8151D487B}"/>
              </a:ext>
            </a:extLst>
          </p:cNvPr>
          <p:cNvSpPr txBox="1"/>
          <p:nvPr/>
        </p:nvSpPr>
        <p:spPr>
          <a:xfrm>
            <a:off x="1854200" y="2057400"/>
            <a:ext cx="9144000" cy="222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  :Entry </a:t>
            </a:r>
            <a:r>
              <a:rPr lang="fa-IR" dirty="0">
                <a:cs typeface="B Nazanin" panose="00000400000000000000" pitchFamily="2" charset="-78"/>
              </a:rPr>
              <a:t>مجموعه </a:t>
            </a:r>
            <a:r>
              <a:rPr lang="fa-IR" dirty="0" err="1">
                <a:cs typeface="B Nazanin" panose="00000400000000000000" pitchFamily="2" charset="-78"/>
              </a:rPr>
              <a:t>فعالیتهایی</a:t>
            </a:r>
            <a:r>
              <a:rPr lang="fa-IR" dirty="0">
                <a:cs typeface="B Nazanin" panose="00000400000000000000" pitchFamily="2" charset="-78"/>
              </a:rPr>
              <a:t> که در زمان ورود شی به یک حالت  باید انجام گیرند را در</a:t>
            </a:r>
            <a:r>
              <a:rPr lang="en-US" dirty="0">
                <a:cs typeface="B Nazanin" panose="00000400000000000000" pitchFamily="2" charset="-78"/>
              </a:rPr>
              <a:t>Entry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fa-IR" dirty="0">
                <a:cs typeface="B Nazanin" panose="00000400000000000000" pitchFamily="2" charset="-78"/>
              </a:rPr>
              <a:t>قرار می دهند 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  <a:r>
              <a:rPr lang="fa-IR" dirty="0"/>
              <a:t> : مجموعه </a:t>
            </a:r>
            <a:r>
              <a:rPr lang="fa-IR" dirty="0" err="1"/>
              <a:t>فعالیتهایی</a:t>
            </a:r>
            <a:r>
              <a:rPr lang="fa-IR" dirty="0"/>
              <a:t> که در زمان خروج شی از یک حالت باید انجام شوند را در</a:t>
            </a:r>
            <a:r>
              <a:rPr lang="en-US" dirty="0"/>
              <a:t>Exit</a:t>
            </a:r>
            <a:r>
              <a:rPr lang="fa-IR" dirty="0"/>
              <a:t> </a:t>
            </a:r>
            <a:r>
              <a:rPr lang="en-US" dirty="0"/>
              <a:t> </a:t>
            </a:r>
            <a:r>
              <a:rPr lang="fa-IR" dirty="0"/>
              <a:t>قرار می دهند .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</a:t>
            </a:r>
            <a:r>
              <a:rPr lang="fa-IR" dirty="0"/>
              <a:t> : حالت برای انجام یک سری فعالیت ایجاد شده است یعنی شی به یک حالت</a:t>
            </a:r>
            <a:r>
              <a:rPr lang="en-US" dirty="0"/>
              <a:t> </a:t>
            </a:r>
            <a:r>
              <a:rPr lang="fa-IR" dirty="0"/>
              <a:t>می رود تا یک سری عملیات را انجام دهد . این فعالیت ها با نام </a:t>
            </a:r>
            <a:r>
              <a:rPr lang="en-US" dirty="0"/>
              <a:t>Do </a:t>
            </a:r>
            <a:r>
              <a:rPr lang="fa-IR" dirty="0"/>
              <a:t> در حالت قرار می گیرند 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77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B1182-E6C8-469C-DEA1-EDCF721AAA44}"/>
              </a:ext>
            </a:extLst>
          </p:cNvPr>
          <p:cNvSpPr txBox="1"/>
          <p:nvPr/>
        </p:nvSpPr>
        <p:spPr>
          <a:xfrm>
            <a:off x="7340600" y="1905000"/>
            <a:ext cx="3689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0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نمودار توالی </a:t>
            </a:r>
            <a:r>
              <a:rPr lang="fa-IR" sz="2800" b="1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جریان پیام‌ها (</a:t>
            </a:r>
            <a:r>
              <a:rPr lang="en-US" sz="2800" b="1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massages</a:t>
            </a:r>
            <a:r>
              <a:rPr lang="fa-IR" sz="2800" b="1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</a:t>
            </a:r>
            <a:r>
              <a:rPr lang="fa-IR" sz="2800" b="0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بین اجزای سیستم را در طول زمان نشان می‌دهد. این نمودار بر محور زمان بنا شده و از بالا به پایین سیر می‌کند. هر شیء در نمودار دارای یک </a:t>
            </a:r>
            <a:r>
              <a:rPr lang="fa-IR" sz="2800" b="1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خط حیات(</a:t>
            </a:r>
            <a:r>
              <a:rPr lang="en-US" sz="2800" b="1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lifeline</a:t>
            </a:r>
            <a:r>
              <a:rPr lang="fa-IR" sz="2800" b="1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</a:t>
            </a:r>
            <a:r>
              <a:rPr lang="fa-IR" sz="2800" b="0" i="0" dirty="0"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 که مدت زمان فعالیت آن را نمایش می‌دهد.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B55FD-40F4-E7CA-8232-5DFBE3C75FA9}"/>
              </a:ext>
            </a:extLst>
          </p:cNvPr>
          <p:cNvSpPr txBox="1"/>
          <p:nvPr/>
        </p:nvSpPr>
        <p:spPr>
          <a:xfrm>
            <a:off x="8407400" y="762000"/>
            <a:ext cx="2438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5400" dirty="0">
                <a:cs typeface="B Nazanin" panose="00000400000000000000" pitchFamily="2" charset="-78"/>
              </a:rPr>
              <a:t>مدل توالی:</a:t>
            </a:r>
            <a:endParaRPr lang="en-US" sz="54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6E55B-611C-4259-4EBF-A34BC183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1" y="1295400"/>
            <a:ext cx="54864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092914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D78FA1-5FED-5895-915A-66F2554AB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838200"/>
            <a:ext cx="2518103" cy="5506279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9E1FC84-4150-EC94-3049-852557AC563B}"/>
              </a:ext>
            </a:extLst>
          </p:cNvPr>
          <p:cNvCxnSpPr/>
          <p:nvPr/>
        </p:nvCxnSpPr>
        <p:spPr>
          <a:xfrm rot="10800000" flipV="1">
            <a:off x="3454400" y="4419600"/>
            <a:ext cx="1341783" cy="49695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4F0F87E-6703-A82A-3404-FEB51280DF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3654" y="4025346"/>
            <a:ext cx="924340" cy="188848"/>
          </a:xfrm>
          <a:prstGeom prst="bentConnector3">
            <a:avLst>
              <a:gd name="adj1" fmla="val 442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B8FD1-F2BC-8A7E-18B6-E35EDA108812}"/>
              </a:ext>
            </a:extLst>
          </p:cNvPr>
          <p:cNvCxnSpPr>
            <a:cxnSpLocks/>
          </p:cNvCxnSpPr>
          <p:nvPr/>
        </p:nvCxnSpPr>
        <p:spPr>
          <a:xfrm flipH="1" flipV="1">
            <a:off x="3280448" y="1676400"/>
            <a:ext cx="1689685" cy="725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A25CF00-A630-D12F-015A-170213D3C892}"/>
              </a:ext>
            </a:extLst>
          </p:cNvPr>
          <p:cNvCxnSpPr/>
          <p:nvPr/>
        </p:nvCxnSpPr>
        <p:spPr>
          <a:xfrm rot="5400000" flipH="1" flipV="1">
            <a:off x="2043046" y="1547191"/>
            <a:ext cx="725556" cy="6957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23955A-FDA7-6FF1-1D52-D5C34D1B521F}"/>
              </a:ext>
            </a:extLst>
          </p:cNvPr>
          <p:cNvSpPr txBox="1"/>
          <p:nvPr/>
        </p:nvSpPr>
        <p:spPr>
          <a:xfrm>
            <a:off x="4848341" y="4169200"/>
            <a:ext cx="224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Activation bar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C1182-1101-885C-47BB-94068B14C0B6}"/>
              </a:ext>
            </a:extLst>
          </p:cNvPr>
          <p:cNvSpPr txBox="1"/>
          <p:nvPr/>
        </p:nvSpPr>
        <p:spPr>
          <a:xfrm>
            <a:off x="1565305" y="2289737"/>
            <a:ext cx="124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4"/>
                </a:solidFill>
              </a:rPr>
              <a:t>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5416D-1FC9-8A73-ED5C-2E9A6150E0BF}"/>
              </a:ext>
            </a:extLst>
          </p:cNvPr>
          <p:cNvSpPr txBox="1"/>
          <p:nvPr/>
        </p:nvSpPr>
        <p:spPr>
          <a:xfrm>
            <a:off x="4991398" y="2166627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lifeline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9D935-1262-B6C8-2515-F1DC2B006AD1}"/>
              </a:ext>
            </a:extLst>
          </p:cNvPr>
          <p:cNvSpPr txBox="1"/>
          <p:nvPr/>
        </p:nvSpPr>
        <p:spPr>
          <a:xfrm>
            <a:off x="1515686" y="3134380"/>
            <a:ext cx="158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massages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44237-AC50-6957-ECCB-58A7903511D9}"/>
              </a:ext>
            </a:extLst>
          </p:cNvPr>
          <p:cNvSpPr txBox="1"/>
          <p:nvPr/>
        </p:nvSpPr>
        <p:spPr>
          <a:xfrm>
            <a:off x="6959600" y="2039178"/>
            <a:ext cx="4152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اشیاء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(Objects):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با جعبه‌هایی در بالای نمودار نمایش داده می‌شوند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خط حیات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(Lifeline):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خط عمودی زیر هر شی که نشان‌دهنده حضور و فعالیت آن است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پیام‌ها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(Messages):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خطوط افقی یا مورب که بین اشیاء رد و بدل می‌شوند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49AEF-CF22-40AC-268E-19638AE64B03}"/>
              </a:ext>
            </a:extLst>
          </p:cNvPr>
          <p:cNvSpPr txBox="1"/>
          <p:nvPr/>
        </p:nvSpPr>
        <p:spPr>
          <a:xfrm>
            <a:off x="6731000" y="4702360"/>
            <a:ext cx="44232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فعالیت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(Activation bar):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مستطیل باریکی روی خط حیات که مدت زمان اجرای عملیات را نشان می‌دهد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B019B-C082-85CF-11BD-A0775C0AE217}"/>
              </a:ext>
            </a:extLst>
          </p:cNvPr>
          <p:cNvSpPr txBox="1"/>
          <p:nvPr/>
        </p:nvSpPr>
        <p:spPr>
          <a:xfrm>
            <a:off x="6362064" y="901175"/>
            <a:ext cx="477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a-IR" sz="4800" dirty="0">
                <a:solidFill>
                  <a:schemeClr val="tx1"/>
                </a:solidFill>
                <a:cs typeface="B Nazanin" panose="00000400000000000000" pitchFamily="2" charset="-78"/>
              </a:rPr>
              <a:t>اجزای اصلی نمودار توالی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083637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CE609-563B-C718-F6B5-8D5F4EEC21E6}"/>
              </a:ext>
            </a:extLst>
          </p:cNvPr>
          <p:cNvSpPr txBox="1"/>
          <p:nvPr/>
        </p:nvSpPr>
        <p:spPr>
          <a:xfrm>
            <a:off x="4341667" y="864927"/>
            <a:ext cx="4321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800" dirty="0">
                <a:cs typeface="B Nazanin" panose="00000400000000000000" pitchFamily="2" charset="-78"/>
              </a:rPr>
              <a:t>برای چه کاری استفاده میشه؟ 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99BF0-7440-F674-27B2-790104EF501E}"/>
              </a:ext>
            </a:extLst>
          </p:cNvPr>
          <p:cNvSpPr txBox="1"/>
          <p:nvPr/>
        </p:nvSpPr>
        <p:spPr>
          <a:xfrm>
            <a:off x="6883400" y="2515397"/>
            <a:ext cx="41471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تحلیل نیازمندی‌ها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درک بهتر نحوه عملکرد یک سیستم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سیستم‌های شی‌گرا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مخصوصاً در فاز طراحی برای تعیین نحوه ارتباط اشیاء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indent="-4572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مدلسازی رفتار یک سناریو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مانند فرآیند لاگین، خرید آنلاین، ثبت‌نام و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...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FB0E6-FA4C-F51A-9EF5-5DF5AF537452}"/>
              </a:ext>
            </a:extLst>
          </p:cNvPr>
          <p:cNvSpPr txBox="1"/>
          <p:nvPr/>
        </p:nvSpPr>
        <p:spPr>
          <a:xfrm>
            <a:off x="1778000" y="2526030"/>
            <a:ext cx="4724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مستندسازی سیستم‌های نرم‌افزاری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توسعه‌دهندگان یا ذی‌نفعان پروژه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آموزش مفاهیم تعاملات در سیستم‌ها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857428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Другая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5A5A5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731</Words>
  <Application>Microsoft Office PowerPoint</Application>
  <PresentationFormat>Custom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 Nazanin</vt:lpstr>
      <vt:lpstr>B Titr</vt:lpstr>
      <vt:lpstr>Calibri</vt:lpstr>
      <vt:lpstr>DeepSeek-CJK-patch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blackboard presentation</dc:title>
  <dc:creator>rashasite.ir</dc:creator>
  <dc:description>rashasite.ir</dc:description>
  <cp:lastModifiedBy>sina sari</cp:lastModifiedBy>
  <cp:revision>16</cp:revision>
  <dcterms:created xsi:type="dcterms:W3CDTF">2006-08-16T00:00:00Z</dcterms:created>
  <dcterms:modified xsi:type="dcterms:W3CDTF">2025-05-18T21:41:41Z</dcterms:modified>
  <dc:identifier>DAEexTAh8g4</dc:identifier>
</cp:coreProperties>
</file>