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 id="302" r:id="rId45"/>
    <p:sldId id="303"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E4925D-6C57-4B5F-B239-5132020E7274}" type="datetimeFigureOut">
              <a:rPr lang="en-US" smtClean="0"/>
              <a:pPr/>
              <a:t>9/28/2013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E1CBA1C-4919-463B-8297-508A6AEC45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1CBA1C-4919-463B-8297-508A6AEC45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1CBA1C-4919-463B-8297-508A6AEC45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1CBA1C-4919-463B-8297-508A6AEC45A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1CBA1C-4919-463B-8297-508A6AEC45A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E1CBA1C-4919-463B-8297-508A6AEC45A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E1CBA1C-4919-463B-8297-508A6AEC45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E1CBA1C-4919-463B-8297-508A6AEC45A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E4925D-6C57-4B5F-B239-5132020E7274}" type="datetimeFigureOut">
              <a:rPr lang="en-US" smtClean="0"/>
              <a:pPr/>
              <a:t>9/28/2013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E1CBA1C-4919-463B-8297-508A6AEC45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E4925D-6C57-4B5F-B239-5132020E7274}" type="datetimeFigureOut">
              <a:rPr lang="en-US" smtClean="0"/>
              <a:pPr/>
              <a:t>9/28/2013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E1CBA1C-4919-463B-8297-508A6AEC45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E4925D-6C57-4B5F-B239-5132020E7274}" type="datetimeFigureOut">
              <a:rPr lang="en-US" smtClean="0"/>
              <a:pPr/>
              <a:t>9/28/2013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E1CBA1C-4919-463B-8297-508A6AEC45A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E4925D-6C57-4B5F-B239-5132020E7274}" type="datetimeFigureOut">
              <a:rPr lang="en-US" smtClean="0"/>
              <a:pPr/>
              <a:t>9/28/2013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E1CBA1C-4919-463B-8297-508A6AEC45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concurrency" TargetMode="External"/><Relationship Id="rId2" Type="http://schemas.openxmlformats.org/officeDocument/2006/relationships/hyperlink" Target="http://tinyurl.com/tpl-book" TargetMode="External"/><Relationship Id="rId1" Type="http://schemas.openxmlformats.org/officeDocument/2006/relationships/slideLayout" Target="../slideLayouts/slideLayout2.xml"/><Relationship Id="rId6" Type="http://schemas.openxmlformats.org/officeDocument/2006/relationships/hyperlink" Target="http://www.manning.com/dennis/" TargetMode="External"/><Relationship Id="rId5" Type="http://schemas.openxmlformats.org/officeDocument/2006/relationships/hyperlink" Target="http://bit.ly/linqvideos" TargetMode="External"/><Relationship Id="rId4" Type="http://schemas.openxmlformats.org/officeDocument/2006/relationships/hyperlink" Target="http://channel9.msdn.com/Tags/parallel+extens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 in .NET</a:t>
            </a:r>
            <a:endParaRPr lang="en-US" dirty="0"/>
          </a:p>
        </p:txBody>
      </p:sp>
      <p:sp>
        <p:nvSpPr>
          <p:cNvPr id="3" name="Subtitle 2"/>
          <p:cNvSpPr>
            <a:spLocks noGrp="1"/>
          </p:cNvSpPr>
          <p:nvPr>
            <p:ph type="subTitle" idx="1"/>
          </p:nvPr>
        </p:nvSpPr>
        <p:spPr/>
        <p:txBody>
          <a:bodyPr/>
          <a:lstStyle/>
          <a:p>
            <a:r>
              <a:rPr lang="en-US" dirty="0" err="1" smtClean="0"/>
              <a:t>Magesh</a:t>
            </a:r>
            <a:r>
              <a:rPr lang="en-US" dirty="0" smtClean="0"/>
              <a:t>. 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Multiple CPUs</a:t>
            </a:r>
          </a:p>
          <a:p>
            <a:r>
              <a:rPr lang="en-US" dirty="0" err="1" smtClean="0"/>
              <a:t>Hyperthreaded</a:t>
            </a:r>
            <a:r>
              <a:rPr lang="en-US" dirty="0" smtClean="0"/>
              <a:t> Chips</a:t>
            </a:r>
          </a:p>
          <a:p>
            <a:r>
              <a:rPr lang="en-US" dirty="0" smtClean="0"/>
              <a:t>Multi-core Chips</a:t>
            </a:r>
            <a:endParaRPr lang="en-US" dirty="0"/>
          </a:p>
        </p:txBody>
      </p:sp>
      <p:sp>
        <p:nvSpPr>
          <p:cNvPr id="2" name="Title 1"/>
          <p:cNvSpPr>
            <a:spLocks noGrp="1"/>
          </p:cNvSpPr>
          <p:nvPr>
            <p:ph type="title"/>
          </p:nvPr>
        </p:nvSpPr>
        <p:spPr/>
        <p:txBody>
          <a:bodyPr/>
          <a:lstStyle/>
          <a:p>
            <a:r>
              <a:rPr lang="en-US" dirty="0" smtClean="0"/>
              <a:t>CPU Trends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computers just have multiple CPUs in them. That is, the motherboard has multiple sockets on it, with each socket containing a CPU. </a:t>
            </a:r>
          </a:p>
          <a:p>
            <a:r>
              <a:rPr lang="en-US" dirty="0" smtClean="0"/>
              <a:t>Because the motherboard must be bigger, the computer case is bigger as well</a:t>
            </a:r>
          </a:p>
          <a:p>
            <a:r>
              <a:rPr lang="en-US" dirty="0" smtClean="0"/>
              <a:t>These kinds of computers have been around for a few decades, but they are not as popular today due to their increased size and cost.</a:t>
            </a:r>
            <a:endParaRPr lang="en-US" dirty="0"/>
          </a:p>
        </p:txBody>
      </p:sp>
      <p:sp>
        <p:nvSpPr>
          <p:cNvPr id="2" name="Title 1"/>
          <p:cNvSpPr>
            <a:spLocks noGrp="1"/>
          </p:cNvSpPr>
          <p:nvPr>
            <p:ph type="title"/>
          </p:nvPr>
        </p:nvSpPr>
        <p:spPr/>
        <p:txBody>
          <a:bodyPr/>
          <a:lstStyle/>
          <a:p>
            <a:r>
              <a:rPr lang="en-US" dirty="0" smtClean="0"/>
              <a:t>Multiple CPU</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This technology (owned by Intel) allows a single chip to look like two chips. </a:t>
            </a:r>
          </a:p>
          <a:p>
            <a:r>
              <a:rPr lang="en-US" dirty="0" smtClean="0"/>
              <a:t>The chip contains two sets of architectural states, such as CPU registers, but the chip has only one set of execution resources. To Windows, this looks like there are two CPUs in the</a:t>
            </a:r>
          </a:p>
          <a:p>
            <a:r>
              <a:rPr lang="en-US" dirty="0" smtClean="0"/>
              <a:t>machine, so Windows schedules two threads concurrently. </a:t>
            </a:r>
          </a:p>
          <a:p>
            <a:r>
              <a:rPr lang="en-US" dirty="0" smtClean="0"/>
              <a:t>However, the chip only executes one of the threads at a time. </a:t>
            </a:r>
          </a:p>
          <a:p>
            <a:r>
              <a:rPr lang="en-US" dirty="0" smtClean="0"/>
              <a:t>Windows believes that both threads are running concurrently. </a:t>
            </a:r>
          </a:p>
          <a:p>
            <a:r>
              <a:rPr lang="en-US" dirty="0" smtClean="0"/>
              <a:t>Windows does know about </a:t>
            </a:r>
            <a:r>
              <a:rPr lang="en-US" dirty="0" err="1" smtClean="0"/>
              <a:t>hyperthreaded</a:t>
            </a:r>
            <a:r>
              <a:rPr lang="en-US" dirty="0" smtClean="0"/>
              <a:t> CPUs, and if you have multiple </a:t>
            </a:r>
            <a:r>
              <a:rPr lang="en-US" dirty="0" err="1" smtClean="0"/>
              <a:t>hyperthreaded</a:t>
            </a:r>
            <a:r>
              <a:rPr lang="en-US" dirty="0" smtClean="0"/>
              <a:t> CPUs in a single machine, Windows will first schedule one thread on each CPU so that the threads are truly running concurrently and then schedule other threads on the already-busy CPUs. </a:t>
            </a:r>
          </a:p>
          <a:p>
            <a:r>
              <a:rPr lang="en-US" dirty="0" smtClean="0"/>
              <a:t>Intel claims that a </a:t>
            </a:r>
            <a:r>
              <a:rPr lang="en-US" dirty="0" err="1" smtClean="0"/>
              <a:t>hyperthreaded</a:t>
            </a:r>
            <a:r>
              <a:rPr lang="en-US" dirty="0" smtClean="0"/>
              <a:t> CPU can improve performance by 10 percent to 30 percent.</a:t>
            </a:r>
            <a:endParaRPr lang="en-US" dirty="0"/>
          </a:p>
        </p:txBody>
      </p:sp>
      <p:sp>
        <p:nvSpPr>
          <p:cNvPr id="2" name="Title 1"/>
          <p:cNvSpPr>
            <a:spLocks noGrp="1"/>
          </p:cNvSpPr>
          <p:nvPr>
            <p:ph type="title"/>
          </p:nvPr>
        </p:nvSpPr>
        <p:spPr/>
        <p:txBody>
          <a:bodyPr/>
          <a:lstStyle/>
          <a:p>
            <a:r>
              <a:rPr lang="en-US" dirty="0" err="1" smtClean="0"/>
              <a:t>Hyperthreaded</a:t>
            </a:r>
            <a:r>
              <a:rPr lang="en-US" dirty="0"/>
              <a:t> </a:t>
            </a:r>
            <a:r>
              <a:rPr lang="en-US" dirty="0" smtClean="0"/>
              <a:t>chips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Single chips containing multiple CPU cores</a:t>
            </a:r>
          </a:p>
          <a:p>
            <a:endParaRPr lang="en-US" dirty="0"/>
          </a:p>
        </p:txBody>
      </p:sp>
      <p:sp>
        <p:nvSpPr>
          <p:cNvPr id="2" name="Title 1"/>
          <p:cNvSpPr>
            <a:spLocks noGrp="1"/>
          </p:cNvSpPr>
          <p:nvPr>
            <p:ph type="title"/>
          </p:nvPr>
        </p:nvSpPr>
        <p:spPr/>
        <p:txBody>
          <a:bodyPr/>
          <a:lstStyle/>
          <a:p>
            <a:r>
              <a:rPr lang="en-US" dirty="0" smtClean="0"/>
              <a:t>Multi-core chips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Demo creating a simple thread</a:t>
            </a:r>
            <a:endParaRPr lang="en-US" dirty="0"/>
          </a:p>
        </p:txBody>
      </p:sp>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Responsiveness</a:t>
            </a:r>
          </a:p>
          <a:p>
            <a:r>
              <a:rPr lang="en-US" dirty="0" smtClean="0"/>
              <a:t>Performance</a:t>
            </a:r>
            <a:endParaRPr lang="en-US" dirty="0"/>
          </a:p>
        </p:txBody>
      </p:sp>
      <p:sp>
        <p:nvSpPr>
          <p:cNvPr id="2" name="Title 1"/>
          <p:cNvSpPr>
            <a:spLocks noGrp="1"/>
          </p:cNvSpPr>
          <p:nvPr>
            <p:ph type="title"/>
          </p:nvPr>
        </p:nvSpPr>
        <p:spPr/>
        <p:txBody>
          <a:bodyPr/>
          <a:lstStyle/>
          <a:p>
            <a:r>
              <a:rPr lang="en-US" dirty="0" smtClean="0"/>
              <a:t>Reasons to use Threads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Windows is called a preemptive multithreaded operating system because a thread can be stopped at any time and another thread can be scheduled.</a:t>
            </a:r>
          </a:p>
          <a:p>
            <a:r>
              <a:rPr lang="en-US" dirty="0" smtClean="0"/>
              <a:t>The context structure of each thread reflects the current state of the thread</a:t>
            </a:r>
          </a:p>
          <a:p>
            <a:r>
              <a:rPr lang="en-US" dirty="0" smtClean="0"/>
              <a:t>After a time slice, Windows looks at all the thread kernel objects currently in existence.</a:t>
            </a:r>
          </a:p>
          <a:p>
            <a:r>
              <a:rPr lang="en-US" dirty="0" smtClean="0"/>
              <a:t>Of these objects, only the threads that are not waiting for something are considered schedulable. </a:t>
            </a:r>
          </a:p>
          <a:p>
            <a:r>
              <a:rPr lang="en-US" dirty="0" smtClean="0"/>
              <a:t>Windows selects one of the schedulable thread kernel objects and context switches to it.</a:t>
            </a:r>
            <a:endParaRPr lang="en-US" dirty="0"/>
          </a:p>
        </p:txBody>
      </p:sp>
      <p:sp>
        <p:nvSpPr>
          <p:cNvPr id="2" name="Title 1"/>
          <p:cNvSpPr>
            <a:spLocks noGrp="1"/>
          </p:cNvSpPr>
          <p:nvPr>
            <p:ph type="title"/>
          </p:nvPr>
        </p:nvSpPr>
        <p:spPr/>
        <p:txBody>
          <a:bodyPr/>
          <a:lstStyle/>
          <a:p>
            <a:r>
              <a:rPr lang="en-US" dirty="0" smtClean="0"/>
              <a:t>Thread Scheduling and Priority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Spy++</a:t>
            </a:r>
            <a:endParaRPr lang="en-US" dirty="0"/>
          </a:p>
        </p:txBody>
      </p:sp>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Every thread is assigned a priority level ranging from 0 (the lowest) to 31 (the highest). </a:t>
            </a:r>
          </a:p>
          <a:p>
            <a:r>
              <a:rPr lang="en-US" dirty="0" smtClean="0"/>
              <a:t>When the system decides which thread to assign to a CPU, it examines the priority 31 threads first and schedules them in a round-robin fashion. If a priority 31 thread is schedulable, it is assigned to a CPU. </a:t>
            </a:r>
          </a:p>
          <a:p>
            <a:r>
              <a:rPr lang="en-US" dirty="0" smtClean="0"/>
              <a:t>At the end of this thread’s time-slice, the system checks to see whether there is another priority 31 thread that can run; if so, it allows that thread to be assigned to a CPU.</a:t>
            </a:r>
            <a:endParaRPr lang="en-US" dirty="0"/>
          </a:p>
        </p:txBody>
      </p:sp>
      <p:sp>
        <p:nvSpPr>
          <p:cNvPr id="2" name="Title 1"/>
          <p:cNvSpPr>
            <a:spLocks noGrp="1"/>
          </p:cNvSpPr>
          <p:nvPr>
            <p:ph type="title"/>
          </p:nvPr>
        </p:nvSpPr>
        <p:spPr/>
        <p:txBody>
          <a:bodyPr/>
          <a:lstStyle/>
          <a:p>
            <a:r>
              <a:rPr lang="en-US" dirty="0" smtClean="0"/>
              <a:t>Thread Priority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 long as priority 31 threads are schedulable, the system never assigns any thread with a priority of 0 through 30 to a CPU. </a:t>
            </a:r>
          </a:p>
          <a:p>
            <a:r>
              <a:rPr lang="en-US" dirty="0" smtClean="0"/>
              <a:t>This condition is called starvation, and it occurs when higher-priority threads use so much CPU time that they prevent lower-priority threads from executing.</a:t>
            </a:r>
            <a:endParaRPr lang="en-US" dirty="0"/>
          </a:p>
        </p:txBody>
      </p:sp>
      <p:sp>
        <p:nvSpPr>
          <p:cNvPr id="2" name="Title 1"/>
          <p:cNvSpPr>
            <a:spLocks noGrp="1"/>
          </p:cNvSpPr>
          <p:nvPr>
            <p:ph type="title"/>
          </p:nvPr>
        </p:nvSpPr>
        <p:spPr/>
        <p:txBody>
          <a:bodyPr/>
          <a:lstStyle/>
          <a:p>
            <a:r>
              <a:rPr lang="en-US" dirty="0" smtClean="0"/>
              <a:t>Starvation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Day – 1</a:t>
            </a:r>
          </a:p>
          <a:p>
            <a:pPr lvl="1"/>
            <a:r>
              <a:rPr lang="en-US" dirty="0" smtClean="0"/>
              <a:t>Overview</a:t>
            </a:r>
          </a:p>
          <a:p>
            <a:pPr lvl="1"/>
            <a:r>
              <a:rPr lang="en-US" dirty="0" smtClean="0"/>
              <a:t>Concurrency using Threads</a:t>
            </a:r>
          </a:p>
          <a:p>
            <a:pPr lvl="1"/>
            <a:r>
              <a:rPr lang="en-US" dirty="0" smtClean="0"/>
              <a:t>Concurrency using Tasks</a:t>
            </a:r>
          </a:p>
          <a:p>
            <a:pPr lvl="1"/>
            <a:r>
              <a:rPr lang="en-US" dirty="0" smtClean="0"/>
              <a:t>Parallel Programming</a:t>
            </a:r>
          </a:p>
          <a:p>
            <a:r>
              <a:rPr lang="en-US" dirty="0" smtClean="0"/>
              <a:t>Day – 2</a:t>
            </a:r>
          </a:p>
          <a:p>
            <a:pPr lvl="1"/>
            <a:r>
              <a:rPr lang="en-US" dirty="0" smtClean="0"/>
              <a:t>Synchronization</a:t>
            </a:r>
          </a:p>
          <a:p>
            <a:pPr lvl="1"/>
            <a:r>
              <a:rPr lang="en-US" dirty="0" err="1" smtClean="0"/>
              <a:t>Async</a:t>
            </a:r>
            <a:r>
              <a:rPr lang="en-US" dirty="0" smtClean="0"/>
              <a:t> and Await in .NET 4.5</a:t>
            </a:r>
          </a:p>
          <a:p>
            <a:pPr lvl="1"/>
            <a:r>
              <a:rPr lang="en-US" dirty="0" smtClean="0"/>
              <a:t>Multithreading in WPF, ASP.NET &amp; ASP.NET MVC</a:t>
            </a:r>
          </a:p>
          <a:p>
            <a:pPr lvl="1"/>
            <a:r>
              <a:rPr lang="en-US" dirty="0" smtClean="0"/>
              <a:t>Debugging Techniques</a:t>
            </a:r>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Higher-priority threads always preempt lower-priority threads, regardless of what the lower-priority threads are executing. </a:t>
            </a:r>
          </a:p>
          <a:p>
            <a:r>
              <a:rPr lang="en-US" dirty="0" smtClean="0"/>
              <a:t>For example, if a priority 5 thread is running and the system determines that a higher-priority thread is ready to run, the system immediately suspends the lower-priority thread (even if it’s in the middle of its time-slice) and assigns the CPU to the higher-priority thread, which gets a full time-slice.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Microsoft realized that assigning priority levels to threads was going to be too hard for developers to rationalize. </a:t>
            </a:r>
          </a:p>
          <a:p>
            <a:r>
              <a:rPr lang="en-US" dirty="0" smtClean="0"/>
              <a:t>To resolve this issue, Windows exposes an abstract layer over the priority level system.</a:t>
            </a:r>
          </a:p>
          <a:p>
            <a:r>
              <a:rPr lang="en-US" dirty="0" smtClean="0"/>
              <a:t>When designing your application, you should decide whether your application needs to be more or less responsive than other applications that may be running on the machine. </a:t>
            </a:r>
          </a:p>
          <a:p>
            <a:r>
              <a:rPr lang="en-US" dirty="0" smtClean="0"/>
              <a:t>Then you choose a process priority class to reflect your decision. </a:t>
            </a:r>
          </a:p>
          <a:p>
            <a:r>
              <a:rPr lang="en-US" dirty="0" smtClean="0"/>
              <a:t>Windows supports six process priority classes: </a:t>
            </a:r>
          </a:p>
          <a:p>
            <a:pPr lvl="1"/>
            <a:r>
              <a:rPr lang="en-US" dirty="0" smtClean="0"/>
              <a:t>Idle</a:t>
            </a:r>
          </a:p>
          <a:p>
            <a:pPr lvl="1"/>
            <a:r>
              <a:rPr lang="en-US" dirty="0" smtClean="0"/>
              <a:t>Below Normal</a:t>
            </a:r>
          </a:p>
          <a:p>
            <a:pPr lvl="1"/>
            <a:r>
              <a:rPr lang="en-US" dirty="0" smtClean="0"/>
              <a:t>Normal</a:t>
            </a:r>
          </a:p>
          <a:p>
            <a:pPr lvl="1"/>
            <a:r>
              <a:rPr lang="en-US" dirty="0" smtClean="0"/>
              <a:t>Above Normal</a:t>
            </a:r>
          </a:p>
          <a:p>
            <a:pPr lvl="1"/>
            <a:r>
              <a:rPr lang="en-US" dirty="0" smtClean="0"/>
              <a:t>High</a:t>
            </a:r>
          </a:p>
          <a:p>
            <a:pPr lvl="1"/>
            <a:r>
              <a:rPr lang="en-US" dirty="0" err="1" smtClean="0"/>
              <a:t>Realtime</a:t>
            </a:r>
            <a:r>
              <a:rPr lang="en-US" dirty="0" smtClean="0"/>
              <a:t>. </a:t>
            </a:r>
          </a:p>
          <a:p>
            <a:r>
              <a:rPr lang="en-US" dirty="0" smtClean="0"/>
              <a:t>Of course, Normal is the default and is therefore the most common priority class by far.</a:t>
            </a:r>
            <a:endParaRPr lang="en-US" dirty="0"/>
          </a:p>
        </p:txBody>
      </p:sp>
      <p:sp>
        <p:nvSpPr>
          <p:cNvPr id="2" name="Title 1"/>
          <p:cNvSpPr>
            <a:spLocks noGrp="1"/>
          </p:cNvSpPr>
          <p:nvPr>
            <p:ph type="title"/>
          </p:nvPr>
        </p:nvSpPr>
        <p:spPr/>
        <p:txBody>
          <a:bodyPr/>
          <a:lstStyle/>
          <a:p>
            <a:r>
              <a:rPr lang="en-US" dirty="0" smtClean="0"/>
              <a:t>Process Priority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Windows supports seven relative thread priorities: </a:t>
            </a:r>
          </a:p>
          <a:p>
            <a:pPr lvl="1"/>
            <a:r>
              <a:rPr lang="en-US" dirty="0" smtClean="0"/>
              <a:t>Idle</a:t>
            </a:r>
          </a:p>
          <a:p>
            <a:pPr lvl="1"/>
            <a:r>
              <a:rPr lang="en-US" dirty="0" smtClean="0"/>
              <a:t>Lowest</a:t>
            </a:r>
          </a:p>
          <a:p>
            <a:pPr lvl="1"/>
            <a:r>
              <a:rPr lang="en-US" dirty="0" smtClean="0"/>
              <a:t>Below Normal</a:t>
            </a:r>
          </a:p>
          <a:p>
            <a:pPr lvl="1"/>
            <a:r>
              <a:rPr lang="en-US" dirty="0" smtClean="0"/>
              <a:t>Normal</a:t>
            </a:r>
          </a:p>
          <a:p>
            <a:pPr lvl="1"/>
            <a:r>
              <a:rPr lang="en-US" dirty="0" smtClean="0"/>
              <a:t>Above Normal</a:t>
            </a:r>
          </a:p>
          <a:p>
            <a:pPr lvl="1"/>
            <a:r>
              <a:rPr lang="en-US" dirty="0" smtClean="0"/>
              <a:t>Highest</a:t>
            </a:r>
          </a:p>
          <a:p>
            <a:pPr lvl="1"/>
            <a:r>
              <a:rPr lang="en-US" dirty="0" smtClean="0"/>
              <a:t>Time-Critical.</a:t>
            </a:r>
          </a:p>
          <a:p>
            <a:r>
              <a:rPr lang="en-US" dirty="0" smtClean="0"/>
              <a:t>These priorities are relative to the process’s priority class. </a:t>
            </a:r>
            <a:endParaRPr lang="en-US" dirty="0"/>
          </a:p>
        </p:txBody>
      </p:sp>
      <p:sp>
        <p:nvSpPr>
          <p:cNvPr id="2" name="Title 1"/>
          <p:cNvSpPr>
            <a:spLocks noGrp="1"/>
          </p:cNvSpPr>
          <p:nvPr>
            <p:ph type="title"/>
          </p:nvPr>
        </p:nvSpPr>
        <p:spPr/>
        <p:txBody>
          <a:bodyPr/>
          <a:lstStyle/>
          <a:p>
            <a:r>
              <a:rPr lang="en-US" dirty="0" smtClean="0"/>
              <a:t>Relative Thread Priorities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summary, your process is a member of a priority class and within that process you assign thread priorities that are relative to each other.</a:t>
            </a:r>
          </a:p>
          <a:p>
            <a:r>
              <a:rPr lang="en-US" dirty="0" smtClean="0"/>
              <a:t>The system maps the process’s priority class and a thread’s relative priority to a priority level.</a:t>
            </a: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1676400"/>
            <a:ext cx="8374615" cy="365363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Priority Table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Coordinating the actions of threads for a predictable outcome</a:t>
            </a:r>
          </a:p>
          <a:p>
            <a:r>
              <a:rPr lang="en-US" dirty="0" smtClean="0"/>
              <a:t>Particularly important when threads access the same data</a:t>
            </a:r>
          </a:p>
          <a:p>
            <a:endParaRPr lang="en-US" dirty="0"/>
          </a:p>
        </p:txBody>
      </p:sp>
      <p:sp>
        <p:nvSpPr>
          <p:cNvPr id="3" name="Title 2"/>
          <p:cNvSpPr>
            <a:spLocks noGrp="1"/>
          </p:cNvSpPr>
          <p:nvPr>
            <p:ph type="title"/>
          </p:nvPr>
        </p:nvSpPr>
        <p:spPr/>
        <p:txBody>
          <a:bodyPr/>
          <a:lstStyle/>
          <a:p>
            <a:r>
              <a:rPr lang="en-US" dirty="0" smtClean="0"/>
              <a:t>Synchronization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Categories</a:t>
            </a:r>
          </a:p>
          <a:p>
            <a:pPr lvl="1"/>
            <a:r>
              <a:rPr lang="en-US" dirty="0" smtClean="0"/>
              <a:t>Simple Blocking Methods</a:t>
            </a:r>
          </a:p>
          <a:p>
            <a:pPr lvl="1"/>
            <a:r>
              <a:rPr lang="en-US" dirty="0" smtClean="0"/>
              <a:t>Locking Constructs</a:t>
            </a:r>
          </a:p>
          <a:p>
            <a:pPr lvl="1"/>
            <a:r>
              <a:rPr lang="en-US" dirty="0" smtClean="0"/>
              <a:t>Signaling Constructs</a:t>
            </a:r>
          </a:p>
          <a:p>
            <a:pPr lvl="1"/>
            <a:r>
              <a:rPr lang="en-US" dirty="0" smtClean="0"/>
              <a:t>Non Blocking Synchronization Constructs</a:t>
            </a:r>
          </a:p>
          <a:p>
            <a:pPr lvl="1"/>
            <a:endParaRPr lang="en-US" dirty="0"/>
          </a:p>
        </p:txBody>
      </p:sp>
      <p:sp>
        <p:nvSpPr>
          <p:cNvPr id="3" name="Title 2"/>
          <p:cNvSpPr>
            <a:spLocks noGrp="1"/>
          </p:cNvSpPr>
          <p:nvPr>
            <p:ph type="title"/>
          </p:nvPr>
        </p:nvSpPr>
        <p:spPr/>
        <p:txBody>
          <a:bodyPr/>
          <a:lstStyle/>
          <a:p>
            <a:r>
              <a:rPr lang="en-US" dirty="0" smtClean="0"/>
              <a:t>Synchronization Construct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thread is deemed blocked when its execution is paused for some reason such as sleeping or waiting or another to end via join</a:t>
            </a:r>
          </a:p>
          <a:p>
            <a:r>
              <a:rPr lang="en-US" dirty="0" smtClean="0"/>
              <a:t>A blocked thread immediately yields its time slice and consumes no processor time until its blocking condition is satisfied</a:t>
            </a:r>
          </a:p>
          <a:p>
            <a:r>
              <a:rPr lang="en-US" dirty="0" smtClean="0"/>
              <a:t>Unlocking happens in one of four ways</a:t>
            </a:r>
          </a:p>
          <a:p>
            <a:pPr lvl="1"/>
            <a:r>
              <a:rPr lang="en-US" dirty="0" smtClean="0"/>
              <a:t>By the blocking condition being satisfied</a:t>
            </a:r>
          </a:p>
          <a:p>
            <a:pPr lvl="1"/>
            <a:r>
              <a:rPr lang="en-US" dirty="0" smtClean="0"/>
              <a:t>By the operation timing out</a:t>
            </a:r>
          </a:p>
          <a:p>
            <a:pPr lvl="1"/>
            <a:r>
              <a:rPr lang="en-US" dirty="0" smtClean="0"/>
              <a:t>By being interrupted via </a:t>
            </a:r>
            <a:r>
              <a:rPr lang="en-US" dirty="0" err="1" smtClean="0"/>
              <a:t>Thread.Interrupt</a:t>
            </a:r>
            <a:endParaRPr lang="en-US" dirty="0" smtClean="0"/>
          </a:p>
          <a:p>
            <a:pPr lvl="1"/>
            <a:r>
              <a:rPr lang="en-US" dirty="0" smtClean="0"/>
              <a:t>By being aborted via </a:t>
            </a:r>
            <a:r>
              <a:rPr lang="en-US" dirty="0" err="1" smtClean="0"/>
              <a:t>Thread.Abort</a:t>
            </a:r>
            <a:endParaRPr lang="en-US" dirty="0" smtClean="0"/>
          </a:p>
          <a:p>
            <a:endParaRPr lang="en-US" dirty="0"/>
          </a:p>
        </p:txBody>
      </p:sp>
      <p:sp>
        <p:nvSpPr>
          <p:cNvPr id="3" name="Title 2"/>
          <p:cNvSpPr>
            <a:spLocks noGrp="1"/>
          </p:cNvSpPr>
          <p:nvPr>
            <p:ph type="title"/>
          </p:nvPr>
        </p:nvSpPr>
        <p:spPr/>
        <p:txBody>
          <a:bodyPr/>
          <a:lstStyle/>
          <a:p>
            <a:r>
              <a:rPr lang="en-US" dirty="0" smtClean="0"/>
              <a:t>Simple Blocking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 State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371600"/>
            <a:ext cx="7239000" cy="491620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Exclusive locking is used to ensure that only one thread can enter particular sections of code at a time.</a:t>
            </a:r>
          </a:p>
          <a:p>
            <a:r>
              <a:rPr lang="en-US" dirty="0" smtClean="0"/>
              <a:t>Constructs</a:t>
            </a:r>
          </a:p>
          <a:p>
            <a:pPr lvl="1"/>
            <a:r>
              <a:rPr lang="en-US" dirty="0" smtClean="0"/>
              <a:t>lock</a:t>
            </a:r>
          </a:p>
          <a:p>
            <a:pPr lvl="2"/>
            <a:r>
              <a:rPr lang="en-US" dirty="0" smtClean="0"/>
              <a:t>More efficient</a:t>
            </a:r>
          </a:p>
          <a:p>
            <a:pPr lvl="2"/>
            <a:r>
              <a:rPr lang="en-US" dirty="0" smtClean="0"/>
              <a:t>Overhead – 20ns only</a:t>
            </a:r>
          </a:p>
          <a:p>
            <a:pPr lvl="1"/>
            <a:r>
              <a:rPr lang="en-US" dirty="0" err="1" smtClean="0"/>
              <a:t>Mutex</a:t>
            </a:r>
            <a:endParaRPr lang="en-US" dirty="0" smtClean="0"/>
          </a:p>
          <a:p>
            <a:pPr lvl="2"/>
            <a:r>
              <a:rPr lang="en-US" dirty="0" smtClean="0"/>
              <a:t>Overhead – 1000ns</a:t>
            </a:r>
          </a:p>
          <a:p>
            <a:pPr lvl="2"/>
            <a:r>
              <a:rPr lang="en-US" dirty="0" smtClean="0"/>
              <a:t>Cross process possibility</a:t>
            </a:r>
            <a:endParaRPr lang="en-US" dirty="0"/>
          </a:p>
        </p:txBody>
      </p:sp>
      <p:sp>
        <p:nvSpPr>
          <p:cNvPr id="3" name="Title 2"/>
          <p:cNvSpPr>
            <a:spLocks noGrp="1"/>
          </p:cNvSpPr>
          <p:nvPr>
            <p:ph type="title"/>
          </p:nvPr>
        </p:nvSpPr>
        <p:spPr/>
        <p:txBody>
          <a:bodyPr/>
          <a:lstStyle/>
          <a:p>
            <a:r>
              <a:rPr lang="en-US" dirty="0" smtClean="0"/>
              <a:t>Locking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Process And Thread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C#’s lock statement is a syntactic sugar over </a:t>
            </a:r>
            <a:r>
              <a:rPr lang="en-US" dirty="0" err="1" smtClean="0"/>
              <a:t>Monitor.Enter</a:t>
            </a:r>
            <a:r>
              <a:rPr lang="en-US" dirty="0" smtClean="0"/>
              <a:t> &amp; </a:t>
            </a:r>
            <a:r>
              <a:rPr lang="en-US" dirty="0" err="1" smtClean="0"/>
              <a:t>Monitor.Exit</a:t>
            </a:r>
            <a:endParaRPr lang="en-US" dirty="0" smtClean="0"/>
          </a:p>
          <a:p>
            <a:pPr>
              <a:buNone/>
            </a:pPr>
            <a:endParaRPr lang="en-US" sz="2000" i="1" dirty="0" smtClean="0"/>
          </a:p>
          <a:p>
            <a:pPr>
              <a:buNone/>
            </a:pPr>
            <a:r>
              <a:rPr lang="en-US" sz="2000" i="1" dirty="0" err="1" smtClean="0"/>
              <a:t>Monitor.Enter</a:t>
            </a:r>
            <a:r>
              <a:rPr lang="en-US" sz="2000" i="1" dirty="0" smtClean="0"/>
              <a:t> (_locker);</a:t>
            </a:r>
          </a:p>
          <a:p>
            <a:pPr>
              <a:buNone/>
            </a:pPr>
            <a:r>
              <a:rPr lang="en-US" sz="2000" i="1" dirty="0" smtClean="0"/>
              <a:t>try</a:t>
            </a:r>
          </a:p>
          <a:p>
            <a:pPr>
              <a:buNone/>
            </a:pPr>
            <a:r>
              <a:rPr lang="en-US" sz="2000" i="1" dirty="0" smtClean="0"/>
              <a:t>{</a:t>
            </a:r>
          </a:p>
          <a:p>
            <a:pPr>
              <a:buNone/>
            </a:pPr>
            <a:r>
              <a:rPr lang="en-US" sz="2000" i="1" dirty="0" smtClean="0"/>
              <a:t>	if (_val2 != 0) </a:t>
            </a:r>
            <a:r>
              <a:rPr lang="en-US" sz="2000" i="1" dirty="0" err="1" smtClean="0"/>
              <a:t>Console.WriteLine</a:t>
            </a:r>
            <a:r>
              <a:rPr lang="en-US" sz="2000" i="1" dirty="0" smtClean="0"/>
              <a:t> (_val1 / _val2);</a:t>
            </a:r>
          </a:p>
          <a:p>
            <a:pPr>
              <a:buNone/>
            </a:pPr>
            <a:r>
              <a:rPr lang="en-US" sz="2000" i="1" dirty="0" smtClean="0"/>
              <a:t>	_val2 = 0;</a:t>
            </a:r>
          </a:p>
          <a:p>
            <a:pPr>
              <a:buNone/>
            </a:pPr>
            <a:r>
              <a:rPr lang="en-US" sz="2000" i="1" dirty="0" smtClean="0"/>
              <a:t>}</a:t>
            </a:r>
          </a:p>
          <a:p>
            <a:pPr>
              <a:buNone/>
            </a:pPr>
            <a:r>
              <a:rPr lang="en-US" sz="2000" i="1" dirty="0" smtClean="0"/>
              <a:t>finally { </a:t>
            </a:r>
            <a:r>
              <a:rPr lang="en-US" sz="2000" i="1" dirty="0" err="1" smtClean="0"/>
              <a:t>Monitor.Exit</a:t>
            </a:r>
            <a:r>
              <a:rPr lang="en-US" sz="2000" i="1" dirty="0" smtClean="0"/>
              <a:t> (_locker); }</a:t>
            </a:r>
            <a:endParaRPr lang="en-US" sz="2000" i="1" dirty="0"/>
          </a:p>
        </p:txBody>
      </p:sp>
      <p:sp>
        <p:nvSpPr>
          <p:cNvPr id="3" name="Title 2"/>
          <p:cNvSpPr>
            <a:spLocks noGrp="1"/>
          </p:cNvSpPr>
          <p:nvPr>
            <p:ph type="title"/>
          </p:nvPr>
        </p:nvSpPr>
        <p:spPr/>
        <p:txBody>
          <a:bodyPr/>
          <a:lstStyle/>
          <a:p>
            <a:r>
              <a:rPr lang="en-US" dirty="0" smtClean="0"/>
              <a:t>Monitor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 deadlock happens when two threads each wait for a resource held by the other so neither can proceed.</a:t>
            </a:r>
          </a:p>
          <a:p>
            <a:pPr>
              <a:buNone/>
            </a:pPr>
            <a:r>
              <a:rPr lang="en-US" sz="2100" i="1" dirty="0" smtClean="0"/>
              <a:t>object locker1 = new object();</a:t>
            </a:r>
          </a:p>
          <a:p>
            <a:pPr>
              <a:buNone/>
            </a:pPr>
            <a:r>
              <a:rPr lang="en-US" sz="2100" i="1" dirty="0" smtClean="0"/>
              <a:t>object locker2 = new object();</a:t>
            </a:r>
          </a:p>
          <a:p>
            <a:pPr>
              <a:buNone/>
            </a:pPr>
            <a:r>
              <a:rPr lang="en-US" sz="2100" i="1" dirty="0" smtClean="0"/>
              <a:t>new Thread (() =&gt; {</a:t>
            </a:r>
          </a:p>
          <a:p>
            <a:pPr>
              <a:buNone/>
            </a:pPr>
            <a:r>
              <a:rPr lang="en-US" sz="2100" i="1" dirty="0" smtClean="0"/>
              <a:t>	lock (locker1){</a:t>
            </a:r>
          </a:p>
          <a:p>
            <a:pPr>
              <a:buNone/>
            </a:pPr>
            <a:r>
              <a:rPr lang="en-US" sz="2100" i="1" dirty="0" smtClean="0"/>
              <a:t>		</a:t>
            </a:r>
            <a:r>
              <a:rPr lang="en-US" sz="2100" i="1" dirty="0" err="1" smtClean="0"/>
              <a:t>Thread.Sleep</a:t>
            </a:r>
            <a:r>
              <a:rPr lang="en-US" sz="2100" i="1" dirty="0" smtClean="0"/>
              <a:t> (1000);</a:t>
            </a:r>
          </a:p>
          <a:p>
            <a:pPr>
              <a:buNone/>
            </a:pPr>
            <a:r>
              <a:rPr lang="en-US" sz="2100" i="1" dirty="0" smtClean="0"/>
              <a:t>		lock (locker2); // Deadlock</a:t>
            </a:r>
          </a:p>
          <a:p>
            <a:pPr>
              <a:buNone/>
            </a:pPr>
            <a:r>
              <a:rPr lang="en-US" sz="2100" i="1" dirty="0" smtClean="0"/>
              <a:t>		}</a:t>
            </a:r>
          </a:p>
          <a:p>
            <a:pPr>
              <a:buNone/>
            </a:pPr>
            <a:r>
              <a:rPr lang="en-US" sz="2100" i="1" dirty="0" smtClean="0"/>
              <a:t>	}).Start();</a:t>
            </a:r>
          </a:p>
          <a:p>
            <a:pPr>
              <a:buNone/>
            </a:pPr>
            <a:r>
              <a:rPr lang="en-US" sz="2100" i="1" dirty="0" smtClean="0"/>
              <a:t>lock (locker2)	{</a:t>
            </a:r>
          </a:p>
          <a:p>
            <a:pPr>
              <a:buNone/>
            </a:pPr>
            <a:r>
              <a:rPr lang="en-US" sz="2100" i="1" dirty="0" smtClean="0"/>
              <a:t>	</a:t>
            </a:r>
            <a:r>
              <a:rPr lang="en-US" sz="2100" i="1" dirty="0" err="1" smtClean="0"/>
              <a:t>Thread.Sleep</a:t>
            </a:r>
            <a:r>
              <a:rPr lang="en-US" sz="2100" i="1" dirty="0" smtClean="0"/>
              <a:t> (1000);</a:t>
            </a:r>
          </a:p>
          <a:p>
            <a:pPr>
              <a:buNone/>
            </a:pPr>
            <a:r>
              <a:rPr lang="en-US" sz="2100" i="1" dirty="0" smtClean="0"/>
              <a:t>	lock (locker1); // Deadlock</a:t>
            </a:r>
          </a:p>
          <a:p>
            <a:pPr>
              <a:buNone/>
            </a:pPr>
            <a:r>
              <a:rPr lang="en-US" sz="2100" i="1" dirty="0" smtClean="0"/>
              <a:t>}</a:t>
            </a:r>
            <a:endParaRPr lang="en-US" sz="2100" i="1" dirty="0"/>
          </a:p>
        </p:txBody>
      </p:sp>
      <p:sp>
        <p:nvSpPr>
          <p:cNvPr id="3" name="Title 2"/>
          <p:cNvSpPr>
            <a:spLocks noGrp="1"/>
          </p:cNvSpPr>
          <p:nvPr>
            <p:ph type="title"/>
          </p:nvPr>
        </p:nvSpPr>
        <p:spPr/>
        <p:txBody>
          <a:bodyPr/>
          <a:lstStyle/>
          <a:p>
            <a:r>
              <a:rPr lang="en-US" dirty="0" smtClean="0"/>
              <a:t>Deadlocks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dirty="0" err="1" smtClean="0"/>
              <a:t>Mutex</a:t>
            </a:r>
            <a:r>
              <a:rPr lang="en-US" dirty="0" smtClean="0"/>
              <a:t> is like a C# lock, but it can work across multiple processes.</a:t>
            </a:r>
          </a:p>
          <a:p>
            <a:r>
              <a:rPr lang="en-US" dirty="0" smtClean="0"/>
              <a:t>A </a:t>
            </a:r>
            <a:r>
              <a:rPr lang="en-US" dirty="0" err="1" smtClean="0"/>
              <a:t>Mutex</a:t>
            </a:r>
            <a:r>
              <a:rPr lang="en-US" dirty="0" smtClean="0"/>
              <a:t> is 50 times slower than a </a:t>
            </a:r>
            <a:r>
              <a:rPr lang="en-US" i="1" dirty="0" smtClean="0"/>
              <a:t>lock</a:t>
            </a:r>
            <a:endParaRPr lang="en-US" dirty="0" smtClean="0"/>
          </a:p>
          <a:p>
            <a:endParaRPr lang="en-US" dirty="0"/>
          </a:p>
        </p:txBody>
      </p:sp>
      <p:sp>
        <p:nvSpPr>
          <p:cNvPr id="3" name="Title 2"/>
          <p:cNvSpPr>
            <a:spLocks noGrp="1"/>
          </p:cNvSpPr>
          <p:nvPr>
            <p:ph type="title"/>
          </p:nvPr>
        </p:nvSpPr>
        <p:spPr/>
        <p:txBody>
          <a:bodyPr/>
          <a:lstStyle/>
          <a:p>
            <a:r>
              <a:rPr lang="en-US" dirty="0" err="1" smtClean="0"/>
              <a:t>Mutex</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Mutex</a:t>
            </a:r>
            <a:r>
              <a:rPr lang="en-US" dirty="0" smtClean="0"/>
              <a:t> Demo</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semaphore has a capacity</a:t>
            </a:r>
          </a:p>
          <a:p>
            <a:r>
              <a:rPr lang="en-US" dirty="0" smtClean="0"/>
              <a:t>A limited number of threads can gain access to the locked resource</a:t>
            </a:r>
          </a:p>
          <a:p>
            <a:r>
              <a:rPr lang="en-US" dirty="0" smtClean="0"/>
              <a:t>For each thread releasing the resource, a new thread gains access</a:t>
            </a:r>
          </a:p>
          <a:p>
            <a:r>
              <a:rPr lang="en-US" dirty="0" smtClean="0"/>
              <a:t>Semaphores can be useful in limiting concurrency – preventing too many threads from executing a particular piece of code at once</a:t>
            </a:r>
            <a:endParaRPr lang="en-US" dirty="0"/>
          </a:p>
        </p:txBody>
      </p:sp>
      <p:sp>
        <p:nvSpPr>
          <p:cNvPr id="3" name="Title 2"/>
          <p:cNvSpPr>
            <a:spLocks noGrp="1"/>
          </p:cNvSpPr>
          <p:nvPr>
            <p:ph type="title"/>
          </p:nvPr>
        </p:nvSpPr>
        <p:spPr/>
        <p:txBody>
          <a:bodyPr/>
          <a:lstStyle/>
          <a:p>
            <a:r>
              <a:rPr lang="en-US" dirty="0" smtClean="0"/>
              <a:t>Semaphore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Semaphores - Demo</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Signaling is when one thread waits until it receives notification from another.</a:t>
            </a:r>
          </a:p>
          <a:p>
            <a:endParaRPr lang="en-US" dirty="0"/>
          </a:p>
        </p:txBody>
      </p:sp>
      <p:sp>
        <p:nvSpPr>
          <p:cNvPr id="3" name="Title 2"/>
          <p:cNvSpPr>
            <a:spLocks noGrp="1"/>
          </p:cNvSpPr>
          <p:nvPr>
            <p:ph type="title"/>
          </p:nvPr>
        </p:nvSpPr>
        <p:spPr/>
        <p:txBody>
          <a:bodyPr/>
          <a:lstStyle/>
          <a:p>
            <a:r>
              <a:rPr lang="en-US" dirty="0" smtClean="0"/>
              <a:t>Signaling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Event wait handles are used for signaling</a:t>
            </a:r>
          </a:p>
          <a:p>
            <a:r>
              <a:rPr lang="en-US" dirty="0" smtClean="0"/>
              <a:t>Simple constructs</a:t>
            </a:r>
          </a:p>
          <a:p>
            <a:r>
              <a:rPr lang="en-US" dirty="0" smtClean="0"/>
              <a:t>Three flavors</a:t>
            </a:r>
          </a:p>
          <a:p>
            <a:pPr lvl="1"/>
            <a:r>
              <a:rPr lang="en-US" dirty="0" err="1" smtClean="0"/>
              <a:t>AutoResetEvent</a:t>
            </a:r>
            <a:endParaRPr lang="en-US" dirty="0" smtClean="0"/>
          </a:p>
          <a:p>
            <a:pPr lvl="1"/>
            <a:r>
              <a:rPr lang="en-US" dirty="0" err="1" smtClean="0"/>
              <a:t>ManualResetEvent</a:t>
            </a:r>
            <a:endParaRPr lang="en-US" dirty="0" smtClean="0"/>
          </a:p>
          <a:p>
            <a:pPr lvl="1"/>
            <a:r>
              <a:rPr lang="en-US" dirty="0" err="1" smtClean="0"/>
              <a:t>CountdownEvent</a:t>
            </a:r>
            <a:endParaRPr lang="en-US" dirty="0"/>
          </a:p>
        </p:txBody>
      </p:sp>
      <p:sp>
        <p:nvSpPr>
          <p:cNvPr id="3" name="Title 2"/>
          <p:cNvSpPr>
            <a:spLocks noGrp="1"/>
          </p:cNvSpPr>
          <p:nvPr>
            <p:ph type="title"/>
          </p:nvPr>
        </p:nvSpPr>
        <p:spPr/>
        <p:txBody>
          <a:bodyPr/>
          <a:lstStyle/>
          <a:p>
            <a:r>
              <a:rPr lang="en-US" dirty="0" smtClean="0"/>
              <a:t>Event Wait Handles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Allows a thread to unblock once when it receives a signal from another</a:t>
            </a:r>
          </a:p>
          <a:p>
            <a:r>
              <a:rPr lang="en-US" dirty="0" smtClean="0"/>
              <a:t>Can signal across cross process threads</a:t>
            </a:r>
          </a:p>
          <a:p>
            <a:r>
              <a:rPr lang="en-US" dirty="0" smtClean="0"/>
              <a:t>Comes with a overhead of 1000ns</a:t>
            </a:r>
            <a:endParaRPr lang="en-US" dirty="0"/>
          </a:p>
        </p:txBody>
      </p:sp>
      <p:sp>
        <p:nvSpPr>
          <p:cNvPr id="3" name="Title 2"/>
          <p:cNvSpPr>
            <a:spLocks noGrp="1"/>
          </p:cNvSpPr>
          <p:nvPr>
            <p:ph type="title"/>
          </p:nvPr>
        </p:nvSpPr>
        <p:spPr/>
        <p:txBody>
          <a:bodyPr/>
          <a:lstStyle/>
          <a:p>
            <a:r>
              <a:rPr lang="en-US" dirty="0" err="1" smtClean="0"/>
              <a:t>AutoResetEvent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AutoResetEvent</a:t>
            </a:r>
            <a:r>
              <a:rPr lang="en-US" dirty="0" smtClean="0"/>
              <a:t> Demo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Thread Kernel Object</a:t>
            </a:r>
          </a:p>
          <a:p>
            <a:r>
              <a:rPr lang="en-US" dirty="0" smtClean="0"/>
              <a:t>Thread Environment Block</a:t>
            </a:r>
          </a:p>
          <a:p>
            <a:r>
              <a:rPr lang="en-US" dirty="0" smtClean="0"/>
              <a:t>User-mode Stack</a:t>
            </a:r>
          </a:p>
          <a:p>
            <a:r>
              <a:rPr lang="en-US" dirty="0" smtClean="0"/>
              <a:t>Kernel-mode Stack</a:t>
            </a:r>
            <a:endParaRPr lang="en-US" dirty="0"/>
          </a:p>
        </p:txBody>
      </p:sp>
      <p:sp>
        <p:nvSpPr>
          <p:cNvPr id="2" name="Title 1"/>
          <p:cNvSpPr>
            <a:spLocks noGrp="1"/>
          </p:cNvSpPr>
          <p:nvPr>
            <p:ph type="title"/>
          </p:nvPr>
        </p:nvSpPr>
        <p:spPr/>
        <p:txBody>
          <a:bodyPr/>
          <a:lstStyle/>
          <a:p>
            <a:r>
              <a:rPr lang="en-US" dirty="0" smtClean="0"/>
              <a:t>Thread Overhead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Producer-Consumer Queue Demo</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a:t>
            </a:r>
            <a:r>
              <a:rPr lang="en-US" dirty="0" err="1" smtClean="0"/>
              <a:t>ManualResetEvent</a:t>
            </a:r>
            <a:r>
              <a:rPr lang="en-US" dirty="0" smtClean="0"/>
              <a:t> functions like an ordinary gate.  Calling “Set” opens the gate, allowing any number of threads calling “</a:t>
            </a:r>
            <a:r>
              <a:rPr lang="en-US" dirty="0" err="1" smtClean="0"/>
              <a:t>WaitOne</a:t>
            </a:r>
            <a:r>
              <a:rPr lang="en-US" dirty="0" smtClean="0"/>
              <a:t>” to be let through.</a:t>
            </a:r>
          </a:p>
          <a:p>
            <a:r>
              <a:rPr lang="en-US" dirty="0" smtClean="0"/>
              <a:t>Calling “Reset” closes the gate.  Threads that call </a:t>
            </a:r>
            <a:r>
              <a:rPr lang="en-US" dirty="0" err="1" smtClean="0"/>
              <a:t>WaitOne</a:t>
            </a:r>
            <a:r>
              <a:rPr lang="en-US" dirty="0" smtClean="0"/>
              <a:t> on a closed gate will block</a:t>
            </a:r>
          </a:p>
          <a:p>
            <a:r>
              <a:rPr lang="en-US" dirty="0" smtClean="0"/>
              <a:t>When the gate is next opened, they will be released all at once</a:t>
            </a:r>
          </a:p>
          <a:p>
            <a:r>
              <a:rPr lang="en-US" dirty="0" smtClean="0"/>
              <a:t>Apart from these differences, a </a:t>
            </a:r>
            <a:r>
              <a:rPr lang="en-US" dirty="0" err="1" smtClean="0"/>
              <a:t>ManualResetEvent</a:t>
            </a:r>
            <a:r>
              <a:rPr lang="en-US" dirty="0" smtClean="0"/>
              <a:t> functions like an </a:t>
            </a:r>
            <a:r>
              <a:rPr lang="en-US" dirty="0" err="1" smtClean="0"/>
              <a:t>AutoResetEvent</a:t>
            </a:r>
            <a:endParaRPr lang="en-US" dirty="0" smtClean="0"/>
          </a:p>
          <a:p>
            <a:pPr>
              <a:buNone/>
            </a:pPr>
            <a:endParaRPr lang="en-US" dirty="0"/>
          </a:p>
        </p:txBody>
      </p:sp>
      <p:sp>
        <p:nvSpPr>
          <p:cNvPr id="3" name="Title 2"/>
          <p:cNvSpPr>
            <a:spLocks noGrp="1"/>
          </p:cNvSpPr>
          <p:nvPr>
            <p:ph type="title"/>
          </p:nvPr>
        </p:nvSpPr>
        <p:spPr/>
        <p:txBody>
          <a:bodyPr/>
          <a:lstStyle/>
          <a:p>
            <a:r>
              <a:rPr lang="en-US" dirty="0" err="1" smtClean="0"/>
              <a:t>ManualResetEvent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dirty="0" err="1" smtClean="0"/>
              <a:t>CountDownEvent</a:t>
            </a:r>
            <a:r>
              <a:rPr lang="en-US" dirty="0" smtClean="0"/>
              <a:t> lets you wait on more than one thread.</a:t>
            </a:r>
          </a:p>
          <a:p>
            <a:r>
              <a:rPr lang="en-US" dirty="0" smtClean="0"/>
              <a:t>To use </a:t>
            </a:r>
            <a:r>
              <a:rPr lang="en-US" dirty="0" err="1" smtClean="0"/>
              <a:t>CountDownEvent</a:t>
            </a:r>
            <a:r>
              <a:rPr lang="en-US" dirty="0" smtClean="0"/>
              <a:t>, </a:t>
            </a:r>
            <a:r>
              <a:rPr lang="en-US" dirty="0" err="1" smtClean="0"/>
              <a:t>instanciate</a:t>
            </a:r>
            <a:r>
              <a:rPr lang="en-US" dirty="0" smtClean="0"/>
              <a:t> the class with the number o threads or “counts” that you want to wait on.</a:t>
            </a:r>
          </a:p>
          <a:p>
            <a:r>
              <a:rPr lang="en-US" dirty="0" smtClean="0"/>
              <a:t>Calling “Signal” decrements the “count”; calling “Wait” blocks until the </a:t>
            </a:r>
            <a:r>
              <a:rPr lang="en-US" dirty="0" err="1" smtClean="0"/>
              <a:t>cout</a:t>
            </a:r>
            <a:r>
              <a:rPr lang="en-US" dirty="0" smtClean="0"/>
              <a:t> goes down to zero.</a:t>
            </a:r>
            <a:endParaRPr lang="en-US" dirty="0"/>
          </a:p>
        </p:txBody>
      </p:sp>
      <p:sp>
        <p:nvSpPr>
          <p:cNvPr id="3" name="Title 2"/>
          <p:cNvSpPr>
            <a:spLocks noGrp="1"/>
          </p:cNvSpPr>
          <p:nvPr>
            <p:ph type="title"/>
          </p:nvPr>
        </p:nvSpPr>
        <p:spPr/>
        <p:txBody>
          <a:bodyPr/>
          <a:lstStyle/>
          <a:p>
            <a:r>
              <a:rPr lang="en-US" dirty="0" err="1" smtClean="0"/>
              <a:t>CountdownEvent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CountdownEvent</a:t>
            </a:r>
            <a:r>
              <a:rPr lang="en-US" dirty="0" smtClean="0"/>
              <a:t> Demo</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alternative to locking manually is to lock declaratively.</a:t>
            </a:r>
          </a:p>
          <a:p>
            <a:r>
              <a:rPr lang="en-US" dirty="0" smtClean="0"/>
              <a:t>By deriving from </a:t>
            </a:r>
            <a:r>
              <a:rPr lang="en-US" dirty="0" err="1" smtClean="0"/>
              <a:t>ContextBoundObject</a:t>
            </a:r>
            <a:r>
              <a:rPr lang="en-US" dirty="0" smtClean="0"/>
              <a:t> and applying the “</a:t>
            </a:r>
            <a:r>
              <a:rPr lang="en-US" i="1" dirty="0" smtClean="0"/>
              <a:t>Synchronization” </a:t>
            </a:r>
            <a:r>
              <a:rPr lang="en-US" dirty="0" smtClean="0"/>
              <a:t>attribute, you instruct the CLR to apply locking </a:t>
            </a:r>
            <a:r>
              <a:rPr lang="en-US" dirty="0" err="1" smtClean="0"/>
              <a:t>manualy</a:t>
            </a:r>
            <a:endParaRPr lang="en-US" dirty="0"/>
          </a:p>
        </p:txBody>
      </p:sp>
      <p:sp>
        <p:nvSpPr>
          <p:cNvPr id="3" name="Title 2"/>
          <p:cNvSpPr>
            <a:spLocks noGrp="1"/>
          </p:cNvSpPr>
          <p:nvPr>
            <p:ph type="title"/>
          </p:nvPr>
        </p:nvSpPr>
        <p:spPr/>
        <p:txBody>
          <a:bodyPr/>
          <a:lstStyle/>
          <a:p>
            <a:r>
              <a:rPr lang="en-US" dirty="0" smtClean="0"/>
              <a:t>Synchronization Context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Synchronization Context Demo</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Patterns in Parallel Programming</a:t>
            </a:r>
          </a:p>
          <a:p>
            <a:pPr lvl="1"/>
            <a:r>
              <a:rPr lang="en-US" dirty="0" smtClean="0">
                <a:hlinkClick r:id="rId2"/>
              </a:rPr>
              <a:t>http://tinyurl.com/tpl-book</a:t>
            </a:r>
            <a:endParaRPr lang="en-US" dirty="0" smtClean="0"/>
          </a:p>
          <a:p>
            <a:r>
              <a:rPr lang="en-US" dirty="0" smtClean="0"/>
              <a:t>Microsoft’s main site for parallel</a:t>
            </a:r>
          </a:p>
          <a:p>
            <a:pPr lvl="1"/>
            <a:r>
              <a:rPr lang="en-US" dirty="0" smtClean="0">
                <a:hlinkClick r:id="rId3"/>
              </a:rPr>
              <a:t>http://msdn.microsoft.com/concurrency</a:t>
            </a:r>
            <a:endParaRPr lang="en-US" dirty="0" smtClean="0"/>
          </a:p>
          <a:p>
            <a:r>
              <a:rPr lang="en-US" dirty="0" err="1" smtClean="0"/>
              <a:t>Eduasync</a:t>
            </a:r>
            <a:r>
              <a:rPr lang="en-US" dirty="0" smtClean="0"/>
              <a:t> – Jon </a:t>
            </a:r>
            <a:r>
              <a:rPr lang="en-US" dirty="0" smtClean="0"/>
              <a:t>Skeet</a:t>
            </a:r>
          </a:p>
          <a:p>
            <a:pPr lvl="1"/>
            <a:r>
              <a:rPr lang="en-US" dirty="0" smtClean="0"/>
              <a:t>msmvps.com/blogs/</a:t>
            </a:r>
            <a:r>
              <a:rPr lang="en-US" dirty="0" err="1" smtClean="0"/>
              <a:t>jon_skeet</a:t>
            </a:r>
            <a:r>
              <a:rPr lang="en-US" dirty="0" smtClean="0"/>
              <a:t>/archive/tags/</a:t>
            </a:r>
            <a:r>
              <a:rPr lang="en-US" b="1" dirty="0" err="1" smtClean="0"/>
              <a:t>Eduasync</a:t>
            </a:r>
            <a:r>
              <a:rPr lang="en-US" dirty="0" smtClean="0"/>
              <a:t>/default.aspx</a:t>
            </a:r>
            <a:endParaRPr lang="en-US" dirty="0" smtClean="0"/>
          </a:p>
          <a:p>
            <a:r>
              <a:rPr lang="en-US" dirty="0" smtClean="0"/>
              <a:t>Parallel Programming Videos – </a:t>
            </a:r>
            <a:r>
              <a:rPr lang="en-US" dirty="0" smtClean="0"/>
              <a:t>Channel9</a:t>
            </a:r>
          </a:p>
          <a:p>
            <a:pPr lvl="1"/>
            <a:r>
              <a:rPr lang="en-US" dirty="0" smtClean="0">
                <a:hlinkClick r:id="rId4"/>
              </a:rPr>
              <a:t>http://channel9.msdn.com/Tags/parallel+extensions</a:t>
            </a:r>
            <a:endParaRPr lang="en-US" dirty="0" smtClean="0"/>
          </a:p>
          <a:p>
            <a:r>
              <a:rPr lang="en-US" dirty="0" smtClean="0"/>
              <a:t>LINQ Videos – </a:t>
            </a:r>
            <a:r>
              <a:rPr lang="en-US" dirty="0" smtClean="0">
                <a:hlinkClick r:id="rId5"/>
              </a:rPr>
              <a:t>http://bit.ly/linqvideos</a:t>
            </a:r>
            <a:endParaRPr lang="en-US" dirty="0" smtClean="0"/>
          </a:p>
          <a:p>
            <a:r>
              <a:rPr lang="en-US" dirty="0" smtClean="0"/>
              <a:t>.NET Multithreading</a:t>
            </a:r>
          </a:p>
          <a:p>
            <a:pPr lvl="1"/>
            <a:r>
              <a:rPr lang="en-US" smtClean="0">
                <a:hlinkClick r:id="rId6"/>
              </a:rPr>
              <a:t>http://www.manning.com/dennis/</a:t>
            </a:r>
            <a:endParaRPr lang="en-US" dirty="0" smtClean="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data structure created for each thread</a:t>
            </a:r>
          </a:p>
          <a:p>
            <a:r>
              <a:rPr lang="en-US" dirty="0" smtClean="0"/>
              <a:t>Contains properties that describe the thread</a:t>
            </a:r>
          </a:p>
          <a:p>
            <a:r>
              <a:rPr lang="en-US" dirty="0" smtClean="0"/>
              <a:t>Also contains the thread’s context</a:t>
            </a:r>
          </a:p>
          <a:p>
            <a:pPr lvl="1"/>
            <a:r>
              <a:rPr lang="en-US" dirty="0" smtClean="0"/>
              <a:t>A block of memory that contains a set of CPU registers</a:t>
            </a:r>
          </a:p>
          <a:p>
            <a:pPr lvl="1"/>
            <a:endParaRPr lang="en-US" dirty="0"/>
          </a:p>
        </p:txBody>
      </p:sp>
      <p:sp>
        <p:nvSpPr>
          <p:cNvPr id="2" name="Title 1"/>
          <p:cNvSpPr>
            <a:spLocks noGrp="1"/>
          </p:cNvSpPr>
          <p:nvPr>
            <p:ph type="title"/>
          </p:nvPr>
        </p:nvSpPr>
        <p:spPr/>
        <p:txBody>
          <a:bodyPr/>
          <a:lstStyle/>
          <a:p>
            <a:r>
              <a:rPr lang="en-US" dirty="0" smtClean="0"/>
              <a:t>Thread Kernel Object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TEB is a block of memory allocated and initialized in the user mode (address space that application can quickly access)</a:t>
            </a:r>
          </a:p>
          <a:p>
            <a:r>
              <a:rPr lang="en-US" dirty="0" smtClean="0"/>
              <a:t>Consumes 1 page of memory (4kb)</a:t>
            </a:r>
          </a:p>
          <a:p>
            <a:r>
              <a:rPr lang="en-US" dirty="0" smtClean="0"/>
              <a:t>Contains the head of the thread’s exception-handling chain</a:t>
            </a:r>
          </a:p>
          <a:p>
            <a:r>
              <a:rPr lang="en-US" dirty="0" smtClean="0"/>
              <a:t>Each  try block that the thread enters inserts a node in the head of this chain; the node is removed from the chain when the thread exits the  try block.</a:t>
            </a:r>
          </a:p>
          <a:p>
            <a:r>
              <a:rPr lang="en-US" dirty="0" smtClean="0"/>
              <a:t>Also contains the thread’s local storage data</a:t>
            </a:r>
            <a:endParaRPr lang="en-US" dirty="0"/>
          </a:p>
        </p:txBody>
      </p:sp>
      <p:sp>
        <p:nvSpPr>
          <p:cNvPr id="2" name="Title 1"/>
          <p:cNvSpPr>
            <a:spLocks noGrp="1"/>
          </p:cNvSpPr>
          <p:nvPr>
            <p:ph type="title"/>
          </p:nvPr>
        </p:nvSpPr>
        <p:spPr/>
        <p:txBody>
          <a:bodyPr/>
          <a:lstStyle/>
          <a:p>
            <a:r>
              <a:rPr lang="en-US" dirty="0" smtClean="0"/>
              <a:t>Thread Environment Block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user-mode stack is used for local variables and arguments passed to methods. </a:t>
            </a:r>
          </a:p>
          <a:p>
            <a:r>
              <a:rPr lang="en-US" dirty="0" smtClean="0"/>
              <a:t>It also contains the address indicating what the thread should execute next when the current method returns. </a:t>
            </a:r>
          </a:p>
          <a:p>
            <a:r>
              <a:rPr lang="en-US" dirty="0" smtClean="0"/>
              <a:t>By default, Windows allocates 1 MB of memory for each thread’s user-mode stack.</a:t>
            </a:r>
            <a:endParaRPr lang="en-US" dirty="0"/>
          </a:p>
        </p:txBody>
      </p:sp>
      <p:sp>
        <p:nvSpPr>
          <p:cNvPr id="2" name="Title 1"/>
          <p:cNvSpPr>
            <a:spLocks noGrp="1"/>
          </p:cNvSpPr>
          <p:nvPr>
            <p:ph type="title"/>
          </p:nvPr>
        </p:nvSpPr>
        <p:spPr/>
        <p:txBody>
          <a:bodyPr/>
          <a:lstStyle/>
          <a:p>
            <a:r>
              <a:rPr lang="en-US" dirty="0" smtClean="0"/>
              <a:t>User-mode stack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kernel-mode stack is also used when application code passes arguments to a kernel-mode function in the operating system. </a:t>
            </a:r>
          </a:p>
          <a:p>
            <a:r>
              <a:rPr lang="en-US" dirty="0" smtClean="0"/>
              <a:t>For security reasons, Windows copies any arguments passed from user-mode code to the kernel from the thread’s user-mode stack to the thread’s kernel-mode stack.</a:t>
            </a:r>
          </a:p>
          <a:p>
            <a:r>
              <a:rPr lang="en-US" dirty="0" smtClean="0"/>
              <a:t>12KB on 32-bit windows and 24KB on 64-bit windows</a:t>
            </a:r>
            <a:endParaRPr lang="en-US" dirty="0"/>
          </a:p>
        </p:txBody>
      </p:sp>
      <p:sp>
        <p:nvSpPr>
          <p:cNvPr id="2" name="Title 1"/>
          <p:cNvSpPr>
            <a:spLocks noGrp="1"/>
          </p:cNvSpPr>
          <p:nvPr>
            <p:ph type="title"/>
          </p:nvPr>
        </p:nvSpPr>
        <p:spPr/>
        <p:txBody>
          <a:bodyPr/>
          <a:lstStyle/>
          <a:p>
            <a:r>
              <a:rPr lang="en-US" dirty="0" smtClean="0"/>
              <a:t>Kernel-mode Stack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Stop the madness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1093</TotalTime>
  <Words>1589</Words>
  <Application>Microsoft Office PowerPoint</Application>
  <PresentationFormat>On-screen Show (4:3)</PresentationFormat>
  <Paragraphs>208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Multithreading in .NET</vt:lpstr>
      <vt:lpstr>Agenda</vt:lpstr>
      <vt:lpstr>Process And Thread</vt:lpstr>
      <vt:lpstr>Thread Overhead</vt:lpstr>
      <vt:lpstr>Thread Kernel Object</vt:lpstr>
      <vt:lpstr>Thread Environment Block</vt:lpstr>
      <vt:lpstr>User-mode stack</vt:lpstr>
      <vt:lpstr>Kernel-mode Stack</vt:lpstr>
      <vt:lpstr>Stop the madness</vt:lpstr>
      <vt:lpstr>CPU Trends</vt:lpstr>
      <vt:lpstr>Multiple CPU</vt:lpstr>
      <vt:lpstr>Hyperthreaded chips</vt:lpstr>
      <vt:lpstr>Multi-core chips</vt:lpstr>
      <vt:lpstr>Demo</vt:lpstr>
      <vt:lpstr>Reasons to use Threads</vt:lpstr>
      <vt:lpstr>Thread Scheduling and Priority</vt:lpstr>
      <vt:lpstr>Demo</vt:lpstr>
      <vt:lpstr>Thread Priority</vt:lpstr>
      <vt:lpstr>Starvation</vt:lpstr>
      <vt:lpstr>Slide 20</vt:lpstr>
      <vt:lpstr>Process Priority</vt:lpstr>
      <vt:lpstr>Relative Thread Priorities</vt:lpstr>
      <vt:lpstr>Slide 23</vt:lpstr>
      <vt:lpstr>Priority Table</vt:lpstr>
      <vt:lpstr>Synchronization</vt:lpstr>
      <vt:lpstr>Synchronization Construct</vt:lpstr>
      <vt:lpstr>Simple Blocking </vt:lpstr>
      <vt:lpstr>Thread State</vt:lpstr>
      <vt:lpstr>Locking</vt:lpstr>
      <vt:lpstr>Monitor</vt:lpstr>
      <vt:lpstr>Deadlocks</vt:lpstr>
      <vt:lpstr>Mutex</vt:lpstr>
      <vt:lpstr>Mutex Demo</vt:lpstr>
      <vt:lpstr>Semaphore</vt:lpstr>
      <vt:lpstr>Semaphores - Demo</vt:lpstr>
      <vt:lpstr>Signaling</vt:lpstr>
      <vt:lpstr>Event Wait Handles</vt:lpstr>
      <vt:lpstr>AutoResetEvent</vt:lpstr>
      <vt:lpstr>AutoResetEvent Demo</vt:lpstr>
      <vt:lpstr>Producer-Consumer Queue Demo</vt:lpstr>
      <vt:lpstr>ManualResetEvent</vt:lpstr>
      <vt:lpstr>CountdownEvent</vt:lpstr>
      <vt:lpstr>CountdownEvent Demo</vt:lpstr>
      <vt:lpstr>Synchronization Context</vt:lpstr>
      <vt:lpstr>Synchronization Context Demo</vt:lpstr>
      <vt:lpstr>Resources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Magesh K</dc:creator>
  <cp:lastModifiedBy>Magesh K</cp:lastModifiedBy>
  <cp:revision>27</cp:revision>
  <dcterms:created xsi:type="dcterms:W3CDTF">2013-09-24T13:06:48Z</dcterms:created>
  <dcterms:modified xsi:type="dcterms:W3CDTF">2013-09-29T04:24:53Z</dcterms:modified>
</cp:coreProperties>
</file>