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8" r:id="rId4"/>
    <p:sldId id="275" r:id="rId5"/>
    <p:sldId id="258" r:id="rId6"/>
    <p:sldId id="259" r:id="rId7"/>
    <p:sldId id="260" r:id="rId8"/>
    <p:sldId id="263" r:id="rId9"/>
    <p:sldId id="265" r:id="rId10"/>
    <p:sldId id="266" r:id="rId11"/>
    <p:sldId id="270" r:id="rId12"/>
    <p:sldId id="271" r:id="rId13"/>
    <p:sldId id="272" r:id="rId14"/>
    <p:sldId id="273" r:id="rId15"/>
    <p:sldId id="276" r:id="rId16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6BD6EE4-1232-4E63-9D84-E951DF43794E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F9E7"/>
          </a:solidFill>
        </a:fill>
      </a:tcStyle>
    </a:wholeTbl>
    <a:band1H>
      <a:tcTxStyle/>
      <a:tcStyle>
        <a:tcBdr/>
        <a:fill>
          <a:solidFill>
            <a:srgbClr val="E1F3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1F3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F70E4-AEC4-4B0B-90A3-D03BF3AC9F8A}" type="datetimeFigureOut">
              <a:rPr lang="en-IN" smtClean="0"/>
              <a:t>26-08-2019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A58EB-C368-47FA-9D6B-086DB7B4C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70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A58EB-C368-47FA-9D6B-086DB7B4CD2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53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6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9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50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82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48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35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78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2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9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6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3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1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78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6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2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8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9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Algerian" pitchFamily="82" charset="0"/>
              </a:rPr>
              <a:t>Naive </a:t>
            </a:r>
            <a:r>
              <a:rPr lang="en-US" sz="6600" b="1" dirty="0" err="1">
                <a:latin typeface="Algerian" pitchFamily="82" charset="0"/>
              </a:rPr>
              <a:t>bayes</a:t>
            </a:r>
            <a:r>
              <a:rPr lang="en-US" sz="6600" b="1" dirty="0">
                <a:latin typeface="Algerian" pitchFamily="82" charset="0"/>
              </a:rPr>
              <a:t> </a:t>
            </a:r>
            <a:r>
              <a:rPr lang="en-US" sz="6600" b="1" dirty="0" smtClean="0">
                <a:latin typeface="Algerian" pitchFamily="82" charset="0"/>
              </a:rPr>
              <a:t>ALGORITHM</a:t>
            </a:r>
            <a:endParaRPr lang="en-IN" sz="6600" b="1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0939" y="3512127"/>
            <a:ext cx="8676222" cy="1905000"/>
          </a:xfrm>
        </p:spPr>
        <p:txBody>
          <a:bodyPr>
            <a:noAutofit/>
          </a:bodyPr>
          <a:lstStyle/>
          <a:p>
            <a:pPr algn="r"/>
            <a:endParaRPr lang="en-US" sz="3200" b="1" cap="all" dirty="0" smtClean="0">
              <a:ln w="3175" cmpd="sng">
                <a:noFill/>
              </a:ln>
              <a:solidFill>
                <a:srgbClr val="FFFF00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Bookman Old Style" panose="02050604050505020204" pitchFamily="18" charset="0"/>
              <a:ea typeface="+mj-ea"/>
              <a:cs typeface="+mj-cs"/>
            </a:endParaRPr>
          </a:p>
          <a:p>
            <a:pPr algn="r"/>
            <a:endParaRPr lang="en-US" sz="3200" b="1" cap="all" dirty="0">
              <a:ln w="3175" cmpd="sng">
                <a:noFill/>
              </a:ln>
              <a:solidFill>
                <a:srgbClr val="FFFF00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Bookman Old Style" panose="02050604050505020204" pitchFamily="18" charset="0"/>
              <a:ea typeface="+mj-ea"/>
              <a:cs typeface="+mj-cs"/>
            </a:endParaRPr>
          </a:p>
          <a:p>
            <a:pPr algn="r"/>
            <a:r>
              <a:rPr lang="en-US" sz="3200" b="1" cap="all" dirty="0" smtClean="0">
                <a:ln w="3175" cmpd="sng">
                  <a:noFill/>
                </a:ln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Bookman Old Style" panose="02050604050505020204" pitchFamily="18" charset="0"/>
                <a:ea typeface="+mj-ea"/>
                <a:cs typeface="+mj-cs"/>
              </a:rPr>
              <a:t>      PRESENTATION </a:t>
            </a:r>
            <a:r>
              <a:rPr lang="en-US" sz="3200" b="1" cap="all" dirty="0">
                <a:ln w="3175" cmpd="sng">
                  <a:noFill/>
                </a:ln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Bookman Old Style" panose="02050604050505020204" pitchFamily="18" charset="0"/>
                <a:ea typeface="+mj-ea"/>
                <a:cs typeface="+mj-cs"/>
              </a:rPr>
              <a:t>BY </a:t>
            </a:r>
          </a:p>
          <a:p>
            <a:pPr algn="r"/>
            <a:r>
              <a:rPr lang="en-US" sz="3200" b="1" cap="all" dirty="0">
                <a:ln w="3175" cmpd="sng">
                  <a:noFill/>
                </a:ln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Bookman Old Style" panose="02050604050505020204" pitchFamily="18" charset="0"/>
                <a:ea typeface="+mj-ea"/>
                <a:cs typeface="+mj-cs"/>
              </a:rPr>
              <a:t> </a:t>
            </a:r>
            <a:r>
              <a:rPr lang="en-US" sz="3200" b="1" cap="all" dirty="0">
                <a:ln w="3175" cmpd="sng">
                  <a:noFill/>
                </a:ln>
                <a:solidFill>
                  <a:srgbClr val="FFFF0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Bookman Old Style" panose="02050604050505020204" pitchFamily="18" charset="0"/>
                <a:ea typeface="+mj-ea"/>
                <a:cs typeface="+mj-cs"/>
              </a:rPr>
              <a:t>        ASWINJITH M</a:t>
            </a:r>
            <a:endParaRPr lang="en-IN" sz="3200" b="1" cap="all" dirty="0">
              <a:ln w="3175" cmpd="sng">
                <a:noFill/>
              </a:ln>
              <a:solidFill>
                <a:srgbClr val="FFFF00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Bookman Old Style" panose="020506040505050202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686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Google Shape;53;p4"/>
          <p:cNvGraphicFramePr/>
          <p:nvPr/>
        </p:nvGraphicFramePr>
        <p:xfrm>
          <a:off x="2032000" y="744582"/>
          <a:ext cx="8128000" cy="1829250"/>
        </p:xfrm>
        <a:graphic>
          <a:graphicData uri="http://schemas.openxmlformats.org/drawingml/2006/table">
            <a:tbl>
              <a:tblPr firstRow="1" bandRow="1">
                <a:noFill/>
                <a:tableStyleId>{26BD6EE4-1232-4E63-9D84-E951DF43794E}</a:tableStyleId>
              </a:tblPr>
              <a:tblGrid>
                <a:gridCol w="193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50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Likelihood  Table</a:t>
                      </a:r>
                      <a:endParaRPr sz="1800"/>
                    </a:p>
                  </a:txBody>
                  <a:tcPr marL="91450" marR="91450" marT="45725" marB="457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Play</a:t>
                      </a:r>
                      <a:endParaRPr sz="18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5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Wind</a:t>
                      </a: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Strong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6/9</a:t>
                      </a: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2/5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Weak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3/9</a:t>
                      </a: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3/5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4" name="Google Shape;54;p4"/>
          <p:cNvGrpSpPr/>
          <p:nvPr/>
        </p:nvGrpSpPr>
        <p:grpSpPr>
          <a:xfrm>
            <a:off x="6396844" y="2892348"/>
            <a:ext cx="2706653" cy="3518581"/>
            <a:chOff x="2710656" y="1897327"/>
            <a:chExt cx="2706653" cy="3518581"/>
          </a:xfrm>
        </p:grpSpPr>
        <p:sp>
          <p:nvSpPr>
            <p:cNvPr id="55" name="Google Shape;55;p4"/>
            <p:cNvSpPr/>
            <p:nvPr/>
          </p:nvSpPr>
          <p:spPr>
            <a:xfrm>
              <a:off x="2710709" y="1897377"/>
              <a:ext cx="2706600" cy="1623900"/>
            </a:xfrm>
            <a:prstGeom prst="rect">
              <a:avLst/>
            </a:prstGeom>
            <a:solidFill>
              <a:srgbClr val="A9DF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 txBox="1"/>
            <p:nvPr/>
          </p:nvSpPr>
          <p:spPr>
            <a:xfrm>
              <a:off x="2710659" y="1897327"/>
              <a:ext cx="2706600" cy="16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P(</a:t>
              </a: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strong</a:t>
              </a: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)=</a:t>
              </a: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8</a:t>
              </a: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/14</a:t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710656" y="3792008"/>
              <a:ext cx="2706600" cy="1623900"/>
            </a:xfrm>
            <a:prstGeom prst="rect">
              <a:avLst/>
            </a:prstGeom>
            <a:solidFill>
              <a:srgbClr val="A9DF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 txBox="1"/>
            <p:nvPr/>
          </p:nvSpPr>
          <p:spPr>
            <a:xfrm>
              <a:off x="2710656" y="3792008"/>
              <a:ext cx="2706600" cy="16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P(</a:t>
              </a: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weak</a:t>
              </a: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)=</a:t>
              </a: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</a:t>
              </a: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/14</a:t>
              </a:r>
              <a:endParaRPr/>
            </a:p>
          </p:txBody>
        </p:sp>
      </p:grpSp>
      <p:grpSp>
        <p:nvGrpSpPr>
          <p:cNvPr id="59" name="Google Shape;59;p4"/>
          <p:cNvGrpSpPr/>
          <p:nvPr/>
        </p:nvGrpSpPr>
        <p:grpSpPr>
          <a:xfrm>
            <a:off x="2787976" y="2892352"/>
            <a:ext cx="2706653" cy="3518581"/>
            <a:chOff x="2710656" y="1897327"/>
            <a:chExt cx="2706653" cy="3518581"/>
          </a:xfrm>
        </p:grpSpPr>
        <p:sp>
          <p:nvSpPr>
            <p:cNvPr id="60" name="Google Shape;60;p4"/>
            <p:cNvSpPr/>
            <p:nvPr/>
          </p:nvSpPr>
          <p:spPr>
            <a:xfrm>
              <a:off x="2710709" y="1897377"/>
              <a:ext cx="2706600" cy="1623900"/>
            </a:xfrm>
            <a:prstGeom prst="rect">
              <a:avLst/>
            </a:prstGeom>
            <a:solidFill>
              <a:srgbClr val="A9DF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 txBox="1"/>
            <p:nvPr/>
          </p:nvSpPr>
          <p:spPr>
            <a:xfrm>
              <a:off x="2710659" y="1897327"/>
              <a:ext cx="2706600" cy="16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P(yes)=9/14</a:t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2710656" y="3792008"/>
              <a:ext cx="2706600" cy="1623900"/>
            </a:xfrm>
            <a:prstGeom prst="rect">
              <a:avLst/>
            </a:prstGeom>
            <a:solidFill>
              <a:srgbClr val="A9DF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 txBox="1"/>
            <p:nvPr/>
          </p:nvSpPr>
          <p:spPr>
            <a:xfrm>
              <a:off x="2710656" y="3792008"/>
              <a:ext cx="2706600" cy="16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P(no)=5/14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Schoolbook" panose="02040604050505020304" pitchFamily="18" charset="0"/>
              </a:rPr>
              <a:t>Let us test our dataset on a new set of features</a:t>
            </a:r>
            <a:endParaRPr lang="en-IN" b="1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Consider today=(</a:t>
            </a:r>
            <a:r>
              <a:rPr lang="en-US" sz="2400" b="1" dirty="0" err="1"/>
              <a:t>sunny,high,weak</a:t>
            </a:r>
            <a:r>
              <a:rPr lang="en-US" sz="2400" b="1" dirty="0"/>
              <a:t>) and the probability of playing cricket is </a:t>
            </a:r>
          </a:p>
          <a:p>
            <a:r>
              <a:rPr lang="en-US" sz="2400" b="1" dirty="0"/>
              <a:t>P(yes/today) and the probability of not playing cricket is P(No/today)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2215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body" idx="2"/>
          </p:nvPr>
        </p:nvSpPr>
        <p:spPr>
          <a:xfrm>
            <a:off x="670387" y="1066142"/>
            <a:ext cx="4876800" cy="305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1320"/>
              </a:spcBef>
              <a:spcAft>
                <a:spcPts val="0"/>
              </a:spcAft>
              <a:buSzPts val="3600"/>
            </a:pPr>
            <a:r>
              <a:rPr lang="en-US" sz="3600" dirty="0"/>
              <a:t>P(yes</a:t>
            </a:r>
            <a:r>
              <a:rPr lang="en-US" sz="3600" dirty="0"/>
              <a:t>)=</a:t>
            </a:r>
            <a:r>
              <a:rPr lang="en-US" sz="3600" dirty="0" smtClean="0"/>
              <a:t>9/14</a:t>
            </a:r>
            <a:endParaRPr lang="en-US" sz="3600" dirty="0"/>
          </a:p>
          <a:p>
            <a:pPr>
              <a:spcBef>
                <a:spcPts val="1320"/>
              </a:spcBef>
              <a:spcAft>
                <a:spcPts val="0"/>
              </a:spcAft>
              <a:buSzPts val="3600"/>
            </a:pPr>
            <a:r>
              <a:rPr lang="en-US" sz="3600" dirty="0"/>
              <a:t>P(sunny/yes)=</a:t>
            </a:r>
            <a:r>
              <a:rPr lang="en-US" sz="3600" dirty="0"/>
              <a:t>2/9</a:t>
            </a:r>
            <a:endParaRPr sz="3600" dirty="0"/>
          </a:p>
          <a:p>
            <a:pPr marL="285750" lvl="0" indent="-285750" algn="l" rtl="0">
              <a:spcBef>
                <a:spcPts val="1320"/>
              </a:spcBef>
              <a:spcAft>
                <a:spcPts val="0"/>
              </a:spcAft>
              <a:buSzPts val="3600"/>
              <a:buChar char="•"/>
            </a:pPr>
            <a:r>
              <a:rPr lang="en-US" sz="3600" dirty="0"/>
              <a:t>P(high/yes)=3/9</a:t>
            </a:r>
            <a:endParaRPr dirty="0"/>
          </a:p>
          <a:p>
            <a:pPr marL="285750" lvl="0" indent="-285750" algn="l" rtl="0">
              <a:spcBef>
                <a:spcPts val="1320"/>
              </a:spcBef>
              <a:spcAft>
                <a:spcPts val="0"/>
              </a:spcAft>
              <a:buSzPts val="3600"/>
              <a:buChar char="•"/>
            </a:pPr>
            <a:r>
              <a:rPr lang="en-US" sz="3600" dirty="0"/>
              <a:t>P(weak/yes)=</a:t>
            </a:r>
            <a:r>
              <a:rPr lang="en-US" sz="3600" dirty="0" smtClean="0"/>
              <a:t>3/9</a:t>
            </a:r>
            <a:endParaRPr dirty="0"/>
          </a:p>
        </p:txBody>
      </p:sp>
      <p:sp>
        <p:nvSpPr>
          <p:cNvPr id="71" name="Google Shape;71;p1"/>
          <p:cNvSpPr txBox="1">
            <a:spLocks noGrp="1"/>
          </p:cNvSpPr>
          <p:nvPr>
            <p:ph type="body" idx="4"/>
          </p:nvPr>
        </p:nvSpPr>
        <p:spPr>
          <a:xfrm>
            <a:off x="6116587" y="1066142"/>
            <a:ext cx="4876800" cy="362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 dirty="0"/>
              <a:t>P(no)=5/14</a:t>
            </a:r>
            <a:endParaRPr dirty="0"/>
          </a:p>
          <a:p>
            <a:pPr marL="285750" lvl="0" indent="-285750" algn="l" rtl="0">
              <a:spcBef>
                <a:spcPts val="1320"/>
              </a:spcBef>
              <a:spcAft>
                <a:spcPts val="0"/>
              </a:spcAft>
              <a:buSzPts val="3600"/>
              <a:buChar char="•"/>
            </a:pPr>
            <a:r>
              <a:rPr lang="en-US" sz="3600" dirty="0"/>
              <a:t>P(sunny/no)=3/5</a:t>
            </a:r>
            <a:endParaRPr dirty="0"/>
          </a:p>
          <a:p>
            <a:pPr marL="285750" lvl="0" indent="-285750" algn="l" rtl="0">
              <a:spcBef>
                <a:spcPts val="1320"/>
              </a:spcBef>
              <a:spcAft>
                <a:spcPts val="0"/>
              </a:spcAft>
              <a:buSzPts val="3600"/>
              <a:buChar char="•"/>
            </a:pPr>
            <a:r>
              <a:rPr lang="en-US" sz="3600" dirty="0"/>
              <a:t>P(high/no)=4/5</a:t>
            </a:r>
            <a:endParaRPr dirty="0"/>
          </a:p>
          <a:p>
            <a:pPr marL="285750" lvl="0" indent="-285750" algn="l" rtl="0">
              <a:spcBef>
                <a:spcPts val="1320"/>
              </a:spcBef>
              <a:spcAft>
                <a:spcPts val="0"/>
              </a:spcAft>
              <a:buSzPts val="3600"/>
              <a:buChar char="•"/>
            </a:pPr>
            <a:r>
              <a:rPr lang="en-US" sz="3600" dirty="0"/>
              <a:t>P(weak/no)=3/5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body" idx="2"/>
          </p:nvPr>
        </p:nvSpPr>
        <p:spPr>
          <a:xfrm>
            <a:off x="232229" y="1233714"/>
            <a:ext cx="11350171" cy="278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SzPts val="3600"/>
            </a:pPr>
            <a:r>
              <a:rPr lang="en-US" sz="2400" b="1" dirty="0" smtClean="0"/>
              <a:t>P(yes/today) = </a:t>
            </a:r>
            <a:r>
              <a:rPr lang="en-US" sz="2400" b="1" dirty="0"/>
              <a:t>P(YES)*P(sunny/yes)*P(high/yes)*P(weak/yes)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               = </a:t>
            </a:r>
            <a:r>
              <a:rPr lang="en-US" sz="2400" b="1" dirty="0" smtClean="0"/>
              <a:t>9/14 </a:t>
            </a:r>
            <a:r>
              <a:rPr lang="en-US" sz="2400" b="1" dirty="0"/>
              <a:t>* 2/9  * 3/9 </a:t>
            </a:r>
            <a:r>
              <a:rPr lang="en-US" sz="2400" b="1" dirty="0" smtClean="0"/>
              <a:t>* 3/9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 dirty="0" smtClean="0"/>
              <a:t>                                        = 0.01587302</a:t>
            </a:r>
            <a:endParaRPr sz="2400" b="1" dirty="0"/>
          </a:p>
        </p:txBody>
      </p:sp>
      <p:sp>
        <p:nvSpPr>
          <p:cNvPr id="74" name="Google Shape;74;p2"/>
          <p:cNvSpPr txBox="1">
            <a:spLocks noGrp="1"/>
          </p:cNvSpPr>
          <p:nvPr>
            <p:ph type="body" idx="4"/>
          </p:nvPr>
        </p:nvSpPr>
        <p:spPr>
          <a:xfrm>
            <a:off x="1378856" y="3512445"/>
            <a:ext cx="10392229" cy="25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400" b="1" dirty="0"/>
              <a:t>P(no/today</a:t>
            </a:r>
            <a:r>
              <a:rPr lang="en-US" sz="2400" b="1" dirty="0"/>
              <a:t>)     </a:t>
            </a:r>
            <a:r>
              <a:rPr lang="en-US" sz="2400" b="1" dirty="0"/>
              <a:t>= </a:t>
            </a:r>
            <a:r>
              <a:rPr lang="en-US" sz="2400" b="1" dirty="0"/>
              <a:t>P(NO)*P(sunny/NO)*P(high/NO)*P(weak/NO)</a:t>
            </a:r>
            <a:endParaRPr lang="en-US"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 dirty="0"/>
              <a:t> </a:t>
            </a:r>
            <a:r>
              <a:rPr lang="en-US" sz="2400" b="1" dirty="0"/>
              <a:t>                            =5/14  </a:t>
            </a:r>
            <a:r>
              <a:rPr lang="en-US" sz="2400" b="1" dirty="0"/>
              <a:t>*  4/5 *  3/5 * 3/5</a:t>
            </a:r>
            <a:endParaRPr sz="2400" b="1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sz="2400" b="1" dirty="0"/>
              <a:t>			  </a:t>
            </a:r>
            <a:r>
              <a:rPr lang="en-US" sz="2400" b="1" dirty="0"/>
              <a:t>           =   0.10285714</a:t>
            </a:r>
            <a:endParaRPr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840807" y="522514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n-US" b="1" dirty="0">
                <a:latin typeface="Century Schoolbook" panose="02040604050505020304" pitchFamily="18" charset="0"/>
              </a:rPr>
              <a:t>TO FIND </a:t>
            </a:r>
            <a:r>
              <a:rPr lang="en-US" b="1" dirty="0">
                <a:latin typeface="Century Schoolbook" panose="02040604050505020304" pitchFamily="18" charset="0"/>
              </a:rPr>
              <a:t>THE </a:t>
            </a:r>
            <a:r>
              <a:rPr lang="en-US" b="1" dirty="0" smtClean="0">
                <a:latin typeface="Century Schoolbook" panose="02040604050505020304" pitchFamily="18" charset="0"/>
              </a:rPr>
              <a:t>PERCENTAGE IT CAN BE CONVERTED AS</a:t>
            </a:r>
            <a:endParaRPr b="1" dirty="0">
              <a:latin typeface="Century Schoolbook" panose="02040604050505020304" pitchFamily="18" charset="0"/>
            </a:endParaRPr>
          </a:p>
        </p:txBody>
      </p:sp>
      <p:sp>
        <p:nvSpPr>
          <p:cNvPr id="77" name="Google Shape;77;p3"/>
          <p:cNvSpPr txBox="1">
            <a:spLocks noGrp="1"/>
          </p:cNvSpPr>
          <p:nvPr>
            <p:ph type="body" idx="2"/>
          </p:nvPr>
        </p:nvSpPr>
        <p:spPr>
          <a:xfrm>
            <a:off x="783771" y="2822555"/>
            <a:ext cx="10020073" cy="25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b="1" dirty="0"/>
              <a:t>P(yes/today</a:t>
            </a:r>
            <a:r>
              <a:rPr lang="en-US" sz="2400" b="1" dirty="0" smtClean="0"/>
              <a:t>) =(</a:t>
            </a:r>
            <a:r>
              <a:rPr lang="en-US" sz="2400" b="1" dirty="0"/>
              <a:t>0.01587302/0.01587302+0.10285714 )*</a:t>
            </a:r>
            <a:r>
              <a:rPr lang="en-US" sz="2400" b="1" dirty="0" smtClean="0"/>
              <a:t>100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      =13.369</a:t>
            </a:r>
            <a:endParaRPr sz="2400" b="1" dirty="0"/>
          </a:p>
        </p:txBody>
      </p:sp>
      <p:sp>
        <p:nvSpPr>
          <p:cNvPr id="78" name="Google Shape;78;p3"/>
          <p:cNvSpPr txBox="1">
            <a:spLocks noGrp="1"/>
          </p:cNvSpPr>
          <p:nvPr>
            <p:ph type="body" idx="4"/>
          </p:nvPr>
        </p:nvSpPr>
        <p:spPr>
          <a:xfrm>
            <a:off x="783771" y="4441882"/>
            <a:ext cx="11032923" cy="1857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b="1" dirty="0"/>
              <a:t>P(no/today</a:t>
            </a:r>
            <a:r>
              <a:rPr lang="en-US" sz="2400" b="1" dirty="0" smtClean="0"/>
              <a:t>)= </a:t>
            </a:r>
            <a:r>
              <a:rPr lang="en-US" sz="2400" b="1" dirty="0"/>
              <a:t>( 0.10285714/0.10285714+0.01587302</a:t>
            </a:r>
            <a:r>
              <a:rPr lang="en-US" sz="2400" b="1" dirty="0" smtClean="0"/>
              <a:t>)*100</a:t>
            </a:r>
            <a:endParaRPr sz="2400" b="1" dirty="0"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sz="2400" b="1" dirty="0"/>
              <a:t>          </a:t>
            </a:r>
            <a:r>
              <a:rPr lang="en-US" sz="2400" b="1" dirty="0" smtClean="0"/>
              <a:t>              </a:t>
            </a:r>
            <a:r>
              <a:rPr lang="en-US" sz="2400" b="1" dirty="0"/>
              <a:t>=86.631</a:t>
            </a:r>
            <a:endParaRPr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54327" y="206102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lgerian" pitchFamily="82" charset="0"/>
              </a:rPr>
              <a:t>THANK YOU</a:t>
            </a:r>
            <a:endParaRPr lang="en-IN" sz="8000" b="1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106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339635"/>
            <a:ext cx="9905998" cy="5451566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classifiers are a collection of classification algorithms based on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theorem. It is not a single algorithm but a family of algorithms where all of them share a common principle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9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lgerian" pitchFamily="82" charset="0"/>
              </a:rPr>
              <a:t>APPLICA</a:t>
            </a:r>
            <a:r>
              <a:rPr lang="en-US" sz="8000" b="1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lgerian" pitchFamily="82" charset="0"/>
              </a:rPr>
              <a:t>TIONS</a:t>
            </a:r>
            <a:endParaRPr lang="en-IN" sz="8000" b="1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effectLst/>
              </a:rPr>
              <a:t>Recommendation </a:t>
            </a:r>
            <a:r>
              <a:rPr lang="en-IN" sz="2800" b="1" dirty="0" smtClean="0">
                <a:effectLst/>
              </a:rPr>
              <a:t>System</a:t>
            </a:r>
          </a:p>
          <a:p>
            <a:r>
              <a:rPr lang="en-US" sz="2800" b="1" dirty="0" smtClean="0">
                <a:effectLst/>
              </a:rPr>
              <a:t>Text </a:t>
            </a:r>
            <a:r>
              <a:rPr lang="en-US" sz="2800" b="1" dirty="0">
                <a:effectLst/>
              </a:rPr>
              <a:t>classification/ Spam Filtering/ Sentiment </a:t>
            </a:r>
            <a:r>
              <a:rPr lang="en-US" sz="2800" b="1" dirty="0" smtClean="0">
                <a:effectLst/>
              </a:rPr>
              <a:t>Analysis</a:t>
            </a:r>
          </a:p>
          <a:p>
            <a:r>
              <a:rPr lang="en-US" sz="2800" b="1" dirty="0">
                <a:effectLst/>
              </a:rPr>
              <a:t>m</a:t>
            </a:r>
            <a:r>
              <a:rPr lang="en-US" sz="2800" b="1" dirty="0" smtClean="0">
                <a:effectLst/>
              </a:rPr>
              <a:t>edical diagnosis</a:t>
            </a:r>
          </a:p>
          <a:p>
            <a:r>
              <a:rPr lang="en-US" sz="2800" b="1" dirty="0" smtClean="0">
                <a:effectLst/>
              </a:rPr>
              <a:t>Weather prediction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513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-457198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lgerian" panose="020F0502020204030204" pitchFamily="34" charset="0"/>
              </a:rPr>
              <a:t>Bayes theorem</a:t>
            </a:r>
            <a:endParaRPr lang="en-IN" sz="3600" b="1" dirty="0">
              <a:latin typeface="Algerian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5" y="1524001"/>
            <a:ext cx="4876800" cy="5333999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entury Schoolbook" panose="02040604050505020304" pitchFamily="18" charset="0"/>
              </a:rPr>
              <a:t>For any two events A and B</a:t>
            </a:r>
          </a:p>
          <a:p>
            <a:r>
              <a:rPr lang="en-US" sz="2000" b="1" dirty="0">
                <a:latin typeface="Century Schoolbook" panose="02040604050505020304" pitchFamily="18" charset="0"/>
              </a:rPr>
              <a:t>P(A/B)=P(B/A)*P(A)/P(B)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entury Schoolbook" panose="02040604050505020304" pitchFamily="18" charset="0"/>
              </a:rPr>
              <a:t>                  </a:t>
            </a:r>
            <a:r>
              <a:rPr lang="en-US" sz="2400" b="1" u="sng" dirty="0" smtClean="0">
                <a:solidFill>
                  <a:srgbClr val="FFFF00"/>
                </a:solidFill>
                <a:latin typeface="Century Schoolbook" panose="02040604050505020304" pitchFamily="18" charset="0"/>
              </a:rPr>
              <a:t>Proof</a:t>
            </a:r>
            <a:endParaRPr lang="en-US" sz="2400" b="1" u="sng" dirty="0">
              <a:solidFill>
                <a:srgbClr val="FFFF00"/>
              </a:solidFill>
              <a:latin typeface="Century Schoolbook" panose="02040604050505020304" pitchFamily="18" charset="0"/>
            </a:endParaRPr>
          </a:p>
          <a:p>
            <a:r>
              <a:rPr lang="en-US" sz="2000" b="1" dirty="0">
                <a:latin typeface="Century Schoolbook" panose="02040604050505020304" pitchFamily="18" charset="0"/>
              </a:rPr>
              <a:t>By the definition of conditional probability</a:t>
            </a:r>
          </a:p>
          <a:p>
            <a:pPr marL="0" indent="0">
              <a:buNone/>
            </a:pPr>
            <a:r>
              <a:rPr lang="en-US" sz="2000" b="1" dirty="0">
                <a:latin typeface="Century Schoolbook" panose="02040604050505020304" pitchFamily="18" charset="0"/>
              </a:rPr>
              <a:t>P(A/B)=P(A ∩ B) / P(B)</a:t>
            </a:r>
          </a:p>
          <a:p>
            <a:pPr marL="0" indent="0">
              <a:buNone/>
            </a:pPr>
            <a:r>
              <a:rPr lang="en-US" sz="2000" b="1" dirty="0">
                <a:latin typeface="Century Schoolbook" panose="02040604050505020304" pitchFamily="18" charset="0"/>
              </a:rPr>
              <a:t>P(B/A)=P(A ∩ B) / P(A)</a:t>
            </a:r>
          </a:p>
          <a:p>
            <a:pPr marL="0" indent="0">
              <a:buNone/>
            </a:pPr>
            <a:r>
              <a:rPr lang="en-US" sz="2000" b="1" dirty="0">
                <a:latin typeface="Century Schoolbook" panose="02040604050505020304" pitchFamily="18" charset="0"/>
              </a:rPr>
              <a:t>P(A ∩ B) = P(A/B)*P(B)=P(B/A)*P(A)</a:t>
            </a:r>
          </a:p>
          <a:p>
            <a:pPr marL="0" indent="0">
              <a:buNone/>
            </a:pPr>
            <a:r>
              <a:rPr lang="en-US" sz="2000" b="1" dirty="0">
                <a:latin typeface="Century Schoolbook" panose="02040604050505020304" pitchFamily="18" charset="0"/>
              </a:rPr>
              <a:t>There for</a:t>
            </a:r>
          </a:p>
          <a:p>
            <a:pPr marL="0" indent="0">
              <a:buNone/>
            </a:pPr>
            <a:r>
              <a:rPr lang="en-US" sz="2000" b="1" dirty="0">
                <a:latin typeface="Century Schoolbook" panose="02040604050505020304" pitchFamily="18" charset="0"/>
              </a:rPr>
              <a:t>P(A/B)=P(B/A)*P(A)/P(B)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3" y="495302"/>
            <a:ext cx="4876800" cy="5008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In this algorithm event B is termed as evidence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P(A) is the priori of A( the prior probability that is  Probability of event before evidence is seen)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FF00"/>
                </a:solidFill>
                <a:latin typeface="Century Schoolbook" panose="02040604050505020304" pitchFamily="18" charset="0"/>
              </a:rPr>
              <a:t>P(A/B) is the posteriori probability of B that is probability of event after evidence is seen</a:t>
            </a:r>
          </a:p>
        </p:txBody>
      </p:sp>
    </p:spTree>
    <p:extLst>
      <p:ext uri="{BB962C8B-B14F-4D97-AF65-F5344CB8AC3E}">
        <p14:creationId xmlns:p14="http://schemas.microsoft.com/office/powerpoint/2010/main" val="40005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09A28A-55FA-8640-996A-BBD6C94E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09600"/>
            <a:ext cx="9905998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Algerian" panose="020F0502020204030204" pitchFamily="34" charset="0"/>
              </a:rPr>
              <a:t/>
            </a:r>
            <a:br>
              <a:rPr lang="en-US" sz="6000" b="1" dirty="0">
                <a:latin typeface="Algerian" panose="020F0502020204030204" pitchFamily="34" charset="0"/>
              </a:rPr>
            </a:br>
            <a:r>
              <a:rPr lang="en-US" sz="6000" b="1" dirty="0">
                <a:latin typeface="Algerian" panose="020F0502020204030204" pitchFamily="34" charset="0"/>
              </a:rPr>
              <a:t/>
            </a:r>
            <a:br>
              <a:rPr lang="en-US" sz="6000" b="1" dirty="0">
                <a:latin typeface="Algerian" panose="020F0502020204030204" pitchFamily="34" charset="0"/>
              </a:rPr>
            </a:br>
            <a:r>
              <a:rPr lang="en-US" sz="6000" b="1" dirty="0">
                <a:latin typeface="Algerian" panose="020F0502020204030204" pitchFamily="34" charset="0"/>
              </a:rPr>
              <a:t/>
            </a:r>
            <a:br>
              <a:rPr lang="en-US" sz="6000" b="1" dirty="0">
                <a:latin typeface="Algerian" panose="020F0502020204030204" pitchFamily="34" charset="0"/>
              </a:rPr>
            </a:br>
            <a:r>
              <a:rPr lang="en-US" sz="6000" b="1" dirty="0">
                <a:latin typeface="Algerian" panose="020F0502020204030204" pitchFamily="34" charset="0"/>
              </a:rPr>
              <a:t/>
            </a:r>
            <a:br>
              <a:rPr lang="en-US" sz="6000" b="1" dirty="0">
                <a:latin typeface="Algerian" panose="020F0502020204030204" pitchFamily="34" charset="0"/>
              </a:rPr>
            </a:br>
            <a:r>
              <a:rPr lang="en-US" sz="6700" b="1" dirty="0">
                <a:latin typeface="Algerian" panose="020F0502020204030204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69627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36716"/>
              </p:ext>
            </p:extLst>
          </p:nvPr>
        </p:nvGraphicFramePr>
        <p:xfrm>
          <a:off x="2032000" y="719666"/>
          <a:ext cx="8128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402868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8832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345952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858184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6497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Outlook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97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87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7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04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56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09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3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94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597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0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9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8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61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16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7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204457"/>
              </p:ext>
            </p:extLst>
          </p:nvPr>
        </p:nvGraphicFramePr>
        <p:xfrm>
          <a:off x="2064327" y="176546"/>
          <a:ext cx="8128000" cy="182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109">
                  <a:extLst>
                    <a:ext uri="{9D8B030D-6E8A-4147-A177-3AD203B41FA5}">
                      <a16:colId xmlns:a16="http://schemas.microsoft.com/office/drawing/2014/main" val="301059303"/>
                    </a:ext>
                  </a:extLst>
                </a:gridCol>
                <a:gridCol w="2124891">
                  <a:extLst>
                    <a:ext uri="{9D8B030D-6E8A-4147-A177-3AD203B41FA5}">
                      <a16:colId xmlns:a16="http://schemas.microsoft.com/office/drawing/2014/main" val="13325531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2729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8374508"/>
                    </a:ext>
                  </a:extLst>
                </a:gridCol>
              </a:tblGrid>
              <a:tr h="365857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  <a:r>
                        <a:rPr lang="en-US" baseline="0" dirty="0"/>
                        <a:t> Table</a:t>
                      </a:r>
                      <a:endParaRPr lang="en-IN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10476"/>
                  </a:ext>
                </a:extLst>
              </a:tr>
              <a:tr h="365857">
                <a:tc gridSpan="2"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90495176"/>
                  </a:ext>
                </a:extLst>
              </a:tr>
              <a:tr h="36585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Outlook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Sunny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92394098"/>
                  </a:ext>
                </a:extLst>
              </a:tr>
              <a:tr h="36585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Overcast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1200276"/>
                  </a:ext>
                </a:extLst>
              </a:tr>
              <a:tr h="36585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987064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30713"/>
              </p:ext>
            </p:extLst>
          </p:nvPr>
        </p:nvGraphicFramePr>
        <p:xfrm>
          <a:off x="2101272" y="2344782"/>
          <a:ext cx="8128000" cy="182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109">
                  <a:extLst>
                    <a:ext uri="{9D8B030D-6E8A-4147-A177-3AD203B41FA5}">
                      <a16:colId xmlns:a16="http://schemas.microsoft.com/office/drawing/2014/main" val="301059303"/>
                    </a:ext>
                  </a:extLst>
                </a:gridCol>
                <a:gridCol w="2124891">
                  <a:extLst>
                    <a:ext uri="{9D8B030D-6E8A-4147-A177-3AD203B41FA5}">
                      <a16:colId xmlns:a16="http://schemas.microsoft.com/office/drawing/2014/main" val="13325531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2729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8374508"/>
                    </a:ext>
                  </a:extLst>
                </a:gridCol>
              </a:tblGrid>
              <a:tr h="365857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  <a:r>
                        <a:rPr lang="en-US" baseline="0" dirty="0"/>
                        <a:t> Table</a:t>
                      </a:r>
                      <a:endParaRPr lang="en-IN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10476"/>
                  </a:ext>
                </a:extLst>
              </a:tr>
              <a:tr h="365857">
                <a:tc gridSpan="2"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90495176"/>
                  </a:ext>
                </a:extLst>
              </a:tr>
              <a:tr h="36585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Humidity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92394098"/>
                  </a:ext>
                </a:extLst>
              </a:tr>
              <a:tr h="36585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1200276"/>
                  </a:ext>
                </a:extLst>
              </a:tr>
              <a:tr h="36585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987064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73883"/>
              </p:ext>
            </p:extLst>
          </p:nvPr>
        </p:nvGraphicFramePr>
        <p:xfrm>
          <a:off x="2101272" y="4513018"/>
          <a:ext cx="8128000" cy="182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109">
                  <a:extLst>
                    <a:ext uri="{9D8B030D-6E8A-4147-A177-3AD203B41FA5}">
                      <a16:colId xmlns:a16="http://schemas.microsoft.com/office/drawing/2014/main" val="301059303"/>
                    </a:ext>
                  </a:extLst>
                </a:gridCol>
                <a:gridCol w="2124891">
                  <a:extLst>
                    <a:ext uri="{9D8B030D-6E8A-4147-A177-3AD203B41FA5}">
                      <a16:colId xmlns:a16="http://schemas.microsoft.com/office/drawing/2014/main" val="13325531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2729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8374508"/>
                    </a:ext>
                  </a:extLst>
                </a:gridCol>
              </a:tblGrid>
              <a:tr h="365857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  <a:r>
                        <a:rPr lang="en-US" baseline="0" dirty="0"/>
                        <a:t> Table</a:t>
                      </a:r>
                      <a:endParaRPr lang="en-IN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10476"/>
                  </a:ext>
                </a:extLst>
              </a:tr>
              <a:tr h="365857">
                <a:tc gridSpan="2"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90495176"/>
                  </a:ext>
                </a:extLst>
              </a:tr>
              <a:tr h="365857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92394098"/>
                  </a:ext>
                </a:extLst>
              </a:tr>
              <a:tr h="36585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91200276"/>
                  </a:ext>
                </a:extLst>
              </a:tr>
              <a:tr h="36585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987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8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Google Shape;25;p1"/>
          <p:cNvGraphicFramePr/>
          <p:nvPr>
            <p:extLst>
              <p:ext uri="{D42A27DB-BD31-4B8C-83A1-F6EECF244321}">
                <p14:modId xmlns:p14="http://schemas.microsoft.com/office/powerpoint/2010/main" val="3289505635"/>
              </p:ext>
            </p:extLst>
          </p:nvPr>
        </p:nvGraphicFramePr>
        <p:xfrm>
          <a:off x="2031966" y="403658"/>
          <a:ext cx="8128000" cy="1829250"/>
        </p:xfrm>
        <a:graphic>
          <a:graphicData uri="http://schemas.openxmlformats.org/drawingml/2006/table">
            <a:tbl>
              <a:tblPr firstRow="1" bandRow="1">
                <a:noFill/>
                <a:tableStyleId>{26BD6EE4-1232-4E63-9D84-E951DF43794E}</a:tableStyleId>
              </a:tblPr>
              <a:tblGrid>
                <a:gridCol w="193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50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 dirty="0"/>
                        <a:t>Likelihood Table</a:t>
                      </a:r>
                      <a:endParaRPr sz="1800" dirty="0"/>
                    </a:p>
                  </a:txBody>
                  <a:tcPr marL="91450" marR="91450" marT="45725" marB="457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Play</a:t>
                      </a:r>
                      <a:endParaRPr sz="18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5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Outlook</a:t>
                      </a: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Sunny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2/9</a:t>
                      </a: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3/5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Overcast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4/9</a:t>
                      </a: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Rain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3/9</a:t>
                      </a: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 dirty="0"/>
                        <a:t>2/5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6" name="Google Shape;26;p1"/>
          <p:cNvGrpSpPr/>
          <p:nvPr/>
        </p:nvGrpSpPr>
        <p:grpSpPr>
          <a:xfrm>
            <a:off x="208283" y="2524112"/>
            <a:ext cx="3924376" cy="3518581"/>
            <a:chOff x="2710656" y="1897327"/>
            <a:chExt cx="2706653" cy="3518581"/>
          </a:xfrm>
        </p:grpSpPr>
        <p:sp>
          <p:nvSpPr>
            <p:cNvPr id="27" name="Google Shape;27;p1"/>
            <p:cNvSpPr/>
            <p:nvPr/>
          </p:nvSpPr>
          <p:spPr>
            <a:xfrm>
              <a:off x="2710709" y="1897377"/>
              <a:ext cx="2706600" cy="1623900"/>
            </a:xfrm>
            <a:prstGeom prst="rect">
              <a:avLst/>
            </a:prstGeom>
            <a:solidFill>
              <a:srgbClr val="A9DF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 txBox="1"/>
            <p:nvPr/>
          </p:nvSpPr>
          <p:spPr>
            <a:xfrm>
              <a:off x="2710659" y="1897327"/>
              <a:ext cx="2706600" cy="16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P(yes)=9/14</a:t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710656" y="3792008"/>
              <a:ext cx="2706600" cy="1623900"/>
            </a:xfrm>
            <a:prstGeom prst="rect">
              <a:avLst/>
            </a:prstGeom>
            <a:solidFill>
              <a:srgbClr val="A9DF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 txBox="1"/>
            <p:nvPr/>
          </p:nvSpPr>
          <p:spPr>
            <a:xfrm>
              <a:off x="2710656" y="3792008"/>
              <a:ext cx="2706600" cy="16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P(no)=5/14</a:t>
              </a:r>
              <a:endParaRPr/>
            </a:p>
          </p:txBody>
        </p:sp>
      </p:grpSp>
      <p:grpSp>
        <p:nvGrpSpPr>
          <p:cNvPr id="31" name="Google Shape;31;p1"/>
          <p:cNvGrpSpPr/>
          <p:nvPr/>
        </p:nvGrpSpPr>
        <p:grpSpPr>
          <a:xfrm>
            <a:off x="4271333" y="2524112"/>
            <a:ext cx="3649115" cy="3518604"/>
            <a:chOff x="2710652" y="1897327"/>
            <a:chExt cx="2706657" cy="3518604"/>
          </a:xfrm>
        </p:grpSpPr>
        <p:sp>
          <p:nvSpPr>
            <p:cNvPr id="32" name="Google Shape;32;p1"/>
            <p:cNvSpPr/>
            <p:nvPr/>
          </p:nvSpPr>
          <p:spPr>
            <a:xfrm>
              <a:off x="2710709" y="1897377"/>
              <a:ext cx="2706600" cy="1623900"/>
            </a:xfrm>
            <a:prstGeom prst="rect">
              <a:avLst/>
            </a:prstGeom>
            <a:solidFill>
              <a:srgbClr val="A9DF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 txBox="1"/>
            <p:nvPr/>
          </p:nvSpPr>
          <p:spPr>
            <a:xfrm>
              <a:off x="2710659" y="1897327"/>
              <a:ext cx="2706600" cy="16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P(</a:t>
              </a: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sunny</a:t>
              </a: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)=</a:t>
              </a: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</a:t>
              </a: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/14</a:t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710656" y="3792008"/>
              <a:ext cx="2706600" cy="1623900"/>
            </a:xfrm>
            <a:prstGeom prst="rect">
              <a:avLst/>
            </a:prstGeom>
            <a:solidFill>
              <a:srgbClr val="A9DF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 txBox="1"/>
            <p:nvPr/>
          </p:nvSpPr>
          <p:spPr>
            <a:xfrm>
              <a:off x="2710652" y="3792030"/>
              <a:ext cx="2706600" cy="16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P(</a:t>
              </a: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overcast</a:t>
              </a: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)=</a:t>
              </a: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</a:t>
              </a: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/14</a:t>
              </a:r>
              <a:endParaRPr/>
            </a:p>
          </p:txBody>
        </p:sp>
      </p:grpSp>
      <p:grpSp>
        <p:nvGrpSpPr>
          <p:cNvPr id="36" name="Google Shape;36;p1"/>
          <p:cNvGrpSpPr/>
          <p:nvPr/>
        </p:nvGrpSpPr>
        <p:grpSpPr>
          <a:xfrm>
            <a:off x="8169891" y="2541790"/>
            <a:ext cx="3649043" cy="1606222"/>
            <a:chOff x="2710652" y="3792008"/>
            <a:chExt cx="2706604" cy="1623923"/>
          </a:xfrm>
        </p:grpSpPr>
        <p:sp>
          <p:nvSpPr>
            <p:cNvPr id="37" name="Google Shape;37;p1"/>
            <p:cNvSpPr/>
            <p:nvPr/>
          </p:nvSpPr>
          <p:spPr>
            <a:xfrm>
              <a:off x="2710656" y="3792008"/>
              <a:ext cx="2706600" cy="1623900"/>
            </a:xfrm>
            <a:prstGeom prst="rect">
              <a:avLst/>
            </a:prstGeom>
            <a:solidFill>
              <a:srgbClr val="A9DF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 txBox="1"/>
            <p:nvPr/>
          </p:nvSpPr>
          <p:spPr>
            <a:xfrm>
              <a:off x="2710652" y="3792030"/>
              <a:ext cx="2706600" cy="16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P(</a:t>
              </a: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rain</a:t>
              </a: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)=</a:t>
              </a: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</a:t>
              </a: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/14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Google Shape;41;p3"/>
          <p:cNvGraphicFramePr/>
          <p:nvPr/>
        </p:nvGraphicFramePr>
        <p:xfrm>
          <a:off x="2032000" y="744582"/>
          <a:ext cx="8128000" cy="1829250"/>
        </p:xfrm>
        <a:graphic>
          <a:graphicData uri="http://schemas.openxmlformats.org/drawingml/2006/table">
            <a:tbl>
              <a:tblPr firstRow="1" bandRow="1">
                <a:noFill/>
                <a:tableStyleId>{26BD6EE4-1232-4E63-9D84-E951DF43794E}</a:tableStyleId>
              </a:tblPr>
              <a:tblGrid>
                <a:gridCol w="193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50"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Likelihood Table</a:t>
                      </a:r>
                      <a:endParaRPr sz="1800"/>
                    </a:p>
                  </a:txBody>
                  <a:tcPr marL="91450" marR="91450" marT="45725" marB="457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Play</a:t>
                      </a:r>
                      <a:endParaRPr sz="18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50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Humidity</a:t>
                      </a: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High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3/9</a:t>
                      </a: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4/5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Normal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6/9</a:t>
                      </a: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r>
                        <a:rPr lang="en-US" sz="1800"/>
                        <a:t>1/5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endParaRPr sz="18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strike="noStrike" cap="none"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" name="Google Shape;42;p3"/>
          <p:cNvGrpSpPr/>
          <p:nvPr/>
        </p:nvGrpSpPr>
        <p:grpSpPr>
          <a:xfrm>
            <a:off x="2768538" y="2892361"/>
            <a:ext cx="2706653" cy="3518581"/>
            <a:chOff x="2710656" y="1897327"/>
            <a:chExt cx="2706653" cy="3518581"/>
          </a:xfrm>
        </p:grpSpPr>
        <p:sp>
          <p:nvSpPr>
            <p:cNvPr id="43" name="Google Shape;43;p3"/>
            <p:cNvSpPr/>
            <p:nvPr/>
          </p:nvSpPr>
          <p:spPr>
            <a:xfrm>
              <a:off x="2710709" y="1897377"/>
              <a:ext cx="2706600" cy="1623900"/>
            </a:xfrm>
            <a:prstGeom prst="rect">
              <a:avLst/>
            </a:prstGeom>
            <a:solidFill>
              <a:srgbClr val="A9DF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 txBox="1"/>
            <p:nvPr/>
          </p:nvSpPr>
          <p:spPr>
            <a:xfrm>
              <a:off x="2710659" y="1897327"/>
              <a:ext cx="2706600" cy="16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P(yes)=9/14</a:t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710656" y="3792008"/>
              <a:ext cx="2706600" cy="1623900"/>
            </a:xfrm>
            <a:prstGeom prst="rect">
              <a:avLst/>
            </a:prstGeom>
            <a:solidFill>
              <a:srgbClr val="A9DF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 txBox="1"/>
            <p:nvPr/>
          </p:nvSpPr>
          <p:spPr>
            <a:xfrm>
              <a:off x="2710656" y="3792008"/>
              <a:ext cx="2706600" cy="16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P(no)=5/14</a:t>
              </a:r>
              <a:endParaRPr/>
            </a:p>
          </p:txBody>
        </p:sp>
      </p:grpSp>
      <p:grpSp>
        <p:nvGrpSpPr>
          <p:cNvPr id="47" name="Google Shape;47;p3"/>
          <p:cNvGrpSpPr/>
          <p:nvPr/>
        </p:nvGrpSpPr>
        <p:grpSpPr>
          <a:xfrm>
            <a:off x="6317669" y="2892361"/>
            <a:ext cx="2706653" cy="3518581"/>
            <a:chOff x="2710656" y="1897327"/>
            <a:chExt cx="2706653" cy="3518581"/>
          </a:xfrm>
        </p:grpSpPr>
        <p:sp>
          <p:nvSpPr>
            <p:cNvPr id="48" name="Google Shape;48;p3"/>
            <p:cNvSpPr/>
            <p:nvPr/>
          </p:nvSpPr>
          <p:spPr>
            <a:xfrm>
              <a:off x="2710709" y="1897377"/>
              <a:ext cx="2706600" cy="1623900"/>
            </a:xfrm>
            <a:prstGeom prst="rect">
              <a:avLst/>
            </a:prstGeom>
            <a:solidFill>
              <a:srgbClr val="A9DF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 txBox="1"/>
            <p:nvPr/>
          </p:nvSpPr>
          <p:spPr>
            <a:xfrm>
              <a:off x="2710659" y="1897327"/>
              <a:ext cx="2706600" cy="16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P(</a:t>
              </a: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high</a:t>
              </a: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)=</a:t>
              </a: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7</a:t>
              </a: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/14</a:t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710656" y="3792008"/>
              <a:ext cx="2706600" cy="1623900"/>
            </a:xfrm>
            <a:prstGeom prst="rect">
              <a:avLst/>
            </a:prstGeom>
            <a:solidFill>
              <a:srgbClr val="A9DF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 txBox="1"/>
            <p:nvPr/>
          </p:nvSpPr>
          <p:spPr>
            <a:xfrm>
              <a:off x="2710656" y="3792008"/>
              <a:ext cx="2706600" cy="162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P(</a:t>
              </a: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Normal</a:t>
              </a: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)=</a:t>
              </a:r>
              <a:r>
                <a:rPr lang="en-US" sz="2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7</a:t>
              </a:r>
              <a:r>
                <a:rPr lang="en-US" sz="24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/14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495</Words>
  <Application>Microsoft Office PowerPoint</Application>
  <PresentationFormat>Widescreen</PresentationFormat>
  <Paragraphs>210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Algerian</vt:lpstr>
      <vt:lpstr>Arial</vt:lpstr>
      <vt:lpstr>Bookman Old Style</vt:lpstr>
      <vt:lpstr>Calibri</vt:lpstr>
      <vt:lpstr>Century Gothic</vt:lpstr>
      <vt:lpstr>Century Schoolbook</vt:lpstr>
      <vt:lpstr>Times New Roman</vt:lpstr>
      <vt:lpstr>Mesh</vt:lpstr>
      <vt:lpstr>Naive bayes ALGORITHM</vt:lpstr>
      <vt:lpstr>PowerPoint Presentation</vt:lpstr>
      <vt:lpstr>APPLICATIONS</vt:lpstr>
      <vt:lpstr>Bayes theorem</vt:lpstr>
      <vt:lpstr>   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 us test our dataset on a new set of features</vt:lpstr>
      <vt:lpstr>PowerPoint Presentation</vt:lpstr>
      <vt:lpstr>PowerPoint Presentation</vt:lpstr>
      <vt:lpstr>TO FIND THE PERCENTAGE IT CAN BE CONVERTED AS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 ALGORITHM</dc:title>
  <cp:lastModifiedBy>Aruna</cp:lastModifiedBy>
  <cp:revision>13</cp:revision>
  <dcterms:modified xsi:type="dcterms:W3CDTF">2019-08-26T16:48:24Z</dcterms:modified>
</cp:coreProperties>
</file>