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>
      <p:cViewPr>
        <p:scale>
          <a:sx n="125" d="100"/>
          <a:sy n="125" d="100"/>
        </p:scale>
        <p:origin x="-37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9A1D1-1EEF-0F53-29C1-1492A732E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ACC275-7E45-D706-3E7B-39CF6A54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998E2F-752E-FD66-A845-CB9F32B3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E882-1B58-4887-827D-F5B015EDA1A7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E36881-86A4-7B11-A9AB-DEE53E6D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26C032-2C43-5014-962E-77E42CB6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C467-D5E2-46BD-A6F0-C9C55322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69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C8E884-413B-DBE8-A2AA-08ECF71C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080932-00FE-90A2-5009-B0FBFEC13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8C693B-18E1-A01F-C599-5D6B49A4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E882-1B58-4887-827D-F5B015EDA1A7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C4AF32-6B77-BB6A-D196-1D824B8D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D561EA-B9BC-7936-BDBD-EC8859B9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C467-D5E2-46BD-A6F0-C9C55322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46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6D50B53-FB48-27BA-8231-3199F8ADD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A9FA62-AF24-A46B-E0A8-183BEF9C2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73D9E9-11A8-1E20-5E3C-3FBDD11E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E882-1B58-4887-827D-F5B015EDA1A7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C8455-534D-2F27-EB79-AE803358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94B980-A1E1-53F2-7B79-2E68D7D1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C467-D5E2-46BD-A6F0-C9C55322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40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8FAB2-ADB1-BBF8-42A7-651BBDED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E066E0-26C9-FDA7-F07B-FCE5A7AE7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D8B0D2-3DD0-3967-6C0F-0CC48A02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E882-1B58-4887-827D-F5B015EDA1A7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B837C9-0C75-77FA-79C3-06C49034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606F2-9521-111D-72F0-FDA92B96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C467-D5E2-46BD-A6F0-C9C55322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92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47A76-8D50-15EE-E4C9-EC907903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63649E-3FA1-89D9-64F1-E90C69166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AA5D51-328B-E4B9-192C-C1677CF2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E882-1B58-4887-827D-F5B015EDA1A7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9EDD61-E813-2660-8284-EBAEA998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5CF532-5FCE-5EA1-8550-66B1020D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C467-D5E2-46BD-A6F0-C9C55322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28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7DFF3F-5028-8CE1-1031-C2D4A15D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BBFE56-81A2-77CA-C1B3-F582125C5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1BBC3D-4E58-B981-AE14-84858FC64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F1A944-5BCC-36DE-9BF4-BD911106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E882-1B58-4887-827D-F5B015EDA1A7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055806-8D7A-56CA-01E1-7F6A0623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B2FC99-7C46-E9CF-7529-F0B32774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C467-D5E2-46BD-A6F0-C9C55322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52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8C4190-D361-4BF7-16CD-7E51139F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A4A071-1EB5-C48B-5FC0-74C48A678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EAB9CE-7096-AFF6-77E4-FE1EACC3E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5AA542-ED5D-DB18-AFB5-A7F7FBDEA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FCBB7B-69E4-30FB-76EB-EE9218E4A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0BDE4F-FFB5-FB9C-21A4-0C1C3892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E882-1B58-4887-827D-F5B015EDA1A7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A6E9D8-736C-D188-B1F5-FE1B24C0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ED0D36D-16DF-31F9-1361-2C1DCF1B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C467-D5E2-46BD-A6F0-C9C55322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84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27CD7B-8184-C788-2FBD-B43C17A2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8502F6-70ED-34CD-7701-1703EB3E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E882-1B58-4887-827D-F5B015EDA1A7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12A68F-6824-814C-3D27-E9EDF407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6B9468-DB07-EE2F-93FA-9EF7B11B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C467-D5E2-46BD-A6F0-C9C55322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A69021-7550-16C7-AB71-2112872F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E882-1B58-4887-827D-F5B015EDA1A7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4203D7-EC18-B123-E187-AD550E9B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F1474F-A4B9-D245-207B-D14476AB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C467-D5E2-46BD-A6F0-C9C55322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00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4F8D3A-B571-7622-0364-B89813B2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EF30DF-B1BA-C51C-7615-7115BB93C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06E8A1-0571-C377-8359-CF7950CFB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6168F9-EE20-EADB-DC72-E45CEAA3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E882-1B58-4887-827D-F5B015EDA1A7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362C11-1DCE-96FD-84D6-50B2FF8E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36CC7D-A2B3-CF6F-28E5-FB7C1662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C467-D5E2-46BD-A6F0-C9C55322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0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1689C-4153-BA16-A771-11E2D86E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01E923-D085-5AD0-E859-CA108BDBC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C41901-F94C-3F47-29EF-23D2F052E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FC0238-5FFA-0F1E-E277-6C7B154E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E882-1B58-4887-827D-F5B015EDA1A7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9DAD8-510F-D266-C80F-86298751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FAA608-C10C-D4C4-64C3-D2582B31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C467-D5E2-46BD-A6F0-C9C55322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99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3CE8E6-7764-C3F6-EFE8-AC4BF89C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0913AC-031B-A9FE-FBEB-26E270A3F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7E14E6-B2F7-6440-3F30-17AB247C4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8E882-1B58-4887-827D-F5B015EDA1A7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A3DCA7-10AC-BAC1-CC89-70904D54F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559584-9843-1A46-9D62-AF1E1CBA9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CC467-D5E2-46BD-A6F0-C9C55322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92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図 132">
            <a:extLst>
              <a:ext uri="{FF2B5EF4-FFF2-40B4-BE49-F238E27FC236}">
                <a16:creationId xmlns:a16="http://schemas.microsoft.com/office/drawing/2014/main" id="{80C55B44-ADCB-67D4-7B4F-061A4F6B9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281393"/>
            <a:ext cx="7200800" cy="4295214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04CB8C5-8D75-2617-8E74-890C58E07BDA}"/>
              </a:ext>
            </a:extLst>
          </p:cNvPr>
          <p:cNvSpPr/>
          <p:nvPr/>
        </p:nvSpPr>
        <p:spPr>
          <a:xfrm>
            <a:off x="2495600" y="1281393"/>
            <a:ext cx="7200800" cy="4284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68287D1A-06A8-B1B8-4A37-78B5BF4469DA}"/>
              </a:ext>
            </a:extLst>
          </p:cNvPr>
          <p:cNvCxnSpPr>
            <a:cxnSpLocks/>
            <a:stCxn id="90" idx="3"/>
            <a:endCxn id="129" idx="7"/>
          </p:cNvCxnSpPr>
          <p:nvPr/>
        </p:nvCxnSpPr>
        <p:spPr>
          <a:xfrm flipH="1">
            <a:off x="5234837" y="2457170"/>
            <a:ext cx="1234462" cy="6482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8CF1BB3D-6775-D80F-A362-A811016486B8}"/>
              </a:ext>
            </a:extLst>
          </p:cNvPr>
          <p:cNvSpPr/>
          <p:nvPr/>
        </p:nvSpPr>
        <p:spPr>
          <a:xfrm>
            <a:off x="6348028" y="1965469"/>
            <a:ext cx="828092" cy="576064"/>
          </a:xfrm>
          <a:prstGeom prst="ellipse">
            <a:avLst/>
          </a:prstGeom>
          <a:gradFill flip="none" rotWithShape="1">
            <a:gsLst>
              <a:gs pos="30000">
                <a:schemeClr val="bg1"/>
              </a:gs>
              <a:gs pos="88000">
                <a:schemeClr val="accent1">
                  <a:lumMod val="40000"/>
                  <a:lumOff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00" b="1" dirty="0">
                <a:solidFill>
                  <a:schemeClr val="tx1"/>
                </a:solidFill>
              </a:rPr>
              <a:t>高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7F7804E-4E81-3741-20C8-D340189F9E94}"/>
              </a:ext>
            </a:extLst>
          </p:cNvPr>
          <p:cNvSpPr/>
          <p:nvPr/>
        </p:nvSpPr>
        <p:spPr>
          <a:xfrm>
            <a:off x="4097778" y="2973581"/>
            <a:ext cx="1332148" cy="900100"/>
          </a:xfrm>
          <a:prstGeom prst="ellipse">
            <a:avLst/>
          </a:prstGeom>
          <a:gradFill flip="none" rotWithShape="1">
            <a:gsLst>
              <a:gs pos="30000">
                <a:schemeClr val="accent1">
                  <a:lumMod val="40000"/>
                  <a:lumOff val="60000"/>
                </a:schemeClr>
              </a:gs>
              <a:gs pos="88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厳密さ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C8B3C68C-2F0A-ED50-180C-087A8CE68402}"/>
              </a:ext>
            </a:extLst>
          </p:cNvPr>
          <p:cNvSpPr/>
          <p:nvPr/>
        </p:nvSpPr>
        <p:spPr>
          <a:xfrm>
            <a:off x="6348028" y="3135599"/>
            <a:ext cx="828092" cy="576064"/>
          </a:xfrm>
          <a:prstGeom prst="ellipse">
            <a:avLst/>
          </a:prstGeom>
          <a:gradFill flip="none" rotWithShape="1">
            <a:gsLst>
              <a:gs pos="30000">
                <a:schemeClr val="bg1"/>
              </a:gs>
              <a:gs pos="88000">
                <a:schemeClr val="accent1">
                  <a:lumMod val="40000"/>
                  <a:lumOff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00" b="1" dirty="0">
                <a:solidFill>
                  <a:schemeClr val="tx1"/>
                </a:solidFill>
              </a:rPr>
              <a:t>中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7636ED85-F65F-78D5-4A41-DC4E2DF0B661}"/>
              </a:ext>
            </a:extLst>
          </p:cNvPr>
          <p:cNvSpPr/>
          <p:nvPr/>
        </p:nvSpPr>
        <p:spPr>
          <a:xfrm>
            <a:off x="6348028" y="4341733"/>
            <a:ext cx="828092" cy="576064"/>
          </a:xfrm>
          <a:prstGeom prst="ellipse">
            <a:avLst/>
          </a:prstGeom>
          <a:gradFill flip="none" rotWithShape="1">
            <a:gsLst>
              <a:gs pos="30000">
                <a:schemeClr val="bg1"/>
              </a:gs>
              <a:gs pos="88000">
                <a:schemeClr val="accent1">
                  <a:lumMod val="40000"/>
                  <a:lumOff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00" b="1" dirty="0">
                <a:solidFill>
                  <a:schemeClr val="tx1"/>
                </a:solidFill>
              </a:rPr>
              <a:t>低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F82E9AE5-2574-0D0D-37F0-61BB07BB5F5C}"/>
              </a:ext>
            </a:extLst>
          </p:cNvPr>
          <p:cNvSpPr/>
          <p:nvPr/>
        </p:nvSpPr>
        <p:spPr>
          <a:xfrm>
            <a:off x="4007768" y="4269725"/>
            <a:ext cx="1512168" cy="914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0"/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>
                <a:solidFill>
                  <a:schemeClr val="tx1"/>
                </a:solidFill>
              </a:rPr>
              <a:t>機能</a:t>
            </a:r>
            <a:r>
              <a:rPr kumimoji="1" lang="en-US" altLang="ja-JP" sz="900" b="1" dirty="0">
                <a:solidFill>
                  <a:schemeClr val="tx1"/>
                </a:solidFill>
              </a:rPr>
              <a:t> F(x)</a:t>
            </a:r>
            <a:r>
              <a:rPr kumimoji="1" lang="ja-JP" altLang="en-US" sz="900" b="1" dirty="0">
                <a:solidFill>
                  <a:schemeClr val="tx1"/>
                </a:solidFill>
              </a:rPr>
              <a:t> の</a:t>
            </a:r>
            <a:endParaRPr kumimoji="1" lang="en-US" altLang="ja-JP" sz="9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tx1"/>
                </a:solidFill>
              </a:rPr>
              <a:t>エンジニアリング</a:t>
            </a:r>
            <a:endParaRPr kumimoji="1" lang="ja-JP" altLang="en-US" sz="900" b="1" dirty="0">
              <a:solidFill>
                <a:schemeClr val="tx1"/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2CF085CF-EC14-D6F6-B554-37E64B3A171F}"/>
              </a:ext>
            </a:extLst>
          </p:cNvPr>
          <p:cNvSpPr/>
          <p:nvPr/>
        </p:nvSpPr>
        <p:spPr>
          <a:xfrm>
            <a:off x="5591944" y="2649545"/>
            <a:ext cx="68407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r>
              <a:rPr lang="ja-JP" altLang="en-US" sz="700" dirty="0">
                <a:solidFill>
                  <a:schemeClr val="tx1"/>
                </a:solidFill>
              </a:rPr>
              <a:t>機能</a:t>
            </a:r>
            <a:r>
              <a:rPr kumimoji="1" lang="en-US" altLang="ja-JP" sz="700" dirty="0">
                <a:solidFill>
                  <a:schemeClr val="tx1"/>
                </a:solidFill>
              </a:rPr>
              <a:t> F(x)</a:t>
            </a:r>
          </a:p>
          <a:p>
            <a:r>
              <a:rPr kumimoji="1" lang="ja-JP" altLang="en-US" sz="700" dirty="0">
                <a:solidFill>
                  <a:schemeClr val="tx1"/>
                </a:solidFill>
              </a:rPr>
              <a:t>の高い保証</a:t>
            </a:r>
          </a:p>
        </p:txBody>
      </p: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4C2C9942-768C-165D-3FA7-6F842F50FBFC}"/>
              </a:ext>
            </a:extLst>
          </p:cNvPr>
          <p:cNvCxnSpPr>
            <a:cxnSpLocks/>
          </p:cNvCxnSpPr>
          <p:nvPr/>
        </p:nvCxnSpPr>
        <p:spPr>
          <a:xfrm flipH="1">
            <a:off x="5429926" y="3414630"/>
            <a:ext cx="91810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D74C640-D539-4496-04BA-8AC2A1E31646}"/>
              </a:ext>
            </a:extLst>
          </p:cNvPr>
          <p:cNvCxnSpPr>
            <a:cxnSpLocks/>
            <a:stCxn id="135" idx="1"/>
            <a:endCxn id="129" idx="5"/>
          </p:cNvCxnSpPr>
          <p:nvPr/>
        </p:nvCxnSpPr>
        <p:spPr>
          <a:xfrm flipH="1" flipV="1">
            <a:off x="5234837" y="3741864"/>
            <a:ext cx="1234462" cy="6842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3D70812B-A7EE-ABAD-6680-DACECFAB0B90}"/>
              </a:ext>
            </a:extLst>
          </p:cNvPr>
          <p:cNvSpPr/>
          <p:nvPr/>
        </p:nvSpPr>
        <p:spPr>
          <a:xfrm>
            <a:off x="5591944" y="3801673"/>
            <a:ext cx="68407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r>
              <a:rPr lang="ja-JP" altLang="en-US" sz="700" dirty="0">
                <a:solidFill>
                  <a:schemeClr val="tx1"/>
                </a:solidFill>
              </a:rPr>
              <a:t>機能</a:t>
            </a:r>
            <a:r>
              <a:rPr kumimoji="1" lang="en-US" altLang="ja-JP" sz="700" dirty="0">
                <a:solidFill>
                  <a:schemeClr val="tx1"/>
                </a:solidFill>
              </a:rPr>
              <a:t> F(x)</a:t>
            </a:r>
          </a:p>
          <a:p>
            <a:r>
              <a:rPr kumimoji="1" lang="ja-JP" altLang="en-US" sz="700" dirty="0">
                <a:solidFill>
                  <a:schemeClr val="tx1"/>
                </a:solidFill>
              </a:rPr>
              <a:t>の最低限の保証</a:t>
            </a: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7DEBA67-B1C7-9D9E-FABC-B68102139823}"/>
              </a:ext>
            </a:extLst>
          </p:cNvPr>
          <p:cNvSpPr/>
          <p:nvPr/>
        </p:nvSpPr>
        <p:spPr>
          <a:xfrm>
            <a:off x="5591944" y="3243611"/>
            <a:ext cx="68407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r>
              <a:rPr kumimoji="1" lang="ja-JP" altLang="en-US" sz="700" dirty="0">
                <a:solidFill>
                  <a:schemeClr val="tx1"/>
                </a:solidFill>
              </a:rPr>
              <a:t>機能</a:t>
            </a:r>
            <a:r>
              <a:rPr kumimoji="1" lang="en-US" altLang="ja-JP" sz="700" dirty="0">
                <a:solidFill>
                  <a:schemeClr val="tx1"/>
                </a:solidFill>
              </a:rPr>
              <a:t> F(x)</a:t>
            </a:r>
          </a:p>
          <a:p>
            <a:r>
              <a:rPr kumimoji="1" lang="ja-JP" altLang="en-US" sz="700" dirty="0">
                <a:solidFill>
                  <a:schemeClr val="tx1"/>
                </a:solidFill>
              </a:rPr>
              <a:t>の中程度の保証</a:t>
            </a: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8A51958D-7AC6-BFCC-964F-4744F3F20305}"/>
              </a:ext>
            </a:extLst>
          </p:cNvPr>
          <p:cNvSpPr/>
          <p:nvPr/>
        </p:nvSpPr>
        <p:spPr>
          <a:xfrm>
            <a:off x="4007768" y="1713441"/>
            <a:ext cx="1512168" cy="914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0"/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>
                <a:solidFill>
                  <a:schemeClr val="tx1"/>
                </a:solidFill>
              </a:rPr>
              <a:t>エンジニアリング</a:t>
            </a:r>
            <a:endParaRPr kumimoji="1" lang="en-US" altLang="ja-JP" sz="9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900" b="1" dirty="0">
                <a:solidFill>
                  <a:schemeClr val="tx1"/>
                </a:solidFill>
              </a:rPr>
              <a:t>手法とツール</a:t>
            </a:r>
            <a:endParaRPr kumimoji="1" lang="en-US" altLang="ja-JP" sz="9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729E4C6-05EB-49F9-23DC-36B0F531158D}"/>
              </a:ext>
            </a:extLst>
          </p:cNvPr>
          <p:cNvSpPr/>
          <p:nvPr/>
        </p:nvSpPr>
        <p:spPr>
          <a:xfrm>
            <a:off x="2639616" y="2829565"/>
            <a:ext cx="1116124" cy="115212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0"/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>
                <a:solidFill>
                  <a:schemeClr val="tx1"/>
                </a:solidFill>
              </a:rPr>
              <a:t>機能</a:t>
            </a:r>
            <a:r>
              <a:rPr kumimoji="1" lang="en-US" altLang="ja-JP" sz="900" b="1" dirty="0">
                <a:solidFill>
                  <a:schemeClr val="tx1"/>
                </a:solidFill>
              </a:rPr>
              <a:t> F(X)</a:t>
            </a:r>
          </a:p>
          <a:p>
            <a:pPr algn="ctr"/>
            <a:r>
              <a:rPr lang="ja-JP" altLang="en-US" sz="900" b="1" dirty="0">
                <a:solidFill>
                  <a:schemeClr val="tx1"/>
                </a:solidFill>
              </a:rPr>
              <a:t>に求められる</a:t>
            </a:r>
            <a:endParaRPr lang="en-US" altLang="ja-JP" sz="9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900" b="1" dirty="0">
                <a:solidFill>
                  <a:schemeClr val="tx1"/>
                </a:solidFill>
              </a:rPr>
              <a:t>能力</a:t>
            </a:r>
            <a:endParaRPr kumimoji="1" lang="en-US" altLang="ja-JP" sz="900" b="1" dirty="0">
              <a:solidFill>
                <a:schemeClr val="tx1"/>
              </a:solidFill>
            </a:endParaRPr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5EA227E4-5C0C-6FB5-3C64-4396C9DDDAA0}"/>
              </a:ext>
            </a:extLst>
          </p:cNvPr>
          <p:cNvCxnSpPr>
            <a:cxnSpLocks/>
          </p:cNvCxnSpPr>
          <p:nvPr/>
        </p:nvCxnSpPr>
        <p:spPr>
          <a:xfrm>
            <a:off x="4736849" y="2627841"/>
            <a:ext cx="0" cy="3457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983CE390-B4CD-F0BB-7459-23BA89552B56}"/>
              </a:ext>
            </a:extLst>
          </p:cNvPr>
          <p:cNvCxnSpPr>
            <a:cxnSpLocks/>
          </p:cNvCxnSpPr>
          <p:nvPr/>
        </p:nvCxnSpPr>
        <p:spPr>
          <a:xfrm>
            <a:off x="3755740" y="3414630"/>
            <a:ext cx="342038" cy="180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47914AAC-E09C-084C-C20A-A23F1F2EC8EB}"/>
              </a:ext>
            </a:extLst>
          </p:cNvPr>
          <p:cNvCxnSpPr>
            <a:cxnSpLocks/>
          </p:cNvCxnSpPr>
          <p:nvPr/>
        </p:nvCxnSpPr>
        <p:spPr>
          <a:xfrm flipV="1">
            <a:off x="4736849" y="3873681"/>
            <a:ext cx="0" cy="39604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矢印: 右 158">
            <a:extLst>
              <a:ext uri="{FF2B5EF4-FFF2-40B4-BE49-F238E27FC236}">
                <a16:creationId xmlns:a16="http://schemas.microsoft.com/office/drawing/2014/main" id="{9B1CC47F-E968-4B3E-9D56-B7F985C38149}"/>
              </a:ext>
            </a:extLst>
          </p:cNvPr>
          <p:cNvSpPr/>
          <p:nvPr/>
        </p:nvSpPr>
        <p:spPr>
          <a:xfrm rot="16200000">
            <a:off x="7554162" y="3135599"/>
            <a:ext cx="3546394" cy="594066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保証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92620C38-91A0-053B-193C-EF7CB42E6D63}"/>
              </a:ext>
            </a:extLst>
          </p:cNvPr>
          <p:cNvSpPr/>
          <p:nvPr/>
        </p:nvSpPr>
        <p:spPr>
          <a:xfrm>
            <a:off x="8954616" y="1403705"/>
            <a:ext cx="741784" cy="309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最大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FB7D443F-B18C-DB4D-60B5-7E89A3B16699}"/>
              </a:ext>
            </a:extLst>
          </p:cNvPr>
          <p:cNvSpPr/>
          <p:nvPr/>
        </p:nvSpPr>
        <p:spPr>
          <a:xfrm>
            <a:off x="8940316" y="5205829"/>
            <a:ext cx="741784" cy="309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最小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E8C94CD-D5F9-C710-CA60-924A1EB69CB3}"/>
              </a:ext>
            </a:extLst>
          </p:cNvPr>
          <p:cNvSpPr/>
          <p:nvPr/>
        </p:nvSpPr>
        <p:spPr>
          <a:xfrm>
            <a:off x="7356140" y="1821453"/>
            <a:ext cx="1440160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r>
              <a:rPr lang="ja-JP" altLang="en-US" sz="900" dirty="0">
                <a:solidFill>
                  <a:schemeClr val="tx1"/>
                </a:solidFill>
              </a:rPr>
              <a:t>高い保証の目標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7FDBADBD-F245-AD90-360D-74910B24F3CB}"/>
              </a:ext>
            </a:extLst>
          </p:cNvPr>
          <p:cNvSpPr/>
          <p:nvPr/>
        </p:nvSpPr>
        <p:spPr>
          <a:xfrm>
            <a:off x="7356140" y="2469525"/>
            <a:ext cx="1440160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r>
              <a:rPr lang="ja-JP" altLang="en-US" sz="900" dirty="0">
                <a:solidFill>
                  <a:schemeClr val="tx1"/>
                </a:solidFill>
              </a:rPr>
              <a:t>高い保証の閾値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F2643CB2-9FF4-867D-F558-870B6A701D1B}"/>
              </a:ext>
            </a:extLst>
          </p:cNvPr>
          <p:cNvSpPr/>
          <p:nvPr/>
        </p:nvSpPr>
        <p:spPr>
          <a:xfrm>
            <a:off x="7680176" y="2073481"/>
            <a:ext cx="9001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r>
              <a:rPr lang="ja-JP" altLang="en-US" sz="900" dirty="0">
                <a:solidFill>
                  <a:schemeClr val="tx1"/>
                </a:solidFill>
              </a:rPr>
              <a:t>高い保証の</a:t>
            </a:r>
            <a:endParaRPr lang="en-US" altLang="ja-JP" sz="900" dirty="0">
              <a:solidFill>
                <a:schemeClr val="tx1"/>
              </a:solidFill>
            </a:endParaRPr>
          </a:p>
          <a:p>
            <a:r>
              <a:rPr kumimoji="1" lang="ja-JP" altLang="en-US" sz="900" dirty="0">
                <a:solidFill>
                  <a:schemeClr val="tx1"/>
                </a:solidFill>
              </a:rPr>
              <a:t>トレード空間</a:t>
            </a:r>
          </a:p>
        </p:txBody>
      </p: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52AF9610-43F2-7E31-5B24-7030939A138E}"/>
              </a:ext>
            </a:extLst>
          </p:cNvPr>
          <p:cNvCxnSpPr>
            <a:cxnSpLocks/>
          </p:cNvCxnSpPr>
          <p:nvPr/>
        </p:nvCxnSpPr>
        <p:spPr>
          <a:xfrm flipV="1">
            <a:off x="7500156" y="2037477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B7789346-8B0A-AE9D-4385-1D2636E10011}"/>
              </a:ext>
            </a:extLst>
          </p:cNvPr>
          <p:cNvSpPr/>
          <p:nvPr/>
        </p:nvSpPr>
        <p:spPr>
          <a:xfrm>
            <a:off x="7356140" y="2973581"/>
            <a:ext cx="1440160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r>
              <a:rPr lang="ja-JP" altLang="en-US" sz="900" dirty="0">
                <a:solidFill>
                  <a:schemeClr val="tx1"/>
                </a:solidFill>
              </a:rPr>
              <a:t>中程度の保証の目標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8F3BAEAF-2E24-CC2D-EC0A-7ADF7AE359FC}"/>
              </a:ext>
            </a:extLst>
          </p:cNvPr>
          <p:cNvSpPr/>
          <p:nvPr/>
        </p:nvSpPr>
        <p:spPr>
          <a:xfrm>
            <a:off x="7356140" y="3621653"/>
            <a:ext cx="1440160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r>
              <a:rPr lang="ja-JP" altLang="en-US" sz="900" dirty="0">
                <a:solidFill>
                  <a:schemeClr val="tx1"/>
                </a:solidFill>
              </a:rPr>
              <a:t>中程度の保証の閾値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13A7BA26-7316-6EFF-37D5-F6E776B337BB}"/>
              </a:ext>
            </a:extLst>
          </p:cNvPr>
          <p:cNvSpPr/>
          <p:nvPr/>
        </p:nvSpPr>
        <p:spPr>
          <a:xfrm>
            <a:off x="7680176" y="3225609"/>
            <a:ext cx="9001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r>
              <a:rPr lang="ja-JP" altLang="en-US" sz="900" dirty="0">
                <a:solidFill>
                  <a:schemeClr val="tx1"/>
                </a:solidFill>
              </a:rPr>
              <a:t>中程度の保証の</a:t>
            </a:r>
            <a:endParaRPr lang="en-US" altLang="ja-JP" sz="900" dirty="0">
              <a:solidFill>
                <a:schemeClr val="tx1"/>
              </a:solidFill>
            </a:endParaRPr>
          </a:p>
          <a:p>
            <a:r>
              <a:rPr kumimoji="1" lang="ja-JP" altLang="en-US" sz="900" dirty="0">
                <a:solidFill>
                  <a:schemeClr val="tx1"/>
                </a:solidFill>
              </a:rPr>
              <a:t>トレード空間</a:t>
            </a:r>
          </a:p>
        </p:txBody>
      </p: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C30DFCA6-5CDA-6A2D-1A3A-DDD20745F195}"/>
              </a:ext>
            </a:extLst>
          </p:cNvPr>
          <p:cNvCxnSpPr>
            <a:cxnSpLocks/>
          </p:cNvCxnSpPr>
          <p:nvPr/>
        </p:nvCxnSpPr>
        <p:spPr>
          <a:xfrm flipV="1">
            <a:off x="7500156" y="3189605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25DF02F5-79E7-B4D1-B843-D1874440E685}"/>
              </a:ext>
            </a:extLst>
          </p:cNvPr>
          <p:cNvSpPr/>
          <p:nvPr/>
        </p:nvSpPr>
        <p:spPr>
          <a:xfrm>
            <a:off x="7356140" y="4197717"/>
            <a:ext cx="1440160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r>
              <a:rPr lang="ja-JP" altLang="en-US" sz="900" dirty="0">
                <a:solidFill>
                  <a:schemeClr val="tx1"/>
                </a:solidFill>
              </a:rPr>
              <a:t>最低限の保証の目標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017BAE5E-B6A7-149E-5E35-BF9500C4B0C9}"/>
              </a:ext>
            </a:extLst>
          </p:cNvPr>
          <p:cNvSpPr/>
          <p:nvPr/>
        </p:nvSpPr>
        <p:spPr>
          <a:xfrm>
            <a:off x="7356140" y="4845789"/>
            <a:ext cx="1440160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r>
              <a:rPr lang="ja-JP" altLang="en-US" sz="900" dirty="0">
                <a:solidFill>
                  <a:schemeClr val="tx1"/>
                </a:solidFill>
              </a:rPr>
              <a:t>最低限の保証の閾値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6C6541DA-0AC6-7B0D-47D2-3310E1AE9B9E}"/>
              </a:ext>
            </a:extLst>
          </p:cNvPr>
          <p:cNvSpPr/>
          <p:nvPr/>
        </p:nvSpPr>
        <p:spPr>
          <a:xfrm>
            <a:off x="7680176" y="4449745"/>
            <a:ext cx="9001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r>
              <a:rPr lang="ja-JP" altLang="en-US" sz="900" dirty="0">
                <a:solidFill>
                  <a:schemeClr val="tx1"/>
                </a:solidFill>
              </a:rPr>
              <a:t>高い保証の</a:t>
            </a:r>
            <a:endParaRPr lang="en-US" altLang="ja-JP" sz="900" dirty="0">
              <a:solidFill>
                <a:schemeClr val="tx1"/>
              </a:solidFill>
            </a:endParaRPr>
          </a:p>
          <a:p>
            <a:r>
              <a:rPr kumimoji="1" lang="ja-JP" altLang="en-US" sz="900" dirty="0">
                <a:solidFill>
                  <a:schemeClr val="tx1"/>
                </a:solidFill>
              </a:rPr>
              <a:t>トレード空間</a:t>
            </a:r>
          </a:p>
        </p:txBody>
      </p: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F962D0C7-6C22-6BF1-D29B-D538FC27C8F7}"/>
              </a:ext>
            </a:extLst>
          </p:cNvPr>
          <p:cNvCxnSpPr>
            <a:cxnSpLocks/>
          </p:cNvCxnSpPr>
          <p:nvPr/>
        </p:nvCxnSpPr>
        <p:spPr>
          <a:xfrm flipV="1">
            <a:off x="7500156" y="4413741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101</Words>
  <Application>Microsoft Office PowerPoint</Application>
  <PresentationFormat>ワイド画面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明久 高村</dc:creator>
  <cp:lastModifiedBy>明久 高村</cp:lastModifiedBy>
  <cp:revision>3</cp:revision>
  <dcterms:created xsi:type="dcterms:W3CDTF">2024-01-31T02:27:57Z</dcterms:created>
  <dcterms:modified xsi:type="dcterms:W3CDTF">2024-01-31T02:35:13Z</dcterms:modified>
</cp:coreProperties>
</file>