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31"/>
    <p:sldMasterId id="2147483710" r:id="rId32"/>
  </p:sldMasterIdLst>
  <p:notesMasterIdLst>
    <p:notesMasterId r:id="rId42"/>
  </p:notesMasterIdLst>
  <p:handoutMasterIdLst>
    <p:handoutMasterId r:id="rId43"/>
  </p:handoutMasterIdLst>
  <p:sldIdLst>
    <p:sldId id="1720" r:id="rId33"/>
    <p:sldId id="1874" r:id="rId34"/>
    <p:sldId id="1881" r:id="rId35"/>
    <p:sldId id="1883" r:id="rId36"/>
    <p:sldId id="1882" r:id="rId37"/>
    <p:sldId id="1880" r:id="rId38"/>
    <p:sldId id="1885" r:id="rId39"/>
    <p:sldId id="1875" r:id="rId40"/>
    <p:sldId id="1886" r:id="rId41"/>
  </p:sldIdLst>
  <p:sldSz cx="12192000" cy="6858000"/>
  <p:notesSz cx="6858000" cy="9144000"/>
  <p:embeddedFontLst>
    <p:embeddedFont>
      <p:font typeface="AA Zuehlke" panose="02000503060000020004" pitchFamily="2" charset="77"/>
      <p:regular r:id="rId44"/>
      <p:italic r:id="rId45"/>
    </p:embeddedFont>
    <p:embeddedFont>
      <p:font typeface="AA Zuehlke Medium" panose="02000503060000020004" pitchFamily="2" charset="77"/>
      <p:regular r:id="rId46"/>
      <p:italic r:id="rId47"/>
    </p:embeddedFont>
  </p:embeddedFontLst>
  <p:custDataLst>
    <p:tags r:id="rId4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CAFEE1-E6F7-4243-8C53-B7918F1A7C58}">
          <p14:sldIdLst>
            <p14:sldId id="1720"/>
            <p14:sldId id="1874"/>
            <p14:sldId id="1881"/>
            <p14:sldId id="1883"/>
            <p14:sldId id="1882"/>
            <p14:sldId id="1880"/>
            <p14:sldId id="1885"/>
            <p14:sldId id="1875"/>
            <p14:sldId id="1886"/>
          </p14:sldIdLst>
        </p14:section>
        <p14:section name="Untitled Section" id="{B6252FAA-DC58-7146-978A-82E16C44884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CCFF00"/>
    <a:srgbClr val="00CC66"/>
    <a:srgbClr val="0099CC"/>
    <a:srgbClr val="000000"/>
    <a:srgbClr val="66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FB837D-C827-4EFA-A057-4D05807E0F7C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5" autoAdjust="0"/>
  </p:normalViewPr>
  <p:slideViewPr>
    <p:cSldViewPr showGuides="1">
      <p:cViewPr varScale="1">
        <p:scale>
          <a:sx n="124" d="100"/>
          <a:sy n="124" d="100"/>
        </p:scale>
        <p:origin x="5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6" d="100"/>
          <a:sy n="96" d="100"/>
        </p:scale>
        <p:origin x="355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7.xml"/><Relationship Id="rId21" Type="http://schemas.openxmlformats.org/officeDocument/2006/relationships/customXml" Target="../customXml/item21.xml"/><Relationship Id="rId34" Type="http://schemas.openxmlformats.org/officeDocument/2006/relationships/slide" Target="slides/slide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Master" Target="slideMasters/slideMaster2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font" Target="fonts/font2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4.xml"/><Relationship Id="rId49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Master" Target="slideMasters/slideMaster1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3.xml"/><Relationship Id="rId43" Type="http://schemas.openxmlformats.org/officeDocument/2006/relationships/handoutMaster" Target="handoutMasters/handoutMaster1.xml"/><Relationship Id="rId48" Type="http://schemas.openxmlformats.org/officeDocument/2006/relationships/tags" Target="tags/tag1.xml"/><Relationship Id="rId8" Type="http://schemas.openxmlformats.org/officeDocument/2006/relationships/customXml" Target="../customXml/item8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font" Target="fonts/font3.fntdata"/><Relationship Id="rId20" Type="http://schemas.openxmlformats.org/officeDocument/2006/relationships/customXml" Target="../customXml/item20.xml"/><Relationship Id="rId41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en-GB" smtClean="0">
                <a:latin typeface="AA Zuehlke" pitchFamily="2" charset="0"/>
              </a:rPr>
              <a:t>15/08/2019</a:t>
            </a:fld>
            <a:endParaRPr lang="en-GB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en-GB" smtClean="0">
                <a:latin typeface="AA Zuehlke" pitchFamily="2" charset="0"/>
              </a:rPr>
              <a:t>‹#›</a:t>
            </a:fld>
            <a:endParaRPr lang="en-GB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GB" noProof="0" smtClean="0"/>
              <a:pPr/>
              <a:t>15/08/2019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02C5-3B9C-48EE-BFF0-2E7AF2F2A1F4}" type="slidenum">
              <a:rPr lang="en-GB" noProof="0" smtClean="0"/>
              <a:pPr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2083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02C5-3B9C-48EE-BFF0-2E7AF2F2A1F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79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02C5-3B9C-48EE-BFF0-2E7AF2F2A1F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2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02C5-3B9C-48EE-BFF0-2E7AF2F2A1F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02C5-3B9C-48EE-BFF0-2E7AF2F2A1F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512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02C5-3B9C-48EE-BFF0-2E7AF2F2A1F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79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1796783"/>
            <a:ext cx="11379199" cy="3040751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AA542CC6-B114-4486-B67E-DC30FBD6F191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Slide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6045200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027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Orange" preserve="1" userDrawn="1">
  <p:cSld name="Chapt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35905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 userDrawn="1">
          <p15:clr>
            <a:srgbClr val="FBAE40"/>
          </p15:clr>
        </p15:guide>
        <p15:guide id="3" pos="684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Blue" preserve="1" userDrawn="1">
  <p:cSld name="Chapter Slide B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66CC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698539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lue" preserve="1" userDrawn="1">
  <p:cSld name="Chapt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99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28862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Green" preserve="1" userDrawn="1">
  <p:cSld name="Chapt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CC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168405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Green" preserve="1" userDrawn="1">
  <p:cSld name="Chapter Slide Br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CC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76850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er Quote Slide" preserve="1" userDrawn="1">
  <p:cSld name="Customer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61FF-BC11-4E05-AD87-1E37DED13E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525266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022DBF-8F9A-41E9-8DC0-CEE6E9EFDD3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06400" y="4975600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AD0934-E481-4D61-A7F1-9122DB03D28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06401" y="3250433"/>
            <a:ext cx="11379200" cy="1476000"/>
          </a:xfrm>
        </p:spPr>
        <p:txBody>
          <a:bodyPr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</p:spTree>
    <p:extLst>
      <p:ext uri="{BB962C8B-B14F-4D97-AF65-F5344CB8AC3E}">
        <p14:creationId xmlns:p14="http://schemas.microsoft.com/office/powerpoint/2010/main" val="1918048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1892" userDrawn="1">
          <p15:clr>
            <a:srgbClr val="FBAE40"/>
          </p15:clr>
        </p15:guide>
        <p15:guide id="3" orient="horz" pos="2048" userDrawn="1">
          <p15:clr>
            <a:srgbClr val="FBAE40"/>
          </p15:clr>
        </p15:guide>
        <p15:guide id="4" orient="horz" pos="2978" userDrawn="1">
          <p15:clr>
            <a:srgbClr val="FBAE40"/>
          </p15:clr>
        </p15:guide>
        <p15:guide id="5" orient="horz" pos="313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small" preserve="1" userDrawn="1">
  <p:cSld name="Team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0300808-DBDE-4DFA-8509-9F0277D0E42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756282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2AE850C-1E84-4FC5-924F-B64A4896FF9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06165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1992707-D939-4706-B786-C9CF93F3AEA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456048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B7596F18-3EC6-486C-8671-ED97B31F175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805930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64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4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5CC0936-D4E9-4B96-9B7C-4BA77F46C1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6282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138F48BD-C347-4187-8EB9-2CA6B7ACB9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56282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F3BA275B-70B9-49D7-A229-10FB42FC40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060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4AB8825-B71E-40E1-B6C2-76677600E7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60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FAF531CB-6478-4640-BE14-D4CA2F6B43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5718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789C2C2-673C-4369-9D7F-DFC9FE0CD4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5718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4D466899-6565-41E5-85B8-447A1A06C1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056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32A4D7E5-37B4-421D-BE13-FE47F6A9A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056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pic>
        <p:nvPicPr>
          <p:cNvPr id="28" name="Logo">
            <a:extLst>
              <a:ext uri="{FF2B5EF4-FFF2-40B4-BE49-F238E27FC236}">
                <a16:creationId xmlns:a16="http://schemas.microsoft.com/office/drawing/2014/main" id="{D61B8700-E7CD-4B2E-9C80-9A63F24E841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5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extended" preserve="1" userDrawn="1">
  <p:cSld name="Team Slide 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7">
            <a:extLst>
              <a:ext uri="{FF2B5EF4-FFF2-40B4-BE49-F238E27FC236}">
                <a16:creationId xmlns:a16="http://schemas.microsoft.com/office/drawing/2014/main" id="{6C40968E-3C40-44C2-8306-20A3CC6E7419}"/>
              </a:ext>
            </a:extLst>
          </p:cNvPr>
          <p:cNvSpPr>
            <a:spLocks/>
          </p:cNvSpPr>
          <p:nvPr userDrawn="1"/>
        </p:nvSpPr>
        <p:spPr>
          <a:xfrm>
            <a:off x="2386399" y="2068343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88834" y="211835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88833" y="235907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1C1324FA-10AC-4E1D-9BDC-58FBC59AA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88833" y="2793799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sp>
        <p:nvSpPr>
          <p:cNvPr id="31" name="Rechteck 7">
            <a:extLst>
              <a:ext uri="{FF2B5EF4-FFF2-40B4-BE49-F238E27FC236}">
                <a16:creationId xmlns:a16="http://schemas.microsoft.com/office/drawing/2014/main" id="{ED6FDC33-CC26-490E-88A0-B348078DBF74}"/>
              </a:ext>
            </a:extLst>
          </p:cNvPr>
          <p:cNvSpPr>
            <a:spLocks/>
          </p:cNvSpPr>
          <p:nvPr userDrawn="1"/>
        </p:nvSpPr>
        <p:spPr>
          <a:xfrm>
            <a:off x="2386400" y="4470114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B11D4E95-1B31-4AFB-837B-BBE33DBEDEF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400" y="447011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B21D82C4-654E-4CFB-8893-3C62E72BFF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8835" y="452012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62536A01-4B09-4C8A-A0AA-3AAAFC537D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8834" y="476084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20184D63-2E43-4560-ADD0-4CC5C7EFC4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834" y="5195570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1C42ACD0-E05A-45BA-A1FA-58DFC1B3B04D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5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plain" preserve="1" userDrawn="1">
  <p:cSld name="Closing Slid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73288" y="2729680"/>
            <a:ext cx="8712313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73287" y="3278417"/>
            <a:ext cx="8712313" cy="11079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DCF1DDF6-17A2-45CD-9AA3-91B56041285F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ig" preserve="1" userDrawn="1">
  <p:cSld name="Title Slid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406400"/>
            <a:ext cx="11379199" cy="4431135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CECA6-9198-43E1-9D84-84732DF30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4531" y="406400"/>
            <a:ext cx="1018800" cy="10188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none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"/>
            </a:lvl1pPr>
            <a:lvl2pPr marL="360362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2pPr>
            <a:lvl3pPr marL="62865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3pPr>
            <a:lvl4pPr marL="898525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4pPr>
            <a:lvl5pPr marL="117000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en-GB" noProof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79EDB-AA6A-394F-A855-6700F5F4201B}"/>
              </a:ext>
            </a:extLst>
          </p:cNvPr>
          <p:cNvSpPr txBox="1"/>
          <p:nvPr userDrawn="1"/>
        </p:nvSpPr>
        <p:spPr>
          <a:xfrm>
            <a:off x="6217920" y="664464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de-DE" sz="2200" dirty="0" err="1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Image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D7EF675D-338D-4993-AD9E-F4A5866E09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6401" y="406400"/>
            <a:ext cx="578362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C0BC8DD0-9369-41ED-AB35-1CE3C39B2F24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3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Text" preserve="1" userDrawn="1">
  <p:cSld name="Closing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8B5291E0-BC2E-43F2-A2C6-081202264C88}"/>
              </a:ext>
            </a:extLst>
          </p:cNvPr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3994C2F-F5E6-403D-9107-C842DC654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1AB60E7E-1EBB-47C7-9BBF-4AFCA93434A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53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ogo Slide" preserve="1" userDrawn="1">
  <p:cSld name="1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8EE2D9D-B09B-4A48-8118-12C3DF5D4BE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671682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ogos Slide" preserve="1" userDrawn="1">
  <p:cSld name="2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F227242-415A-43A5-8AD8-DD725C99E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463D638-F60E-43FB-AD1C-F3613FC5BC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432803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Logos Slide" preserve="1" userDrawn="1">
  <p:cSld name="3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DF915D6A-53FA-478C-88DD-D80CECB1058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5FE0B70F-3B92-4265-873F-FBA7B533FA6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0905D8F1-FF05-4AE6-8509-17B0AC579A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782718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ogos Slide" preserve="1" userDrawn="1">
  <p:cSld name="4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D167F0D7-3612-41C4-B6B1-41D3CDB0BAA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3335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55E7F20E-918A-41F4-95EA-56916FC813A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871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25440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Logos Slide" preserve="1" userDrawn="1">
  <p:cSld name="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683873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Logos Slide" preserve="1" userDrawn="1">
  <p:cSld name="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77DBC43-DF4D-44D6-B818-BDFB3CCB4F03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063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CCB23B9E-5EB8-4DAD-9006-646B92DB82F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3600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F508FE84-18B3-453E-BDC1-377A00EB17B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599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4164095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Logos Slide" preserve="1" userDrawn="1">
  <p:cSld name="7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228055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Logos Slide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5000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BB23-E5A0-4C7A-B094-332E677706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8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Logos Slide" preserve="1" userDrawn="1">
  <p:cSld name="9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FF773C9C-D4EC-4A88-AA70-6D8EA2685F0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13600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61813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Logos Slide" preserve="1" userDrawn="1">
  <p:cSld name="1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8557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299458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251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99543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F205B0C2-025E-4943-9091-02D13C5F4F57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8557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1511EB7A-0567-4353-95CA-39F4C0EE58E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99458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FDA51486-A8CC-450C-991B-49916F2F638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9251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420151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AD0AED3B-C1AD-4969-B243-4671DE259AD6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08557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7D7473B3-3226-4D39-99CD-A0FE166900F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3299458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7CF6ED1-9B34-4C07-ABF6-0D6A67381BC6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19251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540759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1CF5560E-93AE-4477-B3FF-E856FE55AC3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08557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3237C85D-618E-4A33-949C-03F647770BE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3299458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719941A5-1D52-4346-8A11-7E36A5D8737D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19251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961006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Logos Slide" preserve="1" userDrawn="1">
  <p:cSld name="2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66157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3398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47781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720193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966157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503398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7347781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20193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966157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503398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347781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720193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966157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503398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7347781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720193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966157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503398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7347781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720193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944642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 Logos Slide" preserve="1" userDrawn="1">
  <p:cSld name="30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8" y="1789354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27342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66870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106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336634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812735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426687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19711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33663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812735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426687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9711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33663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812735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426687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619711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33663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812735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426687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619711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33663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8" name="Inhaltsplatzhalter 3">
            <a:extLst>
              <a:ext uri="{FF2B5EF4-FFF2-40B4-BE49-F238E27FC236}">
                <a16:creationId xmlns:a16="http://schemas.microsoft.com/office/drawing/2014/main" id="{8276E4C3-A5B7-4A5A-8BAC-3E750120BA82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10057577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9" name="Inhaltsplatzhalter 3">
            <a:extLst>
              <a:ext uri="{FF2B5EF4-FFF2-40B4-BE49-F238E27FC236}">
                <a16:creationId xmlns:a16="http://schemas.microsoft.com/office/drawing/2014/main" id="{EE9F3141-0D92-4C1D-ACD5-6445D24F977F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10057600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196880A4-9BEF-444A-B1F4-11BEBEB51A1E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10057600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1" name="Inhaltsplatzhalter 3">
            <a:extLst>
              <a:ext uri="{FF2B5EF4-FFF2-40B4-BE49-F238E27FC236}">
                <a16:creationId xmlns:a16="http://schemas.microsoft.com/office/drawing/2014/main" id="{E7FF0DAA-A991-4BC9-A353-2BF686600B8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0057600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2" name="Inhaltsplatzhalter 3">
            <a:extLst>
              <a:ext uri="{FF2B5EF4-FFF2-40B4-BE49-F238E27FC236}">
                <a16:creationId xmlns:a16="http://schemas.microsoft.com/office/drawing/2014/main" id="{7FB4FCAF-A3B2-4E15-A680-E18C188A4C88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10057600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8623813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Reusable DevOps Assets @Zuehle you should know about! | tkn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Slide </a:t>
            </a:r>
            <a:fld id="{FA690CCF-A9F6-4157-ADA8-C8802A731798}" type="slidenum">
              <a:rPr lang="de-DE" smtClean="0"/>
              <a:pPr/>
              <a:t>‹#›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98813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24.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Reusable DevOps Assets @Zuehle you should know about! | tkn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/>
              <a:t>Slide </a:t>
            </a:r>
            <a:fld id="{3D2223D0-00F8-4E71-BDFD-629D58B7F2B0}" type="slidenum">
              <a:rPr lang="de-DE"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0350428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24.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Reusable DevOps Assets @Zuehle you should know about! | tkn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/>
              <a:t>Slide </a:t>
            </a:r>
            <a:fld id="{A9D35034-7AD7-481C-AF9B-7442D8AD1058}" type="slidenum">
              <a:rPr lang="de-DE"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4338231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24.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Reusable DevOps Assets @Zuehle you should know about! | tkn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/>
              <a:t>Slide </a:t>
            </a:r>
            <a:fld id="{5FDEF4C0-4EEE-47AD-87ED-70384574EB7D}" type="slidenum">
              <a:rPr lang="de-DE"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7413630"/>
      </p:ext>
    </p:extLst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/>
              <a:t>Click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chapter</a:t>
            </a:r>
            <a:r>
              <a:rPr lang="de-CH" dirty="0"/>
              <a:t>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/>
              <a:t>24.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Reusable DevOps Assets @Zuehle you should know about! | tkn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Slide </a:t>
            </a:r>
            <a:fld id="{86BFEE46-3846-4530-8A01-43BE7406F76A}" type="slidenum">
              <a:rPr lang="de-DE" smtClean="0"/>
              <a:pPr/>
              <a:t>‹#›</a:t>
            </a:fld>
            <a:endParaRPr dirty="0"/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40484"/>
      </p:ext>
    </p:extLst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24.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Reusable DevOps Assets @Zuehle you should know about! | tkn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/>
              <a:t>Slide </a:t>
            </a:r>
            <a:fld id="{17849B93-0167-4A62-97C1-F9D06C018C78}" type="slidenum">
              <a:rPr lang="de-DE" smtClean="0"/>
              <a:pPr/>
              <a:t>‹#›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947255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1"/>
            <a:ext cx="7794000" cy="361959"/>
          </a:xfrm>
        </p:spPr>
        <p:txBody>
          <a:bodyPr wrap="none"/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E32AA8-9E8F-4746-A735-C0ADA7039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43F5D1C7-E7C4-4059-9798-13962341F780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1CAD-E019-4266-9063-996E3FC7A7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7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951717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24.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Reusable DevOps Assets @Zuehle you should know about! | tkn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/>
              <a:t>Slide </a:t>
            </a:r>
            <a:fld id="{52F3A113-8853-4341-ADC7-644616C2E095}" type="slidenum">
              <a:rPr lang="de-DE"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8440123"/>
      </p:ext>
    </p:extLst>
  </p:cSld>
  <p:clrMapOvr>
    <a:masterClrMapping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24.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Reusable DevOps Assets @Zuehle you should know about! | tkn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/>
              <a:t>Slide </a:t>
            </a:r>
            <a:fld id="{6717B24D-DB52-4785-B719-C8AA7018A71D}" type="slidenum">
              <a:rPr lang="de-DE"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73485160"/>
      </p:ext>
    </p:extLst>
  </p:cSld>
  <p:clrMapOvr>
    <a:masterClrMapping/>
  </p:clrMapOvr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24.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Reusable DevOps Assets @Zuehle you should know about! | tkn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/>
              <a:t>Slide </a:t>
            </a:r>
            <a:fld id="{82E4BFCE-728B-48EA-B4F6-D78E63B6D1AE}" type="slidenum">
              <a:rPr lang="de-DE" smtClean="0"/>
              <a:pPr/>
              <a:t>‹#›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7880726"/>
      </p:ext>
    </p:extLst>
  </p:cSld>
  <p:clrMapOvr>
    <a:masterClrMapping/>
  </p:clrMapOvr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24.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Reusable DevOps Assets @Zuehle you should know about! | tkn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/>
              <a:t>Slide </a:t>
            </a:r>
            <a:fld id="{93152172-CC54-4388-A603-4B19EBE78B75}" type="slidenum">
              <a:rPr lang="de-DE"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27598"/>
      </p:ext>
    </p:extLst>
  </p:cSld>
  <p:clrMapOvr>
    <a:masterClrMapping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24.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Reusable DevOps Assets @Zuehle you should know about! | tkn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Slide </a:t>
            </a:r>
            <a:fld id="{40BAE5B7-C75D-4B05-AFE0-38BF03FBF006}" type="slidenum">
              <a:rPr lang="de-DE" smtClean="0"/>
              <a:pPr/>
              <a:t>‹#›</a:t>
            </a:fld>
            <a:endParaRPr dirty="0"/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51943"/>
      </p:ext>
    </p:extLst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1574801"/>
            <a:ext cx="8365067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add 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3072555"/>
            <a:ext cx="8365067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203201" y="4077072"/>
            <a:ext cx="1519767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913467" y="4077072"/>
            <a:ext cx="1519767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3623734" y="4077072"/>
            <a:ext cx="1519767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5336118" y="4077072"/>
            <a:ext cx="1519767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7046385" y="4077072"/>
            <a:ext cx="1519767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43338" y="6525344"/>
            <a:ext cx="102300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10469034" y="5353050"/>
            <a:ext cx="1519767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0469032" y="5424489"/>
            <a:ext cx="1534584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Cooking with Chef, Knife, Vagrant &amp; Co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0469035" y="5870574"/>
            <a:ext cx="1534583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sz="700" noProof="1"/>
              <a:t>Torben Knerr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69033" y="5743576"/>
            <a:ext cx="1534584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/>
              <a:t>27.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033" y="5637214"/>
            <a:ext cx="1534584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/>
              <a:t>Slide </a:t>
            </a:r>
            <a:fld id="{234E40F5-7DE4-4740-8247-1957403F9A0E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737136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22FC-D939-4439-8668-AAD473519C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6399" y="1789354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CCF029-1F53-4080-B74A-5057E1D3CF5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46328" y="1789355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horizontal" preserve="1" userDrawn="1">
  <p:cSld name="Image and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699462"/>
            <a:ext cx="11379199" cy="1752137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4293062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4699462"/>
            <a:ext cx="11379198" cy="1752137"/>
          </a:xfrm>
        </p:spPr>
        <p:txBody>
          <a:bodyPr lIns="288000" tIns="180000" rIns="288000" bIns="18000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586614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large Image" preserve="1" userDrawn="1">
  <p:cSld name="Image and Text vertical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2" y="406400"/>
            <a:ext cx="4879972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86374" y="406400"/>
            <a:ext cx="6499225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4879972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27308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small Image" preserve="1" userDrawn="1">
  <p:cSld name="Image and Text vertical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190030" y="406400"/>
            <a:ext cx="559556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95571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6400" y="406400"/>
            <a:ext cx="11379200" cy="6700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Add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789355"/>
            <a:ext cx="11379200" cy="46622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D7539-737D-467C-B632-4CD9BCD1E74E}"/>
              </a:ext>
            </a:extLst>
          </p:cNvPr>
          <p:cNvSpPr txBox="1">
            <a:spLocks/>
          </p:cNvSpPr>
          <p:nvPr userDrawn="1">
            <p:custDataLst>
              <p:tags r:id="rId35"/>
            </p:custDataLst>
          </p:nvPr>
        </p:nvSpPr>
        <p:spPr>
          <a:xfrm>
            <a:off x="11136560" y="6577488"/>
            <a:ext cx="649042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r" defTabSz="914400" rtl="0" eaLnBrk="1" latinLnBrk="0" hangingPunct="1"/>
            <a:r>
              <a:rPr lang="de-CH" sz="800" kern="1200" baseline="300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©</a:t>
            </a:r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Zühlke 2019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7F725-7AF3-43A9-B933-69011AFB8695}"/>
              </a:ext>
            </a:extLst>
          </p:cNvPr>
          <p:cNvSpPr txBox="1">
            <a:spLocks/>
          </p:cNvSpPr>
          <p:nvPr userDrawn="1">
            <p:custDataLst>
              <p:tags r:id="rId36"/>
            </p:custDataLst>
          </p:nvPr>
        </p:nvSpPr>
        <p:spPr>
          <a:xfrm>
            <a:off x="10704512" y="6577488"/>
            <a:ext cx="360039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 algn="r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Slide </a:t>
            </a:r>
            <a:fld id="{18ED68E9-AE82-468C-AB22-19F1C12EDF07}" type="slidenum">
              <a:rPr lang="de-CH" sz="800" kern="1200" noProof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pPr lvl="0" algn="r"/>
              <a:t>‹#›</a:t>
            </a:fld>
            <a:endParaRPr lang="de-CH" sz="800" kern="1200" noProof="1">
              <a:solidFill>
                <a:schemeClr val="tx1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4" name="date" descr="{&quot;templafy&quot;:{&quot;id&quot;:&quot;0d140096-3498-4353-bf43-85f1393ccdd4&quot;}}" title="UserProfile.Name">
            <a:extLst>
              <a:ext uri="{FF2B5EF4-FFF2-40B4-BE49-F238E27FC236}">
                <a16:creationId xmlns:a16="http://schemas.microsoft.com/office/drawing/2014/main" id="{FE4B4C34-2357-456E-89C5-976A5B53F00A}"/>
              </a:ext>
            </a:extLst>
          </p:cNvPr>
          <p:cNvSpPr txBox="1">
            <a:spLocks/>
          </p:cNvSpPr>
          <p:nvPr userDrawn="1">
            <p:custDataLst>
              <p:tags r:id="rId37"/>
            </p:custDataLst>
          </p:nvPr>
        </p:nvSpPr>
        <p:spPr>
          <a:xfrm>
            <a:off x="6814943" y="6381328"/>
            <a:ext cx="2737441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FB92C-1154-46B8-96AF-991712EA91B8}"/>
              </a:ext>
            </a:extLst>
          </p:cNvPr>
          <p:cNvSpPr txBox="1"/>
          <p:nvPr userDrawn="1"/>
        </p:nvSpPr>
        <p:spPr>
          <a:xfrm>
            <a:off x="6725022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42533-6A89-4B49-B9F1-F288794641A8}"/>
              </a:ext>
            </a:extLst>
          </p:cNvPr>
          <p:cNvSpPr txBox="1"/>
          <p:nvPr userDrawn="1"/>
        </p:nvSpPr>
        <p:spPr>
          <a:xfrm>
            <a:off x="11090841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4" name="text" descr="{&quot;templafy&quot;:{&quot;id&quot;:&quot;b512f9b9-b5ce-416f-9dd7-25e96c759b91&quot;}}" title="UserProfile.Name">
            <a:extLst>
              <a:ext uri="{FF2B5EF4-FFF2-40B4-BE49-F238E27FC236}">
                <a16:creationId xmlns:a16="http://schemas.microsoft.com/office/drawing/2014/main" id="{6E17DF81-F387-445C-8350-C5F293C919C2}"/>
              </a:ext>
            </a:extLst>
          </p:cNvPr>
          <p:cNvSpPr txBox="1"/>
          <p:nvPr userDrawn="1"/>
        </p:nvSpPr>
        <p:spPr>
          <a:xfrm>
            <a:off x="6816080" y="6577488"/>
            <a:ext cx="2474561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>
                <a:latin typeface="AA Zuehlke" pitchFamily="2" charset="0"/>
              </a:rPr>
              <a:t>Torben Knerr</a:t>
            </a:r>
          </a:p>
        </p:txBody>
      </p:sp>
      <p:sp>
        <p:nvSpPr>
          <p:cNvPr id="5" name="text" descr="{&quot;templafy&quot;:{&quot;id&quot;:&quot;0bcde6a4-d255-4509-bf0d-945a51191e37&quot;}}" title="Form.PresentationTitle">
            <a:extLst>
              <a:ext uri="{FF2B5EF4-FFF2-40B4-BE49-F238E27FC236}">
                <a16:creationId xmlns:a16="http://schemas.microsoft.com/office/drawing/2014/main" id="{6520A1AB-3D02-4AC8-8631-3459546E44A9}"/>
              </a:ext>
            </a:extLst>
          </p:cNvPr>
          <p:cNvSpPr txBox="1"/>
          <p:nvPr userDrawn="1"/>
        </p:nvSpPr>
        <p:spPr>
          <a:xfrm>
            <a:off x="406400" y="6577488"/>
            <a:ext cx="4695077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>
                <a:latin typeface="AA Zuehlke" pitchFamily="2" charset="0"/>
              </a:rPr>
              <a:t>Monitoring in Azure</a:t>
            </a:r>
          </a:p>
        </p:txBody>
      </p:sp>
      <p:sp>
        <p:nvSpPr>
          <p:cNvPr id="6" name="date" descr="{&quot;templafy&quot;:{&quot;id&quot;:&quot;0cd97698-a1d3-40be-a2d5-579a47e0f935&quot;}}" title="Form.Date">
            <a:extLst>
              <a:ext uri="{FF2B5EF4-FFF2-40B4-BE49-F238E27FC236}">
                <a16:creationId xmlns:a16="http://schemas.microsoft.com/office/drawing/2014/main" id="{B755282C-8C80-47D3-9084-6E334A324A24}"/>
              </a:ext>
            </a:extLst>
          </p:cNvPr>
          <p:cNvSpPr txBox="1"/>
          <p:nvPr userDrawn="1"/>
        </p:nvSpPr>
        <p:spPr>
          <a:xfrm>
            <a:off x="5466979" y="6577488"/>
            <a:ext cx="1212704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GB" sz="800" dirty="0">
                <a:latin typeface="AA Zuehlke" pitchFamily="2" charset="0"/>
              </a:rPr>
              <a:t>15.08.2019</a:t>
            </a:r>
          </a:p>
        </p:txBody>
      </p:sp>
      <p:sp>
        <p:nvSpPr>
          <p:cNvPr id="7" name="text" descr="{&quot;templafy&quot;:{&quot;id&quot;:&quot;14ec0aa0-6796-4b7c-a319-dfc6dcee7a99&quot;}}" title="Form.Privacy_Information.PrivacyInformation">
            <a:extLst>
              <a:ext uri="{FF2B5EF4-FFF2-40B4-BE49-F238E27FC236}">
                <a16:creationId xmlns:a16="http://schemas.microsoft.com/office/drawing/2014/main" id="{6DF12F97-7ADA-4341-86C4-E8E39D1E92A8}"/>
              </a:ext>
            </a:extLst>
          </p:cNvPr>
          <p:cNvSpPr txBox="1"/>
          <p:nvPr userDrawn="1"/>
        </p:nvSpPr>
        <p:spPr>
          <a:xfrm>
            <a:off x="9624392" y="6577488"/>
            <a:ext cx="1008112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endParaRPr lang="en-GB" sz="800" dirty="0">
              <a:latin typeface="AA Zuehlke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75B8C-CF3C-426D-BAD1-7317CD9AA32F}"/>
              </a:ext>
            </a:extLst>
          </p:cNvPr>
          <p:cNvSpPr txBox="1"/>
          <p:nvPr userDrawn="1"/>
        </p:nvSpPr>
        <p:spPr>
          <a:xfrm>
            <a:off x="10658793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800" dirty="0">
                <a:latin typeface="AA Zuehlke" pitchFamily="2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7" r:id="rId2"/>
    <p:sldLayoutId id="2147483676" r:id="rId3"/>
    <p:sldLayoutId id="2147483684" r:id="rId4"/>
    <p:sldLayoutId id="2147483679" r:id="rId5"/>
    <p:sldLayoutId id="2147483654" r:id="rId6"/>
    <p:sldLayoutId id="2147483681" r:id="rId7"/>
    <p:sldLayoutId id="2147483682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3" r:id="rId25"/>
    <p:sldLayoutId id="2147483701" r:id="rId26"/>
    <p:sldLayoutId id="2147483704" r:id="rId27"/>
    <p:sldLayoutId id="2147483706" r:id="rId28"/>
    <p:sldLayoutId id="2147483705" r:id="rId29"/>
    <p:sldLayoutId id="2147483702" r:id="rId30"/>
    <p:sldLayoutId id="2147483707" r:id="rId31"/>
    <p:sldLayoutId id="2147483708" r:id="rId32"/>
    <p:sldLayoutId id="2147483709" r:id="rId33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chemeClr val="tx1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8000"/>
        </a:lnSpc>
        <a:spcBef>
          <a:spcPts val="1320"/>
        </a:spcBef>
        <a:buSzPct val="75000"/>
        <a:buFont typeface="AA Zuehlke" panose="02000503060000020004" pitchFamily="2" charset="0"/>
        <a:buChar char="•"/>
        <a:tabLst>
          <a:tab pos="269875" algn="l"/>
        </a:tabLst>
        <a:defRPr sz="24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1pPr>
      <a:lvl2pPr marL="538163" indent="-2682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808038" indent="-269875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1076325" indent="-268288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440000" indent="-27000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1710000" indent="-270000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6pPr>
      <a:lvl7pPr marL="198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7pPr>
      <a:lvl8pPr marL="225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8pPr>
      <a:lvl9pPr marL="252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orient="horz" pos="256" userDrawn="1">
          <p15:clr>
            <a:srgbClr val="F26B43"/>
          </p15:clr>
        </p15:guide>
        <p15:guide id="3" pos="7424" userDrawn="1">
          <p15:clr>
            <a:srgbClr val="F26B43"/>
          </p15:clr>
        </p15:guide>
        <p15:guide id="4" orient="horz" pos="4064" userDrawn="1">
          <p15:clr>
            <a:srgbClr val="F26B43"/>
          </p15:clr>
        </p15:guide>
        <p15:guide id="5" orient="horz" pos="112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6385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9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/>
              <a:t>24.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2585" y="6673220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/>
              <a:t>Reusable DevOps Assets @Zuehle you should know about! | tkn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DE"/>
              <a:t>Slide </a:t>
            </a:r>
            <a:fld id="{434D0535-321C-4FCF-BD87-20623B3B3DE2}" type="slidenum">
              <a:rPr lang="de-DE" smtClean="0"/>
              <a:pPr/>
              <a:t>‹#›</a:t>
            </a:fld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  <p:extLst>
      <p:ext uri="{BB962C8B-B14F-4D97-AF65-F5344CB8AC3E}">
        <p14:creationId xmlns:p14="http://schemas.microsoft.com/office/powerpoint/2010/main" val="194281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0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10" Type="http://schemas.openxmlformats.org/officeDocument/2006/relationships/image" Target="../media/image4.jpeg"/><Relationship Id="rId4" Type="http://schemas.openxmlformats.org/officeDocument/2006/relationships/tags" Target="../tags/tag21.xml"/><Relationship Id="rId9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4.xml"/><Relationship Id="rId7" Type="http://schemas.openxmlformats.org/officeDocument/2006/relationships/image" Target="../media/image3.emf"/><Relationship Id="rId2" Type="http://schemas.openxmlformats.org/officeDocument/2006/relationships/tags" Target="../tags/tag2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over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6.xml"/><Relationship Id="rId7" Type="http://schemas.openxmlformats.org/officeDocument/2006/relationships/image" Target="../media/image3.emf"/><Relationship Id="rId2" Type="http://schemas.openxmlformats.org/officeDocument/2006/relationships/tags" Target="../tags/tag2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nerr/zdod19-azure-monitoring-dem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8.xml"/><Relationship Id="rId7" Type="http://schemas.openxmlformats.org/officeDocument/2006/relationships/image" Target="../media/image3.emf"/><Relationship Id="rId2" Type="http://schemas.openxmlformats.org/officeDocument/2006/relationships/tags" Target="../tags/tag2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30.xml"/><Relationship Id="rId7" Type="http://schemas.openxmlformats.org/officeDocument/2006/relationships/image" Target="../media/image3.emf"/><Relationship Id="rId2" Type="http://schemas.openxmlformats.org/officeDocument/2006/relationships/tags" Target="../tags/tag2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32.xml"/><Relationship Id="rId7" Type="http://schemas.openxmlformats.org/officeDocument/2006/relationships/image" Target="../media/image3.emf"/><Relationship Id="rId12" Type="http://schemas.openxmlformats.org/officeDocument/2006/relationships/hyperlink" Target="https://docs.microsoft.com/en-us/azure/kusto/query/" TargetMode="External"/><Relationship Id="rId2" Type="http://schemas.openxmlformats.org/officeDocument/2006/relationships/tags" Target="../tags/tag3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.bin"/><Relationship Id="rId11" Type="http://schemas.openxmlformats.org/officeDocument/2006/relationships/hyperlink" Target="https://confluence.zuehlke.com/display/ZTOPAZU/A+Reusable+Monitoring+Concept+for+Azure+Projects" TargetMode="External"/><Relationship Id="rId5" Type="http://schemas.openxmlformats.org/officeDocument/2006/relationships/notesSlide" Target="../notesSlides/notesSlide6.xml"/><Relationship Id="rId10" Type="http://schemas.openxmlformats.org/officeDocument/2006/relationships/hyperlink" Target="https://github.com/tknerr/zdod19-azure-monitoring-demo" TargetMode="Externa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mailto:torben.knerr@zuehlke.com" TargetMode="External"/><Relationship Id="rId3" Type="http://schemas.openxmlformats.org/officeDocument/2006/relationships/hyperlink" Target="http://linkedin.com/in/tknerr" TargetMode="External"/><Relationship Id="rId7" Type="http://schemas.microsoft.com/office/2007/relationships/hdphoto" Target="../media/hdphoto2.wdp"/><Relationship Id="rId12" Type="http://schemas.openxmlformats.org/officeDocument/2006/relationships/hyperlink" Target="https://twitter.com/tknerr_de" TargetMode="External"/><Relationship Id="rId2" Type="http://schemas.openxmlformats.org/officeDocument/2006/relationships/hyperlink" Target="http://github.com/tknerr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474C57E-6ADC-4451-A75A-5D0C166A93B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think-cell Slide" r:id="rId8" imgW="624" imgH="623" progId="TCLayout.ActiveDocument.1">
                  <p:embed/>
                </p:oleObj>
              </mc:Choice>
              <mc:Fallback>
                <p:oleObj name="think-cell Slide" r:id="rId8" imgW="624" imgH="62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474C57E-6ADC-4451-A75A-5D0C166A93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BC96477-B452-4B70-B9DA-15C33CC1FAE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lang="en-GB" sz="4800" err="1">
              <a:latin typeface="AA Zuehlke" panose="02000503060000020004" pitchFamily="2" charset="0"/>
              <a:ea typeface="+mj-ea"/>
              <a:cs typeface="+mj-cs"/>
              <a:sym typeface="AA Zuehlke" panose="0200050306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91897-2ADC-4361-B86A-F1B7D31F1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67" dirty="0"/>
              <a:t>Monitoring in Azure</a:t>
            </a:r>
            <a:endParaRPr lang="en-GB" sz="4267" dirty="0"/>
          </a:p>
        </p:txBody>
      </p:sp>
      <p:pic>
        <p:nvPicPr>
          <p:cNvPr id="14" name="Picture Placeholder 12">
            <a:extLst>
              <a:ext uri="{FF2B5EF4-FFF2-40B4-BE49-F238E27FC236}">
                <a16:creationId xmlns:a16="http://schemas.microsoft.com/office/drawing/2014/main" id="{A7CF8F8F-6800-4886-AEFC-CD34D866232C}"/>
              </a:ext>
            </a:extLst>
          </p:cNvPr>
          <p:cNvPicPr>
            <a:picLocks noGrp="1" noChangeAspect="1"/>
          </p:cNvPicPr>
          <p:nvPr>
            <p:ph type="pic" sz="quarter" idx="13"/>
            <p:custDataLst>
              <p:tags r:id="rId5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39" b="26139"/>
          <a:stretch/>
        </p:blipFill>
        <p:spPr>
          <a:xfrm>
            <a:off x="406402" y="406402"/>
            <a:ext cx="11379199" cy="4431135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7191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7DB1236-B80E-4FC4-8B3B-593851A5E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think-cell Slide" r:id="rId6" imgW="624" imgH="623" progId="TCLayout.ActiveDocument.1">
                  <p:embed/>
                </p:oleObj>
              </mc:Choice>
              <mc:Fallback>
                <p:oleObj name="think-cell Slide" r:id="rId6" imgW="624" imgH="6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7DB1236-B80E-4FC4-8B3B-593851A5E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BB30E34-B63B-442C-B547-808D349A3F1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lang="en-GB" sz="2800" err="1">
              <a:latin typeface="AA Zuehlke" panose="02000503060000020004" pitchFamily="2" charset="0"/>
              <a:ea typeface="+mj-ea"/>
              <a:cs typeface="+mj-cs"/>
              <a:sym typeface="AA Zuehlke" panose="02000503060000020004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E4D434-820C-4C6C-B36D-9FD22E5F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06400"/>
            <a:ext cx="9073976" cy="670063"/>
          </a:xfrm>
        </p:spPr>
        <p:txBody>
          <a:bodyPr/>
          <a:lstStyle/>
          <a:p>
            <a:r>
              <a:rPr lang="en-US" dirty="0"/>
              <a:t>Overview</a:t>
            </a:r>
            <a:endParaRPr lang="en-GB" noProof="0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302A1F8A-9E67-460A-86BC-D680CCAA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98" y="1789353"/>
            <a:ext cx="8965088" cy="4662000"/>
          </a:xfrm>
          <a:custGeom>
            <a:avLst/>
            <a:gdLst>
              <a:gd name="connsiteX0" fmla="*/ 0 w 8965088"/>
              <a:gd name="connsiteY0" fmla="*/ 0 h 4662000"/>
              <a:gd name="connsiteX1" fmla="*/ 8469451 w 8965088"/>
              <a:gd name="connsiteY1" fmla="*/ 0 h 4662000"/>
              <a:gd name="connsiteX2" fmla="*/ 8965088 w 8965088"/>
              <a:gd name="connsiteY2" fmla="*/ 1081516 h 4662000"/>
              <a:gd name="connsiteX3" fmla="*/ 8924959 w 8965088"/>
              <a:gd name="connsiteY3" fmla="*/ 1111523 h 4662000"/>
              <a:gd name="connsiteX4" fmla="*/ 8349857 w 8965088"/>
              <a:gd name="connsiteY4" fmla="*/ 2331001 h 4662000"/>
              <a:gd name="connsiteX5" fmla="*/ 8924959 w 8965088"/>
              <a:gd name="connsiteY5" fmla="*/ 3550479 h 4662000"/>
              <a:gd name="connsiteX6" fmla="*/ 8965087 w 8965088"/>
              <a:gd name="connsiteY6" fmla="*/ 3580486 h 4662000"/>
              <a:gd name="connsiteX7" fmla="*/ 8469451 w 8965088"/>
              <a:gd name="connsiteY7" fmla="*/ 4662000 h 4662000"/>
              <a:gd name="connsiteX8" fmla="*/ 0 w 8965088"/>
              <a:gd name="connsiteY8" fmla="*/ 4662000 h 46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65088" h="4662000">
                <a:moveTo>
                  <a:pt x="0" y="0"/>
                </a:moveTo>
                <a:lnTo>
                  <a:pt x="8469451" y="0"/>
                </a:lnTo>
                <a:lnTo>
                  <a:pt x="8965088" y="1081516"/>
                </a:lnTo>
                <a:lnTo>
                  <a:pt x="8924959" y="1111523"/>
                </a:lnTo>
                <a:cubicBezTo>
                  <a:pt x="8573730" y="1401384"/>
                  <a:pt x="8349857" y="1840048"/>
                  <a:pt x="8349857" y="2331001"/>
                </a:cubicBezTo>
                <a:cubicBezTo>
                  <a:pt x="8349857" y="2821954"/>
                  <a:pt x="8573730" y="3260619"/>
                  <a:pt x="8924959" y="3550479"/>
                </a:cubicBezTo>
                <a:lnTo>
                  <a:pt x="8965087" y="3580486"/>
                </a:lnTo>
                <a:lnTo>
                  <a:pt x="8469451" y="4662000"/>
                </a:lnTo>
                <a:lnTo>
                  <a:pt x="0" y="466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90000" rIns="90000" bIns="90000" anchor="t">
            <a:noAutofit/>
          </a:bodyPr>
          <a:lstStyle/>
          <a:p>
            <a:pPr>
              <a:spcAft>
                <a:spcPts val="600"/>
              </a:spcAft>
            </a:pPr>
            <a:endParaRPr lang="en-GB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235C8E-0612-43FD-970F-F05D39F1DBAB}"/>
              </a:ext>
            </a:extLst>
          </p:cNvPr>
          <p:cNvSpPr/>
          <p:nvPr/>
        </p:nvSpPr>
        <p:spPr>
          <a:xfrm>
            <a:off x="569792" y="1952747"/>
            <a:ext cx="8096778" cy="44131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0000" rIns="180000" bIns="90000" rtlCol="0" anchor="t"/>
          <a:lstStyle/>
          <a:p>
            <a:endParaRPr lang="en-GB" sz="2000">
              <a:solidFill>
                <a:schemeClr val="tx1"/>
              </a:solidFill>
              <a:latin typeface="AA Zuehlke Medium" panose="02000603060000020004" pitchFamily="2" charset="0"/>
            </a:endParaRPr>
          </a:p>
        </p:txBody>
      </p:sp>
      <p:pic>
        <p:nvPicPr>
          <p:cNvPr id="6" name="Grafik 5" descr="Checklist">
            <a:extLst>
              <a:ext uri="{FF2B5EF4-FFF2-40B4-BE49-F238E27FC236}">
                <a16:creationId xmlns:a16="http://schemas.microsoft.com/office/drawing/2014/main" id="{27DA489B-F351-5C4F-932F-81E975B7EC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817525" y="2647323"/>
            <a:ext cx="3024000" cy="30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39393E-4FC6-4105-8C9F-13BB2950B9F5}"/>
              </a:ext>
            </a:extLst>
          </p:cNvPr>
          <p:cNvSpPr txBox="1"/>
          <p:nvPr/>
        </p:nvSpPr>
        <p:spPr>
          <a:xfrm>
            <a:off x="551384" y="1877502"/>
            <a:ext cx="7639144" cy="44131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AA Zuehlke" pitchFamily="2" charset="0"/>
              </a:rPr>
              <a:t>Super-quick Azure Monitor Overview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AA Zuehlke" pitchFamily="2" charset="0"/>
              </a:rPr>
              <a:t>Azure Monitoring Demo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AA Zuehlke" pitchFamily="2" charset="0"/>
              </a:rPr>
              <a:t>Intro to the Sample App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AA Zuehlke" pitchFamily="2" charset="0"/>
              </a:rPr>
              <a:t>Monitoring the App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AA Zuehlke" pitchFamily="2" charset="0"/>
              </a:rPr>
              <a:t>Lessons Learned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5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A929F1-997A-304B-A19C-94218722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Super-quick </a:t>
            </a:r>
            <a:r>
              <a:rPr lang="de-DE" dirty="0" err="1"/>
              <a:t>Azure</a:t>
            </a:r>
            <a:r>
              <a:rPr lang="de-DE" dirty="0"/>
              <a:t> Monitor </a:t>
            </a:r>
            <a:r>
              <a:rPr lang="de-DE" dirty="0" err="1"/>
              <a:t>Overview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FEA81-A75F-8E4B-8681-FAD0986A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145814"/>
            <a:ext cx="8716517" cy="4824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9C727B-5B60-F840-91C7-43B6B8F9516E}"/>
              </a:ext>
            </a:extLst>
          </p:cNvPr>
          <p:cNvSpPr txBox="1"/>
          <p:nvPr/>
        </p:nvSpPr>
        <p:spPr>
          <a:xfrm>
            <a:off x="406400" y="6069020"/>
            <a:ext cx="8716517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600" dirty="0">
                <a:latin typeface="AA Zuehlke" pitchFamily="2" charset="0"/>
              </a:rPr>
              <a:t>See </a:t>
            </a:r>
            <a:r>
              <a:rPr lang="de-DE" sz="1600" dirty="0">
                <a:latin typeface="AA Zuehlke" pitchFamily="2" charset="0"/>
                <a:hlinkClick r:id="rId3"/>
              </a:rPr>
              <a:t>https://docs.microsoft.com/en-us/azure/azure-monitor/overview</a:t>
            </a:r>
            <a:r>
              <a:rPr lang="de-DE" sz="1600" dirty="0">
                <a:latin typeface="AA Zuehlke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938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7DB1236-B80E-4FC4-8B3B-593851A5E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think-cell Slide" r:id="rId6" imgW="624" imgH="623" progId="TCLayout.ActiveDocument.1">
                  <p:embed/>
                </p:oleObj>
              </mc:Choice>
              <mc:Fallback>
                <p:oleObj name="think-cell Slide" r:id="rId6" imgW="624" imgH="6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7DB1236-B80E-4FC4-8B3B-593851A5E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BB30E34-B63B-442C-B547-808D349A3F1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lang="en-GB" sz="2800" err="1">
              <a:latin typeface="AA Zuehlke" panose="02000503060000020004" pitchFamily="2" charset="0"/>
              <a:ea typeface="+mj-ea"/>
              <a:cs typeface="+mj-cs"/>
              <a:sym typeface="AA Zuehlke" panose="02000503060000020004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E4D434-820C-4C6C-B36D-9FD22E5F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06400"/>
            <a:ext cx="9073976" cy="670063"/>
          </a:xfrm>
        </p:spPr>
        <p:txBody>
          <a:bodyPr/>
          <a:lstStyle/>
          <a:p>
            <a:r>
              <a:rPr lang="en-US" dirty="0"/>
              <a:t>Super-quick Azure Monitor Overview</a:t>
            </a:r>
            <a:endParaRPr lang="en-GB" noProof="0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302A1F8A-9E67-460A-86BC-D680CCAA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98" y="1789353"/>
            <a:ext cx="8965088" cy="4662000"/>
          </a:xfrm>
          <a:custGeom>
            <a:avLst/>
            <a:gdLst>
              <a:gd name="connsiteX0" fmla="*/ 0 w 8965088"/>
              <a:gd name="connsiteY0" fmla="*/ 0 h 4662000"/>
              <a:gd name="connsiteX1" fmla="*/ 8469451 w 8965088"/>
              <a:gd name="connsiteY1" fmla="*/ 0 h 4662000"/>
              <a:gd name="connsiteX2" fmla="*/ 8965088 w 8965088"/>
              <a:gd name="connsiteY2" fmla="*/ 1081516 h 4662000"/>
              <a:gd name="connsiteX3" fmla="*/ 8924959 w 8965088"/>
              <a:gd name="connsiteY3" fmla="*/ 1111523 h 4662000"/>
              <a:gd name="connsiteX4" fmla="*/ 8349857 w 8965088"/>
              <a:gd name="connsiteY4" fmla="*/ 2331001 h 4662000"/>
              <a:gd name="connsiteX5" fmla="*/ 8924959 w 8965088"/>
              <a:gd name="connsiteY5" fmla="*/ 3550479 h 4662000"/>
              <a:gd name="connsiteX6" fmla="*/ 8965087 w 8965088"/>
              <a:gd name="connsiteY6" fmla="*/ 3580486 h 4662000"/>
              <a:gd name="connsiteX7" fmla="*/ 8469451 w 8965088"/>
              <a:gd name="connsiteY7" fmla="*/ 4662000 h 4662000"/>
              <a:gd name="connsiteX8" fmla="*/ 0 w 8965088"/>
              <a:gd name="connsiteY8" fmla="*/ 4662000 h 46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65088" h="4662000">
                <a:moveTo>
                  <a:pt x="0" y="0"/>
                </a:moveTo>
                <a:lnTo>
                  <a:pt x="8469451" y="0"/>
                </a:lnTo>
                <a:lnTo>
                  <a:pt x="8965088" y="1081516"/>
                </a:lnTo>
                <a:lnTo>
                  <a:pt x="8924959" y="1111523"/>
                </a:lnTo>
                <a:cubicBezTo>
                  <a:pt x="8573730" y="1401384"/>
                  <a:pt x="8349857" y="1840048"/>
                  <a:pt x="8349857" y="2331001"/>
                </a:cubicBezTo>
                <a:cubicBezTo>
                  <a:pt x="8349857" y="2821954"/>
                  <a:pt x="8573730" y="3260619"/>
                  <a:pt x="8924959" y="3550479"/>
                </a:cubicBezTo>
                <a:lnTo>
                  <a:pt x="8965087" y="3580486"/>
                </a:lnTo>
                <a:lnTo>
                  <a:pt x="8469451" y="4662000"/>
                </a:lnTo>
                <a:lnTo>
                  <a:pt x="0" y="466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90000" rIns="90000" bIns="90000" anchor="t">
            <a:noAutofit/>
          </a:bodyPr>
          <a:lstStyle/>
          <a:p>
            <a:pPr>
              <a:spcAft>
                <a:spcPts val="600"/>
              </a:spcAft>
            </a:pPr>
            <a:endParaRPr lang="en-GB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235C8E-0612-43FD-970F-F05D39F1DBAB}"/>
              </a:ext>
            </a:extLst>
          </p:cNvPr>
          <p:cNvSpPr/>
          <p:nvPr/>
        </p:nvSpPr>
        <p:spPr>
          <a:xfrm>
            <a:off x="569792" y="1952747"/>
            <a:ext cx="8096778" cy="44131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0000" rIns="180000" bIns="90000" rtlCol="0" anchor="t"/>
          <a:lstStyle/>
          <a:p>
            <a:endParaRPr lang="en-GB" sz="2000">
              <a:solidFill>
                <a:schemeClr val="tx1"/>
              </a:solidFill>
              <a:latin typeface="AA Zuehlke Medium" panose="0200060306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9393E-4FC6-4105-8C9F-13BB2950B9F5}"/>
              </a:ext>
            </a:extLst>
          </p:cNvPr>
          <p:cNvSpPr txBox="1"/>
          <p:nvPr/>
        </p:nvSpPr>
        <p:spPr>
          <a:xfrm>
            <a:off x="551384" y="1877502"/>
            <a:ext cx="7639144" cy="44131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2400" dirty="0" err="1"/>
              <a:t>Metrics</a:t>
            </a:r>
            <a:endParaRPr lang="de-DE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2400" dirty="0" err="1"/>
              <a:t>Application</a:t>
            </a:r>
            <a:r>
              <a:rPr lang="de-DE" sz="2400" dirty="0"/>
              <a:t> </a:t>
            </a:r>
            <a:r>
              <a:rPr lang="de-DE" sz="2400" dirty="0" err="1"/>
              <a:t>Insights</a:t>
            </a:r>
            <a:endParaRPr lang="de-DE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2400" dirty="0" err="1"/>
              <a:t>Availability</a:t>
            </a:r>
            <a:r>
              <a:rPr lang="de-DE" sz="2400" dirty="0"/>
              <a:t> Tests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2400" dirty="0"/>
              <a:t>Dashboards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2400" dirty="0" err="1"/>
              <a:t>Alerts</a:t>
            </a:r>
            <a:endParaRPr lang="de-DE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2400" dirty="0" err="1"/>
              <a:t>Diagnostic</a:t>
            </a:r>
            <a:r>
              <a:rPr lang="de-DE" sz="2400" dirty="0"/>
              <a:t> Logs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2400" dirty="0"/>
              <a:t>Service </a:t>
            </a:r>
            <a:r>
              <a:rPr lang="de-DE" sz="2400" dirty="0" err="1"/>
              <a:t>Health</a:t>
            </a:r>
            <a:endParaRPr lang="de-DE" sz="2400" dirty="0"/>
          </a:p>
          <a:p>
            <a:pPr marL="342900" indent="-342900">
              <a:buFont typeface="Wingdings" pitchFamily="2" charset="2"/>
              <a:buChar char="§"/>
            </a:pPr>
            <a:endParaRPr lang="en-US" sz="2200" dirty="0">
              <a:latin typeface="AA Zuehlke" pitchFamily="2" charset="0"/>
            </a:endParaRPr>
          </a:p>
        </p:txBody>
      </p:sp>
      <p:pic>
        <p:nvPicPr>
          <p:cNvPr id="11" name="Grafik 5" descr="Research">
            <a:extLst>
              <a:ext uri="{FF2B5EF4-FFF2-40B4-BE49-F238E27FC236}">
                <a16:creationId xmlns:a16="http://schemas.microsoft.com/office/drawing/2014/main" id="{A74A532A-6096-F143-BD1A-8DCAF57059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817525" y="2647323"/>
            <a:ext cx="3024000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0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A929F1-997A-304B-A19C-94218722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Azure</a:t>
            </a:r>
            <a:r>
              <a:rPr lang="de-DE" dirty="0"/>
              <a:t> Monitoring Demo!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F405F-8361-DE42-8CAA-0AFF2C5A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96" y="1196752"/>
            <a:ext cx="10128448" cy="513048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44FDF9-1343-1D4A-B7AA-E18F0B441ABD}"/>
              </a:ext>
            </a:extLst>
          </p:cNvPr>
          <p:cNvSpPr/>
          <p:nvPr/>
        </p:nvSpPr>
        <p:spPr>
          <a:xfrm rot="20856951">
            <a:off x="1574675" y="3379473"/>
            <a:ext cx="8707288" cy="765042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A Zuehlke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https://github.com/tknerr/zdod19-azure-monitoring-demo</a:t>
            </a:r>
            <a:endParaRPr lang="de-DE" sz="2400" dirty="0">
              <a:solidFill>
                <a:schemeClr val="bg1"/>
              </a:solidFill>
              <a:latin typeface="AA Zuehlke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8D11F-D82E-1040-A9D6-DA03FABD04F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68208" y="4041505"/>
            <a:ext cx="2021559" cy="2055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991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7DB1236-B80E-4FC4-8B3B-593851A5E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think-cell Slide" r:id="rId6" imgW="624" imgH="623" progId="TCLayout.ActiveDocument.1">
                  <p:embed/>
                </p:oleObj>
              </mc:Choice>
              <mc:Fallback>
                <p:oleObj name="think-cell Slide" r:id="rId6" imgW="624" imgH="6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7DB1236-B80E-4FC4-8B3B-593851A5E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BB30E34-B63B-442C-B547-808D349A3F1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lang="en-GB" sz="2800" err="1">
              <a:latin typeface="AA Zuehlke" panose="02000503060000020004" pitchFamily="2" charset="0"/>
              <a:ea typeface="+mj-ea"/>
              <a:cs typeface="+mj-cs"/>
              <a:sym typeface="AA Zuehlke" panose="02000503060000020004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E4D434-820C-4C6C-B36D-9FD22E5F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06400"/>
            <a:ext cx="9073976" cy="670063"/>
          </a:xfrm>
        </p:spPr>
        <p:txBody>
          <a:bodyPr/>
          <a:lstStyle/>
          <a:p>
            <a:r>
              <a:rPr lang="en-US" dirty="0"/>
              <a:t>Lessons Learned</a:t>
            </a:r>
            <a:endParaRPr lang="en-GB" noProof="0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302A1F8A-9E67-460A-86BC-D680CCAA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98" y="1789353"/>
            <a:ext cx="8965088" cy="4662000"/>
          </a:xfrm>
          <a:custGeom>
            <a:avLst/>
            <a:gdLst>
              <a:gd name="connsiteX0" fmla="*/ 0 w 8965088"/>
              <a:gd name="connsiteY0" fmla="*/ 0 h 4662000"/>
              <a:gd name="connsiteX1" fmla="*/ 8469451 w 8965088"/>
              <a:gd name="connsiteY1" fmla="*/ 0 h 4662000"/>
              <a:gd name="connsiteX2" fmla="*/ 8965088 w 8965088"/>
              <a:gd name="connsiteY2" fmla="*/ 1081516 h 4662000"/>
              <a:gd name="connsiteX3" fmla="*/ 8924959 w 8965088"/>
              <a:gd name="connsiteY3" fmla="*/ 1111523 h 4662000"/>
              <a:gd name="connsiteX4" fmla="*/ 8349857 w 8965088"/>
              <a:gd name="connsiteY4" fmla="*/ 2331001 h 4662000"/>
              <a:gd name="connsiteX5" fmla="*/ 8924959 w 8965088"/>
              <a:gd name="connsiteY5" fmla="*/ 3550479 h 4662000"/>
              <a:gd name="connsiteX6" fmla="*/ 8965087 w 8965088"/>
              <a:gd name="connsiteY6" fmla="*/ 3580486 h 4662000"/>
              <a:gd name="connsiteX7" fmla="*/ 8469451 w 8965088"/>
              <a:gd name="connsiteY7" fmla="*/ 4662000 h 4662000"/>
              <a:gd name="connsiteX8" fmla="*/ 0 w 8965088"/>
              <a:gd name="connsiteY8" fmla="*/ 4662000 h 46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65088" h="4662000">
                <a:moveTo>
                  <a:pt x="0" y="0"/>
                </a:moveTo>
                <a:lnTo>
                  <a:pt x="8469451" y="0"/>
                </a:lnTo>
                <a:lnTo>
                  <a:pt x="8965088" y="1081516"/>
                </a:lnTo>
                <a:lnTo>
                  <a:pt x="8924959" y="1111523"/>
                </a:lnTo>
                <a:cubicBezTo>
                  <a:pt x="8573730" y="1401384"/>
                  <a:pt x="8349857" y="1840048"/>
                  <a:pt x="8349857" y="2331001"/>
                </a:cubicBezTo>
                <a:cubicBezTo>
                  <a:pt x="8349857" y="2821954"/>
                  <a:pt x="8573730" y="3260619"/>
                  <a:pt x="8924959" y="3550479"/>
                </a:cubicBezTo>
                <a:lnTo>
                  <a:pt x="8965087" y="3580486"/>
                </a:lnTo>
                <a:lnTo>
                  <a:pt x="8469451" y="4662000"/>
                </a:lnTo>
                <a:lnTo>
                  <a:pt x="0" y="466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90000" rIns="90000" bIns="90000" anchor="t">
            <a:noAutofit/>
          </a:bodyPr>
          <a:lstStyle/>
          <a:p>
            <a:pPr>
              <a:spcAft>
                <a:spcPts val="600"/>
              </a:spcAft>
            </a:pPr>
            <a:endParaRPr lang="en-GB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235C8E-0612-43FD-970F-F05D39F1DBAB}"/>
              </a:ext>
            </a:extLst>
          </p:cNvPr>
          <p:cNvSpPr/>
          <p:nvPr/>
        </p:nvSpPr>
        <p:spPr>
          <a:xfrm>
            <a:off x="569792" y="1952747"/>
            <a:ext cx="8096778" cy="44131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0000" rIns="180000" bIns="90000" rtlCol="0" anchor="t"/>
          <a:lstStyle/>
          <a:p>
            <a:endParaRPr lang="en-GB" sz="2000">
              <a:solidFill>
                <a:schemeClr val="tx1"/>
              </a:solidFill>
              <a:latin typeface="AA Zuehlke Medium" panose="0200060306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9393E-4FC6-4105-8C9F-13BB2950B9F5}"/>
              </a:ext>
            </a:extLst>
          </p:cNvPr>
          <p:cNvSpPr txBox="1"/>
          <p:nvPr/>
        </p:nvSpPr>
        <p:spPr>
          <a:xfrm>
            <a:off x="551384" y="1877502"/>
            <a:ext cx="7639144" cy="44131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Learning Kusto Query Language is well invested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Deciding what to put on the dashboard is the hardest part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Once you have it in Metrics / Logs everything else is easy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Enable Diagnostic Logs where possible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Automate everything (and separate data from logic)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Beware: monitorability might be dependent on pricing tier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Dashboard annoyances (colors, widgets, </a:t>
            </a:r>
            <a:r>
              <a:rPr lang="en-US" sz="2400" dirty="0" err="1"/>
              <a:t>timechooser</a:t>
            </a:r>
            <a:r>
              <a:rPr lang="en-US" sz="24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Azure (Premier) Support...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+mj-lt"/>
            </a:endParaRPr>
          </a:p>
        </p:txBody>
      </p:sp>
      <p:pic>
        <p:nvPicPr>
          <p:cNvPr id="10" name="Grafik 9" descr="Lightbulb">
            <a:extLst>
              <a:ext uri="{FF2B5EF4-FFF2-40B4-BE49-F238E27FC236}">
                <a16:creationId xmlns:a16="http://schemas.microsoft.com/office/drawing/2014/main" id="{6EFB75F0-770D-C14C-BF01-5B29D64B7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975352" y="2734077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9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7DB1236-B80E-4FC4-8B3B-593851A5E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think-cell Slide" r:id="rId6" imgW="624" imgH="623" progId="TCLayout.ActiveDocument.1">
                  <p:embed/>
                </p:oleObj>
              </mc:Choice>
              <mc:Fallback>
                <p:oleObj name="think-cell Slide" r:id="rId6" imgW="624" imgH="6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7DB1236-B80E-4FC4-8B3B-593851A5E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BB30E34-B63B-442C-B547-808D349A3F1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lang="en-GB" sz="2800" err="1">
              <a:latin typeface="AA Zuehlke" panose="02000503060000020004" pitchFamily="2" charset="0"/>
              <a:ea typeface="+mj-ea"/>
              <a:cs typeface="+mj-cs"/>
              <a:sym typeface="AA Zuehlke" panose="02000503060000020004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E4D434-820C-4C6C-B36D-9FD22E5F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06400"/>
            <a:ext cx="9073976" cy="670063"/>
          </a:xfrm>
        </p:spPr>
        <p:txBody>
          <a:bodyPr/>
          <a:lstStyle/>
          <a:p>
            <a:r>
              <a:rPr lang="en-US" dirty="0"/>
              <a:t>Automation Tipps</a:t>
            </a:r>
            <a:endParaRPr lang="en-GB" noProof="0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302A1F8A-9E67-460A-86BC-D680CCAA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98" y="1789353"/>
            <a:ext cx="8965088" cy="4662000"/>
          </a:xfrm>
          <a:custGeom>
            <a:avLst/>
            <a:gdLst>
              <a:gd name="connsiteX0" fmla="*/ 0 w 8965088"/>
              <a:gd name="connsiteY0" fmla="*/ 0 h 4662000"/>
              <a:gd name="connsiteX1" fmla="*/ 8469451 w 8965088"/>
              <a:gd name="connsiteY1" fmla="*/ 0 h 4662000"/>
              <a:gd name="connsiteX2" fmla="*/ 8965088 w 8965088"/>
              <a:gd name="connsiteY2" fmla="*/ 1081516 h 4662000"/>
              <a:gd name="connsiteX3" fmla="*/ 8924959 w 8965088"/>
              <a:gd name="connsiteY3" fmla="*/ 1111523 h 4662000"/>
              <a:gd name="connsiteX4" fmla="*/ 8349857 w 8965088"/>
              <a:gd name="connsiteY4" fmla="*/ 2331001 h 4662000"/>
              <a:gd name="connsiteX5" fmla="*/ 8924959 w 8965088"/>
              <a:gd name="connsiteY5" fmla="*/ 3550479 h 4662000"/>
              <a:gd name="connsiteX6" fmla="*/ 8965087 w 8965088"/>
              <a:gd name="connsiteY6" fmla="*/ 3580486 h 4662000"/>
              <a:gd name="connsiteX7" fmla="*/ 8469451 w 8965088"/>
              <a:gd name="connsiteY7" fmla="*/ 4662000 h 4662000"/>
              <a:gd name="connsiteX8" fmla="*/ 0 w 8965088"/>
              <a:gd name="connsiteY8" fmla="*/ 4662000 h 46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65088" h="4662000">
                <a:moveTo>
                  <a:pt x="0" y="0"/>
                </a:moveTo>
                <a:lnTo>
                  <a:pt x="8469451" y="0"/>
                </a:lnTo>
                <a:lnTo>
                  <a:pt x="8965088" y="1081516"/>
                </a:lnTo>
                <a:lnTo>
                  <a:pt x="8924959" y="1111523"/>
                </a:lnTo>
                <a:cubicBezTo>
                  <a:pt x="8573730" y="1401384"/>
                  <a:pt x="8349857" y="1840048"/>
                  <a:pt x="8349857" y="2331001"/>
                </a:cubicBezTo>
                <a:cubicBezTo>
                  <a:pt x="8349857" y="2821954"/>
                  <a:pt x="8573730" y="3260619"/>
                  <a:pt x="8924959" y="3550479"/>
                </a:cubicBezTo>
                <a:lnTo>
                  <a:pt x="8965087" y="3580486"/>
                </a:lnTo>
                <a:lnTo>
                  <a:pt x="8469451" y="4662000"/>
                </a:lnTo>
                <a:lnTo>
                  <a:pt x="0" y="466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90000" rIns="90000" bIns="90000" anchor="t">
            <a:noAutofit/>
          </a:bodyPr>
          <a:lstStyle/>
          <a:p>
            <a:pPr>
              <a:spcAft>
                <a:spcPts val="600"/>
              </a:spcAft>
            </a:pPr>
            <a:endParaRPr lang="en-GB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235C8E-0612-43FD-970F-F05D39F1DBAB}"/>
              </a:ext>
            </a:extLst>
          </p:cNvPr>
          <p:cNvSpPr/>
          <p:nvPr/>
        </p:nvSpPr>
        <p:spPr>
          <a:xfrm>
            <a:off x="569792" y="1952747"/>
            <a:ext cx="8096778" cy="44131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0000" rIns="180000" bIns="90000" rtlCol="0" anchor="t"/>
          <a:lstStyle/>
          <a:p>
            <a:endParaRPr lang="en-GB" sz="2000">
              <a:solidFill>
                <a:schemeClr val="tx1"/>
              </a:solidFill>
              <a:latin typeface="AA Zuehlke Medium" panose="0200060306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9393E-4FC6-4105-8C9F-13BB2950B9F5}"/>
              </a:ext>
            </a:extLst>
          </p:cNvPr>
          <p:cNvSpPr txBox="1"/>
          <p:nvPr/>
        </p:nvSpPr>
        <p:spPr>
          <a:xfrm>
            <a:off x="551384" y="1877502"/>
            <a:ext cx="7639144" cy="44131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You will need to automate it!!!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Create resources via Azure Portal GUI -&gt; export -&gt; refine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Know the Azure Resource Explorer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Know the docs / how to google for them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Use Resource Iterators to keep ARM templates clean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Separate logic from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+mj-lt"/>
            </a:endParaRPr>
          </a:p>
        </p:txBody>
      </p:sp>
      <p:pic>
        <p:nvPicPr>
          <p:cNvPr id="11" name="Grafik 9" descr="Gears">
            <a:extLst>
              <a:ext uri="{FF2B5EF4-FFF2-40B4-BE49-F238E27FC236}">
                <a16:creationId xmlns:a16="http://schemas.microsoft.com/office/drawing/2014/main" id="{61B281FB-4A31-FC43-9667-915C3B1289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975352" y="2734077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5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7DB1236-B80E-4FC4-8B3B-593851A5E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think-cell Slide" r:id="rId6" imgW="624" imgH="623" progId="TCLayout.ActiveDocument.1">
                  <p:embed/>
                </p:oleObj>
              </mc:Choice>
              <mc:Fallback>
                <p:oleObj name="think-cell Slide" r:id="rId6" imgW="624" imgH="6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7DB1236-B80E-4FC4-8B3B-593851A5E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BB30E34-B63B-442C-B547-808D349A3F1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lang="en-GB" sz="2800" err="1">
              <a:latin typeface="AA Zuehlke" panose="02000503060000020004" pitchFamily="2" charset="0"/>
              <a:ea typeface="+mj-ea"/>
              <a:cs typeface="+mj-cs"/>
              <a:sym typeface="AA Zuehlke" panose="02000503060000020004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E4D434-820C-4C6C-B36D-9FD22E5F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06400"/>
            <a:ext cx="9073976" cy="670063"/>
          </a:xfrm>
        </p:spPr>
        <p:txBody>
          <a:bodyPr/>
          <a:lstStyle/>
          <a:p>
            <a:r>
              <a:rPr lang="en-US" dirty="0"/>
              <a:t>Resources</a:t>
            </a:r>
            <a:endParaRPr lang="en-GB" noProof="0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302A1F8A-9E67-460A-86BC-D680CCAA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98" y="1789353"/>
            <a:ext cx="8965088" cy="4662000"/>
          </a:xfrm>
          <a:custGeom>
            <a:avLst/>
            <a:gdLst>
              <a:gd name="connsiteX0" fmla="*/ 0 w 8965088"/>
              <a:gd name="connsiteY0" fmla="*/ 0 h 4662000"/>
              <a:gd name="connsiteX1" fmla="*/ 8469451 w 8965088"/>
              <a:gd name="connsiteY1" fmla="*/ 0 h 4662000"/>
              <a:gd name="connsiteX2" fmla="*/ 8965088 w 8965088"/>
              <a:gd name="connsiteY2" fmla="*/ 1081516 h 4662000"/>
              <a:gd name="connsiteX3" fmla="*/ 8924959 w 8965088"/>
              <a:gd name="connsiteY3" fmla="*/ 1111523 h 4662000"/>
              <a:gd name="connsiteX4" fmla="*/ 8349857 w 8965088"/>
              <a:gd name="connsiteY4" fmla="*/ 2331001 h 4662000"/>
              <a:gd name="connsiteX5" fmla="*/ 8924959 w 8965088"/>
              <a:gd name="connsiteY5" fmla="*/ 3550479 h 4662000"/>
              <a:gd name="connsiteX6" fmla="*/ 8965087 w 8965088"/>
              <a:gd name="connsiteY6" fmla="*/ 3580486 h 4662000"/>
              <a:gd name="connsiteX7" fmla="*/ 8469451 w 8965088"/>
              <a:gd name="connsiteY7" fmla="*/ 4662000 h 4662000"/>
              <a:gd name="connsiteX8" fmla="*/ 0 w 8965088"/>
              <a:gd name="connsiteY8" fmla="*/ 4662000 h 46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65088" h="4662000">
                <a:moveTo>
                  <a:pt x="0" y="0"/>
                </a:moveTo>
                <a:lnTo>
                  <a:pt x="8469451" y="0"/>
                </a:lnTo>
                <a:lnTo>
                  <a:pt x="8965088" y="1081516"/>
                </a:lnTo>
                <a:lnTo>
                  <a:pt x="8924959" y="1111523"/>
                </a:lnTo>
                <a:cubicBezTo>
                  <a:pt x="8573730" y="1401384"/>
                  <a:pt x="8349857" y="1840048"/>
                  <a:pt x="8349857" y="2331001"/>
                </a:cubicBezTo>
                <a:cubicBezTo>
                  <a:pt x="8349857" y="2821954"/>
                  <a:pt x="8573730" y="3260619"/>
                  <a:pt x="8924959" y="3550479"/>
                </a:cubicBezTo>
                <a:lnTo>
                  <a:pt x="8965087" y="3580486"/>
                </a:lnTo>
                <a:lnTo>
                  <a:pt x="8469451" y="4662000"/>
                </a:lnTo>
                <a:lnTo>
                  <a:pt x="0" y="466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90000" rIns="90000" bIns="90000" anchor="t">
            <a:noAutofit/>
          </a:bodyPr>
          <a:lstStyle/>
          <a:p>
            <a:pPr>
              <a:spcAft>
                <a:spcPts val="600"/>
              </a:spcAft>
            </a:pPr>
            <a:endParaRPr lang="en-GB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235C8E-0612-43FD-970F-F05D39F1DBAB}"/>
              </a:ext>
            </a:extLst>
          </p:cNvPr>
          <p:cNvSpPr/>
          <p:nvPr/>
        </p:nvSpPr>
        <p:spPr>
          <a:xfrm>
            <a:off x="569792" y="1952747"/>
            <a:ext cx="8096778" cy="44131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0000" rIns="180000" bIns="90000" rtlCol="0" anchor="t"/>
          <a:lstStyle/>
          <a:p>
            <a:endParaRPr lang="en-GB" sz="2000">
              <a:solidFill>
                <a:schemeClr val="tx1"/>
              </a:solidFill>
              <a:latin typeface="AA Zuehlke Medium" panose="02000603060000020004" pitchFamily="2" charset="0"/>
            </a:endParaRPr>
          </a:p>
        </p:txBody>
      </p:sp>
      <p:pic>
        <p:nvPicPr>
          <p:cNvPr id="6" name="Grafik 5" descr="World">
            <a:extLst>
              <a:ext uri="{FF2B5EF4-FFF2-40B4-BE49-F238E27FC236}">
                <a16:creationId xmlns:a16="http://schemas.microsoft.com/office/drawing/2014/main" id="{27DA489B-F351-5C4F-932F-81E975B7EC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817525" y="2647323"/>
            <a:ext cx="3024000" cy="30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39393E-4FC6-4105-8C9F-13BB2950B9F5}"/>
              </a:ext>
            </a:extLst>
          </p:cNvPr>
          <p:cNvSpPr txBox="1"/>
          <p:nvPr/>
        </p:nvSpPr>
        <p:spPr>
          <a:xfrm>
            <a:off x="551384" y="1877502"/>
            <a:ext cx="7639144" cy="44131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A Zuehlke" pitchFamily="2" charset="0"/>
              </a:rPr>
              <a:t>Demo Repository:</a:t>
            </a:r>
            <a:br>
              <a:rPr lang="en-US" sz="2400" dirty="0">
                <a:latin typeface="AA Zuehlke" pitchFamily="2" charset="0"/>
              </a:rPr>
            </a:br>
            <a:r>
              <a:rPr lang="en-US" sz="2400" dirty="0">
                <a:latin typeface="AA Zuehlke" pitchFamily="2" charset="0"/>
                <a:hlinkClick r:id="rId10"/>
              </a:rPr>
              <a:t>https://github.com/tknerr/zdod19-azure-monitoring-demo</a:t>
            </a:r>
            <a:r>
              <a:rPr lang="en-US" sz="2400" dirty="0">
                <a:latin typeface="AA Zuehlke" pitchFamily="2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AA Zuehlke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A Zuehlke" pitchFamily="2" charset="0"/>
              </a:rPr>
              <a:t>A reusable “Monitoring Concept for Azure Projects”:</a:t>
            </a:r>
            <a:br>
              <a:rPr lang="en-US" sz="2400" dirty="0">
                <a:latin typeface="AA Zuehlke" pitchFamily="2" charset="0"/>
              </a:rPr>
            </a:br>
            <a:r>
              <a:rPr lang="en-US" sz="2400" dirty="0">
                <a:latin typeface="AA Zuehlke" pitchFamily="2" charset="0"/>
                <a:hlinkClick r:id="rId11"/>
              </a:rPr>
              <a:t>https://confluence.zuehlke.com/display/ZTOPAZU/A+Reusable+Monitoring+Concept+for+Azure+Projects</a:t>
            </a:r>
            <a:r>
              <a:rPr lang="en-US" sz="2400" dirty="0">
                <a:latin typeface="AA Zuehlke" pitchFamily="2" charset="0"/>
              </a:rPr>
              <a:t> </a:t>
            </a:r>
            <a:br>
              <a:rPr lang="en-US" sz="2400" dirty="0">
                <a:latin typeface="AA Zuehlke" pitchFamily="2" charset="0"/>
              </a:rPr>
            </a:br>
            <a:endParaRPr lang="en-US" sz="2400" dirty="0">
              <a:latin typeface="AA Zuehlke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A Zuehlke" pitchFamily="2" charset="0"/>
              </a:rPr>
              <a:t>Kusto Query Language:</a:t>
            </a:r>
            <a:br>
              <a:rPr lang="en-US" sz="2400" dirty="0">
                <a:latin typeface="AA Zuehlke" pitchFamily="2" charset="0"/>
              </a:rPr>
            </a:br>
            <a:r>
              <a:rPr lang="en-US" sz="2400" dirty="0">
                <a:latin typeface="AA Zuehlke" pitchFamily="2" charset="0"/>
                <a:hlinkClick r:id="rId12"/>
              </a:rPr>
              <a:t>https://docs.microsoft.com/en-us/azure/kusto/query/</a:t>
            </a:r>
            <a:r>
              <a:rPr lang="en-US" sz="2400" dirty="0">
                <a:latin typeface="AA Zuehlke" pitchFamily="2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AA Zuehlke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62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7EAD5E-D732-F249-A26D-9B2D609AAB77}"/>
              </a:ext>
            </a:extLst>
          </p:cNvPr>
          <p:cNvSpPr/>
          <p:nvPr/>
        </p:nvSpPr>
        <p:spPr>
          <a:xfrm>
            <a:off x="1607503" y="836712"/>
            <a:ext cx="891112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A Zuehlke Medium" panose="02000603060000020004" pitchFamily="2" charset="0"/>
                <a:ea typeface="+mn-ea"/>
                <a:cs typeface="+mn-cs"/>
              </a:rPr>
              <a:t>Thank You!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A Zuehlke Medium" panose="02000603060000020004" pitchFamily="2" charset="0"/>
                <a:ea typeface="+mn-ea"/>
                <a:cs typeface="+mn-cs"/>
                <a:sym typeface="Wingdings" panose="05000000000000000000" pitchFamily="2" charset="2"/>
              </a:rPr>
              <a:t>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A Zuehlke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A Zuehlke"/>
                <a:ea typeface="+mn-ea"/>
                <a:cs typeface="+mn-cs"/>
                <a:sym typeface="Wingdings" panose="05000000000000000000" pitchFamily="2" charset="2"/>
              </a:rPr>
              <a:t>…and let’s continue the discussion here: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A Zuehlke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8E364B-171F-804F-9ABA-9DCBEEE4925D}"/>
              </a:ext>
            </a:extLst>
          </p:cNvPr>
          <p:cNvGrpSpPr/>
          <p:nvPr/>
        </p:nvGrpSpPr>
        <p:grpSpPr>
          <a:xfrm rot="21202380">
            <a:off x="4046787" y="3275649"/>
            <a:ext cx="3705773" cy="2138671"/>
            <a:chOff x="1080094" y="4070600"/>
            <a:chExt cx="3705773" cy="213867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7A6655D-21F3-8A40-8C23-838F13F9EB9B}"/>
                </a:ext>
              </a:extLst>
            </p:cNvPr>
            <p:cNvGrpSpPr/>
            <p:nvPr/>
          </p:nvGrpSpPr>
          <p:grpSpPr>
            <a:xfrm>
              <a:off x="1080094" y="4070600"/>
              <a:ext cx="3705773" cy="2138671"/>
              <a:chOff x="1080094" y="4070600"/>
              <a:chExt cx="3705773" cy="2138671"/>
            </a:xfrm>
            <a:effectLst>
              <a:outerShdw blurRad="317500" dist="139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142B76-DBA4-5F41-BBAF-F5534E8E7EA5}"/>
                  </a:ext>
                </a:extLst>
              </p:cNvPr>
              <p:cNvSpPr txBox="1"/>
              <p:nvPr/>
            </p:nvSpPr>
            <p:spPr>
              <a:xfrm>
                <a:off x="1080094" y="4070600"/>
                <a:ext cx="3705773" cy="2138671"/>
              </a:xfrm>
              <a:prstGeom prst="rect">
                <a:avLst/>
              </a:prstGeom>
              <a:gradFill rotWithShape="1">
                <a:gsLst>
                  <a:gs pos="0">
                    <a:srgbClr val="C0C0C0">
                      <a:tint val="50000"/>
                      <a:satMod val="300000"/>
                    </a:srgbClr>
                  </a:gs>
                  <a:gs pos="35000">
                    <a:srgbClr val="C0C0C0">
                      <a:tint val="37000"/>
                      <a:satMod val="300000"/>
                    </a:srgbClr>
                  </a:gs>
                  <a:gs pos="100000">
                    <a:srgbClr val="C0C0C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C0C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80000" tIns="82800" bIns="3600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AA Zuehlke Medium" panose="02000603060000020004" pitchFamily="2" charset="0"/>
                    <a:ea typeface="+mn-ea"/>
                    <a:cs typeface="+mn-cs"/>
                  </a:rPr>
                  <a:t>Torben </a:t>
                </a:r>
                <a:r>
                  <a:rPr kumimoji="0" lang="de-DE" sz="2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AA Zuehlke Medium" panose="02000603060000020004" pitchFamily="2" charset="0"/>
                    <a:ea typeface="+mn-ea"/>
                    <a:cs typeface="+mn-cs"/>
                  </a:rPr>
                  <a:t>Knerr</a:t>
                </a:r>
                <a:br>
                  <a:rPr kumimoji="0" lang="de-D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820A"/>
                    </a:solidFill>
                    <a:effectLst/>
                    <a:uLnTx/>
                    <a:uFillTx/>
                    <a:latin typeface="AA Zuehlke Medium" panose="02000603060000020004" pitchFamily="2" charset="0"/>
                    <a:ea typeface="+mn-ea"/>
                    <a:cs typeface="+mn-cs"/>
                  </a:rPr>
                </a:br>
                <a:endParaRPr kumimoji="0" lang="de-DE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A Zuehlke"/>
                  <a:ea typeface="+mn-ea"/>
                  <a:cs typeface="+mn-cs"/>
                </a:endParaRPr>
              </a:p>
              <a:p>
                <a:pPr marL="446088" marR="0" lvl="1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>
                    <a:tab pos="449263" algn="l"/>
                  </a:tabLst>
                  <a:defRPr/>
                </a:pPr>
                <a:r>
                  <a:rPr kumimoji="0" lang="de-D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AA Zuehlke"/>
                    <a:ea typeface="+mn-ea"/>
                    <a:cs typeface="+mn-cs"/>
                  </a:rPr>
                  <a:t>torben.knerr@zuehlke.com</a:t>
                </a:r>
              </a:p>
              <a:p>
                <a:pPr marL="446088" marR="0" lvl="1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>
                    <a:tab pos="449263" algn="l"/>
                  </a:tabLst>
                  <a:defRPr/>
                </a:pPr>
                <a:r>
                  <a:rPr kumimoji="0" lang="de-D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A Zuehlke"/>
                    <a:ea typeface="+mn-ea"/>
                    <a:cs typeface="+mn-cs"/>
                  </a:rPr>
                  <a:t>@</a:t>
                </a:r>
                <a:r>
                  <a:rPr kumimoji="0" lang="de-DE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A Zuehlke"/>
                    <a:ea typeface="+mn-ea"/>
                    <a:cs typeface="+mn-cs"/>
                  </a:rPr>
                  <a:t>tknerr_de</a:t>
                </a: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A Zuehlke"/>
                  <a:ea typeface="+mn-ea"/>
                  <a:cs typeface="+mn-cs"/>
                </a:endParaRPr>
              </a:p>
              <a:p>
                <a:pPr marL="446088" marR="0" lvl="1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>
                    <a:tab pos="449263" algn="l"/>
                  </a:tabLst>
                  <a:defRPr/>
                </a:pPr>
                <a:r>
                  <a:rPr kumimoji="0" lang="de-D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AA Zuehlke"/>
                    <a:ea typeface="+mn-ea"/>
                    <a:cs typeface="+mn-cs"/>
                    <a:hlinkClick r:id="rId2"/>
                  </a:rPr>
                  <a:t>http://github.com/tknerr</a:t>
                </a: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A Zuehlke"/>
                  <a:ea typeface="+mn-ea"/>
                  <a:cs typeface="+mn-cs"/>
                </a:endParaRPr>
              </a:p>
              <a:p>
                <a:pPr marL="446088" marR="0" lvl="1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>
                    <a:tab pos="449263" algn="l"/>
                  </a:tabLst>
                  <a:defRPr/>
                </a:pPr>
                <a:r>
                  <a:rPr kumimoji="0" lang="de-D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AA Zuehlke"/>
                    <a:ea typeface="+mn-ea"/>
                    <a:cs typeface="+mn-cs"/>
                    <a:hlinkClick r:id="rId3"/>
                  </a:rPr>
                  <a:t>http://linkedin.com/in/tknerr</a:t>
                </a:r>
                <a:r>
                  <a:rPr kumimoji="0" lang="de-D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AA Zuehlke"/>
                    <a:ea typeface="+mn-ea"/>
                    <a:cs typeface="+mn-cs"/>
                  </a:rPr>
                  <a:t>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A Zuehlke"/>
                  <a:ea typeface="+mn-ea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A Zuehlke"/>
                  <a:ea typeface="+mn-ea"/>
                  <a:cs typeface="+mn-cs"/>
                </a:endParaRPr>
              </a:p>
            </p:txBody>
          </p:sp>
          <p:pic>
            <p:nvPicPr>
              <p:cNvPr id="29" name="Picture 3">
                <a:extLst>
                  <a:ext uri="{FF2B5EF4-FFF2-40B4-BE49-F238E27FC236}">
                    <a16:creationId xmlns:a16="http://schemas.microsoft.com/office/drawing/2014/main" id="{05CA06EA-F6A5-C143-91CB-2B994D1A30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contrast="-6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38376" y="5807613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" descr="X:\repos\tknerr.github.io\source\images\glyphicons_social_31_twitter.png">
                <a:extLst>
                  <a:ext uri="{FF2B5EF4-FFF2-40B4-BE49-F238E27FC236}">
                    <a16:creationId xmlns:a16="http://schemas.microsoft.com/office/drawing/2014/main" id="{60D707E7-41B5-8744-98DA-B4432A7246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contrast="-6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8376" y="5166586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6" descr="X:\repos\tknerr.github.io\source\images\glyphicons_social_21_github.png">
                <a:extLst>
                  <a:ext uri="{FF2B5EF4-FFF2-40B4-BE49-F238E27FC236}">
                    <a16:creationId xmlns:a16="http://schemas.microsoft.com/office/drawing/2014/main" id="{192E6948-F58C-9942-AE34-C4F902B964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contrast="-6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8376" y="5487100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7" descr="X:\repos\tknerr.github.io\source\images\glyphicons_social_39_e-mail.png">
                <a:extLst>
                  <a:ext uri="{FF2B5EF4-FFF2-40B4-BE49-F238E27FC236}">
                    <a16:creationId xmlns:a16="http://schemas.microsoft.com/office/drawing/2014/main" id="{2384A64F-17DC-2A4A-A9AA-BB8120975D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contrast="-6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9262" y="4846072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 25">
              <a:hlinkClick r:id="rId12"/>
              <a:extLst>
                <a:ext uri="{FF2B5EF4-FFF2-40B4-BE49-F238E27FC236}">
                  <a16:creationId xmlns:a16="http://schemas.microsoft.com/office/drawing/2014/main" id="{1261446F-0862-074E-8F01-7C3C3FD80511}"/>
                </a:ext>
              </a:extLst>
            </p:cNvPr>
            <p:cNvSpPr/>
            <p:nvPr/>
          </p:nvSpPr>
          <p:spPr>
            <a:xfrm>
              <a:off x="1697580" y="5166586"/>
              <a:ext cx="1140624" cy="2286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A Zuehlke"/>
                <a:ea typeface="+mn-ea"/>
                <a:cs typeface="+mn-cs"/>
              </a:endParaRPr>
            </a:p>
          </p:txBody>
        </p:sp>
        <p:sp>
          <p:nvSpPr>
            <p:cNvPr id="27" name="Rectangle 26">
              <a:hlinkClick r:id="rId13"/>
              <a:extLst>
                <a:ext uri="{FF2B5EF4-FFF2-40B4-BE49-F238E27FC236}">
                  <a16:creationId xmlns:a16="http://schemas.microsoft.com/office/drawing/2014/main" id="{93555DF1-8540-8A41-8E01-105968E78CA0}"/>
                </a:ext>
              </a:extLst>
            </p:cNvPr>
            <p:cNvSpPr/>
            <p:nvPr/>
          </p:nvSpPr>
          <p:spPr>
            <a:xfrm>
              <a:off x="1689959" y="4840047"/>
              <a:ext cx="2371587" cy="2286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A Zuehlk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9230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2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1225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9tFfMGTd2hK1gxxA5Ju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al\AppData\Local\Temp\Templafy\PowerPointVsto\Assets\9c8352ca-7806-4e8f-b949-4a40e90ae94f.jpe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gr6Z8fSlmaDud3DpzM7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gr6Z8fSlmaDud3DpzM7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gr6Z8fSlmaDud3DpzM7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gr6Z8fSlmaDud3DpzM7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gr6Z8fSlmaDud3DpzM7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666666"/>
        </a:dk2>
        <a:lt2>
          <a:srgbClr val="CCCCCC"/>
        </a:lt2>
        <a:accent1>
          <a:srgbClr val="FF9900"/>
        </a:accent1>
        <a:accent2>
          <a:srgbClr val="CCFF00"/>
        </a:accent2>
        <a:accent3>
          <a:srgbClr val="00CC66"/>
        </a:accent3>
        <a:accent4>
          <a:srgbClr val="66CCFF"/>
        </a:accent4>
        <a:accent5>
          <a:srgbClr val="0099CC"/>
        </a:accent5>
        <a:accent6>
          <a:srgbClr val="CCCCCC"/>
        </a:accent6>
        <a:hlink>
          <a:srgbClr val="0099CC"/>
        </a:hlink>
        <a:folHlink>
          <a:srgbClr val="0099CC"/>
        </a:folHlink>
      </a:clrScheme>
    </a:extraClrScheme>
  </a:extraClrSchemeLst>
  <a:extLst>
    <a:ext uri="{05A4C25C-085E-4340-85A3-A5531E510DB2}">
      <thm15:themeFamily xmlns:thm15="http://schemas.microsoft.com/office/thememl/2012/main" name="Zuehlke_en-uk_20180223(1).potx" id="{FE81361C-F24A-464F-8829-DCD768B1946A}" vid="{81F56144-8DC4-437A-A149-8FE93C80FC2E}"/>
    </a:ext>
  </a:extLst>
</a:theme>
</file>

<file path=ppt/theme/theme2.xml><?xml version="1.0" encoding="utf-8"?>
<a:theme xmlns:a="http://schemas.openxmlformats.org/drawingml/2006/main" name="1_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169_20141204(1).potx" id="{7D1C89C3-7379-4B75-8C88-7CE7836178D5}" vid="{FB395907-0729-4388-AFFA-84C054548188}"/>
    </a:ext>
  </a:extLst>
</a:theme>
</file>

<file path=ppt/theme/theme3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11.xml><?xml version="1.0" encoding="utf-8"?>
<TemplafySlideTemplateConfiguration><![CDATA[{"elementsMetadata":[],"documentContentValidatorConfiguration":{"enableDocumentContentValidator":false,"documentContentValidatorVersion":0},"slideId":"636746835490004289","enableDocumentContentUpdater":true,"version":"1.0"}]]></TemplafySlideTemplateConfiguration>
</file>

<file path=customXml/item12.xml><?xml version="1.0" encoding="utf-8"?>
<TemplafySlideTemplateConfiguration><![CDATA[{"elementsMetadata":[],"documentContentValidatorConfiguration":{"enableDocumentContentValidator":false,"documentContentValidatorVersion":0},"slideId":"636746835490941844","enableDocumentContentUpdater":true,"version":"1.0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elementsMetadata":[],"documentContentValidatorConfiguration":{"enableDocumentContentValidator":false,"documentContentValidatorVersion":0},"slideId":"636746835489847965","enableDocumentContentUpdater":true,"version":"1.0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TemplateConfiguration><![CDATA[{"elementsMetadata":[],"documentContentValidatorConfiguration":{"enableDocumentContentValidator":false,"documentContentValidatorVersion":0},"slideId":"636746835490666030","enableDocumentContentUpdater":true,"version":"1.0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elementsMetadata":[],"documentContentValidatorConfiguration":{"enableDocumentContentValidator":false,"documentContentValidatorVersion":0},"slideId":"636746835490666028","enableDocumentContentUpdater":true,"version":"1.0"}]]></TemplafySlideTemplateConfiguration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TemplateConfiguration><![CDATA[{"elementsMetadata":[],"documentContentValidatorConfiguration":{"enableDocumentContentValidator":false,"documentContentValidatorVersion":0},"slideId":"636746835490785780","enableDocumentContentUpdater":true,"version":"1.0"}]]></TemplafySlideTemplateConfiguration>
</file>

<file path=customXml/item21.xml><?xml version="1.0" encoding="utf-8"?>
<TemplafySlideFormConfiguration><![CDATA[{"formFields":[],"formDataEntries":[]}]]></TemplafySlideForm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FormConfiguration><![CDATA[{"formFields":[],"formDataEntries":[]}]]></TemplafySlideFormConfiguration>
</file>

<file path=customXml/item24.xml><?xml version="1.0" encoding="utf-8"?>
<TemplafySlideFormConfiguration><![CDATA[{"formFields":[],"formDataEntries":[]}]]></TemplafySlideFormConfiguration>
</file>

<file path=customXml/item25.xml><?xml version="1.0" encoding="utf-8"?>
<TemplafyFormConfiguration><![CDATA[{"formFields":[{"required":true,"type":"datePicker","name":"Date","label":"Date","helpTexts":{"prefix":"","postfix":""},"spacing":{},"fullyQualifiedName":"Date"},{"dataSource":"PrivacyInformation","displayColumn":"privacyInformation","hideIfNoUserInteractionRequired":false,"distinct":true,"filter":{"column":"iana","otherFieldName":"Language","fullyQualifiedOtherFieldName":"Language","otherFieldColumn":"iana","formReference":"userProfile","operator":"equals"},"required":false,"autoSelectFirstOption":false,"type":"dropDown","name":"Privacy_Information","label":"Privacy","helpTexts":{"prefix":"","postfix":""},"spacing":{},"fullyQualifiedName":"Privacy_Information"},{"required":true,"placeholder":"","lines":0,"type":"textBox","name":"PresentationTitle","label":"Presentation Title","helpTexts":{"prefix":"","postfix":""},"spacing":{},"fullyQualifiedName":"PresentationTitle"}],"formDataEntries":[{"name":"Date","value":"kk4aMHJPZOVcn9HOQQqp3w=="},{"name":"Privacy_Information","value":"wrb3mXLdEXkf505miQorvg=="},{"name":"PresentationTitle","value":"pKOtfsbuAQUTm4oCYmO2qMRid/YuWyKvUQGfSQ9XbQs="}]}]]></TemplafyFormConfiguration>
</file>

<file path=customXml/item26.xml><?xml version="1.0" encoding="utf-8"?>
<TemplafySlideFormConfiguration><![CDATA[{"formFields":[],"formDataEntries":[]}]]></TemplafySlideFormConfiguration>
</file>

<file path=customXml/item27.xml><?xml version="1.0" encoding="utf-8"?>
<TemplafySlideTemplateConfiguration><![CDATA[{"elementsMetadata":[],"documentContentValidatorConfiguration":{"enableDocumentContentValidator":false,"documentContentValidatorVersion":0},"slideId":"636746835490004268","enableDocumentContentUpdater":true,"version":"1.0"}]]></TemplafySlideTemplateConfiguration>
</file>

<file path=customXml/item28.xml><?xml version="1.0" encoding="utf-8"?>
<TemplafyTemplateConfiguration><![CDATA[{"elementsMetadata":[{"type":"shape","id":"b512f9b9-b5ce-416f-9dd7-25e96c759b91","elementConfiguration":{"binding":"UserProfile.Name","disableUpdates":false,"type":"text"}},{"type":"shape","id":"0bcde6a4-d255-4509-bf0d-945a51191e37","elementConfiguration":{"binding":"Form.PresentationTitle","disableUpdates":false,"type":"text"}},{"type":"shape","id":"0cd97698-a1d3-40be-a2d5-579a47e0f935","elementConfiguration":{"binding":"Form.Date","disableUpdates":false,"type":"date"}},{"type":"shape","id":"14ec0aa0-6796-4b7c-a319-dfc6dcee7a99","elementConfiguration":{"binding":"Form.Privacy_Information.PrivacyInformation","disableUpdates":false,"type":"text"}}],"transformationConfigurations":[],"templateName":"Empty Zuehlke Template - EN","templateDescription":"Empty presentation 16:9 format EN-UK ","enableDocumentContentUpdater":true,"version":"1.0"}]]></TemplafyTemplateConfiguration>
</file>

<file path=customXml/item29.xml><?xml version="1.0" encoding="utf-8"?>
<TemplafySlideTemplateConfiguration><![CDATA[{"elementsMetadata":[],"documentContentValidatorConfiguration":{"enableDocumentContentValidator":false,"documentContentValidatorVersion":0},"slideId":"636746835488477258","enableDocumentContentUpdater":true,"version":"1.0"}]]></TemplafySlideTemplateConfiguration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746835490666029","enableDocumentContentUpdater":true,"version":"1.0"}]]></TemplafySlideTemplateConfiguration>
</file>

<file path=customXml/item30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elementsMetadata":[],"documentContentValidatorConfiguration":{"enableDocumentContentValidator":false,"documentContentValidatorVersion":0},"slideId":"636746835489847963","enableDocumentContentUpdater":true,"version":"1.0"}]]></TemplafySlideTemplate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6746835490785781","enableDocumentContentUpdater":true,"version":"1.0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documentContentValidatorConfiguration":{"enableDocumentContentValidator":false,"documentContentValidatorVersion":0},"slideId":"636746835490160479","enableDocumentContentUpdater":true,"version":"1.0"}]]></TemplafySlideTemplateConfiguration>
</file>

<file path=customXml/item9.xml><?xml version="1.0" encoding="utf-8"?>
<TemplafySlideTemplateConfiguration><![CDATA[{"elementsMetadata":[],"documentContentValidatorConfiguration":{"enableDocumentContentValidator":false,"documentContentValidatorVersion":0},"slideId":"636746835490785779","enableDocumentContentUpdater":true,"version":"1.0"}]]></TemplafySlideTemplateConfiguration>
</file>

<file path=customXml/itemProps1.xml><?xml version="1.0" encoding="utf-8"?>
<ds:datastoreItem xmlns:ds="http://schemas.openxmlformats.org/officeDocument/2006/customXml" ds:itemID="{FD195AB1-FAF8-46A5-94C3-CF8E9D2CF667}">
  <ds:schemaRefs/>
</ds:datastoreItem>
</file>

<file path=customXml/itemProps10.xml><?xml version="1.0" encoding="utf-8"?>
<ds:datastoreItem xmlns:ds="http://schemas.openxmlformats.org/officeDocument/2006/customXml" ds:itemID="{CC472C16-D918-4FD1-A8DC-961ED60C4BA4}">
  <ds:schemaRefs/>
</ds:datastoreItem>
</file>

<file path=customXml/itemProps11.xml><?xml version="1.0" encoding="utf-8"?>
<ds:datastoreItem xmlns:ds="http://schemas.openxmlformats.org/officeDocument/2006/customXml" ds:itemID="{53259424-8451-42DE-99E9-CD1E6E9D24CC}">
  <ds:schemaRefs/>
</ds:datastoreItem>
</file>

<file path=customXml/itemProps12.xml><?xml version="1.0" encoding="utf-8"?>
<ds:datastoreItem xmlns:ds="http://schemas.openxmlformats.org/officeDocument/2006/customXml" ds:itemID="{C82D7058-4669-4E98-BC69-B9F7C5417984}">
  <ds:schemaRefs/>
</ds:datastoreItem>
</file>

<file path=customXml/itemProps13.xml><?xml version="1.0" encoding="utf-8"?>
<ds:datastoreItem xmlns:ds="http://schemas.openxmlformats.org/officeDocument/2006/customXml" ds:itemID="{71F2E904-FFF5-49D4-AEC2-88AD5FE5462C}">
  <ds:schemaRefs/>
</ds:datastoreItem>
</file>

<file path=customXml/itemProps14.xml><?xml version="1.0" encoding="utf-8"?>
<ds:datastoreItem xmlns:ds="http://schemas.openxmlformats.org/officeDocument/2006/customXml" ds:itemID="{368164A7-F89C-43F0-8856-0052CD65B349}">
  <ds:schemaRefs/>
</ds:datastoreItem>
</file>

<file path=customXml/itemProps15.xml><?xml version="1.0" encoding="utf-8"?>
<ds:datastoreItem xmlns:ds="http://schemas.openxmlformats.org/officeDocument/2006/customXml" ds:itemID="{067CD289-AAE9-47C2-A22E-4A438035E00B}">
  <ds:schemaRefs/>
</ds:datastoreItem>
</file>

<file path=customXml/itemProps16.xml><?xml version="1.0" encoding="utf-8"?>
<ds:datastoreItem xmlns:ds="http://schemas.openxmlformats.org/officeDocument/2006/customXml" ds:itemID="{EE5CF165-A958-44BF-82D1-B9F7CDA0AEDC}">
  <ds:schemaRefs/>
</ds:datastoreItem>
</file>

<file path=customXml/itemProps17.xml><?xml version="1.0" encoding="utf-8"?>
<ds:datastoreItem xmlns:ds="http://schemas.openxmlformats.org/officeDocument/2006/customXml" ds:itemID="{95CD9227-0306-4C25-B41F-F9AE7B6C8CF2}">
  <ds:schemaRefs/>
</ds:datastoreItem>
</file>

<file path=customXml/itemProps18.xml><?xml version="1.0" encoding="utf-8"?>
<ds:datastoreItem xmlns:ds="http://schemas.openxmlformats.org/officeDocument/2006/customXml" ds:itemID="{D3607FA5-FF8A-403B-9F82-FF6CCFC04E6C}">
  <ds:schemaRefs/>
</ds:datastoreItem>
</file>

<file path=customXml/itemProps19.xml><?xml version="1.0" encoding="utf-8"?>
<ds:datastoreItem xmlns:ds="http://schemas.openxmlformats.org/officeDocument/2006/customXml" ds:itemID="{DA0EE755-65F5-470D-B30B-5718F97768B8}">
  <ds:schemaRefs/>
</ds:datastoreItem>
</file>

<file path=customXml/itemProps2.xml><?xml version="1.0" encoding="utf-8"?>
<ds:datastoreItem xmlns:ds="http://schemas.openxmlformats.org/officeDocument/2006/customXml" ds:itemID="{045DE328-9BD8-4FA1-9A42-FEF2C6C4A50E}">
  <ds:schemaRefs/>
</ds:datastoreItem>
</file>

<file path=customXml/itemProps20.xml><?xml version="1.0" encoding="utf-8"?>
<ds:datastoreItem xmlns:ds="http://schemas.openxmlformats.org/officeDocument/2006/customXml" ds:itemID="{A5AF6C8B-211B-4327-A8CE-718789271662}">
  <ds:schemaRefs/>
</ds:datastoreItem>
</file>

<file path=customXml/itemProps21.xml><?xml version="1.0" encoding="utf-8"?>
<ds:datastoreItem xmlns:ds="http://schemas.openxmlformats.org/officeDocument/2006/customXml" ds:itemID="{2F5E7F31-4179-4A43-8E8F-6C4D462637FE}">
  <ds:schemaRefs/>
</ds:datastoreItem>
</file>

<file path=customXml/itemProps22.xml><?xml version="1.0" encoding="utf-8"?>
<ds:datastoreItem xmlns:ds="http://schemas.openxmlformats.org/officeDocument/2006/customXml" ds:itemID="{78DEBB65-C76E-4626-929C-CBB9A930E940}">
  <ds:schemaRefs/>
</ds:datastoreItem>
</file>

<file path=customXml/itemProps23.xml><?xml version="1.0" encoding="utf-8"?>
<ds:datastoreItem xmlns:ds="http://schemas.openxmlformats.org/officeDocument/2006/customXml" ds:itemID="{C3D5A9E1-A7B2-4163-8535-269787D26405}">
  <ds:schemaRefs/>
</ds:datastoreItem>
</file>

<file path=customXml/itemProps24.xml><?xml version="1.0" encoding="utf-8"?>
<ds:datastoreItem xmlns:ds="http://schemas.openxmlformats.org/officeDocument/2006/customXml" ds:itemID="{03575653-F8BF-4601-9883-AE65C74334E5}">
  <ds:schemaRefs/>
</ds:datastoreItem>
</file>

<file path=customXml/itemProps25.xml><?xml version="1.0" encoding="utf-8"?>
<ds:datastoreItem xmlns:ds="http://schemas.openxmlformats.org/officeDocument/2006/customXml" ds:itemID="{9117BA10-B137-4884-BAD1-8347BA164335}">
  <ds:schemaRefs/>
</ds:datastoreItem>
</file>

<file path=customXml/itemProps26.xml><?xml version="1.0" encoding="utf-8"?>
<ds:datastoreItem xmlns:ds="http://schemas.openxmlformats.org/officeDocument/2006/customXml" ds:itemID="{37724B2A-435E-42A4-B596-2ACA99FBB3B1}">
  <ds:schemaRefs/>
</ds:datastoreItem>
</file>

<file path=customXml/itemProps27.xml><?xml version="1.0" encoding="utf-8"?>
<ds:datastoreItem xmlns:ds="http://schemas.openxmlformats.org/officeDocument/2006/customXml" ds:itemID="{4045C7B6-24CF-4215-AE01-E323DB3B7A8A}">
  <ds:schemaRefs/>
</ds:datastoreItem>
</file>

<file path=customXml/itemProps28.xml><?xml version="1.0" encoding="utf-8"?>
<ds:datastoreItem xmlns:ds="http://schemas.openxmlformats.org/officeDocument/2006/customXml" ds:itemID="{25CE08FD-F7B6-4F54-8EBC-75735FE238C3}">
  <ds:schemaRefs/>
</ds:datastoreItem>
</file>

<file path=customXml/itemProps29.xml><?xml version="1.0" encoding="utf-8"?>
<ds:datastoreItem xmlns:ds="http://schemas.openxmlformats.org/officeDocument/2006/customXml" ds:itemID="{842D172F-72A1-4859-BC77-2CA436BA65BB}">
  <ds:schemaRefs/>
</ds:datastoreItem>
</file>

<file path=customXml/itemProps3.xml><?xml version="1.0" encoding="utf-8"?>
<ds:datastoreItem xmlns:ds="http://schemas.openxmlformats.org/officeDocument/2006/customXml" ds:itemID="{ACF74313-8E04-45E3-BC1F-23630242F11E}">
  <ds:schemaRefs/>
</ds:datastoreItem>
</file>

<file path=customXml/itemProps30.xml><?xml version="1.0" encoding="utf-8"?>
<ds:datastoreItem xmlns:ds="http://schemas.openxmlformats.org/officeDocument/2006/customXml" ds:itemID="{260AFA69-15FF-40AC-B7BD-62B0F5400421}">
  <ds:schemaRefs/>
</ds:datastoreItem>
</file>

<file path=customXml/itemProps4.xml><?xml version="1.0" encoding="utf-8"?>
<ds:datastoreItem xmlns:ds="http://schemas.openxmlformats.org/officeDocument/2006/customXml" ds:itemID="{B8F0372F-8CCC-4B1C-B0CA-1FD5C7FE62EF}">
  <ds:schemaRefs/>
</ds:datastoreItem>
</file>

<file path=customXml/itemProps5.xml><?xml version="1.0" encoding="utf-8"?>
<ds:datastoreItem xmlns:ds="http://schemas.openxmlformats.org/officeDocument/2006/customXml" ds:itemID="{A4AE84F1-0497-410E-A0DD-BA3B9C72F002}">
  <ds:schemaRefs/>
</ds:datastoreItem>
</file>

<file path=customXml/itemProps6.xml><?xml version="1.0" encoding="utf-8"?>
<ds:datastoreItem xmlns:ds="http://schemas.openxmlformats.org/officeDocument/2006/customXml" ds:itemID="{0AC1D0B4-1DEB-4C0F-978E-5206534EF19E}">
  <ds:schemaRefs/>
</ds:datastoreItem>
</file>

<file path=customXml/itemProps7.xml><?xml version="1.0" encoding="utf-8"?>
<ds:datastoreItem xmlns:ds="http://schemas.openxmlformats.org/officeDocument/2006/customXml" ds:itemID="{71A33AC0-4D70-4075-8CC8-3C830303F313}">
  <ds:schemaRefs/>
</ds:datastoreItem>
</file>

<file path=customXml/itemProps8.xml><?xml version="1.0" encoding="utf-8"?>
<ds:datastoreItem xmlns:ds="http://schemas.openxmlformats.org/officeDocument/2006/customXml" ds:itemID="{E9608FA1-4BA9-4BAD-88D1-1815870DB063}">
  <ds:schemaRefs/>
</ds:datastoreItem>
</file>

<file path=customXml/itemProps9.xml><?xml version="1.0" encoding="utf-8"?>
<ds:datastoreItem xmlns:ds="http://schemas.openxmlformats.org/officeDocument/2006/customXml" ds:itemID="{6D4AF97C-E776-4578-A7BB-88481737C97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Empty_Presentation_16-9_en-uk</Template>
  <TotalTime>583</TotalTime>
  <Words>209</Words>
  <Application>Microsoft Macintosh PowerPoint</Application>
  <PresentationFormat>Widescreen</PresentationFormat>
  <Paragraphs>63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AA Zuehlke Medium</vt:lpstr>
      <vt:lpstr>AA Zuehlke</vt:lpstr>
      <vt:lpstr>Arial</vt:lpstr>
      <vt:lpstr>Wingdings</vt:lpstr>
      <vt:lpstr>Symbol</vt:lpstr>
      <vt:lpstr>Zuehlke</vt:lpstr>
      <vt:lpstr>1_Zuehlke</vt:lpstr>
      <vt:lpstr>think-cell Slide</vt:lpstr>
      <vt:lpstr>Monitoring in Azure</vt:lpstr>
      <vt:lpstr>Overview</vt:lpstr>
      <vt:lpstr>Super-quick Azure Monitor Overview</vt:lpstr>
      <vt:lpstr>Super-quick Azure Monitor Overview</vt:lpstr>
      <vt:lpstr>Azure Monitoring Demo!</vt:lpstr>
      <vt:lpstr>Lessons Learned</vt:lpstr>
      <vt:lpstr>Automation Tipps</vt:lpstr>
      <vt:lpstr>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Knerr, Torben</dc:creator>
  <cp:keywords/>
  <dc:description/>
  <cp:lastModifiedBy>Knerr, Torben</cp:lastModifiedBy>
  <cp:revision>44</cp:revision>
  <dcterms:created xsi:type="dcterms:W3CDTF">2018-08-08T10:52:37Z</dcterms:created>
  <dcterms:modified xsi:type="dcterms:W3CDTF">2019-08-15T20:50:08Z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2019-01-15T14:39:59.4667448Z</vt:lpwstr>
  </property>
  <property fmtid="{D5CDD505-2E9C-101B-9397-08002B2CF9AE}" pid="3" name="TemplafyTenantId">
    <vt:lpwstr>zuehlke</vt:lpwstr>
  </property>
  <property fmtid="{D5CDD505-2E9C-101B-9397-08002B2CF9AE}" pid="4" name="TemplafyTemplateId">
    <vt:lpwstr>636746835477028291</vt:lpwstr>
  </property>
  <property fmtid="{D5CDD505-2E9C-101B-9397-08002B2CF9AE}" pid="5" name="TemplafyUserProfileId">
    <vt:lpwstr>636790684416777399</vt:lpwstr>
  </property>
  <property fmtid="{D5CDD505-2E9C-101B-9397-08002B2CF9AE}" pid="6" name="TemplafyLanguageCode">
    <vt:lpwstr>de-DE</vt:lpwstr>
  </property>
</Properties>
</file>