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Abril Fatface"/>
      <p:regular r:id="rId28"/>
    </p:embeddedFont>
    <p:embeddedFont>
      <p:font typeface="Bodoni"/>
      <p:regular r:id="rId29"/>
      <p:bold r:id="rId30"/>
      <p:italic r:id="rId31"/>
      <p:boldItalic r:id="rId32"/>
    </p:embeddedFont>
    <p:embeddedFont>
      <p:font typeface="Fira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AbrilFatface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odoni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odoni-italic.fntdata"/><Relationship Id="rId30" Type="http://schemas.openxmlformats.org/officeDocument/2006/relationships/font" Target="fonts/Bodoni-bold.fntdata"/><Relationship Id="rId11" Type="http://schemas.openxmlformats.org/officeDocument/2006/relationships/slide" Target="slides/slide7.xml"/><Relationship Id="rId33" Type="http://schemas.openxmlformats.org/officeDocument/2006/relationships/font" Target="fonts/FiraSans-regular.fntdata"/><Relationship Id="rId10" Type="http://schemas.openxmlformats.org/officeDocument/2006/relationships/slide" Target="slides/slide6.xml"/><Relationship Id="rId32" Type="http://schemas.openxmlformats.org/officeDocument/2006/relationships/font" Target="fonts/Bodoni-boldItalic.fntdata"/><Relationship Id="rId13" Type="http://schemas.openxmlformats.org/officeDocument/2006/relationships/slide" Target="slides/slide9.xml"/><Relationship Id="rId35" Type="http://schemas.openxmlformats.org/officeDocument/2006/relationships/font" Target="fonts/FiraSans-italic.fntdata"/><Relationship Id="rId12" Type="http://schemas.openxmlformats.org/officeDocument/2006/relationships/slide" Target="slides/slide8.xml"/><Relationship Id="rId34" Type="http://schemas.openxmlformats.org/officeDocument/2006/relationships/font" Target="fonts/FiraSans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FiraSans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5dd3bd270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5dd3bd270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5de90cb7f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5de90cb7f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5de90cb7f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5de90cb7f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5de90cb7f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5de90cb7f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592c2a414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592c2a41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592c2a414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592c2a414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58f379aed3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58f379aed3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595de38ce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595de38ce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5de90cb7f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5de90cb7f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b3f9adf858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b3f9adf85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8f08553c2_0_15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b8f08553c2_0_15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5df1f4b7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5df1f4b7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58f379aed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58f379aed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595de38c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595de38c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b8f08553c2_0_15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b8f08553c2_0_15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3f9adf85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3f9adf85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5dd3bd270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5dd3bd270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8f08553c2_0_15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b8f08553c2_0_15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5dd3bd270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5dd3bd270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8f08553c2_0_20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8f08553c2_0_20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b8f08553c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b8f08553c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5dd3bd270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5dd3bd270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slidesgo.com/" TargetMode="External"/><Relationship Id="rId4" Type="http://schemas.openxmlformats.org/officeDocument/2006/relationships/hyperlink" Target="https://www.flaticon.com/" TargetMode="External"/><Relationship Id="rId5" Type="http://schemas.openxmlformats.org/officeDocument/2006/relationships/hyperlink" Target="https://www.freepik.com/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956756" y="1139838"/>
            <a:ext cx="5230500" cy="241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956750" y="3558149"/>
            <a:ext cx="5230500" cy="4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hasCustomPrompt="1" type="title"/>
          </p:nvPr>
        </p:nvSpPr>
        <p:spPr>
          <a:xfrm>
            <a:off x="1311150" y="1984950"/>
            <a:ext cx="6521700" cy="14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/>
          <p:nvPr>
            <p:ph idx="1" type="body"/>
          </p:nvPr>
        </p:nvSpPr>
        <p:spPr>
          <a:xfrm>
            <a:off x="1311150" y="3423150"/>
            <a:ext cx="6521700" cy="4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hasCustomPrompt="1" idx="2" type="title"/>
          </p:nvPr>
        </p:nvSpPr>
        <p:spPr>
          <a:xfrm>
            <a:off x="765314" y="1668650"/>
            <a:ext cx="862500" cy="65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41" name="Google Shape;41;p13"/>
          <p:cNvSpPr txBox="1"/>
          <p:nvPr>
            <p:ph idx="3" type="title"/>
          </p:nvPr>
        </p:nvSpPr>
        <p:spPr>
          <a:xfrm>
            <a:off x="1627612" y="1668650"/>
            <a:ext cx="2814900" cy="51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" type="subTitle"/>
          </p:nvPr>
        </p:nvSpPr>
        <p:spPr>
          <a:xfrm>
            <a:off x="1627612" y="2157875"/>
            <a:ext cx="281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hasCustomPrompt="1" idx="4" type="title"/>
          </p:nvPr>
        </p:nvSpPr>
        <p:spPr>
          <a:xfrm>
            <a:off x="4701438" y="1668650"/>
            <a:ext cx="862500" cy="65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44" name="Google Shape;44;p13"/>
          <p:cNvSpPr txBox="1"/>
          <p:nvPr>
            <p:ph idx="5" type="title"/>
          </p:nvPr>
        </p:nvSpPr>
        <p:spPr>
          <a:xfrm>
            <a:off x="5563879" y="1668650"/>
            <a:ext cx="2814900" cy="51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6" type="subTitle"/>
          </p:nvPr>
        </p:nvSpPr>
        <p:spPr>
          <a:xfrm>
            <a:off x="5563879" y="2157875"/>
            <a:ext cx="281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hasCustomPrompt="1" idx="7" type="title"/>
          </p:nvPr>
        </p:nvSpPr>
        <p:spPr>
          <a:xfrm>
            <a:off x="765162" y="3334250"/>
            <a:ext cx="862500" cy="65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/>
          <p:nvPr>
            <p:ph idx="8" type="title"/>
          </p:nvPr>
        </p:nvSpPr>
        <p:spPr>
          <a:xfrm>
            <a:off x="1627612" y="3334250"/>
            <a:ext cx="2814900" cy="51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9" type="subTitle"/>
          </p:nvPr>
        </p:nvSpPr>
        <p:spPr>
          <a:xfrm>
            <a:off x="1627612" y="3823475"/>
            <a:ext cx="281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hasCustomPrompt="1" idx="13" type="title"/>
          </p:nvPr>
        </p:nvSpPr>
        <p:spPr>
          <a:xfrm>
            <a:off x="4701588" y="3334250"/>
            <a:ext cx="862500" cy="65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/>
          <p:nvPr>
            <p:ph idx="14" type="title"/>
          </p:nvPr>
        </p:nvSpPr>
        <p:spPr>
          <a:xfrm>
            <a:off x="5563879" y="3334250"/>
            <a:ext cx="2814900" cy="51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5" type="subTitle"/>
          </p:nvPr>
        </p:nvSpPr>
        <p:spPr>
          <a:xfrm>
            <a:off x="5563879" y="3823475"/>
            <a:ext cx="281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4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2" type="title"/>
          </p:nvPr>
        </p:nvSpPr>
        <p:spPr>
          <a:xfrm>
            <a:off x="719527" y="2570975"/>
            <a:ext cx="2388300" cy="51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719525" y="3108687"/>
            <a:ext cx="2388300" cy="10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3" type="title"/>
          </p:nvPr>
        </p:nvSpPr>
        <p:spPr>
          <a:xfrm>
            <a:off x="6036176" y="2594475"/>
            <a:ext cx="2388300" cy="51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4" type="subTitle"/>
          </p:nvPr>
        </p:nvSpPr>
        <p:spPr>
          <a:xfrm>
            <a:off x="6036175" y="3132193"/>
            <a:ext cx="2388300" cy="10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2" type="title"/>
          </p:nvPr>
        </p:nvSpPr>
        <p:spPr>
          <a:xfrm>
            <a:off x="815200" y="1812875"/>
            <a:ext cx="2201400" cy="8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" type="subTitle"/>
          </p:nvPr>
        </p:nvSpPr>
        <p:spPr>
          <a:xfrm>
            <a:off x="815200" y="2666125"/>
            <a:ext cx="22014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3" type="title"/>
          </p:nvPr>
        </p:nvSpPr>
        <p:spPr>
          <a:xfrm>
            <a:off x="3471300" y="2498675"/>
            <a:ext cx="2201400" cy="8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4" type="subTitle"/>
          </p:nvPr>
        </p:nvSpPr>
        <p:spPr>
          <a:xfrm>
            <a:off x="3471300" y="3351925"/>
            <a:ext cx="22014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5" type="title"/>
          </p:nvPr>
        </p:nvSpPr>
        <p:spPr>
          <a:xfrm>
            <a:off x="6127400" y="1812875"/>
            <a:ext cx="2201400" cy="8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6" type="subTitle"/>
          </p:nvPr>
        </p:nvSpPr>
        <p:spPr>
          <a:xfrm>
            <a:off x="6127400" y="2666125"/>
            <a:ext cx="22014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2" type="title"/>
          </p:nvPr>
        </p:nvSpPr>
        <p:spPr>
          <a:xfrm>
            <a:off x="815201" y="2634100"/>
            <a:ext cx="2201400" cy="51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" type="subTitle"/>
          </p:nvPr>
        </p:nvSpPr>
        <p:spPr>
          <a:xfrm>
            <a:off x="815200" y="3123325"/>
            <a:ext cx="2201400" cy="11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3" type="title"/>
          </p:nvPr>
        </p:nvSpPr>
        <p:spPr>
          <a:xfrm>
            <a:off x="3471301" y="2634100"/>
            <a:ext cx="2201400" cy="51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4" type="subTitle"/>
          </p:nvPr>
        </p:nvSpPr>
        <p:spPr>
          <a:xfrm>
            <a:off x="3471300" y="3123325"/>
            <a:ext cx="2201400" cy="11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5" type="title"/>
          </p:nvPr>
        </p:nvSpPr>
        <p:spPr>
          <a:xfrm>
            <a:off x="6127401" y="2634100"/>
            <a:ext cx="2201400" cy="51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6" type="subTitle"/>
          </p:nvPr>
        </p:nvSpPr>
        <p:spPr>
          <a:xfrm>
            <a:off x="6127400" y="3123325"/>
            <a:ext cx="2201400" cy="11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2" type="title"/>
          </p:nvPr>
        </p:nvSpPr>
        <p:spPr>
          <a:xfrm>
            <a:off x="719527" y="2448675"/>
            <a:ext cx="3353400" cy="51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subTitle"/>
          </p:nvPr>
        </p:nvSpPr>
        <p:spPr>
          <a:xfrm>
            <a:off x="719525" y="1636500"/>
            <a:ext cx="3353400" cy="81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3" type="title"/>
          </p:nvPr>
        </p:nvSpPr>
        <p:spPr>
          <a:xfrm>
            <a:off x="5070961" y="2448675"/>
            <a:ext cx="3353400" cy="51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4" type="subTitle"/>
          </p:nvPr>
        </p:nvSpPr>
        <p:spPr>
          <a:xfrm>
            <a:off x="5070950" y="1636500"/>
            <a:ext cx="3353400" cy="81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5" type="title"/>
          </p:nvPr>
        </p:nvSpPr>
        <p:spPr>
          <a:xfrm>
            <a:off x="719565" y="4013600"/>
            <a:ext cx="3353400" cy="51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6" type="subTitle"/>
          </p:nvPr>
        </p:nvSpPr>
        <p:spPr>
          <a:xfrm>
            <a:off x="719553" y="3201500"/>
            <a:ext cx="3353400" cy="81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7" type="title"/>
          </p:nvPr>
        </p:nvSpPr>
        <p:spPr>
          <a:xfrm>
            <a:off x="5070999" y="4013600"/>
            <a:ext cx="3353400" cy="51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8" type="subTitle"/>
          </p:nvPr>
        </p:nvSpPr>
        <p:spPr>
          <a:xfrm>
            <a:off x="5071000" y="3201500"/>
            <a:ext cx="3353400" cy="81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2" type="title"/>
          </p:nvPr>
        </p:nvSpPr>
        <p:spPr>
          <a:xfrm>
            <a:off x="810500" y="1787500"/>
            <a:ext cx="2145900" cy="51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" type="subTitle"/>
          </p:nvPr>
        </p:nvSpPr>
        <p:spPr>
          <a:xfrm>
            <a:off x="767900" y="2276725"/>
            <a:ext cx="223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3" type="title"/>
          </p:nvPr>
        </p:nvSpPr>
        <p:spPr>
          <a:xfrm>
            <a:off x="3499033" y="1787500"/>
            <a:ext cx="2145900" cy="51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4" type="subTitle"/>
          </p:nvPr>
        </p:nvSpPr>
        <p:spPr>
          <a:xfrm>
            <a:off x="3456438" y="2276725"/>
            <a:ext cx="223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5" type="title"/>
          </p:nvPr>
        </p:nvSpPr>
        <p:spPr>
          <a:xfrm>
            <a:off x="6187567" y="1787500"/>
            <a:ext cx="2145900" cy="51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6" type="subTitle"/>
          </p:nvPr>
        </p:nvSpPr>
        <p:spPr>
          <a:xfrm>
            <a:off x="6144962" y="2276725"/>
            <a:ext cx="223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7" type="title"/>
          </p:nvPr>
        </p:nvSpPr>
        <p:spPr>
          <a:xfrm>
            <a:off x="810500" y="3323050"/>
            <a:ext cx="2145900" cy="51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8" type="subTitle"/>
          </p:nvPr>
        </p:nvSpPr>
        <p:spPr>
          <a:xfrm>
            <a:off x="767875" y="3820337"/>
            <a:ext cx="223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9" type="title"/>
          </p:nvPr>
        </p:nvSpPr>
        <p:spPr>
          <a:xfrm>
            <a:off x="3499033" y="3323050"/>
            <a:ext cx="2145900" cy="51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3" type="subTitle"/>
          </p:nvPr>
        </p:nvSpPr>
        <p:spPr>
          <a:xfrm>
            <a:off x="3456438" y="3820337"/>
            <a:ext cx="223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14" type="title"/>
          </p:nvPr>
        </p:nvSpPr>
        <p:spPr>
          <a:xfrm>
            <a:off x="6187567" y="3323050"/>
            <a:ext cx="2145900" cy="51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97" name="Google Shape;97;p18"/>
          <p:cNvSpPr txBox="1"/>
          <p:nvPr>
            <p:ph idx="15" type="subTitle"/>
          </p:nvPr>
        </p:nvSpPr>
        <p:spPr>
          <a:xfrm>
            <a:off x="6144962" y="3820337"/>
            <a:ext cx="223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" type="subTitle"/>
          </p:nvPr>
        </p:nvSpPr>
        <p:spPr>
          <a:xfrm>
            <a:off x="907775" y="1458850"/>
            <a:ext cx="3383700" cy="89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2057350" y="539505"/>
            <a:ext cx="50292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1" type="subTitle"/>
          </p:nvPr>
        </p:nvSpPr>
        <p:spPr>
          <a:xfrm>
            <a:off x="2674000" y="1449455"/>
            <a:ext cx="3795900" cy="11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/>
        </p:nvSpPr>
        <p:spPr>
          <a:xfrm>
            <a:off x="2822700" y="3526725"/>
            <a:ext cx="34986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CREDITS</a:t>
            </a:r>
            <a:r>
              <a:rPr lang="en" sz="12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: This presentation template was created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,</a:t>
            </a:r>
            <a:r>
              <a:rPr lang="en" sz="12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 and includes icons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 and infographics &amp; images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072900" y="1907700"/>
            <a:ext cx="4746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1248000" y="1907700"/>
            <a:ext cx="1748700" cy="132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3072900" y="2733376"/>
            <a:ext cx="4746900" cy="4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6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6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6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713250" y="1552250"/>
            <a:ext cx="3622800" cy="30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07851" y="1552250"/>
            <a:ext cx="3622800" cy="30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4327875" y="1540550"/>
            <a:ext cx="304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" type="subTitle"/>
          </p:nvPr>
        </p:nvSpPr>
        <p:spPr>
          <a:xfrm>
            <a:off x="4327875" y="2113250"/>
            <a:ext cx="3846600" cy="16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1780650" y="1443400"/>
            <a:ext cx="5582700" cy="24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2395800" y="1383000"/>
            <a:ext cx="4352400" cy="106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9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9"/>
          <p:cNvSpPr txBox="1"/>
          <p:nvPr>
            <p:ph idx="1" type="subTitle"/>
          </p:nvPr>
        </p:nvSpPr>
        <p:spPr>
          <a:xfrm>
            <a:off x="2709475" y="2621800"/>
            <a:ext cx="3725100" cy="13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type="title"/>
          </p:nvPr>
        </p:nvSpPr>
        <p:spPr>
          <a:xfrm>
            <a:off x="5209025" y="973525"/>
            <a:ext cx="2347800" cy="17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●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302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○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30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■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302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●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302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○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302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■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302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●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302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○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30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■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5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neptune.ai/blog/6-gan-architectures" TargetMode="External"/><Relationship Id="rId4" Type="http://schemas.openxmlformats.org/officeDocument/2006/relationships/hyperlink" Target="https://blog.paperspace.com/complete-guide-to-gans/" TargetMode="External"/><Relationship Id="rId5" Type="http://schemas.openxmlformats.org/officeDocument/2006/relationships/hyperlink" Target="https://machinelearningmastery.com/introduction-to-style-generative-adversarial-network-stylegan/" TargetMode="External"/><Relationship Id="rId6" Type="http://schemas.openxmlformats.org/officeDocument/2006/relationships/hyperlink" Target="https://developers.google.com/machine-learning/gan/gan_structure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/>
          <p:nvPr>
            <p:ph type="ctrTitle"/>
          </p:nvPr>
        </p:nvSpPr>
        <p:spPr>
          <a:xfrm>
            <a:off x="1008500" y="1504825"/>
            <a:ext cx="7033500" cy="18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CELESTIAL-GANS</a:t>
            </a:r>
            <a:endParaRPr>
              <a:latin typeface="Bodoni"/>
              <a:ea typeface="Bodoni"/>
              <a:cs typeface="Bodoni"/>
              <a:sym typeface="Bodoni"/>
            </a:endParaRPr>
          </a:p>
        </p:txBody>
      </p:sp>
      <p:sp>
        <p:nvSpPr>
          <p:cNvPr id="114" name="Google Shape;114;p25"/>
          <p:cNvSpPr txBox="1"/>
          <p:nvPr>
            <p:ph idx="1" type="subTitle"/>
          </p:nvPr>
        </p:nvSpPr>
        <p:spPr>
          <a:xfrm>
            <a:off x="1910000" y="2762424"/>
            <a:ext cx="5230500" cy="4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AI sees the universe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GANs </a:t>
            </a:r>
            <a:r>
              <a:rPr baseline="-25000" lang="en" sz="2800"/>
              <a:t>( Utility)</a:t>
            </a:r>
            <a:endParaRPr baseline="-25000" sz="2800"/>
          </a:p>
        </p:txBody>
      </p:sp>
      <p:sp>
        <p:nvSpPr>
          <p:cNvPr id="186" name="Google Shape;186;p34"/>
          <p:cNvSpPr txBox="1"/>
          <p:nvPr>
            <p:ph idx="1" type="body"/>
          </p:nvPr>
        </p:nvSpPr>
        <p:spPr>
          <a:xfrm>
            <a:off x="713250" y="1438350"/>
            <a:ext cx="7717500" cy="25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GANs are usually trained in a self-supervised fashion, i.e. they use the unlabelled data as the supervisory signal.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If Gan’s becomes better at creating data then it will also be able to understand the data which is present in the world much better than any other algorithms.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They’re powerful as it can generate images, audios clips, videos which do not exists in reality.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/>
          <p:nvPr>
            <p:ph type="title"/>
          </p:nvPr>
        </p:nvSpPr>
        <p:spPr>
          <a:xfrm>
            <a:off x="660875" y="1931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 Architecture</a:t>
            </a:r>
            <a:endParaRPr/>
          </a:p>
        </p:txBody>
      </p:sp>
      <p:pic>
        <p:nvPicPr>
          <p:cNvPr id="192" name="Google Shape;19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5674" y="896650"/>
            <a:ext cx="4852649" cy="364087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5"/>
          <p:cNvSpPr txBox="1"/>
          <p:nvPr/>
        </p:nvSpPr>
        <p:spPr>
          <a:xfrm>
            <a:off x="5522175" y="2132250"/>
            <a:ext cx="124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Real or Fake</a:t>
            </a:r>
            <a:endParaRPr sz="10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4" name="Google Shape;194;p35"/>
          <p:cNvSpPr txBox="1"/>
          <p:nvPr/>
        </p:nvSpPr>
        <p:spPr>
          <a:xfrm>
            <a:off x="4111000" y="4439750"/>
            <a:ext cx="124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Backpropagation</a:t>
            </a:r>
            <a:endParaRPr sz="10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5" name="Google Shape;195;p35"/>
          <p:cNvSpPr txBox="1"/>
          <p:nvPr/>
        </p:nvSpPr>
        <p:spPr>
          <a:xfrm>
            <a:off x="2481475" y="2132250"/>
            <a:ext cx="598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Noise</a:t>
            </a:r>
            <a:endParaRPr sz="10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6" name="Google Shape;196;p35"/>
          <p:cNvSpPr txBox="1"/>
          <p:nvPr/>
        </p:nvSpPr>
        <p:spPr>
          <a:xfrm>
            <a:off x="3372625" y="896650"/>
            <a:ext cx="909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Real Sample</a:t>
            </a:r>
            <a:endParaRPr sz="9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7" name="Google Shape;197;p35"/>
          <p:cNvSpPr txBox="1"/>
          <p:nvPr/>
        </p:nvSpPr>
        <p:spPr>
          <a:xfrm>
            <a:off x="3372625" y="3711150"/>
            <a:ext cx="909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Fake Sample</a:t>
            </a:r>
            <a:endParaRPr sz="9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</a:t>
            </a:r>
            <a:endParaRPr/>
          </a:p>
        </p:txBody>
      </p:sp>
      <p:sp>
        <p:nvSpPr>
          <p:cNvPr id="203" name="Google Shape;203;p36"/>
          <p:cNvSpPr txBox="1"/>
          <p:nvPr>
            <p:ph idx="1" type="body"/>
          </p:nvPr>
        </p:nvSpPr>
        <p:spPr>
          <a:xfrm>
            <a:off x="4871650" y="1847200"/>
            <a:ext cx="3880500" cy="20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400"/>
              <a:t>Generates Synthetic samples with some Noise.</a:t>
            </a:r>
            <a:endParaRPr sz="1400"/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sz="1400"/>
              <a:t>Samples termed as Fake Sample</a:t>
            </a:r>
            <a:endParaRPr sz="1400"/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sz="1400"/>
              <a:t>Sampled from Latent Space</a:t>
            </a:r>
            <a:endParaRPr sz="1400"/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●"/>
            </a:pPr>
            <a:r>
              <a:rPr lang="en" sz="1400"/>
              <a:t>Generator Tries to fool Discriminator into classifying Fake sample as real sample</a:t>
            </a:r>
            <a:endParaRPr sz="1400"/>
          </a:p>
        </p:txBody>
      </p:sp>
      <p:pic>
        <p:nvPicPr>
          <p:cNvPr id="204" name="Google Shape;20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700" y="1862400"/>
            <a:ext cx="4034625" cy="205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Discriminator</a:t>
            </a:r>
            <a:endParaRPr/>
          </a:p>
        </p:txBody>
      </p:sp>
      <p:sp>
        <p:nvSpPr>
          <p:cNvPr id="210" name="Google Shape;210;p37"/>
          <p:cNvSpPr txBox="1"/>
          <p:nvPr>
            <p:ph idx="1" type="body"/>
          </p:nvPr>
        </p:nvSpPr>
        <p:spPr>
          <a:xfrm>
            <a:off x="4940450" y="1796400"/>
            <a:ext cx="3999300" cy="22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Binary Classifier (0,1)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Discriminates between Real and Fake Sample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Discriminator tries not to get fooled by Generator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 sz="1400"/>
              <a:t>Generator wants to generate samples in a way so that the Discriminator makes a mistake in calling it out as a real one.</a:t>
            </a:r>
            <a:endParaRPr sz="1400"/>
          </a:p>
        </p:txBody>
      </p:sp>
      <p:pic>
        <p:nvPicPr>
          <p:cNvPr id="211" name="Google Shape;21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5" y="1935426"/>
            <a:ext cx="3913250" cy="196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8"/>
          <p:cNvSpPr txBox="1"/>
          <p:nvPr>
            <p:ph type="title"/>
          </p:nvPr>
        </p:nvSpPr>
        <p:spPr>
          <a:xfrm>
            <a:off x="2104700" y="1891350"/>
            <a:ext cx="5281200" cy="13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What I cannot create, </a:t>
            </a:r>
            <a:endParaRPr sz="3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I do not understand</a:t>
            </a:r>
            <a:endParaRPr sz="3500"/>
          </a:p>
        </p:txBody>
      </p:sp>
      <p:sp>
        <p:nvSpPr>
          <p:cNvPr id="217" name="Google Shape;217;p38"/>
          <p:cNvSpPr txBox="1"/>
          <p:nvPr>
            <p:ph idx="1" type="body"/>
          </p:nvPr>
        </p:nvSpPr>
        <p:spPr>
          <a:xfrm>
            <a:off x="479150" y="870400"/>
            <a:ext cx="3515400" cy="7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of the famous quotes which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explains the intuition behind Gan’s.</a:t>
            </a:r>
            <a:endParaRPr/>
          </a:p>
        </p:txBody>
      </p:sp>
      <p:sp>
        <p:nvSpPr>
          <p:cNvPr id="218" name="Google Shape;218;p38"/>
          <p:cNvSpPr txBox="1"/>
          <p:nvPr>
            <p:ph idx="2" type="body"/>
          </p:nvPr>
        </p:nvSpPr>
        <p:spPr>
          <a:xfrm>
            <a:off x="6297250" y="3459950"/>
            <a:ext cx="2230800" cy="7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 </a:t>
            </a:r>
            <a:r>
              <a:rPr lang="en"/>
              <a:t>Richard Feynman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(Theoretical Physicist)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/>
          <p:nvPr>
            <p:ph type="title"/>
          </p:nvPr>
        </p:nvSpPr>
        <p:spPr>
          <a:xfrm>
            <a:off x="3342025" y="1770150"/>
            <a:ext cx="4746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</a:t>
            </a:r>
            <a:endParaRPr/>
          </a:p>
        </p:txBody>
      </p:sp>
      <p:sp>
        <p:nvSpPr>
          <p:cNvPr id="224" name="Google Shape;224;p39"/>
          <p:cNvSpPr txBox="1"/>
          <p:nvPr>
            <p:ph idx="2" type="title"/>
          </p:nvPr>
        </p:nvSpPr>
        <p:spPr>
          <a:xfrm>
            <a:off x="935750" y="1770150"/>
            <a:ext cx="2330100" cy="132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25" name="Google Shape;225;p39"/>
          <p:cNvSpPr txBox="1"/>
          <p:nvPr>
            <p:ph idx="1" type="subTitle"/>
          </p:nvPr>
        </p:nvSpPr>
        <p:spPr>
          <a:xfrm>
            <a:off x="3342025" y="2519625"/>
            <a:ext cx="5438700" cy="4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and Build of Project Structure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0"/>
          <p:cNvSpPr txBox="1"/>
          <p:nvPr/>
        </p:nvSpPr>
        <p:spPr>
          <a:xfrm>
            <a:off x="731625" y="619850"/>
            <a:ext cx="1304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Image Sources</a:t>
            </a:r>
            <a:endParaRPr b="1" sz="11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1" name="Google Shape;231;p40"/>
          <p:cNvSpPr txBox="1"/>
          <p:nvPr/>
        </p:nvSpPr>
        <p:spPr>
          <a:xfrm>
            <a:off x="6998900" y="619850"/>
            <a:ext cx="1407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Various GANs Used</a:t>
            </a:r>
            <a:endParaRPr b="1" sz="11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232" name="Google Shape;23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650" y="740400"/>
            <a:ext cx="8466251" cy="403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1"/>
          <p:cNvSpPr txBox="1"/>
          <p:nvPr>
            <p:ph type="title"/>
          </p:nvPr>
        </p:nvSpPr>
        <p:spPr>
          <a:xfrm>
            <a:off x="3342025" y="1880550"/>
            <a:ext cx="3937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Conclusion</a:t>
            </a:r>
            <a:endParaRPr sz="5500"/>
          </a:p>
        </p:txBody>
      </p:sp>
      <p:sp>
        <p:nvSpPr>
          <p:cNvPr id="238" name="Google Shape;238;p41"/>
          <p:cNvSpPr txBox="1"/>
          <p:nvPr>
            <p:ph idx="2" type="title"/>
          </p:nvPr>
        </p:nvSpPr>
        <p:spPr>
          <a:xfrm>
            <a:off x="1098100" y="1770150"/>
            <a:ext cx="2330100" cy="132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39" name="Google Shape;239;p41"/>
          <p:cNvSpPr txBox="1"/>
          <p:nvPr>
            <p:ph idx="1" type="subTitle"/>
          </p:nvPr>
        </p:nvSpPr>
        <p:spPr>
          <a:xfrm>
            <a:off x="3342025" y="2519625"/>
            <a:ext cx="5438700" cy="4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Summarized expected results and Outcomes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2"/>
          <p:cNvSpPr txBox="1"/>
          <p:nvPr>
            <p:ph type="title"/>
          </p:nvPr>
        </p:nvSpPr>
        <p:spPr>
          <a:xfrm>
            <a:off x="507825" y="1131775"/>
            <a:ext cx="8265600" cy="19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Generative Adversarial Networks is the most interesting idea in machine learning in last ten years.</a:t>
            </a:r>
            <a:endParaRPr sz="3500"/>
          </a:p>
        </p:txBody>
      </p:sp>
      <p:sp>
        <p:nvSpPr>
          <p:cNvPr id="245" name="Google Shape;245;p42"/>
          <p:cNvSpPr txBox="1"/>
          <p:nvPr>
            <p:ph idx="2" type="body"/>
          </p:nvPr>
        </p:nvSpPr>
        <p:spPr>
          <a:xfrm>
            <a:off x="6291250" y="3274550"/>
            <a:ext cx="2230800" cy="7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 Yann Yecun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   </a:t>
            </a:r>
            <a:r>
              <a:rPr lang="en" sz="1400"/>
              <a:t>(Facebook AI Director)</a:t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3"/>
          <p:cNvSpPr txBox="1"/>
          <p:nvPr>
            <p:ph type="title"/>
          </p:nvPr>
        </p:nvSpPr>
        <p:spPr>
          <a:xfrm>
            <a:off x="713250" y="39157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r>
              <a:rPr lang="en"/>
              <a:t> </a:t>
            </a:r>
            <a:endParaRPr/>
          </a:p>
        </p:txBody>
      </p:sp>
      <p:sp>
        <p:nvSpPr>
          <p:cNvPr id="251" name="Google Shape;251;p43"/>
          <p:cNvSpPr txBox="1"/>
          <p:nvPr>
            <p:ph idx="1" type="subTitle"/>
          </p:nvPr>
        </p:nvSpPr>
        <p:spPr>
          <a:xfrm>
            <a:off x="713050" y="3866400"/>
            <a:ext cx="223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Galaxy </a:t>
            </a:r>
            <a:endParaRPr sz="1800"/>
          </a:p>
        </p:txBody>
      </p:sp>
      <p:pic>
        <p:nvPicPr>
          <p:cNvPr id="252" name="Google Shape;25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6500" y="1791723"/>
            <a:ext cx="1851600" cy="185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7748" y="1846323"/>
            <a:ext cx="1797000" cy="179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43"/>
          <p:cNvSpPr txBox="1"/>
          <p:nvPr>
            <p:ph idx="1" type="subTitle"/>
          </p:nvPr>
        </p:nvSpPr>
        <p:spPr>
          <a:xfrm>
            <a:off x="3506750" y="3866400"/>
            <a:ext cx="223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Nebulae</a:t>
            </a:r>
            <a:endParaRPr sz="1700"/>
          </a:p>
        </p:txBody>
      </p:sp>
      <p:sp>
        <p:nvSpPr>
          <p:cNvPr id="255" name="Google Shape;255;p43"/>
          <p:cNvSpPr txBox="1"/>
          <p:nvPr>
            <p:ph idx="1" type="subTitle"/>
          </p:nvPr>
        </p:nvSpPr>
        <p:spPr>
          <a:xfrm>
            <a:off x="6390700" y="3866400"/>
            <a:ext cx="223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Planet </a:t>
            </a:r>
            <a:endParaRPr sz="1700"/>
          </a:p>
        </p:txBody>
      </p:sp>
      <p:pic>
        <p:nvPicPr>
          <p:cNvPr id="256" name="Google Shape;256;p43"/>
          <p:cNvPicPr preferRelativeResize="0"/>
          <p:nvPr/>
        </p:nvPicPr>
        <p:blipFill rotWithShape="1">
          <a:blip r:embed="rId5">
            <a:alphaModFix/>
          </a:blip>
          <a:srcRect b="4467" l="51904" r="2973" t="10273"/>
          <a:stretch/>
        </p:blipFill>
        <p:spPr>
          <a:xfrm>
            <a:off x="902800" y="1833709"/>
            <a:ext cx="1851601" cy="1822228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3"/>
          <p:cNvSpPr txBox="1"/>
          <p:nvPr/>
        </p:nvSpPr>
        <p:spPr>
          <a:xfrm>
            <a:off x="2811000" y="933500"/>
            <a:ext cx="35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Celestial Bodies generated by using GANs</a:t>
            </a:r>
            <a:endParaRPr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/>
          <p:nvPr/>
        </p:nvSpPr>
        <p:spPr>
          <a:xfrm>
            <a:off x="6178100" y="1482475"/>
            <a:ext cx="2100000" cy="21000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6"/>
          <p:cNvSpPr/>
          <p:nvPr/>
        </p:nvSpPr>
        <p:spPr>
          <a:xfrm>
            <a:off x="865900" y="1482475"/>
            <a:ext cx="2100000" cy="21000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6"/>
          <p:cNvSpPr/>
          <p:nvPr/>
        </p:nvSpPr>
        <p:spPr>
          <a:xfrm>
            <a:off x="3554250" y="2174400"/>
            <a:ext cx="2035500" cy="21000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6"/>
          <p:cNvSpPr txBox="1"/>
          <p:nvPr>
            <p:ph idx="2" type="title"/>
          </p:nvPr>
        </p:nvSpPr>
        <p:spPr>
          <a:xfrm>
            <a:off x="815200" y="1812875"/>
            <a:ext cx="2201400" cy="8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36</a:t>
            </a:r>
            <a:endParaRPr/>
          </a:p>
        </p:txBody>
      </p:sp>
      <p:sp>
        <p:nvSpPr>
          <p:cNvPr id="123" name="Google Shape;123;p26"/>
          <p:cNvSpPr txBox="1"/>
          <p:nvPr>
            <p:ph idx="1" type="subTitle"/>
          </p:nvPr>
        </p:nvSpPr>
        <p:spPr>
          <a:xfrm>
            <a:off x="815200" y="2666125"/>
            <a:ext cx="22014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No.</a:t>
            </a:r>
            <a:endParaRPr/>
          </a:p>
        </p:txBody>
      </p:sp>
      <p:sp>
        <p:nvSpPr>
          <p:cNvPr id="124" name="Google Shape;124;p26"/>
          <p:cNvSpPr txBox="1"/>
          <p:nvPr>
            <p:ph idx="3" type="title"/>
          </p:nvPr>
        </p:nvSpPr>
        <p:spPr>
          <a:xfrm>
            <a:off x="3337350" y="2829025"/>
            <a:ext cx="2469300" cy="45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Dr. P.S. Banerjee</a:t>
            </a:r>
            <a:endParaRPr sz="1800"/>
          </a:p>
        </p:txBody>
      </p:sp>
      <p:sp>
        <p:nvSpPr>
          <p:cNvPr id="125" name="Google Shape;125;p26"/>
          <p:cNvSpPr txBox="1"/>
          <p:nvPr>
            <p:ph idx="4" type="subTitle"/>
          </p:nvPr>
        </p:nvSpPr>
        <p:spPr>
          <a:xfrm>
            <a:off x="3471300" y="3351925"/>
            <a:ext cx="22014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Guide</a:t>
            </a:r>
            <a:endParaRPr/>
          </a:p>
        </p:txBody>
      </p:sp>
      <p:sp>
        <p:nvSpPr>
          <p:cNvPr id="126" name="Google Shape;126;p26"/>
          <p:cNvSpPr txBox="1"/>
          <p:nvPr>
            <p:ph idx="5" type="title"/>
          </p:nvPr>
        </p:nvSpPr>
        <p:spPr>
          <a:xfrm>
            <a:off x="6127400" y="1812875"/>
            <a:ext cx="2201400" cy="8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P1</a:t>
            </a:r>
            <a:endParaRPr/>
          </a:p>
        </p:txBody>
      </p:sp>
      <p:sp>
        <p:nvSpPr>
          <p:cNvPr id="127" name="Google Shape;127;p26"/>
          <p:cNvSpPr txBox="1"/>
          <p:nvPr>
            <p:ph idx="6" type="subTitle"/>
          </p:nvPr>
        </p:nvSpPr>
        <p:spPr>
          <a:xfrm>
            <a:off x="6127400" y="2666125"/>
            <a:ext cx="22014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26th Sept, 2022</a:t>
            </a:r>
            <a:endParaRPr/>
          </a:p>
        </p:txBody>
      </p:sp>
      <p:sp>
        <p:nvSpPr>
          <p:cNvPr id="128" name="Google Shape;128;p26"/>
          <p:cNvSpPr txBox="1"/>
          <p:nvPr>
            <p:ph type="title"/>
          </p:nvPr>
        </p:nvSpPr>
        <p:spPr>
          <a:xfrm>
            <a:off x="865900" y="46987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Details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4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 baseline="-25000" sz="2800"/>
          </a:p>
        </p:txBody>
      </p:sp>
      <p:sp>
        <p:nvSpPr>
          <p:cNvPr id="263" name="Google Shape;263;p44"/>
          <p:cNvSpPr txBox="1"/>
          <p:nvPr>
            <p:ph idx="1" type="body"/>
          </p:nvPr>
        </p:nvSpPr>
        <p:spPr>
          <a:xfrm>
            <a:off x="713250" y="1743150"/>
            <a:ext cx="7717500" cy="25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https://neptune.ai/blog/6-gan-architectures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https://blog.paperspace.com/complete-guide-to-gans/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https://machinelearningmastery.com/introduction-to-style-generative-adversarial-network-stylegan/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https://developers.google.com/machine-learning/gan/gan_structure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oogle Shape;268;p45"/>
          <p:cNvGrpSpPr/>
          <p:nvPr/>
        </p:nvGrpSpPr>
        <p:grpSpPr>
          <a:xfrm>
            <a:off x="496008" y="2120677"/>
            <a:ext cx="5289254" cy="1208392"/>
            <a:chOff x="3512551" y="2358270"/>
            <a:chExt cx="1597383" cy="378533"/>
          </a:xfrm>
        </p:grpSpPr>
        <p:cxnSp>
          <p:nvCxnSpPr>
            <p:cNvPr id="269" name="Google Shape;269;p45"/>
            <p:cNvCxnSpPr>
              <a:stCxn id="270" idx="6"/>
              <a:endCxn id="271" idx="2"/>
            </p:cNvCxnSpPr>
            <p:nvPr/>
          </p:nvCxnSpPr>
          <p:spPr>
            <a:xfrm>
              <a:off x="3738198" y="2553118"/>
              <a:ext cx="11748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72" name="Google Shape;272;p45"/>
            <p:cNvGrpSpPr/>
            <p:nvPr/>
          </p:nvGrpSpPr>
          <p:grpSpPr>
            <a:xfrm>
              <a:off x="3512551" y="2358270"/>
              <a:ext cx="225647" cy="307714"/>
              <a:chOff x="2182679" y="2004714"/>
              <a:chExt cx="792300" cy="1080458"/>
            </a:xfrm>
          </p:grpSpPr>
          <p:cxnSp>
            <p:nvCxnSpPr>
              <p:cNvPr id="273" name="Google Shape;273;p45"/>
              <p:cNvCxnSpPr>
                <a:stCxn id="274" idx="0"/>
              </p:cNvCxnSpPr>
              <p:nvPr/>
            </p:nvCxnSpPr>
            <p:spPr>
              <a:xfrm rot="10800000">
                <a:off x="2578961" y="2004714"/>
                <a:ext cx="0" cy="38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70" name="Google Shape;270;p45"/>
              <p:cNvSpPr/>
              <p:nvPr/>
            </p:nvSpPr>
            <p:spPr>
              <a:xfrm>
                <a:off x="2182679" y="2292572"/>
                <a:ext cx="792300" cy="792600"/>
              </a:xfrm>
              <a:prstGeom prst="ellipse">
                <a:avLst/>
              </a:prstGeom>
              <a:noFill/>
              <a:ln cap="flat" cmpd="sng" w="19050">
                <a:solidFill>
                  <a:srgbClr val="BAC8D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45"/>
              <p:cNvSpPr/>
              <p:nvPr/>
            </p:nvSpPr>
            <p:spPr>
              <a:xfrm>
                <a:off x="2283911" y="2393814"/>
                <a:ext cx="590100" cy="590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5" name="Google Shape;275;p45"/>
            <p:cNvGrpSpPr/>
            <p:nvPr/>
          </p:nvGrpSpPr>
          <p:grpSpPr>
            <a:xfrm>
              <a:off x="3969644" y="2440153"/>
              <a:ext cx="225853" cy="296651"/>
              <a:chOff x="3775710" y="1729289"/>
              <a:chExt cx="136500" cy="179289"/>
            </a:xfrm>
          </p:grpSpPr>
          <p:cxnSp>
            <p:nvCxnSpPr>
              <p:cNvPr id="276" name="Google Shape;276;p45"/>
              <p:cNvCxnSpPr/>
              <p:nvPr/>
            </p:nvCxnSpPr>
            <p:spPr>
              <a:xfrm>
                <a:off x="3843851" y="1848278"/>
                <a:ext cx="0" cy="60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77" name="Google Shape;277;p45"/>
              <p:cNvSpPr/>
              <p:nvPr/>
            </p:nvSpPr>
            <p:spPr>
              <a:xfrm>
                <a:off x="3775710" y="1729289"/>
                <a:ext cx="136500" cy="136500"/>
              </a:xfrm>
              <a:prstGeom prst="ellipse">
                <a:avLst/>
              </a:prstGeom>
              <a:noFill/>
              <a:ln cap="flat" cmpd="sng" w="19050">
                <a:solidFill>
                  <a:srgbClr val="BAC8D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45"/>
              <p:cNvSpPr/>
              <p:nvPr/>
            </p:nvSpPr>
            <p:spPr>
              <a:xfrm>
                <a:off x="3793133" y="1746713"/>
                <a:ext cx="101700" cy="101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9" name="Google Shape;279;p45"/>
            <p:cNvGrpSpPr/>
            <p:nvPr/>
          </p:nvGrpSpPr>
          <p:grpSpPr>
            <a:xfrm>
              <a:off x="4427051" y="2358270"/>
              <a:ext cx="225647" cy="307714"/>
              <a:chOff x="5393704" y="2004714"/>
              <a:chExt cx="792300" cy="1080458"/>
            </a:xfrm>
          </p:grpSpPr>
          <p:cxnSp>
            <p:nvCxnSpPr>
              <p:cNvPr id="280" name="Google Shape;280;p45"/>
              <p:cNvCxnSpPr>
                <a:stCxn id="281" idx="0"/>
              </p:cNvCxnSpPr>
              <p:nvPr/>
            </p:nvCxnSpPr>
            <p:spPr>
              <a:xfrm rot="10800000">
                <a:off x="5789986" y="2004714"/>
                <a:ext cx="0" cy="38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82" name="Google Shape;282;p45"/>
              <p:cNvSpPr/>
              <p:nvPr/>
            </p:nvSpPr>
            <p:spPr>
              <a:xfrm>
                <a:off x="5393704" y="2292572"/>
                <a:ext cx="792300" cy="792600"/>
              </a:xfrm>
              <a:prstGeom prst="ellipse">
                <a:avLst/>
              </a:prstGeom>
              <a:noFill/>
              <a:ln cap="flat" cmpd="sng" w="19050">
                <a:solidFill>
                  <a:srgbClr val="BAC8D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45"/>
              <p:cNvSpPr/>
              <p:nvPr/>
            </p:nvSpPr>
            <p:spPr>
              <a:xfrm>
                <a:off x="5494936" y="2393814"/>
                <a:ext cx="590100" cy="590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3" name="Google Shape;283;p45"/>
            <p:cNvGrpSpPr/>
            <p:nvPr/>
          </p:nvGrpSpPr>
          <p:grpSpPr>
            <a:xfrm>
              <a:off x="4884287" y="2440252"/>
              <a:ext cx="225647" cy="296532"/>
              <a:chOff x="6999166" y="2292572"/>
              <a:chExt cx="792300" cy="1041192"/>
            </a:xfrm>
          </p:grpSpPr>
          <p:cxnSp>
            <p:nvCxnSpPr>
              <p:cNvPr id="284" name="Google Shape;284;p45"/>
              <p:cNvCxnSpPr/>
              <p:nvPr/>
            </p:nvCxnSpPr>
            <p:spPr>
              <a:xfrm>
                <a:off x="7395553" y="2983964"/>
                <a:ext cx="0" cy="34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85" name="Google Shape;285;p45"/>
              <p:cNvSpPr/>
              <p:nvPr/>
            </p:nvSpPr>
            <p:spPr>
              <a:xfrm>
                <a:off x="6999166" y="2292572"/>
                <a:ext cx="792300" cy="792600"/>
              </a:xfrm>
              <a:prstGeom prst="ellipse">
                <a:avLst/>
              </a:prstGeom>
              <a:noFill/>
              <a:ln cap="flat" cmpd="sng" w="19050">
                <a:solidFill>
                  <a:srgbClr val="BAC8D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45"/>
              <p:cNvSpPr/>
              <p:nvPr/>
            </p:nvSpPr>
            <p:spPr>
              <a:xfrm>
                <a:off x="7100398" y="2393814"/>
                <a:ext cx="590100" cy="590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286" name="Google Shape;286;p45"/>
          <p:cNvCxnSpPr>
            <a:stCxn id="271" idx="6"/>
            <a:endCxn id="287" idx="2"/>
          </p:cNvCxnSpPr>
          <p:nvPr/>
        </p:nvCxnSpPr>
        <p:spPr>
          <a:xfrm flipH="1" rot="10800000">
            <a:off x="5690046" y="2737884"/>
            <a:ext cx="953700" cy="48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8" name="Google Shape;288;p45"/>
          <p:cNvSpPr txBox="1"/>
          <p:nvPr/>
        </p:nvSpPr>
        <p:spPr>
          <a:xfrm>
            <a:off x="1380125" y="3347825"/>
            <a:ext cx="19977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rPr>
              <a:t>Scraping Images</a:t>
            </a:r>
            <a:endParaRPr sz="1800">
              <a:solidFill>
                <a:schemeClr val="lt1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289" name="Google Shape;289;p45"/>
          <p:cNvSpPr txBox="1"/>
          <p:nvPr/>
        </p:nvSpPr>
        <p:spPr>
          <a:xfrm>
            <a:off x="4464700" y="3347825"/>
            <a:ext cx="20835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rPr>
              <a:t>GANs Application </a:t>
            </a:r>
            <a:endParaRPr sz="1800">
              <a:solidFill>
                <a:schemeClr val="lt1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290" name="Google Shape;290;p45"/>
          <p:cNvSpPr txBox="1"/>
          <p:nvPr/>
        </p:nvSpPr>
        <p:spPr>
          <a:xfrm>
            <a:off x="7493275" y="3329075"/>
            <a:ext cx="1615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rPr>
              <a:t>Outcomes</a:t>
            </a:r>
            <a:endParaRPr sz="1800">
              <a:solidFill>
                <a:schemeClr val="lt1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291" name="Google Shape;291;p45"/>
          <p:cNvSpPr txBox="1"/>
          <p:nvPr/>
        </p:nvSpPr>
        <p:spPr>
          <a:xfrm>
            <a:off x="2828463" y="1684125"/>
            <a:ext cx="2272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rPr>
              <a:t>Dataset Creation</a:t>
            </a:r>
            <a:endParaRPr sz="1800">
              <a:solidFill>
                <a:schemeClr val="lt1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292" name="Google Shape;292;p45"/>
          <p:cNvSpPr txBox="1"/>
          <p:nvPr/>
        </p:nvSpPr>
        <p:spPr>
          <a:xfrm>
            <a:off x="6064600" y="1579425"/>
            <a:ext cx="16158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rPr>
              <a:t>Building and Training Model</a:t>
            </a:r>
            <a:endParaRPr sz="1500">
              <a:solidFill>
                <a:schemeClr val="lt1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293" name="Google Shape;293;p45"/>
          <p:cNvSpPr txBox="1"/>
          <p:nvPr/>
        </p:nvSpPr>
        <p:spPr>
          <a:xfrm>
            <a:off x="3814200" y="343975"/>
            <a:ext cx="1656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rPr>
              <a:t>Timeline</a:t>
            </a:r>
            <a:endParaRPr sz="2700">
              <a:solidFill>
                <a:schemeClr val="lt1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grpSp>
        <p:nvGrpSpPr>
          <p:cNvPr id="294" name="Google Shape;294;p45"/>
          <p:cNvGrpSpPr/>
          <p:nvPr/>
        </p:nvGrpSpPr>
        <p:grpSpPr>
          <a:xfrm>
            <a:off x="6548191" y="2184466"/>
            <a:ext cx="747139" cy="913879"/>
            <a:chOff x="6879841" y="1837591"/>
            <a:chExt cx="747139" cy="913879"/>
          </a:xfrm>
        </p:grpSpPr>
        <p:grpSp>
          <p:nvGrpSpPr>
            <p:cNvPr id="295" name="Google Shape;295;p45"/>
            <p:cNvGrpSpPr/>
            <p:nvPr/>
          </p:nvGrpSpPr>
          <p:grpSpPr>
            <a:xfrm>
              <a:off x="6879841" y="2030838"/>
              <a:ext cx="747139" cy="720632"/>
              <a:chOff x="6999166" y="2292572"/>
              <a:chExt cx="792300" cy="792600"/>
            </a:xfrm>
          </p:grpSpPr>
          <p:sp>
            <p:nvSpPr>
              <p:cNvPr id="296" name="Google Shape;296;p45"/>
              <p:cNvSpPr/>
              <p:nvPr/>
            </p:nvSpPr>
            <p:spPr>
              <a:xfrm>
                <a:off x="6999166" y="2292572"/>
                <a:ext cx="792300" cy="792600"/>
              </a:xfrm>
              <a:prstGeom prst="ellipse">
                <a:avLst/>
              </a:prstGeom>
              <a:noFill/>
              <a:ln cap="flat" cmpd="sng" w="19050">
                <a:solidFill>
                  <a:srgbClr val="BAC8D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45"/>
              <p:cNvSpPr/>
              <p:nvPr/>
            </p:nvSpPr>
            <p:spPr>
              <a:xfrm>
                <a:off x="7100398" y="2393814"/>
                <a:ext cx="590100" cy="590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97" name="Google Shape;297;p45"/>
            <p:cNvCxnSpPr/>
            <p:nvPr/>
          </p:nvCxnSpPr>
          <p:spPr>
            <a:xfrm>
              <a:off x="7240370" y="1837591"/>
              <a:ext cx="0" cy="318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98" name="Google Shape;298;p45"/>
          <p:cNvGrpSpPr/>
          <p:nvPr/>
        </p:nvGrpSpPr>
        <p:grpSpPr>
          <a:xfrm>
            <a:off x="7927603" y="2349266"/>
            <a:ext cx="747139" cy="720632"/>
            <a:chOff x="6999166" y="2292572"/>
            <a:chExt cx="792300" cy="792600"/>
          </a:xfrm>
        </p:grpSpPr>
        <p:sp>
          <p:nvSpPr>
            <p:cNvPr id="299" name="Google Shape;299;p45"/>
            <p:cNvSpPr/>
            <p:nvPr/>
          </p:nvSpPr>
          <p:spPr>
            <a:xfrm>
              <a:off x="6999166" y="2292572"/>
              <a:ext cx="792300" cy="792600"/>
            </a:xfrm>
            <a:prstGeom prst="ellipse">
              <a:avLst/>
            </a:prstGeom>
            <a:noFill/>
            <a:ln cap="flat" cmpd="sng" w="19050">
              <a:solidFill>
                <a:srgbClr val="BAC8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45"/>
            <p:cNvSpPr/>
            <p:nvPr/>
          </p:nvSpPr>
          <p:spPr>
            <a:xfrm>
              <a:off x="7100398" y="2393814"/>
              <a:ext cx="590100" cy="590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01" name="Google Shape;301;p45"/>
          <p:cNvCxnSpPr/>
          <p:nvPr/>
        </p:nvCxnSpPr>
        <p:spPr>
          <a:xfrm rot="10800000">
            <a:off x="8301175" y="2934395"/>
            <a:ext cx="0" cy="31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" name="Google Shape;302;p45"/>
          <p:cNvCxnSpPr/>
          <p:nvPr/>
        </p:nvCxnSpPr>
        <p:spPr>
          <a:xfrm flipH="1" rot="10800000">
            <a:off x="7214046" y="2737884"/>
            <a:ext cx="858000" cy="48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3" name="Google Shape;303;p45"/>
          <p:cNvSpPr txBox="1"/>
          <p:nvPr/>
        </p:nvSpPr>
        <p:spPr>
          <a:xfrm>
            <a:off x="-132575" y="1702875"/>
            <a:ext cx="19977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rPr>
              <a:t>Research</a:t>
            </a:r>
            <a:endParaRPr sz="1800">
              <a:solidFill>
                <a:schemeClr val="lt1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304" name="Google Shape;304;p45"/>
          <p:cNvSpPr txBox="1"/>
          <p:nvPr/>
        </p:nvSpPr>
        <p:spPr>
          <a:xfrm>
            <a:off x="675625" y="2540175"/>
            <a:ext cx="48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P1</a:t>
            </a:r>
            <a:endParaRPr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5" name="Google Shape;305;p45"/>
          <p:cNvSpPr txBox="1"/>
          <p:nvPr/>
        </p:nvSpPr>
        <p:spPr>
          <a:xfrm>
            <a:off x="2185625" y="2540175"/>
            <a:ext cx="48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P2</a:t>
            </a:r>
            <a:endParaRPr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6" name="Google Shape;306;p45"/>
          <p:cNvSpPr txBox="1"/>
          <p:nvPr/>
        </p:nvSpPr>
        <p:spPr>
          <a:xfrm>
            <a:off x="3709625" y="2540175"/>
            <a:ext cx="48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P2</a:t>
            </a:r>
            <a:endParaRPr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7" name="Google Shape;307;p45"/>
          <p:cNvSpPr txBox="1"/>
          <p:nvPr/>
        </p:nvSpPr>
        <p:spPr>
          <a:xfrm>
            <a:off x="5207950" y="2540175"/>
            <a:ext cx="48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P2</a:t>
            </a:r>
            <a:endParaRPr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8" name="Google Shape;308;p45"/>
          <p:cNvSpPr txBox="1"/>
          <p:nvPr/>
        </p:nvSpPr>
        <p:spPr>
          <a:xfrm>
            <a:off x="6731950" y="2540175"/>
            <a:ext cx="48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P</a:t>
            </a:r>
            <a:r>
              <a:rPr b="1" lang="en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3</a:t>
            </a:r>
            <a:endParaRPr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9" name="Google Shape;309;p45"/>
          <p:cNvSpPr txBox="1"/>
          <p:nvPr/>
        </p:nvSpPr>
        <p:spPr>
          <a:xfrm>
            <a:off x="8103550" y="2540175"/>
            <a:ext cx="48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P</a:t>
            </a:r>
            <a:r>
              <a:rPr b="1" lang="en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3</a:t>
            </a:r>
            <a:endParaRPr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6"/>
          <p:cNvSpPr txBox="1"/>
          <p:nvPr>
            <p:ph type="title"/>
          </p:nvPr>
        </p:nvSpPr>
        <p:spPr>
          <a:xfrm>
            <a:off x="556175" y="4198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sp>
        <p:nvSpPr>
          <p:cNvPr id="315" name="Google Shape;315;p46"/>
          <p:cNvSpPr txBox="1"/>
          <p:nvPr>
            <p:ph idx="5" type="title"/>
          </p:nvPr>
        </p:nvSpPr>
        <p:spPr>
          <a:xfrm>
            <a:off x="3370012" y="3750525"/>
            <a:ext cx="2145900" cy="51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Vani Seth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201B299</a:t>
            </a:r>
            <a:endParaRPr/>
          </a:p>
        </p:txBody>
      </p:sp>
      <p:sp>
        <p:nvSpPr>
          <p:cNvPr id="316" name="Google Shape;316;p46"/>
          <p:cNvSpPr txBox="1"/>
          <p:nvPr>
            <p:ph idx="5" type="title"/>
          </p:nvPr>
        </p:nvSpPr>
        <p:spPr>
          <a:xfrm>
            <a:off x="5845013" y="3750525"/>
            <a:ext cx="3095400" cy="51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Tanish Khandelwal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201B283</a:t>
            </a:r>
            <a:endParaRPr/>
          </a:p>
        </p:txBody>
      </p:sp>
      <p:sp>
        <p:nvSpPr>
          <p:cNvPr id="317" name="Google Shape;317;p46"/>
          <p:cNvSpPr txBox="1"/>
          <p:nvPr>
            <p:ph idx="5" type="title"/>
          </p:nvPr>
        </p:nvSpPr>
        <p:spPr>
          <a:xfrm>
            <a:off x="223188" y="3750525"/>
            <a:ext cx="2563800" cy="51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Garima Shukla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201B109</a:t>
            </a:r>
            <a:endParaRPr/>
          </a:p>
        </p:txBody>
      </p:sp>
      <p:pic>
        <p:nvPicPr>
          <p:cNvPr id="318" name="Google Shape;31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8638" y="1638900"/>
            <a:ext cx="1428650" cy="153855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9" name="Google Shape;31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763" y="1638900"/>
            <a:ext cx="1428650" cy="153855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20" name="Google Shape;32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7838" y="1638900"/>
            <a:ext cx="1428650" cy="153855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7"/>
          <p:cNvSpPr txBox="1"/>
          <p:nvPr>
            <p:ph type="title"/>
          </p:nvPr>
        </p:nvSpPr>
        <p:spPr>
          <a:xfrm>
            <a:off x="1780650" y="1443400"/>
            <a:ext cx="5582700" cy="24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/>
          <p:nvPr>
            <p:ph type="title"/>
          </p:nvPr>
        </p:nvSpPr>
        <p:spPr>
          <a:xfrm>
            <a:off x="671375" y="730850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34" name="Google Shape;134;p27"/>
          <p:cNvSpPr txBox="1"/>
          <p:nvPr>
            <p:ph idx="2" type="title"/>
          </p:nvPr>
        </p:nvSpPr>
        <p:spPr>
          <a:xfrm>
            <a:off x="1088114" y="1961425"/>
            <a:ext cx="862500" cy="6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5" name="Google Shape;135;p27"/>
          <p:cNvSpPr txBox="1"/>
          <p:nvPr>
            <p:ph idx="3" type="title"/>
          </p:nvPr>
        </p:nvSpPr>
        <p:spPr>
          <a:xfrm>
            <a:off x="1950587" y="2031925"/>
            <a:ext cx="2814900" cy="51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</a:t>
            </a:r>
            <a:endParaRPr/>
          </a:p>
        </p:txBody>
      </p:sp>
      <p:sp>
        <p:nvSpPr>
          <p:cNvPr id="136" name="Google Shape;136;p27"/>
          <p:cNvSpPr txBox="1"/>
          <p:nvPr>
            <p:ph idx="4" type="title"/>
          </p:nvPr>
        </p:nvSpPr>
        <p:spPr>
          <a:xfrm>
            <a:off x="5024413" y="1955725"/>
            <a:ext cx="862500" cy="6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37" name="Google Shape;137;p27"/>
          <p:cNvSpPr txBox="1"/>
          <p:nvPr>
            <p:ph idx="5" type="title"/>
          </p:nvPr>
        </p:nvSpPr>
        <p:spPr>
          <a:xfrm>
            <a:off x="5886854" y="2031925"/>
            <a:ext cx="2814900" cy="51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TechStack</a:t>
            </a:r>
            <a:endParaRPr/>
          </a:p>
        </p:txBody>
      </p:sp>
      <p:sp>
        <p:nvSpPr>
          <p:cNvPr id="138" name="Google Shape;138;p27"/>
          <p:cNvSpPr txBox="1"/>
          <p:nvPr>
            <p:ph idx="7" type="title"/>
          </p:nvPr>
        </p:nvSpPr>
        <p:spPr>
          <a:xfrm>
            <a:off x="1088137" y="3154850"/>
            <a:ext cx="862500" cy="6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39" name="Google Shape;139;p27"/>
          <p:cNvSpPr txBox="1"/>
          <p:nvPr>
            <p:ph idx="8" type="title"/>
          </p:nvPr>
        </p:nvSpPr>
        <p:spPr>
          <a:xfrm>
            <a:off x="1915500" y="3225350"/>
            <a:ext cx="2814900" cy="51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</a:t>
            </a:r>
            <a:endParaRPr/>
          </a:p>
        </p:txBody>
      </p:sp>
      <p:sp>
        <p:nvSpPr>
          <p:cNvPr id="140" name="Google Shape;140;p27"/>
          <p:cNvSpPr txBox="1"/>
          <p:nvPr>
            <p:ph idx="13" type="title"/>
          </p:nvPr>
        </p:nvSpPr>
        <p:spPr>
          <a:xfrm>
            <a:off x="5024563" y="3154850"/>
            <a:ext cx="862500" cy="6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41" name="Google Shape;141;p27"/>
          <p:cNvSpPr txBox="1"/>
          <p:nvPr>
            <p:ph idx="14" type="title"/>
          </p:nvPr>
        </p:nvSpPr>
        <p:spPr>
          <a:xfrm>
            <a:off x="5886854" y="3231050"/>
            <a:ext cx="2814900" cy="51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3060950" y="1823975"/>
            <a:ext cx="4746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</a:t>
            </a:r>
            <a:endParaRPr/>
          </a:p>
        </p:txBody>
      </p:sp>
      <p:sp>
        <p:nvSpPr>
          <p:cNvPr id="147" name="Google Shape;147;p28"/>
          <p:cNvSpPr txBox="1"/>
          <p:nvPr>
            <p:ph idx="2" type="title"/>
          </p:nvPr>
        </p:nvSpPr>
        <p:spPr>
          <a:xfrm>
            <a:off x="1081825" y="1823975"/>
            <a:ext cx="2140200" cy="132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8" name="Google Shape;148;p28"/>
          <p:cNvSpPr txBox="1"/>
          <p:nvPr>
            <p:ph idx="1" type="subTitle"/>
          </p:nvPr>
        </p:nvSpPr>
        <p:spPr>
          <a:xfrm>
            <a:off x="3090950" y="2577100"/>
            <a:ext cx="5438700" cy="4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of Project Idea and Project Structure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713250" y="70695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for Project Idea</a:t>
            </a:r>
            <a:endParaRPr/>
          </a:p>
        </p:txBody>
      </p:sp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713250" y="1354600"/>
            <a:ext cx="7717500" cy="3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First of all, we love astronomy.</a:t>
            </a:r>
            <a:endParaRPr/>
          </a:p>
          <a:p>
            <a:pPr indent="0" lvl="0" marL="9144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Beauty of Universe is what inspires and fascinates us.</a:t>
            </a:r>
            <a:endParaRPr/>
          </a:p>
          <a:p>
            <a:pPr indent="0" lvl="0" marL="9144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Creating new images of celestial objects</a:t>
            </a:r>
            <a:endParaRPr/>
          </a:p>
          <a:p>
            <a:pPr indent="0" lvl="0" marL="9144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Ever wondered how AI sees our universe. Let’s Find.</a:t>
            </a:r>
            <a:endParaRPr/>
          </a:p>
          <a:p>
            <a:pPr indent="0" lvl="0" marL="45720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marR="508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Explore more about the applications of GANs</a:t>
            </a:r>
            <a:endParaRPr/>
          </a:p>
          <a:p>
            <a:pPr indent="0" lvl="0" marL="45720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project</a:t>
            </a:r>
            <a:endParaRPr/>
          </a:p>
        </p:txBody>
      </p: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521400" y="1264950"/>
            <a:ext cx="7717500" cy="3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914400" rtl="0" algn="just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Today's AI is capable of creating new images by studying a database of existing ones to understand how to create new ones.</a:t>
            </a:r>
            <a:endParaRPr/>
          </a:p>
          <a:p>
            <a:pPr indent="-330200" lvl="0" marL="914400" rtl="0" algn="just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Project Structure:</a:t>
            </a:r>
            <a:endParaRPr/>
          </a:p>
          <a:p>
            <a:pPr indent="-330200" lvl="1" marL="1371600" rtl="0" algn="just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Dataset Building by using scraped images</a:t>
            </a:r>
            <a:endParaRPr/>
          </a:p>
          <a:p>
            <a:pPr indent="-330200" lvl="1" marL="1371600" rtl="0" algn="just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GANs Research and Model training</a:t>
            </a:r>
            <a:endParaRPr/>
          </a:p>
          <a:p>
            <a:pPr indent="-330200" lvl="1" marL="1371600" rtl="0" algn="just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Generation of new Images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3342025" y="1770150"/>
            <a:ext cx="4746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TechStack</a:t>
            </a:r>
            <a:endParaRPr/>
          </a:p>
        </p:txBody>
      </p:sp>
      <p:sp>
        <p:nvSpPr>
          <p:cNvPr id="166" name="Google Shape;166;p31"/>
          <p:cNvSpPr txBox="1"/>
          <p:nvPr>
            <p:ph idx="2" type="title"/>
          </p:nvPr>
        </p:nvSpPr>
        <p:spPr>
          <a:xfrm>
            <a:off x="935750" y="1770150"/>
            <a:ext cx="2330100" cy="132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67" name="Google Shape;167;p31"/>
          <p:cNvSpPr txBox="1"/>
          <p:nvPr>
            <p:ph idx="1" type="subTitle"/>
          </p:nvPr>
        </p:nvSpPr>
        <p:spPr>
          <a:xfrm>
            <a:off x="3342025" y="2519625"/>
            <a:ext cx="5438700" cy="4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and Technologies Used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and Technologies</a:t>
            </a:r>
            <a:endParaRPr/>
          </a:p>
        </p:txBody>
      </p:sp>
      <p:sp>
        <p:nvSpPr>
          <p:cNvPr id="173" name="Google Shape;173;p32"/>
          <p:cNvSpPr txBox="1"/>
          <p:nvPr>
            <p:ph idx="1" type="body"/>
          </p:nvPr>
        </p:nvSpPr>
        <p:spPr>
          <a:xfrm>
            <a:off x="713250" y="1552250"/>
            <a:ext cx="3622800" cy="30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Deep Learning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Artificial Intelligence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Generative Adversarial Networks  (GANs)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/>
              <a:t>Convolutional Neural Networks (CNN)</a:t>
            </a:r>
            <a:endParaRPr/>
          </a:p>
        </p:txBody>
      </p:sp>
      <p:sp>
        <p:nvSpPr>
          <p:cNvPr id="174" name="Google Shape;174;p32"/>
          <p:cNvSpPr txBox="1"/>
          <p:nvPr>
            <p:ph idx="2" type="body"/>
          </p:nvPr>
        </p:nvSpPr>
        <p:spPr>
          <a:xfrm>
            <a:off x="4807851" y="1552250"/>
            <a:ext cx="3622800" cy="30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Python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Pytorch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StyleGAN2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Lightweight GAN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SrGAN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Flickr Scraper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Jupyter Notebook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GANs and Introduction</a:t>
            </a:r>
            <a:endParaRPr/>
          </a:p>
        </p:txBody>
      </p:sp>
      <p:sp>
        <p:nvSpPr>
          <p:cNvPr id="180" name="Google Shape;180;p33"/>
          <p:cNvSpPr txBox="1"/>
          <p:nvPr>
            <p:ph idx="1" type="body"/>
          </p:nvPr>
        </p:nvSpPr>
        <p:spPr>
          <a:xfrm>
            <a:off x="713225" y="1390500"/>
            <a:ext cx="7717500" cy="28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GANs were first introduced in 2014 by Ian Goodfellow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Generative Models had started showing promising results in generating realistic images.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GANs are interesting as they can learn to approximate data distribution (aka mimic real data)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They’re powerful as now it can generate images, audios clips, videos which do not exists in reality.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legant Galaxy Background Breakthrough by Slidesgo">
  <a:themeElements>
    <a:clrScheme name="Simple Light">
      <a:dk1>
        <a:srgbClr val="000000"/>
      </a:dk1>
      <a:lt1>
        <a:srgbClr val="FFFFFF"/>
      </a:lt1>
      <a:dk2>
        <a:srgbClr val="682DD3"/>
      </a:dk2>
      <a:lt2>
        <a:srgbClr val="631E7B"/>
      </a:lt2>
      <a:accent1>
        <a:srgbClr val="3A15A2"/>
      </a:accent1>
      <a:accent2>
        <a:srgbClr val="000000"/>
      </a:accent2>
      <a:accent3>
        <a:srgbClr val="FFFFFF"/>
      </a:accent3>
      <a:accent4>
        <a:srgbClr val="682DD3"/>
      </a:accent4>
      <a:accent5>
        <a:srgbClr val="631E7B"/>
      </a:accent5>
      <a:accent6>
        <a:srgbClr val="3A15A2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