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9"/>
  </p:notesMasterIdLst>
  <p:handoutMasterIdLst>
    <p:handoutMasterId r:id="rId20"/>
  </p:handoutMasterIdLst>
  <p:sldIdLst>
    <p:sldId id="261" r:id="rId3"/>
    <p:sldId id="282" r:id="rId4"/>
    <p:sldId id="313" r:id="rId5"/>
    <p:sldId id="314" r:id="rId6"/>
    <p:sldId id="290" r:id="rId7"/>
    <p:sldId id="291" r:id="rId8"/>
    <p:sldId id="292" r:id="rId9"/>
    <p:sldId id="293" r:id="rId10"/>
    <p:sldId id="294" r:id="rId11"/>
    <p:sldId id="295" r:id="rId12"/>
    <p:sldId id="309" r:id="rId13"/>
    <p:sldId id="317" r:id="rId14"/>
    <p:sldId id="310" r:id="rId15"/>
    <p:sldId id="311" r:id="rId16"/>
    <p:sldId id="312" r:id="rId17"/>
    <p:sldId id="3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91944"/>
  </p:normalViewPr>
  <p:slideViewPr>
    <p:cSldViewPr snapToGrid="0">
      <p:cViewPr varScale="1">
        <p:scale>
          <a:sx n="66" d="100"/>
          <a:sy n="66" d="100"/>
        </p:scale>
        <p:origin x="960" y="78"/>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dirty="0">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59041DB8-B66F-4DC8-A96E-33677E0F90FF}" type="datetimeFigureOut">
              <a:rPr lang="en-US" altLang="zh-CN" smtClean="0">
                <a:ea typeface="Microsoft YaHei UI" panose="020B0503020204020204" pitchFamily="34" charset="-122"/>
              </a:rPr>
              <a:t>12/10/2017</a:t>
            </a:fld>
            <a:endParaRPr lang="zh-CN" dirty="0">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dirty="0">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1604A0D4-B89B-4ADD-AF9E-38636B40EE4E}" type="slidenum">
              <a:rPr lang="zh-CN" smtClean="0">
                <a:ea typeface="Microsoft YaHei UI" panose="020B0503020204020204" pitchFamily="34" charset="-122"/>
              </a:rPr>
              <a:t>‹#›</a:t>
            </a:fld>
            <a:endParaRPr lang="zh-CN" dirty="0">
              <a:ea typeface="Microsoft YaHei UI"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ea typeface="Microsoft YaHei UI" panose="020B0503020204020204" pitchFamily="34" charset="-122"/>
              </a:defRPr>
            </a:lvl1pPr>
          </a:lstStyle>
          <a:p>
            <a:fld id="{DEB49C4A-65AC-492D-9701-81B46C3AD0E4}" type="datetimeFigureOut">
              <a:rPr lang="en-US" altLang="zh-CN" smtClean="0"/>
              <a:pPr/>
              <a:t>12/10/2017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ea typeface="Microsoft YaHei UI" panose="020B0503020204020204" pitchFamily="34" charset="-122"/>
              </a:defRPr>
            </a:lvl1pPr>
          </a:lstStyle>
          <a:p>
            <a:fld id="{82869989-EB00-4EE7-BCB5-25BDC5BB29F8}" type="slidenum">
              <a:rPr lang="en-US" altLang="zh-CN" smtClean="0"/>
              <a:pPr/>
              <a:t>‹#›</a:t>
            </a:fld>
            <a:endParaRPr lang="en-US" altLang="zh-CN"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n-lt"/>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n-lt"/>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n-lt"/>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n-lt"/>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Hi</a:t>
            </a:r>
            <a:r>
              <a:rPr lang="zh-CN" altLang="en-US" dirty="0"/>
              <a:t> </a:t>
            </a:r>
            <a:r>
              <a:rPr lang="en-US" altLang="zh-CN" dirty="0"/>
              <a:t>professor,</a:t>
            </a:r>
            <a:r>
              <a:rPr lang="zh-CN" altLang="en-US" baseline="0" dirty="0"/>
              <a:t> </a:t>
            </a:r>
            <a:r>
              <a:rPr lang="en-US" altLang="zh-CN" baseline="0" dirty="0"/>
              <a:t>let</a:t>
            </a:r>
            <a:r>
              <a:rPr lang="zh-CN" altLang="en-US" baseline="0" dirty="0"/>
              <a:t> </a:t>
            </a:r>
            <a:r>
              <a:rPr lang="en-US" altLang="zh-CN" baseline="0" dirty="0"/>
              <a:t>we</a:t>
            </a:r>
            <a:r>
              <a:rPr lang="zh-CN" altLang="en-US" baseline="0" dirty="0"/>
              <a:t> </a:t>
            </a:r>
            <a:r>
              <a:rPr lang="en-US" altLang="zh-CN" baseline="0" dirty="0"/>
              <a:t>show</a:t>
            </a:r>
            <a:r>
              <a:rPr lang="zh-CN" altLang="en-US" baseline="0" dirty="0"/>
              <a:t> </a:t>
            </a:r>
            <a:r>
              <a:rPr lang="en-US" altLang="zh-CN" baseline="0" dirty="0"/>
              <a:t>our</a:t>
            </a:r>
            <a:r>
              <a:rPr lang="zh-CN" altLang="en-US" baseline="0" dirty="0"/>
              <a:t> </a:t>
            </a:r>
            <a:r>
              <a:rPr lang="en-US" altLang="zh-CN" baseline="0" dirty="0"/>
              <a:t>group</a:t>
            </a:r>
            <a:r>
              <a:rPr lang="zh-CN" altLang="en-US" baseline="0" dirty="0"/>
              <a:t> </a:t>
            </a:r>
            <a:r>
              <a:rPr lang="en-US" altLang="zh-CN" baseline="0" dirty="0"/>
              <a:t>project.</a:t>
            </a:r>
            <a:r>
              <a:rPr lang="zh-CN" altLang="en-US" baseline="0" dirty="0"/>
              <a:t> </a:t>
            </a:r>
            <a:r>
              <a:rPr lang="en-US" altLang="zh-CN" baseline="0" dirty="0"/>
              <a:t>Here</a:t>
            </a:r>
            <a:r>
              <a:rPr lang="zh-CN" altLang="en-US" baseline="0" dirty="0"/>
              <a:t> </a:t>
            </a:r>
            <a:r>
              <a:rPr lang="en-US" altLang="zh-CN" baseline="0" dirty="0"/>
              <a:t>are</a:t>
            </a:r>
            <a:r>
              <a:rPr lang="zh-CN" altLang="en-US" baseline="0" dirty="0"/>
              <a:t> </a:t>
            </a:r>
            <a:r>
              <a:rPr lang="en-US" altLang="zh-CN" baseline="0" dirty="0"/>
              <a:t>the</a:t>
            </a:r>
            <a:r>
              <a:rPr lang="zh-CN" altLang="en-US" baseline="0" dirty="0"/>
              <a:t> </a:t>
            </a:r>
            <a:r>
              <a:rPr lang="en-US" altLang="zh-CN" baseline="0" dirty="0"/>
              <a:t>names</a:t>
            </a:r>
            <a:r>
              <a:rPr lang="zh-CN" altLang="en-US" baseline="0" dirty="0"/>
              <a:t> </a:t>
            </a:r>
            <a:r>
              <a:rPr lang="en-US" altLang="zh-CN" baseline="0" dirty="0"/>
              <a:t>of</a:t>
            </a:r>
            <a:r>
              <a:rPr lang="zh-CN" altLang="en-US" baseline="0" dirty="0"/>
              <a:t> </a:t>
            </a:r>
            <a:r>
              <a:rPr lang="en-US" altLang="zh-CN" baseline="0" dirty="0"/>
              <a:t>our</a:t>
            </a:r>
            <a:r>
              <a:rPr lang="zh-CN" altLang="en-US" baseline="0" dirty="0"/>
              <a:t> </a:t>
            </a:r>
            <a:r>
              <a:rPr lang="en-US" altLang="zh-CN" baseline="0" dirty="0"/>
              <a:t>team</a:t>
            </a:r>
            <a:r>
              <a:rPr lang="zh-CN" altLang="en-US" baseline="0" dirty="0"/>
              <a:t> </a:t>
            </a:r>
            <a:r>
              <a:rPr lang="en-US" altLang="zh-CN" baseline="0" dirty="0"/>
              <a:t>members.</a:t>
            </a:r>
            <a:endParaRPr lang="en-US" dirty="0"/>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altLang="zh-CN" smtClean="0"/>
              <a:pPr/>
              <a:t>1</a:t>
            </a:fld>
            <a:endParaRPr lang="en-US" altLang="zh-CN" dirty="0"/>
          </a:p>
        </p:txBody>
      </p:sp>
    </p:spTree>
    <p:extLst>
      <p:ext uri="{BB962C8B-B14F-4D97-AF65-F5344CB8AC3E}">
        <p14:creationId xmlns:p14="http://schemas.microsoft.com/office/powerpoint/2010/main" val="932609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icrosoft YaHei UI" panose="020B0503020204020204" pitchFamily="34" charset="-122"/>
                <a:cs typeface="+mn-cs"/>
              </a:rPr>
              <a:t>Course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Material</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biggest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part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our</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database.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From</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ERD,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we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can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see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that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course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material</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almost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connect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every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course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material</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play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very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important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role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our</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database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and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content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most.</a:t>
            </a:r>
          </a:p>
          <a:p>
            <a:pPr lvl="0"/>
            <a:r>
              <a:rPr lang="en-US" sz="1200" kern="1200" dirty="0">
                <a:solidFill>
                  <a:schemeClr val="tx1"/>
                </a:solidFill>
                <a:effectLst/>
                <a:latin typeface="+mn-lt"/>
                <a:ea typeface="Microsoft YaHei UI" panose="020B0503020204020204" pitchFamily="34" charset="-122"/>
                <a:cs typeface="+mn-cs"/>
              </a:rPr>
              <a:t>Every course contains its own materials, Course material can fall in one of four types (different have type have different type ID): a downloadable file, a link, a post, or a quiz</a:t>
            </a:r>
            <a:r>
              <a:rPr lang="en-US" sz="1200" kern="1200">
                <a:solidFill>
                  <a:schemeClr val="tx1"/>
                </a:solidFill>
                <a:effectLst/>
                <a:latin typeface="+mn-lt"/>
                <a:ea typeface="Microsoft YaHei UI" panose="020B0503020204020204" pitchFamily="34" charset="-122"/>
                <a:cs typeface="+mn-cs"/>
              </a:rPr>
              <a:t>. Each </a:t>
            </a:r>
            <a:r>
              <a:rPr lang="en-US" sz="1200" kern="1200" dirty="0">
                <a:solidFill>
                  <a:schemeClr val="tx1"/>
                </a:solidFill>
                <a:effectLst/>
                <a:latin typeface="+mn-lt"/>
                <a:ea typeface="Microsoft YaHei UI" panose="020B0503020204020204" pitchFamily="34" charset="-122"/>
                <a:cs typeface="+mn-cs"/>
              </a:rPr>
              <a:t>question in quiz has a unique number (not necessarily shown to user), a text, and a set of answers (each with a text, and indication of correct or not). All questions are taken from a single question bank and thus each question can be identified alone with the quiz as well. After we provide the answer, we will receive the feedback from students, we should also save these feedbacks. Student also have chance to answer the quiz question, maybe there have many student’s answers for one quiz question.</a:t>
            </a:r>
          </a:p>
          <a:p>
            <a:pPr lvl="0"/>
            <a:r>
              <a:rPr lang="en-US" sz="1200" kern="1200" dirty="0">
                <a:solidFill>
                  <a:schemeClr val="tx1"/>
                </a:solidFill>
                <a:effectLst/>
                <a:latin typeface="+mn-lt"/>
                <a:ea typeface="Microsoft YaHei UI" panose="020B0503020204020204" pitchFamily="34" charset="-122"/>
                <a:cs typeface="+mn-cs"/>
              </a:rPr>
              <a:t>Students will have many questions when they read different course materials, every question have a unique question ID. If any of the creators believes the question will be of use to other students, s/he makes the question visible and supplies an answer. If the question shows up, other students can “like” questions they find useful, we can calculate the rating to make a rank on different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icrosoft YaHei UI" panose="020B0503020204020204" pitchFamily="34" charset="-122"/>
                <a:cs typeface="+mn-cs"/>
              </a:rPr>
              <a:t>Each student has at least one playlists. Every playlist has a unique name. Each playlist has lots of course material which student interested in, also each course material included in different playlist which created by different students.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icrosoft YaHei UI" panose="020B0503020204020204" pitchFamily="34" charset="-122"/>
              <a:cs typeface="+mn-cs"/>
            </a:endParaRPr>
          </a:p>
          <a:p>
            <a:pPr lvl="0"/>
            <a:endParaRPr lang="en-US" sz="1200" kern="1200" dirty="0">
              <a:solidFill>
                <a:schemeClr val="tx1"/>
              </a:solidFill>
              <a:effectLst/>
              <a:latin typeface="+mn-lt"/>
              <a:ea typeface="Microsoft YaHei UI" panose="020B0503020204020204" pitchFamily="34" charset="-122"/>
              <a:cs typeface="+mn-cs"/>
            </a:endParaRPr>
          </a:p>
          <a:p>
            <a:pPr lvl="0"/>
            <a:endParaRPr lang="en-US" sz="1200" kern="1200" dirty="0">
              <a:solidFill>
                <a:schemeClr val="tx1"/>
              </a:solidFill>
              <a:effectLst/>
              <a:latin typeface="+mn-lt"/>
              <a:ea typeface="Microsoft YaHei UI" panose="020B0503020204020204" pitchFamily="34" charset="-122"/>
              <a:cs typeface="+mn-cs"/>
            </a:endParaRPr>
          </a:p>
        </p:txBody>
      </p:sp>
      <p:sp>
        <p:nvSpPr>
          <p:cNvPr id="4" name="幻灯片编号占位符 3"/>
          <p:cNvSpPr>
            <a:spLocks noGrp="1"/>
          </p:cNvSpPr>
          <p:nvPr>
            <p:ph type="sldNum" sz="quarter" idx="10"/>
          </p:nvPr>
        </p:nvSpPr>
        <p:spPr/>
        <p:txBody>
          <a:bodyPr/>
          <a:lstStyle/>
          <a:p>
            <a:fld id="{82869989-EB00-4EE7-BCB5-25BDC5BB29F8}" type="slidenum">
              <a:rPr lang="en-US" altLang="zh-CN" smtClean="0"/>
              <a:t>11</a:t>
            </a:fld>
            <a:endParaRPr lang="zh-CN"/>
          </a:p>
        </p:txBody>
      </p:sp>
    </p:spTree>
    <p:extLst>
      <p:ext uri="{BB962C8B-B14F-4D97-AF65-F5344CB8AC3E}">
        <p14:creationId xmlns:p14="http://schemas.microsoft.com/office/powerpoint/2010/main" val="1955916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icrosoft YaHei UI" panose="020B0503020204020204" pitchFamily="34" charset="-122"/>
                <a:cs typeface="+mn-cs"/>
              </a:rPr>
              <a:t>Course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Material</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biggest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part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our</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database.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From</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ERD,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we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can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see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that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course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material</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almost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connect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every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course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material</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play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very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important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role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our</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database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and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content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most.</a:t>
            </a:r>
          </a:p>
          <a:p>
            <a:pPr lvl="0"/>
            <a:r>
              <a:rPr lang="en-US" sz="1200" kern="1200" dirty="0">
                <a:solidFill>
                  <a:schemeClr val="tx1"/>
                </a:solidFill>
                <a:effectLst/>
                <a:latin typeface="+mn-lt"/>
                <a:ea typeface="Microsoft YaHei UI" panose="020B0503020204020204" pitchFamily="34" charset="-122"/>
                <a:cs typeface="+mn-cs"/>
              </a:rPr>
              <a:t>Every course contains its own materials, Course material can fall in one of four types (different have type have different type ID): a downloadable file, a link, a post, or a quiz. Each question in quiz has a unique number (not necessarily shown to user), a text, and a set of answers (each with a text, and indication of correct or not). All questions are taken from a single question bank and thus each question can be identified alone with the quiz as well. After we provide the answer, we will receive the feedback from students, we should also save these feedbacks. Student also have chance to answer the quiz question, maybe there have many student’s answers for one quiz question.</a:t>
            </a:r>
          </a:p>
          <a:p>
            <a:pPr lvl="0"/>
            <a:r>
              <a:rPr lang="en-US" sz="1200" kern="1200" dirty="0">
                <a:solidFill>
                  <a:schemeClr val="tx1"/>
                </a:solidFill>
                <a:effectLst/>
                <a:latin typeface="+mn-lt"/>
                <a:ea typeface="Microsoft YaHei UI" panose="020B0503020204020204" pitchFamily="34" charset="-122"/>
                <a:cs typeface="+mn-cs"/>
              </a:rPr>
              <a:t>Students will have many questions when they read different course materials, every question have a unique question ID. If any of the creators believes the question will be of use to other students, s/he makes the question visible and supplies an answer. If the question shows up, other students can “like” questions they find useful, we can calculate the rating to make a rank on different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icrosoft YaHei UI" panose="020B0503020204020204" pitchFamily="34" charset="-122"/>
                <a:cs typeface="+mn-cs"/>
              </a:rPr>
              <a:t>Each student has at least one playlists. Every playlist has a unique name. Each playlist has lots of course material which student interested in, also each course material included in different playlist which created by different students.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icrosoft YaHei UI" panose="020B0503020204020204" pitchFamily="34" charset="-122"/>
              <a:cs typeface="+mn-cs"/>
            </a:endParaRPr>
          </a:p>
          <a:p>
            <a:pPr lvl="0"/>
            <a:endParaRPr lang="en-US" sz="1200" kern="1200" dirty="0">
              <a:solidFill>
                <a:schemeClr val="tx1"/>
              </a:solidFill>
              <a:effectLst/>
              <a:latin typeface="+mn-lt"/>
              <a:ea typeface="Microsoft YaHei UI" panose="020B0503020204020204" pitchFamily="34" charset="-122"/>
              <a:cs typeface="+mn-cs"/>
            </a:endParaRPr>
          </a:p>
          <a:p>
            <a:pPr lvl="0"/>
            <a:endParaRPr lang="en-US" sz="1200" kern="1200" dirty="0">
              <a:solidFill>
                <a:schemeClr val="tx1"/>
              </a:solidFill>
              <a:effectLst/>
              <a:latin typeface="+mn-lt"/>
              <a:ea typeface="Microsoft YaHei UI" panose="020B0503020204020204" pitchFamily="34" charset="-122"/>
              <a:cs typeface="+mn-cs"/>
            </a:endParaRPr>
          </a:p>
        </p:txBody>
      </p:sp>
      <p:sp>
        <p:nvSpPr>
          <p:cNvPr id="4" name="幻灯片编号占位符 3"/>
          <p:cNvSpPr>
            <a:spLocks noGrp="1"/>
          </p:cNvSpPr>
          <p:nvPr>
            <p:ph type="sldNum" sz="quarter" idx="10"/>
          </p:nvPr>
        </p:nvSpPr>
        <p:spPr/>
        <p:txBody>
          <a:bodyPr/>
          <a:lstStyle/>
          <a:p>
            <a:fld id="{82869989-EB00-4EE7-BCB5-25BDC5BB29F8}" type="slidenum">
              <a:rPr lang="en-US" altLang="zh-CN" smtClean="0"/>
              <a:t>12</a:t>
            </a:fld>
            <a:endParaRPr lang="zh-CN"/>
          </a:p>
        </p:txBody>
      </p:sp>
    </p:spTree>
    <p:extLst>
      <p:ext uri="{BB962C8B-B14F-4D97-AF65-F5344CB8AC3E}">
        <p14:creationId xmlns:p14="http://schemas.microsoft.com/office/powerpoint/2010/main" val="1140416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noProof="0" dirty="0">
                <a:solidFill>
                  <a:schemeClr val="tx1"/>
                </a:solidFill>
                <a:effectLst/>
                <a:latin typeface="+mn-lt"/>
                <a:ea typeface="Microsoft YaHei UI" panose="020B0503020204020204" pitchFamily="34" charset="-122"/>
                <a:cs typeface="+mn-cs"/>
              </a:rPr>
              <a:t>This</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is</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the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most</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complicated</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part</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in</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the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data</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base.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See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the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relation</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model,</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we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can</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see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lots</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of</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arrows</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point</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to</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COURSE_MATERIAL.</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So,</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we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need</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to</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set</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Course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Material</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ID</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in</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all</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correlated</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table.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That</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operation</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will</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bring</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constrain</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when</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we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add</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data</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in</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each</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table.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The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existence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of</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foreign</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key</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constrain,</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When</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we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add</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data</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in</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one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table,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we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need</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to</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make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sure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other</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correlated</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table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also</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have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that</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data</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type.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Otherwise,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it</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will</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fail</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to</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add</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data</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in</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the</a:t>
            </a:r>
            <a:r>
              <a:rPr lang="zh-CN" altLang="en-US" sz="1200" kern="1200" baseline="0" noProof="0" dirty="0">
                <a:solidFill>
                  <a:schemeClr val="tx1"/>
                </a:solidFill>
                <a:effectLst/>
                <a:latin typeface="+mn-lt"/>
                <a:ea typeface="Microsoft YaHei UI" panose="020B0503020204020204" pitchFamily="34" charset="-122"/>
                <a:cs typeface="+mn-cs"/>
              </a:rPr>
              <a:t> </a:t>
            </a:r>
            <a:r>
              <a:rPr lang="en-US" altLang="zh-CN" sz="1200" kern="1200" baseline="0" noProof="0" dirty="0">
                <a:solidFill>
                  <a:schemeClr val="tx1"/>
                </a:solidFill>
                <a:effectLst/>
                <a:latin typeface="+mn-lt"/>
                <a:ea typeface="Microsoft YaHei UI" panose="020B0503020204020204" pitchFamily="34" charset="-122"/>
                <a:cs typeface="+mn-cs"/>
              </a:rPr>
              <a:t>table.</a:t>
            </a:r>
            <a:r>
              <a:rPr lang="zh-CN" altLang="en-US" sz="1200" kern="1200" baseline="0" noProof="0" dirty="0">
                <a:solidFill>
                  <a:schemeClr val="tx1"/>
                </a:solidFill>
                <a:effectLst/>
                <a:latin typeface="+mn-lt"/>
                <a:ea typeface="Microsoft YaHei UI" panose="020B0503020204020204" pitchFamily="34" charset="-122"/>
                <a:cs typeface="+mn-cs"/>
              </a:rPr>
              <a:t> </a:t>
            </a:r>
            <a:endParaRPr lang="en-US" sz="1200" kern="1200" noProof="0" dirty="0">
              <a:solidFill>
                <a:schemeClr val="tx1"/>
              </a:solidFill>
              <a:effectLst/>
              <a:latin typeface="+mn-lt"/>
              <a:ea typeface="Microsoft YaHei UI" panose="020B0503020204020204" pitchFamily="34" charset="-122"/>
              <a:cs typeface="+mn-cs"/>
            </a:endParaRPr>
          </a:p>
        </p:txBody>
      </p:sp>
      <p:sp>
        <p:nvSpPr>
          <p:cNvPr id="4" name="幻灯片编号占位符 3"/>
          <p:cNvSpPr>
            <a:spLocks noGrp="1"/>
          </p:cNvSpPr>
          <p:nvPr>
            <p:ph type="sldNum" sz="quarter" idx="10"/>
          </p:nvPr>
        </p:nvSpPr>
        <p:spPr/>
        <p:txBody>
          <a:bodyPr/>
          <a:lstStyle/>
          <a:p>
            <a:fld id="{82869989-EB00-4EE7-BCB5-25BDC5BB29F8}" type="slidenum">
              <a:rPr lang="en-US" altLang="zh-CN" smtClean="0"/>
              <a:t>13</a:t>
            </a:fld>
            <a:endParaRPr lang="zh-CN"/>
          </a:p>
        </p:txBody>
      </p:sp>
    </p:spTree>
    <p:extLst>
      <p:ext uri="{BB962C8B-B14F-4D97-AF65-F5344CB8AC3E}">
        <p14:creationId xmlns:p14="http://schemas.microsoft.com/office/powerpoint/2010/main" val="277116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en-US" sz="1200" kern="1200" dirty="0">
              <a:solidFill>
                <a:schemeClr val="tx1"/>
              </a:solidFill>
              <a:effectLst/>
              <a:latin typeface="+mn-lt"/>
              <a:ea typeface="Microsoft YaHei UI" panose="020B0503020204020204" pitchFamily="34" charset="-122"/>
              <a:cs typeface="+mn-cs"/>
            </a:endParaRPr>
          </a:p>
        </p:txBody>
      </p:sp>
      <p:sp>
        <p:nvSpPr>
          <p:cNvPr id="4" name="幻灯片编号占位符 3"/>
          <p:cNvSpPr>
            <a:spLocks noGrp="1"/>
          </p:cNvSpPr>
          <p:nvPr>
            <p:ph type="sldNum" sz="quarter" idx="10"/>
          </p:nvPr>
        </p:nvSpPr>
        <p:spPr/>
        <p:txBody>
          <a:bodyPr/>
          <a:lstStyle/>
          <a:p>
            <a:fld id="{82869989-EB00-4EE7-BCB5-25BDC5BB29F8}" type="slidenum">
              <a:rPr lang="en-US" altLang="zh-CN" smtClean="0"/>
              <a:t>14</a:t>
            </a:fld>
            <a:endParaRPr lang="zh-CN"/>
          </a:p>
        </p:txBody>
      </p:sp>
    </p:spTree>
    <p:extLst>
      <p:ext uri="{BB962C8B-B14F-4D97-AF65-F5344CB8AC3E}">
        <p14:creationId xmlns:p14="http://schemas.microsoft.com/office/powerpoint/2010/main" val="241115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icrosoft YaHei UI" panose="020B0503020204020204" pitchFamily="34" charset="-122"/>
                <a:cs typeface="+mn-cs"/>
              </a:rPr>
              <a:t>There</a:t>
            </a:r>
            <a:r>
              <a:rPr lang="zh-CN" altLang="en-US" sz="1200" kern="1200" dirty="0">
                <a:solidFill>
                  <a:schemeClr val="tx1"/>
                </a:solidFill>
                <a:effectLst/>
                <a:latin typeface="+mn-lt"/>
                <a:ea typeface="Microsoft YaHei UI" panose="020B0503020204020204" pitchFamily="34" charset="-122"/>
                <a:cs typeface="+mn-cs"/>
              </a:rPr>
              <a:t> </a:t>
            </a:r>
            <a:r>
              <a:rPr lang="en-US" altLang="zh-CN" sz="1200" kern="1200" dirty="0">
                <a:solidFill>
                  <a:schemeClr val="tx1"/>
                </a:solidFill>
                <a:effectLst/>
                <a:latin typeface="+mn-lt"/>
                <a:ea typeface="Microsoft YaHei UI" panose="020B0503020204020204" pitchFamily="34" charset="-122"/>
                <a:cs typeface="+mn-cs"/>
              </a:rPr>
              <a:t>have</a:t>
            </a:r>
            <a:r>
              <a:rPr lang="zh-CN" altLang="en-US" sz="1200" kern="1200" dirty="0">
                <a:solidFill>
                  <a:schemeClr val="tx1"/>
                </a:solidFill>
                <a:effectLst/>
                <a:latin typeface="+mn-lt"/>
                <a:ea typeface="Microsoft YaHei UI" panose="020B0503020204020204" pitchFamily="34" charset="-122"/>
                <a:cs typeface="+mn-cs"/>
              </a:rPr>
              <a:t> </a:t>
            </a:r>
            <a:r>
              <a:rPr lang="en-US" altLang="zh-CN" sz="1200" kern="1200" dirty="0">
                <a:solidFill>
                  <a:schemeClr val="tx1"/>
                </a:solidFill>
                <a:effectLst/>
                <a:latin typeface="+mn-lt"/>
                <a:ea typeface="Microsoft YaHei UI" panose="020B0503020204020204" pitchFamily="34" charset="-122"/>
                <a:cs typeface="+mn-cs"/>
              </a:rPr>
              <a:t>so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many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foreign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key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each</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we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need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make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sure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value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of</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every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foreign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key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need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same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with</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value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of</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primary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key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other</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endParaRPr lang="en-US" sz="1200" kern="1200" dirty="0">
              <a:solidFill>
                <a:schemeClr val="tx1"/>
              </a:solidFill>
              <a:effectLst/>
              <a:latin typeface="+mn-lt"/>
              <a:ea typeface="Microsoft YaHei UI" panose="020B0503020204020204" pitchFamily="34" charset="-122"/>
              <a:cs typeface="+mn-cs"/>
            </a:endParaRPr>
          </a:p>
        </p:txBody>
      </p:sp>
      <p:sp>
        <p:nvSpPr>
          <p:cNvPr id="4" name="幻灯片编号占位符 3"/>
          <p:cNvSpPr>
            <a:spLocks noGrp="1"/>
          </p:cNvSpPr>
          <p:nvPr>
            <p:ph type="sldNum" sz="quarter" idx="10"/>
          </p:nvPr>
        </p:nvSpPr>
        <p:spPr/>
        <p:txBody>
          <a:bodyPr/>
          <a:lstStyle/>
          <a:p>
            <a:fld id="{82869989-EB00-4EE7-BCB5-25BDC5BB29F8}" type="slidenum">
              <a:rPr lang="en-US" altLang="zh-CN" smtClean="0"/>
              <a:t>15</a:t>
            </a:fld>
            <a:endParaRPr lang="zh-CN"/>
          </a:p>
        </p:txBody>
      </p:sp>
    </p:spTree>
    <p:extLst>
      <p:ext uri="{BB962C8B-B14F-4D97-AF65-F5344CB8AC3E}">
        <p14:creationId xmlns:p14="http://schemas.microsoft.com/office/powerpoint/2010/main" val="50610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altLang="zh-CN" smtClean="0"/>
              <a:pPr/>
              <a:t>2</a:t>
            </a:fld>
            <a:endParaRPr lang="en-US" altLang="zh-CN" dirty="0"/>
          </a:p>
        </p:txBody>
      </p:sp>
    </p:spTree>
    <p:extLst>
      <p:ext uri="{BB962C8B-B14F-4D97-AF65-F5344CB8AC3E}">
        <p14:creationId xmlns:p14="http://schemas.microsoft.com/office/powerpoint/2010/main" val="1518816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a:t>Different</a:t>
            </a:r>
            <a:r>
              <a:rPr lang="zh-CN" altLang="en-US" b="0" dirty="0"/>
              <a:t> </a:t>
            </a:r>
            <a:r>
              <a:rPr lang="en-US" altLang="zh-CN" b="0" dirty="0"/>
              <a:t>people</a:t>
            </a:r>
            <a:r>
              <a:rPr lang="zh-CN" altLang="en-US" b="0" dirty="0"/>
              <a:t> </a:t>
            </a:r>
            <a:r>
              <a:rPr lang="en-US" altLang="zh-CN" b="0" dirty="0"/>
              <a:t>can</a:t>
            </a:r>
            <a:r>
              <a:rPr lang="zh-CN" altLang="en-US" b="0" dirty="0"/>
              <a:t> </a:t>
            </a:r>
            <a:r>
              <a:rPr lang="en-US" altLang="zh-CN" b="0" dirty="0"/>
              <a:t>play</a:t>
            </a:r>
            <a:r>
              <a:rPr lang="zh-CN" altLang="en-US" b="0" dirty="0"/>
              <a:t> </a:t>
            </a:r>
            <a:r>
              <a:rPr lang="en-US" altLang="zh-CN" b="0" dirty="0"/>
              <a:t>different</a:t>
            </a:r>
            <a:r>
              <a:rPr lang="zh-CN" altLang="en-US" b="0" baseline="0" dirty="0"/>
              <a:t> </a:t>
            </a:r>
            <a:r>
              <a:rPr lang="en-US" altLang="zh-CN" b="0" baseline="0" dirty="0"/>
              <a:t>role</a:t>
            </a:r>
            <a:r>
              <a:rPr lang="zh-CN" altLang="en-US" b="0" baseline="0" dirty="0"/>
              <a:t> </a:t>
            </a:r>
            <a:r>
              <a:rPr lang="en-US" altLang="zh-CN" b="0" baseline="0" dirty="0"/>
              <a:t>in</a:t>
            </a:r>
            <a:r>
              <a:rPr lang="zh-CN" altLang="en-US" b="0" baseline="0" dirty="0"/>
              <a:t> </a:t>
            </a:r>
            <a:r>
              <a:rPr lang="en-US" altLang="zh-CN" b="0" baseline="0" dirty="0"/>
              <a:t>our</a:t>
            </a:r>
            <a:r>
              <a:rPr lang="zh-CN" altLang="en-US" b="0" baseline="0" dirty="0"/>
              <a:t> </a:t>
            </a:r>
            <a:r>
              <a:rPr lang="en-US" altLang="zh-CN" b="0" baseline="0" dirty="0"/>
              <a:t>platform.</a:t>
            </a:r>
            <a:r>
              <a:rPr lang="zh-CN" altLang="en-US" b="0" baseline="0" dirty="0"/>
              <a:t> </a:t>
            </a:r>
            <a:r>
              <a:rPr lang="en-US" altLang="zh-CN" b="0" baseline="0" dirty="0"/>
              <a:t>Student</a:t>
            </a:r>
            <a:r>
              <a:rPr lang="zh-CN" altLang="en-US" b="0" baseline="0" dirty="0"/>
              <a:t> </a:t>
            </a:r>
            <a:r>
              <a:rPr lang="en-US" altLang="zh-CN" b="0" baseline="0" dirty="0"/>
              <a:t>will</a:t>
            </a:r>
            <a:r>
              <a:rPr lang="zh-CN" altLang="en-US" b="0" baseline="0" dirty="0"/>
              <a:t> </a:t>
            </a:r>
            <a:r>
              <a:rPr lang="en-US" altLang="zh-CN" b="0" baseline="0" dirty="0"/>
              <a:t>learn</a:t>
            </a:r>
            <a:r>
              <a:rPr lang="zh-CN" altLang="en-US" b="0" baseline="0" dirty="0"/>
              <a:t> </a:t>
            </a:r>
            <a:r>
              <a:rPr lang="en-US" altLang="zh-CN" b="0" baseline="0" dirty="0"/>
              <a:t>different</a:t>
            </a:r>
            <a:r>
              <a:rPr lang="zh-CN" altLang="en-US" b="0" baseline="0" dirty="0"/>
              <a:t> </a:t>
            </a:r>
            <a:r>
              <a:rPr lang="en-US" altLang="zh-CN" b="0" baseline="0" dirty="0"/>
              <a:t>courses</a:t>
            </a:r>
            <a:r>
              <a:rPr lang="zh-CN" altLang="en-US" b="0" baseline="0" dirty="0"/>
              <a:t> </a:t>
            </a:r>
            <a:r>
              <a:rPr lang="en-US" altLang="zh-CN" b="0" baseline="0" dirty="0"/>
              <a:t>and</a:t>
            </a:r>
            <a:r>
              <a:rPr lang="zh-CN" altLang="en-US" b="0" baseline="0" dirty="0"/>
              <a:t> </a:t>
            </a:r>
            <a:r>
              <a:rPr lang="en-US" altLang="zh-CN" b="0" baseline="0" dirty="0"/>
              <a:t>get</a:t>
            </a:r>
            <a:r>
              <a:rPr lang="zh-CN" altLang="en-US" b="0" baseline="0" dirty="0"/>
              <a:t> </a:t>
            </a:r>
            <a:r>
              <a:rPr lang="en-US" altLang="zh-CN" b="0" baseline="0" dirty="0"/>
              <a:t>certification.</a:t>
            </a:r>
            <a:r>
              <a:rPr lang="zh-CN" altLang="en-US" b="0" baseline="0" dirty="0"/>
              <a:t> </a:t>
            </a:r>
            <a:r>
              <a:rPr kumimoji="1" lang="en-US" altLang="zh-CN" dirty="0">
                <a:latin typeface="Times New Roman" charset="0"/>
                <a:ea typeface="Times New Roman" charset="0"/>
                <a:cs typeface="Times New Roman" charset="0"/>
              </a:rPr>
              <a:t>Faculties</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can</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create</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courses,</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upload</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course</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materials</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and</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answer</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students’</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questions.</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Administrator</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can</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validate</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faculty</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and</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grant</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other</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administrator.</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a:latin typeface="Times New Roman" charset="0"/>
                <a:ea typeface="Times New Roman" charset="0"/>
                <a:cs typeface="Times New Roman" charset="0"/>
              </a:rPr>
              <a:t>So,</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in</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order</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to</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realize</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this</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platform.</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A</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huge</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database</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management</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system</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is</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indispensable,</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that’s</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why</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we</a:t>
            </a:r>
            <a:r>
              <a:rPr kumimoji="1" lang="zh-CN" altLang="en-US" baseline="0" dirty="0">
                <a:latin typeface="Times New Roman" charset="0"/>
                <a:ea typeface="Times New Roman" charset="0"/>
                <a:cs typeface="Times New Roman" charset="0"/>
              </a:rPr>
              <a:t> </a:t>
            </a:r>
            <a:r>
              <a:rPr kumimoji="1" lang="en-US" altLang="zh-CN" baseline="0" dirty="0">
                <a:latin typeface="Times New Roman" charset="0"/>
                <a:ea typeface="Times New Roman" charset="0"/>
                <a:cs typeface="Times New Roman" charset="0"/>
              </a:rPr>
              <a:t>haired.</a:t>
            </a:r>
            <a:endParaRPr kumimoji="1" lang="en-US" altLang="zh-CN" dirty="0">
              <a:latin typeface="Times New Roman" charset="0"/>
              <a:ea typeface="Times New Roman" charset="0"/>
              <a:cs typeface="Times New Roman" charset="0"/>
            </a:endParaRPr>
          </a:p>
        </p:txBody>
      </p:sp>
      <p:sp>
        <p:nvSpPr>
          <p:cNvPr id="4" name="Slide Number Placeholder 3"/>
          <p:cNvSpPr>
            <a:spLocks noGrp="1"/>
          </p:cNvSpPr>
          <p:nvPr>
            <p:ph type="sldNum" sz="quarter" idx="10"/>
          </p:nvPr>
        </p:nvSpPr>
        <p:spPr/>
        <p:txBody>
          <a:bodyPr/>
          <a:lstStyle/>
          <a:p>
            <a:fld id="{82869989-EB00-4EE7-BCB5-25BDC5BB29F8}" type="slidenum">
              <a:rPr lang="en-US" altLang="zh-CN" smtClean="0"/>
              <a:pPr/>
              <a:t>3</a:t>
            </a:fld>
            <a:endParaRPr lang="en-US" altLang="zh-CN" dirty="0"/>
          </a:p>
        </p:txBody>
      </p:sp>
    </p:spTree>
    <p:extLst>
      <p:ext uri="{BB962C8B-B14F-4D97-AF65-F5344CB8AC3E}">
        <p14:creationId xmlns:p14="http://schemas.microsoft.com/office/powerpoint/2010/main" val="780012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effectLst/>
                <a:latin typeface="+mn-lt"/>
                <a:ea typeface="Microsoft YaHei UI" panose="020B0503020204020204" pitchFamily="34" charset="-122"/>
                <a:cs typeface="+mn-cs"/>
              </a:rPr>
              <a:t>A user is by default a student </a:t>
            </a:r>
            <a:r>
              <a:rPr lang="en-US" sz="1200" kern="1200" dirty="0">
                <a:solidFill>
                  <a:schemeClr val="tx1"/>
                </a:solidFill>
                <a:effectLst/>
                <a:latin typeface="+mn-lt"/>
                <a:ea typeface="Microsoft YaHei UI" panose="020B0503020204020204" pitchFamily="34" charset="-122"/>
                <a:cs typeface="+mn-cs"/>
              </a:rPr>
              <a:t>and may fall in administrator and faculty.</a:t>
            </a:r>
          </a:p>
          <a:p>
            <a:pPr lvl="0"/>
            <a:r>
              <a:rPr lang="en-US" sz="1200" kern="1200" dirty="0">
                <a:solidFill>
                  <a:schemeClr val="tx1"/>
                </a:solidFill>
                <a:effectLst/>
                <a:latin typeface="+mn-lt"/>
                <a:ea typeface="Microsoft YaHei UI" panose="020B0503020204020204" pitchFamily="34" charset="-122"/>
                <a:cs typeface="+mn-cs"/>
              </a:rPr>
              <a:t>A Student have a unique Student ID</a:t>
            </a:r>
            <a:r>
              <a:rPr lang="zh-CN" altLang="en-US" sz="1200" kern="1200" dirty="0">
                <a:solidFill>
                  <a:schemeClr val="tx1"/>
                </a:solidFill>
                <a:effectLst/>
                <a:latin typeface="+mn-lt"/>
                <a:ea typeface="Microsoft YaHei UI" panose="020B0503020204020204" pitchFamily="34" charset="-122"/>
                <a:cs typeface="+mn-cs"/>
              </a:rPr>
              <a:t>。</a:t>
            </a:r>
            <a:r>
              <a:rPr lang="zh-CN" altLang="en-US" sz="1200" kern="1200" baseline="0" dirty="0">
                <a:solidFill>
                  <a:schemeClr val="tx1"/>
                </a:solidFill>
                <a:effectLst/>
                <a:latin typeface="+mn-lt"/>
                <a:ea typeface="Microsoft YaHei UI" panose="020B0503020204020204" pitchFamily="34" charset="-122"/>
                <a:cs typeface="+mn-cs"/>
              </a:rPr>
              <a:t> </a:t>
            </a:r>
            <a:r>
              <a:rPr lang="en-US" sz="1200" kern="1200" dirty="0">
                <a:solidFill>
                  <a:schemeClr val="tx1"/>
                </a:solidFill>
                <a:effectLst/>
                <a:latin typeface="+mn-lt"/>
                <a:ea typeface="Microsoft YaHei UI" panose="020B0503020204020204" pitchFamily="34" charset="-122"/>
                <a:cs typeface="+mn-cs"/>
              </a:rPr>
              <a:t>For the safety, we should not directly save user’s password in the database: we associate a salting number with the password and add it as key, we save both random number and key in the database and not the actual password. </a:t>
            </a:r>
          </a:p>
          <a:p>
            <a:pPr lvl="0"/>
            <a:r>
              <a:rPr lang="en-US" sz="1200" kern="1200" dirty="0">
                <a:solidFill>
                  <a:schemeClr val="tx1"/>
                </a:solidFill>
                <a:effectLst/>
                <a:latin typeface="+mn-lt"/>
                <a:ea typeface="Microsoft YaHei UI" panose="020B0503020204020204" pitchFamily="34" charset="-122"/>
                <a:cs typeface="+mn-cs"/>
              </a:rPr>
              <a:t>a faculty </a:t>
            </a:r>
            <a:r>
              <a:rPr lang="en-US" altLang="zh-CN" sz="1200" kern="1200" dirty="0">
                <a:solidFill>
                  <a:schemeClr val="tx1"/>
                </a:solidFill>
                <a:effectLst/>
                <a:latin typeface="+mn-lt"/>
                <a:ea typeface="Microsoft YaHei UI" panose="020B0503020204020204" pitchFamily="34" charset="-122"/>
                <a:cs typeface="+mn-cs"/>
              </a:rPr>
              <a:t>will</a:t>
            </a:r>
            <a:r>
              <a:rPr lang="zh-CN" altLang="en-US" sz="1200" kern="1200" dirty="0">
                <a:solidFill>
                  <a:schemeClr val="tx1"/>
                </a:solidFill>
                <a:effectLst/>
                <a:latin typeface="+mn-lt"/>
                <a:ea typeface="Microsoft YaHei UI" panose="020B0503020204020204" pitchFamily="34" charset="-122"/>
                <a:cs typeface="+mn-cs"/>
              </a:rPr>
              <a:t> </a:t>
            </a:r>
            <a:r>
              <a:rPr lang="en-US" sz="1200" kern="1200" dirty="0">
                <a:solidFill>
                  <a:schemeClr val="tx1"/>
                </a:solidFill>
                <a:effectLst/>
                <a:latin typeface="+mn-lt"/>
                <a:ea typeface="Microsoft YaHei UI" panose="020B0503020204020204" pitchFamily="34" charset="-122"/>
                <a:cs typeface="+mn-cs"/>
              </a:rPr>
              <a:t>validated by an administrator. </a:t>
            </a:r>
          </a:p>
          <a:p>
            <a:pPr lvl="0"/>
            <a:r>
              <a:rPr lang="en-US" sz="1200" kern="1200" dirty="0">
                <a:solidFill>
                  <a:schemeClr val="tx1"/>
                </a:solidFill>
                <a:effectLst/>
                <a:latin typeface="+mn-lt"/>
                <a:ea typeface="Microsoft YaHei UI" panose="020B0503020204020204" pitchFamily="34" charset="-122"/>
                <a:cs typeface="+mn-cs"/>
              </a:rPr>
              <a:t>Administrator who is grantee must be granted by another administrator who is grantor for any enhanced position they take</a:t>
            </a:r>
            <a:r>
              <a:rPr lang="zh-CN" altLang="en-US" sz="1200" kern="1200" dirty="0">
                <a:solidFill>
                  <a:schemeClr val="tx1"/>
                </a:solidFill>
                <a:effectLst/>
                <a:latin typeface="+mn-lt"/>
                <a:ea typeface="Microsoft YaHei UI" panose="020B0503020204020204" pitchFamily="34" charset="-122"/>
                <a:cs typeface="+mn-cs"/>
              </a:rPr>
              <a:t>。</a:t>
            </a:r>
            <a:endParaRPr lang="en-US" sz="1200" kern="1200" dirty="0">
              <a:solidFill>
                <a:schemeClr val="tx1"/>
              </a:solidFill>
              <a:effectLst/>
              <a:latin typeface="+mn-lt"/>
              <a:ea typeface="Microsoft YaHei UI" panose="020B0503020204020204" pitchFamily="34" charset="-122"/>
              <a:cs typeface="+mn-cs"/>
            </a:endParaRPr>
          </a:p>
        </p:txBody>
      </p:sp>
      <p:sp>
        <p:nvSpPr>
          <p:cNvPr id="4" name="幻灯片编号占位符 3"/>
          <p:cNvSpPr>
            <a:spLocks noGrp="1"/>
          </p:cNvSpPr>
          <p:nvPr>
            <p:ph type="sldNum" sz="quarter" idx="10"/>
          </p:nvPr>
        </p:nvSpPr>
        <p:spPr/>
        <p:txBody>
          <a:bodyPr/>
          <a:lstStyle/>
          <a:p>
            <a:fld id="{82869989-EB00-4EE7-BCB5-25BDC5BB29F8}" type="slidenum">
              <a:rPr lang="en-US" altLang="zh-CN" smtClean="0"/>
              <a:t>5</a:t>
            </a:fld>
            <a:endParaRPr lang="zh-CN"/>
          </a:p>
        </p:txBody>
      </p:sp>
    </p:spTree>
    <p:extLst>
      <p:ext uri="{BB962C8B-B14F-4D97-AF65-F5344CB8AC3E}">
        <p14:creationId xmlns:p14="http://schemas.microsoft.com/office/powerpoint/2010/main" val="1687264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icrosoft YaHei UI" panose="020B0503020204020204" pitchFamily="34" charset="-122"/>
                <a:cs typeface="+mn-cs"/>
              </a:rPr>
              <a:t>Let’s</a:t>
            </a:r>
            <a:r>
              <a:rPr lang="zh-CN" altLang="en-US" sz="1200" kern="1200" dirty="0">
                <a:solidFill>
                  <a:schemeClr val="tx1"/>
                </a:solidFill>
                <a:effectLst/>
                <a:latin typeface="+mn-lt"/>
                <a:ea typeface="Microsoft YaHei UI" panose="020B0503020204020204" pitchFamily="34" charset="-122"/>
                <a:cs typeface="+mn-cs"/>
              </a:rPr>
              <a:t> </a:t>
            </a:r>
            <a:r>
              <a:rPr lang="en-US" altLang="zh-CN" sz="1200" kern="1200" dirty="0">
                <a:solidFill>
                  <a:schemeClr val="tx1"/>
                </a:solidFill>
                <a:effectLst/>
                <a:latin typeface="+mn-lt"/>
                <a:ea typeface="Microsoft YaHei UI" panose="020B0503020204020204" pitchFamily="34" charset="-122"/>
                <a:cs typeface="+mn-cs"/>
              </a:rPr>
              <a:t>see</a:t>
            </a:r>
            <a:r>
              <a:rPr lang="zh-CN" altLang="en-US" sz="1200" kern="1200" dirty="0">
                <a:solidFill>
                  <a:schemeClr val="tx1"/>
                </a:solidFill>
                <a:effectLst/>
                <a:latin typeface="+mn-lt"/>
                <a:ea typeface="Microsoft YaHei UI" panose="020B0503020204020204" pitchFamily="34" charset="-122"/>
                <a:cs typeface="+mn-cs"/>
              </a:rPr>
              <a:t> </a:t>
            </a:r>
            <a:r>
              <a:rPr lang="en-US" altLang="zh-CN" sz="1200" kern="1200" dirty="0">
                <a:solidFill>
                  <a:schemeClr val="tx1"/>
                </a:solidFill>
                <a:effectLst/>
                <a:latin typeface="+mn-lt"/>
                <a:ea typeface="Microsoft YaHei UI" panose="020B0503020204020204" pitchFamily="34" charset="-122"/>
                <a:cs typeface="+mn-cs"/>
              </a:rPr>
              <a:t>the</a:t>
            </a:r>
            <a:r>
              <a:rPr lang="zh-CN" altLang="en-US" sz="1200" kern="1200" dirty="0">
                <a:solidFill>
                  <a:schemeClr val="tx1"/>
                </a:solidFill>
                <a:effectLst/>
                <a:latin typeface="+mn-lt"/>
                <a:ea typeface="Microsoft YaHei UI" panose="020B0503020204020204" pitchFamily="34" charset="-122"/>
                <a:cs typeface="+mn-cs"/>
              </a:rPr>
              <a:t> </a:t>
            </a:r>
            <a:r>
              <a:rPr lang="en-US" altLang="zh-CN" sz="1200" kern="1200" dirty="0">
                <a:solidFill>
                  <a:schemeClr val="tx1"/>
                </a:solidFill>
                <a:effectLst/>
                <a:latin typeface="+mn-lt"/>
                <a:ea typeface="Microsoft YaHei UI" panose="020B0503020204020204" pitchFamily="34" charset="-122"/>
                <a:cs typeface="+mn-cs"/>
              </a:rPr>
              <a:t>relational</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mode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and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physical</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design.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ERD,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we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have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3</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entity,</a:t>
            </a:r>
            <a:r>
              <a:rPr lang="zh-CN" altLang="en-US" sz="1200" kern="1200" baseline="0" dirty="0">
                <a:solidFill>
                  <a:schemeClr val="tx1"/>
                </a:solidFill>
                <a:effectLst/>
                <a:latin typeface="+mn-lt"/>
                <a:ea typeface="Microsoft YaHei UI" panose="020B0503020204020204" pitchFamily="34" charset="-122"/>
                <a:cs typeface="+mn-cs"/>
              </a:rPr>
              <a:t> </a:t>
            </a:r>
            <a:r>
              <a:rPr lang="en-US" sz="1200" b="0" i="0" kern="1200" dirty="0">
                <a:solidFill>
                  <a:schemeClr val="tx1"/>
                </a:solidFill>
                <a:effectLst/>
                <a:latin typeface="+mn-lt"/>
                <a:ea typeface="Microsoft YaHei UI" panose="020B0503020204020204" pitchFamily="34" charset="-122"/>
                <a:cs typeface="+mn-cs"/>
              </a:rPr>
              <a:t>respectively are</a:t>
            </a:r>
            <a:r>
              <a:rPr lang="zh-CN" altLang="en-US" sz="1200" b="0" i="0" kern="1200" dirty="0">
                <a:solidFill>
                  <a:schemeClr val="tx1"/>
                </a:solidFill>
                <a:effectLst/>
                <a:latin typeface="+mn-lt"/>
                <a:ea typeface="Microsoft YaHei UI" panose="020B0503020204020204" pitchFamily="34" charset="-122"/>
                <a:cs typeface="+mn-cs"/>
              </a:rPr>
              <a:t> </a:t>
            </a:r>
            <a:r>
              <a:rPr lang="en-US" altLang="zh-CN" sz="1200" b="0" i="0" kern="1200" dirty="0">
                <a:solidFill>
                  <a:schemeClr val="tx1"/>
                </a:solidFill>
                <a:effectLst/>
                <a:latin typeface="+mn-lt"/>
                <a:ea typeface="Microsoft YaHei UI" panose="020B0503020204020204" pitchFamily="34" charset="-122"/>
                <a:cs typeface="+mn-cs"/>
              </a:rPr>
              <a:t>STUDENT,</a:t>
            </a:r>
            <a:r>
              <a:rPr lang="zh-CN" altLang="en-US" sz="1200" b="0" i="0" kern="1200" dirty="0">
                <a:solidFill>
                  <a:schemeClr val="tx1"/>
                </a:solidFill>
                <a:effectLst/>
                <a:latin typeface="+mn-lt"/>
                <a:ea typeface="Microsoft YaHei UI" panose="020B0503020204020204" pitchFamily="34" charset="-122"/>
                <a:cs typeface="+mn-cs"/>
              </a:rPr>
              <a:t> </a:t>
            </a:r>
            <a:r>
              <a:rPr lang="en-US" altLang="zh-CN" sz="1200" b="0" i="0" kern="1200" dirty="0">
                <a:solidFill>
                  <a:schemeClr val="tx1"/>
                </a:solidFill>
                <a:effectLst/>
                <a:latin typeface="+mn-lt"/>
                <a:ea typeface="Microsoft YaHei UI" panose="020B0503020204020204" pitchFamily="34" charset="-122"/>
                <a:cs typeface="+mn-cs"/>
              </a:rPr>
              <a:t>FACULTY</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and</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ADMIN.</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The</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relationship</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between</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FACULTY</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and</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ADMIN</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is</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M-to-N,</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So,</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we</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create</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a</a:t>
            </a:r>
            <a:r>
              <a:rPr lang="zh-CN" altLang="en-US" sz="1200" b="0" i="0" kern="1200" baseline="0" dirty="0">
                <a:solidFill>
                  <a:schemeClr val="tx1"/>
                </a:solidFill>
                <a:effectLst/>
                <a:latin typeface="+mn-lt"/>
                <a:ea typeface="Microsoft YaHei UI" panose="020B0503020204020204" pitchFamily="34" charset="-122"/>
                <a:cs typeface="+mn-cs"/>
              </a:rPr>
              <a:t> </a:t>
            </a:r>
            <a:r>
              <a:rPr lang="en-US" sz="1200" kern="1200" dirty="0">
                <a:solidFill>
                  <a:schemeClr val="tx1"/>
                </a:solidFill>
                <a:effectLst/>
                <a:latin typeface="+mn-lt"/>
                <a:ea typeface="Microsoft YaHei UI" panose="020B0503020204020204" pitchFamily="34" charset="-122"/>
                <a:cs typeface="+mn-cs"/>
              </a:rPr>
              <a:t>junction tables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connect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FACULTY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and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ADMIN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endParaRPr lang="en-US" sz="1200" b="0" i="0" kern="1200" dirty="0">
              <a:solidFill>
                <a:schemeClr val="tx1"/>
              </a:solidFill>
              <a:effectLst/>
              <a:latin typeface="+mn-lt"/>
              <a:ea typeface="Microsoft YaHei U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icrosoft YaHei UI" panose="020B0503020204020204" pitchFamily="34" charset="-122"/>
                <a:cs typeface="+mn-cs"/>
              </a:rPr>
              <a:t>Our</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DDL</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on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right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side,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pick</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two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important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show</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up.</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First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STUDENT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you</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can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see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that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we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create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every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attribute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give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each</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attribute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data</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type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and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enough</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space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save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data.</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Primary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key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student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also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index,</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because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INT is almost purely arbitrary—or rather, almost arbitrary, because it is actually faster to search on numeric fields in many database engines; hence, numeric fields make good primary keys.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icrosoft YaHei UI" panose="020B0503020204020204" pitchFamily="34" charset="-122"/>
                <a:cs typeface="+mn-cs"/>
              </a:rPr>
              <a:t>Second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VALIDATES,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it’s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relationship</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between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FACULTY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and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ADMIN.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this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we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set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faculty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and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Admin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primary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key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VALIDATES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and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also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foreign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key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connect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faculty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and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admin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endParaRPr lang="en-US" sz="1200" kern="1200" dirty="0">
              <a:solidFill>
                <a:schemeClr val="tx1"/>
              </a:solidFill>
              <a:effectLst/>
              <a:latin typeface="+mn-lt"/>
              <a:ea typeface="Microsoft YaHei UI" panose="020B0503020204020204" pitchFamily="34" charset="-122"/>
              <a:cs typeface="+mn-cs"/>
            </a:endParaRPr>
          </a:p>
        </p:txBody>
      </p:sp>
      <p:sp>
        <p:nvSpPr>
          <p:cNvPr id="4" name="幻灯片编号占位符 3"/>
          <p:cNvSpPr>
            <a:spLocks noGrp="1"/>
          </p:cNvSpPr>
          <p:nvPr>
            <p:ph type="sldNum" sz="quarter" idx="10"/>
          </p:nvPr>
        </p:nvSpPr>
        <p:spPr/>
        <p:txBody>
          <a:bodyPr/>
          <a:lstStyle/>
          <a:p>
            <a:fld id="{82869989-EB00-4EE7-BCB5-25BDC5BB29F8}" type="slidenum">
              <a:rPr lang="en-US" altLang="zh-CN" smtClean="0"/>
              <a:t>6</a:t>
            </a:fld>
            <a:endParaRPr lang="zh-CN"/>
          </a:p>
        </p:txBody>
      </p:sp>
    </p:spTree>
    <p:extLst>
      <p:ext uri="{BB962C8B-B14F-4D97-AF65-F5344CB8AC3E}">
        <p14:creationId xmlns:p14="http://schemas.microsoft.com/office/powerpoint/2010/main" val="42274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icrosoft YaHei UI" panose="020B0503020204020204" pitchFamily="34" charset="-122"/>
                <a:cs typeface="+mn-cs"/>
              </a:rPr>
              <a:t>There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rest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of</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Student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sub-view.</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right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side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how</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we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insert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value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each</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attribute,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you</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can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see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salting</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number</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and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hash.</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makes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our</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password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become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very</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safe.</a:t>
            </a:r>
            <a:endParaRPr lang="en-US" sz="1200" kern="1200" dirty="0">
              <a:solidFill>
                <a:schemeClr val="tx1"/>
              </a:solidFill>
              <a:effectLst/>
              <a:latin typeface="+mn-lt"/>
              <a:ea typeface="Microsoft YaHei UI" panose="020B0503020204020204" pitchFamily="34" charset="-122"/>
              <a:cs typeface="+mn-cs"/>
            </a:endParaRPr>
          </a:p>
        </p:txBody>
      </p:sp>
      <p:sp>
        <p:nvSpPr>
          <p:cNvPr id="4" name="幻灯片编号占位符 3"/>
          <p:cNvSpPr>
            <a:spLocks noGrp="1"/>
          </p:cNvSpPr>
          <p:nvPr>
            <p:ph type="sldNum" sz="quarter" idx="10"/>
          </p:nvPr>
        </p:nvSpPr>
        <p:spPr/>
        <p:txBody>
          <a:bodyPr/>
          <a:lstStyle/>
          <a:p>
            <a:fld id="{82869989-EB00-4EE7-BCB5-25BDC5BB29F8}" type="slidenum">
              <a:rPr lang="en-US" altLang="zh-CN" smtClean="0"/>
              <a:t>7</a:t>
            </a:fld>
            <a:endParaRPr lang="zh-CN"/>
          </a:p>
        </p:txBody>
      </p:sp>
    </p:spTree>
    <p:extLst>
      <p:ext uri="{BB962C8B-B14F-4D97-AF65-F5344CB8AC3E}">
        <p14:creationId xmlns:p14="http://schemas.microsoft.com/office/powerpoint/2010/main" val="66548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sz="1200" kern="1200" dirty="0">
                <a:solidFill>
                  <a:schemeClr val="tx1"/>
                </a:solidFill>
                <a:effectLst/>
                <a:latin typeface="+mn-lt"/>
                <a:ea typeface="Microsoft YaHei UI" panose="020B0503020204020204" pitchFamily="34" charset="-122"/>
                <a:cs typeface="+mn-cs"/>
              </a:rPr>
              <a:t>Faculty are the creators of courses, and must be validated by one or more administrator. </a:t>
            </a:r>
          </a:p>
          <a:p>
            <a:pPr lvl="0"/>
            <a:r>
              <a:rPr lang="en-US" sz="1200" kern="1200" dirty="0">
                <a:solidFill>
                  <a:schemeClr val="tx1"/>
                </a:solidFill>
                <a:effectLst/>
                <a:latin typeface="+mn-lt"/>
                <a:ea typeface="Microsoft YaHei UI" panose="020B0503020204020204" pitchFamily="34" charset="-122"/>
                <a:cs typeface="+mn-cs"/>
              </a:rPr>
              <a:t>Students can enroll in different courses.</a:t>
            </a:r>
            <a:r>
              <a:rPr lang="en-US" sz="1200" kern="1200" baseline="0" dirty="0">
                <a:solidFill>
                  <a:schemeClr val="tx1"/>
                </a:solidFill>
                <a:effectLst/>
                <a:latin typeface="+mn-lt"/>
                <a:ea typeface="Microsoft YaHei UI" panose="020B0503020204020204" pitchFamily="34" charset="-122"/>
                <a:cs typeface="+mn-cs"/>
              </a:rPr>
              <a:t> </a:t>
            </a:r>
            <a:r>
              <a:rPr lang="en-US" sz="1200" kern="1200" dirty="0">
                <a:solidFill>
                  <a:schemeClr val="tx1"/>
                </a:solidFill>
                <a:effectLst/>
                <a:latin typeface="+mn-lt"/>
                <a:ea typeface="Microsoft YaHei UI" panose="020B0503020204020204" pitchFamily="34" charset="-122"/>
                <a:cs typeface="+mn-cs"/>
              </a:rPr>
              <a:t>Each course has a primary topic, as well as any number of secondary topics. Every topic has a unique Topic ID and name.</a:t>
            </a:r>
          </a:p>
          <a:p>
            <a:pPr lvl="0"/>
            <a:r>
              <a:rPr lang="en-US" sz="1200" kern="1200" dirty="0">
                <a:solidFill>
                  <a:schemeClr val="tx1"/>
                </a:solidFill>
                <a:effectLst/>
                <a:latin typeface="+mn-lt"/>
                <a:ea typeface="Microsoft YaHei UI" panose="020B0503020204020204" pitchFamily="34" charset="-122"/>
                <a:cs typeface="+mn-cs"/>
              </a:rPr>
              <a:t>Each course have</a:t>
            </a:r>
            <a:r>
              <a:rPr lang="en-US" sz="1200" kern="1200" baseline="0" dirty="0">
                <a:solidFill>
                  <a:schemeClr val="tx1"/>
                </a:solidFill>
                <a:effectLst/>
                <a:latin typeface="+mn-lt"/>
                <a:ea typeface="Microsoft YaHei UI" panose="020B0503020204020204" pitchFamily="34" charset="-122"/>
                <a:cs typeface="+mn-cs"/>
              </a:rPr>
              <a:t> at least one course material.</a:t>
            </a:r>
            <a:endParaRPr lang="en-US" sz="1200" kern="1200" dirty="0">
              <a:solidFill>
                <a:schemeClr val="tx1"/>
              </a:solidFill>
              <a:effectLst/>
              <a:latin typeface="+mn-lt"/>
              <a:ea typeface="Microsoft YaHei UI" panose="020B0503020204020204" pitchFamily="34" charset="-122"/>
              <a:cs typeface="+mn-cs"/>
            </a:endParaRPr>
          </a:p>
        </p:txBody>
      </p:sp>
      <p:sp>
        <p:nvSpPr>
          <p:cNvPr id="4" name="幻灯片编号占位符 3"/>
          <p:cNvSpPr>
            <a:spLocks noGrp="1"/>
          </p:cNvSpPr>
          <p:nvPr>
            <p:ph type="sldNum" sz="quarter" idx="10"/>
          </p:nvPr>
        </p:nvSpPr>
        <p:spPr/>
        <p:txBody>
          <a:bodyPr/>
          <a:lstStyle/>
          <a:p>
            <a:fld id="{82869989-EB00-4EE7-BCB5-25BDC5BB29F8}" type="slidenum">
              <a:rPr lang="en-US" altLang="zh-CN" smtClean="0"/>
              <a:t>8</a:t>
            </a:fld>
            <a:endParaRPr lang="zh-CN"/>
          </a:p>
        </p:txBody>
      </p:sp>
    </p:spTree>
    <p:extLst>
      <p:ext uri="{BB962C8B-B14F-4D97-AF65-F5344CB8AC3E}">
        <p14:creationId xmlns:p14="http://schemas.microsoft.com/office/powerpoint/2010/main" val="1874226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relational</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model</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and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how</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we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create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database.</a:t>
            </a:r>
          </a:p>
          <a:p>
            <a:pPr lvl="0"/>
            <a:r>
              <a:rPr lang="en-US" altLang="zh-CN" sz="1200" kern="1200" baseline="0" dirty="0">
                <a:solidFill>
                  <a:schemeClr val="tx1"/>
                </a:solidFill>
                <a:effectLst/>
                <a:latin typeface="+mn-lt"/>
                <a:ea typeface="Microsoft YaHei UI" panose="020B0503020204020204" pitchFamily="34" charset="-122"/>
                <a:cs typeface="+mn-cs"/>
              </a:rPr>
              <a:t>The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ENROLLS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junction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means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students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enroll</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different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courses.</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we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use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student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and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course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connect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student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and</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course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icrosoft YaHei UI" panose="020B0503020204020204" pitchFamily="34" charset="-122"/>
                <a:cs typeface="+mn-cs"/>
              </a:rPr>
              <a:t>We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want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use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1</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to</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5</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as</a:t>
            </a:r>
            <a:r>
              <a:rPr lang="zh-CN" altLang="en-US" sz="1200" kern="1200" baseline="0" dirty="0">
                <a:solidFill>
                  <a:schemeClr val="tx1"/>
                </a:solidFill>
                <a:effectLst/>
                <a:latin typeface="+mn-lt"/>
                <a:ea typeface="Microsoft YaHei UI" panose="020B0503020204020204" pitchFamily="34" charset="-122"/>
                <a:cs typeface="+mn-cs"/>
              </a:rPr>
              <a:t> </a:t>
            </a:r>
            <a:r>
              <a:rPr lang="en-US" sz="1200" b="0" i="0" kern="1200" dirty="0">
                <a:solidFill>
                  <a:schemeClr val="tx1"/>
                </a:solidFill>
                <a:effectLst/>
                <a:latin typeface="+mn-lt"/>
                <a:ea typeface="Microsoft YaHei UI" panose="020B0503020204020204" pitchFamily="34" charset="-122"/>
                <a:cs typeface="+mn-cs"/>
              </a:rPr>
              <a:t>evaluation criterion</a:t>
            </a:r>
            <a:r>
              <a:rPr lang="en-US" altLang="zh-CN" sz="1200" b="0" i="0" kern="1200" baseline="0" dirty="0">
                <a:solidFill>
                  <a:schemeClr val="tx1"/>
                </a:solidFill>
                <a:effectLst/>
                <a:latin typeface="+mn-lt"/>
                <a:ea typeface="Microsoft YaHei UI" panose="020B0503020204020204" pitchFamily="34" charset="-122"/>
                <a:cs typeface="+mn-cs"/>
              </a:rPr>
              <a:t>.</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So,</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we</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set</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a</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constrain</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on</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Rating</a:t>
            </a:r>
            <a:r>
              <a:rPr lang="zh-CN" altLang="en-US" sz="1200" b="0" i="0" kern="1200" baseline="0" dirty="0">
                <a:solidFill>
                  <a:schemeClr val="tx1"/>
                </a:solidFill>
                <a:effectLst/>
                <a:latin typeface="+mn-lt"/>
                <a:ea typeface="Microsoft YaHei UI" panose="020B0503020204020204" pitchFamily="34" charset="-122"/>
                <a:cs typeface="+mn-cs"/>
              </a:rPr>
              <a:t> </a:t>
            </a:r>
            <a:r>
              <a:rPr lang="en-US" altLang="zh-CN" sz="1200" b="0" i="0" kern="1200" baseline="0" dirty="0">
                <a:solidFill>
                  <a:schemeClr val="tx1"/>
                </a:solidFill>
                <a:effectLst/>
                <a:latin typeface="+mn-lt"/>
                <a:ea typeface="Microsoft YaHei UI" panose="020B0503020204020204" pitchFamily="34" charset="-122"/>
                <a:cs typeface="+mn-cs"/>
              </a:rPr>
              <a:t>attribute.</a:t>
            </a:r>
            <a:endParaRPr lang="en-US" sz="1200" b="0" i="0" kern="1200" dirty="0">
              <a:solidFill>
                <a:schemeClr val="tx1"/>
              </a:solidFill>
              <a:effectLst/>
              <a:latin typeface="+mn-lt"/>
              <a:ea typeface="Microsoft YaHei UI" panose="020B0503020204020204" pitchFamily="34" charset="-122"/>
              <a:cs typeface="+mn-cs"/>
            </a:endParaRPr>
          </a:p>
        </p:txBody>
      </p:sp>
      <p:sp>
        <p:nvSpPr>
          <p:cNvPr id="4" name="幻灯片编号占位符 3"/>
          <p:cNvSpPr>
            <a:spLocks noGrp="1"/>
          </p:cNvSpPr>
          <p:nvPr>
            <p:ph type="sldNum" sz="quarter" idx="10"/>
          </p:nvPr>
        </p:nvSpPr>
        <p:spPr/>
        <p:txBody>
          <a:bodyPr/>
          <a:lstStyle/>
          <a:p>
            <a:fld id="{82869989-EB00-4EE7-BCB5-25BDC5BB29F8}" type="slidenum">
              <a:rPr lang="en-US" altLang="zh-CN" smtClean="0"/>
              <a:t>9</a:t>
            </a:fld>
            <a:endParaRPr lang="zh-CN"/>
          </a:p>
        </p:txBody>
      </p:sp>
    </p:spTree>
    <p:extLst>
      <p:ext uri="{BB962C8B-B14F-4D97-AF65-F5344CB8AC3E}">
        <p14:creationId xmlns:p14="http://schemas.microsoft.com/office/powerpoint/2010/main" val="103315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icrosoft YaHei UI" panose="020B0503020204020204" pitchFamily="34" charset="-122"/>
                <a:cs typeface="+mn-cs"/>
              </a:rPr>
              <a:t>The</a:t>
            </a:r>
            <a:r>
              <a:rPr lang="zh-CN" altLang="en-US" sz="1200" kern="1200" dirty="0">
                <a:solidFill>
                  <a:schemeClr val="tx1"/>
                </a:solidFill>
                <a:effectLst/>
                <a:latin typeface="+mn-lt"/>
                <a:ea typeface="Microsoft YaHei UI" panose="020B0503020204020204" pitchFamily="34" charset="-122"/>
                <a:cs typeface="+mn-cs"/>
              </a:rPr>
              <a:t> </a:t>
            </a:r>
            <a:r>
              <a:rPr lang="en-US" altLang="zh-CN" sz="1200" kern="1200" dirty="0">
                <a:solidFill>
                  <a:schemeClr val="tx1"/>
                </a:solidFill>
                <a:effectLst/>
                <a:latin typeface="+mn-lt"/>
                <a:ea typeface="Microsoft YaHei UI" panose="020B0503020204020204" pitchFamily="34" charset="-122"/>
                <a:cs typeface="+mn-cs"/>
              </a:rPr>
              <a:t>rest</a:t>
            </a:r>
            <a:r>
              <a:rPr lang="zh-CN" altLang="en-US" sz="1200" kern="1200" dirty="0">
                <a:solidFill>
                  <a:schemeClr val="tx1"/>
                </a:solidFill>
                <a:effectLst/>
                <a:latin typeface="+mn-lt"/>
                <a:ea typeface="Microsoft YaHei UI" panose="020B0503020204020204" pitchFamily="34" charset="-122"/>
                <a:cs typeface="+mn-cs"/>
              </a:rPr>
              <a:t> </a:t>
            </a:r>
            <a:r>
              <a:rPr lang="en-US" altLang="zh-CN" sz="1200" kern="1200" dirty="0">
                <a:solidFill>
                  <a:schemeClr val="tx1"/>
                </a:solidFill>
                <a:effectLst/>
                <a:latin typeface="+mn-lt"/>
                <a:ea typeface="Microsoft YaHei UI" panose="020B0503020204020204" pitchFamily="34" charset="-122"/>
                <a:cs typeface="+mn-cs"/>
              </a:rPr>
              <a:t>of</a:t>
            </a:r>
            <a:r>
              <a:rPr lang="zh-CN" altLang="en-US" sz="1200" kern="1200" dirty="0">
                <a:solidFill>
                  <a:schemeClr val="tx1"/>
                </a:solidFill>
                <a:effectLst/>
                <a:latin typeface="+mn-lt"/>
                <a:ea typeface="Microsoft YaHei UI" panose="020B0503020204020204" pitchFamily="34" charset="-122"/>
                <a:cs typeface="+mn-cs"/>
              </a:rPr>
              <a:t> </a:t>
            </a:r>
            <a:r>
              <a:rPr lang="en-US" altLang="zh-CN" sz="1200" kern="1200" dirty="0">
                <a:solidFill>
                  <a:schemeClr val="tx1"/>
                </a:solidFill>
                <a:effectLst/>
                <a:latin typeface="+mn-lt"/>
                <a:ea typeface="Microsoft YaHei UI" panose="020B0503020204020204" pitchFamily="34" charset="-122"/>
                <a:cs typeface="+mn-cs"/>
              </a:rPr>
              <a:t>table</a:t>
            </a:r>
            <a:r>
              <a:rPr lang="zh-CN" altLang="en-US" sz="1200" kern="1200" dirty="0">
                <a:solidFill>
                  <a:schemeClr val="tx1"/>
                </a:solidFill>
                <a:effectLst/>
                <a:latin typeface="+mn-lt"/>
                <a:ea typeface="Microsoft YaHei UI" panose="020B0503020204020204" pitchFamily="34" charset="-122"/>
                <a:cs typeface="+mn-cs"/>
              </a:rPr>
              <a:t> </a:t>
            </a:r>
            <a:r>
              <a:rPr lang="en-US" altLang="zh-CN" sz="1200" kern="1200" dirty="0">
                <a:solidFill>
                  <a:schemeClr val="tx1"/>
                </a:solidFill>
                <a:effectLst/>
                <a:latin typeface="+mn-lt"/>
                <a:ea typeface="Microsoft YaHei UI" panose="020B0503020204020204" pitchFamily="34" charset="-122"/>
                <a:cs typeface="+mn-cs"/>
              </a:rPr>
              <a:t>and</a:t>
            </a:r>
            <a:r>
              <a:rPr lang="zh-CN" altLang="en-US" sz="1200" kern="1200" dirty="0">
                <a:solidFill>
                  <a:schemeClr val="tx1"/>
                </a:solidFill>
                <a:effectLst/>
                <a:latin typeface="+mn-lt"/>
                <a:ea typeface="Microsoft YaHei UI" panose="020B0503020204020204" pitchFamily="34" charset="-122"/>
                <a:cs typeface="+mn-cs"/>
              </a:rPr>
              <a:t> </a:t>
            </a:r>
            <a:r>
              <a:rPr lang="en-US" altLang="zh-CN" sz="1200" kern="1200" dirty="0">
                <a:solidFill>
                  <a:schemeClr val="tx1"/>
                </a:solidFill>
                <a:effectLst/>
                <a:latin typeface="+mn-lt"/>
                <a:ea typeface="Microsoft YaHei UI" panose="020B0503020204020204" pitchFamily="34" charset="-122"/>
                <a:cs typeface="+mn-cs"/>
              </a:rPr>
              <a:t>how</a:t>
            </a:r>
            <a:r>
              <a:rPr lang="zh-CN" altLang="en-US" sz="1200" kern="1200" dirty="0">
                <a:solidFill>
                  <a:schemeClr val="tx1"/>
                </a:solidFill>
                <a:effectLst/>
                <a:latin typeface="+mn-lt"/>
                <a:ea typeface="Microsoft YaHei UI" panose="020B0503020204020204" pitchFamily="34" charset="-122"/>
                <a:cs typeface="+mn-cs"/>
              </a:rPr>
              <a:t> </a:t>
            </a:r>
            <a:r>
              <a:rPr lang="en-US" altLang="zh-CN" sz="1200" kern="1200" dirty="0">
                <a:solidFill>
                  <a:schemeClr val="tx1"/>
                </a:solidFill>
                <a:effectLst/>
                <a:latin typeface="+mn-lt"/>
                <a:ea typeface="Microsoft YaHei UI" panose="020B0503020204020204" pitchFamily="34" charset="-122"/>
                <a:cs typeface="+mn-cs"/>
              </a:rPr>
              <a:t>we</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insert</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data</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in</a:t>
            </a:r>
            <a:r>
              <a:rPr lang="zh-CN" altLang="en-US" sz="1200" kern="1200" baseline="0" dirty="0">
                <a:solidFill>
                  <a:schemeClr val="tx1"/>
                </a:solidFill>
                <a:effectLst/>
                <a:latin typeface="+mn-lt"/>
                <a:ea typeface="Microsoft YaHei UI" panose="020B0503020204020204" pitchFamily="34" charset="-122"/>
                <a:cs typeface="+mn-cs"/>
              </a:rPr>
              <a:t> </a:t>
            </a:r>
            <a:r>
              <a:rPr lang="en-US" altLang="zh-CN" sz="1200" kern="1200" baseline="0" dirty="0">
                <a:solidFill>
                  <a:schemeClr val="tx1"/>
                </a:solidFill>
                <a:effectLst/>
                <a:latin typeface="+mn-lt"/>
                <a:ea typeface="Microsoft YaHei UI" panose="020B0503020204020204" pitchFamily="34" charset="-122"/>
                <a:cs typeface="+mn-cs"/>
              </a:rPr>
              <a:t>it.</a:t>
            </a:r>
            <a:endParaRPr lang="en-US" sz="1200" kern="1200" dirty="0">
              <a:solidFill>
                <a:schemeClr val="tx1"/>
              </a:solidFill>
              <a:effectLst/>
              <a:latin typeface="+mn-lt"/>
              <a:ea typeface="Microsoft YaHei UI" panose="020B0503020204020204" pitchFamily="34" charset="-122"/>
              <a:cs typeface="+mn-cs"/>
            </a:endParaRPr>
          </a:p>
        </p:txBody>
      </p:sp>
      <p:sp>
        <p:nvSpPr>
          <p:cNvPr id="4" name="幻灯片编号占位符 3"/>
          <p:cNvSpPr>
            <a:spLocks noGrp="1"/>
          </p:cNvSpPr>
          <p:nvPr>
            <p:ph type="sldNum" sz="quarter" idx="10"/>
          </p:nvPr>
        </p:nvSpPr>
        <p:spPr/>
        <p:txBody>
          <a:bodyPr/>
          <a:lstStyle/>
          <a:p>
            <a:fld id="{82869989-EB00-4EE7-BCB5-25BDC5BB29F8}" type="slidenum">
              <a:rPr lang="en-US" altLang="zh-CN" smtClean="0"/>
              <a:t>10</a:t>
            </a:fld>
            <a:endParaRPr lang="zh-CN"/>
          </a:p>
        </p:txBody>
      </p:sp>
    </p:spTree>
    <p:extLst>
      <p:ext uri="{BB962C8B-B14F-4D97-AF65-F5344CB8AC3E}">
        <p14:creationId xmlns:p14="http://schemas.microsoft.com/office/powerpoint/2010/main" val="1722669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线连接线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线连接线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线连接线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线连接线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线连接线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线连接线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线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线连接线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线连接线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线连接线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线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线连接线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线连接线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线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线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anchor="b">
            <a:normAutofit/>
          </a:bodyPr>
          <a:lstStyle>
            <a:lvl1pPr algn="l" latinLnBrk="0">
              <a:lnSpc>
                <a:spcPct val="76000"/>
              </a:lnSpc>
              <a:defRPr lang="zh-CN" sz="8000" cap="none" baseline="0">
                <a:solidFill>
                  <a:schemeClr val="tx1"/>
                </a:solidFill>
              </a:defRPr>
            </a:lvl1pPr>
          </a:lstStyle>
          <a:p>
            <a:r>
              <a:rPr lang="zh-CN" altLang="en-US"/>
              <a:t>单击此处编辑母版标题样式</a:t>
            </a:r>
            <a:endParaRPr lang="zh-CN" dirty="0"/>
          </a:p>
        </p:txBody>
      </p:sp>
      <p:sp>
        <p:nvSpPr>
          <p:cNvPr id="3" name="副标题 2"/>
          <p:cNvSpPr>
            <a:spLocks noGrp="1"/>
          </p:cNvSpPr>
          <p:nvPr>
            <p:ph type="subTitle" idx="1"/>
          </p:nvPr>
        </p:nvSpPr>
        <p:spPr>
          <a:xfrm>
            <a:off x="1293845" y="5432564"/>
            <a:ext cx="9604310" cy="457200"/>
          </a:xfrm>
        </p:spPr>
        <p:txBody>
          <a:bodyPr>
            <a:normAutofit/>
          </a:bodyPr>
          <a:lstStyle>
            <a:lvl1pPr marL="0" indent="0" algn="l" latinLnBrk="0">
              <a:spcBef>
                <a:spcPts val="0"/>
              </a:spcBef>
              <a:buNone/>
              <a:defRPr lang="zh-CN" sz="2000" b="0">
                <a:solidFill>
                  <a:schemeClr val="accent1"/>
                </a:solidFill>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a:t>单击以编辑母版副标题样式</a:t>
            </a:r>
            <a:endParaRPr lang="zh-CN"/>
          </a:p>
        </p:txBody>
      </p:sp>
      <p:cxnSp>
        <p:nvCxnSpPr>
          <p:cNvPr id="58" name="直线连接线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19E0E940-2292-4384-BBF8-79E1C7B99B6A}" type="datetime1">
              <a:rPr lang="en-US" altLang="zh-CN" smtClean="0"/>
              <a:t>12/10/2017</a:t>
            </a:fld>
            <a:endParaRPr lang="zh-CN"/>
          </a:p>
        </p:txBody>
      </p:sp>
      <p:sp>
        <p:nvSpPr>
          <p:cNvPr id="5" name="页脚占位符 4"/>
          <p:cNvSpPr>
            <a:spLocks noGrp="1"/>
          </p:cNvSpPr>
          <p:nvPr>
            <p:ph type="ftr" sz="quarter" idx="11"/>
          </p:nvPr>
        </p:nvSpPr>
        <p:spPr/>
        <p:txBody>
          <a:bodyPr/>
          <a:lstStyle/>
          <a:p>
            <a:r>
              <a:rPr lang="en-US" altLang="zh-CN"/>
              <a:t>EECE 5644 Intro to Machine Learning</a:t>
            </a:r>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09314" y="489856"/>
            <a:ext cx="1687286" cy="5301343"/>
          </a:xfrm>
        </p:spPr>
        <p:txBody>
          <a:bodyPr vert="eaVert"/>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1295399" y="489856"/>
            <a:ext cx="7587344" cy="530134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B77E7B2F-0B2D-4088-8A12-0327B51CA0F8}" type="datetime1">
              <a:rPr lang="en-US" altLang="zh-CN" smtClean="0"/>
              <a:t>12/10/2017</a:t>
            </a:fld>
            <a:endParaRPr lang="zh-CN"/>
          </a:p>
        </p:txBody>
      </p:sp>
      <p:sp>
        <p:nvSpPr>
          <p:cNvPr id="5" name="页脚占位符 4"/>
          <p:cNvSpPr>
            <a:spLocks noGrp="1"/>
          </p:cNvSpPr>
          <p:nvPr>
            <p:ph type="ftr" sz="quarter" idx="11"/>
          </p:nvPr>
        </p:nvSpPr>
        <p:spPr/>
        <p:txBody>
          <a:bodyPr/>
          <a:lstStyle/>
          <a:p>
            <a:r>
              <a:rPr lang="en-US" altLang="zh-CN"/>
              <a:t>EECE 5644 Intro to Machine Learning</a:t>
            </a:r>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DD38A365-D6E7-4F95-90FD-10CA72C869FE}" type="datetime1">
              <a:rPr lang="en-US" altLang="zh-CN" smtClean="0"/>
              <a:t>12/10/2017</a:t>
            </a:fld>
            <a:endParaRPr lang="zh-CN"/>
          </a:p>
        </p:txBody>
      </p:sp>
      <p:sp>
        <p:nvSpPr>
          <p:cNvPr id="5" name="页脚占位符 4"/>
          <p:cNvSpPr>
            <a:spLocks noGrp="1"/>
          </p:cNvSpPr>
          <p:nvPr>
            <p:ph type="ftr" sz="quarter" idx="11"/>
          </p:nvPr>
        </p:nvSpPr>
        <p:spPr/>
        <p:txBody>
          <a:bodyPr/>
          <a:lstStyle/>
          <a:p>
            <a:r>
              <a:rPr lang="en-US" altLang="zh-CN"/>
              <a:t>EECE 5644 Intro to Machine Learning</a:t>
            </a:r>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线连接线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线连接线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线连接线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线连接线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线连接线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线连接线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线连接线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线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线连接线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线连接线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线连接线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anchor="b">
            <a:normAutofit/>
          </a:bodyPr>
          <a:lstStyle>
            <a:lvl1pPr latinLnBrk="0">
              <a:lnSpc>
                <a:spcPct val="85000"/>
              </a:lnSpc>
              <a:defRPr lang="zh-CN" sz="6000" cap="none" baseline="0">
                <a:solidFill>
                  <a:schemeClr val="tx1"/>
                </a:solidFill>
              </a:defRPr>
            </a:lvl1pPr>
          </a:lstStyle>
          <a:p>
            <a:r>
              <a:rPr lang="zh-CN" altLang="en-US"/>
              <a:t>单击此处编辑母版标题样式</a:t>
            </a:r>
            <a:endParaRPr lang="zh-CN" dirty="0"/>
          </a:p>
        </p:txBody>
      </p:sp>
      <p:sp>
        <p:nvSpPr>
          <p:cNvPr id="3" name="文本占位符 2"/>
          <p:cNvSpPr>
            <a:spLocks noGrp="1"/>
          </p:cNvSpPr>
          <p:nvPr>
            <p:ph type="body" idx="1"/>
          </p:nvPr>
        </p:nvSpPr>
        <p:spPr>
          <a:xfrm>
            <a:off x="1295400" y="5431536"/>
            <a:ext cx="9601200" cy="457200"/>
          </a:xfrm>
        </p:spPr>
        <p:txBody>
          <a:bodyPr>
            <a:normAutofit/>
          </a:bodyPr>
          <a:lstStyle>
            <a:lvl1pPr marL="0" indent="0" latinLnBrk="0">
              <a:spcBef>
                <a:spcPts val="0"/>
              </a:spcBef>
              <a:buNone/>
              <a:defRPr lang="zh-CN" sz="2000" b="0">
                <a:solidFill>
                  <a:schemeClr val="tx1"/>
                </a:solidFill>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a:t>编辑母版文本样式</a:t>
            </a:r>
          </a:p>
        </p:txBody>
      </p:sp>
      <p:cxnSp>
        <p:nvCxnSpPr>
          <p:cNvPr id="58" name="直线连接线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295400" y="1981199"/>
            <a:ext cx="4572000" cy="3810001"/>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内容占位符 3"/>
          <p:cNvSpPr>
            <a:spLocks noGrp="1"/>
          </p:cNvSpPr>
          <p:nvPr>
            <p:ph sz="half" idx="2"/>
          </p:nvPr>
        </p:nvSpPr>
        <p:spPr>
          <a:xfrm>
            <a:off x="6324600" y="1981199"/>
            <a:ext cx="4572000" cy="3810001"/>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C328B518-EB5A-49CB-9BB8-9CF5E797D33A}" type="datetime1">
              <a:rPr lang="en-US" altLang="zh-CN" smtClean="0"/>
              <a:t>12/10/2017</a:t>
            </a:fld>
            <a:endParaRPr lang="zh-CN"/>
          </a:p>
        </p:txBody>
      </p:sp>
      <p:sp>
        <p:nvSpPr>
          <p:cNvPr id="6" name="页脚占位符 5"/>
          <p:cNvSpPr>
            <a:spLocks noGrp="1"/>
          </p:cNvSpPr>
          <p:nvPr>
            <p:ph type="ftr" sz="quarter" idx="11"/>
          </p:nvPr>
        </p:nvSpPr>
        <p:spPr/>
        <p:txBody>
          <a:bodyPr/>
          <a:lstStyle/>
          <a:p>
            <a:r>
              <a:rPr lang="en-US" altLang="zh-CN"/>
              <a:t>EECE 5644 Intro to Machine Learning</a:t>
            </a:r>
            <a:endParaRPr lang="zh-CN"/>
          </a:p>
        </p:txBody>
      </p:sp>
      <p:sp>
        <p:nvSpPr>
          <p:cNvPr id="7" name="幻灯片编号占位符 6"/>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文本占位符 2"/>
          <p:cNvSpPr>
            <a:spLocks noGrp="1"/>
          </p:cNvSpPr>
          <p:nvPr>
            <p:ph type="body" idx="1"/>
          </p:nvPr>
        </p:nvSpPr>
        <p:spPr>
          <a:xfrm>
            <a:off x="1295400" y="1818322"/>
            <a:ext cx="4572000" cy="64135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295400" y="2503713"/>
            <a:ext cx="4572000" cy="328748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5" name="文本占位符 4"/>
          <p:cNvSpPr>
            <a:spLocks noGrp="1"/>
          </p:cNvSpPr>
          <p:nvPr>
            <p:ph type="body" sz="quarter" idx="3"/>
          </p:nvPr>
        </p:nvSpPr>
        <p:spPr>
          <a:xfrm>
            <a:off x="6324600" y="1818322"/>
            <a:ext cx="4572000" cy="64135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6324600" y="2503713"/>
            <a:ext cx="4572000" cy="3287487"/>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40730B01-2A73-46D2-89A3-A4447F328466}" type="datetime1">
              <a:rPr lang="en-US" altLang="zh-CN" smtClean="0"/>
              <a:t>12/10/2017</a:t>
            </a:fld>
            <a:endParaRPr lang="zh-CN"/>
          </a:p>
        </p:txBody>
      </p:sp>
      <p:sp>
        <p:nvSpPr>
          <p:cNvPr id="8" name="页脚占位符 7"/>
          <p:cNvSpPr>
            <a:spLocks noGrp="1"/>
          </p:cNvSpPr>
          <p:nvPr>
            <p:ph type="ftr" sz="quarter" idx="11"/>
          </p:nvPr>
        </p:nvSpPr>
        <p:spPr/>
        <p:txBody>
          <a:bodyPr/>
          <a:lstStyle/>
          <a:p>
            <a:r>
              <a:rPr lang="en-US" altLang="zh-CN"/>
              <a:t>EECE 5644 Intro to Machine Learning</a:t>
            </a:r>
            <a:endParaRPr lang="zh-CN"/>
          </a:p>
        </p:txBody>
      </p:sp>
      <p:sp>
        <p:nvSpPr>
          <p:cNvPr id="9" name="幻灯片编号占位符 8"/>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日期占位符 2"/>
          <p:cNvSpPr>
            <a:spLocks noGrp="1"/>
          </p:cNvSpPr>
          <p:nvPr>
            <p:ph type="dt" sz="half" idx="10"/>
          </p:nvPr>
        </p:nvSpPr>
        <p:spPr/>
        <p:txBody>
          <a:bodyPr/>
          <a:lstStyle/>
          <a:p>
            <a:fld id="{89DF8FB5-209A-43FC-833D-07ABC35194E9}" type="datetime1">
              <a:rPr lang="en-US" altLang="zh-CN" smtClean="0"/>
              <a:t>12/10/2017</a:t>
            </a:fld>
            <a:endParaRPr lang="zh-CN"/>
          </a:p>
        </p:txBody>
      </p:sp>
      <p:sp>
        <p:nvSpPr>
          <p:cNvPr id="4" name="页脚占位符 3"/>
          <p:cNvSpPr>
            <a:spLocks noGrp="1"/>
          </p:cNvSpPr>
          <p:nvPr>
            <p:ph type="ftr" sz="quarter" idx="11"/>
          </p:nvPr>
        </p:nvSpPr>
        <p:spPr/>
        <p:txBody>
          <a:bodyPr/>
          <a:lstStyle/>
          <a:p>
            <a:r>
              <a:rPr lang="en-US" altLang="zh-CN"/>
              <a:t>EECE 5644 Intro to Machine Learning</a:t>
            </a:r>
            <a:endParaRPr lang="zh-CN"/>
          </a:p>
        </p:txBody>
      </p:sp>
      <p:sp>
        <p:nvSpPr>
          <p:cNvPr id="5" name="幻灯片编号占位符 4"/>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线连接线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线连接线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线连接线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线连接线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线连接线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线连接线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线连接线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线连接线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线连接线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线连接线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线连接线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线连接线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线连接线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线连接线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线连接线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线连接线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线连接线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线连接线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线连接线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线连接线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线连接线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线连接线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线连接线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线连接线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线连接线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线连接线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线连接线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线连接线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线连接线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线连接线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线连接线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线连接线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线连接线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线连接线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线连接线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线连接线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线连接线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线连接线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线连接线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线连接线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线连接线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线连接线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线连接线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线连接线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线连接线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线连接线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期占位符 211"/>
          <p:cNvSpPr>
            <a:spLocks noGrp="1"/>
          </p:cNvSpPr>
          <p:nvPr>
            <p:ph type="dt" sz="half" idx="10"/>
          </p:nvPr>
        </p:nvSpPr>
        <p:spPr/>
        <p:txBody>
          <a:bodyPr/>
          <a:lstStyle/>
          <a:p>
            <a:fld id="{849376A1-D57E-46B2-85FF-973E03032716}" type="datetime1">
              <a:rPr lang="en-US" altLang="zh-CN" smtClean="0"/>
              <a:t>12/10/2017</a:t>
            </a:fld>
            <a:endParaRPr lang="zh-CN"/>
          </a:p>
        </p:txBody>
      </p:sp>
      <p:sp>
        <p:nvSpPr>
          <p:cNvPr id="213" name="页脚占位符 212"/>
          <p:cNvSpPr>
            <a:spLocks noGrp="1"/>
          </p:cNvSpPr>
          <p:nvPr>
            <p:ph type="ftr" sz="quarter" idx="11"/>
          </p:nvPr>
        </p:nvSpPr>
        <p:spPr/>
        <p:txBody>
          <a:bodyPr/>
          <a:lstStyle/>
          <a:p>
            <a:r>
              <a:rPr lang="en-US" altLang="zh-CN"/>
              <a:t>EECE 5644 Intro to Machine Learning</a:t>
            </a:r>
            <a:endParaRPr lang="zh-CN"/>
          </a:p>
        </p:txBody>
      </p:sp>
      <p:sp>
        <p:nvSpPr>
          <p:cNvPr id="214" name="幻灯片编号占位符 213"/>
          <p:cNvSpPr>
            <a:spLocks noGrp="1"/>
          </p:cNvSpPr>
          <p:nvPr>
            <p:ph type="sldNum" sz="quarter" idx="12"/>
          </p:nvPr>
        </p:nvSpPr>
        <p:spPr/>
        <p:txBody>
          <a:bodyPr/>
          <a:lstStyle/>
          <a:p>
            <a:fld id="{E31375A4-56A4-47D6-9801-1991572033F7}" type="slidenum">
              <a:pPr/>
              <a:t>‹#›</a:t>
            </a:fld>
            <a:endParaRPr lang="zh-CN"/>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题注">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线连接线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线连接线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线连接线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线连接线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线连接线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线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线连接线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线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线连接线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线连接线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线连接线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线连接线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线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线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线连接线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线连接线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线连接线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线连接线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 1"/>
          <p:cNvSpPr>
            <a:spLocks noGrp="1"/>
          </p:cNvSpPr>
          <p:nvPr>
            <p:ph type="title"/>
          </p:nvPr>
        </p:nvSpPr>
        <p:spPr>
          <a:xfrm>
            <a:off x="7913152" y="571500"/>
            <a:ext cx="3657600" cy="2197100"/>
          </a:xfrm>
        </p:spPr>
        <p:txBody>
          <a:bodyPr anchor="b">
            <a:normAutofit/>
          </a:bodyPr>
          <a:lstStyle>
            <a:lvl1pPr latinLnBrk="0">
              <a:defRPr lang="zh-CN" sz="2600">
                <a:solidFill>
                  <a:schemeClr val="bg1"/>
                </a:solidFill>
              </a:defRPr>
            </a:lvl1pPr>
          </a:lstStyle>
          <a:p>
            <a:r>
              <a:rPr lang="zh-CN" altLang="en-US"/>
              <a:t>单击此处编辑母版标题样式</a:t>
            </a:r>
            <a:endParaRPr lang="zh-CN" dirty="0"/>
          </a:p>
        </p:txBody>
      </p:sp>
      <p:sp>
        <p:nvSpPr>
          <p:cNvPr id="3" name="内容占位符 2"/>
          <p:cNvSpPr>
            <a:spLocks noGrp="1"/>
          </p:cNvSpPr>
          <p:nvPr>
            <p:ph idx="1"/>
          </p:nvPr>
        </p:nvSpPr>
        <p:spPr>
          <a:xfrm>
            <a:off x="543197" y="571500"/>
            <a:ext cx="6217920" cy="57150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2000"/>
            </a:lvl6pPr>
            <a:lvl7pPr latinLnBrk="0">
              <a:defRPr lang="zh-CN" sz="2000"/>
            </a:lvl7pPr>
            <a:lvl8pPr latinLnBrk="0">
              <a:defRPr lang="zh-CN" sz="2000"/>
            </a:lvl8pPr>
            <a:lvl9pPr latinLnBrk="0">
              <a:defRPr lang="zh-CN"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文本占位符 3"/>
          <p:cNvSpPr>
            <a:spLocks noGrp="1"/>
          </p:cNvSpPr>
          <p:nvPr>
            <p:ph type="body" sz="half" idx="2"/>
          </p:nvPr>
        </p:nvSpPr>
        <p:spPr>
          <a:xfrm>
            <a:off x="7913152" y="2995012"/>
            <a:ext cx="3657600" cy="2285950"/>
          </a:xfrm>
        </p:spPr>
        <p:txBody>
          <a:bodyPr>
            <a:normAutofit/>
          </a:bodyPr>
          <a:lstStyle>
            <a:lvl1pPr marL="0" indent="0" latinLnBrk="0">
              <a:spcBef>
                <a:spcPts val="1200"/>
              </a:spcBef>
              <a:buNone/>
              <a:defRPr lang="zh-CN" sz="16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cxnSp>
        <p:nvCxnSpPr>
          <p:cNvPr id="60" name="直线连接线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期占位符 4"/>
          <p:cNvSpPr>
            <a:spLocks noGrp="1"/>
          </p:cNvSpPr>
          <p:nvPr>
            <p:ph type="dt" sz="half" idx="10"/>
          </p:nvPr>
        </p:nvSpPr>
        <p:spPr/>
        <p:txBody>
          <a:bodyPr/>
          <a:lstStyle/>
          <a:p>
            <a:fld id="{F3F61448-D234-4D88-BBC5-BDDC823B6440}" type="datetime1">
              <a:rPr lang="en-US" altLang="zh-CN" smtClean="0"/>
              <a:t>12/10/2017</a:t>
            </a:fld>
            <a:endParaRPr lang="zh-CN"/>
          </a:p>
        </p:txBody>
      </p:sp>
      <p:sp>
        <p:nvSpPr>
          <p:cNvPr id="6" name="页脚占位符 5"/>
          <p:cNvSpPr>
            <a:spLocks noGrp="1"/>
          </p:cNvSpPr>
          <p:nvPr>
            <p:ph type="ftr" sz="quarter" idx="11"/>
          </p:nvPr>
        </p:nvSpPr>
        <p:spPr/>
        <p:txBody>
          <a:bodyPr/>
          <a:lstStyle/>
          <a:p>
            <a:r>
              <a:rPr lang="en-US" altLang="zh-CN"/>
              <a:t>EECE 5644 Intro to Machine Learning</a:t>
            </a:r>
            <a:endParaRPr lang="zh-CN"/>
          </a:p>
        </p:txBody>
      </p:sp>
      <p:sp>
        <p:nvSpPr>
          <p:cNvPr id="8" name="幻灯片编号占位符 7"/>
          <p:cNvSpPr>
            <a:spLocks noGrp="1"/>
          </p:cNvSpPr>
          <p:nvPr>
            <p:ph type="sldNum" sz="quarter" idx="12"/>
          </p:nvPr>
        </p:nvSpPr>
        <p:spPr/>
        <p:txBody>
          <a:bodyPr/>
          <a:lstStyle/>
          <a:p>
            <a:fld id="{E31375A4-56A4-47D6-9801-1991572033F7}" type="slidenum">
              <a:pPr/>
              <a:t>‹#›</a:t>
            </a:fld>
            <a:endParaRPr lang="zh-CN"/>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题注">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线连接线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线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线连接线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线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线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线连接线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线连接线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线连接线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线连接线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线连接线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线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线连接线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线连接线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线连接线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线连接线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线连接线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线连接线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线连接线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线连接线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线连接线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线连接线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线连接线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线连接线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线连接线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线连接线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线连接线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线连接线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线连接线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线连接线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线连接线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线连接线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线连接线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线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线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线连接线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线连接线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线连接线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线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线连接线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线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线连接线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线连接线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线连接线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线连接线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线连接线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线连接线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3" name="图片占位符 2"/>
          <p:cNvSpPr>
            <a:spLocks noGrp="1"/>
          </p:cNvSpPr>
          <p:nvPr>
            <p:ph type="pic" idx="1"/>
          </p:nvPr>
        </p:nvSpPr>
        <p:spPr>
          <a:xfrm>
            <a:off x="4412" y="-159"/>
            <a:ext cx="7315200" cy="6858000"/>
          </a:xfrm>
        </p:spPr>
        <p:txBody>
          <a:bodyPr tIns="457200">
            <a:normAutofit/>
          </a:bodyPr>
          <a:lstStyle>
            <a:lvl1pPr marL="0" indent="0" algn="ctr" latinLnBrk="0">
              <a:buNone/>
              <a:defRPr lang="zh-CN" sz="20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cxnSp>
        <p:nvCxnSpPr>
          <p:cNvPr id="59" name="直线连接线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anchor="b">
            <a:normAutofit/>
          </a:bodyPr>
          <a:lstStyle>
            <a:lvl1pPr latinLnBrk="0">
              <a:defRPr lang="zh-CN" sz="2600">
                <a:solidFill>
                  <a:schemeClr val="bg1"/>
                </a:solidFill>
              </a:defRPr>
            </a:lvl1pPr>
          </a:lstStyle>
          <a:p>
            <a:r>
              <a:rPr lang="zh-CN" altLang="en-US"/>
              <a:t>单击此处编辑母版标题样式</a:t>
            </a:r>
            <a:endParaRPr lang="zh-CN" dirty="0"/>
          </a:p>
        </p:txBody>
      </p:sp>
      <p:sp>
        <p:nvSpPr>
          <p:cNvPr id="4" name="文本占位符 3"/>
          <p:cNvSpPr>
            <a:spLocks noGrp="1"/>
          </p:cNvSpPr>
          <p:nvPr>
            <p:ph type="body" sz="half" idx="2"/>
          </p:nvPr>
        </p:nvSpPr>
        <p:spPr>
          <a:xfrm>
            <a:off x="7909560" y="2999232"/>
            <a:ext cx="3657600" cy="2286000"/>
          </a:xfrm>
        </p:spPr>
        <p:txBody>
          <a:bodyPr/>
          <a:lstStyle>
            <a:lvl1pPr marL="0" indent="0" latinLnBrk="0">
              <a:spcBef>
                <a:spcPts val="1200"/>
              </a:spcBef>
              <a:buNone/>
              <a:defRPr lang="zh-CN" sz="16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0"/>
            <a:ext cx="12192002" cy="6858000"/>
            <a:chOff x="-1" y="0"/>
            <a:chExt cx="12192002" cy="6858000"/>
          </a:xfrm>
        </p:grpSpPr>
        <p:cxnSp>
          <p:nvCxnSpPr>
            <p:cNvPr id="97" name="直线连接线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线连接线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线连接线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线连接线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线连接线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线连接线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线连接线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线连接线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线连接线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线连接线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线连接线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线连接线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线连接线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线连接线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线连接线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线连接线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线连接线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线连接线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线连接线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线连接线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线连接线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线连接线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线连接线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线连接线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线连接线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线连接线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线连接线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线连接线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线连接线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线连接线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线连接线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线连接线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线连接线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线连接线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线连接线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线连接线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线连接线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线连接线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线连接线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线连接线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线连接线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线连接线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线连接线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线连接线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线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线连接线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zh-CN"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latinLnBrk="0">
              <a:defRPr lang="zh-CN" sz="800">
                <a:solidFill>
                  <a:schemeClr val="tx1">
                    <a:lumMod val="50000"/>
                    <a:lumOff val="50000"/>
                  </a:schemeClr>
                </a:solidFill>
                <a:ea typeface="Microsoft YaHei UI" panose="020B0503020204020204" pitchFamily="34" charset="-122"/>
              </a:defRPr>
            </a:lvl1pPr>
          </a:lstStyle>
          <a:p>
            <a:fld id="{501C4D25-D03A-420D-A2E7-C0DEC4A89D40}" type="datetime1">
              <a:rPr lang="en-US" altLang="zh-CN" smtClean="0"/>
              <a:t>12/10/2017</a:t>
            </a:fld>
            <a:endParaRPr lang="zh-CN" altLang="en-US" dirty="0"/>
          </a:p>
        </p:txBody>
      </p: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latinLnBrk="0">
              <a:defRPr lang="zh-CN" sz="800">
                <a:solidFill>
                  <a:schemeClr val="tx1">
                    <a:lumMod val="50000"/>
                    <a:lumOff val="50000"/>
                  </a:schemeClr>
                </a:solidFill>
                <a:ea typeface="Microsoft YaHei UI" panose="020B0503020204020204" pitchFamily="34" charset="-122"/>
              </a:defRPr>
            </a:lvl1pPr>
          </a:lstStyle>
          <a:p>
            <a:r>
              <a:rPr lang="en-US" altLang="zh-CN"/>
              <a:t>EECE 5644 Intro to Machine Learning</a:t>
            </a:r>
            <a:endParaRPr lang="zh-CN" altLang="en-US" dirty="0"/>
          </a:p>
        </p:txBody>
      </p:sp>
      <p:sp>
        <p:nvSpPr>
          <p:cNvPr id="6" name="幻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latinLnBrk="0">
              <a:defRPr lang="zh-CN" sz="800">
                <a:solidFill>
                  <a:schemeClr val="tx1">
                    <a:lumMod val="50000"/>
                    <a:lumOff val="50000"/>
                  </a:schemeClr>
                </a:solidFill>
                <a:ea typeface="Microsoft YaHei UI" panose="020B0503020204020204" pitchFamily="34" charset="-122"/>
              </a:defRPr>
            </a:lvl1pPr>
          </a:lstStyle>
          <a:p>
            <a:fld id="{E31375A4-56A4-47D6-9801-1991572033F7}" type="slidenum">
              <a:rPr lang="en-US" altLang="zh-CN" smtClean="0"/>
              <a:pPr/>
              <a:t>‹#›</a:t>
            </a:fld>
            <a:endParaRPr lang="en-US" altLang="zh-CN" dirty="0"/>
          </a:p>
        </p:txBody>
      </p:sp>
      <p:cxnSp>
        <p:nvCxnSpPr>
          <p:cNvPr id="148" name="直线连接线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lang="zh-CN" sz="3200" b="1" kern="1200">
          <a:solidFill>
            <a:schemeClr val="accent1"/>
          </a:solidFill>
          <a:latin typeface="+mj-lt"/>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088" y="71669"/>
            <a:ext cx="1460648" cy="1495703"/>
          </a:xfrm>
          <a:prstGeom prst="rect">
            <a:avLst/>
          </a:prstGeom>
        </p:spPr>
      </p:pic>
      <p:sp>
        <p:nvSpPr>
          <p:cNvPr id="11" name="文本框 10"/>
          <p:cNvSpPr txBox="1"/>
          <p:nvPr/>
        </p:nvSpPr>
        <p:spPr>
          <a:xfrm>
            <a:off x="1334963" y="2556311"/>
            <a:ext cx="9570194" cy="646331"/>
          </a:xfrm>
          <a:prstGeom prst="rect">
            <a:avLst/>
          </a:prstGeom>
          <a:noFill/>
        </p:spPr>
        <p:txBody>
          <a:bodyPr wrap="square" rtlCol="0">
            <a:spAutoFit/>
          </a:bodyPr>
          <a:lstStyle/>
          <a:p>
            <a:pPr algn="ctr"/>
            <a:r>
              <a:rPr lang="en-US" altLang="zh-CN" sz="3600" b="1" dirty="0"/>
              <a:t>CS</a:t>
            </a:r>
            <a:r>
              <a:rPr lang="zh-CN" altLang="en-US" sz="3600" b="1" dirty="0"/>
              <a:t> </a:t>
            </a:r>
            <a:r>
              <a:rPr lang="en-US" altLang="zh-CN" sz="3600" b="1" dirty="0"/>
              <a:t>5200  Database</a:t>
            </a:r>
            <a:r>
              <a:rPr lang="zh-CN" altLang="en-US" sz="3600" b="1" dirty="0"/>
              <a:t> </a:t>
            </a:r>
            <a:r>
              <a:rPr lang="en-US" altLang="zh-CN" sz="3600" b="1" dirty="0"/>
              <a:t>Management</a:t>
            </a:r>
            <a:r>
              <a:rPr lang="zh-CN" altLang="en-US" sz="3600" b="1" dirty="0"/>
              <a:t> </a:t>
            </a:r>
            <a:r>
              <a:rPr lang="en-US" altLang="zh-CN" sz="3600" b="1" dirty="0"/>
              <a:t>System</a:t>
            </a:r>
            <a:endParaRPr lang="zh-CN" altLang="en-US" sz="3600" b="1" dirty="0"/>
          </a:p>
        </p:txBody>
      </p:sp>
      <p:sp>
        <p:nvSpPr>
          <p:cNvPr id="13" name="文本框 12"/>
          <p:cNvSpPr txBox="1"/>
          <p:nvPr/>
        </p:nvSpPr>
        <p:spPr>
          <a:xfrm>
            <a:off x="4331365" y="4102284"/>
            <a:ext cx="3577389" cy="707886"/>
          </a:xfrm>
          <a:prstGeom prst="rect">
            <a:avLst/>
          </a:prstGeom>
          <a:noFill/>
        </p:spPr>
        <p:txBody>
          <a:bodyPr wrap="square" rtlCol="0">
            <a:spAutoFit/>
          </a:bodyPr>
          <a:lstStyle/>
          <a:p>
            <a:pPr algn="ctr"/>
            <a:r>
              <a:rPr lang="en-US" altLang="zh-CN" sz="2000" b="1" dirty="0"/>
              <a:t>Professor: </a:t>
            </a:r>
            <a:r>
              <a:rPr lang="en-US" sz="2000" b="1" dirty="0"/>
              <a:t>Nate </a:t>
            </a:r>
            <a:r>
              <a:rPr lang="en-US" sz="2000" b="1" dirty="0" err="1"/>
              <a:t>Derbinsky</a:t>
            </a:r>
            <a:endParaRPr lang="en-US" sz="2000" b="1" dirty="0"/>
          </a:p>
          <a:p>
            <a:pPr algn="ctr"/>
            <a:endParaRPr lang="zh-CN" altLang="en-US" sz="2000" b="1" dirty="0"/>
          </a:p>
        </p:txBody>
      </p:sp>
      <p:sp>
        <p:nvSpPr>
          <p:cNvPr id="14" name="文本框 13"/>
          <p:cNvSpPr txBox="1"/>
          <p:nvPr/>
        </p:nvSpPr>
        <p:spPr>
          <a:xfrm>
            <a:off x="2460287" y="4810170"/>
            <a:ext cx="7443537" cy="369332"/>
          </a:xfrm>
          <a:prstGeom prst="rect">
            <a:avLst/>
          </a:prstGeom>
          <a:noFill/>
        </p:spPr>
        <p:txBody>
          <a:bodyPr wrap="square" rtlCol="0">
            <a:spAutoFit/>
          </a:bodyPr>
          <a:lstStyle/>
          <a:p>
            <a:pPr algn="ctr"/>
            <a:r>
              <a:rPr lang="en-US" dirty="0"/>
              <a:t> </a:t>
            </a:r>
            <a:r>
              <a:rPr lang="en-US" dirty="0" err="1"/>
              <a:t>Bingqi</a:t>
            </a:r>
            <a:r>
              <a:rPr lang="en-US" dirty="0"/>
              <a:t> Liu</a:t>
            </a:r>
            <a:r>
              <a:rPr lang="en-US" altLang="zh-CN" dirty="0"/>
              <a:t>,</a:t>
            </a:r>
            <a:r>
              <a:rPr lang="zh-CN" altLang="en-US" dirty="0"/>
              <a:t> </a:t>
            </a:r>
            <a:r>
              <a:rPr lang="en-US" dirty="0" err="1"/>
              <a:t>Mitresh</a:t>
            </a:r>
            <a:r>
              <a:rPr lang="en-US" dirty="0"/>
              <a:t> Pandya</a:t>
            </a:r>
            <a:r>
              <a:rPr lang="en-US" altLang="zh-CN" dirty="0"/>
              <a:t>,</a:t>
            </a:r>
            <a:r>
              <a:rPr lang="zh-CN" altLang="en-US" dirty="0"/>
              <a:t> </a:t>
            </a:r>
            <a:r>
              <a:rPr lang="en-US" dirty="0"/>
              <a:t>Syed </a:t>
            </a:r>
            <a:r>
              <a:rPr lang="en-US" dirty="0" err="1"/>
              <a:t>Aman</a:t>
            </a:r>
            <a:r>
              <a:rPr lang="en-US" dirty="0"/>
              <a:t> </a:t>
            </a:r>
            <a:r>
              <a:rPr lang="en-US" dirty="0" err="1"/>
              <a:t>Alam</a:t>
            </a:r>
            <a:r>
              <a:rPr lang="en-US" altLang="zh-CN" dirty="0"/>
              <a:t>,</a:t>
            </a:r>
            <a:r>
              <a:rPr lang="zh-CN" altLang="en-US" dirty="0"/>
              <a:t> </a:t>
            </a:r>
            <a:r>
              <a:rPr lang="en-US" dirty="0"/>
              <a:t>Yue Cheng</a:t>
            </a:r>
            <a:r>
              <a:rPr lang="en-US" altLang="zh-CN" dirty="0"/>
              <a:t> </a:t>
            </a:r>
            <a:endParaRPr lang="zh-CN" altLang="en-US" dirty="0"/>
          </a:p>
        </p:txBody>
      </p:sp>
    </p:spTree>
    <p:extLst>
      <p:ext uri="{BB962C8B-B14F-4D97-AF65-F5344CB8AC3E}">
        <p14:creationId xmlns:p14="http://schemas.microsoft.com/office/powerpoint/2010/main" val="1069049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0"/>
            <a:ext cx="9601200" cy="1142385"/>
          </a:xfrm>
        </p:spPr>
        <p:txBody>
          <a:bodyPr>
            <a:normAutofit/>
          </a:bodyPr>
          <a:lstStyle/>
          <a:p>
            <a:r>
              <a:rPr lang="en-US" sz="4000" b="0" dirty="0"/>
              <a:t>Description</a:t>
            </a:r>
            <a:r>
              <a:rPr lang="zh-CN" altLang="en-US" sz="4000" b="0" dirty="0"/>
              <a:t> </a:t>
            </a:r>
            <a:r>
              <a:rPr lang="en-US" altLang="zh-CN" sz="4000" b="0" dirty="0"/>
              <a:t>&amp;</a:t>
            </a:r>
            <a:r>
              <a:rPr lang="zh-CN" altLang="en-US" sz="4000" b="0" dirty="0"/>
              <a:t> </a:t>
            </a:r>
            <a:r>
              <a:rPr lang="en-US" altLang="zh-CN" sz="4000" b="0" dirty="0"/>
              <a:t>Database</a:t>
            </a:r>
            <a:r>
              <a:rPr lang="zh-CN" altLang="en-US" sz="4000" b="0" dirty="0"/>
              <a:t> </a:t>
            </a:r>
            <a:r>
              <a:rPr lang="en-US" altLang="zh-CN" sz="4000" b="0" dirty="0"/>
              <a:t>Design</a:t>
            </a:r>
            <a:endParaRPr lang="zh-CN" sz="4000" b="0" dirty="0"/>
          </a:p>
        </p:txBody>
      </p:sp>
      <p:sp>
        <p:nvSpPr>
          <p:cNvPr id="6" name="灯片编号占位符 5"/>
          <p:cNvSpPr>
            <a:spLocks noGrp="1"/>
          </p:cNvSpPr>
          <p:nvPr>
            <p:ph type="sldNum" sz="quarter" idx="12"/>
          </p:nvPr>
        </p:nvSpPr>
        <p:spPr/>
        <p:txBody>
          <a:bodyPr/>
          <a:lstStyle/>
          <a:p>
            <a:fld id="{E31375A4-56A4-47D6-9801-1991572033F7}" type="slidenum">
              <a:rPr lang="en-US" altLang="zh-CN" smtClean="0"/>
              <a:t>10</a:t>
            </a:fld>
            <a:endParaRPr lang="zh-CN" altLang="en-US"/>
          </a:p>
        </p:txBody>
      </p:sp>
      <p:sp>
        <p:nvSpPr>
          <p:cNvPr id="13" name="页脚占位符 4"/>
          <p:cNvSpPr>
            <a:spLocks noGrp="1"/>
          </p:cNvSpPr>
          <p:nvPr>
            <p:ph type="ftr" sz="quarter" idx="11"/>
          </p:nvPr>
        </p:nvSpPr>
        <p:spPr>
          <a:xfrm>
            <a:off x="609601" y="6289679"/>
            <a:ext cx="6128030" cy="222436"/>
          </a:xfrm>
        </p:spPr>
        <p:txBody>
          <a:bodyPr/>
          <a:lstStyle/>
          <a:p>
            <a:r>
              <a:rPr lang="en-US" altLang="zh-CN" dirty="0"/>
              <a:t>CS</a:t>
            </a:r>
            <a:r>
              <a:rPr lang="zh-CN" altLang="en-US" dirty="0"/>
              <a:t> </a:t>
            </a:r>
            <a:r>
              <a:rPr lang="en-US" altLang="zh-CN" dirty="0"/>
              <a:t>5200</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a:t>
            </a:r>
            <a:endParaRPr lang="zh-CN" dirty="0"/>
          </a:p>
        </p:txBody>
      </p:sp>
      <p:sp>
        <p:nvSpPr>
          <p:cNvPr id="3" name="TextBox 2"/>
          <p:cNvSpPr txBox="1"/>
          <p:nvPr/>
        </p:nvSpPr>
        <p:spPr>
          <a:xfrm>
            <a:off x="609601" y="1297122"/>
            <a:ext cx="1967205" cy="341632"/>
          </a:xfrm>
          <a:prstGeom prst="rect">
            <a:avLst/>
          </a:prstGeom>
          <a:noFill/>
        </p:spPr>
        <p:txBody>
          <a:bodyPr wrap="none" rtlCol="0">
            <a:spAutoFit/>
          </a:bodyPr>
          <a:lstStyle/>
          <a:p>
            <a:pPr>
              <a:lnSpc>
                <a:spcPct val="90000"/>
              </a:lnSpc>
              <a:spcBef>
                <a:spcPct val="0"/>
              </a:spcBef>
            </a:pPr>
            <a:r>
              <a:rPr lang="en-US" altLang="zh-CN" dirty="0">
                <a:solidFill>
                  <a:schemeClr val="accent1"/>
                </a:solidFill>
                <a:latin typeface="+mj-lt"/>
                <a:ea typeface="Microsoft YaHei UI" panose="020B0503020204020204" pitchFamily="34" charset="-122"/>
                <a:cs typeface="+mj-cs"/>
              </a:rPr>
              <a:t>Course</a:t>
            </a:r>
            <a:r>
              <a:rPr lang="zh-CN" altLang="en-US" dirty="0">
                <a:solidFill>
                  <a:schemeClr val="accent1"/>
                </a:solidFill>
                <a:latin typeface="+mj-lt"/>
                <a:ea typeface="Microsoft YaHei UI" panose="020B0503020204020204" pitchFamily="34" charset="-122"/>
                <a:cs typeface="+mj-cs"/>
              </a:rPr>
              <a:t> </a:t>
            </a:r>
            <a:r>
              <a:rPr lang="en-US" altLang="zh-CN" dirty="0">
                <a:solidFill>
                  <a:schemeClr val="accent1"/>
                </a:solidFill>
                <a:latin typeface="+mj-lt"/>
                <a:ea typeface="Microsoft YaHei UI" panose="020B0503020204020204" pitchFamily="34" charset="-122"/>
                <a:cs typeface="+mj-cs"/>
              </a:rPr>
              <a:t>sub-view:</a:t>
            </a:r>
            <a:endParaRPr lang="en-US" dirty="0">
              <a:solidFill>
                <a:schemeClr val="accent1"/>
              </a:solidFill>
              <a:latin typeface="+mj-lt"/>
              <a:ea typeface="Microsoft YaHei UI" panose="020B0503020204020204" pitchFamily="34" charset="-122"/>
              <a:cs typeface="+mj-c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1" y="1717615"/>
            <a:ext cx="6128030" cy="1612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1" y="3590323"/>
            <a:ext cx="6128030" cy="8128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2" y="4597918"/>
            <a:ext cx="6128030" cy="1549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7900" y="1717614"/>
            <a:ext cx="4547046" cy="4429703"/>
          </a:xfrm>
          <a:prstGeom prst="rect">
            <a:avLst/>
          </a:prstGeom>
        </p:spPr>
      </p:pic>
    </p:spTree>
    <p:extLst>
      <p:ext uri="{BB962C8B-B14F-4D97-AF65-F5344CB8AC3E}">
        <p14:creationId xmlns:p14="http://schemas.microsoft.com/office/powerpoint/2010/main" val="28771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0"/>
            <a:ext cx="9601200" cy="1142385"/>
          </a:xfrm>
        </p:spPr>
        <p:txBody>
          <a:bodyPr>
            <a:normAutofit/>
          </a:bodyPr>
          <a:lstStyle/>
          <a:p>
            <a:r>
              <a:rPr lang="en-US" sz="4000" b="0" dirty="0"/>
              <a:t>Description</a:t>
            </a:r>
            <a:r>
              <a:rPr lang="zh-CN" altLang="en-US" sz="4000" b="0" dirty="0"/>
              <a:t> </a:t>
            </a:r>
            <a:r>
              <a:rPr lang="en-US" altLang="zh-CN" sz="4000" b="0" dirty="0"/>
              <a:t>&amp;</a:t>
            </a:r>
            <a:r>
              <a:rPr lang="zh-CN" altLang="en-US" sz="4000" b="0" dirty="0"/>
              <a:t> </a:t>
            </a:r>
            <a:r>
              <a:rPr lang="en-US" altLang="zh-CN" sz="4000" b="0" dirty="0"/>
              <a:t>Database</a:t>
            </a:r>
            <a:r>
              <a:rPr lang="zh-CN" altLang="en-US" sz="4000" b="0" dirty="0"/>
              <a:t> </a:t>
            </a:r>
            <a:r>
              <a:rPr lang="en-US" altLang="zh-CN" sz="4000" b="0" dirty="0"/>
              <a:t>Design</a:t>
            </a:r>
            <a:endParaRPr lang="zh-CN" sz="4000" b="0" dirty="0"/>
          </a:p>
        </p:txBody>
      </p:sp>
      <p:sp>
        <p:nvSpPr>
          <p:cNvPr id="6" name="灯片编号占位符 5"/>
          <p:cNvSpPr>
            <a:spLocks noGrp="1"/>
          </p:cNvSpPr>
          <p:nvPr>
            <p:ph type="sldNum" sz="quarter" idx="12"/>
          </p:nvPr>
        </p:nvSpPr>
        <p:spPr/>
        <p:txBody>
          <a:bodyPr/>
          <a:lstStyle/>
          <a:p>
            <a:fld id="{E31375A4-56A4-47D6-9801-1991572033F7}" type="slidenum">
              <a:rPr lang="en-US" altLang="zh-CN" smtClean="0"/>
              <a:t>11</a:t>
            </a:fld>
            <a:endParaRPr lang="zh-CN" altLang="en-US"/>
          </a:p>
        </p:txBody>
      </p:sp>
      <p:sp>
        <p:nvSpPr>
          <p:cNvPr id="13" name="页脚占位符 4"/>
          <p:cNvSpPr>
            <a:spLocks noGrp="1"/>
          </p:cNvSpPr>
          <p:nvPr>
            <p:ph type="ftr" sz="quarter" idx="11"/>
          </p:nvPr>
        </p:nvSpPr>
        <p:spPr>
          <a:xfrm>
            <a:off x="609601" y="6289679"/>
            <a:ext cx="6128030" cy="222436"/>
          </a:xfrm>
        </p:spPr>
        <p:txBody>
          <a:bodyPr/>
          <a:lstStyle/>
          <a:p>
            <a:r>
              <a:rPr lang="en-US" altLang="zh-CN" dirty="0"/>
              <a:t>CS</a:t>
            </a:r>
            <a:r>
              <a:rPr lang="zh-CN" altLang="en-US" dirty="0"/>
              <a:t> </a:t>
            </a:r>
            <a:r>
              <a:rPr lang="en-US" altLang="zh-CN" dirty="0"/>
              <a:t>5200</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a:t>
            </a:r>
            <a:endParaRPr lang="zh-CN" dirty="0"/>
          </a:p>
        </p:txBody>
      </p:sp>
      <p:sp>
        <p:nvSpPr>
          <p:cNvPr id="3" name="TextBox 2"/>
          <p:cNvSpPr txBox="1"/>
          <p:nvPr/>
        </p:nvSpPr>
        <p:spPr>
          <a:xfrm>
            <a:off x="609601" y="1297122"/>
            <a:ext cx="1954381" cy="341632"/>
          </a:xfrm>
          <a:prstGeom prst="rect">
            <a:avLst/>
          </a:prstGeom>
          <a:noFill/>
        </p:spPr>
        <p:txBody>
          <a:bodyPr wrap="none" rtlCol="0">
            <a:spAutoFit/>
          </a:bodyPr>
          <a:lstStyle/>
          <a:p>
            <a:pPr>
              <a:lnSpc>
                <a:spcPct val="90000"/>
              </a:lnSpc>
              <a:spcBef>
                <a:spcPct val="0"/>
              </a:spcBef>
            </a:pPr>
            <a:r>
              <a:rPr lang="en-US" altLang="zh-CN" dirty="0">
                <a:solidFill>
                  <a:schemeClr val="accent1"/>
                </a:solidFill>
                <a:latin typeface="+mj-lt"/>
                <a:ea typeface="Microsoft YaHei UI" panose="020B0503020204020204" pitchFamily="34" charset="-122"/>
                <a:cs typeface="+mj-cs"/>
              </a:rPr>
              <a:t>Playlist sub-view:</a:t>
            </a:r>
            <a:endParaRPr lang="en-US" dirty="0">
              <a:solidFill>
                <a:schemeClr val="accent1"/>
              </a:solidFill>
              <a:latin typeface="+mj-lt"/>
              <a:ea typeface="Microsoft YaHei UI" panose="020B0503020204020204" pitchFamily="34" charset="-122"/>
              <a:cs typeface="+mj-cs"/>
            </a:endParaRPr>
          </a:p>
        </p:txBody>
      </p:sp>
      <p:pic>
        <p:nvPicPr>
          <p:cNvPr id="17" name="Picture 16"/>
          <p:cNvPicPr>
            <a:picLocks noChangeAspect="1"/>
          </p:cNvPicPr>
          <p:nvPr/>
        </p:nvPicPr>
        <p:blipFill>
          <a:blip r:embed="rId3"/>
          <a:stretch>
            <a:fillRect/>
          </a:stretch>
        </p:blipFill>
        <p:spPr>
          <a:xfrm>
            <a:off x="2762865" y="1446790"/>
            <a:ext cx="4495180" cy="4538484"/>
          </a:xfrm>
          <a:prstGeom prst="rect">
            <a:avLst/>
          </a:prstGeom>
        </p:spPr>
      </p:pic>
    </p:spTree>
    <p:extLst>
      <p:ext uri="{BB962C8B-B14F-4D97-AF65-F5344CB8AC3E}">
        <p14:creationId xmlns:p14="http://schemas.microsoft.com/office/powerpoint/2010/main" val="179315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31375A4-56A4-47D6-9801-1991572033F7}" type="slidenum">
              <a:rPr lang="en-US" altLang="zh-CN" smtClean="0"/>
              <a:t>12</a:t>
            </a:fld>
            <a:endParaRPr lang="zh-CN" altLang="en-US"/>
          </a:p>
        </p:txBody>
      </p:sp>
      <p:sp>
        <p:nvSpPr>
          <p:cNvPr id="13" name="页脚占位符 4"/>
          <p:cNvSpPr>
            <a:spLocks noGrp="1"/>
          </p:cNvSpPr>
          <p:nvPr>
            <p:ph type="ftr" sz="quarter" idx="11"/>
          </p:nvPr>
        </p:nvSpPr>
        <p:spPr>
          <a:xfrm>
            <a:off x="609601" y="6289679"/>
            <a:ext cx="6128030" cy="222436"/>
          </a:xfrm>
        </p:spPr>
        <p:txBody>
          <a:bodyPr/>
          <a:lstStyle/>
          <a:p>
            <a:r>
              <a:rPr lang="en-US" altLang="zh-CN" dirty="0"/>
              <a:t>CS</a:t>
            </a:r>
            <a:r>
              <a:rPr lang="zh-CN" altLang="en-US" dirty="0"/>
              <a:t> </a:t>
            </a:r>
            <a:r>
              <a:rPr lang="en-US" altLang="zh-CN" dirty="0"/>
              <a:t>5200</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a:t>
            </a:r>
            <a:endParaRPr lang="zh-CN" dirty="0"/>
          </a:p>
        </p:txBody>
      </p:sp>
      <p:pic>
        <p:nvPicPr>
          <p:cNvPr id="5" name="Picture 4"/>
          <p:cNvPicPr>
            <a:picLocks noChangeAspect="1"/>
          </p:cNvPicPr>
          <p:nvPr/>
        </p:nvPicPr>
        <p:blipFill>
          <a:blip r:embed="rId3"/>
          <a:stretch>
            <a:fillRect/>
          </a:stretch>
        </p:blipFill>
        <p:spPr>
          <a:xfrm>
            <a:off x="1494503" y="445898"/>
            <a:ext cx="8005097" cy="5640269"/>
          </a:xfrm>
          <a:prstGeom prst="rect">
            <a:avLst/>
          </a:prstGeom>
        </p:spPr>
      </p:pic>
      <p:sp>
        <p:nvSpPr>
          <p:cNvPr id="9" name="TextBox 8"/>
          <p:cNvSpPr txBox="1"/>
          <p:nvPr/>
        </p:nvSpPr>
        <p:spPr>
          <a:xfrm>
            <a:off x="609601" y="235238"/>
            <a:ext cx="2787943" cy="341632"/>
          </a:xfrm>
          <a:prstGeom prst="rect">
            <a:avLst/>
          </a:prstGeom>
          <a:noFill/>
        </p:spPr>
        <p:txBody>
          <a:bodyPr wrap="none" rtlCol="0">
            <a:spAutoFit/>
          </a:bodyPr>
          <a:lstStyle/>
          <a:p>
            <a:pPr>
              <a:lnSpc>
                <a:spcPct val="90000"/>
              </a:lnSpc>
              <a:spcBef>
                <a:spcPct val="0"/>
              </a:spcBef>
            </a:pPr>
            <a:r>
              <a:rPr lang="en-US" altLang="zh-CN" dirty="0" err="1">
                <a:solidFill>
                  <a:schemeClr val="accent1"/>
                </a:solidFill>
                <a:latin typeface="+mj-lt"/>
                <a:ea typeface="Microsoft YaHei UI" panose="020B0503020204020204" pitchFamily="34" charset="-122"/>
                <a:cs typeface="+mj-cs"/>
              </a:rPr>
              <a:t>Coursematerial</a:t>
            </a:r>
            <a:r>
              <a:rPr lang="en-US" altLang="zh-CN" dirty="0">
                <a:solidFill>
                  <a:schemeClr val="accent1"/>
                </a:solidFill>
                <a:latin typeface="+mj-lt"/>
                <a:ea typeface="Microsoft YaHei UI" panose="020B0503020204020204" pitchFamily="34" charset="-122"/>
                <a:cs typeface="+mj-cs"/>
              </a:rPr>
              <a:t> sub-view:</a:t>
            </a:r>
            <a:endParaRPr lang="en-US" dirty="0">
              <a:solidFill>
                <a:schemeClr val="accent1"/>
              </a:solidFill>
              <a:latin typeface="+mj-lt"/>
              <a:ea typeface="Microsoft YaHei UI" panose="020B0503020204020204" pitchFamily="34" charset="-122"/>
              <a:cs typeface="+mj-cs"/>
            </a:endParaRPr>
          </a:p>
        </p:txBody>
      </p:sp>
    </p:spTree>
    <p:extLst>
      <p:ext uri="{BB962C8B-B14F-4D97-AF65-F5344CB8AC3E}">
        <p14:creationId xmlns:p14="http://schemas.microsoft.com/office/powerpoint/2010/main" val="83251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0"/>
            <a:ext cx="9601200" cy="1142385"/>
          </a:xfrm>
        </p:spPr>
        <p:txBody>
          <a:bodyPr>
            <a:normAutofit/>
          </a:bodyPr>
          <a:lstStyle/>
          <a:p>
            <a:r>
              <a:rPr lang="en-US" sz="4000" b="0" dirty="0"/>
              <a:t>Description</a:t>
            </a:r>
            <a:r>
              <a:rPr lang="zh-CN" altLang="en-US" sz="4000" b="0" dirty="0"/>
              <a:t> </a:t>
            </a:r>
            <a:r>
              <a:rPr lang="en-US" altLang="zh-CN" sz="4000" b="0" dirty="0"/>
              <a:t>&amp;</a:t>
            </a:r>
            <a:r>
              <a:rPr lang="zh-CN" altLang="en-US" sz="4000" b="0" dirty="0"/>
              <a:t> </a:t>
            </a:r>
            <a:r>
              <a:rPr lang="en-US" altLang="zh-CN" sz="4000" b="0" dirty="0"/>
              <a:t>Database</a:t>
            </a:r>
            <a:r>
              <a:rPr lang="zh-CN" altLang="en-US" sz="4000" b="0" dirty="0"/>
              <a:t> </a:t>
            </a:r>
            <a:r>
              <a:rPr lang="en-US" altLang="zh-CN" sz="4000" b="0" dirty="0"/>
              <a:t>Design</a:t>
            </a:r>
            <a:endParaRPr lang="zh-CN" sz="4000" b="0" dirty="0"/>
          </a:p>
        </p:txBody>
      </p:sp>
      <p:sp>
        <p:nvSpPr>
          <p:cNvPr id="6" name="灯片编号占位符 5"/>
          <p:cNvSpPr>
            <a:spLocks noGrp="1"/>
          </p:cNvSpPr>
          <p:nvPr>
            <p:ph type="sldNum" sz="quarter" idx="12"/>
          </p:nvPr>
        </p:nvSpPr>
        <p:spPr/>
        <p:txBody>
          <a:bodyPr/>
          <a:lstStyle/>
          <a:p>
            <a:fld id="{E31375A4-56A4-47D6-9801-1991572033F7}" type="slidenum">
              <a:rPr lang="en-US" altLang="zh-CN" smtClean="0"/>
              <a:t>13</a:t>
            </a:fld>
            <a:endParaRPr lang="zh-CN" altLang="en-US"/>
          </a:p>
        </p:txBody>
      </p:sp>
      <p:sp>
        <p:nvSpPr>
          <p:cNvPr id="13" name="页脚占位符 4"/>
          <p:cNvSpPr>
            <a:spLocks noGrp="1"/>
          </p:cNvSpPr>
          <p:nvPr>
            <p:ph type="ftr" sz="quarter" idx="11"/>
          </p:nvPr>
        </p:nvSpPr>
        <p:spPr>
          <a:xfrm>
            <a:off x="609601" y="6289679"/>
            <a:ext cx="6128030" cy="222436"/>
          </a:xfrm>
        </p:spPr>
        <p:txBody>
          <a:bodyPr/>
          <a:lstStyle/>
          <a:p>
            <a:r>
              <a:rPr lang="en-US" altLang="zh-CN" dirty="0"/>
              <a:t>CS</a:t>
            </a:r>
            <a:r>
              <a:rPr lang="zh-CN" altLang="en-US" dirty="0"/>
              <a:t> </a:t>
            </a:r>
            <a:r>
              <a:rPr lang="en-US" altLang="zh-CN" dirty="0"/>
              <a:t>5200</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a:t>
            </a:r>
            <a:endParaRPr lang="zh-CN" dirty="0"/>
          </a:p>
        </p:txBody>
      </p:sp>
      <p:sp>
        <p:nvSpPr>
          <p:cNvPr id="3" name="TextBox 2"/>
          <p:cNvSpPr txBox="1"/>
          <p:nvPr/>
        </p:nvSpPr>
        <p:spPr>
          <a:xfrm>
            <a:off x="609601" y="1297122"/>
            <a:ext cx="2916183" cy="341632"/>
          </a:xfrm>
          <a:prstGeom prst="rect">
            <a:avLst/>
          </a:prstGeom>
          <a:noFill/>
        </p:spPr>
        <p:txBody>
          <a:bodyPr wrap="none" rtlCol="0">
            <a:spAutoFit/>
          </a:bodyPr>
          <a:lstStyle/>
          <a:p>
            <a:pPr>
              <a:lnSpc>
                <a:spcPct val="90000"/>
              </a:lnSpc>
              <a:spcBef>
                <a:spcPct val="0"/>
              </a:spcBef>
            </a:pPr>
            <a:r>
              <a:rPr lang="en-US" altLang="zh-CN" dirty="0">
                <a:solidFill>
                  <a:schemeClr val="accent1"/>
                </a:solidFill>
                <a:latin typeface="+mj-lt"/>
                <a:ea typeface="Microsoft YaHei UI" panose="020B0503020204020204" pitchFamily="34" charset="-122"/>
                <a:cs typeface="+mj-cs"/>
              </a:rPr>
              <a:t>Course</a:t>
            </a:r>
            <a:r>
              <a:rPr lang="zh-CN" altLang="en-US" dirty="0">
                <a:solidFill>
                  <a:schemeClr val="accent1"/>
                </a:solidFill>
                <a:latin typeface="+mj-lt"/>
                <a:ea typeface="Microsoft YaHei UI" panose="020B0503020204020204" pitchFamily="34" charset="-122"/>
                <a:cs typeface="+mj-cs"/>
              </a:rPr>
              <a:t> </a:t>
            </a:r>
            <a:r>
              <a:rPr lang="en-US" altLang="zh-CN" dirty="0">
                <a:solidFill>
                  <a:schemeClr val="accent1"/>
                </a:solidFill>
                <a:latin typeface="+mj-lt"/>
                <a:ea typeface="Microsoft YaHei UI" panose="020B0503020204020204" pitchFamily="34" charset="-122"/>
                <a:cs typeface="+mj-cs"/>
              </a:rPr>
              <a:t>Material</a:t>
            </a:r>
            <a:r>
              <a:rPr lang="zh-CN" altLang="en-US" dirty="0">
                <a:solidFill>
                  <a:schemeClr val="accent1"/>
                </a:solidFill>
                <a:latin typeface="+mj-lt"/>
                <a:ea typeface="Microsoft YaHei UI" panose="020B0503020204020204" pitchFamily="34" charset="-122"/>
                <a:cs typeface="+mj-cs"/>
              </a:rPr>
              <a:t> </a:t>
            </a:r>
            <a:r>
              <a:rPr lang="en-US" altLang="zh-CN" dirty="0">
                <a:solidFill>
                  <a:schemeClr val="accent1"/>
                </a:solidFill>
                <a:latin typeface="+mj-lt"/>
                <a:ea typeface="Microsoft YaHei UI" panose="020B0503020204020204" pitchFamily="34" charset="-122"/>
                <a:cs typeface="+mj-cs"/>
              </a:rPr>
              <a:t>sub-view:</a:t>
            </a:r>
            <a:endParaRPr lang="en-US" dirty="0">
              <a:solidFill>
                <a:schemeClr val="accent1"/>
              </a:solidFill>
              <a:latin typeface="+mj-lt"/>
              <a:ea typeface="Microsoft YaHei UI" panose="020B0503020204020204" pitchFamily="34" charset="-122"/>
              <a:cs typeface="+mj-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3051" y="1864490"/>
            <a:ext cx="5841142" cy="120468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3051" y="4074239"/>
            <a:ext cx="5841142" cy="1210377"/>
          </a:xfrm>
          <a:prstGeom prst="rect">
            <a:avLst/>
          </a:prstGeom>
        </p:spPr>
      </p:pic>
      <p:pic>
        <p:nvPicPr>
          <p:cNvPr id="4" name="Picture 3"/>
          <p:cNvPicPr>
            <a:picLocks noChangeAspect="1"/>
          </p:cNvPicPr>
          <p:nvPr/>
        </p:nvPicPr>
        <p:blipFill>
          <a:blip r:embed="rId5"/>
          <a:stretch>
            <a:fillRect/>
          </a:stretch>
        </p:blipFill>
        <p:spPr>
          <a:xfrm>
            <a:off x="609601" y="1638754"/>
            <a:ext cx="4605866" cy="4474179"/>
          </a:xfrm>
          <a:prstGeom prst="rect">
            <a:avLst/>
          </a:prstGeom>
        </p:spPr>
      </p:pic>
    </p:spTree>
    <p:extLst>
      <p:ext uri="{BB962C8B-B14F-4D97-AF65-F5344CB8AC3E}">
        <p14:creationId xmlns:p14="http://schemas.microsoft.com/office/powerpoint/2010/main" val="156127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0"/>
            <a:ext cx="9601200" cy="1142385"/>
          </a:xfrm>
        </p:spPr>
        <p:txBody>
          <a:bodyPr>
            <a:normAutofit/>
          </a:bodyPr>
          <a:lstStyle/>
          <a:p>
            <a:r>
              <a:rPr lang="en-US" sz="4000" b="0" dirty="0"/>
              <a:t>Description</a:t>
            </a:r>
            <a:r>
              <a:rPr lang="zh-CN" altLang="en-US" sz="4000" b="0" dirty="0"/>
              <a:t> </a:t>
            </a:r>
            <a:r>
              <a:rPr lang="en-US" altLang="zh-CN" sz="4000" b="0" dirty="0"/>
              <a:t>&amp;</a:t>
            </a:r>
            <a:r>
              <a:rPr lang="zh-CN" altLang="en-US" sz="4000" b="0" dirty="0"/>
              <a:t> </a:t>
            </a:r>
            <a:r>
              <a:rPr lang="en-US" altLang="zh-CN" sz="4000" b="0" dirty="0"/>
              <a:t>Database</a:t>
            </a:r>
            <a:r>
              <a:rPr lang="zh-CN" altLang="en-US" sz="4000" b="0" dirty="0"/>
              <a:t> </a:t>
            </a:r>
            <a:r>
              <a:rPr lang="en-US" altLang="zh-CN" sz="4000" b="0" dirty="0"/>
              <a:t>Design</a:t>
            </a:r>
            <a:endParaRPr lang="zh-CN" sz="4000" b="0" dirty="0"/>
          </a:p>
        </p:txBody>
      </p:sp>
      <p:sp>
        <p:nvSpPr>
          <p:cNvPr id="6" name="灯片编号占位符 5"/>
          <p:cNvSpPr>
            <a:spLocks noGrp="1"/>
          </p:cNvSpPr>
          <p:nvPr>
            <p:ph type="sldNum" sz="quarter" idx="12"/>
          </p:nvPr>
        </p:nvSpPr>
        <p:spPr/>
        <p:txBody>
          <a:bodyPr/>
          <a:lstStyle/>
          <a:p>
            <a:fld id="{E31375A4-56A4-47D6-9801-1991572033F7}" type="slidenum">
              <a:rPr lang="en-US" altLang="zh-CN" smtClean="0"/>
              <a:t>14</a:t>
            </a:fld>
            <a:endParaRPr lang="zh-CN" altLang="en-US"/>
          </a:p>
        </p:txBody>
      </p:sp>
      <p:sp>
        <p:nvSpPr>
          <p:cNvPr id="13" name="页脚占位符 4"/>
          <p:cNvSpPr>
            <a:spLocks noGrp="1"/>
          </p:cNvSpPr>
          <p:nvPr>
            <p:ph type="ftr" sz="quarter" idx="11"/>
          </p:nvPr>
        </p:nvSpPr>
        <p:spPr>
          <a:xfrm>
            <a:off x="609601" y="6289679"/>
            <a:ext cx="6128030" cy="222436"/>
          </a:xfrm>
        </p:spPr>
        <p:txBody>
          <a:bodyPr/>
          <a:lstStyle/>
          <a:p>
            <a:r>
              <a:rPr lang="en-US" altLang="zh-CN" dirty="0"/>
              <a:t>CS</a:t>
            </a:r>
            <a:r>
              <a:rPr lang="zh-CN" altLang="en-US" dirty="0"/>
              <a:t> </a:t>
            </a:r>
            <a:r>
              <a:rPr lang="en-US" altLang="zh-CN" dirty="0"/>
              <a:t>5200</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a:t>
            </a:r>
            <a:endParaRPr lang="zh-CN" dirty="0"/>
          </a:p>
        </p:txBody>
      </p:sp>
      <p:sp>
        <p:nvSpPr>
          <p:cNvPr id="3" name="TextBox 2"/>
          <p:cNvSpPr txBox="1"/>
          <p:nvPr/>
        </p:nvSpPr>
        <p:spPr>
          <a:xfrm>
            <a:off x="609601" y="1297122"/>
            <a:ext cx="2916183" cy="341632"/>
          </a:xfrm>
          <a:prstGeom prst="rect">
            <a:avLst/>
          </a:prstGeom>
          <a:noFill/>
        </p:spPr>
        <p:txBody>
          <a:bodyPr wrap="none" rtlCol="0">
            <a:spAutoFit/>
          </a:bodyPr>
          <a:lstStyle/>
          <a:p>
            <a:pPr>
              <a:lnSpc>
                <a:spcPct val="90000"/>
              </a:lnSpc>
              <a:spcBef>
                <a:spcPct val="0"/>
              </a:spcBef>
            </a:pPr>
            <a:r>
              <a:rPr lang="en-US" altLang="zh-CN" dirty="0">
                <a:solidFill>
                  <a:schemeClr val="accent1"/>
                </a:solidFill>
                <a:latin typeface="+mj-lt"/>
                <a:ea typeface="Microsoft YaHei UI" panose="020B0503020204020204" pitchFamily="34" charset="-122"/>
                <a:cs typeface="+mj-cs"/>
              </a:rPr>
              <a:t>Course</a:t>
            </a:r>
            <a:r>
              <a:rPr lang="zh-CN" altLang="en-US" dirty="0">
                <a:solidFill>
                  <a:schemeClr val="accent1"/>
                </a:solidFill>
                <a:latin typeface="+mj-lt"/>
                <a:ea typeface="Microsoft YaHei UI" panose="020B0503020204020204" pitchFamily="34" charset="-122"/>
                <a:cs typeface="+mj-cs"/>
              </a:rPr>
              <a:t> </a:t>
            </a:r>
            <a:r>
              <a:rPr lang="en-US" altLang="zh-CN" dirty="0">
                <a:solidFill>
                  <a:schemeClr val="accent1"/>
                </a:solidFill>
                <a:latin typeface="+mj-lt"/>
                <a:ea typeface="Microsoft YaHei UI" panose="020B0503020204020204" pitchFamily="34" charset="-122"/>
                <a:cs typeface="+mj-cs"/>
              </a:rPr>
              <a:t>Material</a:t>
            </a:r>
            <a:r>
              <a:rPr lang="zh-CN" altLang="en-US" dirty="0">
                <a:solidFill>
                  <a:schemeClr val="accent1"/>
                </a:solidFill>
                <a:latin typeface="+mj-lt"/>
                <a:ea typeface="Microsoft YaHei UI" panose="020B0503020204020204" pitchFamily="34" charset="-122"/>
                <a:cs typeface="+mj-cs"/>
              </a:rPr>
              <a:t> </a:t>
            </a:r>
            <a:r>
              <a:rPr lang="en-US" altLang="zh-CN" dirty="0">
                <a:solidFill>
                  <a:schemeClr val="accent1"/>
                </a:solidFill>
                <a:latin typeface="+mj-lt"/>
                <a:ea typeface="Microsoft YaHei UI" panose="020B0503020204020204" pitchFamily="34" charset="-122"/>
                <a:cs typeface="+mj-cs"/>
              </a:rPr>
              <a:t>sub-view:</a:t>
            </a:r>
            <a:endParaRPr lang="en-US" dirty="0">
              <a:solidFill>
                <a:schemeClr val="accent1"/>
              </a:solidFill>
              <a:latin typeface="+mj-lt"/>
              <a:ea typeface="Microsoft YaHei UI" panose="020B0503020204020204" pitchFamily="34" charset="-122"/>
              <a:cs typeface="+mj-c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38754"/>
            <a:ext cx="6128031" cy="98515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8" y="2623907"/>
            <a:ext cx="6128032" cy="113034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7" y="3754252"/>
            <a:ext cx="6128033" cy="1266322"/>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9597" y="5020573"/>
            <a:ext cx="6128033" cy="1130345"/>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47642" y="1638754"/>
            <a:ext cx="4136551" cy="4512164"/>
          </a:xfrm>
          <a:prstGeom prst="rect">
            <a:avLst/>
          </a:prstGeom>
        </p:spPr>
      </p:pic>
    </p:spTree>
    <p:extLst>
      <p:ext uri="{BB962C8B-B14F-4D97-AF65-F5344CB8AC3E}">
        <p14:creationId xmlns:p14="http://schemas.microsoft.com/office/powerpoint/2010/main" val="162567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0"/>
            <a:ext cx="9601200" cy="1142385"/>
          </a:xfrm>
        </p:spPr>
        <p:txBody>
          <a:bodyPr>
            <a:normAutofit/>
          </a:bodyPr>
          <a:lstStyle/>
          <a:p>
            <a:r>
              <a:rPr lang="en-US" sz="4000" b="0" dirty="0"/>
              <a:t>Description</a:t>
            </a:r>
            <a:r>
              <a:rPr lang="zh-CN" altLang="en-US" sz="4000" b="0" dirty="0"/>
              <a:t> </a:t>
            </a:r>
            <a:r>
              <a:rPr lang="en-US" altLang="zh-CN" sz="4000" b="0" dirty="0"/>
              <a:t>&amp;</a:t>
            </a:r>
            <a:r>
              <a:rPr lang="zh-CN" altLang="en-US" sz="4000" b="0" dirty="0"/>
              <a:t> </a:t>
            </a:r>
            <a:r>
              <a:rPr lang="en-US" altLang="zh-CN" sz="4000" b="0" dirty="0"/>
              <a:t>Database</a:t>
            </a:r>
            <a:r>
              <a:rPr lang="zh-CN" altLang="en-US" sz="4000" b="0" dirty="0"/>
              <a:t> </a:t>
            </a:r>
            <a:r>
              <a:rPr lang="en-US" altLang="zh-CN" sz="4000" b="0" dirty="0"/>
              <a:t>Design</a:t>
            </a:r>
            <a:endParaRPr lang="zh-CN" sz="4000" b="0" dirty="0"/>
          </a:p>
        </p:txBody>
      </p:sp>
      <p:sp>
        <p:nvSpPr>
          <p:cNvPr id="6" name="灯片编号占位符 5"/>
          <p:cNvSpPr>
            <a:spLocks noGrp="1"/>
          </p:cNvSpPr>
          <p:nvPr>
            <p:ph type="sldNum" sz="quarter" idx="12"/>
          </p:nvPr>
        </p:nvSpPr>
        <p:spPr/>
        <p:txBody>
          <a:bodyPr/>
          <a:lstStyle/>
          <a:p>
            <a:fld id="{E31375A4-56A4-47D6-9801-1991572033F7}" type="slidenum">
              <a:rPr lang="en-US" altLang="zh-CN" smtClean="0"/>
              <a:t>15</a:t>
            </a:fld>
            <a:endParaRPr lang="zh-CN" altLang="en-US"/>
          </a:p>
        </p:txBody>
      </p:sp>
      <p:sp>
        <p:nvSpPr>
          <p:cNvPr id="13" name="页脚占位符 4"/>
          <p:cNvSpPr>
            <a:spLocks noGrp="1"/>
          </p:cNvSpPr>
          <p:nvPr>
            <p:ph type="ftr" sz="quarter" idx="11"/>
          </p:nvPr>
        </p:nvSpPr>
        <p:spPr>
          <a:xfrm>
            <a:off x="609601" y="6289679"/>
            <a:ext cx="6128030" cy="222436"/>
          </a:xfrm>
        </p:spPr>
        <p:txBody>
          <a:bodyPr/>
          <a:lstStyle/>
          <a:p>
            <a:r>
              <a:rPr lang="en-US" altLang="zh-CN" dirty="0"/>
              <a:t>CS</a:t>
            </a:r>
            <a:r>
              <a:rPr lang="zh-CN" altLang="en-US" dirty="0"/>
              <a:t> </a:t>
            </a:r>
            <a:r>
              <a:rPr lang="en-US" altLang="zh-CN" dirty="0"/>
              <a:t>5200</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a:t>
            </a:r>
            <a:endParaRPr lang="zh-CN" dirty="0"/>
          </a:p>
        </p:txBody>
      </p:sp>
      <p:sp>
        <p:nvSpPr>
          <p:cNvPr id="8" name="TextBox 7"/>
          <p:cNvSpPr txBox="1"/>
          <p:nvPr/>
        </p:nvSpPr>
        <p:spPr>
          <a:xfrm>
            <a:off x="609601" y="1297122"/>
            <a:ext cx="2916183" cy="341632"/>
          </a:xfrm>
          <a:prstGeom prst="rect">
            <a:avLst/>
          </a:prstGeom>
          <a:noFill/>
        </p:spPr>
        <p:txBody>
          <a:bodyPr wrap="none" rtlCol="0">
            <a:spAutoFit/>
          </a:bodyPr>
          <a:lstStyle/>
          <a:p>
            <a:pPr>
              <a:lnSpc>
                <a:spcPct val="90000"/>
              </a:lnSpc>
              <a:spcBef>
                <a:spcPct val="0"/>
              </a:spcBef>
            </a:pPr>
            <a:r>
              <a:rPr lang="en-US" altLang="zh-CN" dirty="0">
                <a:solidFill>
                  <a:schemeClr val="accent1"/>
                </a:solidFill>
                <a:latin typeface="+mj-lt"/>
                <a:ea typeface="Microsoft YaHei UI" panose="020B0503020204020204" pitchFamily="34" charset="-122"/>
                <a:cs typeface="+mj-cs"/>
              </a:rPr>
              <a:t>Course</a:t>
            </a:r>
            <a:r>
              <a:rPr lang="zh-CN" altLang="en-US" dirty="0">
                <a:solidFill>
                  <a:schemeClr val="accent1"/>
                </a:solidFill>
                <a:latin typeface="+mj-lt"/>
                <a:ea typeface="Microsoft YaHei UI" panose="020B0503020204020204" pitchFamily="34" charset="-122"/>
                <a:cs typeface="+mj-cs"/>
              </a:rPr>
              <a:t> </a:t>
            </a:r>
            <a:r>
              <a:rPr lang="en-US" altLang="zh-CN" dirty="0">
                <a:solidFill>
                  <a:schemeClr val="accent1"/>
                </a:solidFill>
                <a:latin typeface="+mj-lt"/>
                <a:ea typeface="Microsoft YaHei UI" panose="020B0503020204020204" pitchFamily="34" charset="-122"/>
                <a:cs typeface="+mj-cs"/>
              </a:rPr>
              <a:t>Material</a:t>
            </a:r>
            <a:r>
              <a:rPr lang="zh-CN" altLang="en-US" dirty="0">
                <a:solidFill>
                  <a:schemeClr val="accent1"/>
                </a:solidFill>
                <a:latin typeface="+mj-lt"/>
                <a:ea typeface="Microsoft YaHei UI" panose="020B0503020204020204" pitchFamily="34" charset="-122"/>
                <a:cs typeface="+mj-cs"/>
              </a:rPr>
              <a:t> </a:t>
            </a:r>
            <a:r>
              <a:rPr lang="en-US" altLang="zh-CN" dirty="0">
                <a:solidFill>
                  <a:schemeClr val="accent1"/>
                </a:solidFill>
                <a:latin typeface="+mj-lt"/>
                <a:ea typeface="Microsoft YaHei UI" panose="020B0503020204020204" pitchFamily="34" charset="-122"/>
                <a:cs typeface="+mj-cs"/>
              </a:rPr>
              <a:t>sub-view:</a:t>
            </a:r>
            <a:endParaRPr lang="en-US" dirty="0">
              <a:solidFill>
                <a:schemeClr val="accent1"/>
              </a:solidFill>
              <a:latin typeface="+mj-lt"/>
              <a:ea typeface="Microsoft YaHei UI" panose="020B0503020204020204" pitchFamily="34" charset="-122"/>
              <a:cs typeface="+mj-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723007"/>
            <a:ext cx="6889013" cy="105825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4295923"/>
            <a:ext cx="6889012" cy="170164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599" y="3108721"/>
            <a:ext cx="6889013" cy="859739"/>
          </a:xfrm>
          <a:prstGeom prst="rect">
            <a:avLst/>
          </a:prstGeom>
        </p:spPr>
      </p:pic>
    </p:spTree>
    <p:extLst>
      <p:ext uri="{BB962C8B-B14F-4D97-AF65-F5344CB8AC3E}">
        <p14:creationId xmlns:p14="http://schemas.microsoft.com/office/powerpoint/2010/main" val="78915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charset="0"/>
                <a:ea typeface="Times New Roman" charset="0"/>
                <a:cs typeface="Times New Roman" charset="0"/>
              </a:rPr>
              <a:t>Conclusion</a:t>
            </a:r>
            <a:endParaRPr kumimoji="1" lang="zh-CN" altLang="en-US" dirty="0"/>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Final words</a:t>
            </a:r>
          </a:p>
          <a:p>
            <a:r>
              <a:rPr kumimoji="1" lang="en-US" altLang="zh-CN" dirty="0">
                <a:latin typeface="Times New Roman" charset="0"/>
                <a:ea typeface="Times New Roman" charset="0"/>
                <a:cs typeface="Times New Roman" charset="0"/>
              </a:rPr>
              <a:t>Assimilation of all ideas</a:t>
            </a:r>
          </a:p>
          <a:p>
            <a:r>
              <a:rPr kumimoji="1" lang="en-US" altLang="zh-CN" dirty="0">
                <a:latin typeface="Times New Roman" charset="0"/>
                <a:ea typeface="Times New Roman" charset="0"/>
                <a:cs typeface="Times New Roman" charset="0"/>
              </a:rPr>
              <a:t>What we learnt</a:t>
            </a:r>
          </a:p>
          <a:p>
            <a:r>
              <a:rPr kumimoji="1" lang="en-US" altLang="zh-CN" dirty="0">
                <a:latin typeface="Times New Roman" charset="0"/>
                <a:ea typeface="Times New Roman" charset="0"/>
                <a:cs typeface="Times New Roman" charset="0"/>
              </a:rPr>
              <a:t>Challenges</a:t>
            </a:r>
          </a:p>
          <a:p>
            <a:r>
              <a:rPr kumimoji="1" lang="en-US" altLang="zh-CN" dirty="0">
                <a:latin typeface="Times New Roman" charset="0"/>
                <a:ea typeface="Times New Roman" charset="0"/>
                <a:cs typeface="Times New Roman" charset="0"/>
              </a:rPr>
              <a:t>What else could have been done</a:t>
            </a:r>
          </a:p>
        </p:txBody>
      </p:sp>
      <p:sp>
        <p:nvSpPr>
          <p:cNvPr id="4" name="日期占位符 3"/>
          <p:cNvSpPr>
            <a:spLocks noGrp="1"/>
          </p:cNvSpPr>
          <p:nvPr>
            <p:ph type="dt" sz="half" idx="10"/>
          </p:nvPr>
        </p:nvSpPr>
        <p:spPr/>
        <p:txBody>
          <a:bodyPr/>
          <a:lstStyle/>
          <a:p>
            <a:fld id="{DD38A365-D6E7-4F95-90FD-10CA72C869FE}" type="datetime1">
              <a:rPr lang="en-US" altLang="zh-CN" smtClean="0"/>
              <a:t>12/10/2017</a:t>
            </a:fld>
            <a:endParaRPr lang="zh-CN"/>
          </a:p>
        </p:txBody>
      </p:sp>
      <p:sp>
        <p:nvSpPr>
          <p:cNvPr id="5" name="页脚占位符 4"/>
          <p:cNvSpPr>
            <a:spLocks noGrp="1"/>
          </p:cNvSpPr>
          <p:nvPr>
            <p:ph type="ftr" sz="quarter" idx="11"/>
          </p:nvPr>
        </p:nvSpPr>
        <p:spPr/>
        <p:txBody>
          <a:bodyPr/>
          <a:lstStyle/>
          <a:p>
            <a:r>
              <a:rPr lang="en-US" altLang="zh-CN"/>
              <a:t>EECE 5644 Intro to Machine Learning</a:t>
            </a:r>
            <a:endParaRPr lang="zh-CN"/>
          </a:p>
        </p:txBody>
      </p:sp>
      <p:sp>
        <p:nvSpPr>
          <p:cNvPr id="6" name="幻灯片编号占位符 5"/>
          <p:cNvSpPr>
            <a:spLocks noGrp="1"/>
          </p:cNvSpPr>
          <p:nvPr>
            <p:ph type="sldNum" sz="quarter" idx="12"/>
          </p:nvPr>
        </p:nvSpPr>
        <p:spPr/>
        <p:txBody>
          <a:bodyPr/>
          <a:lstStyle/>
          <a:p>
            <a:fld id="{E31375A4-56A4-47D6-9801-1991572033F7}" type="slidenum">
              <a:rPr lang="uk-UA" smtClean="0"/>
              <a:t>16</a:t>
            </a:fld>
            <a:endParaRPr lang="uk-UA" altLang="zh-CN"/>
          </a:p>
        </p:txBody>
      </p:sp>
    </p:spTree>
    <p:extLst>
      <p:ext uri="{BB962C8B-B14F-4D97-AF65-F5344CB8AC3E}">
        <p14:creationId xmlns:p14="http://schemas.microsoft.com/office/powerpoint/2010/main" val="190043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340337"/>
            <a:ext cx="9601200" cy="1142385"/>
          </a:xfrm>
        </p:spPr>
        <p:txBody>
          <a:bodyPr/>
          <a:lstStyle/>
          <a:p>
            <a:r>
              <a:rPr lang="en-US" altLang="zh-CN" b="0" dirty="0"/>
              <a:t>Content</a:t>
            </a:r>
            <a:r>
              <a:rPr lang="en-US" altLang="zh-CN" dirty="0"/>
              <a:t> </a:t>
            </a:r>
            <a:endParaRPr lang="zh-CN" altLang="en-US" dirty="0"/>
          </a:p>
        </p:txBody>
      </p:sp>
      <p:sp>
        <p:nvSpPr>
          <p:cNvPr id="3" name="内容占位符 2"/>
          <p:cNvSpPr>
            <a:spLocks noGrp="1"/>
          </p:cNvSpPr>
          <p:nvPr>
            <p:ph idx="1"/>
          </p:nvPr>
        </p:nvSpPr>
        <p:spPr>
          <a:xfrm>
            <a:off x="1064111" y="1607128"/>
            <a:ext cx="9601200" cy="3809999"/>
          </a:xfrm>
        </p:spPr>
        <p:txBody>
          <a:bodyPr/>
          <a:lstStyle/>
          <a:p>
            <a:r>
              <a:rPr lang="en-US" altLang="zh-CN" dirty="0"/>
              <a:t>Introduction &amp; Motivation</a:t>
            </a:r>
          </a:p>
          <a:p>
            <a:r>
              <a:rPr lang="en-US" altLang="zh-CN" dirty="0"/>
              <a:t>System</a:t>
            </a:r>
            <a:r>
              <a:rPr lang="zh-CN" altLang="en-US" dirty="0"/>
              <a:t> </a:t>
            </a:r>
            <a:r>
              <a:rPr lang="en-US" altLang="zh-CN" dirty="0"/>
              <a:t>Description</a:t>
            </a:r>
          </a:p>
          <a:p>
            <a:r>
              <a:rPr lang="en-US" altLang="zh-CN" dirty="0"/>
              <a:t>System</a:t>
            </a:r>
            <a:r>
              <a:rPr lang="zh-CN" altLang="en-US" dirty="0"/>
              <a:t> </a:t>
            </a:r>
            <a:r>
              <a:rPr lang="en-US" altLang="zh-CN" dirty="0"/>
              <a:t>Architecture</a:t>
            </a:r>
          </a:p>
          <a:p>
            <a:r>
              <a:rPr lang="en-US" altLang="zh-CN" dirty="0"/>
              <a:t>Database</a:t>
            </a:r>
            <a:r>
              <a:rPr lang="zh-CN" altLang="en-US" dirty="0"/>
              <a:t> </a:t>
            </a:r>
            <a:r>
              <a:rPr lang="en-US" altLang="zh-CN" dirty="0"/>
              <a:t>Design</a:t>
            </a:r>
          </a:p>
        </p:txBody>
      </p:sp>
      <p:sp>
        <p:nvSpPr>
          <p:cNvPr id="5" name="页脚占位符 4"/>
          <p:cNvSpPr>
            <a:spLocks noGrp="1"/>
          </p:cNvSpPr>
          <p:nvPr>
            <p:ph type="ftr" sz="quarter" idx="11"/>
          </p:nvPr>
        </p:nvSpPr>
        <p:spPr/>
        <p:txBody>
          <a:bodyPr/>
          <a:lstStyle/>
          <a:p>
            <a:r>
              <a:rPr lang="en-US" altLang="zh-CN" dirty="0"/>
              <a:t>CS</a:t>
            </a:r>
            <a:r>
              <a:rPr lang="zh-CN" altLang="en-US" dirty="0"/>
              <a:t> </a:t>
            </a:r>
            <a:r>
              <a:rPr lang="en-US" altLang="zh-CN" dirty="0"/>
              <a:t>5200</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a:t>
            </a:r>
            <a:endParaRPr lang="zh-CN" dirty="0"/>
          </a:p>
        </p:txBody>
      </p:sp>
      <p:sp>
        <p:nvSpPr>
          <p:cNvPr id="6" name="灯片编号占位符 5"/>
          <p:cNvSpPr>
            <a:spLocks noGrp="1"/>
          </p:cNvSpPr>
          <p:nvPr>
            <p:ph type="sldNum" sz="quarter" idx="12"/>
          </p:nvPr>
        </p:nvSpPr>
        <p:spPr/>
        <p:txBody>
          <a:bodyPr/>
          <a:lstStyle/>
          <a:p>
            <a:fld id="{E31375A4-56A4-47D6-9801-1991572033F7}" type="slidenum">
              <a:rPr lang="en-US" altLang="zh-CN" smtClean="0"/>
              <a:t>2</a:t>
            </a:fld>
            <a:endParaRPr lang="zh-CN" altLang="en-US"/>
          </a:p>
        </p:txBody>
      </p:sp>
    </p:spTree>
    <p:extLst>
      <p:ext uri="{BB962C8B-B14F-4D97-AF65-F5344CB8AC3E}">
        <p14:creationId xmlns:p14="http://schemas.microsoft.com/office/powerpoint/2010/main" val="307951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charset="0"/>
                <a:ea typeface="Times New Roman" charset="0"/>
                <a:cs typeface="Times New Roman" charset="0"/>
              </a:rPr>
              <a:t> Project Motivation  </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We</a:t>
            </a:r>
            <a:r>
              <a:rPr kumimoji="1" lang="zh-CN" altLang="en-US" dirty="0"/>
              <a:t> </a:t>
            </a:r>
            <a:r>
              <a:rPr kumimoji="1" lang="en-US" altLang="zh-CN" dirty="0"/>
              <a:t>as</a:t>
            </a:r>
            <a:r>
              <a:rPr kumimoji="1" lang="zh-CN" altLang="en-US" dirty="0"/>
              <a:t> </a:t>
            </a:r>
            <a:r>
              <a:rPr kumimoji="1" lang="en-US" altLang="zh-CN" dirty="0"/>
              <a:t>hired</a:t>
            </a:r>
            <a:r>
              <a:rPr kumimoji="1" lang="zh-CN" altLang="en-US" dirty="0"/>
              <a:t> </a:t>
            </a:r>
            <a:r>
              <a:rPr kumimoji="1" lang="en-US" altLang="zh-CN" dirty="0"/>
              <a:t>as</a:t>
            </a:r>
            <a:r>
              <a:rPr kumimoji="1" lang="zh-CN" altLang="en-US" dirty="0"/>
              <a:t> </a:t>
            </a:r>
            <a:r>
              <a:rPr kumimoji="1" lang="en-US" altLang="zh-CN" dirty="0"/>
              <a:t>Lead</a:t>
            </a:r>
            <a:r>
              <a:rPr kumimoji="1" lang="zh-CN" altLang="en-US" dirty="0"/>
              <a:t> </a:t>
            </a:r>
            <a:r>
              <a:rPr kumimoji="1" lang="en-US" altLang="zh-CN" dirty="0"/>
              <a:t>Database</a:t>
            </a:r>
            <a:r>
              <a:rPr kumimoji="1" lang="zh-CN" altLang="en-US" dirty="0"/>
              <a:t> </a:t>
            </a:r>
            <a:r>
              <a:rPr kumimoji="1" lang="en-US" altLang="zh-CN" dirty="0"/>
              <a:t>Engineer</a:t>
            </a:r>
            <a:r>
              <a:rPr kumimoji="1" lang="zh-CN" altLang="en-US" dirty="0"/>
              <a:t> </a:t>
            </a:r>
            <a:r>
              <a:rPr kumimoji="1" lang="en-US" altLang="zh-CN" dirty="0"/>
              <a:t>by</a:t>
            </a:r>
            <a:r>
              <a:rPr kumimoji="1" lang="zh-CN" altLang="en-US" dirty="0"/>
              <a:t> </a:t>
            </a:r>
            <a:r>
              <a:rPr kumimoji="1" lang="en-US" altLang="zh-CN" dirty="0"/>
              <a:t>startup</a:t>
            </a:r>
            <a:r>
              <a:rPr kumimoji="1" lang="zh-CN" altLang="en-US" dirty="0"/>
              <a:t> </a:t>
            </a:r>
            <a:r>
              <a:rPr kumimoji="1" lang="en-US" altLang="zh-CN" dirty="0"/>
              <a:t>named</a:t>
            </a:r>
            <a:r>
              <a:rPr kumimoji="1" lang="zh-CN" altLang="en-US" dirty="0"/>
              <a:t> </a:t>
            </a:r>
            <a:r>
              <a:rPr kumimoji="1" lang="mr-IN" altLang="zh-CN" dirty="0"/>
              <a:t>''</a:t>
            </a:r>
            <a:r>
              <a:rPr kumimoji="1" lang="en-US" altLang="zh-CN" dirty="0" err="1"/>
              <a:t>trainly.io</a:t>
            </a:r>
            <a:r>
              <a:rPr kumimoji="1" lang="mr-IN" altLang="zh-CN" dirty="0"/>
              <a:t>''</a:t>
            </a:r>
            <a:r>
              <a:rPr kumimoji="1" lang="zh-CN" altLang="en-US" dirty="0"/>
              <a:t> </a:t>
            </a:r>
            <a:r>
              <a:rPr kumimoji="1" lang="en-US" altLang="zh-CN" dirty="0"/>
              <a:t>.</a:t>
            </a:r>
          </a:p>
          <a:p>
            <a:r>
              <a:rPr kumimoji="1" lang="en-US" altLang="zh-CN" dirty="0"/>
              <a:t>The</a:t>
            </a:r>
            <a:r>
              <a:rPr kumimoji="1" lang="zh-CN" altLang="en-US" dirty="0"/>
              <a:t> </a:t>
            </a:r>
            <a:r>
              <a:rPr kumimoji="1" lang="en-US" altLang="zh-CN" dirty="0"/>
              <a:t>company</a:t>
            </a:r>
            <a:r>
              <a:rPr kumimoji="1" lang="zh-CN" altLang="en-US" dirty="0"/>
              <a:t> </a:t>
            </a:r>
            <a:r>
              <a:rPr kumimoji="1" lang="en-US" altLang="zh-CN" dirty="0"/>
              <a:t>want</a:t>
            </a:r>
            <a:r>
              <a:rPr kumimoji="1" lang="zh-CN" altLang="en-US" dirty="0"/>
              <a:t> </a:t>
            </a:r>
            <a:r>
              <a:rPr kumimoji="1" lang="en-US" altLang="zh-CN" dirty="0"/>
              <a:t>to</a:t>
            </a:r>
            <a:r>
              <a:rPr kumimoji="1" lang="zh-CN" altLang="en-US" dirty="0"/>
              <a:t> </a:t>
            </a:r>
            <a:r>
              <a:rPr kumimoji="1" lang="en-US" altLang="zh-CN" dirty="0"/>
              <a:t>become</a:t>
            </a:r>
            <a:r>
              <a:rPr kumimoji="1" lang="zh-CN" altLang="en-US" dirty="0"/>
              <a:t> </a:t>
            </a:r>
            <a:r>
              <a:rPr kumimoji="1" lang="en-US" altLang="zh-CN" dirty="0"/>
              <a:t>a</a:t>
            </a:r>
            <a:r>
              <a:rPr kumimoji="1" lang="zh-CN" altLang="en-US" dirty="0"/>
              <a:t> </a:t>
            </a:r>
            <a:r>
              <a:rPr kumimoji="1" lang="en-US" altLang="zh-CN" dirty="0"/>
              <a:t>APP</a:t>
            </a:r>
            <a:r>
              <a:rPr kumimoji="1" lang="zh-CN" altLang="en-US" dirty="0"/>
              <a:t> </a:t>
            </a:r>
            <a:r>
              <a:rPr kumimoji="1" lang="en-US" altLang="zh-CN" dirty="0"/>
              <a:t>store</a:t>
            </a:r>
            <a:r>
              <a:rPr kumimoji="1" lang="zh-CN" altLang="en-US" dirty="0"/>
              <a:t> </a:t>
            </a:r>
            <a:r>
              <a:rPr kumimoji="1" lang="en-US" altLang="zh-CN" dirty="0"/>
              <a:t>of</a:t>
            </a:r>
            <a:r>
              <a:rPr kumimoji="1" lang="zh-CN" altLang="en-US" dirty="0"/>
              <a:t> </a:t>
            </a:r>
            <a:r>
              <a:rPr kumimoji="1" lang="en-US" altLang="zh-CN" dirty="0"/>
              <a:t>training.</a:t>
            </a:r>
            <a:r>
              <a:rPr kumimoji="1" lang="zh-CN" altLang="en-US" dirty="0"/>
              <a:t> </a:t>
            </a:r>
            <a:endParaRPr kumimoji="1" lang="en-US" altLang="zh-CN" dirty="0"/>
          </a:p>
          <a:p>
            <a:r>
              <a:rPr kumimoji="1" lang="en-US" altLang="zh-CN" dirty="0"/>
              <a:t>students</a:t>
            </a:r>
            <a:r>
              <a:rPr kumimoji="1" lang="zh-CN" altLang="en-US" dirty="0"/>
              <a:t> </a:t>
            </a:r>
            <a:r>
              <a:rPr kumimoji="1" lang="en-US" altLang="zh-CN" dirty="0"/>
              <a:t>can</a:t>
            </a:r>
            <a:r>
              <a:rPr kumimoji="1" lang="zh-CN" altLang="en-US" dirty="0"/>
              <a:t> </a:t>
            </a:r>
            <a:r>
              <a:rPr kumimoji="1" lang="en-US" altLang="zh-CN" dirty="0"/>
              <a:t>register,</a:t>
            </a:r>
            <a:r>
              <a:rPr kumimoji="1" lang="zh-CN" altLang="en-US" dirty="0"/>
              <a:t> </a:t>
            </a:r>
            <a:r>
              <a:rPr kumimoji="1" lang="en-US" altLang="zh-CN" dirty="0"/>
              <a:t>enroll</a:t>
            </a:r>
            <a:r>
              <a:rPr kumimoji="1" lang="zh-CN" altLang="en-US" dirty="0"/>
              <a:t> </a:t>
            </a:r>
            <a:r>
              <a:rPr kumimoji="1" lang="en-US" altLang="zh-CN" dirty="0"/>
              <a:t>in</a:t>
            </a:r>
            <a:r>
              <a:rPr kumimoji="1" lang="zh-CN" altLang="en-US" dirty="0"/>
              <a:t> </a:t>
            </a:r>
            <a:r>
              <a:rPr kumimoji="1" lang="en-US" altLang="zh-CN" dirty="0"/>
              <a:t>different</a:t>
            </a:r>
            <a:r>
              <a:rPr kumimoji="1" lang="zh-CN" altLang="en-US" dirty="0"/>
              <a:t> </a:t>
            </a:r>
            <a:r>
              <a:rPr kumimoji="1" lang="en-US" altLang="zh-CN" dirty="0"/>
              <a:t>courses,</a:t>
            </a:r>
            <a:r>
              <a:rPr kumimoji="1" lang="zh-CN" altLang="en-US" dirty="0"/>
              <a:t> </a:t>
            </a:r>
            <a:r>
              <a:rPr kumimoji="1" lang="en-US" altLang="zh-CN" dirty="0"/>
              <a:t>complete</a:t>
            </a:r>
            <a:r>
              <a:rPr kumimoji="1" lang="zh-CN" altLang="en-US" dirty="0"/>
              <a:t> </a:t>
            </a:r>
            <a:r>
              <a:rPr kumimoji="1" lang="en-US" altLang="zh-CN" dirty="0"/>
              <a:t>course</a:t>
            </a:r>
            <a:r>
              <a:rPr kumimoji="1" lang="zh-CN" altLang="en-US" dirty="0"/>
              <a:t> </a:t>
            </a:r>
            <a:r>
              <a:rPr kumimoji="1" lang="en-US" altLang="zh-CN" dirty="0"/>
              <a:t>materials,</a:t>
            </a:r>
            <a:r>
              <a:rPr kumimoji="1" lang="zh-CN" altLang="en-US" dirty="0"/>
              <a:t> </a:t>
            </a:r>
            <a:r>
              <a:rPr kumimoji="1" lang="en-US" altLang="zh-CN" dirty="0"/>
              <a:t>ask</a:t>
            </a:r>
            <a:r>
              <a:rPr kumimoji="1" lang="zh-CN" altLang="en-US" dirty="0"/>
              <a:t> </a:t>
            </a:r>
            <a:r>
              <a:rPr kumimoji="1" lang="en-US" altLang="zh-CN" dirty="0"/>
              <a:t>questions</a:t>
            </a:r>
            <a:r>
              <a:rPr kumimoji="1" lang="zh-CN" altLang="en-US" dirty="0"/>
              <a:t> </a:t>
            </a:r>
            <a:r>
              <a:rPr kumimoji="1" lang="en-US" altLang="zh-CN" dirty="0"/>
              <a:t>and</a:t>
            </a:r>
            <a:r>
              <a:rPr kumimoji="1" lang="zh-CN" altLang="en-US" dirty="0"/>
              <a:t> </a:t>
            </a:r>
            <a:r>
              <a:rPr kumimoji="1" lang="en-US" altLang="zh-CN" dirty="0"/>
              <a:t>make</a:t>
            </a:r>
            <a:r>
              <a:rPr kumimoji="1" lang="zh-CN" altLang="en-US" dirty="0"/>
              <a:t> </a:t>
            </a:r>
            <a:r>
              <a:rPr kumimoji="1" lang="en-US" altLang="zh-CN" dirty="0"/>
              <a:t>playlists.</a:t>
            </a:r>
            <a:r>
              <a:rPr kumimoji="1" lang="zh-CN" altLang="en-US" dirty="0"/>
              <a:t> </a:t>
            </a:r>
            <a:r>
              <a:rPr kumimoji="1" lang="en-US" altLang="zh-CN" dirty="0"/>
              <a:t>When</a:t>
            </a:r>
            <a:r>
              <a:rPr kumimoji="1" lang="zh-CN" altLang="en-US" dirty="0"/>
              <a:t> </a:t>
            </a:r>
            <a:r>
              <a:rPr kumimoji="1" lang="en-US" altLang="zh-CN" dirty="0"/>
              <a:t>students</a:t>
            </a:r>
            <a:r>
              <a:rPr kumimoji="1" lang="zh-CN" altLang="en-US" dirty="0"/>
              <a:t> </a:t>
            </a:r>
            <a:r>
              <a:rPr kumimoji="1" lang="en-US" altLang="zh-CN" dirty="0"/>
              <a:t>complete</a:t>
            </a:r>
            <a:r>
              <a:rPr kumimoji="1" lang="zh-CN" altLang="en-US" dirty="0"/>
              <a:t> </a:t>
            </a:r>
            <a:r>
              <a:rPr kumimoji="1" lang="en-US" altLang="zh-CN" dirty="0"/>
              <a:t>our</a:t>
            </a:r>
            <a:r>
              <a:rPr kumimoji="1" lang="zh-CN" altLang="en-US" dirty="0"/>
              <a:t> </a:t>
            </a:r>
            <a:r>
              <a:rPr kumimoji="1" lang="en-US" altLang="zh-CN" dirty="0"/>
              <a:t>courses,</a:t>
            </a:r>
            <a:r>
              <a:rPr kumimoji="1" lang="zh-CN" altLang="en-US" dirty="0"/>
              <a:t> </a:t>
            </a:r>
            <a:r>
              <a:rPr kumimoji="1" lang="en-US" altLang="zh-CN" dirty="0"/>
              <a:t>they</a:t>
            </a:r>
            <a:r>
              <a:rPr kumimoji="1" lang="zh-CN" altLang="en-US" dirty="0"/>
              <a:t> </a:t>
            </a:r>
            <a:r>
              <a:rPr kumimoji="1" lang="en-US" altLang="zh-CN" dirty="0"/>
              <a:t>can</a:t>
            </a:r>
            <a:r>
              <a:rPr kumimoji="1" lang="zh-CN" altLang="en-US" dirty="0"/>
              <a:t> </a:t>
            </a:r>
            <a:r>
              <a:rPr kumimoji="1" lang="en-US" altLang="zh-CN" dirty="0"/>
              <a:t>get</a:t>
            </a:r>
            <a:r>
              <a:rPr kumimoji="1" lang="zh-CN" altLang="en-US" dirty="0"/>
              <a:t> </a:t>
            </a:r>
            <a:r>
              <a:rPr kumimoji="1" lang="en-US" altLang="zh-CN" dirty="0"/>
              <a:t>certification</a:t>
            </a:r>
            <a:r>
              <a:rPr kumimoji="1" lang="zh-CN" altLang="en-US" dirty="0"/>
              <a:t> </a:t>
            </a:r>
            <a:r>
              <a:rPr kumimoji="1" lang="en-US" altLang="zh-CN" dirty="0"/>
              <a:t>to</a:t>
            </a:r>
            <a:r>
              <a:rPr kumimoji="1" lang="zh-CN" altLang="en-US" dirty="0"/>
              <a:t> </a:t>
            </a:r>
            <a:r>
              <a:rPr kumimoji="1" lang="en-US" altLang="zh-CN" dirty="0"/>
              <a:t>prove</a:t>
            </a:r>
            <a:r>
              <a:rPr kumimoji="1" lang="zh-CN" altLang="en-US" dirty="0"/>
              <a:t> </a:t>
            </a:r>
            <a:r>
              <a:rPr kumimoji="1" lang="en-US" altLang="zh-CN" dirty="0"/>
              <a:t>their</a:t>
            </a:r>
            <a:r>
              <a:rPr kumimoji="1" lang="zh-CN" altLang="en-US" dirty="0"/>
              <a:t> </a:t>
            </a:r>
            <a:r>
              <a:rPr kumimoji="1" lang="en-US" altLang="zh-CN" dirty="0"/>
              <a:t>ability.</a:t>
            </a:r>
          </a:p>
          <a:p>
            <a:r>
              <a:rPr kumimoji="1" lang="en-US" altLang="zh-CN" dirty="0"/>
              <a:t>It’s</a:t>
            </a:r>
            <a:r>
              <a:rPr kumimoji="1" lang="zh-CN" altLang="en-US" dirty="0"/>
              <a:t> </a:t>
            </a:r>
            <a:r>
              <a:rPr kumimoji="1" lang="en-US" altLang="zh-CN" dirty="0"/>
              <a:t>same</a:t>
            </a:r>
            <a:r>
              <a:rPr kumimoji="1" lang="zh-CN" altLang="en-US" dirty="0"/>
              <a:t> </a:t>
            </a:r>
            <a:r>
              <a:rPr kumimoji="1" lang="en-US" altLang="zh-CN" dirty="0"/>
              <a:t>as</a:t>
            </a:r>
            <a:r>
              <a:rPr kumimoji="1" lang="zh-CN" altLang="en-US" dirty="0"/>
              <a:t> </a:t>
            </a:r>
            <a:r>
              <a:rPr kumimoji="1" lang="en-US" altLang="zh-CN" dirty="0"/>
              <a:t>a</a:t>
            </a:r>
            <a:r>
              <a:rPr kumimoji="1" lang="zh-CN" altLang="en-US" dirty="0"/>
              <a:t> </a:t>
            </a:r>
            <a:r>
              <a:rPr kumimoji="1" lang="en-US" altLang="zh-CN" dirty="0"/>
              <a:t>real</a:t>
            </a:r>
            <a:r>
              <a:rPr kumimoji="1" lang="zh-CN" altLang="en-US" dirty="0"/>
              <a:t> </a:t>
            </a:r>
            <a:r>
              <a:rPr kumimoji="1" lang="en-US" altLang="zh-CN" dirty="0"/>
              <a:t>university</a:t>
            </a:r>
            <a:r>
              <a:rPr kumimoji="1" lang="zh-CN" altLang="en-US" dirty="0"/>
              <a:t> </a:t>
            </a:r>
            <a:r>
              <a:rPr kumimoji="1" lang="en-US" altLang="zh-CN" dirty="0"/>
              <a:t>and</a:t>
            </a:r>
            <a:r>
              <a:rPr kumimoji="1" lang="zh-CN" altLang="en-US" dirty="0"/>
              <a:t> </a:t>
            </a:r>
            <a:r>
              <a:rPr kumimoji="1" lang="en-US" altLang="zh-CN" dirty="0"/>
              <a:t>everyone</a:t>
            </a:r>
            <a:r>
              <a:rPr kumimoji="1" lang="zh-CN" altLang="en-US" dirty="0"/>
              <a:t> </a:t>
            </a:r>
            <a:r>
              <a:rPr kumimoji="1" lang="en-US" altLang="zh-CN" dirty="0"/>
              <a:t>here</a:t>
            </a:r>
            <a:r>
              <a:rPr kumimoji="1" lang="zh-CN" altLang="en-US" dirty="0"/>
              <a:t> </a:t>
            </a:r>
            <a:r>
              <a:rPr kumimoji="1" lang="en-US" altLang="zh-CN" dirty="0"/>
              <a:t>can</a:t>
            </a:r>
            <a:r>
              <a:rPr kumimoji="1" lang="zh-CN" altLang="en-US" dirty="0"/>
              <a:t> </a:t>
            </a:r>
            <a:r>
              <a:rPr kumimoji="1" lang="en-US" altLang="zh-CN" dirty="0"/>
              <a:t>find</a:t>
            </a:r>
            <a:r>
              <a:rPr kumimoji="1" lang="zh-CN" altLang="en-US" dirty="0"/>
              <a:t> </a:t>
            </a:r>
            <a:r>
              <a:rPr kumimoji="1" lang="en-US" altLang="zh-CN" dirty="0"/>
              <a:t>his/her</a:t>
            </a:r>
            <a:r>
              <a:rPr kumimoji="1" lang="zh-CN" altLang="en-US" dirty="0"/>
              <a:t> </a:t>
            </a:r>
            <a:r>
              <a:rPr kumimoji="1" lang="en-US" altLang="zh-CN" dirty="0"/>
              <a:t>role.</a:t>
            </a:r>
            <a:r>
              <a:rPr kumimoji="1" lang="zh-CN" altLang="en-US" dirty="0"/>
              <a:t> </a:t>
            </a:r>
            <a:endParaRPr kumimoji="1" lang="en-US" altLang="zh-CN" dirty="0"/>
          </a:p>
          <a:p>
            <a:r>
              <a:rPr kumimoji="1" lang="en-US" altLang="zh-CN" dirty="0"/>
              <a:t>It</a:t>
            </a:r>
            <a:r>
              <a:rPr kumimoji="1" lang="mr-IN" altLang="zh-CN" dirty="0"/>
              <a:t>’</a:t>
            </a:r>
            <a:r>
              <a:rPr kumimoji="1" lang="en-US" altLang="zh-CN" dirty="0"/>
              <a:t>s</a:t>
            </a:r>
            <a:r>
              <a:rPr kumimoji="1" lang="zh-CN" altLang="en-US" dirty="0"/>
              <a:t> </a:t>
            </a:r>
            <a:r>
              <a:rPr kumimoji="1" lang="en-US" altLang="zh-CN" dirty="0"/>
              <a:t>a</a:t>
            </a:r>
            <a:r>
              <a:rPr kumimoji="1" lang="zh-CN" altLang="en-US" dirty="0"/>
              <a:t> </a:t>
            </a:r>
            <a:r>
              <a:rPr kumimoji="1" lang="en-US" altLang="zh-CN" dirty="0"/>
              <a:t>big</a:t>
            </a:r>
            <a:r>
              <a:rPr kumimoji="1" lang="zh-CN" altLang="en-US" dirty="0"/>
              <a:t> </a:t>
            </a:r>
            <a:r>
              <a:rPr kumimoji="1" lang="en-US" altLang="zh-CN" dirty="0"/>
              <a:t>challenge</a:t>
            </a:r>
            <a:r>
              <a:rPr kumimoji="1" lang="zh-CN" altLang="en-US" dirty="0"/>
              <a:t> </a:t>
            </a:r>
            <a:r>
              <a:rPr kumimoji="1" lang="en-US" altLang="zh-CN" dirty="0"/>
              <a:t>for</a:t>
            </a:r>
            <a:r>
              <a:rPr kumimoji="1" lang="zh-CN" altLang="en-US" dirty="0"/>
              <a:t> </a:t>
            </a:r>
            <a:r>
              <a:rPr kumimoji="1" lang="en-US" altLang="zh-CN" dirty="0"/>
              <a:t>traditional</a:t>
            </a:r>
            <a:r>
              <a:rPr kumimoji="1" lang="zh-CN" altLang="en-US" dirty="0"/>
              <a:t> </a:t>
            </a:r>
            <a:r>
              <a:rPr kumimoji="1" lang="en-US" altLang="zh-CN" dirty="0"/>
              <a:t>education.</a:t>
            </a:r>
          </a:p>
          <a:p>
            <a:endParaRPr kumimoji="1" lang="en-US" altLang="zh-CN" dirty="0"/>
          </a:p>
          <a:p>
            <a:pPr marL="0" indent="0">
              <a:buNone/>
            </a:pPr>
            <a:endParaRPr lang="en-US" altLang="zh-CN" dirty="0">
              <a:latin typeface="Times New Roman" charset="0"/>
              <a:ea typeface="Times New Roman" charset="0"/>
              <a:cs typeface="Times New Roman" charset="0"/>
            </a:endParaRPr>
          </a:p>
        </p:txBody>
      </p:sp>
      <p:sp>
        <p:nvSpPr>
          <p:cNvPr id="4" name="日期占位符 3"/>
          <p:cNvSpPr>
            <a:spLocks noGrp="1"/>
          </p:cNvSpPr>
          <p:nvPr>
            <p:ph type="dt" sz="half" idx="10"/>
          </p:nvPr>
        </p:nvSpPr>
        <p:spPr/>
        <p:txBody>
          <a:bodyPr/>
          <a:lstStyle/>
          <a:p>
            <a:endParaRPr lang="zh-CN" dirty="0"/>
          </a:p>
        </p:txBody>
      </p:sp>
      <p:sp>
        <p:nvSpPr>
          <p:cNvPr id="6" name="幻灯片编号占位符 5"/>
          <p:cNvSpPr>
            <a:spLocks noGrp="1"/>
          </p:cNvSpPr>
          <p:nvPr>
            <p:ph type="sldNum" sz="quarter" idx="12"/>
          </p:nvPr>
        </p:nvSpPr>
        <p:spPr/>
        <p:txBody>
          <a:bodyPr/>
          <a:lstStyle/>
          <a:p>
            <a:fld id="{E31375A4-56A4-47D6-9801-1991572033F7}" type="slidenum">
              <a:rPr lang="uk-UA" smtClean="0"/>
              <a:t>3</a:t>
            </a:fld>
            <a:endParaRPr lang="uk-UA" altLang="zh-CN"/>
          </a:p>
        </p:txBody>
      </p:sp>
      <p:sp>
        <p:nvSpPr>
          <p:cNvPr id="7" name="页脚占位符 4"/>
          <p:cNvSpPr>
            <a:spLocks noGrp="1"/>
          </p:cNvSpPr>
          <p:nvPr>
            <p:ph type="ftr" sz="quarter" idx="11"/>
          </p:nvPr>
        </p:nvSpPr>
        <p:spPr>
          <a:xfrm>
            <a:off x="609601" y="6289679"/>
            <a:ext cx="6128030" cy="222436"/>
          </a:xfrm>
        </p:spPr>
        <p:txBody>
          <a:bodyPr/>
          <a:lstStyle/>
          <a:p>
            <a:r>
              <a:rPr lang="en-US" altLang="zh-CN" dirty="0"/>
              <a:t>CS</a:t>
            </a:r>
            <a:r>
              <a:rPr lang="zh-CN" altLang="en-US" dirty="0"/>
              <a:t> </a:t>
            </a:r>
            <a:r>
              <a:rPr lang="en-US" altLang="zh-CN" dirty="0"/>
              <a:t>5200</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a:t>
            </a:r>
            <a:endParaRPr lang="zh-CN" dirty="0"/>
          </a:p>
        </p:txBody>
      </p:sp>
    </p:spTree>
    <p:extLst>
      <p:ext uri="{BB962C8B-B14F-4D97-AF65-F5344CB8AC3E}">
        <p14:creationId xmlns:p14="http://schemas.microsoft.com/office/powerpoint/2010/main" val="149668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en-US" altLang="zh-CN" dirty="0"/>
              <a:t>Students:</a:t>
            </a:r>
            <a:r>
              <a:rPr kumimoji="1" lang="zh-CN" altLang="en-US" dirty="0"/>
              <a:t> </a:t>
            </a:r>
            <a:r>
              <a:rPr kumimoji="1" lang="en-US" altLang="zh-CN" dirty="0"/>
              <a:t>registration,</a:t>
            </a:r>
            <a:r>
              <a:rPr kumimoji="1" lang="zh-CN" altLang="en-US" dirty="0"/>
              <a:t> </a:t>
            </a:r>
            <a:r>
              <a:rPr kumimoji="1" lang="en-US" altLang="zh-CN" dirty="0"/>
              <a:t>enrollment.</a:t>
            </a:r>
          </a:p>
          <a:p>
            <a:r>
              <a:rPr kumimoji="1" lang="en-US" altLang="zh-CN" dirty="0"/>
              <a:t>Faculties:</a:t>
            </a:r>
            <a:r>
              <a:rPr kumimoji="1" lang="zh-CN" altLang="en-US" dirty="0"/>
              <a:t> </a:t>
            </a:r>
            <a:r>
              <a:rPr kumimoji="1" lang="en-US" altLang="zh-CN" dirty="0"/>
              <a:t>validation.</a:t>
            </a:r>
          </a:p>
          <a:p>
            <a:r>
              <a:rPr kumimoji="1" lang="en-US" altLang="zh-CN" dirty="0"/>
              <a:t>Administrators:</a:t>
            </a:r>
            <a:r>
              <a:rPr kumimoji="1" lang="zh-CN" altLang="en-US" dirty="0"/>
              <a:t> </a:t>
            </a:r>
            <a:r>
              <a:rPr kumimoji="1" lang="en-US" altLang="zh-CN" dirty="0"/>
              <a:t>validation.</a:t>
            </a:r>
          </a:p>
          <a:p>
            <a:r>
              <a:rPr kumimoji="1" lang="en-US" altLang="zh-CN" dirty="0"/>
              <a:t>Courses:</a:t>
            </a:r>
            <a:r>
              <a:rPr kumimoji="1" lang="zh-CN" altLang="en-US" dirty="0"/>
              <a:t> </a:t>
            </a:r>
            <a:r>
              <a:rPr kumimoji="1" lang="en-US" altLang="zh-CN" dirty="0"/>
              <a:t>created</a:t>
            </a:r>
            <a:r>
              <a:rPr kumimoji="1" lang="zh-CN" altLang="en-US" dirty="0"/>
              <a:t> </a:t>
            </a:r>
            <a:r>
              <a:rPr kumimoji="1" lang="en-US" altLang="zh-CN" dirty="0"/>
              <a:t>by</a:t>
            </a:r>
            <a:r>
              <a:rPr kumimoji="1" lang="zh-CN" altLang="en-US" dirty="0"/>
              <a:t> </a:t>
            </a:r>
            <a:r>
              <a:rPr kumimoji="1" lang="en-US" altLang="zh-CN" dirty="0"/>
              <a:t>faculties</a:t>
            </a:r>
            <a:r>
              <a:rPr kumimoji="1" lang="zh-CN" altLang="en-US" dirty="0"/>
              <a:t> </a:t>
            </a:r>
            <a:r>
              <a:rPr kumimoji="1" lang="en-US" altLang="zh-CN" dirty="0"/>
              <a:t>and</a:t>
            </a:r>
            <a:r>
              <a:rPr kumimoji="1" lang="zh-CN" altLang="en-US" dirty="0"/>
              <a:t> </a:t>
            </a:r>
            <a:r>
              <a:rPr kumimoji="1" lang="en-US" altLang="zh-CN" dirty="0"/>
              <a:t>completed</a:t>
            </a:r>
            <a:r>
              <a:rPr kumimoji="1" lang="zh-CN" altLang="en-US" dirty="0"/>
              <a:t> </a:t>
            </a:r>
            <a:r>
              <a:rPr kumimoji="1" lang="en-US" altLang="zh-CN" dirty="0"/>
              <a:t>by</a:t>
            </a:r>
            <a:r>
              <a:rPr kumimoji="1" lang="zh-CN" altLang="en-US" dirty="0"/>
              <a:t> </a:t>
            </a:r>
            <a:r>
              <a:rPr kumimoji="1" lang="en-US" altLang="zh-CN" dirty="0"/>
              <a:t>students.</a:t>
            </a:r>
          </a:p>
          <a:p>
            <a:r>
              <a:rPr kumimoji="1" lang="en-US" altLang="zh-CN" dirty="0"/>
              <a:t>Course</a:t>
            </a:r>
            <a:r>
              <a:rPr kumimoji="1" lang="zh-CN" altLang="en-US" dirty="0"/>
              <a:t> </a:t>
            </a:r>
            <a:r>
              <a:rPr kumimoji="1" lang="en-US" altLang="zh-CN" dirty="0"/>
              <a:t>Materials:</a:t>
            </a:r>
            <a:r>
              <a:rPr kumimoji="1" lang="zh-CN" altLang="en-US" dirty="0"/>
              <a:t> </a:t>
            </a:r>
            <a:r>
              <a:rPr kumimoji="1" lang="en-US" altLang="zh-CN" dirty="0"/>
              <a:t>which</a:t>
            </a:r>
            <a:r>
              <a:rPr kumimoji="1" lang="zh-CN" altLang="en-US" dirty="0"/>
              <a:t> </a:t>
            </a:r>
            <a:r>
              <a:rPr kumimoji="1" lang="en-US" altLang="zh-CN" dirty="0"/>
              <a:t>have</a:t>
            </a:r>
            <a:r>
              <a:rPr kumimoji="1" lang="zh-CN" altLang="en-US" dirty="0"/>
              <a:t> </a:t>
            </a:r>
            <a:r>
              <a:rPr kumimoji="1" lang="en-US" altLang="zh-CN" dirty="0"/>
              <a:t>file,</a:t>
            </a:r>
            <a:r>
              <a:rPr kumimoji="1" lang="zh-CN" altLang="en-US" dirty="0"/>
              <a:t> </a:t>
            </a:r>
            <a:r>
              <a:rPr kumimoji="1" lang="en-US" altLang="zh-CN" dirty="0"/>
              <a:t>link,</a:t>
            </a:r>
            <a:r>
              <a:rPr kumimoji="1" lang="zh-CN" altLang="en-US" dirty="0"/>
              <a:t> </a:t>
            </a:r>
            <a:r>
              <a:rPr kumimoji="1" lang="en-US" altLang="zh-CN" dirty="0"/>
              <a:t>post</a:t>
            </a:r>
            <a:r>
              <a:rPr kumimoji="1" lang="zh-CN" altLang="en-US" dirty="0"/>
              <a:t> </a:t>
            </a:r>
            <a:r>
              <a:rPr kumimoji="1" lang="en-US" altLang="zh-CN" dirty="0"/>
              <a:t>and</a:t>
            </a:r>
            <a:r>
              <a:rPr kumimoji="1" lang="zh-CN" altLang="en-US" dirty="0"/>
              <a:t> </a:t>
            </a:r>
            <a:r>
              <a:rPr kumimoji="1" lang="en-US" altLang="zh-CN" dirty="0"/>
              <a:t>quiz</a:t>
            </a:r>
            <a:r>
              <a:rPr kumimoji="1" lang="zh-CN" altLang="en-US" dirty="0"/>
              <a:t> </a:t>
            </a:r>
            <a:r>
              <a:rPr kumimoji="1" lang="en-US" altLang="zh-CN" dirty="0"/>
              <a:t>4</a:t>
            </a:r>
            <a:r>
              <a:rPr kumimoji="1" lang="zh-CN" altLang="en-US" dirty="0"/>
              <a:t> </a:t>
            </a:r>
            <a:r>
              <a:rPr kumimoji="1" lang="en-US" altLang="zh-CN" dirty="0"/>
              <a:t>different</a:t>
            </a:r>
            <a:r>
              <a:rPr kumimoji="1" lang="zh-CN" altLang="en-US" dirty="0"/>
              <a:t> </a:t>
            </a:r>
            <a:r>
              <a:rPr kumimoji="1" lang="en-US" altLang="zh-CN" dirty="0"/>
              <a:t>types;</a:t>
            </a:r>
            <a:r>
              <a:rPr kumimoji="1" lang="zh-CN" altLang="en-US" dirty="0"/>
              <a:t> </a:t>
            </a:r>
            <a:r>
              <a:rPr kumimoji="1" lang="en-US" altLang="zh-CN" dirty="0"/>
              <a:t>created by</a:t>
            </a:r>
            <a:r>
              <a:rPr kumimoji="1" lang="zh-CN" altLang="en-US" dirty="0"/>
              <a:t> </a:t>
            </a:r>
            <a:r>
              <a:rPr kumimoji="1" lang="en-US" altLang="zh-CN" dirty="0"/>
              <a:t>faculties</a:t>
            </a:r>
            <a:r>
              <a:rPr kumimoji="1" lang="zh-CN" altLang="en-US" dirty="0"/>
              <a:t> </a:t>
            </a:r>
            <a:r>
              <a:rPr kumimoji="1" lang="en-US" altLang="zh-CN" dirty="0"/>
              <a:t>and</a:t>
            </a:r>
            <a:r>
              <a:rPr kumimoji="1" lang="zh-CN" altLang="en-US" dirty="0"/>
              <a:t> </a:t>
            </a:r>
            <a:r>
              <a:rPr kumimoji="1" lang="en-US" altLang="zh-CN" dirty="0"/>
              <a:t>completed</a:t>
            </a:r>
            <a:r>
              <a:rPr kumimoji="1" lang="zh-CN" altLang="en-US" dirty="0"/>
              <a:t> </a:t>
            </a:r>
            <a:r>
              <a:rPr kumimoji="1" lang="en-US" altLang="zh-CN" dirty="0"/>
              <a:t>by</a:t>
            </a:r>
            <a:r>
              <a:rPr kumimoji="1" lang="zh-CN" altLang="en-US" dirty="0"/>
              <a:t> </a:t>
            </a:r>
            <a:r>
              <a:rPr kumimoji="1" lang="en-US" altLang="zh-CN" dirty="0"/>
              <a:t>students.</a:t>
            </a:r>
          </a:p>
          <a:p>
            <a:r>
              <a:rPr kumimoji="1" lang="en-US" altLang="zh-CN" dirty="0"/>
              <a:t>Course</a:t>
            </a:r>
            <a:r>
              <a:rPr kumimoji="1" lang="zh-CN" altLang="en-US" dirty="0"/>
              <a:t> </a:t>
            </a:r>
            <a:r>
              <a:rPr kumimoji="1" lang="en-US" altLang="zh-CN" dirty="0"/>
              <a:t>Questions:</a:t>
            </a:r>
            <a:r>
              <a:rPr kumimoji="1" lang="zh-CN" altLang="en-US" dirty="0"/>
              <a:t> </a:t>
            </a:r>
            <a:r>
              <a:rPr kumimoji="1" lang="en-US" altLang="zh-CN" dirty="0"/>
              <a:t>asked</a:t>
            </a:r>
            <a:r>
              <a:rPr kumimoji="1" lang="zh-CN" altLang="en-US" dirty="0"/>
              <a:t> </a:t>
            </a:r>
            <a:r>
              <a:rPr kumimoji="1" lang="en-US" altLang="zh-CN" dirty="0"/>
              <a:t>by</a:t>
            </a:r>
            <a:r>
              <a:rPr kumimoji="1" lang="zh-CN" altLang="en-US" dirty="0"/>
              <a:t> </a:t>
            </a:r>
            <a:r>
              <a:rPr kumimoji="1" lang="en-US" altLang="zh-CN" dirty="0"/>
              <a:t>students</a:t>
            </a:r>
            <a:r>
              <a:rPr kumimoji="1" lang="zh-CN" altLang="en-US" dirty="0"/>
              <a:t> </a:t>
            </a:r>
            <a:r>
              <a:rPr kumimoji="1" lang="en-US" altLang="zh-CN" dirty="0"/>
              <a:t>and</a:t>
            </a:r>
            <a:r>
              <a:rPr kumimoji="1" lang="zh-CN" altLang="en-US" dirty="0"/>
              <a:t> </a:t>
            </a:r>
            <a:r>
              <a:rPr kumimoji="1" lang="en-US" altLang="zh-CN" dirty="0"/>
              <a:t>answered</a:t>
            </a:r>
            <a:r>
              <a:rPr kumimoji="1" lang="zh-CN" altLang="en-US" dirty="0"/>
              <a:t> </a:t>
            </a:r>
            <a:r>
              <a:rPr kumimoji="1" lang="en-US" altLang="zh-CN" dirty="0"/>
              <a:t>by</a:t>
            </a:r>
            <a:r>
              <a:rPr kumimoji="1" lang="zh-CN" altLang="en-US" dirty="0"/>
              <a:t> </a:t>
            </a:r>
            <a:r>
              <a:rPr kumimoji="1" lang="en-US" altLang="zh-CN" dirty="0"/>
              <a:t>faculties.</a:t>
            </a:r>
          </a:p>
          <a:p>
            <a:r>
              <a:rPr kumimoji="1" lang="en-US" altLang="zh-CN" dirty="0"/>
              <a:t>Playlists:</a:t>
            </a:r>
            <a:r>
              <a:rPr kumimoji="1" lang="zh-CN" altLang="en-US" dirty="0"/>
              <a:t> </a:t>
            </a:r>
            <a:r>
              <a:rPr kumimoji="1" lang="en-US" altLang="zh-CN" dirty="0"/>
              <a:t>created</a:t>
            </a:r>
            <a:r>
              <a:rPr kumimoji="1" lang="zh-CN" altLang="en-US" dirty="0"/>
              <a:t> </a:t>
            </a:r>
            <a:r>
              <a:rPr kumimoji="1" lang="en-US" altLang="zh-CN" dirty="0"/>
              <a:t>by</a:t>
            </a:r>
            <a:r>
              <a:rPr kumimoji="1" lang="zh-CN" altLang="en-US" dirty="0"/>
              <a:t> </a:t>
            </a:r>
            <a:r>
              <a:rPr kumimoji="1" lang="en-US" altLang="zh-CN" dirty="0"/>
              <a:t>students.</a:t>
            </a:r>
            <a:endParaRPr kumimoji="1" lang="zh-CN" altLang="en-US" dirty="0"/>
          </a:p>
        </p:txBody>
      </p:sp>
      <p:sp>
        <p:nvSpPr>
          <p:cNvPr id="6" name="幻灯片编号占位符 5"/>
          <p:cNvSpPr>
            <a:spLocks noGrp="1"/>
          </p:cNvSpPr>
          <p:nvPr>
            <p:ph type="sldNum" sz="quarter" idx="12"/>
          </p:nvPr>
        </p:nvSpPr>
        <p:spPr/>
        <p:txBody>
          <a:bodyPr/>
          <a:lstStyle/>
          <a:p>
            <a:fld id="{E31375A4-56A4-47D6-9801-1991572033F7}" type="slidenum">
              <a:rPr lang="uk-UA" smtClean="0"/>
              <a:t>4</a:t>
            </a:fld>
            <a:endParaRPr lang="uk-UA" altLang="zh-CN"/>
          </a:p>
        </p:txBody>
      </p:sp>
      <p:sp>
        <p:nvSpPr>
          <p:cNvPr id="7" name="标题 1"/>
          <p:cNvSpPr>
            <a:spLocks noGrp="1"/>
          </p:cNvSpPr>
          <p:nvPr>
            <p:ph type="title"/>
          </p:nvPr>
        </p:nvSpPr>
        <p:spPr>
          <a:xfrm>
            <a:off x="1295400" y="503853"/>
            <a:ext cx="9601200" cy="1142385"/>
          </a:xfrm>
        </p:spPr>
        <p:txBody>
          <a:bodyPr/>
          <a:lstStyle/>
          <a:p>
            <a:r>
              <a:rPr lang="en-US" altLang="zh-CN" dirty="0">
                <a:latin typeface="Times New Roman" charset="0"/>
                <a:ea typeface="Times New Roman" charset="0"/>
                <a:cs typeface="Times New Roman" charset="0"/>
              </a:rPr>
              <a:t>Character</a:t>
            </a:r>
            <a:endParaRPr kumimoji="1" lang="zh-CN" altLang="en-US" dirty="0"/>
          </a:p>
        </p:txBody>
      </p:sp>
      <p:sp>
        <p:nvSpPr>
          <p:cNvPr id="8" name="页脚占位符 4"/>
          <p:cNvSpPr>
            <a:spLocks noGrp="1"/>
          </p:cNvSpPr>
          <p:nvPr>
            <p:ph type="ftr" sz="quarter" idx="11"/>
          </p:nvPr>
        </p:nvSpPr>
        <p:spPr>
          <a:xfrm>
            <a:off x="609601" y="6289679"/>
            <a:ext cx="6128030" cy="222436"/>
          </a:xfrm>
        </p:spPr>
        <p:txBody>
          <a:bodyPr/>
          <a:lstStyle/>
          <a:p>
            <a:r>
              <a:rPr lang="en-US" altLang="zh-CN" dirty="0"/>
              <a:t>CS</a:t>
            </a:r>
            <a:r>
              <a:rPr lang="zh-CN" altLang="en-US" dirty="0"/>
              <a:t> </a:t>
            </a:r>
            <a:r>
              <a:rPr lang="en-US" altLang="zh-CN" dirty="0"/>
              <a:t>5200</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a:t>
            </a:r>
            <a:endParaRPr lang="zh-CN" dirty="0"/>
          </a:p>
        </p:txBody>
      </p:sp>
    </p:spTree>
    <p:extLst>
      <p:ext uri="{BB962C8B-B14F-4D97-AF65-F5344CB8AC3E}">
        <p14:creationId xmlns:p14="http://schemas.microsoft.com/office/powerpoint/2010/main" val="134154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0"/>
            <a:ext cx="9601200" cy="1142385"/>
          </a:xfrm>
        </p:spPr>
        <p:txBody>
          <a:bodyPr>
            <a:normAutofit/>
          </a:bodyPr>
          <a:lstStyle/>
          <a:p>
            <a:r>
              <a:rPr lang="en-US" sz="4000" b="0" dirty="0"/>
              <a:t>Description</a:t>
            </a:r>
            <a:r>
              <a:rPr lang="zh-CN" altLang="en-US" sz="4000" b="0" dirty="0"/>
              <a:t> </a:t>
            </a:r>
            <a:r>
              <a:rPr lang="en-US" altLang="zh-CN" sz="4000" b="0" dirty="0"/>
              <a:t>&amp;</a:t>
            </a:r>
            <a:r>
              <a:rPr lang="zh-CN" altLang="en-US" sz="4000" b="0" dirty="0"/>
              <a:t> </a:t>
            </a:r>
            <a:r>
              <a:rPr lang="en-US" altLang="zh-CN" sz="4000" b="0" dirty="0"/>
              <a:t>Database</a:t>
            </a:r>
            <a:r>
              <a:rPr lang="zh-CN" altLang="en-US" sz="4000" b="0" dirty="0"/>
              <a:t> </a:t>
            </a:r>
            <a:r>
              <a:rPr lang="en-US" altLang="zh-CN" sz="4000" b="0" dirty="0"/>
              <a:t>Design</a:t>
            </a:r>
            <a:endParaRPr lang="zh-CN" sz="4000" b="0" dirty="0"/>
          </a:p>
        </p:txBody>
      </p:sp>
      <p:sp>
        <p:nvSpPr>
          <p:cNvPr id="6" name="灯片编号占位符 5"/>
          <p:cNvSpPr>
            <a:spLocks noGrp="1"/>
          </p:cNvSpPr>
          <p:nvPr>
            <p:ph type="sldNum" sz="quarter" idx="12"/>
          </p:nvPr>
        </p:nvSpPr>
        <p:spPr/>
        <p:txBody>
          <a:bodyPr/>
          <a:lstStyle/>
          <a:p>
            <a:fld id="{E31375A4-56A4-47D6-9801-1991572033F7}" type="slidenum">
              <a:rPr lang="en-US" altLang="zh-CN" smtClean="0"/>
              <a:t>5</a:t>
            </a:fld>
            <a:endParaRPr lang="zh-CN" altLang="en-US"/>
          </a:p>
        </p:txBody>
      </p:sp>
      <p:sp>
        <p:nvSpPr>
          <p:cNvPr id="13" name="页脚占位符 4"/>
          <p:cNvSpPr>
            <a:spLocks noGrp="1"/>
          </p:cNvSpPr>
          <p:nvPr>
            <p:ph type="ftr" sz="quarter" idx="11"/>
          </p:nvPr>
        </p:nvSpPr>
        <p:spPr>
          <a:xfrm>
            <a:off x="609601" y="6289679"/>
            <a:ext cx="6128030" cy="222436"/>
          </a:xfrm>
        </p:spPr>
        <p:txBody>
          <a:bodyPr/>
          <a:lstStyle/>
          <a:p>
            <a:r>
              <a:rPr lang="en-US" altLang="zh-CN" dirty="0"/>
              <a:t>CS</a:t>
            </a:r>
            <a:r>
              <a:rPr lang="zh-CN" altLang="en-US" dirty="0"/>
              <a:t> </a:t>
            </a:r>
            <a:r>
              <a:rPr lang="en-US" altLang="zh-CN" dirty="0"/>
              <a:t>5200</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a:t>
            </a:r>
            <a:endParaRPr lang="zh-CN" dirty="0"/>
          </a:p>
        </p:txBody>
      </p:sp>
      <p:pic>
        <p:nvPicPr>
          <p:cNvPr id="14" name="Picture 13"/>
          <p:cNvPicPr/>
          <p:nvPr/>
        </p:nvPicPr>
        <p:blipFill>
          <a:blip r:embed="rId3"/>
          <a:stretch>
            <a:fillRect/>
          </a:stretch>
        </p:blipFill>
        <p:spPr>
          <a:xfrm>
            <a:off x="1187596" y="1638754"/>
            <a:ext cx="9719441" cy="4496188"/>
          </a:xfrm>
          <a:prstGeom prst="rect">
            <a:avLst/>
          </a:prstGeom>
        </p:spPr>
      </p:pic>
      <p:sp>
        <p:nvSpPr>
          <p:cNvPr id="3" name="TextBox 2"/>
          <p:cNvSpPr txBox="1"/>
          <p:nvPr/>
        </p:nvSpPr>
        <p:spPr>
          <a:xfrm>
            <a:off x="609601" y="1297122"/>
            <a:ext cx="2018501" cy="341632"/>
          </a:xfrm>
          <a:prstGeom prst="rect">
            <a:avLst/>
          </a:prstGeom>
          <a:noFill/>
        </p:spPr>
        <p:txBody>
          <a:bodyPr wrap="none" rtlCol="0">
            <a:spAutoFit/>
          </a:bodyPr>
          <a:lstStyle/>
          <a:p>
            <a:pPr>
              <a:lnSpc>
                <a:spcPct val="90000"/>
              </a:lnSpc>
              <a:spcBef>
                <a:spcPct val="0"/>
              </a:spcBef>
            </a:pPr>
            <a:r>
              <a:rPr lang="en-US" altLang="zh-CN" dirty="0">
                <a:solidFill>
                  <a:schemeClr val="accent1"/>
                </a:solidFill>
                <a:latin typeface="+mj-lt"/>
                <a:ea typeface="Microsoft YaHei UI" panose="020B0503020204020204" pitchFamily="34" charset="-122"/>
                <a:cs typeface="+mj-cs"/>
              </a:rPr>
              <a:t>Student</a:t>
            </a:r>
            <a:r>
              <a:rPr lang="zh-CN" altLang="en-US" dirty="0">
                <a:solidFill>
                  <a:schemeClr val="accent1"/>
                </a:solidFill>
                <a:latin typeface="+mj-lt"/>
                <a:ea typeface="Microsoft YaHei UI" panose="020B0503020204020204" pitchFamily="34" charset="-122"/>
                <a:cs typeface="+mj-cs"/>
              </a:rPr>
              <a:t> </a:t>
            </a:r>
            <a:r>
              <a:rPr lang="en-US" altLang="zh-CN" dirty="0">
                <a:solidFill>
                  <a:schemeClr val="accent1"/>
                </a:solidFill>
                <a:latin typeface="+mj-lt"/>
                <a:ea typeface="Microsoft YaHei UI" panose="020B0503020204020204" pitchFamily="34" charset="-122"/>
                <a:cs typeface="+mj-cs"/>
              </a:rPr>
              <a:t>sub-view:</a:t>
            </a:r>
            <a:endParaRPr lang="en-US" dirty="0">
              <a:solidFill>
                <a:schemeClr val="accent1"/>
              </a:solidFill>
              <a:latin typeface="+mj-lt"/>
              <a:ea typeface="Microsoft YaHei UI" panose="020B0503020204020204" pitchFamily="34" charset="-122"/>
              <a:cs typeface="+mj-cs"/>
            </a:endParaRPr>
          </a:p>
        </p:txBody>
      </p:sp>
    </p:spTree>
    <p:extLst>
      <p:ext uri="{BB962C8B-B14F-4D97-AF65-F5344CB8AC3E}">
        <p14:creationId xmlns:p14="http://schemas.microsoft.com/office/powerpoint/2010/main" val="102266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0"/>
            <a:ext cx="9601200" cy="1142385"/>
          </a:xfrm>
        </p:spPr>
        <p:txBody>
          <a:bodyPr>
            <a:normAutofit/>
          </a:bodyPr>
          <a:lstStyle/>
          <a:p>
            <a:r>
              <a:rPr lang="en-US" sz="4000" b="0" dirty="0"/>
              <a:t>Description</a:t>
            </a:r>
            <a:r>
              <a:rPr lang="zh-CN" altLang="en-US" sz="4000" b="0" dirty="0"/>
              <a:t> </a:t>
            </a:r>
            <a:r>
              <a:rPr lang="en-US" altLang="zh-CN" sz="4000" b="0" dirty="0"/>
              <a:t>&amp;</a:t>
            </a:r>
            <a:r>
              <a:rPr lang="zh-CN" altLang="en-US" sz="4000" b="0" dirty="0"/>
              <a:t> </a:t>
            </a:r>
            <a:r>
              <a:rPr lang="en-US" altLang="zh-CN" sz="4000" b="0" dirty="0"/>
              <a:t>Database</a:t>
            </a:r>
            <a:r>
              <a:rPr lang="zh-CN" altLang="en-US" sz="4000" b="0" dirty="0"/>
              <a:t> </a:t>
            </a:r>
            <a:r>
              <a:rPr lang="en-US" altLang="zh-CN" sz="4000" b="0" dirty="0"/>
              <a:t>Design</a:t>
            </a:r>
            <a:endParaRPr lang="zh-CN" sz="4000" b="0" dirty="0"/>
          </a:p>
        </p:txBody>
      </p:sp>
      <p:sp>
        <p:nvSpPr>
          <p:cNvPr id="6" name="灯片编号占位符 5"/>
          <p:cNvSpPr>
            <a:spLocks noGrp="1"/>
          </p:cNvSpPr>
          <p:nvPr>
            <p:ph type="sldNum" sz="quarter" idx="12"/>
          </p:nvPr>
        </p:nvSpPr>
        <p:spPr/>
        <p:txBody>
          <a:bodyPr/>
          <a:lstStyle/>
          <a:p>
            <a:fld id="{E31375A4-56A4-47D6-9801-1991572033F7}" type="slidenum">
              <a:rPr lang="en-US" altLang="zh-CN" smtClean="0"/>
              <a:t>6</a:t>
            </a:fld>
            <a:endParaRPr lang="zh-CN" altLang="en-US"/>
          </a:p>
        </p:txBody>
      </p:sp>
      <p:sp>
        <p:nvSpPr>
          <p:cNvPr id="13" name="页脚占位符 4"/>
          <p:cNvSpPr>
            <a:spLocks noGrp="1"/>
          </p:cNvSpPr>
          <p:nvPr>
            <p:ph type="ftr" sz="quarter" idx="11"/>
          </p:nvPr>
        </p:nvSpPr>
        <p:spPr>
          <a:xfrm>
            <a:off x="609601" y="6289679"/>
            <a:ext cx="6128030" cy="222436"/>
          </a:xfrm>
        </p:spPr>
        <p:txBody>
          <a:bodyPr/>
          <a:lstStyle/>
          <a:p>
            <a:r>
              <a:rPr lang="en-US" altLang="zh-CN" dirty="0"/>
              <a:t>CS</a:t>
            </a:r>
            <a:r>
              <a:rPr lang="zh-CN" altLang="en-US" dirty="0"/>
              <a:t> </a:t>
            </a:r>
            <a:r>
              <a:rPr lang="en-US" altLang="zh-CN" dirty="0"/>
              <a:t>5200</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a:t>
            </a:r>
            <a:endParaRPr lang="zh-CN" dirty="0"/>
          </a:p>
        </p:txBody>
      </p:sp>
      <p:sp>
        <p:nvSpPr>
          <p:cNvPr id="3" name="TextBox 2"/>
          <p:cNvSpPr txBox="1"/>
          <p:nvPr/>
        </p:nvSpPr>
        <p:spPr>
          <a:xfrm>
            <a:off x="609601" y="1297122"/>
            <a:ext cx="2018501" cy="341632"/>
          </a:xfrm>
          <a:prstGeom prst="rect">
            <a:avLst/>
          </a:prstGeom>
          <a:noFill/>
        </p:spPr>
        <p:txBody>
          <a:bodyPr wrap="none" rtlCol="0">
            <a:spAutoFit/>
          </a:bodyPr>
          <a:lstStyle/>
          <a:p>
            <a:pPr>
              <a:lnSpc>
                <a:spcPct val="90000"/>
              </a:lnSpc>
              <a:spcBef>
                <a:spcPct val="0"/>
              </a:spcBef>
            </a:pPr>
            <a:r>
              <a:rPr lang="en-US" altLang="zh-CN" dirty="0">
                <a:solidFill>
                  <a:schemeClr val="accent1"/>
                </a:solidFill>
                <a:latin typeface="+mj-lt"/>
                <a:ea typeface="Microsoft YaHei UI" panose="020B0503020204020204" pitchFamily="34" charset="-122"/>
                <a:cs typeface="+mj-cs"/>
              </a:rPr>
              <a:t>Student</a:t>
            </a:r>
            <a:r>
              <a:rPr lang="zh-CN" altLang="en-US" dirty="0">
                <a:solidFill>
                  <a:schemeClr val="accent1"/>
                </a:solidFill>
                <a:latin typeface="+mj-lt"/>
                <a:ea typeface="Microsoft YaHei UI" panose="020B0503020204020204" pitchFamily="34" charset="-122"/>
                <a:cs typeface="+mj-cs"/>
              </a:rPr>
              <a:t> </a:t>
            </a:r>
            <a:r>
              <a:rPr lang="en-US" altLang="zh-CN" dirty="0">
                <a:solidFill>
                  <a:schemeClr val="accent1"/>
                </a:solidFill>
                <a:latin typeface="+mj-lt"/>
                <a:ea typeface="Microsoft YaHei UI" panose="020B0503020204020204" pitchFamily="34" charset="-122"/>
                <a:cs typeface="+mj-cs"/>
              </a:rPr>
              <a:t>sub-view:</a:t>
            </a:r>
            <a:endParaRPr lang="en-US" dirty="0">
              <a:solidFill>
                <a:schemeClr val="accent1"/>
              </a:solidFill>
              <a:latin typeface="+mj-lt"/>
              <a:ea typeface="Microsoft YaHei UI" panose="020B0503020204020204" pitchFamily="34" charset="-122"/>
              <a:cs typeface="+mj-c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0555" y="1806928"/>
            <a:ext cx="4546600" cy="27178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6938" y="4491414"/>
            <a:ext cx="6320217" cy="1655406"/>
          </a:xfrm>
          <a:prstGeom prst="rect">
            <a:avLst/>
          </a:prstGeom>
        </p:spPr>
      </p:pic>
      <p:pic>
        <p:nvPicPr>
          <p:cNvPr id="9" name="图片 8"/>
          <p:cNvPicPr>
            <a:picLocks noChangeAspect="1"/>
          </p:cNvPicPr>
          <p:nvPr/>
        </p:nvPicPr>
        <p:blipFill>
          <a:blip r:embed="rId5"/>
          <a:stretch>
            <a:fillRect/>
          </a:stretch>
        </p:blipFill>
        <p:spPr>
          <a:xfrm>
            <a:off x="0" y="1806928"/>
            <a:ext cx="7396225" cy="2470100"/>
          </a:xfrm>
          <a:prstGeom prst="rect">
            <a:avLst/>
          </a:prstGeom>
        </p:spPr>
      </p:pic>
    </p:spTree>
    <p:extLst>
      <p:ext uri="{BB962C8B-B14F-4D97-AF65-F5344CB8AC3E}">
        <p14:creationId xmlns:p14="http://schemas.microsoft.com/office/powerpoint/2010/main" val="4523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0"/>
            <a:ext cx="9601200" cy="1142385"/>
          </a:xfrm>
        </p:spPr>
        <p:txBody>
          <a:bodyPr>
            <a:normAutofit/>
          </a:bodyPr>
          <a:lstStyle/>
          <a:p>
            <a:r>
              <a:rPr lang="en-US" sz="4000" b="0" dirty="0"/>
              <a:t>Description</a:t>
            </a:r>
            <a:r>
              <a:rPr lang="zh-CN" altLang="en-US" sz="4000" b="0" dirty="0"/>
              <a:t> </a:t>
            </a:r>
            <a:r>
              <a:rPr lang="en-US" altLang="zh-CN" sz="4000" b="0" dirty="0"/>
              <a:t>&amp;</a:t>
            </a:r>
            <a:r>
              <a:rPr lang="zh-CN" altLang="en-US" sz="4000" b="0" dirty="0"/>
              <a:t> </a:t>
            </a:r>
            <a:r>
              <a:rPr lang="en-US" altLang="zh-CN" sz="4000" b="0" dirty="0"/>
              <a:t>Database</a:t>
            </a:r>
            <a:r>
              <a:rPr lang="zh-CN" altLang="en-US" sz="4000" b="0" dirty="0"/>
              <a:t> </a:t>
            </a:r>
            <a:r>
              <a:rPr lang="en-US" altLang="zh-CN" sz="4000" b="0" dirty="0"/>
              <a:t>Design</a:t>
            </a:r>
            <a:endParaRPr lang="zh-CN" sz="4000" b="0" dirty="0"/>
          </a:p>
        </p:txBody>
      </p:sp>
      <p:sp>
        <p:nvSpPr>
          <p:cNvPr id="6" name="灯片编号占位符 5"/>
          <p:cNvSpPr>
            <a:spLocks noGrp="1"/>
          </p:cNvSpPr>
          <p:nvPr>
            <p:ph type="sldNum" sz="quarter" idx="12"/>
          </p:nvPr>
        </p:nvSpPr>
        <p:spPr/>
        <p:txBody>
          <a:bodyPr/>
          <a:lstStyle/>
          <a:p>
            <a:fld id="{E31375A4-56A4-47D6-9801-1991572033F7}" type="slidenum">
              <a:rPr lang="en-US" altLang="zh-CN" smtClean="0"/>
              <a:t>7</a:t>
            </a:fld>
            <a:endParaRPr lang="zh-CN" altLang="en-US"/>
          </a:p>
        </p:txBody>
      </p:sp>
      <p:sp>
        <p:nvSpPr>
          <p:cNvPr id="13" name="页脚占位符 4"/>
          <p:cNvSpPr>
            <a:spLocks noGrp="1"/>
          </p:cNvSpPr>
          <p:nvPr>
            <p:ph type="ftr" sz="quarter" idx="11"/>
          </p:nvPr>
        </p:nvSpPr>
        <p:spPr>
          <a:xfrm>
            <a:off x="609601" y="6289679"/>
            <a:ext cx="6128030" cy="222436"/>
          </a:xfrm>
        </p:spPr>
        <p:txBody>
          <a:bodyPr/>
          <a:lstStyle/>
          <a:p>
            <a:r>
              <a:rPr lang="en-US" altLang="zh-CN" dirty="0"/>
              <a:t>CS</a:t>
            </a:r>
            <a:r>
              <a:rPr lang="zh-CN" altLang="en-US" dirty="0"/>
              <a:t> </a:t>
            </a:r>
            <a:r>
              <a:rPr lang="en-US" altLang="zh-CN" dirty="0"/>
              <a:t>5200</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a:t>
            </a:r>
            <a:endParaRPr lang="zh-CN" dirty="0"/>
          </a:p>
        </p:txBody>
      </p:sp>
      <p:sp>
        <p:nvSpPr>
          <p:cNvPr id="3" name="TextBox 2"/>
          <p:cNvSpPr txBox="1"/>
          <p:nvPr/>
        </p:nvSpPr>
        <p:spPr>
          <a:xfrm>
            <a:off x="609601" y="1297122"/>
            <a:ext cx="2018501" cy="341632"/>
          </a:xfrm>
          <a:prstGeom prst="rect">
            <a:avLst/>
          </a:prstGeom>
          <a:noFill/>
        </p:spPr>
        <p:txBody>
          <a:bodyPr wrap="none" rtlCol="0">
            <a:spAutoFit/>
          </a:bodyPr>
          <a:lstStyle/>
          <a:p>
            <a:pPr>
              <a:lnSpc>
                <a:spcPct val="90000"/>
              </a:lnSpc>
              <a:spcBef>
                <a:spcPct val="0"/>
              </a:spcBef>
            </a:pPr>
            <a:r>
              <a:rPr lang="en-US" altLang="zh-CN" dirty="0">
                <a:solidFill>
                  <a:schemeClr val="accent1"/>
                </a:solidFill>
                <a:latin typeface="+mj-lt"/>
                <a:ea typeface="Microsoft YaHei UI" panose="020B0503020204020204" pitchFamily="34" charset="-122"/>
                <a:cs typeface="+mj-cs"/>
              </a:rPr>
              <a:t>Student</a:t>
            </a:r>
            <a:r>
              <a:rPr lang="zh-CN" altLang="en-US" dirty="0">
                <a:solidFill>
                  <a:schemeClr val="accent1"/>
                </a:solidFill>
                <a:latin typeface="+mj-lt"/>
                <a:ea typeface="Microsoft YaHei UI" panose="020B0503020204020204" pitchFamily="34" charset="-122"/>
                <a:cs typeface="+mj-cs"/>
              </a:rPr>
              <a:t> </a:t>
            </a:r>
            <a:r>
              <a:rPr lang="en-US" altLang="zh-CN" dirty="0">
                <a:solidFill>
                  <a:schemeClr val="accent1"/>
                </a:solidFill>
                <a:latin typeface="+mj-lt"/>
                <a:ea typeface="Microsoft YaHei UI" panose="020B0503020204020204" pitchFamily="34" charset="-122"/>
                <a:cs typeface="+mj-cs"/>
              </a:rPr>
              <a:t>sub-view:</a:t>
            </a:r>
            <a:endParaRPr lang="en-US" dirty="0">
              <a:solidFill>
                <a:schemeClr val="accent1"/>
              </a:solidFill>
              <a:latin typeface="+mj-lt"/>
              <a:ea typeface="Microsoft YaHei UI" panose="020B0503020204020204" pitchFamily="34" charset="-122"/>
              <a:cs typeface="+mj-c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349" y="1893362"/>
            <a:ext cx="4885403" cy="382106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1" y="1893362"/>
            <a:ext cx="4700166" cy="3821061"/>
          </a:xfrm>
          <a:prstGeom prst="rect">
            <a:avLst/>
          </a:prstGeom>
        </p:spPr>
      </p:pic>
    </p:spTree>
    <p:extLst>
      <p:ext uri="{BB962C8B-B14F-4D97-AF65-F5344CB8AC3E}">
        <p14:creationId xmlns:p14="http://schemas.microsoft.com/office/powerpoint/2010/main" val="177838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0"/>
            <a:ext cx="9601200" cy="1142385"/>
          </a:xfrm>
        </p:spPr>
        <p:txBody>
          <a:bodyPr>
            <a:normAutofit/>
          </a:bodyPr>
          <a:lstStyle/>
          <a:p>
            <a:r>
              <a:rPr lang="en-US" sz="4000" b="0" dirty="0"/>
              <a:t>Description</a:t>
            </a:r>
            <a:r>
              <a:rPr lang="zh-CN" altLang="en-US" sz="4000" b="0" dirty="0"/>
              <a:t> </a:t>
            </a:r>
            <a:r>
              <a:rPr lang="en-US" altLang="zh-CN" sz="4000" b="0" dirty="0"/>
              <a:t>&amp;</a:t>
            </a:r>
            <a:r>
              <a:rPr lang="zh-CN" altLang="en-US" sz="4000" b="0" dirty="0"/>
              <a:t> </a:t>
            </a:r>
            <a:r>
              <a:rPr lang="en-US" altLang="zh-CN" sz="4000" b="0" dirty="0"/>
              <a:t>Database</a:t>
            </a:r>
            <a:r>
              <a:rPr lang="zh-CN" altLang="en-US" sz="4000" b="0" dirty="0"/>
              <a:t> </a:t>
            </a:r>
            <a:r>
              <a:rPr lang="en-US" altLang="zh-CN" sz="4000" b="0" dirty="0"/>
              <a:t>Design</a:t>
            </a:r>
            <a:endParaRPr lang="zh-CN" sz="4000" b="0" dirty="0"/>
          </a:p>
        </p:txBody>
      </p:sp>
      <p:sp>
        <p:nvSpPr>
          <p:cNvPr id="6" name="灯片编号占位符 5"/>
          <p:cNvSpPr>
            <a:spLocks noGrp="1"/>
          </p:cNvSpPr>
          <p:nvPr>
            <p:ph type="sldNum" sz="quarter" idx="12"/>
          </p:nvPr>
        </p:nvSpPr>
        <p:spPr/>
        <p:txBody>
          <a:bodyPr/>
          <a:lstStyle/>
          <a:p>
            <a:fld id="{E31375A4-56A4-47D6-9801-1991572033F7}" type="slidenum">
              <a:rPr lang="en-US" altLang="zh-CN" smtClean="0"/>
              <a:t>8</a:t>
            </a:fld>
            <a:endParaRPr lang="zh-CN" altLang="en-US"/>
          </a:p>
        </p:txBody>
      </p:sp>
      <p:sp>
        <p:nvSpPr>
          <p:cNvPr id="13" name="页脚占位符 4"/>
          <p:cNvSpPr>
            <a:spLocks noGrp="1"/>
          </p:cNvSpPr>
          <p:nvPr>
            <p:ph type="ftr" sz="quarter" idx="11"/>
          </p:nvPr>
        </p:nvSpPr>
        <p:spPr>
          <a:xfrm>
            <a:off x="609601" y="6289679"/>
            <a:ext cx="6128030" cy="222436"/>
          </a:xfrm>
        </p:spPr>
        <p:txBody>
          <a:bodyPr/>
          <a:lstStyle/>
          <a:p>
            <a:r>
              <a:rPr lang="en-US" altLang="zh-CN" dirty="0"/>
              <a:t>CS</a:t>
            </a:r>
            <a:r>
              <a:rPr lang="zh-CN" altLang="en-US" dirty="0"/>
              <a:t> </a:t>
            </a:r>
            <a:r>
              <a:rPr lang="en-US" altLang="zh-CN" dirty="0"/>
              <a:t>5200</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a:t>
            </a:r>
            <a:endParaRPr lang="zh-CN" dirty="0"/>
          </a:p>
        </p:txBody>
      </p:sp>
      <p:sp>
        <p:nvSpPr>
          <p:cNvPr id="3" name="TextBox 2"/>
          <p:cNvSpPr txBox="1"/>
          <p:nvPr/>
        </p:nvSpPr>
        <p:spPr>
          <a:xfrm>
            <a:off x="609601" y="1297122"/>
            <a:ext cx="1967205" cy="341632"/>
          </a:xfrm>
          <a:prstGeom prst="rect">
            <a:avLst/>
          </a:prstGeom>
          <a:noFill/>
        </p:spPr>
        <p:txBody>
          <a:bodyPr wrap="none" rtlCol="0">
            <a:spAutoFit/>
          </a:bodyPr>
          <a:lstStyle/>
          <a:p>
            <a:pPr>
              <a:lnSpc>
                <a:spcPct val="90000"/>
              </a:lnSpc>
              <a:spcBef>
                <a:spcPct val="0"/>
              </a:spcBef>
            </a:pPr>
            <a:r>
              <a:rPr lang="en-US" altLang="zh-CN" dirty="0">
                <a:solidFill>
                  <a:schemeClr val="accent1"/>
                </a:solidFill>
                <a:latin typeface="+mj-lt"/>
                <a:ea typeface="Microsoft YaHei UI" panose="020B0503020204020204" pitchFamily="34" charset="-122"/>
                <a:cs typeface="+mj-cs"/>
              </a:rPr>
              <a:t>Course</a:t>
            </a:r>
            <a:r>
              <a:rPr lang="zh-CN" altLang="en-US" dirty="0">
                <a:solidFill>
                  <a:schemeClr val="accent1"/>
                </a:solidFill>
                <a:latin typeface="+mj-lt"/>
                <a:ea typeface="Microsoft YaHei UI" panose="020B0503020204020204" pitchFamily="34" charset="-122"/>
                <a:cs typeface="+mj-cs"/>
              </a:rPr>
              <a:t> </a:t>
            </a:r>
            <a:r>
              <a:rPr lang="en-US" altLang="zh-CN" dirty="0">
                <a:solidFill>
                  <a:schemeClr val="accent1"/>
                </a:solidFill>
                <a:latin typeface="+mj-lt"/>
                <a:ea typeface="Microsoft YaHei UI" panose="020B0503020204020204" pitchFamily="34" charset="-122"/>
                <a:cs typeface="+mj-cs"/>
              </a:rPr>
              <a:t>sub-view:</a:t>
            </a:r>
            <a:endParaRPr lang="en-US" dirty="0">
              <a:solidFill>
                <a:schemeClr val="accent1"/>
              </a:solidFill>
              <a:latin typeface="+mj-lt"/>
              <a:ea typeface="Microsoft YaHei UI" panose="020B0503020204020204" pitchFamily="34" charset="-122"/>
              <a:cs typeface="+mj-cs"/>
            </a:endParaRPr>
          </a:p>
        </p:txBody>
      </p:sp>
      <p:pic>
        <p:nvPicPr>
          <p:cNvPr id="7" name="Picture 6"/>
          <p:cNvPicPr/>
          <p:nvPr/>
        </p:nvPicPr>
        <p:blipFill>
          <a:blip r:embed="rId3"/>
          <a:stretch>
            <a:fillRect/>
          </a:stretch>
        </p:blipFill>
        <p:spPr>
          <a:xfrm>
            <a:off x="1279423" y="1638754"/>
            <a:ext cx="8261555" cy="4358270"/>
          </a:xfrm>
          <a:prstGeom prst="rect">
            <a:avLst/>
          </a:prstGeom>
        </p:spPr>
      </p:pic>
      <p:pic>
        <p:nvPicPr>
          <p:cNvPr id="4" name="Picture 3"/>
          <p:cNvPicPr>
            <a:picLocks noChangeAspect="1"/>
          </p:cNvPicPr>
          <p:nvPr/>
        </p:nvPicPr>
        <p:blipFill>
          <a:blip r:embed="rId4"/>
          <a:stretch>
            <a:fillRect/>
          </a:stretch>
        </p:blipFill>
        <p:spPr>
          <a:xfrm>
            <a:off x="6385469" y="2809460"/>
            <a:ext cx="704324" cy="290443"/>
          </a:xfrm>
          <a:prstGeom prst="rect">
            <a:avLst/>
          </a:prstGeom>
        </p:spPr>
      </p:pic>
    </p:spTree>
    <p:extLst>
      <p:ext uri="{BB962C8B-B14F-4D97-AF65-F5344CB8AC3E}">
        <p14:creationId xmlns:p14="http://schemas.microsoft.com/office/powerpoint/2010/main" val="14830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1" y="0"/>
            <a:ext cx="9601200" cy="1142385"/>
          </a:xfrm>
        </p:spPr>
        <p:txBody>
          <a:bodyPr>
            <a:normAutofit/>
          </a:bodyPr>
          <a:lstStyle/>
          <a:p>
            <a:r>
              <a:rPr lang="en-US" sz="4000" b="0" dirty="0"/>
              <a:t>Description</a:t>
            </a:r>
            <a:r>
              <a:rPr lang="zh-CN" altLang="en-US" sz="4000" b="0" dirty="0"/>
              <a:t> </a:t>
            </a:r>
            <a:r>
              <a:rPr lang="en-US" altLang="zh-CN" sz="4000" b="0" dirty="0"/>
              <a:t>&amp;</a:t>
            </a:r>
            <a:r>
              <a:rPr lang="zh-CN" altLang="en-US" sz="4000" b="0" dirty="0"/>
              <a:t> </a:t>
            </a:r>
            <a:r>
              <a:rPr lang="en-US" altLang="zh-CN" sz="4000" b="0" dirty="0"/>
              <a:t>Database</a:t>
            </a:r>
            <a:r>
              <a:rPr lang="zh-CN" altLang="en-US" sz="4000" b="0" dirty="0"/>
              <a:t> </a:t>
            </a:r>
            <a:r>
              <a:rPr lang="en-US" altLang="zh-CN" sz="4000" b="0" dirty="0"/>
              <a:t>Design</a:t>
            </a:r>
            <a:endParaRPr lang="zh-CN" sz="4000" b="0" dirty="0"/>
          </a:p>
        </p:txBody>
      </p:sp>
      <p:sp>
        <p:nvSpPr>
          <p:cNvPr id="6" name="灯片编号占位符 5"/>
          <p:cNvSpPr>
            <a:spLocks noGrp="1"/>
          </p:cNvSpPr>
          <p:nvPr>
            <p:ph type="sldNum" sz="quarter" idx="12"/>
          </p:nvPr>
        </p:nvSpPr>
        <p:spPr/>
        <p:txBody>
          <a:bodyPr/>
          <a:lstStyle/>
          <a:p>
            <a:fld id="{E31375A4-56A4-47D6-9801-1991572033F7}" type="slidenum">
              <a:rPr lang="en-US" altLang="zh-CN" smtClean="0"/>
              <a:t>9</a:t>
            </a:fld>
            <a:endParaRPr lang="zh-CN" altLang="en-US"/>
          </a:p>
        </p:txBody>
      </p:sp>
      <p:sp>
        <p:nvSpPr>
          <p:cNvPr id="13" name="页脚占位符 4"/>
          <p:cNvSpPr>
            <a:spLocks noGrp="1"/>
          </p:cNvSpPr>
          <p:nvPr>
            <p:ph type="ftr" sz="quarter" idx="11"/>
          </p:nvPr>
        </p:nvSpPr>
        <p:spPr>
          <a:xfrm>
            <a:off x="609601" y="6289679"/>
            <a:ext cx="6128030" cy="222436"/>
          </a:xfrm>
        </p:spPr>
        <p:txBody>
          <a:bodyPr/>
          <a:lstStyle/>
          <a:p>
            <a:r>
              <a:rPr lang="en-US" altLang="zh-CN" dirty="0"/>
              <a:t>CS</a:t>
            </a:r>
            <a:r>
              <a:rPr lang="zh-CN" altLang="en-US" dirty="0"/>
              <a:t> </a:t>
            </a:r>
            <a:r>
              <a:rPr lang="en-US" altLang="zh-CN" dirty="0"/>
              <a:t>5200</a:t>
            </a:r>
            <a:r>
              <a:rPr lang="zh-CN" altLang="en-US" dirty="0"/>
              <a:t>  </a:t>
            </a:r>
            <a:r>
              <a:rPr lang="en-US" altLang="zh-CN" dirty="0"/>
              <a:t>Database</a:t>
            </a:r>
            <a:r>
              <a:rPr lang="zh-CN" altLang="en-US" dirty="0"/>
              <a:t> </a:t>
            </a:r>
            <a:r>
              <a:rPr lang="en-US" altLang="zh-CN" dirty="0"/>
              <a:t>Management</a:t>
            </a:r>
            <a:r>
              <a:rPr lang="zh-CN" altLang="en-US" dirty="0"/>
              <a:t> </a:t>
            </a:r>
            <a:r>
              <a:rPr lang="en-US" altLang="zh-CN" dirty="0"/>
              <a:t>System</a:t>
            </a:r>
            <a:endParaRPr lang="zh-CN" dirty="0"/>
          </a:p>
        </p:txBody>
      </p:sp>
      <p:sp>
        <p:nvSpPr>
          <p:cNvPr id="3" name="TextBox 2"/>
          <p:cNvSpPr txBox="1"/>
          <p:nvPr/>
        </p:nvSpPr>
        <p:spPr>
          <a:xfrm>
            <a:off x="609601" y="1297122"/>
            <a:ext cx="1967205" cy="341632"/>
          </a:xfrm>
          <a:prstGeom prst="rect">
            <a:avLst/>
          </a:prstGeom>
          <a:noFill/>
        </p:spPr>
        <p:txBody>
          <a:bodyPr wrap="none" rtlCol="0">
            <a:spAutoFit/>
          </a:bodyPr>
          <a:lstStyle/>
          <a:p>
            <a:pPr>
              <a:lnSpc>
                <a:spcPct val="90000"/>
              </a:lnSpc>
              <a:spcBef>
                <a:spcPct val="0"/>
              </a:spcBef>
            </a:pPr>
            <a:r>
              <a:rPr lang="en-US" altLang="zh-CN" dirty="0">
                <a:solidFill>
                  <a:schemeClr val="accent1"/>
                </a:solidFill>
                <a:latin typeface="+mj-lt"/>
                <a:ea typeface="Microsoft YaHei UI" panose="020B0503020204020204" pitchFamily="34" charset="-122"/>
                <a:cs typeface="+mj-cs"/>
              </a:rPr>
              <a:t>Course</a:t>
            </a:r>
            <a:r>
              <a:rPr lang="zh-CN" altLang="en-US" dirty="0">
                <a:solidFill>
                  <a:schemeClr val="accent1"/>
                </a:solidFill>
                <a:latin typeface="+mj-lt"/>
                <a:ea typeface="Microsoft YaHei UI" panose="020B0503020204020204" pitchFamily="34" charset="-122"/>
                <a:cs typeface="+mj-cs"/>
              </a:rPr>
              <a:t> </a:t>
            </a:r>
            <a:r>
              <a:rPr lang="en-US" altLang="zh-CN" dirty="0">
                <a:solidFill>
                  <a:schemeClr val="accent1"/>
                </a:solidFill>
                <a:latin typeface="+mj-lt"/>
                <a:ea typeface="Microsoft YaHei UI" panose="020B0503020204020204" pitchFamily="34" charset="-122"/>
                <a:cs typeface="+mj-cs"/>
              </a:rPr>
              <a:t>sub-view:</a:t>
            </a:r>
            <a:endParaRPr lang="en-US" dirty="0">
              <a:solidFill>
                <a:schemeClr val="accent1"/>
              </a:solidFill>
              <a:latin typeface="+mj-lt"/>
              <a:ea typeface="Microsoft YaHei UI" panose="020B0503020204020204" pitchFamily="34" charset="-122"/>
              <a:cs typeface="+mj-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631" y="4077098"/>
            <a:ext cx="5003800" cy="162696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5412" y="1502017"/>
            <a:ext cx="5956019" cy="2349319"/>
          </a:xfrm>
          <a:prstGeom prst="rect">
            <a:avLst/>
          </a:prstGeom>
        </p:spPr>
      </p:pic>
      <p:pic>
        <p:nvPicPr>
          <p:cNvPr id="4" name="Picture 3"/>
          <p:cNvPicPr>
            <a:picLocks noChangeAspect="1"/>
          </p:cNvPicPr>
          <p:nvPr/>
        </p:nvPicPr>
        <p:blipFill>
          <a:blip r:embed="rId5"/>
          <a:stretch>
            <a:fillRect/>
          </a:stretch>
        </p:blipFill>
        <p:spPr>
          <a:xfrm>
            <a:off x="609601" y="1502017"/>
            <a:ext cx="6821178" cy="4561900"/>
          </a:xfrm>
          <a:prstGeom prst="rect">
            <a:avLst/>
          </a:prstGeom>
        </p:spPr>
      </p:pic>
    </p:spTree>
    <p:extLst>
      <p:ext uri="{BB962C8B-B14F-4D97-AF65-F5344CB8AC3E}">
        <p14:creationId xmlns:p14="http://schemas.microsoft.com/office/powerpoint/2010/main" val="60289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1650</Words>
  <Application>Microsoft Office PowerPoint</Application>
  <PresentationFormat>Widescreen</PresentationFormat>
  <Paragraphs>124</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Microsoft YaHei UI</vt:lpstr>
      <vt:lpstr>Arial</vt:lpstr>
      <vt:lpstr>Mangal</vt:lpstr>
      <vt:lpstr>Times New Roman</vt:lpstr>
      <vt:lpstr>幼圆</vt:lpstr>
      <vt:lpstr>Diamond Grid 16x9</vt:lpstr>
      <vt:lpstr>PowerPoint Presentation</vt:lpstr>
      <vt:lpstr>Content </vt:lpstr>
      <vt:lpstr> Project Motivation  </vt:lpstr>
      <vt:lpstr>Character</vt:lpstr>
      <vt:lpstr>Description &amp; Database Design</vt:lpstr>
      <vt:lpstr>Description &amp; Database Design</vt:lpstr>
      <vt:lpstr>Description &amp; Database Design</vt:lpstr>
      <vt:lpstr>Description &amp; Database Design</vt:lpstr>
      <vt:lpstr>Description &amp; Database Design</vt:lpstr>
      <vt:lpstr>Description &amp; Database Design</vt:lpstr>
      <vt:lpstr>Description &amp; Database Design</vt:lpstr>
      <vt:lpstr>PowerPoint Presentation</vt:lpstr>
      <vt:lpstr>Description &amp; Database Design</vt:lpstr>
      <vt:lpstr>Description &amp; Database Design</vt:lpstr>
      <vt:lpstr>Description &amp; Database Design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2016-12-12T19:32:24Z</dcterms:created>
  <dcterms:modified xsi:type="dcterms:W3CDTF">2017-12-11T00:18:39Z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