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72" r:id="rId2"/>
    <p:sldId id="257" r:id="rId3"/>
    <p:sldId id="266" r:id="rId4"/>
    <p:sldId id="268" r:id="rId5"/>
    <p:sldId id="271" r:id="rId6"/>
    <p:sldId id="261" r:id="rId7"/>
    <p:sldId id="264" r:id="rId8"/>
    <p:sldId id="273" r:id="rId9"/>
    <p:sldId id="270"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D259-CDA0-498E-82C3-79CE22BE30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492907-3008-452E-9D2E-C755F18E63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E23633-ABE6-4F3E-BEEF-251B86E65AD7}"/>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5" name="Footer Placeholder 4">
            <a:extLst>
              <a:ext uri="{FF2B5EF4-FFF2-40B4-BE49-F238E27FC236}">
                <a16:creationId xmlns:a16="http://schemas.microsoft.com/office/drawing/2014/main" id="{506A4242-CFBB-4FCE-A492-3795DF643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4FB61-3020-404D-8440-580AFDBCFCFA}"/>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379740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36BE-6255-4CE6-8F3E-B0AF351EB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61C0A9-4183-411B-9E45-A0F2F71D2B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1B709-B895-436B-BB7A-4CE5B269BC43}"/>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5" name="Footer Placeholder 4">
            <a:extLst>
              <a:ext uri="{FF2B5EF4-FFF2-40B4-BE49-F238E27FC236}">
                <a16:creationId xmlns:a16="http://schemas.microsoft.com/office/drawing/2014/main" id="{15AA0DA2-FA93-4108-A6A6-B511ACE9BB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11276-A11B-45E4-A73A-3439AA9BFEF3}"/>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273560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F440C-A7DF-4B6F-9352-104FE1D4B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7BCBF-1178-4F52-B889-684F229D59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CCCFCF-F18D-4AA3-897A-C4E292E78137}"/>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5" name="Footer Placeholder 4">
            <a:extLst>
              <a:ext uri="{FF2B5EF4-FFF2-40B4-BE49-F238E27FC236}">
                <a16:creationId xmlns:a16="http://schemas.microsoft.com/office/drawing/2014/main" id="{7427BB9F-9042-4AA7-AAFA-C3BA8072F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6EF18-A53F-4CA2-9B90-A10F1CFF7DFA}"/>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104596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4EC3-ADD9-4340-A318-E13202D5E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E0467C-2BA3-4EDD-9A2D-09DBAB585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30D79-BA65-406F-8358-43709F533304}"/>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5" name="Footer Placeholder 4">
            <a:extLst>
              <a:ext uri="{FF2B5EF4-FFF2-40B4-BE49-F238E27FC236}">
                <a16:creationId xmlns:a16="http://schemas.microsoft.com/office/drawing/2014/main" id="{BEE963ED-C550-4074-8E7E-F178E74A3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45501-CF3B-4AFB-82E7-D35543A02C91}"/>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145004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7B97-3509-44FF-BEF7-4DEA6DC524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94599A-FCE6-45FB-A5DA-3A63FECD35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3A907-CD43-4B75-A7FF-BBE5E1922671}"/>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5" name="Footer Placeholder 4">
            <a:extLst>
              <a:ext uri="{FF2B5EF4-FFF2-40B4-BE49-F238E27FC236}">
                <a16:creationId xmlns:a16="http://schemas.microsoft.com/office/drawing/2014/main" id="{EAB09DFF-FF73-4FB2-9BFC-C29CD756D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3C7AEF-C8C0-49CB-B2C6-F26F9F733AD8}"/>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76356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4001A-7DD3-4E9D-9E4F-FDED18E86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87F034-7A04-481E-9CF8-75074FCA6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5F015A-8587-46B9-ABC6-18D1F8D040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977403-5F2A-4C83-AFC7-54694CB690C7}"/>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6" name="Footer Placeholder 5">
            <a:extLst>
              <a:ext uri="{FF2B5EF4-FFF2-40B4-BE49-F238E27FC236}">
                <a16:creationId xmlns:a16="http://schemas.microsoft.com/office/drawing/2014/main" id="{81218F82-EF2A-462C-BEA3-E77FACED9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867389-7B57-4B16-A17F-7BC2B8B86FD1}"/>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4195329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2CBC-75AE-4986-88FD-4F8CC0264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BEB0F7-092F-4107-A609-AF5164966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FB8DEF-4254-448B-906E-5FABBA92D8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66E8AA-6D50-447E-96FA-F04030615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E1B908-AA21-43E9-B120-FCA141FA79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1D9B23-CA34-42D1-B2DD-4DDFB6268C75}"/>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8" name="Footer Placeholder 7">
            <a:extLst>
              <a:ext uri="{FF2B5EF4-FFF2-40B4-BE49-F238E27FC236}">
                <a16:creationId xmlns:a16="http://schemas.microsoft.com/office/drawing/2014/main" id="{290E8B51-CF88-4024-9115-98210C6F8F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CEEE11-0C4C-41E4-A049-4F0170B60AB3}"/>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262627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5A7B-2F23-4507-83F4-4D575F5F0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9081D-A2B7-438E-86DE-97D966C05ADC}"/>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4" name="Footer Placeholder 3">
            <a:extLst>
              <a:ext uri="{FF2B5EF4-FFF2-40B4-BE49-F238E27FC236}">
                <a16:creationId xmlns:a16="http://schemas.microsoft.com/office/drawing/2014/main" id="{3D414C51-3FE0-4A55-95DE-8F23B60E48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1C51B1-921A-4CAC-BE3E-0F8EBB9B388C}"/>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105618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D31AED-19A8-442C-BE4A-D11D7C31D9E3}"/>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3" name="Footer Placeholder 2">
            <a:extLst>
              <a:ext uri="{FF2B5EF4-FFF2-40B4-BE49-F238E27FC236}">
                <a16:creationId xmlns:a16="http://schemas.microsoft.com/office/drawing/2014/main" id="{EC6E2C19-165F-46F1-9051-37EEDF8548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C0A2D7-AAAA-4F26-81C2-CED30E15353E}"/>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209893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C064-582C-4B23-BE66-5F94C0034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C51D92-99EB-4616-A860-3750080DD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501BB7-5377-40D1-8EC1-72F93901C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753E51-E004-44E6-B852-3029D1F39846}"/>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6" name="Footer Placeholder 5">
            <a:extLst>
              <a:ext uri="{FF2B5EF4-FFF2-40B4-BE49-F238E27FC236}">
                <a16:creationId xmlns:a16="http://schemas.microsoft.com/office/drawing/2014/main" id="{6C805655-76EE-4C46-9668-392BA418B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BD1427-58CB-4E1C-B693-DA5437B87D9C}"/>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123845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D1A7-EF10-4173-88EB-D5ECE4352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AC9897-A49B-4ACB-9364-2E111F3C5B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FF7DA7-6968-412F-8D4E-113ABAD2C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64E9-CF5C-4847-9963-4D6A5A0358A9}"/>
              </a:ext>
            </a:extLst>
          </p:cNvPr>
          <p:cNvSpPr>
            <a:spLocks noGrp="1"/>
          </p:cNvSpPr>
          <p:nvPr>
            <p:ph type="dt" sz="half" idx="10"/>
          </p:nvPr>
        </p:nvSpPr>
        <p:spPr/>
        <p:txBody>
          <a:bodyPr/>
          <a:lstStyle/>
          <a:p>
            <a:fld id="{D2387E97-6BF0-47F5-885B-8BAD285CF7DE}" type="datetimeFigureOut">
              <a:rPr lang="en-US" smtClean="0"/>
              <a:t>7/20/2023</a:t>
            </a:fld>
            <a:endParaRPr lang="en-US"/>
          </a:p>
        </p:txBody>
      </p:sp>
      <p:sp>
        <p:nvSpPr>
          <p:cNvPr id="6" name="Footer Placeholder 5">
            <a:extLst>
              <a:ext uri="{FF2B5EF4-FFF2-40B4-BE49-F238E27FC236}">
                <a16:creationId xmlns:a16="http://schemas.microsoft.com/office/drawing/2014/main" id="{3A6DBE18-3E68-4C59-B5ED-02A8C3446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0A85B-B447-4EC8-8411-16432A44F63E}"/>
              </a:ext>
            </a:extLst>
          </p:cNvPr>
          <p:cNvSpPr>
            <a:spLocks noGrp="1"/>
          </p:cNvSpPr>
          <p:nvPr>
            <p:ph type="sldNum" sz="quarter" idx="12"/>
          </p:nvPr>
        </p:nvSpPr>
        <p:spPr/>
        <p:txBody>
          <a:bodyPr/>
          <a:lstStyle/>
          <a:p>
            <a:fld id="{AC58E765-481C-441D-9263-2B356D83DB83}" type="slidenum">
              <a:rPr lang="en-US" smtClean="0"/>
              <a:t>‹#›</a:t>
            </a:fld>
            <a:endParaRPr lang="en-US"/>
          </a:p>
        </p:txBody>
      </p:sp>
    </p:spTree>
    <p:extLst>
      <p:ext uri="{BB962C8B-B14F-4D97-AF65-F5344CB8AC3E}">
        <p14:creationId xmlns:p14="http://schemas.microsoft.com/office/powerpoint/2010/main" val="307935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6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4335F-9438-484B-A598-8200F6975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5AA803-6B75-4D63-9615-368DBF433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2D697-430D-4838-B518-A16E813431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87E97-6BF0-47F5-885B-8BAD285CF7DE}" type="datetimeFigureOut">
              <a:rPr lang="en-US" smtClean="0"/>
              <a:t>7/20/2023</a:t>
            </a:fld>
            <a:endParaRPr lang="en-US"/>
          </a:p>
        </p:txBody>
      </p:sp>
      <p:sp>
        <p:nvSpPr>
          <p:cNvPr id="5" name="Footer Placeholder 4">
            <a:extLst>
              <a:ext uri="{FF2B5EF4-FFF2-40B4-BE49-F238E27FC236}">
                <a16:creationId xmlns:a16="http://schemas.microsoft.com/office/drawing/2014/main" id="{F67535D9-634A-4C02-81F7-A13DCC386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DFAA36-4A25-4530-8005-DDE044E67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8E765-481C-441D-9263-2B356D83DB83}" type="slidenum">
              <a:rPr lang="en-US" smtClean="0"/>
              <a:t>‹#›</a:t>
            </a:fld>
            <a:endParaRPr lang="en-US"/>
          </a:p>
        </p:txBody>
      </p:sp>
    </p:spTree>
    <p:extLst>
      <p:ext uri="{BB962C8B-B14F-4D97-AF65-F5344CB8AC3E}">
        <p14:creationId xmlns:p14="http://schemas.microsoft.com/office/powerpoint/2010/main" val="309489872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E672D4-800F-49FC-9A5A-C8631F085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8" y="-81058"/>
            <a:ext cx="12263718" cy="6842401"/>
          </a:xfrm>
          <a:prstGeom prst="rect">
            <a:avLst/>
          </a:prstGeom>
        </p:spPr>
      </p:pic>
      <p:sp>
        <p:nvSpPr>
          <p:cNvPr id="14" name="Freeform: Shape 13">
            <a:extLst>
              <a:ext uri="{FF2B5EF4-FFF2-40B4-BE49-F238E27FC236}">
                <a16:creationId xmlns:a16="http://schemas.microsoft.com/office/drawing/2014/main" id="{2DFECFED-8A61-4741-B478-A60E6115AB9F}"/>
              </a:ext>
            </a:extLst>
          </p:cNvPr>
          <p:cNvSpPr/>
          <p:nvPr/>
        </p:nvSpPr>
        <p:spPr>
          <a:xfrm rot="14564543">
            <a:off x="189197" y="-3620302"/>
            <a:ext cx="11741888" cy="14098603"/>
          </a:xfrm>
          <a:custGeom>
            <a:avLst/>
            <a:gdLst>
              <a:gd name="connsiteX0" fmla="*/ 3404813 w 11741888"/>
              <a:gd name="connsiteY0" fmla="*/ 13429301 h 14098603"/>
              <a:gd name="connsiteX1" fmla="*/ 1286062 w 11741888"/>
              <a:gd name="connsiteY1" fmla="*/ 13474845 h 14098603"/>
              <a:gd name="connsiteX2" fmla="*/ 1245751 w 11741888"/>
              <a:gd name="connsiteY2" fmla="*/ 11599507 h 14098603"/>
              <a:gd name="connsiteX3" fmla="*/ 3389218 w 11741888"/>
              <a:gd name="connsiteY3" fmla="*/ 12703825 h 14098603"/>
              <a:gd name="connsiteX4" fmla="*/ 5602623 w 11741888"/>
              <a:gd name="connsiteY4" fmla="*/ 13844176 h 14098603"/>
              <a:gd name="connsiteX5" fmla="*/ 3773734 w 11741888"/>
              <a:gd name="connsiteY5" fmla="*/ 13844176 h 14098603"/>
              <a:gd name="connsiteX6" fmla="*/ 3773734 w 11741888"/>
              <a:gd name="connsiteY6" fmla="*/ 12901929 h 14098603"/>
              <a:gd name="connsiteX7" fmla="*/ 11741888 w 11741888"/>
              <a:gd name="connsiteY7" fmla="*/ 3140909 h 14098603"/>
              <a:gd name="connsiteX8" fmla="*/ 8377949 w 11741888"/>
              <a:gd name="connsiteY8" fmla="*/ 9670268 h 14098603"/>
              <a:gd name="connsiteX9" fmla="*/ 8373235 w 11741888"/>
              <a:gd name="connsiteY9" fmla="*/ 8558573 h 14098603"/>
              <a:gd name="connsiteX10" fmla="*/ 8058494 w 11741888"/>
              <a:gd name="connsiteY10" fmla="*/ 8246490 h 14098603"/>
              <a:gd name="connsiteX11" fmla="*/ 6804881 w 11741888"/>
              <a:gd name="connsiteY11" fmla="*/ 8251807 h 14098603"/>
              <a:gd name="connsiteX12" fmla="*/ 6492798 w 11741888"/>
              <a:gd name="connsiteY12" fmla="*/ 8566548 h 14098603"/>
              <a:gd name="connsiteX13" fmla="*/ 6509564 w 11741888"/>
              <a:gd name="connsiteY13" fmla="*/ 12520002 h 14098603"/>
              <a:gd name="connsiteX14" fmla="*/ 6910637 w 11741888"/>
              <a:gd name="connsiteY14" fmla="*/ 12518301 h 14098603"/>
              <a:gd name="connsiteX15" fmla="*/ 6096462 w 11741888"/>
              <a:gd name="connsiteY15" fmla="*/ 14098603 h 14098603"/>
              <a:gd name="connsiteX16" fmla="*/ 5602623 w 11741888"/>
              <a:gd name="connsiteY16" fmla="*/ 13844176 h 14098603"/>
              <a:gd name="connsiteX17" fmla="*/ 5916902 w 11741888"/>
              <a:gd name="connsiteY17" fmla="*/ 13844176 h 14098603"/>
              <a:gd name="connsiteX18" fmla="*/ 5916902 w 11741888"/>
              <a:gd name="connsiteY18" fmla="*/ 6775851 h 14098603"/>
              <a:gd name="connsiteX19" fmla="*/ 5559700 w 11741888"/>
              <a:gd name="connsiteY19" fmla="*/ 6418649 h 14098603"/>
              <a:gd name="connsiteX20" fmla="*/ 4130936 w 11741888"/>
              <a:gd name="connsiteY20" fmla="*/ 6418649 h 14098603"/>
              <a:gd name="connsiteX21" fmla="*/ 3773734 w 11741888"/>
              <a:gd name="connsiteY21" fmla="*/ 6775851 h 14098603"/>
              <a:gd name="connsiteX22" fmla="*/ 3773734 w 11741888"/>
              <a:gd name="connsiteY22" fmla="*/ 12901929 h 14098603"/>
              <a:gd name="connsiteX23" fmla="*/ 3389218 w 11741888"/>
              <a:gd name="connsiteY23" fmla="*/ 12703825 h 14098603"/>
              <a:gd name="connsiteX24" fmla="*/ 3308761 w 11741888"/>
              <a:gd name="connsiteY24" fmla="*/ 8960790 h 14098603"/>
              <a:gd name="connsiteX25" fmla="*/ 2948038 w 11741888"/>
              <a:gd name="connsiteY25" fmla="*/ 8615249 h 14098603"/>
              <a:gd name="connsiteX26" fmla="*/ 1535552 w 11741888"/>
              <a:gd name="connsiteY26" fmla="*/ 8645611 h 14098603"/>
              <a:gd name="connsiteX27" fmla="*/ 1190010 w 11741888"/>
              <a:gd name="connsiteY27" fmla="*/ 9006333 h 14098603"/>
              <a:gd name="connsiteX28" fmla="*/ 1245751 w 11741888"/>
              <a:gd name="connsiteY28" fmla="*/ 11599507 h 14098603"/>
              <a:gd name="connsiteX29" fmla="*/ 0 w 11741888"/>
              <a:gd name="connsiteY29" fmla="*/ 10957693 h 14098603"/>
              <a:gd name="connsiteX30" fmla="*/ 5645426 w 11741888"/>
              <a:gd name="connsiteY30" fmla="*/ 0 h 14098603"/>
              <a:gd name="connsiteX31" fmla="*/ 8390001 w 11741888"/>
              <a:gd name="connsiteY31" fmla="*/ 12512028 h 14098603"/>
              <a:gd name="connsiteX32" fmla="*/ 6910637 w 11741888"/>
              <a:gd name="connsiteY32" fmla="*/ 12518301 h 14098603"/>
              <a:gd name="connsiteX33" fmla="*/ 8377949 w 11741888"/>
              <a:gd name="connsiteY33" fmla="*/ 9670268 h 1409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741888" h="14098603">
                <a:moveTo>
                  <a:pt x="3404813" y="13429301"/>
                </a:moveTo>
                <a:lnTo>
                  <a:pt x="1286062" y="13474845"/>
                </a:lnTo>
                <a:lnTo>
                  <a:pt x="1245751" y="11599507"/>
                </a:lnTo>
                <a:lnTo>
                  <a:pt x="3389218" y="12703825"/>
                </a:lnTo>
                <a:close/>
                <a:moveTo>
                  <a:pt x="5602623" y="13844176"/>
                </a:moveTo>
                <a:lnTo>
                  <a:pt x="3773734" y="13844176"/>
                </a:lnTo>
                <a:lnTo>
                  <a:pt x="3773734" y="12901929"/>
                </a:lnTo>
                <a:close/>
                <a:moveTo>
                  <a:pt x="11741888" y="3140909"/>
                </a:moveTo>
                <a:lnTo>
                  <a:pt x="8377949" y="9670268"/>
                </a:lnTo>
                <a:lnTo>
                  <a:pt x="8373235" y="8558573"/>
                </a:lnTo>
                <a:cubicBezTo>
                  <a:pt x="8372501" y="8385481"/>
                  <a:pt x="8231586" y="8245756"/>
                  <a:pt x="8058494" y="8246490"/>
                </a:cubicBezTo>
                <a:lnTo>
                  <a:pt x="6804881" y="8251807"/>
                </a:lnTo>
                <a:cubicBezTo>
                  <a:pt x="6631789" y="8252541"/>
                  <a:pt x="6492064" y="8393455"/>
                  <a:pt x="6492798" y="8566548"/>
                </a:cubicBezTo>
                <a:lnTo>
                  <a:pt x="6509564" y="12520002"/>
                </a:lnTo>
                <a:lnTo>
                  <a:pt x="6910637" y="12518301"/>
                </a:lnTo>
                <a:lnTo>
                  <a:pt x="6096462" y="14098603"/>
                </a:lnTo>
                <a:lnTo>
                  <a:pt x="5602623" y="13844176"/>
                </a:lnTo>
                <a:lnTo>
                  <a:pt x="5916902" y="13844176"/>
                </a:lnTo>
                <a:lnTo>
                  <a:pt x="5916902" y="6775851"/>
                </a:lnTo>
                <a:cubicBezTo>
                  <a:pt x="5916902" y="6578575"/>
                  <a:pt x="5756977" y="6418649"/>
                  <a:pt x="5559700" y="6418649"/>
                </a:cubicBezTo>
                <a:lnTo>
                  <a:pt x="4130936" y="6418649"/>
                </a:lnTo>
                <a:cubicBezTo>
                  <a:pt x="3933659" y="6418649"/>
                  <a:pt x="3773734" y="6578574"/>
                  <a:pt x="3773734" y="6775851"/>
                </a:cubicBezTo>
                <a:lnTo>
                  <a:pt x="3773734" y="12901929"/>
                </a:lnTo>
                <a:lnTo>
                  <a:pt x="3389218" y="12703825"/>
                </a:lnTo>
                <a:lnTo>
                  <a:pt x="3308761" y="8960790"/>
                </a:lnTo>
                <a:cubicBezTo>
                  <a:pt x="3304568" y="8765760"/>
                  <a:pt x="3143067" y="8611056"/>
                  <a:pt x="2948038" y="8615249"/>
                </a:cubicBezTo>
                <a:lnTo>
                  <a:pt x="1535552" y="8645611"/>
                </a:lnTo>
                <a:cubicBezTo>
                  <a:pt x="1340522" y="8649802"/>
                  <a:pt x="1185818" y="8811304"/>
                  <a:pt x="1190010" y="9006333"/>
                </a:cubicBezTo>
                <a:lnTo>
                  <a:pt x="1245751" y="11599507"/>
                </a:lnTo>
                <a:lnTo>
                  <a:pt x="0" y="10957693"/>
                </a:lnTo>
                <a:lnTo>
                  <a:pt x="5645426" y="0"/>
                </a:lnTo>
                <a:close/>
                <a:moveTo>
                  <a:pt x="8390001" y="12512028"/>
                </a:moveTo>
                <a:lnTo>
                  <a:pt x="6910637" y="12518301"/>
                </a:lnTo>
                <a:lnTo>
                  <a:pt x="8377949" y="9670268"/>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dirty="0"/>
              <a:t> </a:t>
            </a:r>
            <a:endParaRPr lang="en-US" dirty="0"/>
          </a:p>
        </p:txBody>
      </p:sp>
      <p:sp>
        <p:nvSpPr>
          <p:cNvPr id="15" name="Title 1">
            <a:extLst>
              <a:ext uri="{FF2B5EF4-FFF2-40B4-BE49-F238E27FC236}">
                <a16:creationId xmlns:a16="http://schemas.microsoft.com/office/drawing/2014/main" id="{1CB81928-53A3-481A-8133-C9AF7033785E}"/>
              </a:ext>
            </a:extLst>
          </p:cNvPr>
          <p:cNvSpPr txBox="1">
            <a:spLocks/>
          </p:cNvSpPr>
          <p:nvPr/>
        </p:nvSpPr>
        <p:spPr>
          <a:xfrm>
            <a:off x="247650" y="708127"/>
            <a:ext cx="5267326" cy="3052482"/>
          </a:xfrm>
          <a:prstGeom prst="rect">
            <a:avLst/>
          </a:prstGeom>
          <a:solidFill>
            <a:schemeClr val="tx2">
              <a:lumMod val="75000"/>
            </a:schemeClr>
          </a:solidFill>
          <a:ln>
            <a:noFill/>
          </a:ln>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8000" dirty="0">
                <a:ln>
                  <a:solidFill>
                    <a:srgbClr val="E6E6E6"/>
                  </a:solidFill>
                </a:ln>
                <a:solidFill>
                  <a:schemeClr val="bg1"/>
                </a:solidFill>
                <a:latin typeface="Cambria Math" panose="02040503050406030204" pitchFamily="18" charset="0"/>
                <a:ea typeface="Cambria Math" panose="02040503050406030204" pitchFamily="18" charset="0"/>
              </a:rPr>
              <a:t>Simple Scientific Calculator</a:t>
            </a:r>
            <a:endParaRPr lang="en-US" sz="8000" dirty="0">
              <a:ln>
                <a:solidFill>
                  <a:srgbClr val="E6E6E6"/>
                </a:solidFill>
              </a:ln>
              <a:solidFill>
                <a:schemeClr val="bg1"/>
              </a:solidFill>
              <a:latin typeface="Cambria Math" panose="02040503050406030204" pitchFamily="18" charset="0"/>
              <a:ea typeface="Cambria Math" panose="02040503050406030204" pitchFamily="18" charset="0"/>
            </a:endParaRPr>
          </a:p>
        </p:txBody>
      </p:sp>
      <p:sp>
        <p:nvSpPr>
          <p:cNvPr id="16" name="Subtitle 2">
            <a:extLst>
              <a:ext uri="{FF2B5EF4-FFF2-40B4-BE49-F238E27FC236}">
                <a16:creationId xmlns:a16="http://schemas.microsoft.com/office/drawing/2014/main" id="{FE4F8348-18B1-4DA3-A824-94E6D696911B}"/>
              </a:ext>
            </a:extLst>
          </p:cNvPr>
          <p:cNvSpPr txBox="1">
            <a:spLocks/>
          </p:cNvSpPr>
          <p:nvPr/>
        </p:nvSpPr>
        <p:spPr>
          <a:xfrm>
            <a:off x="0" y="6229349"/>
            <a:ext cx="2381249" cy="323055"/>
          </a:xfrm>
          <a:prstGeom prst="rect">
            <a:avLst/>
          </a:prstGeom>
          <a:solidFill>
            <a:schemeClr val="tx2">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dirty="0">
                <a:solidFill>
                  <a:schemeClr val="bg1"/>
                </a:solidFill>
                <a:latin typeface="Algerian" panose="04020705040A02060702" pitchFamily="82" charset="0"/>
              </a:rPr>
              <a:t>Nomsa and Joselyn</a:t>
            </a:r>
            <a:endParaRPr lang="en-US" sz="16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296032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repeatCount="indefinite" accel="50000" decel="50000" autoRev="1" fill="hold" nodeType="withEffect">
                                  <p:stCondLst>
                                    <p:cond delay="0"/>
                                  </p:stCondLst>
                                  <p:childTnLst>
                                    <p:animMotion origin="layout" path="M -0.00326 0.00185 L 0.25 2.96296E-6 " pathEditMode="relative" rAng="0" ptsTypes="AA">
                                      <p:cBhvr>
                                        <p:cTn id="6" dur="6000" fill="hold"/>
                                        <p:tgtEl>
                                          <p:spTgt spid="5"/>
                                        </p:tgtEl>
                                        <p:attrNameLst>
                                          <p:attrName>ppt_x</p:attrName>
                                          <p:attrName>ppt_y</p:attrName>
                                        </p:attrNameLst>
                                      </p:cBhvr>
                                      <p:rCtr x="12656"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D2DF7-259A-4F4A-98FE-FCBF01BF5255}"/>
              </a:ext>
            </a:extLst>
          </p:cNvPr>
          <p:cNvSpPr>
            <a:spLocks noGrp="1"/>
          </p:cNvSpPr>
          <p:nvPr>
            <p:ph type="ctrTitle"/>
          </p:nvPr>
        </p:nvSpPr>
        <p:spPr>
          <a:xfrm>
            <a:off x="1606364" y="1739808"/>
            <a:ext cx="9144000" cy="2387600"/>
          </a:xfrm>
        </p:spPr>
        <p:txBody>
          <a:bodyPr>
            <a:normAutofit/>
          </a:bodyPr>
          <a:lstStyle/>
          <a:p>
            <a:r>
              <a:rPr lang="en-GB" sz="9600" dirty="0">
                <a:latin typeface="Lucida Bright" panose="02040602050505020304" pitchFamily="18" charset="0"/>
              </a:rPr>
              <a:t>THE END.</a:t>
            </a:r>
            <a:endParaRPr lang="en-US" sz="9600" dirty="0">
              <a:latin typeface="Lucida Bright" panose="02040602050505020304" pitchFamily="18" charset="0"/>
            </a:endParaRPr>
          </a:p>
        </p:txBody>
      </p:sp>
    </p:spTree>
    <p:extLst>
      <p:ext uri="{BB962C8B-B14F-4D97-AF65-F5344CB8AC3E}">
        <p14:creationId xmlns:p14="http://schemas.microsoft.com/office/powerpoint/2010/main" val="127535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8301-64A2-431D-AA9F-96F684AA1D75}"/>
              </a:ext>
            </a:extLst>
          </p:cNvPr>
          <p:cNvSpPr>
            <a:spLocks noGrp="1"/>
          </p:cNvSpPr>
          <p:nvPr>
            <p:ph type="title"/>
          </p:nvPr>
        </p:nvSpPr>
        <p:spPr/>
        <p:txBody>
          <a:bodyPr/>
          <a:lstStyle/>
          <a:p>
            <a:r>
              <a:rPr lang="en-GB" b="1" dirty="0">
                <a:latin typeface="Bell MT" panose="02020503060305020303" pitchFamily="18" charset="0"/>
                <a:cs typeface="Times New Roman" panose="02020603050405020304" pitchFamily="18" charset="0"/>
              </a:rPr>
              <a:t>Introduction</a:t>
            </a:r>
            <a:endParaRPr lang="en-US" b="1" dirty="0">
              <a:latin typeface="Bell MT" panose="02020503060305020303"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1E082E-C253-41AC-8298-9EB495BF9D17}"/>
              </a:ext>
            </a:extLst>
          </p:cNvPr>
          <p:cNvSpPr>
            <a:spLocks noGrp="1"/>
          </p:cNvSpPr>
          <p:nvPr>
            <p:ph idx="1"/>
          </p:nvPr>
        </p:nvSpPr>
        <p:spPr/>
        <p:txBody>
          <a:bodyPr/>
          <a:lstStyle/>
          <a:p>
            <a:pPr algn="l">
              <a:buFont typeface="Arial" panose="020B0604020202020204" pitchFamily="34" charset="0"/>
              <a:buChar char="•"/>
            </a:pPr>
            <a:r>
              <a:rPr lang="en-GB" dirty="0">
                <a:solidFill>
                  <a:srgbClr val="374151"/>
                </a:solidFill>
                <a:latin typeface="Calibri Light" panose="020F0302020204030204" pitchFamily="34" charset="0"/>
                <a:ea typeface="Calibri Light" panose="020F0302020204030204" pitchFamily="34" charset="0"/>
                <a:cs typeface="Calibri Light" panose="020F0302020204030204" pitchFamily="34" charset="0"/>
              </a:rPr>
              <a:t>Our </a:t>
            </a:r>
            <a:r>
              <a:rPr lang="en-GB"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Simple Scientific Calculator is a Python-based graphical user interface (GUI) program.</a:t>
            </a:r>
          </a:p>
          <a:p>
            <a:pPr algn="l">
              <a:buFont typeface="Arial" panose="020B0604020202020204" pitchFamily="34" charset="0"/>
              <a:buChar char="•"/>
            </a:pPr>
            <a:r>
              <a:rPr lang="en-GB"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It allows users to perform various mathematical operations, including basic arithmetic and scientific calculations.</a:t>
            </a:r>
          </a:p>
          <a:p>
            <a:pPr algn="l">
              <a:buFont typeface="Arial" panose="020B0604020202020204" pitchFamily="34" charset="0"/>
              <a:buChar char="•"/>
            </a:pPr>
            <a:r>
              <a:rPr lang="en-GB" b="0" i="0" dirty="0">
                <a:solidFill>
                  <a:srgbClr val="374151"/>
                </a:solidFill>
                <a:effectLst/>
                <a:latin typeface="Calibri Light" panose="020F0302020204030204" pitchFamily="34" charset="0"/>
                <a:ea typeface="Calibri Light" panose="020F0302020204030204" pitchFamily="34" charset="0"/>
                <a:cs typeface="Calibri Light" panose="020F0302020204030204" pitchFamily="34" charset="0"/>
              </a:rPr>
              <a:t>The calculator provides both standard and scientific input options for enhanced functionality.</a:t>
            </a:r>
          </a:p>
          <a:p>
            <a:pPr marL="0" indent="0">
              <a:buNone/>
            </a:pPr>
            <a:endParaRPr lang="en-US" dirty="0"/>
          </a:p>
        </p:txBody>
      </p:sp>
    </p:spTree>
    <p:extLst>
      <p:ext uri="{BB962C8B-B14F-4D97-AF65-F5344CB8AC3E}">
        <p14:creationId xmlns:p14="http://schemas.microsoft.com/office/powerpoint/2010/main" val="325938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CB7A-A296-4D86-95AB-E14D6730949E}"/>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Brief look into our calculator</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FF0A4C-7020-4BB3-9717-7FCC11783BAE}"/>
              </a:ext>
            </a:extLst>
          </p:cNvPr>
          <p:cNvSpPr>
            <a:spLocks noGrp="1"/>
          </p:cNvSpPr>
          <p:nvPr>
            <p:ph sz="half" idx="1"/>
          </p:nvPr>
        </p:nvSpPr>
        <p:spPr/>
        <p:txBody>
          <a:bodyPr>
            <a:normAutofit fontScale="55000" lnSpcReduction="20000"/>
          </a:bodyPr>
          <a:lstStyle/>
          <a:p>
            <a:pPr marL="0" indent="0">
              <a:buNone/>
            </a:pPr>
            <a:r>
              <a:rPr lang="en-GB" sz="2900" dirty="0">
                <a:latin typeface="Calibri Light" panose="020F0302020204030204" pitchFamily="34" charset="0"/>
                <a:ea typeface="Calibri Light" panose="020F0302020204030204" pitchFamily="34" charset="0"/>
                <a:cs typeface="Calibri Light" panose="020F0302020204030204" pitchFamily="34" charset="0"/>
              </a:rPr>
              <a:t> </a:t>
            </a:r>
            <a:r>
              <a:rPr lang="en-GB" sz="2900" dirty="0" err="1">
                <a:latin typeface="Calibri Light" panose="020F0302020204030204" pitchFamily="34" charset="0"/>
                <a:ea typeface="Calibri Light" panose="020F0302020204030204" pitchFamily="34" charset="0"/>
                <a:cs typeface="Calibri Light" panose="020F0302020204030204" pitchFamily="34" charset="0"/>
              </a:rPr>
              <a:t>Tkinter</a:t>
            </a:r>
            <a:r>
              <a:rPr lang="en-GB" sz="2900" dirty="0">
                <a:latin typeface="Calibri Light" panose="020F0302020204030204" pitchFamily="34" charset="0"/>
                <a:ea typeface="Calibri Light" panose="020F0302020204030204" pitchFamily="34" charset="0"/>
                <a:cs typeface="Calibri Light" panose="020F0302020204030204" pitchFamily="34" charset="0"/>
              </a:rPr>
              <a:t>:</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Standard GUI library for Python.</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Used to create graphical user interfaces.</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Builds the calculator's GUI elements.</a:t>
            </a:r>
          </a:p>
          <a:p>
            <a:pPr marL="0" indent="0">
              <a:buNone/>
            </a:pPr>
            <a:endParaRPr lang="en-GB" sz="29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GB" sz="2900" dirty="0">
                <a:latin typeface="Calibri Light" panose="020F0302020204030204" pitchFamily="34" charset="0"/>
                <a:ea typeface="Calibri Light" panose="020F0302020204030204" pitchFamily="34" charset="0"/>
                <a:cs typeface="Calibri Light" panose="020F0302020204030204" pitchFamily="34" charset="0"/>
              </a:rPr>
              <a:t> Math Library:</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Python's built-in `math` library.</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Performs various mathematical calculations.</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Used for square roots, trigonometric functions, etc.</a:t>
            </a:r>
          </a:p>
          <a:p>
            <a:endParaRPr lang="en-GB" sz="29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GB" sz="2900" dirty="0">
                <a:latin typeface="Calibri Light" panose="020F0302020204030204" pitchFamily="34" charset="0"/>
                <a:ea typeface="Calibri Light" panose="020F0302020204030204" pitchFamily="34" charset="0"/>
                <a:cs typeface="Calibri Light" panose="020F0302020204030204" pitchFamily="34" charset="0"/>
              </a:rPr>
              <a:t> Threading:</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Used Python's `threading` module.</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Enables multithreading for responsive GUI.</a:t>
            </a:r>
          </a:p>
          <a:p>
            <a:r>
              <a:rPr lang="en-GB" sz="2900" dirty="0">
                <a:latin typeface="Calibri Light" panose="020F0302020204030204" pitchFamily="34" charset="0"/>
                <a:ea typeface="Calibri Light" panose="020F0302020204030204" pitchFamily="34" charset="0"/>
                <a:cs typeface="Calibri Light" panose="020F0302020204030204" pitchFamily="34" charset="0"/>
              </a:rPr>
              <a:t>   - Runs time-consuming calculations in separate threads.</a:t>
            </a:r>
          </a:p>
          <a:p>
            <a:endParaRPr lang="en-GB" dirty="0"/>
          </a:p>
          <a:p>
            <a:endParaRPr lang="en-US" dirty="0"/>
          </a:p>
        </p:txBody>
      </p:sp>
      <p:sp>
        <p:nvSpPr>
          <p:cNvPr id="4" name="Content Placeholder 3">
            <a:extLst>
              <a:ext uri="{FF2B5EF4-FFF2-40B4-BE49-F238E27FC236}">
                <a16:creationId xmlns:a16="http://schemas.microsoft.com/office/drawing/2014/main" id="{0A4B21E8-1F4F-43D0-A137-8620326CF549}"/>
              </a:ext>
            </a:extLst>
          </p:cNvPr>
          <p:cNvSpPr>
            <a:spLocks noGrp="1"/>
          </p:cNvSpPr>
          <p:nvPr>
            <p:ph sz="half" idx="2"/>
          </p:nvPr>
        </p:nvSpPr>
        <p:spPr/>
        <p:txBody>
          <a:bodyPr>
            <a:noAutofit/>
          </a:bodyPr>
          <a:lstStyle/>
          <a:p>
            <a:pPr marL="0" indent="0">
              <a:buNone/>
            </a:pPr>
            <a:r>
              <a:rPr lang="en-GB" sz="1600" dirty="0">
                <a:latin typeface="Calibri Light" panose="020F0302020204030204" pitchFamily="34" charset="0"/>
                <a:ea typeface="Calibri Light" panose="020F0302020204030204" pitchFamily="34" charset="0"/>
                <a:cs typeface="Calibri Light" panose="020F0302020204030204" pitchFamily="34" charset="0"/>
              </a:rPr>
              <a:t>OOP:</a:t>
            </a:r>
          </a:p>
          <a:p>
            <a:r>
              <a:rPr lang="en-GB" sz="1600" dirty="0">
                <a:latin typeface="Calibri Light" panose="020F0302020204030204" pitchFamily="34" charset="0"/>
                <a:ea typeface="Calibri Light" panose="020F0302020204030204" pitchFamily="34" charset="0"/>
                <a:cs typeface="Calibri Light" panose="020F0302020204030204" pitchFamily="34" charset="0"/>
              </a:rPr>
              <a:t>   - Follows OOP principles</a:t>
            </a:r>
          </a:p>
          <a:p>
            <a:r>
              <a:rPr lang="en-GB" sz="1600" dirty="0">
                <a:latin typeface="Calibri Light" panose="020F0302020204030204" pitchFamily="34" charset="0"/>
                <a:ea typeface="Calibri Light" panose="020F0302020204030204" pitchFamily="34" charset="0"/>
                <a:cs typeface="Calibri Light" panose="020F0302020204030204" pitchFamily="34" charset="0"/>
              </a:rPr>
              <a:t>   - Encapsulates functionality in the `Calculator` class.</a:t>
            </a:r>
          </a:p>
          <a:p>
            <a:r>
              <a:rPr lang="en-GB" sz="1600" dirty="0">
                <a:latin typeface="Calibri Light" panose="020F0302020204030204" pitchFamily="34" charset="0"/>
                <a:ea typeface="Calibri Light" panose="020F0302020204030204" pitchFamily="34" charset="0"/>
                <a:cs typeface="Calibri Light" panose="020F0302020204030204" pitchFamily="34" charset="0"/>
              </a:rPr>
              <a:t>   - Organizes code for maintainability.</a:t>
            </a:r>
          </a:p>
          <a:p>
            <a:pPr marL="0" indent="0">
              <a:buNone/>
            </a:pPr>
            <a:endParaRPr lang="en-GB" sz="16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GB" sz="1600" dirty="0">
                <a:latin typeface="Calibri Light" panose="020F0302020204030204" pitchFamily="34" charset="0"/>
                <a:ea typeface="Calibri Light" panose="020F0302020204030204" pitchFamily="34" charset="0"/>
                <a:cs typeface="Calibri Light" panose="020F0302020204030204" pitchFamily="34" charset="0"/>
              </a:rPr>
              <a:t> </a:t>
            </a:r>
            <a:r>
              <a:rPr lang="en-GB" sz="1600" dirty="0" err="1">
                <a:latin typeface="Calibri Light" panose="020F0302020204030204" pitchFamily="34" charset="0"/>
                <a:ea typeface="Calibri Light" panose="020F0302020204030204" pitchFamily="34" charset="0"/>
                <a:cs typeface="Calibri Light" panose="020F0302020204030204" pitchFamily="34" charset="0"/>
              </a:rPr>
              <a:t>Tkinter</a:t>
            </a:r>
            <a:r>
              <a:rPr lang="en-GB" sz="1600" dirty="0">
                <a:latin typeface="Calibri Light" panose="020F0302020204030204" pitchFamily="34" charset="0"/>
                <a:ea typeface="Calibri Light" panose="020F0302020204030204" pitchFamily="34" charset="0"/>
                <a:cs typeface="Calibri Light" panose="020F0302020204030204" pitchFamily="34" charset="0"/>
              </a:rPr>
              <a:t> Widgets:</a:t>
            </a:r>
          </a:p>
          <a:p>
            <a:r>
              <a:rPr lang="en-GB" sz="1600" dirty="0">
                <a:latin typeface="Calibri Light" panose="020F0302020204030204" pitchFamily="34" charset="0"/>
                <a:ea typeface="Calibri Light" panose="020F0302020204030204" pitchFamily="34" charset="0"/>
                <a:cs typeface="Calibri Light" panose="020F0302020204030204" pitchFamily="34" charset="0"/>
              </a:rPr>
              <a:t>   - Various </a:t>
            </a:r>
            <a:r>
              <a:rPr lang="en-GB" sz="1600" dirty="0" err="1">
                <a:latin typeface="Calibri Light" panose="020F0302020204030204" pitchFamily="34" charset="0"/>
                <a:ea typeface="Calibri Light" panose="020F0302020204030204" pitchFamily="34" charset="0"/>
                <a:cs typeface="Calibri Light" panose="020F0302020204030204" pitchFamily="34" charset="0"/>
              </a:rPr>
              <a:t>Tkinter</a:t>
            </a:r>
            <a:r>
              <a:rPr lang="en-GB" sz="1600" dirty="0">
                <a:latin typeface="Calibri Light" panose="020F0302020204030204" pitchFamily="34" charset="0"/>
                <a:ea typeface="Calibri Light" panose="020F0302020204030204" pitchFamily="34" charset="0"/>
                <a:cs typeface="Calibri Light" panose="020F0302020204030204" pitchFamily="34" charset="0"/>
              </a:rPr>
              <a:t> widgets: `Frame`, `Button`, `Entry`.</a:t>
            </a:r>
          </a:p>
          <a:p>
            <a:r>
              <a:rPr lang="en-GB" sz="1600" dirty="0">
                <a:latin typeface="Calibri Light" panose="020F0302020204030204" pitchFamily="34" charset="0"/>
                <a:ea typeface="Calibri Light" panose="020F0302020204030204" pitchFamily="34" charset="0"/>
                <a:cs typeface="Calibri Light" panose="020F0302020204030204" pitchFamily="34" charset="0"/>
              </a:rPr>
              <a:t>   - Create the calculator's GUI layout.</a:t>
            </a:r>
          </a:p>
          <a:p>
            <a:r>
              <a:rPr lang="en-GB" sz="1600" dirty="0">
                <a:latin typeface="Calibri Light" panose="020F0302020204030204" pitchFamily="34" charset="0"/>
                <a:ea typeface="Calibri Light" panose="020F0302020204030204" pitchFamily="34" charset="0"/>
                <a:cs typeface="Calibri Light" panose="020F0302020204030204" pitchFamily="34" charset="0"/>
              </a:rPr>
              <a:t>   - Enables user interactions.</a:t>
            </a:r>
          </a:p>
          <a:p>
            <a:pPr marL="0" indent="0">
              <a:buNone/>
            </a:pPr>
            <a:endParaRPr lang="en-GB" sz="16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r>
              <a:rPr lang="en-GB" sz="1600" dirty="0">
                <a:latin typeface="Calibri Light" panose="020F0302020204030204" pitchFamily="34" charset="0"/>
                <a:ea typeface="Calibri Light" panose="020F0302020204030204" pitchFamily="34" charset="0"/>
                <a:cs typeface="Calibri Light" panose="020F0302020204030204" pitchFamily="34" charset="0"/>
              </a:rPr>
              <a:t> Lambda Functions:</a:t>
            </a:r>
          </a:p>
          <a:p>
            <a:r>
              <a:rPr lang="en-GB" sz="1600" dirty="0">
                <a:latin typeface="Calibri Light" panose="020F0302020204030204" pitchFamily="34" charset="0"/>
                <a:ea typeface="Calibri Light" panose="020F0302020204030204" pitchFamily="34" charset="0"/>
                <a:cs typeface="Calibri Light" panose="020F0302020204030204" pitchFamily="34" charset="0"/>
              </a:rPr>
              <a:t>   - Anonymous functions used for button commands.</a:t>
            </a:r>
          </a:p>
          <a:p>
            <a:r>
              <a:rPr lang="en-GB" sz="1600" dirty="0">
                <a:latin typeface="Calibri Light" panose="020F0302020204030204" pitchFamily="34" charset="0"/>
                <a:ea typeface="Calibri Light" panose="020F0302020204030204" pitchFamily="34" charset="0"/>
                <a:cs typeface="Calibri Light" panose="020F0302020204030204" pitchFamily="34" charset="0"/>
              </a:rPr>
              <a:t>   - Links specific mathematical operations with calculator  buttons.</a:t>
            </a:r>
          </a:p>
        </p:txBody>
      </p:sp>
    </p:spTree>
    <p:extLst>
      <p:ext uri="{BB962C8B-B14F-4D97-AF65-F5344CB8AC3E}">
        <p14:creationId xmlns:p14="http://schemas.microsoft.com/office/powerpoint/2010/main" val="426333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582D-AAB6-472A-8925-A27FE50C828B}"/>
              </a:ext>
            </a:extLst>
          </p:cNvPr>
          <p:cNvSpPr>
            <a:spLocks noGrp="1"/>
          </p:cNvSpPr>
          <p:nvPr>
            <p:ph type="title"/>
          </p:nvPr>
        </p:nvSpPr>
        <p:spPr>
          <a:xfrm>
            <a:off x="838200" y="365126"/>
            <a:ext cx="10515600" cy="931240"/>
          </a:xfrm>
        </p:spPr>
        <p:txBody>
          <a:bodyPr/>
          <a:lstStyle/>
          <a:p>
            <a:r>
              <a:rPr lang="en-GB" b="1" dirty="0">
                <a:latin typeface="Bell MT" panose="02020503060305020303" pitchFamily="18" charset="0"/>
              </a:rPr>
              <a:t>OOP Principles</a:t>
            </a:r>
            <a:endParaRPr lang="en-US" b="1" dirty="0">
              <a:latin typeface="Bell MT" panose="02020503060305020303" pitchFamily="18" charset="0"/>
            </a:endParaRPr>
          </a:p>
        </p:txBody>
      </p:sp>
      <p:sp>
        <p:nvSpPr>
          <p:cNvPr id="3" name="Content Placeholder 2">
            <a:extLst>
              <a:ext uri="{FF2B5EF4-FFF2-40B4-BE49-F238E27FC236}">
                <a16:creationId xmlns:a16="http://schemas.microsoft.com/office/drawing/2014/main" id="{B3B32E69-3580-41DF-9112-E62996B235F5}"/>
              </a:ext>
            </a:extLst>
          </p:cNvPr>
          <p:cNvSpPr>
            <a:spLocks noGrp="1"/>
          </p:cNvSpPr>
          <p:nvPr>
            <p:ph sz="half" idx="1"/>
          </p:nvPr>
        </p:nvSpPr>
        <p:spPr>
          <a:xfrm>
            <a:off x="838200" y="1180618"/>
            <a:ext cx="5181600" cy="5486400"/>
          </a:xfrm>
        </p:spPr>
        <p:txBody>
          <a:bodyPr>
            <a:normAutofit fontScale="32500" lnSpcReduction="20000"/>
          </a:bodyPr>
          <a:lstStyle/>
          <a:p>
            <a:endParaRPr lang="en-GB" dirty="0"/>
          </a:p>
          <a:p>
            <a:r>
              <a:rPr lang="en-GB" sz="5500" dirty="0">
                <a:latin typeface="Calibri Light" panose="020F0302020204030204" pitchFamily="34" charset="0"/>
                <a:ea typeface="Calibri Light" panose="020F0302020204030204" pitchFamily="34" charset="0"/>
                <a:cs typeface="Calibri Light" panose="020F0302020204030204" pitchFamily="34" charset="0"/>
              </a:rPr>
              <a:t>1. Encapsulation:</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 Use of the class: `Calculator`</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 Encapsulates functionality and GUI elements.</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 Promotes better code organization.</a:t>
            </a:r>
          </a:p>
          <a:p>
            <a:endParaRPr lang="en-GB" sz="5500" dirty="0">
              <a:latin typeface="Calibri Light" panose="020F0302020204030204" pitchFamily="34" charset="0"/>
              <a:ea typeface="Calibri Light" panose="020F0302020204030204" pitchFamily="34" charset="0"/>
              <a:cs typeface="Calibri Light" panose="020F0302020204030204" pitchFamily="34" charset="0"/>
            </a:endParaRPr>
          </a:p>
          <a:p>
            <a:r>
              <a:rPr lang="en-GB" sz="5500" dirty="0">
                <a:latin typeface="Calibri Light" panose="020F0302020204030204" pitchFamily="34" charset="0"/>
                <a:ea typeface="Calibri Light" panose="020F0302020204030204" pitchFamily="34" charset="0"/>
                <a:cs typeface="Calibri Light" panose="020F0302020204030204" pitchFamily="34" charset="0"/>
              </a:rPr>
              <a:t>2. Abstraction:</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 Users interact with defined methods.</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 Calculator behaviour hidden from main code.</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a:t>
            </a:r>
            <a:r>
              <a:rPr lang="en-GB" sz="5500" dirty="0" err="1">
                <a:latin typeface="Calibri Light" panose="020F0302020204030204" pitchFamily="34" charset="0"/>
                <a:ea typeface="Calibri Light" panose="020F0302020204030204" pitchFamily="34" charset="0"/>
                <a:cs typeface="Calibri Light" panose="020F0302020204030204" pitchFamily="34" charset="0"/>
              </a:rPr>
              <a:t>Eg.</a:t>
            </a:r>
            <a:r>
              <a:rPr lang="en-GB" sz="5500" dirty="0">
                <a:latin typeface="Calibri Light" panose="020F0302020204030204" pitchFamily="34" charset="0"/>
                <a:ea typeface="Calibri Light" panose="020F0302020204030204" pitchFamily="34" charset="0"/>
                <a:cs typeface="Calibri Light" panose="020F0302020204030204" pitchFamily="34" charset="0"/>
              </a:rPr>
              <a:t> When clicks square root button and        ‘</a:t>
            </a:r>
            <a:r>
              <a:rPr lang="en-GB" sz="5500" dirty="0" err="1">
                <a:latin typeface="Calibri Light" panose="020F0302020204030204" pitchFamily="34" charset="0"/>
                <a:ea typeface="Calibri Light" panose="020F0302020204030204" pitchFamily="34" charset="0"/>
                <a:cs typeface="Calibri Light" panose="020F0302020204030204" pitchFamily="34" charset="0"/>
              </a:rPr>
              <a:t>math.sqrt</a:t>
            </a:r>
            <a:r>
              <a:rPr lang="en-GB" sz="5500">
                <a:latin typeface="Calibri Light" panose="020F0302020204030204" pitchFamily="34" charset="0"/>
                <a:ea typeface="Calibri Light" panose="020F0302020204030204" pitchFamily="34" charset="0"/>
                <a:cs typeface="Calibri Light" panose="020F0302020204030204" pitchFamily="34" charset="0"/>
              </a:rPr>
              <a:t>()’ </a:t>
            </a:r>
            <a:r>
              <a:rPr lang="en-GB" sz="5500" dirty="0">
                <a:latin typeface="Calibri Light" panose="020F0302020204030204" pitchFamily="34" charset="0"/>
                <a:ea typeface="Calibri Light" panose="020F0302020204030204" pitchFamily="34" charset="0"/>
                <a:cs typeface="Calibri Light" panose="020F0302020204030204" pitchFamily="34" charset="0"/>
              </a:rPr>
              <a:t>is used.</a:t>
            </a:r>
          </a:p>
          <a:p>
            <a:endParaRPr lang="en-GB" sz="5500" dirty="0">
              <a:latin typeface="Calibri Light" panose="020F0302020204030204" pitchFamily="34" charset="0"/>
              <a:ea typeface="Calibri Light" panose="020F0302020204030204" pitchFamily="34" charset="0"/>
              <a:cs typeface="Calibri Light" panose="020F0302020204030204" pitchFamily="34" charset="0"/>
            </a:endParaRPr>
          </a:p>
          <a:p>
            <a:r>
              <a:rPr lang="en-GB" sz="5500" dirty="0">
                <a:latin typeface="Calibri Light" panose="020F0302020204030204" pitchFamily="34" charset="0"/>
                <a:ea typeface="Calibri Light" panose="020F0302020204030204" pitchFamily="34" charset="0"/>
                <a:cs typeface="Calibri Light" panose="020F0302020204030204" pitchFamily="34" charset="0"/>
              </a:rPr>
              <a:t>3. Modularity:</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 Breaks functionality into manageable units.</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 Each button corresponds to a separate method.</a:t>
            </a:r>
          </a:p>
          <a:p>
            <a:r>
              <a:rPr lang="en-GB" sz="5500" dirty="0">
                <a:latin typeface="Calibri Light" panose="020F0302020204030204" pitchFamily="34" charset="0"/>
                <a:ea typeface="Calibri Light" panose="020F0302020204030204" pitchFamily="34" charset="0"/>
                <a:cs typeface="Calibri Light" panose="020F0302020204030204" pitchFamily="34" charset="0"/>
              </a:rPr>
              <a:t>   - Easy to add/modify buttons without affecting the code.</a:t>
            </a:r>
          </a:p>
          <a:p>
            <a:endParaRPr lang="en-GB" sz="5500" dirty="0">
              <a:latin typeface="Calibri Light" panose="020F0302020204030204" pitchFamily="34" charset="0"/>
              <a:ea typeface="Calibri Light" panose="020F0302020204030204" pitchFamily="34" charset="0"/>
              <a:cs typeface="Calibri Light" panose="020F0302020204030204" pitchFamily="34" charset="0"/>
            </a:endParaRPr>
          </a:p>
          <a:p>
            <a:pPr marL="0" indent="0">
              <a:buNone/>
            </a:pPr>
            <a:endParaRPr lang="en-GB" dirty="0"/>
          </a:p>
        </p:txBody>
      </p:sp>
      <p:sp>
        <p:nvSpPr>
          <p:cNvPr id="4" name="Content Placeholder 3">
            <a:extLst>
              <a:ext uri="{FF2B5EF4-FFF2-40B4-BE49-F238E27FC236}">
                <a16:creationId xmlns:a16="http://schemas.microsoft.com/office/drawing/2014/main" id="{F010FAD7-54A7-44EE-9535-46169736F87C}"/>
              </a:ext>
            </a:extLst>
          </p:cNvPr>
          <p:cNvSpPr>
            <a:spLocks noGrp="1"/>
          </p:cNvSpPr>
          <p:nvPr>
            <p:ph sz="half" idx="2"/>
          </p:nvPr>
        </p:nvSpPr>
        <p:spPr>
          <a:xfrm>
            <a:off x="6172200" y="1076325"/>
            <a:ext cx="5181600" cy="5100638"/>
          </a:xfrm>
        </p:spPr>
        <p:txBody>
          <a:bodyPr>
            <a:normAutofit fontScale="32500" lnSpcReduction="20000"/>
          </a:bodyPr>
          <a:lstStyle/>
          <a:p>
            <a:pPr marL="0" indent="0">
              <a:buNone/>
            </a:pPr>
            <a:r>
              <a:rPr lang="en-GB" sz="6200" b="1" u="sng" dirty="0">
                <a:latin typeface="+mj-lt"/>
              </a:rPr>
              <a:t>Some instances we used these OOP Principles:</a:t>
            </a:r>
          </a:p>
          <a:p>
            <a:pPr marL="0" indent="0">
              <a:buNone/>
            </a:pPr>
            <a:endParaRPr lang="en-GB" sz="4900" dirty="0">
              <a:latin typeface="+mj-lt"/>
            </a:endParaRPr>
          </a:p>
          <a:p>
            <a:pPr marL="0" indent="0">
              <a:buNone/>
            </a:pPr>
            <a:r>
              <a:rPr lang="en-GB" sz="4900" dirty="0">
                <a:latin typeface="+mj-lt"/>
              </a:rPr>
              <a:t>Calculator class:</a:t>
            </a:r>
          </a:p>
          <a:p>
            <a:pPr marL="0" indent="0">
              <a:buNone/>
            </a:pPr>
            <a:endParaRPr lang="en-GB" sz="4900" dirty="0">
              <a:latin typeface="+mj-lt"/>
            </a:endParaRPr>
          </a:p>
          <a:p>
            <a:pPr marL="0" indent="0">
              <a:buNone/>
            </a:pPr>
            <a:endParaRPr lang="en-GB" sz="4900" dirty="0">
              <a:latin typeface="+mj-lt"/>
            </a:endParaRPr>
          </a:p>
          <a:p>
            <a:pPr marL="0" indent="0">
              <a:buNone/>
            </a:pPr>
            <a:r>
              <a:rPr lang="en-GB" sz="4900" dirty="0">
                <a:latin typeface="+mj-lt"/>
              </a:rPr>
              <a:t>Lambda Functions:</a:t>
            </a:r>
          </a:p>
          <a:p>
            <a:pPr marL="0" indent="0">
              <a:buNone/>
            </a:pPr>
            <a:endParaRPr lang="en-GB" sz="5500" b="1" dirty="0">
              <a:latin typeface="+mj-lt"/>
            </a:endParaRPr>
          </a:p>
          <a:p>
            <a:pPr marL="0" indent="0">
              <a:buNone/>
            </a:pPr>
            <a:endParaRPr lang="en-GB" sz="5500" b="1" dirty="0">
              <a:latin typeface="+mj-lt"/>
            </a:endParaRPr>
          </a:p>
          <a:p>
            <a:pPr marL="0" indent="0">
              <a:buNone/>
            </a:pPr>
            <a:endParaRPr lang="en-GB" sz="5500" b="1" dirty="0">
              <a:latin typeface="+mj-lt"/>
            </a:endParaRPr>
          </a:p>
          <a:p>
            <a:pPr marL="0" indent="0">
              <a:buNone/>
            </a:pPr>
            <a:endParaRPr lang="en-US" dirty="0"/>
          </a:p>
          <a:p>
            <a:pPr marL="0" indent="0">
              <a:buNone/>
            </a:pPr>
            <a:endParaRPr lang="en-US" sz="4900" dirty="0"/>
          </a:p>
          <a:p>
            <a:pPr marL="0" indent="0">
              <a:buNone/>
            </a:pPr>
            <a:r>
              <a:rPr lang="en-GB" sz="5500" dirty="0">
                <a:latin typeface="Calibri Light" panose="020F0302020204030204" pitchFamily="34" charset="0"/>
                <a:ea typeface="Calibri Light" panose="020F0302020204030204" pitchFamily="34" charset="0"/>
                <a:cs typeface="Calibri Light" panose="020F0302020204030204" pitchFamily="34" charset="0"/>
              </a:rPr>
              <a:t>.</a:t>
            </a:r>
          </a:p>
        </p:txBody>
      </p:sp>
      <p:pic>
        <p:nvPicPr>
          <p:cNvPr id="7" name="Picture 6">
            <a:extLst>
              <a:ext uri="{FF2B5EF4-FFF2-40B4-BE49-F238E27FC236}">
                <a16:creationId xmlns:a16="http://schemas.microsoft.com/office/drawing/2014/main" id="{FE9E8337-E439-471E-AB33-B8588773E90E}"/>
              </a:ext>
            </a:extLst>
          </p:cNvPr>
          <p:cNvPicPr>
            <a:picLocks noChangeAspect="1"/>
          </p:cNvPicPr>
          <p:nvPr/>
        </p:nvPicPr>
        <p:blipFill>
          <a:blip r:embed="rId2"/>
          <a:stretch>
            <a:fillRect/>
          </a:stretch>
        </p:blipFill>
        <p:spPr>
          <a:xfrm>
            <a:off x="6273068" y="3014621"/>
            <a:ext cx="2804403" cy="144793"/>
          </a:xfrm>
          <a:prstGeom prst="rect">
            <a:avLst/>
          </a:prstGeom>
        </p:spPr>
      </p:pic>
      <p:pic>
        <p:nvPicPr>
          <p:cNvPr id="9" name="Picture 8">
            <a:extLst>
              <a:ext uri="{FF2B5EF4-FFF2-40B4-BE49-F238E27FC236}">
                <a16:creationId xmlns:a16="http://schemas.microsoft.com/office/drawing/2014/main" id="{16A1FA4B-D7DA-4E90-A03E-85EF6F24C7B3}"/>
              </a:ext>
            </a:extLst>
          </p:cNvPr>
          <p:cNvPicPr>
            <a:picLocks noChangeAspect="1"/>
          </p:cNvPicPr>
          <p:nvPr/>
        </p:nvPicPr>
        <p:blipFill>
          <a:blip r:embed="rId3"/>
          <a:stretch>
            <a:fillRect/>
          </a:stretch>
        </p:blipFill>
        <p:spPr>
          <a:xfrm>
            <a:off x="6288309" y="2878629"/>
            <a:ext cx="2789162" cy="152413"/>
          </a:xfrm>
          <a:prstGeom prst="rect">
            <a:avLst/>
          </a:prstGeom>
        </p:spPr>
      </p:pic>
      <p:pic>
        <p:nvPicPr>
          <p:cNvPr id="11" name="Picture 10">
            <a:extLst>
              <a:ext uri="{FF2B5EF4-FFF2-40B4-BE49-F238E27FC236}">
                <a16:creationId xmlns:a16="http://schemas.microsoft.com/office/drawing/2014/main" id="{BDCDD7D6-E88D-401F-B4F3-D4CB584C379F}"/>
              </a:ext>
            </a:extLst>
          </p:cNvPr>
          <p:cNvPicPr>
            <a:picLocks noChangeAspect="1"/>
          </p:cNvPicPr>
          <p:nvPr/>
        </p:nvPicPr>
        <p:blipFill>
          <a:blip r:embed="rId4"/>
          <a:stretch>
            <a:fillRect/>
          </a:stretch>
        </p:blipFill>
        <p:spPr>
          <a:xfrm>
            <a:off x="6288310" y="2072388"/>
            <a:ext cx="2187130" cy="312447"/>
          </a:xfrm>
          <a:prstGeom prst="rect">
            <a:avLst/>
          </a:prstGeom>
        </p:spPr>
      </p:pic>
      <p:sp>
        <p:nvSpPr>
          <p:cNvPr id="12" name="Rectangle 2">
            <a:extLst>
              <a:ext uri="{FF2B5EF4-FFF2-40B4-BE49-F238E27FC236}">
                <a16:creationId xmlns:a16="http://schemas.microsoft.com/office/drawing/2014/main" id="{0F0C0FA0-D81A-4C65-B79B-EF37CDB7C39F}"/>
              </a:ext>
            </a:extLst>
          </p:cNvPr>
          <p:cNvSpPr>
            <a:spLocks noChangeArrowheads="1"/>
          </p:cNvSpPr>
          <p:nvPr/>
        </p:nvSpPr>
        <p:spPr bwMode="auto">
          <a:xfrm>
            <a:off x="6172200" y="3313866"/>
            <a:ext cx="4285019" cy="769441"/>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374151"/>
                </a:solidFill>
                <a:effectLst/>
                <a:latin typeface="+mj-lt"/>
              </a:rPr>
              <a:t>Formatting Frames and Widgets:</a:t>
            </a:r>
            <a:endParaRPr kumimoji="0" lang="en-US" altLang="en-US" sz="16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rgbClr val="374151"/>
                </a:solidFill>
                <a:effectLst/>
                <a:latin typeface="+mj-lt"/>
              </a:rPr>
              <a:t>Example: </a:t>
            </a:r>
            <a:r>
              <a:rPr kumimoji="0" lang="en-US" altLang="en-US" sz="1400" i="0" u="none" strike="noStrike" cap="none" normalizeH="0" baseline="0" dirty="0" err="1">
                <a:ln>
                  <a:noFill/>
                </a:ln>
                <a:solidFill>
                  <a:srgbClr val="374151"/>
                </a:solidFill>
                <a:effectLst/>
                <a:latin typeface="+mj-lt"/>
              </a:rPr>
              <a:t>self.output_frame</a:t>
            </a:r>
            <a:r>
              <a:rPr kumimoji="0" lang="en-US" altLang="en-US" sz="1400" i="0" u="none" strike="noStrike" cap="none" normalizeH="0" baseline="0" dirty="0">
                <a:ln>
                  <a:noFill/>
                </a:ln>
                <a:solidFill>
                  <a:srgbClr val="374151"/>
                </a:solidFill>
                <a:effectLst/>
                <a:latin typeface="+mj-lt"/>
              </a:rPr>
              <a:t>, </a:t>
            </a:r>
            <a:r>
              <a:rPr kumimoji="0" lang="en-US" altLang="en-US" sz="1400" i="0" u="none" strike="noStrike" cap="none" normalizeH="0" baseline="0" dirty="0" err="1">
                <a:ln>
                  <a:noFill/>
                </a:ln>
                <a:solidFill>
                  <a:srgbClr val="374151"/>
                </a:solidFill>
                <a:effectLst/>
                <a:latin typeface="+mj-lt"/>
              </a:rPr>
              <a:t>self.scientific_input_frame</a:t>
            </a:r>
            <a:r>
              <a:rPr kumimoji="0" lang="en-US" altLang="en-US" sz="1400" i="0" u="none" strike="noStrike" cap="none" normalizeH="0" baseline="0" dirty="0">
                <a:ln>
                  <a:noFill/>
                </a:ln>
                <a:solidFill>
                  <a:srgbClr val="37415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rgbClr val="374151"/>
                </a:solidFill>
                <a:effectLst/>
                <a:latin typeface="+mj-lt"/>
              </a:rPr>
              <a:t> </a:t>
            </a:r>
            <a:r>
              <a:rPr kumimoji="0" lang="en-US" altLang="en-US" sz="1400" i="0" u="none" strike="noStrike" cap="none" normalizeH="0" baseline="0" dirty="0" err="1">
                <a:ln>
                  <a:noFill/>
                </a:ln>
                <a:solidFill>
                  <a:srgbClr val="374151"/>
                </a:solidFill>
                <a:effectLst/>
                <a:latin typeface="+mj-lt"/>
              </a:rPr>
              <a:t>self.standard_input_frame</a:t>
            </a:r>
            <a:endParaRPr kumimoji="0" lang="en-US" altLang="en-US" sz="1400" i="0" u="none" strike="noStrike" cap="none" normalizeH="0" baseline="0" dirty="0">
              <a:ln>
                <a:noFill/>
              </a:ln>
              <a:solidFill>
                <a:srgbClr val="374151"/>
              </a:solidFill>
              <a:effectLst/>
              <a:latin typeface="+mj-lt"/>
            </a:endParaRPr>
          </a:p>
        </p:txBody>
      </p:sp>
      <p:pic>
        <p:nvPicPr>
          <p:cNvPr id="16" name="Picture 15">
            <a:extLst>
              <a:ext uri="{FF2B5EF4-FFF2-40B4-BE49-F238E27FC236}">
                <a16:creationId xmlns:a16="http://schemas.microsoft.com/office/drawing/2014/main" id="{5FF8B4A5-47F1-4AA8-911F-139B61AA9A85}"/>
              </a:ext>
            </a:extLst>
          </p:cNvPr>
          <p:cNvPicPr>
            <a:picLocks noChangeAspect="1"/>
          </p:cNvPicPr>
          <p:nvPr/>
        </p:nvPicPr>
        <p:blipFill>
          <a:blip r:embed="rId5"/>
          <a:stretch>
            <a:fillRect/>
          </a:stretch>
        </p:blipFill>
        <p:spPr>
          <a:xfrm>
            <a:off x="6273068" y="4187196"/>
            <a:ext cx="5888552" cy="1913611"/>
          </a:xfrm>
          <a:prstGeom prst="rect">
            <a:avLst/>
          </a:prstGeom>
        </p:spPr>
      </p:pic>
    </p:spTree>
    <p:extLst>
      <p:ext uri="{BB962C8B-B14F-4D97-AF65-F5344CB8AC3E}">
        <p14:creationId xmlns:p14="http://schemas.microsoft.com/office/powerpoint/2010/main" val="34521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2B2E-BC08-4630-83D9-8755728B4436}"/>
              </a:ext>
            </a:extLst>
          </p:cNvPr>
          <p:cNvSpPr>
            <a:spLocks noGrp="1"/>
          </p:cNvSpPr>
          <p:nvPr>
            <p:ph type="title"/>
          </p:nvPr>
        </p:nvSpPr>
        <p:spPr>
          <a:xfrm>
            <a:off x="838200" y="365125"/>
            <a:ext cx="10515600" cy="1365063"/>
          </a:xfrm>
        </p:spPr>
        <p:txBody>
          <a:bodyPr/>
          <a:lstStyle/>
          <a:p>
            <a:r>
              <a:rPr lang="en-GB" b="1" dirty="0">
                <a:latin typeface="Bell MT" panose="02020503060305020303" pitchFamily="18" charset="0"/>
              </a:rPr>
              <a:t>Standard Functions</a:t>
            </a:r>
            <a:endParaRPr lang="en-US" b="1" dirty="0">
              <a:latin typeface="Bell MT" panose="02020503060305020303" pitchFamily="18" charset="0"/>
            </a:endParaRPr>
          </a:p>
        </p:txBody>
      </p:sp>
      <p:sp>
        <p:nvSpPr>
          <p:cNvPr id="3" name="Content Placeholder 2">
            <a:extLst>
              <a:ext uri="{FF2B5EF4-FFF2-40B4-BE49-F238E27FC236}">
                <a16:creationId xmlns:a16="http://schemas.microsoft.com/office/drawing/2014/main" id="{34C464E9-3599-49CA-9338-DF9E54CE1C25}"/>
              </a:ext>
            </a:extLst>
          </p:cNvPr>
          <p:cNvSpPr>
            <a:spLocks noGrp="1"/>
          </p:cNvSpPr>
          <p:nvPr>
            <p:ph sz="half" idx="1"/>
          </p:nvPr>
        </p:nvSpPr>
        <p:spPr>
          <a:xfrm>
            <a:off x="735106" y="1942166"/>
            <a:ext cx="5181600" cy="4351338"/>
          </a:xfrm>
        </p:spPr>
        <p:txBody>
          <a:bodyPr>
            <a:normAutofit/>
          </a:bodyPr>
          <a:lstStyle/>
          <a:p>
            <a:r>
              <a:rPr lang="en-GB" sz="2000" dirty="0">
                <a:latin typeface="+mj-lt"/>
              </a:rPr>
              <a:t>The standard functions are executed using the ‘click’ method.</a:t>
            </a:r>
          </a:p>
          <a:p>
            <a:r>
              <a:rPr lang="en-US" sz="2000" dirty="0">
                <a:latin typeface="+mj-lt"/>
              </a:rPr>
              <a:t>The ‘click’ method evaluates the current expression and performs the corresponding operation based on the buttons clicked. It serves as the brain of the calculator receiving user inputs, executing appropriate operations and updating the screen label to provide a responsive and functional calculator interface.</a:t>
            </a:r>
          </a:p>
        </p:txBody>
      </p:sp>
      <p:pic>
        <p:nvPicPr>
          <p:cNvPr id="6" name="Content Placeholder 5">
            <a:extLst>
              <a:ext uri="{FF2B5EF4-FFF2-40B4-BE49-F238E27FC236}">
                <a16:creationId xmlns:a16="http://schemas.microsoft.com/office/drawing/2014/main" id="{E8E6C722-E4D3-40F7-807A-32A2FC1C0F6A}"/>
              </a:ext>
            </a:extLst>
          </p:cNvPr>
          <p:cNvPicPr>
            <a:picLocks noGrp="1" noChangeAspect="1"/>
          </p:cNvPicPr>
          <p:nvPr>
            <p:ph sz="half" idx="2"/>
          </p:nvPr>
        </p:nvPicPr>
        <p:blipFill>
          <a:blip r:embed="rId2"/>
          <a:stretch>
            <a:fillRect/>
          </a:stretch>
        </p:blipFill>
        <p:spPr>
          <a:xfrm>
            <a:off x="6096000" y="2673209"/>
            <a:ext cx="5750858" cy="1262297"/>
          </a:xfrm>
        </p:spPr>
      </p:pic>
      <p:pic>
        <p:nvPicPr>
          <p:cNvPr id="5" name="Picture 4">
            <a:extLst>
              <a:ext uri="{FF2B5EF4-FFF2-40B4-BE49-F238E27FC236}">
                <a16:creationId xmlns:a16="http://schemas.microsoft.com/office/drawing/2014/main" id="{BB40F784-8A85-40CB-A348-E500A997D050}"/>
              </a:ext>
            </a:extLst>
          </p:cNvPr>
          <p:cNvPicPr>
            <a:picLocks noChangeAspect="1"/>
          </p:cNvPicPr>
          <p:nvPr/>
        </p:nvPicPr>
        <p:blipFill>
          <a:blip r:embed="rId3"/>
          <a:stretch>
            <a:fillRect/>
          </a:stretch>
        </p:blipFill>
        <p:spPr>
          <a:xfrm>
            <a:off x="9408247" y="4117835"/>
            <a:ext cx="2438611" cy="541067"/>
          </a:xfrm>
          <a:prstGeom prst="rect">
            <a:avLst/>
          </a:prstGeom>
        </p:spPr>
      </p:pic>
    </p:spTree>
    <p:extLst>
      <p:ext uri="{BB962C8B-B14F-4D97-AF65-F5344CB8AC3E}">
        <p14:creationId xmlns:p14="http://schemas.microsoft.com/office/powerpoint/2010/main" val="22528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DC57-2001-4510-A117-3DE7C267B16D}"/>
              </a:ext>
            </a:extLst>
          </p:cNvPr>
          <p:cNvSpPr>
            <a:spLocks noGrp="1"/>
          </p:cNvSpPr>
          <p:nvPr>
            <p:ph type="title"/>
          </p:nvPr>
        </p:nvSpPr>
        <p:spPr>
          <a:xfrm>
            <a:off x="839788" y="439270"/>
            <a:ext cx="3932237" cy="869576"/>
          </a:xfrm>
        </p:spPr>
        <p:txBody>
          <a:bodyPr>
            <a:normAutofit fontScale="90000"/>
          </a:bodyPr>
          <a:lstStyle/>
          <a:p>
            <a:r>
              <a:rPr lang="en-GB" b="1" dirty="0">
                <a:latin typeface="Bell MT" panose="02020503060305020303" pitchFamily="18" charset="0"/>
              </a:rPr>
              <a:t>Why multithreading?</a:t>
            </a:r>
            <a:endParaRPr lang="en-US" b="1" dirty="0">
              <a:latin typeface="Bell MT" panose="02020503060305020303" pitchFamily="18" charset="0"/>
            </a:endParaRPr>
          </a:p>
        </p:txBody>
      </p:sp>
      <p:sp>
        <p:nvSpPr>
          <p:cNvPr id="3" name="Content Placeholder 2">
            <a:extLst>
              <a:ext uri="{FF2B5EF4-FFF2-40B4-BE49-F238E27FC236}">
                <a16:creationId xmlns:a16="http://schemas.microsoft.com/office/drawing/2014/main" id="{5F63B00D-372E-4D79-9F78-659953F99782}"/>
              </a:ext>
            </a:extLst>
          </p:cNvPr>
          <p:cNvSpPr>
            <a:spLocks noGrp="1"/>
          </p:cNvSpPr>
          <p:nvPr>
            <p:ph idx="1"/>
          </p:nvPr>
        </p:nvSpPr>
        <p:spPr/>
        <p:txBody>
          <a:bodyPr>
            <a:normAutofit/>
          </a:bodyPr>
          <a:lstStyle/>
          <a:p>
            <a:pPr marL="0" indent="0">
              <a:buNone/>
            </a:pPr>
            <a:r>
              <a:rPr lang="en-GB" sz="2400" u="sng" dirty="0">
                <a:latin typeface="Bell MT" panose="02020503060305020303" pitchFamily="18" charset="0"/>
              </a:rPr>
              <a:t>Some instances where we used multithreading</a:t>
            </a:r>
          </a:p>
          <a:p>
            <a:pPr marL="0" indent="0">
              <a:buNone/>
            </a:pPr>
            <a:endParaRPr lang="en-GB" sz="2400" u="sng" dirty="0">
              <a:latin typeface="Bell MT" panose="02020503060305020303" pitchFamily="18" charset="0"/>
            </a:endParaRPr>
          </a:p>
          <a:p>
            <a:pPr marL="0" indent="0">
              <a:buNone/>
            </a:pPr>
            <a:endParaRPr lang="en-GB" sz="2400" u="sng" dirty="0">
              <a:latin typeface="Bell MT" panose="02020503060305020303" pitchFamily="18" charset="0"/>
            </a:endParaRPr>
          </a:p>
          <a:p>
            <a:pPr marL="0" indent="0">
              <a:buNone/>
            </a:pPr>
            <a:endParaRPr lang="en-GB" sz="2400" u="sng" dirty="0">
              <a:latin typeface="Bell MT" panose="02020503060305020303" pitchFamily="18" charset="0"/>
            </a:endParaRPr>
          </a:p>
          <a:p>
            <a:pPr marL="0" indent="0">
              <a:buNone/>
            </a:pPr>
            <a:endParaRPr lang="en-GB" sz="2400" u="sng" dirty="0">
              <a:latin typeface="Bell MT" panose="02020503060305020303" pitchFamily="18" charset="0"/>
            </a:endParaRPr>
          </a:p>
          <a:p>
            <a:pPr marL="0" indent="0">
              <a:buNone/>
            </a:pPr>
            <a:endParaRPr lang="en-GB" sz="2400" u="sng" dirty="0">
              <a:latin typeface="Bell MT" panose="02020503060305020303" pitchFamily="18" charset="0"/>
            </a:endParaRPr>
          </a:p>
          <a:p>
            <a:pPr marL="0" indent="0">
              <a:buNone/>
            </a:pPr>
            <a:endParaRPr lang="en-GB" sz="2400" u="sng" dirty="0">
              <a:latin typeface="Bell MT" panose="02020503060305020303" pitchFamily="18" charset="0"/>
            </a:endParaRPr>
          </a:p>
          <a:p>
            <a:pPr marL="0" indent="0">
              <a:buNone/>
            </a:pPr>
            <a:endParaRPr lang="en-GB" sz="2400" dirty="0">
              <a:latin typeface="Bell MT" panose="02020503060305020303" pitchFamily="18" charset="0"/>
            </a:endParaRPr>
          </a:p>
          <a:p>
            <a:pPr marL="0" indent="0" algn="ctr">
              <a:buNone/>
            </a:pPr>
            <a:r>
              <a:rPr lang="en-GB" sz="2400" dirty="0">
                <a:effectLst>
                  <a:innerShdw blurRad="114300">
                    <a:prstClr val="black"/>
                  </a:innerShdw>
                  <a:reflection blurRad="6350" stA="55000" endA="50" endPos="85000" dist="60007" dir="5400000" sy="-100000" algn="bl" rotWithShape="0"/>
                </a:effectLst>
                <a:latin typeface="Calibri Light" panose="020F0302020204030204" pitchFamily="34" charset="0"/>
                <a:ea typeface="Calibri Light" panose="020F0302020204030204" pitchFamily="34" charset="0"/>
                <a:cs typeface="Calibri Light" panose="020F0302020204030204" pitchFamily="34" charset="0"/>
              </a:rPr>
              <a:t>Okay, you get the idea 😆</a:t>
            </a:r>
          </a:p>
          <a:p>
            <a:pPr marL="0" indent="0">
              <a:buNone/>
            </a:pPr>
            <a:endParaRPr lang="en-GB" sz="2400" dirty="0">
              <a:latin typeface="Bell MT" panose="02020503060305020303" pitchFamily="18" charset="0"/>
            </a:endParaRPr>
          </a:p>
        </p:txBody>
      </p:sp>
      <p:sp>
        <p:nvSpPr>
          <p:cNvPr id="4" name="Text Placeholder 3">
            <a:extLst>
              <a:ext uri="{FF2B5EF4-FFF2-40B4-BE49-F238E27FC236}">
                <a16:creationId xmlns:a16="http://schemas.microsoft.com/office/drawing/2014/main" id="{22AC62C3-AF26-45D4-83DE-BFEC3CECD5BC}"/>
              </a:ext>
            </a:extLst>
          </p:cNvPr>
          <p:cNvSpPr>
            <a:spLocks noGrp="1"/>
          </p:cNvSpPr>
          <p:nvPr>
            <p:ph type="body" sz="half" idx="2"/>
          </p:nvPr>
        </p:nvSpPr>
        <p:spPr>
          <a:xfrm>
            <a:off x="839788" y="1326776"/>
            <a:ext cx="4045977" cy="5199530"/>
          </a:xfrm>
        </p:spPr>
        <p:txBody>
          <a:bodyPr>
            <a:normAutofit fontScale="92500" lnSpcReduction="10000"/>
          </a:bodyPr>
          <a:lstStyle/>
          <a:p>
            <a:endParaRPr lang="en-GB" dirty="0"/>
          </a:p>
          <a:p>
            <a:r>
              <a:rPr lang="en-GB" sz="1900" dirty="0">
                <a:latin typeface="Calibri Light" panose="020F0302020204030204" pitchFamily="34" charset="0"/>
                <a:ea typeface="Calibri Light" panose="020F0302020204030204" pitchFamily="34" charset="0"/>
                <a:cs typeface="Calibri Light" panose="020F0302020204030204" pitchFamily="34" charset="0"/>
              </a:rPr>
              <a:t>- Multithreading is used in this code to boost the responsiveness of the calculator's graphical interface during scientific calculations.</a:t>
            </a:r>
          </a:p>
          <a:p>
            <a:r>
              <a:rPr lang="en-GB" sz="1900" dirty="0">
                <a:latin typeface="Calibri Light" panose="020F0302020204030204" pitchFamily="34" charset="0"/>
                <a:ea typeface="Calibri Light" panose="020F0302020204030204" pitchFamily="34" charset="0"/>
                <a:cs typeface="Calibri Light" panose="020F0302020204030204" pitchFamily="34" charset="0"/>
              </a:rPr>
              <a:t>- Implementation:</a:t>
            </a:r>
          </a:p>
          <a:p>
            <a:r>
              <a:rPr lang="en-GB" sz="1900" dirty="0">
                <a:latin typeface="Calibri Light" panose="020F0302020204030204" pitchFamily="34" charset="0"/>
                <a:ea typeface="Calibri Light" panose="020F0302020204030204" pitchFamily="34" charset="0"/>
                <a:cs typeface="Calibri Light" panose="020F0302020204030204" pitchFamily="34" charset="0"/>
              </a:rPr>
              <a:t>  - The `multithread()` method enables multithreading for scientific functions.</a:t>
            </a:r>
          </a:p>
          <a:p>
            <a:r>
              <a:rPr lang="en-GB" sz="1900" dirty="0">
                <a:latin typeface="Calibri Light" panose="020F0302020204030204" pitchFamily="34" charset="0"/>
                <a:ea typeface="Calibri Light" panose="020F0302020204030204" pitchFamily="34" charset="0"/>
                <a:cs typeface="Calibri Light" panose="020F0302020204030204" pitchFamily="34" charset="0"/>
              </a:rPr>
              <a:t>  - When a scientific button is clicked, the `multithread()` method is called instead of executing the calculation directly.</a:t>
            </a:r>
          </a:p>
          <a:p>
            <a:r>
              <a:rPr lang="en-GB" sz="1900" dirty="0">
                <a:latin typeface="Calibri Light" panose="020F0302020204030204" pitchFamily="34" charset="0"/>
                <a:ea typeface="Calibri Light" panose="020F0302020204030204" pitchFamily="34" charset="0"/>
                <a:cs typeface="Calibri Light" panose="020F0302020204030204" pitchFamily="34" charset="0"/>
              </a:rPr>
              <a:t>- Benefits:</a:t>
            </a:r>
          </a:p>
          <a:p>
            <a:r>
              <a:rPr lang="en-GB" sz="1900" dirty="0">
                <a:latin typeface="Calibri Light" panose="020F0302020204030204" pitchFamily="34" charset="0"/>
                <a:ea typeface="Calibri Light" panose="020F0302020204030204" pitchFamily="34" charset="0"/>
                <a:cs typeface="Calibri Light" panose="020F0302020204030204" pitchFamily="34" charset="0"/>
              </a:rPr>
              <a:t>  - Independent Execution: Scientific calculations run in a separate thread, avoiding GUI freezing.</a:t>
            </a:r>
          </a:p>
          <a:p>
            <a:r>
              <a:rPr lang="en-GB" sz="1900" dirty="0">
                <a:latin typeface="Calibri Light" panose="020F0302020204030204" pitchFamily="34" charset="0"/>
                <a:ea typeface="Calibri Light" panose="020F0302020204030204" pitchFamily="34" charset="0"/>
                <a:cs typeface="Calibri Light" panose="020F0302020204030204" pitchFamily="34" charset="0"/>
              </a:rPr>
              <a:t>- Smooth User Experience: Complex scientific calculations don't impact the interface's smoothness.</a:t>
            </a:r>
          </a:p>
        </p:txBody>
      </p:sp>
      <p:pic>
        <p:nvPicPr>
          <p:cNvPr id="6" name="Picture 5">
            <a:extLst>
              <a:ext uri="{FF2B5EF4-FFF2-40B4-BE49-F238E27FC236}">
                <a16:creationId xmlns:a16="http://schemas.microsoft.com/office/drawing/2014/main" id="{AA109D0D-F1AB-4F33-A186-E8E344BD3DD3}"/>
              </a:ext>
            </a:extLst>
          </p:cNvPr>
          <p:cNvPicPr>
            <a:picLocks noChangeAspect="1"/>
          </p:cNvPicPr>
          <p:nvPr/>
        </p:nvPicPr>
        <p:blipFill>
          <a:blip r:embed="rId2"/>
          <a:stretch>
            <a:fillRect/>
          </a:stretch>
        </p:blipFill>
        <p:spPr>
          <a:xfrm>
            <a:off x="5261317" y="1660789"/>
            <a:ext cx="5829805" cy="571550"/>
          </a:xfrm>
          <a:prstGeom prst="rect">
            <a:avLst/>
          </a:prstGeom>
        </p:spPr>
      </p:pic>
      <p:pic>
        <p:nvPicPr>
          <p:cNvPr id="8" name="Picture 7">
            <a:extLst>
              <a:ext uri="{FF2B5EF4-FFF2-40B4-BE49-F238E27FC236}">
                <a16:creationId xmlns:a16="http://schemas.microsoft.com/office/drawing/2014/main" id="{F64126A3-C03C-4C17-9436-AF0D6C67DAA3}"/>
              </a:ext>
            </a:extLst>
          </p:cNvPr>
          <p:cNvPicPr>
            <a:picLocks noChangeAspect="1"/>
          </p:cNvPicPr>
          <p:nvPr/>
        </p:nvPicPr>
        <p:blipFill>
          <a:blip r:embed="rId3"/>
          <a:stretch>
            <a:fillRect/>
          </a:stretch>
        </p:blipFill>
        <p:spPr>
          <a:xfrm>
            <a:off x="5196541" y="2619928"/>
            <a:ext cx="5959356" cy="571550"/>
          </a:xfrm>
          <a:prstGeom prst="rect">
            <a:avLst/>
          </a:prstGeom>
        </p:spPr>
      </p:pic>
      <p:pic>
        <p:nvPicPr>
          <p:cNvPr id="12" name="Picture 11">
            <a:extLst>
              <a:ext uri="{FF2B5EF4-FFF2-40B4-BE49-F238E27FC236}">
                <a16:creationId xmlns:a16="http://schemas.microsoft.com/office/drawing/2014/main" id="{A27410F9-C6E5-4048-8D60-3D82164C9A04}"/>
              </a:ext>
            </a:extLst>
          </p:cNvPr>
          <p:cNvPicPr>
            <a:picLocks noChangeAspect="1"/>
          </p:cNvPicPr>
          <p:nvPr/>
        </p:nvPicPr>
        <p:blipFill>
          <a:blip r:embed="rId4"/>
          <a:stretch>
            <a:fillRect/>
          </a:stretch>
        </p:blipFill>
        <p:spPr>
          <a:xfrm>
            <a:off x="5261317" y="3579067"/>
            <a:ext cx="5220152" cy="556308"/>
          </a:xfrm>
          <a:prstGeom prst="rect">
            <a:avLst/>
          </a:prstGeom>
        </p:spPr>
      </p:pic>
    </p:spTree>
    <p:extLst>
      <p:ext uri="{BB962C8B-B14F-4D97-AF65-F5344CB8AC3E}">
        <p14:creationId xmlns:p14="http://schemas.microsoft.com/office/powerpoint/2010/main" val="99348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128E-6943-4196-ACD5-B1F84244BAA5}"/>
              </a:ext>
            </a:extLst>
          </p:cNvPr>
          <p:cNvSpPr>
            <a:spLocks noGrp="1"/>
          </p:cNvSpPr>
          <p:nvPr>
            <p:ph type="title"/>
          </p:nvPr>
        </p:nvSpPr>
        <p:spPr>
          <a:xfrm>
            <a:off x="839788" y="457200"/>
            <a:ext cx="3932237" cy="779929"/>
          </a:xfrm>
        </p:spPr>
        <p:txBody>
          <a:bodyPr/>
          <a:lstStyle/>
          <a:p>
            <a:r>
              <a:rPr lang="en-GB" b="1" dirty="0">
                <a:latin typeface="Bell MT" panose="02020503060305020303" pitchFamily="18" charset="0"/>
              </a:rPr>
              <a:t>Handling Exceptions</a:t>
            </a:r>
            <a:endParaRPr lang="en-US" b="1" dirty="0">
              <a:latin typeface="Bell MT" panose="02020503060305020303" pitchFamily="18" charset="0"/>
            </a:endParaRPr>
          </a:p>
        </p:txBody>
      </p:sp>
      <p:sp>
        <p:nvSpPr>
          <p:cNvPr id="3" name="Content Placeholder 2">
            <a:extLst>
              <a:ext uri="{FF2B5EF4-FFF2-40B4-BE49-F238E27FC236}">
                <a16:creationId xmlns:a16="http://schemas.microsoft.com/office/drawing/2014/main" id="{3527D7D5-0F88-4BB8-BB79-4A50C0F2CFFE}"/>
              </a:ext>
            </a:extLst>
          </p:cNvPr>
          <p:cNvSpPr>
            <a:spLocks noGrp="1"/>
          </p:cNvSpPr>
          <p:nvPr>
            <p:ph idx="1"/>
          </p:nvPr>
        </p:nvSpPr>
        <p:spPr/>
        <p:txBody>
          <a:bodyPr/>
          <a:lstStyle/>
          <a:p>
            <a:pPr marL="0" indent="0">
              <a:buNone/>
            </a:pPr>
            <a:r>
              <a:rPr lang="en-GB" sz="1800" dirty="0">
                <a:latin typeface="Bell MT" panose="02020503060305020303" pitchFamily="18" charset="0"/>
              </a:rPr>
              <a:t>The exceptions we handled:</a:t>
            </a:r>
          </a:p>
          <a:p>
            <a:pPr marL="0" indent="0">
              <a:buNone/>
            </a:pPr>
            <a:endParaRPr lang="en-GB" dirty="0"/>
          </a:p>
          <a:p>
            <a:pPr marL="0" indent="0">
              <a:buNone/>
            </a:pPr>
            <a:endParaRPr lang="en-GB" dirty="0"/>
          </a:p>
          <a:p>
            <a:pPr marL="0" indent="0">
              <a:buNone/>
            </a:pPr>
            <a:endParaRPr lang="en-GB" dirty="0"/>
          </a:p>
        </p:txBody>
      </p:sp>
      <p:sp>
        <p:nvSpPr>
          <p:cNvPr id="4" name="Text Placeholder 3">
            <a:extLst>
              <a:ext uri="{FF2B5EF4-FFF2-40B4-BE49-F238E27FC236}">
                <a16:creationId xmlns:a16="http://schemas.microsoft.com/office/drawing/2014/main" id="{6419EA1A-644A-47ED-9099-1388E8A41177}"/>
              </a:ext>
            </a:extLst>
          </p:cNvPr>
          <p:cNvSpPr>
            <a:spLocks noGrp="1"/>
          </p:cNvSpPr>
          <p:nvPr>
            <p:ph type="body" sz="half" idx="2"/>
          </p:nvPr>
        </p:nvSpPr>
        <p:spPr>
          <a:xfrm>
            <a:off x="839788" y="1299881"/>
            <a:ext cx="3932237" cy="5190565"/>
          </a:xfrm>
        </p:spPr>
        <p:txBody>
          <a:bodyPr>
            <a:normAutofit/>
          </a:bodyPr>
          <a:lstStyle/>
          <a:p>
            <a:r>
              <a:rPr lang="en-GB" dirty="0">
                <a:latin typeface="Calibri Light" panose="020F0302020204030204" pitchFamily="34" charset="0"/>
                <a:ea typeface="Calibri Light" panose="020F0302020204030204" pitchFamily="34" charset="0"/>
                <a:cs typeface="Calibri Light" panose="020F0302020204030204" pitchFamily="34" charset="0"/>
              </a:rPr>
              <a:t>1. Purpose:</a:t>
            </a:r>
          </a:p>
          <a:p>
            <a:r>
              <a:rPr lang="en-GB" dirty="0">
                <a:latin typeface="Calibri Light" panose="020F0302020204030204" pitchFamily="34" charset="0"/>
                <a:ea typeface="Calibri Light" panose="020F0302020204030204" pitchFamily="34" charset="0"/>
                <a:cs typeface="Calibri Light" panose="020F0302020204030204" pitchFamily="34" charset="0"/>
              </a:rPr>
              <a:t>   - Ensure a better user experience.</a:t>
            </a:r>
          </a:p>
          <a:p>
            <a:r>
              <a:rPr lang="en-GB" dirty="0">
                <a:latin typeface="Calibri Light" panose="020F0302020204030204" pitchFamily="34" charset="0"/>
                <a:ea typeface="Calibri Light" panose="020F0302020204030204" pitchFamily="34" charset="0"/>
                <a:cs typeface="Calibri Light" panose="020F0302020204030204" pitchFamily="34" charset="0"/>
              </a:rPr>
              <a:t>   - Prevent crashes and confusing error messages.</a:t>
            </a:r>
          </a:p>
          <a:p>
            <a:r>
              <a:rPr lang="en-GB" dirty="0">
                <a:latin typeface="Calibri Light" panose="020F0302020204030204" pitchFamily="34" charset="0"/>
                <a:ea typeface="Calibri Light" panose="020F0302020204030204" pitchFamily="34" charset="0"/>
                <a:cs typeface="Calibri Light" panose="020F0302020204030204" pitchFamily="34" charset="0"/>
              </a:rPr>
              <a:t>   - Validate user input for mathematical expressions.</a:t>
            </a:r>
          </a:p>
          <a:p>
            <a:r>
              <a:rPr lang="en-GB" dirty="0">
                <a:latin typeface="Calibri Light" panose="020F0302020204030204" pitchFamily="34" charset="0"/>
                <a:ea typeface="Calibri Light" panose="020F0302020204030204" pitchFamily="34" charset="0"/>
                <a:cs typeface="Calibri Light" panose="020F0302020204030204" pitchFamily="34" charset="0"/>
              </a:rPr>
              <a:t>2. Benefits</a:t>
            </a:r>
          </a:p>
          <a:p>
            <a:r>
              <a:rPr lang="en-GB" dirty="0">
                <a:latin typeface="Calibri Light" panose="020F0302020204030204" pitchFamily="34" charset="0"/>
                <a:ea typeface="Calibri Light" panose="020F0302020204030204" pitchFamily="34" charset="0"/>
                <a:cs typeface="Calibri Light" panose="020F0302020204030204" pitchFamily="34" charset="0"/>
              </a:rPr>
              <a:t>   - Application remains stable and responsive.</a:t>
            </a:r>
          </a:p>
          <a:p>
            <a:r>
              <a:rPr lang="en-GB" dirty="0">
                <a:latin typeface="Calibri Light" panose="020F0302020204030204" pitchFamily="34" charset="0"/>
                <a:ea typeface="Calibri Light" panose="020F0302020204030204" pitchFamily="34" charset="0"/>
                <a:cs typeface="Calibri Light" panose="020F0302020204030204" pitchFamily="34" charset="0"/>
              </a:rPr>
              <a:t> 3. Implementation:</a:t>
            </a:r>
          </a:p>
          <a:p>
            <a:r>
              <a:rPr lang="en-GB" dirty="0">
                <a:latin typeface="Calibri Light" panose="020F0302020204030204" pitchFamily="34" charset="0"/>
                <a:ea typeface="Calibri Light" panose="020F0302020204030204" pitchFamily="34" charset="0"/>
                <a:cs typeface="Calibri Light" panose="020F0302020204030204" pitchFamily="34" charset="0"/>
              </a:rPr>
              <a:t>   - </a:t>
            </a:r>
            <a:r>
              <a:rPr lang="en-GB" b="1" dirty="0">
                <a:latin typeface="Calibri Light" panose="020F0302020204030204" pitchFamily="34" charset="0"/>
                <a:ea typeface="Calibri Light" panose="020F0302020204030204" pitchFamily="34" charset="0"/>
                <a:cs typeface="Calibri Light" panose="020F0302020204030204" pitchFamily="34" charset="0"/>
              </a:rPr>
              <a:t>`try-except` </a:t>
            </a:r>
            <a:r>
              <a:rPr lang="en-GB" dirty="0">
                <a:latin typeface="Calibri Light" panose="020F0302020204030204" pitchFamily="34" charset="0"/>
                <a:ea typeface="Calibri Light" panose="020F0302020204030204" pitchFamily="34" charset="0"/>
                <a:cs typeface="Calibri Light" panose="020F0302020204030204" pitchFamily="34" charset="0"/>
              </a:rPr>
              <a:t>blocks used for handling exceptions.</a:t>
            </a:r>
          </a:p>
          <a:p>
            <a:r>
              <a:rPr lang="en-GB" dirty="0">
                <a:latin typeface="Calibri Light" panose="020F0302020204030204" pitchFamily="34" charset="0"/>
                <a:ea typeface="Calibri Light" panose="020F0302020204030204" pitchFamily="34" charset="0"/>
                <a:cs typeface="Calibri Light" panose="020F0302020204030204" pitchFamily="34" charset="0"/>
              </a:rPr>
              <a:t>4. Preventing Crashes:</a:t>
            </a:r>
          </a:p>
          <a:p>
            <a:r>
              <a:rPr lang="en-GB" dirty="0">
                <a:latin typeface="Calibri Light" panose="020F0302020204030204" pitchFamily="34" charset="0"/>
                <a:ea typeface="Calibri Light" panose="020F0302020204030204" pitchFamily="34" charset="0"/>
                <a:cs typeface="Calibri Light" panose="020F0302020204030204" pitchFamily="34" charset="0"/>
              </a:rPr>
              <a:t>   - Avoid abrupt application crashes due to errors.</a:t>
            </a:r>
          </a:p>
          <a:p>
            <a:r>
              <a:rPr lang="en-GB" dirty="0">
                <a:latin typeface="Calibri Light" panose="020F0302020204030204" pitchFamily="34" charset="0"/>
                <a:ea typeface="Calibri Light" panose="020F0302020204030204" pitchFamily="34" charset="0"/>
                <a:cs typeface="Calibri Light" panose="020F0302020204030204" pitchFamily="34" charset="0"/>
              </a:rPr>
              <a:t>   - Keep the application running smoothly.</a:t>
            </a:r>
          </a:p>
        </p:txBody>
      </p:sp>
      <p:pic>
        <p:nvPicPr>
          <p:cNvPr id="6" name="Picture 5">
            <a:extLst>
              <a:ext uri="{FF2B5EF4-FFF2-40B4-BE49-F238E27FC236}">
                <a16:creationId xmlns:a16="http://schemas.microsoft.com/office/drawing/2014/main" id="{D0A08EB9-D98D-4E51-B963-41BBD021C31D}"/>
              </a:ext>
            </a:extLst>
          </p:cNvPr>
          <p:cNvPicPr>
            <a:picLocks noChangeAspect="1"/>
          </p:cNvPicPr>
          <p:nvPr/>
        </p:nvPicPr>
        <p:blipFill>
          <a:blip r:embed="rId2"/>
          <a:stretch>
            <a:fillRect/>
          </a:stretch>
        </p:blipFill>
        <p:spPr>
          <a:xfrm>
            <a:off x="5183188" y="1525428"/>
            <a:ext cx="3581710" cy="640135"/>
          </a:xfrm>
          <a:prstGeom prst="rect">
            <a:avLst/>
          </a:prstGeom>
        </p:spPr>
      </p:pic>
      <p:pic>
        <p:nvPicPr>
          <p:cNvPr id="10" name="Picture 9">
            <a:extLst>
              <a:ext uri="{FF2B5EF4-FFF2-40B4-BE49-F238E27FC236}">
                <a16:creationId xmlns:a16="http://schemas.microsoft.com/office/drawing/2014/main" id="{791973B1-3005-4CDF-B097-F573AF8B0FE5}"/>
              </a:ext>
            </a:extLst>
          </p:cNvPr>
          <p:cNvPicPr>
            <a:picLocks noChangeAspect="1"/>
          </p:cNvPicPr>
          <p:nvPr/>
        </p:nvPicPr>
        <p:blipFill rotWithShape="1">
          <a:blip r:embed="rId3"/>
          <a:srcRect t="3274"/>
          <a:stretch/>
        </p:blipFill>
        <p:spPr>
          <a:xfrm>
            <a:off x="5128597" y="2410703"/>
            <a:ext cx="4831499" cy="2027068"/>
          </a:xfrm>
          <a:prstGeom prst="rect">
            <a:avLst/>
          </a:prstGeom>
        </p:spPr>
      </p:pic>
      <p:pic>
        <p:nvPicPr>
          <p:cNvPr id="12" name="Picture 11">
            <a:extLst>
              <a:ext uri="{FF2B5EF4-FFF2-40B4-BE49-F238E27FC236}">
                <a16:creationId xmlns:a16="http://schemas.microsoft.com/office/drawing/2014/main" id="{5AF24A63-4F07-4EC3-90F6-A3B88A26EC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0370" y="4274888"/>
            <a:ext cx="3109415" cy="1749046"/>
          </a:xfrm>
          <a:prstGeom prst="rect">
            <a:avLst/>
          </a:prstGeom>
        </p:spPr>
      </p:pic>
    </p:spTree>
    <p:extLst>
      <p:ext uri="{BB962C8B-B14F-4D97-AF65-F5344CB8AC3E}">
        <p14:creationId xmlns:p14="http://schemas.microsoft.com/office/powerpoint/2010/main" val="238710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2BA749-1E68-4553-A699-D60219E7E542}"/>
              </a:ext>
            </a:extLst>
          </p:cNvPr>
          <p:cNvSpPr>
            <a:spLocks noGrp="1"/>
          </p:cNvSpPr>
          <p:nvPr>
            <p:ph type="title"/>
          </p:nvPr>
        </p:nvSpPr>
        <p:spPr/>
        <p:txBody>
          <a:bodyPr/>
          <a:lstStyle/>
          <a:p>
            <a:r>
              <a:rPr lang="en-GB" b="1" dirty="0">
                <a:latin typeface="Bell MT" panose="02020503060305020303" pitchFamily="18" charset="0"/>
                <a:ea typeface="Cascadia Mono SemiLight" panose="020B0609020000020004" pitchFamily="49" charset="0"/>
                <a:cs typeface="Cascadia Mono SemiLight" panose="020B0609020000020004" pitchFamily="49" charset="0"/>
              </a:rPr>
              <a:t>New Technologies</a:t>
            </a:r>
            <a:endParaRPr lang="en-US" b="1" dirty="0">
              <a:latin typeface="Bell MT" panose="02020503060305020303" pitchFamily="18" charset="0"/>
              <a:ea typeface="Cascadia Mono SemiLight" panose="020B0609020000020004" pitchFamily="49" charset="0"/>
              <a:cs typeface="Cascadia Mono SemiLight" panose="020B0609020000020004" pitchFamily="49" charset="0"/>
            </a:endParaRPr>
          </a:p>
        </p:txBody>
      </p:sp>
      <p:sp>
        <p:nvSpPr>
          <p:cNvPr id="7" name="Content Placeholder 6">
            <a:extLst>
              <a:ext uri="{FF2B5EF4-FFF2-40B4-BE49-F238E27FC236}">
                <a16:creationId xmlns:a16="http://schemas.microsoft.com/office/drawing/2014/main" id="{04DFC1BA-92A8-4F71-8EE8-B4F576E0F2BC}"/>
              </a:ext>
            </a:extLst>
          </p:cNvPr>
          <p:cNvSpPr>
            <a:spLocks noGrp="1"/>
          </p:cNvSpPr>
          <p:nvPr>
            <p:ph idx="1"/>
          </p:nvPr>
        </p:nvSpPr>
        <p:spPr/>
        <p:txBody>
          <a:bodyPr/>
          <a:lstStyle/>
          <a:p>
            <a:pPr marL="0" indent="0">
              <a:buNone/>
            </a:pPr>
            <a:r>
              <a:rPr lang="en-GB" dirty="0">
                <a:latin typeface="+mj-lt"/>
              </a:rPr>
              <a:t>According to what we DID NOT do in CST1500 </a:t>
            </a:r>
            <a:endParaRPr lang="en-GB" dirty="0"/>
          </a:p>
          <a:p>
            <a:r>
              <a:rPr lang="en-GB" dirty="0" err="1">
                <a:latin typeface="+mj-lt"/>
              </a:rPr>
              <a:t>Tkinter</a:t>
            </a:r>
            <a:endParaRPr lang="en-GB" dirty="0">
              <a:latin typeface="+mj-lt"/>
            </a:endParaRPr>
          </a:p>
          <a:p>
            <a:r>
              <a:rPr lang="en-GB" dirty="0">
                <a:latin typeface="+mj-lt"/>
              </a:rPr>
              <a:t>Use of Math Library</a:t>
            </a:r>
          </a:p>
          <a:p>
            <a:r>
              <a:rPr lang="en-GB" dirty="0">
                <a:latin typeface="+mj-lt"/>
              </a:rPr>
              <a:t>Lambda Functions</a:t>
            </a:r>
          </a:p>
          <a:p>
            <a:r>
              <a:rPr lang="en-US" dirty="0">
                <a:latin typeface="+mj-lt"/>
              </a:rPr>
              <a:t>Exception Handling</a:t>
            </a:r>
          </a:p>
        </p:txBody>
      </p:sp>
    </p:spTree>
    <p:extLst>
      <p:ext uri="{BB962C8B-B14F-4D97-AF65-F5344CB8AC3E}">
        <p14:creationId xmlns:p14="http://schemas.microsoft.com/office/powerpoint/2010/main" val="102321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A77F9D-0F28-4123-BB48-58E0FB7268E6}"/>
              </a:ext>
            </a:extLst>
          </p:cNvPr>
          <p:cNvSpPr>
            <a:spLocks noGrp="1"/>
          </p:cNvSpPr>
          <p:nvPr>
            <p:ph type="ctrTitle"/>
          </p:nvPr>
        </p:nvSpPr>
        <p:spPr>
          <a:xfrm>
            <a:off x="1638300" y="1254125"/>
            <a:ext cx="9144000" cy="2387600"/>
          </a:xfrm>
        </p:spPr>
        <p:txBody>
          <a:bodyPr/>
          <a:lstStyle/>
          <a:p>
            <a:r>
              <a:rPr lang="en-GB" dirty="0">
                <a:latin typeface="Lucida Bright" panose="02040602050505020304" pitchFamily="18" charset="0"/>
              </a:rPr>
              <a:t>Demo Time.</a:t>
            </a:r>
            <a:endParaRPr lang="en-US" dirty="0">
              <a:latin typeface="Lucida Bright" panose="02040602050505020304" pitchFamily="18" charset="0"/>
            </a:endParaRPr>
          </a:p>
        </p:txBody>
      </p:sp>
    </p:spTree>
    <p:extLst>
      <p:ext uri="{BB962C8B-B14F-4D97-AF65-F5344CB8AC3E}">
        <p14:creationId xmlns:p14="http://schemas.microsoft.com/office/powerpoint/2010/main" val="134771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1952</TotalTime>
  <Words>661</Words>
  <Application>Microsoft Office PowerPoint</Application>
  <PresentationFormat>Widescreen</PresentationFormat>
  <Paragraphs>109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Arial</vt:lpstr>
      <vt:lpstr>Bell MT</vt:lpstr>
      <vt:lpstr>Calibri</vt:lpstr>
      <vt:lpstr>Calibri Light</vt:lpstr>
      <vt:lpstr>Cambria Math</vt:lpstr>
      <vt:lpstr>Lucida Bright</vt:lpstr>
      <vt:lpstr>Times New Roman</vt:lpstr>
      <vt:lpstr>Office Theme</vt:lpstr>
      <vt:lpstr>PowerPoint Presentation</vt:lpstr>
      <vt:lpstr>Introduction</vt:lpstr>
      <vt:lpstr>Brief look into our calculator</vt:lpstr>
      <vt:lpstr>OOP Principles</vt:lpstr>
      <vt:lpstr>Standard Functions</vt:lpstr>
      <vt:lpstr>Why multithreading?</vt:lpstr>
      <vt:lpstr>Handling Exceptions</vt:lpstr>
      <vt:lpstr>New Technologies</vt:lpstr>
      <vt:lpstr>Demo Time.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Nomsa Tadiwanashe Kachere</dc:creator>
  <cp:lastModifiedBy>Nomsa Tadiwanashe Kachere</cp:lastModifiedBy>
  <cp:revision>5</cp:revision>
  <dcterms:created xsi:type="dcterms:W3CDTF">2023-07-18T12:55:03Z</dcterms:created>
  <dcterms:modified xsi:type="dcterms:W3CDTF">2023-07-20T09:29:14Z</dcterms:modified>
</cp:coreProperties>
</file>