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919" r:id="rId3"/>
    <p:sldId id="1033" r:id="rId4"/>
    <p:sldId id="1017" r:id="rId5"/>
    <p:sldId id="1029" r:id="rId6"/>
    <p:sldId id="1030" r:id="rId7"/>
    <p:sldId id="1031" r:id="rId8"/>
    <p:sldId id="1032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42"/>
    <a:srgbClr val="990033"/>
    <a:srgbClr val="CC3300"/>
    <a:srgbClr val="0066FF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 autoAdjust="0"/>
    <p:restoredTop sz="87668" autoAdjust="0"/>
  </p:normalViewPr>
  <p:slideViewPr>
    <p:cSldViewPr>
      <p:cViewPr varScale="1">
        <p:scale>
          <a:sx n="88" d="100"/>
          <a:sy n="88" d="100"/>
        </p:scale>
        <p:origin x="20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34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47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80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33668D-C906-41E2-A416-E4373FC187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操作说明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自带的帮助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3825165" cy="67526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altLang="zh-CN" sz="2800" dirty="0" err="1">
                <a:ea typeface="黑体" panose="02010609060101010101" pitchFamily="49" charset="-122"/>
              </a:rPr>
              <a:t>gcc</a:t>
            </a:r>
            <a:r>
              <a:rPr lang="en-US" altLang="zh-CN" sz="2800" dirty="0">
                <a:ea typeface="黑体" panose="02010609060101010101" pitchFamily="49" charset="-122"/>
              </a:rPr>
              <a:t>  --help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B6FB1D-DE93-EE89-5D2D-7B9644EA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2" y="1696156"/>
            <a:ext cx="3324027" cy="561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52C697-657A-F097-D4CE-DD4A44F5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2" y="4418918"/>
            <a:ext cx="2984683" cy="675267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8AFB6B5-998B-7659-2ABC-83F01030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648886"/>
            <a:ext cx="3825165" cy="67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2800" kern="0" dirty="0">
                <a:ea typeface="黑体" panose="02010609060101010101" pitchFamily="49" charset="-122"/>
              </a:rPr>
              <a:t>man  </a:t>
            </a:r>
            <a:r>
              <a:rPr lang="en-US" altLang="zh-CN" sz="2800" kern="0" dirty="0" err="1">
                <a:ea typeface="黑体" panose="02010609060101010101" pitchFamily="49" charset="-122"/>
              </a:rPr>
              <a:t>gcc</a:t>
            </a:r>
            <a:endParaRPr lang="en-US" altLang="zh-CN" sz="2800" kern="0" dirty="0"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661296-CB81-C461-881C-EB6371886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2" y="3016990"/>
            <a:ext cx="5119892" cy="5371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F95290A1-13F2-9064-2EF2-31EF917B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348688"/>
            <a:ext cx="3825165" cy="67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2800" kern="0" dirty="0" err="1">
                <a:ea typeface="黑体" panose="02010609060101010101" pitchFamily="49" charset="-122"/>
              </a:rPr>
              <a:t>gcc</a:t>
            </a:r>
            <a:r>
              <a:rPr lang="en-US" altLang="zh-CN" sz="2800" kern="0" dirty="0">
                <a:ea typeface="黑体" panose="02010609060101010101" pitchFamily="49" charset="-122"/>
              </a:rPr>
              <a:t>  --help  |  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帮助文档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6885505" cy="67526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altLang="zh-CN" sz="2800" dirty="0">
                <a:ea typeface="黑体" panose="02010609060101010101" pitchFamily="49" charset="-122"/>
              </a:rPr>
              <a:t>https://www.gnu.org/software/gcc/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D72016-AF24-C327-F3FD-1478DC17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30" y="1763815"/>
            <a:ext cx="1771741" cy="177809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E0E719C-0891-BE32-81D9-5A75EAB73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50" y="1853825"/>
            <a:ext cx="6120680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lang="zh-CN" altLang="en-US" sz="2800" kern="0" dirty="0">
                <a:ea typeface="黑体" panose="02010609060101010101" pitchFamily="49" charset="-122"/>
              </a:rPr>
              <a:t>页面右侧</a:t>
            </a:r>
            <a:r>
              <a:rPr lang="en-US" altLang="zh-CN" sz="2800" kern="0" dirty="0">
                <a:ea typeface="黑体" panose="02010609060101010101" pitchFamily="49" charset="-122"/>
              </a:rPr>
              <a:t>: Documentation Manual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800" kern="0" dirty="0">
                <a:ea typeface="黑体" panose="02010609060101010101" pitchFamily="49" charset="-122"/>
              </a:rPr>
              <a:t>找对应版本的 </a:t>
            </a:r>
            <a:r>
              <a:rPr lang="en-US" altLang="zh-CN" sz="2800" kern="0" dirty="0" err="1">
                <a:ea typeface="黑体" panose="02010609060101010101" pitchFamily="49" charset="-122"/>
              </a:rPr>
              <a:t>gcc</a:t>
            </a:r>
            <a:r>
              <a:rPr lang="en-US" altLang="zh-CN" sz="2800" kern="0" dirty="0">
                <a:ea typeface="黑体" panose="02010609060101010101" pitchFamily="49" charset="-122"/>
              </a:rPr>
              <a:t> </a:t>
            </a:r>
            <a:r>
              <a:rPr lang="zh-CN" altLang="en-US" sz="2800" kern="0" dirty="0">
                <a:ea typeface="黑体" panose="02010609060101010101" pitchFamily="49" charset="-122"/>
              </a:rPr>
              <a:t>帮助</a:t>
            </a:r>
            <a:endParaRPr lang="en-US" altLang="zh-CN" sz="2800" kern="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altLang="zh-CN" sz="2800" kern="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kern="0" dirty="0">
                <a:ea typeface="黑体" panose="02010609060101010101" pitchFamily="49" charset="-122"/>
              </a:rPr>
              <a:t>#gcc  -v   </a:t>
            </a:r>
            <a:r>
              <a:rPr lang="zh-CN" altLang="en-US" sz="2800" kern="0" dirty="0">
                <a:ea typeface="黑体" panose="02010609060101010101" pitchFamily="49" charset="-122"/>
              </a:rPr>
              <a:t>安装的</a:t>
            </a:r>
            <a:r>
              <a:rPr lang="en-US" altLang="zh-CN" sz="2800" kern="0" dirty="0" err="1">
                <a:ea typeface="黑体" panose="02010609060101010101" pitchFamily="49" charset="-122"/>
              </a:rPr>
              <a:t>gcc</a:t>
            </a:r>
            <a:r>
              <a:rPr lang="zh-CN" altLang="en-US" sz="2800" kern="0" dirty="0">
                <a:ea typeface="黑体" panose="02010609060101010101" pitchFamily="49" charset="-122"/>
              </a:rPr>
              <a:t>版本</a:t>
            </a:r>
            <a:endParaRPr lang="en-US" altLang="zh-CN" sz="2800" kern="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altLang="zh-CN" sz="2800" kern="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3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675267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  [options]  files …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02" y="1666876"/>
            <a:ext cx="8173648" cy="500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kern="0" dirty="0" err="1">
                <a:ea typeface="黑体" panose="02010609060101010101" pitchFamily="49" charset="-122"/>
              </a:rPr>
              <a:t>gcc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  <a:r>
              <a:rPr lang="zh-CN" altLang="en-US" kern="0" dirty="0">
                <a:ea typeface="黑体" panose="02010609060101010101" pitchFamily="49" charset="-122"/>
              </a:rPr>
              <a:t>有多达上千个 </a:t>
            </a:r>
            <a:r>
              <a:rPr lang="en-US" altLang="zh-CN" kern="0" dirty="0">
                <a:ea typeface="黑体" panose="02010609060101010101" pitchFamily="49" charset="-122"/>
              </a:rPr>
              <a:t>options</a:t>
            </a:r>
            <a:r>
              <a:rPr lang="zh-CN" altLang="en-US" kern="0" dirty="0">
                <a:ea typeface="黑体" panose="02010609060101010101" pitchFamily="49" charset="-122"/>
              </a:rPr>
              <a:t>选项，用户手册近 一万行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kern="0" dirty="0">
                <a:ea typeface="黑体" panose="02010609060101010101" pitchFamily="49" charset="-122"/>
              </a:rPr>
              <a:t>最常用的选项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-c</a:t>
            </a:r>
            <a:r>
              <a:rPr lang="en-US" altLang="zh-CN" kern="0" dirty="0">
                <a:ea typeface="黑体" panose="02010609060101010101" pitchFamily="49" charset="-122"/>
              </a:rPr>
              <a:t>     </a:t>
            </a:r>
            <a:r>
              <a:rPr lang="zh-CN" altLang="en-US" kern="0" dirty="0">
                <a:ea typeface="黑体" panose="02010609060101010101" pitchFamily="49" charset="-122"/>
              </a:rPr>
              <a:t>只进行</a:t>
            </a:r>
            <a:r>
              <a:rPr lang="zh-CN" altLang="en-US" kern="0" dirty="0">
                <a:solidFill>
                  <a:srgbClr val="FF0000"/>
                </a:solidFill>
                <a:ea typeface="黑体" panose="02010609060101010101" pitchFamily="49" charset="-122"/>
              </a:rPr>
              <a:t>编译</a:t>
            </a:r>
            <a:r>
              <a:rPr lang="zh-CN" altLang="en-US" kern="0" dirty="0">
                <a:ea typeface="黑体" panose="02010609060101010101" pitchFamily="49" charset="-122"/>
              </a:rPr>
              <a:t>不进行链接，生成以 </a:t>
            </a:r>
            <a:r>
              <a:rPr lang="en-US" altLang="zh-CN" kern="0" dirty="0">
                <a:ea typeface="黑体" panose="02010609060101010101" pitchFamily="49" charset="-122"/>
              </a:rPr>
              <a:t>.o </a:t>
            </a:r>
            <a:r>
              <a:rPr lang="zh-CN" altLang="en-US" kern="0" dirty="0">
                <a:ea typeface="黑体" panose="02010609060101010101" pitchFamily="49" charset="-122"/>
              </a:rPr>
              <a:t>（可重定位）目标文件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【</a:t>
            </a:r>
            <a:r>
              <a:rPr lang="zh-CN" altLang="en-US" kern="0" dirty="0">
                <a:ea typeface="黑体" panose="02010609060101010101" pitchFamily="49" charset="-122"/>
              </a:rPr>
              <a:t>默认的生成文件名与源文件同名</a:t>
            </a:r>
            <a:r>
              <a:rPr lang="en-US" altLang="zh-CN" kern="0" dirty="0">
                <a:ea typeface="黑体" panose="02010609060101010101" pitchFamily="49" charset="-122"/>
              </a:rPr>
              <a:t>】</a:t>
            </a: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【</a:t>
            </a:r>
            <a:r>
              <a:rPr lang="zh-CN" altLang="en-US" kern="0" dirty="0">
                <a:ea typeface="黑体" panose="02010609060101010101" pitchFamily="49" charset="-122"/>
              </a:rPr>
              <a:t>可同时编译多个文件，生成各自对应的目标文件</a:t>
            </a:r>
            <a:r>
              <a:rPr lang="en-US" altLang="zh-CN" kern="0" dirty="0">
                <a:ea typeface="黑体" panose="02010609060101010101" pitchFamily="49" charset="-122"/>
              </a:rPr>
              <a:t>】</a:t>
            </a: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【</a:t>
            </a:r>
            <a:r>
              <a:rPr lang="zh-CN" altLang="en-US" kern="0" dirty="0">
                <a:ea typeface="黑体" panose="02010609060101010101" pitchFamily="49" charset="-122"/>
              </a:rPr>
              <a:t>对多个文件编译时，不能给出 </a:t>
            </a:r>
            <a:r>
              <a:rPr lang="en-US" altLang="zh-CN" kern="0" dirty="0">
                <a:ea typeface="黑体" panose="02010609060101010101" pitchFamily="49" charset="-122"/>
              </a:rPr>
              <a:t>–o</a:t>
            </a:r>
            <a:r>
              <a:rPr lang="zh-CN" altLang="en-US" kern="0" dirty="0">
                <a:ea typeface="黑体" panose="02010609060101010101" pitchFamily="49" charset="-122"/>
              </a:rPr>
              <a:t> 选项，即不能指定输出的文件名</a:t>
            </a:r>
            <a:r>
              <a:rPr lang="en-US" altLang="zh-CN" kern="0" dirty="0">
                <a:ea typeface="黑体" panose="02010609060101010101" pitchFamily="49" charset="-122"/>
              </a:rPr>
              <a:t>】</a:t>
            </a: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 # </a:t>
            </a:r>
            <a:r>
              <a:rPr lang="en-US" altLang="zh-CN" kern="0" dirty="0" err="1">
                <a:ea typeface="黑体" panose="02010609060101010101" pitchFamily="49" charset="-122"/>
              </a:rPr>
              <a:t>gcc</a:t>
            </a:r>
            <a:r>
              <a:rPr lang="en-US" altLang="zh-CN" kern="0" dirty="0">
                <a:ea typeface="黑体" panose="02010609060101010101" pitchFamily="49" charset="-122"/>
              </a:rPr>
              <a:t> –c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zh-CN" altLang="en-US" kern="0" dirty="0">
                <a:ea typeface="黑体" panose="02010609060101010101" pitchFamily="49" charset="-122"/>
              </a:rPr>
              <a:t>     </a:t>
            </a:r>
            <a:r>
              <a:rPr lang="en-US" altLang="zh-CN" kern="0" dirty="0">
                <a:ea typeface="黑体" panose="02010609060101010101" pitchFamily="49" charset="-122"/>
              </a:rPr>
              <a:t>// </a:t>
            </a:r>
            <a:r>
              <a:rPr lang="zh-CN" altLang="en-US" kern="0" dirty="0">
                <a:ea typeface="黑体" panose="02010609060101010101" pitchFamily="49" charset="-122"/>
              </a:rPr>
              <a:t>编译生成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 # </a:t>
            </a:r>
            <a:r>
              <a:rPr lang="en-US" altLang="zh-CN" kern="0" dirty="0" err="1">
                <a:ea typeface="黑体" panose="02010609060101010101" pitchFamily="49" charset="-122"/>
              </a:rPr>
              <a:t>gcc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en-US" altLang="zh-CN" kern="0" dirty="0">
                <a:ea typeface="黑体" panose="02010609060101010101" pitchFamily="49" charset="-122"/>
              </a:rPr>
              <a:t>  // </a:t>
            </a:r>
            <a:r>
              <a:rPr lang="zh-CN" altLang="en-US" kern="0" dirty="0">
                <a:ea typeface="黑体" panose="02010609060101010101" pitchFamily="49" charset="-122"/>
              </a:rPr>
              <a:t>生成执行文件 </a:t>
            </a:r>
            <a:r>
              <a:rPr lang="en-US" altLang="zh-CN" kern="0" dirty="0" err="1">
                <a:ea typeface="黑体" panose="02010609060101010101" pitchFamily="49" charset="-122"/>
              </a:rPr>
              <a:t>a.out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altLang="zh-CN" kern="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74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87" y="953725"/>
            <a:ext cx="8493498" cy="405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kern="0" dirty="0">
                <a:ea typeface="黑体" panose="02010609060101010101" pitchFamily="49" charset="-122"/>
              </a:rPr>
              <a:t>最常用的选项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-o file</a:t>
            </a:r>
            <a:r>
              <a:rPr lang="en-US" altLang="zh-CN" kern="0" dirty="0">
                <a:ea typeface="黑体" panose="02010609060101010101" pitchFamily="49" charset="-122"/>
              </a:rPr>
              <a:t>     </a:t>
            </a:r>
            <a:r>
              <a:rPr lang="zh-CN" altLang="en-US" kern="0" dirty="0">
                <a:ea typeface="黑体" panose="02010609060101010101" pitchFamily="49" charset="-122"/>
              </a:rPr>
              <a:t>只将结果写入文件 </a:t>
            </a:r>
            <a:r>
              <a:rPr lang="en-US" altLang="zh-CN" kern="0" dirty="0">
                <a:ea typeface="黑体" panose="02010609060101010101" pitchFamily="49" charset="-122"/>
              </a:rPr>
              <a:t>file</a:t>
            </a:r>
            <a:r>
              <a:rPr lang="zh-CN" altLang="en-US" kern="0" dirty="0">
                <a:ea typeface="黑体" panose="02010609060101010101" pitchFamily="49" charset="-122"/>
              </a:rPr>
              <a:t>中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</a:t>
            </a: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#gcc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–c</a:t>
            </a:r>
            <a:r>
              <a:rPr lang="en-US" altLang="zh-CN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en-US" altLang="zh-CN" kern="0" dirty="0">
                <a:ea typeface="黑体" panose="02010609060101010101" pitchFamily="49" charset="-122"/>
              </a:rPr>
              <a:t>  –o 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r>
              <a:rPr lang="en-US" altLang="zh-CN" kern="0" dirty="0">
                <a:ea typeface="黑体" panose="02010609060101010101" pitchFamily="49" charset="-122"/>
              </a:rPr>
              <a:t>  // </a:t>
            </a:r>
            <a:r>
              <a:rPr lang="zh-CN" altLang="en-US" kern="0" dirty="0">
                <a:ea typeface="黑体" panose="02010609060101010101" pitchFamily="49" charset="-122"/>
              </a:rPr>
              <a:t>等同  </a:t>
            </a:r>
            <a:r>
              <a:rPr lang="en-US" altLang="zh-CN" kern="0" dirty="0" err="1">
                <a:ea typeface="黑体" panose="02010609060101010101" pitchFamily="49" charset="-122"/>
              </a:rPr>
              <a:t>gcc</a:t>
            </a:r>
            <a:r>
              <a:rPr lang="en-US" altLang="zh-CN" kern="0" dirty="0">
                <a:ea typeface="黑体" panose="02010609060101010101" pitchFamily="49" charset="-122"/>
              </a:rPr>
              <a:t>  –c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#gcc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-E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zh-CN" altLang="en-US" kern="0" dirty="0">
                <a:ea typeface="黑体" panose="02010609060101010101" pitchFamily="49" charset="-122"/>
              </a:rPr>
              <a:t> </a:t>
            </a:r>
            <a:r>
              <a:rPr lang="en-US" altLang="zh-CN" kern="0" dirty="0">
                <a:ea typeface="黑体" panose="02010609060101010101" pitchFamily="49" charset="-122"/>
              </a:rPr>
              <a:t>–o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test.i</a:t>
            </a:r>
            <a:r>
              <a:rPr lang="zh-CN" altLang="en-US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ea typeface="黑体" panose="02010609060101010101" pitchFamily="49" charset="-122"/>
              </a:rPr>
              <a:t>//</a:t>
            </a:r>
            <a:r>
              <a:rPr lang="zh-CN" altLang="en-US" kern="0" dirty="0">
                <a:ea typeface="黑体" panose="02010609060101010101" pitchFamily="49" charset="-122"/>
              </a:rPr>
              <a:t>  生成预处理后的文件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ea typeface="黑体" panose="02010609060101010101" pitchFamily="49" charset="-122"/>
              </a:rPr>
              <a:t>#gcc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-S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zh-CN" altLang="en-US" kern="0" dirty="0">
                <a:ea typeface="黑体" panose="02010609060101010101" pitchFamily="49" charset="-122"/>
              </a:rPr>
              <a:t> </a:t>
            </a:r>
            <a:r>
              <a:rPr lang="en-US" altLang="zh-CN" kern="0" dirty="0">
                <a:ea typeface="黑体" panose="02010609060101010101" pitchFamily="49" charset="-122"/>
              </a:rPr>
              <a:t>–o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test.s</a:t>
            </a:r>
            <a:r>
              <a:rPr lang="zh-CN" altLang="en-US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ea typeface="黑体" panose="02010609060101010101" pitchFamily="49" charset="-122"/>
              </a:rPr>
              <a:t>//</a:t>
            </a:r>
            <a:r>
              <a:rPr lang="zh-CN" altLang="en-US" kern="0" dirty="0">
                <a:ea typeface="黑体" panose="02010609060101010101" pitchFamily="49" charset="-122"/>
              </a:rPr>
              <a:t>  生成汇编语言目标文件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#gcc –c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–g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en-US" altLang="zh-CN" kern="0" dirty="0">
                <a:ea typeface="黑体" panose="02010609060101010101" pitchFamily="49" charset="-122"/>
              </a:rPr>
              <a:t> –o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r>
              <a:rPr lang="en-US" altLang="zh-CN" kern="0" dirty="0">
                <a:ea typeface="黑体" panose="02010609060101010101" pitchFamily="49" charset="-122"/>
              </a:rPr>
              <a:t> //</a:t>
            </a:r>
            <a:r>
              <a:rPr lang="zh-CN" altLang="en-US" kern="0" dirty="0">
                <a:ea typeface="黑体" panose="02010609060101010101" pitchFamily="49" charset="-122"/>
              </a:rPr>
              <a:t>生成带调试信息的目标文件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#gcc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en-US" altLang="zh-CN" kern="0" dirty="0">
                <a:ea typeface="黑体" panose="02010609060101010101" pitchFamily="49" charset="-122"/>
              </a:rPr>
              <a:t> –o test  //  </a:t>
            </a:r>
            <a:r>
              <a:rPr lang="zh-CN" altLang="en-US" kern="0" dirty="0">
                <a:ea typeface="黑体" panose="02010609060101010101" pitchFamily="49" charset="-122"/>
              </a:rPr>
              <a:t>生成执行文件 </a:t>
            </a:r>
            <a:r>
              <a:rPr lang="en-US" altLang="zh-CN" kern="0" dirty="0">
                <a:ea typeface="黑体" panose="02010609060101010101" pitchFamily="49" charset="-122"/>
              </a:rPr>
              <a:t>test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80377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7489"/>
            <a:ext cx="8493498" cy="112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-D name       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定义一个宏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          Predefine name as a macro, with definition 1.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A7A44D-A5F0-9072-E2B3-D92E52922412}"/>
              </a:ext>
            </a:extLst>
          </p:cNvPr>
          <p:cNvSpPr txBox="1"/>
          <p:nvPr/>
        </p:nvSpPr>
        <p:spPr>
          <a:xfrm>
            <a:off x="611560" y="1912614"/>
            <a:ext cx="39154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#include &lt;stdio.h&gt;</a:t>
            </a:r>
          </a:p>
          <a:p>
            <a:r>
              <a:rPr lang="zh-CN" altLang="en-US" sz="2000" dirty="0"/>
              <a:t>int main()</a:t>
            </a:r>
          </a:p>
          <a:p>
            <a:r>
              <a:rPr lang="zh-CN" altLang="en-US" sz="2000" dirty="0"/>
              <a:t>{   #ifdef _FIRST</a:t>
            </a:r>
          </a:p>
          <a:p>
            <a:r>
              <a:rPr lang="zh-CN" altLang="en-US" sz="2000" dirty="0"/>
              <a:t>        printf("hello , First \n");</a:t>
            </a:r>
          </a:p>
          <a:p>
            <a:r>
              <a:rPr lang="zh-CN" altLang="en-US" sz="2000" dirty="0"/>
              <a:t>   #endif</a:t>
            </a:r>
          </a:p>
          <a:p>
            <a:r>
              <a:rPr lang="zh-CN" altLang="en-US" sz="2000" dirty="0"/>
              <a:t>   #ifdef _SECOND</a:t>
            </a:r>
          </a:p>
          <a:p>
            <a:r>
              <a:rPr lang="zh-CN" altLang="en-US" sz="2000" dirty="0"/>
              <a:t>        printf("good, Second\n");</a:t>
            </a:r>
          </a:p>
          <a:p>
            <a:r>
              <a:rPr lang="zh-CN" altLang="en-US" sz="2000" dirty="0"/>
              <a:t>   #endif</a:t>
            </a:r>
          </a:p>
          <a:p>
            <a:r>
              <a:rPr lang="zh-CN" altLang="en-US" sz="2000" dirty="0"/>
              <a:t>   printf("game over\n");</a:t>
            </a:r>
          </a:p>
          <a:p>
            <a:r>
              <a:rPr lang="zh-CN" altLang="en-US" sz="2000" dirty="0"/>
              <a:t>   return 0;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A8D57-3D8B-CDCB-A299-A8E0C9C6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80" y="5395436"/>
            <a:ext cx="7650850" cy="13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 #gcc 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-D _FIRST 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test_compile_switch.c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exe1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 #gcc 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-D _SECOND 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test_compile_switch.c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exe2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4D4D4D"/>
                </a:solidFill>
                <a:latin typeface="+mn-ea"/>
              </a:rPr>
              <a:t> #gcc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test_compile_switch.c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exe3  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CCAB37-9F4C-E576-8DF3-E5CBA857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984" y="2528899"/>
            <a:ext cx="3690411" cy="171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条件编译</a:t>
            </a:r>
            <a:endParaRPr lang="en-US" altLang="zh-CN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b="0" dirty="0">
                <a:solidFill>
                  <a:srgbClr val="4D4D4D"/>
                </a:solidFill>
                <a:latin typeface="-apple-system"/>
              </a:rPr>
              <a:t>         给出不同的宏定义，可以生成不同的程序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098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787489"/>
            <a:ext cx="8030235" cy="264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-D name=definition           </a:t>
            </a: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   The contents of definition are tokenized and processed as if they appeared during translation phase three in a #define directive.  In particular, the definition will be truncated by embedded newline characters.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A8D57-3D8B-CDCB-A299-A8E0C9C6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79" y="5305426"/>
            <a:ext cx="7650850" cy="13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 #gcc 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-D NUMBER=100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test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 #</a:t>
            </a: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./test</a:t>
            </a:r>
            <a:r>
              <a:rPr lang="zh-CN" altLang="en-US" sz="2200" b="0" dirty="0">
                <a:solidFill>
                  <a:srgbClr val="4D4D4D"/>
                </a:solidFill>
                <a:latin typeface="+mn-ea"/>
              </a:rPr>
              <a:t> </a:t>
            </a:r>
            <a:endParaRPr lang="en-US" altLang="zh-CN" sz="2200" b="0" dirty="0">
              <a:solidFill>
                <a:srgbClr val="4D4D4D"/>
              </a:solidFill>
              <a:latin typeface="+mn-ea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    </a:t>
            </a:r>
            <a:r>
              <a:rPr lang="zh-CN" altLang="en-US" sz="2200" b="0" dirty="0">
                <a:solidFill>
                  <a:srgbClr val="4D4D4D"/>
                </a:solidFill>
                <a:latin typeface="+mn-ea"/>
              </a:rPr>
              <a:t>执行后，显示的结果为 </a:t>
            </a: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hello  100</a:t>
            </a:r>
            <a:endParaRPr lang="en-US" altLang="zh-CN" sz="2200" i="0" dirty="0">
              <a:solidFill>
                <a:srgbClr val="4D4D4D"/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5F229-0E8F-2C06-1683-1605B8E7C736}"/>
              </a:ext>
            </a:extLst>
          </p:cNvPr>
          <p:cNvSpPr txBox="1"/>
          <p:nvPr/>
        </p:nvSpPr>
        <p:spPr>
          <a:xfrm>
            <a:off x="791580" y="333899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#include &lt;stdio.h&gt;</a:t>
            </a:r>
          </a:p>
          <a:p>
            <a:r>
              <a:rPr lang="zh-CN" altLang="en-US" sz="2000" dirty="0"/>
              <a:t>int main()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    printf("hello  %d \n",NUMBER);</a:t>
            </a:r>
          </a:p>
          <a:p>
            <a:r>
              <a:rPr lang="zh-CN" altLang="en-US" sz="2000" dirty="0"/>
              <a:t>    return 0;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8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7490"/>
            <a:ext cx="5329936" cy="115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-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masm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 = intel</a:t>
            </a: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    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生成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intel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格式的汇编语言程序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A8D57-3D8B-CDCB-A299-A8E0C9C6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94" y="1942098"/>
            <a:ext cx="7650850" cy="99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 #gcc –</a:t>
            </a:r>
            <a:r>
              <a:rPr lang="en-US" altLang="zh-CN" sz="2200" b="0" i="0" dirty="0" err="1">
                <a:solidFill>
                  <a:srgbClr val="4D4D4D"/>
                </a:solidFill>
                <a:effectLst/>
                <a:latin typeface="+mn-ea"/>
              </a:rPr>
              <a:t>masm</a:t>
            </a: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 = intel 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-S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test.s</a:t>
            </a:r>
            <a:endParaRPr lang="en-US" altLang="zh-CN" sz="2200" i="0" dirty="0">
              <a:solidFill>
                <a:srgbClr val="4D4D4D"/>
              </a:solidFill>
              <a:effectLst/>
              <a:latin typeface="+mn-ea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4D4D4D"/>
                </a:solidFill>
                <a:latin typeface="+mn-ea"/>
              </a:rPr>
              <a:t> #cat  </a:t>
            </a:r>
            <a:r>
              <a:rPr lang="en-US" altLang="zh-CN" sz="2200" dirty="0" err="1">
                <a:solidFill>
                  <a:srgbClr val="4D4D4D"/>
                </a:solidFill>
                <a:latin typeface="+mn-ea"/>
              </a:rPr>
              <a:t>test.s</a:t>
            </a:r>
            <a:endParaRPr lang="en-US" altLang="zh-CN" sz="2200" i="0" dirty="0">
              <a:solidFill>
                <a:srgbClr val="4D4D4D"/>
              </a:solidFill>
              <a:effectLst/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A6F486-F969-3E79-1F3C-EE083E34F4FC}"/>
              </a:ext>
            </a:extLst>
          </p:cNvPr>
          <p:cNvSpPr txBox="1"/>
          <p:nvPr/>
        </p:nvSpPr>
        <p:spPr>
          <a:xfrm>
            <a:off x="472855" y="3429972"/>
            <a:ext cx="4234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sub     rsp, 16</a:t>
            </a:r>
          </a:p>
          <a:p>
            <a:r>
              <a:rPr lang="zh-CN" altLang="en-US" dirty="0"/>
              <a:t> mov     DWORD PTR -12[rbp], 10</a:t>
            </a:r>
          </a:p>
          <a:p>
            <a:r>
              <a:rPr lang="zh-CN" altLang="en-US" dirty="0"/>
              <a:t> mov     DWORD PTR -8[rbp], 20</a:t>
            </a:r>
          </a:p>
          <a:p>
            <a:r>
              <a:rPr lang="zh-CN" altLang="en-US" dirty="0"/>
              <a:t> mov     edx, DWORD PTR -12[rbp]</a:t>
            </a:r>
          </a:p>
          <a:p>
            <a:r>
              <a:rPr lang="zh-CN" altLang="en-US" dirty="0"/>
              <a:t> mov     eax, edx</a:t>
            </a:r>
          </a:p>
          <a:p>
            <a:r>
              <a:rPr lang="zh-CN" altLang="en-US" dirty="0"/>
              <a:t> add     eax, eax</a:t>
            </a:r>
          </a:p>
          <a:p>
            <a:r>
              <a:rPr lang="zh-CN" altLang="en-US" dirty="0"/>
              <a:t> lea     ecx, [rax+rdx]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6EDEB2-A0A2-B877-411B-A4604052FFA6}"/>
              </a:ext>
            </a:extLst>
          </p:cNvPr>
          <p:cNvSpPr txBox="1"/>
          <p:nvPr/>
        </p:nvSpPr>
        <p:spPr>
          <a:xfrm>
            <a:off x="5112060" y="3338990"/>
            <a:ext cx="31953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subq    $16, %rsp</a:t>
            </a:r>
          </a:p>
          <a:p>
            <a:r>
              <a:rPr lang="zh-CN" altLang="en-US" dirty="0"/>
              <a:t>movl    $10, -12(%rbp)</a:t>
            </a:r>
          </a:p>
          <a:p>
            <a:r>
              <a:rPr lang="zh-CN" altLang="en-US" dirty="0"/>
              <a:t>movl    $20, -8(%rbp)</a:t>
            </a:r>
          </a:p>
          <a:p>
            <a:r>
              <a:rPr lang="zh-CN" altLang="en-US" dirty="0"/>
              <a:t>movl    -12(%rbp), %edx</a:t>
            </a:r>
          </a:p>
          <a:p>
            <a:r>
              <a:rPr lang="zh-CN" altLang="en-US" dirty="0"/>
              <a:t>movl    %edx, %eax</a:t>
            </a:r>
          </a:p>
          <a:p>
            <a:r>
              <a:rPr lang="zh-CN" altLang="en-US" dirty="0"/>
              <a:t>addl    %eax, %eax</a:t>
            </a:r>
          </a:p>
          <a:p>
            <a:r>
              <a:rPr lang="zh-CN" altLang="en-US" dirty="0"/>
              <a:t>leal    (%rax,%rdx), %ecx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5B964B-C2B5-0F48-65EF-11794DE9A0DC}"/>
              </a:ext>
            </a:extLst>
          </p:cNvPr>
          <p:cNvCxnSpPr/>
          <p:nvPr/>
        </p:nvCxnSpPr>
        <p:spPr>
          <a:xfrm>
            <a:off x="4707015" y="3023955"/>
            <a:ext cx="0" cy="2700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2FF3DA58-6606-3A1A-0F3C-874692CF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61" y="5612535"/>
            <a:ext cx="7842349" cy="115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#gcc –g </a:t>
            </a:r>
            <a:r>
              <a:rPr lang="en-US" altLang="zh-CN" sz="2200" b="0" i="0" dirty="0" err="1">
                <a:solidFill>
                  <a:srgbClr val="4D4D4D"/>
                </a:solidFill>
                <a:effectLst/>
                <a:latin typeface="+mn-ea"/>
              </a:rPr>
              <a:t>test.c</a:t>
            </a: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 –o test 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#objdump –d –S –M intel test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    </a:t>
            </a:r>
            <a:r>
              <a:rPr lang="zh-CN" altLang="en-US" sz="2200" b="0" dirty="0">
                <a:solidFill>
                  <a:srgbClr val="4D4D4D"/>
                </a:solidFill>
                <a:latin typeface="+mn-ea"/>
              </a:rPr>
              <a:t>可以用 </a:t>
            </a: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intel </a:t>
            </a:r>
            <a:r>
              <a:rPr lang="zh-CN" altLang="en-US" sz="2200" b="0" dirty="0">
                <a:solidFill>
                  <a:srgbClr val="4D4D4D"/>
                </a:solidFill>
                <a:latin typeface="+mn-ea"/>
              </a:rPr>
              <a:t>格式显示 汇编代码</a:t>
            </a:r>
            <a:endParaRPr lang="en-US" altLang="zh-CN" sz="2200" i="0" dirty="0">
              <a:solidFill>
                <a:srgbClr val="4D4D4D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465137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30858</TotalTime>
  <Words>711</Words>
  <Application>Microsoft Office PowerPoint</Application>
  <PresentationFormat>全屏显示(4:3)</PresentationFormat>
  <Paragraphs>87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华文新魏</vt:lpstr>
      <vt:lpstr>宋体</vt:lpstr>
      <vt:lpstr>Arial</vt:lpstr>
      <vt:lpstr>Wingdings</vt:lpstr>
      <vt:lpstr>默认设计模板</vt:lpstr>
      <vt:lpstr>  gcc 操作说明   </vt:lpstr>
      <vt:lpstr>自带的帮助</vt:lpstr>
      <vt:lpstr>帮助文档</vt:lpstr>
      <vt:lpstr>基本命令和功能</vt:lpstr>
      <vt:lpstr>基本命令和功能</vt:lpstr>
      <vt:lpstr>基本命令和功能</vt:lpstr>
      <vt:lpstr>基本命令和功能</vt:lpstr>
      <vt:lpstr>基本命令和功能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向阳 许</cp:lastModifiedBy>
  <cp:revision>2494</cp:revision>
  <dcterms:created xsi:type="dcterms:W3CDTF">2008-04-26T09:05:28Z</dcterms:created>
  <dcterms:modified xsi:type="dcterms:W3CDTF">2023-09-26T03:41:53Z</dcterms:modified>
</cp:coreProperties>
</file>