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919" r:id="rId3"/>
    <p:sldId id="1017" r:id="rId4"/>
    <p:sldId id="949" r:id="rId5"/>
    <p:sldId id="1013" r:id="rId6"/>
    <p:sldId id="1014" r:id="rId7"/>
    <p:sldId id="1012" r:id="rId8"/>
    <p:sldId id="1007" r:id="rId9"/>
    <p:sldId id="1009" r:id="rId10"/>
    <p:sldId id="1010" r:id="rId11"/>
    <p:sldId id="1015" r:id="rId12"/>
    <p:sldId id="1008" r:id="rId13"/>
    <p:sldId id="1011" r:id="rId14"/>
    <p:sldId id="1016" r:id="rId15"/>
    <p:sldId id="1028" r:id="rId16"/>
    <p:sldId id="1034" r:id="rId17"/>
    <p:sldId id="1029" r:id="rId18"/>
    <p:sldId id="1018" r:id="rId19"/>
    <p:sldId id="1019" r:id="rId20"/>
    <p:sldId id="1020" r:id="rId21"/>
    <p:sldId id="1021" r:id="rId22"/>
    <p:sldId id="1036" r:id="rId23"/>
    <p:sldId id="1022" r:id="rId24"/>
    <p:sldId id="1023" r:id="rId25"/>
    <p:sldId id="1024" r:id="rId26"/>
    <p:sldId id="1025" r:id="rId27"/>
    <p:sldId id="1026" r:id="rId28"/>
    <p:sldId id="1027" r:id="rId29"/>
    <p:sldId id="1031" r:id="rId30"/>
    <p:sldId id="1032" r:id="rId31"/>
    <p:sldId id="1033" r:id="rId32"/>
    <p:sldId id="1030" r:id="rId33"/>
    <p:sldId id="1035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db/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40AEAB-E587-4CA4-AE49-FC624366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" y="2033845"/>
            <a:ext cx="7137767" cy="457223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736685" y="392405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601670" y="554423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CB7E3F-8870-4EE6-84A3-759CA4906FA8}"/>
              </a:ext>
            </a:extLst>
          </p:cNvPr>
          <p:cNvCxnSpPr>
            <a:cxnSpLocks/>
          </p:cNvCxnSpPr>
          <p:nvPr/>
        </p:nvCxnSpPr>
        <p:spPr>
          <a:xfrm>
            <a:off x="1614133" y="608429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9"/>
            <a:ext cx="8370670" cy="16203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同样可以使用  </a:t>
            </a:r>
            <a:r>
              <a:rPr lang="en-US" altLang="zh-CN" sz="2800" dirty="0"/>
              <a:t>help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help run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help  step</a:t>
            </a:r>
            <a:r>
              <a:rPr lang="zh-CN" altLang="en-US" sz="2800" dirty="0"/>
              <a:t>、</a:t>
            </a:r>
            <a:r>
              <a:rPr lang="en-US" altLang="zh-CN" sz="2800" dirty="0"/>
              <a:t>help next</a:t>
            </a:r>
            <a:r>
              <a:rPr lang="zh-CN" altLang="en-US" sz="2800" dirty="0"/>
              <a:t>、</a:t>
            </a:r>
            <a:r>
              <a:rPr lang="en-US" altLang="zh-CN" sz="2800" dirty="0"/>
              <a:t>help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查看命令的帮助信息。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23DBC-A53C-4DCE-B696-3DB67689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752741"/>
            <a:ext cx="8235915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9253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break [line-num] </a:t>
            </a:r>
            <a:r>
              <a:rPr lang="zh-CN" altLang="en-US" dirty="0"/>
              <a:t>：按代码行来设置断点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[function-name]</a:t>
            </a:r>
            <a:r>
              <a:rPr lang="zh-CN" altLang="en-US" dirty="0"/>
              <a:t>：按函数名来设置断点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*</a:t>
            </a:r>
            <a:r>
              <a:rPr lang="zh-CN" altLang="en-US" dirty="0"/>
              <a:t>地址：按地址来设置断点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if &lt;condition&gt;: </a:t>
            </a:r>
            <a:r>
              <a:rPr lang="zh-CN" altLang="en-US" dirty="0"/>
              <a:t>条件成立时程序停住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info break</a:t>
            </a:r>
            <a:r>
              <a:rPr lang="zh-CN" altLang="en-US" dirty="0"/>
              <a:t>：查看断点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设置断点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AE070-4C95-45B0-9F9A-66660F90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779349"/>
            <a:ext cx="7098947" cy="675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2D3572-BA60-486D-9E26-9F5BBDC4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3" y="4549561"/>
            <a:ext cx="7321926" cy="16637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8EA49E-790E-4005-938C-AED337AF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9" y="6293035"/>
            <a:ext cx="6407479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40776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break : </a:t>
            </a:r>
            <a:r>
              <a:rPr lang="zh-CN" altLang="en-US" dirty="0"/>
              <a:t>可以看到 </a:t>
            </a:r>
            <a:r>
              <a:rPr lang="en-US" altLang="zh-CN" dirty="0"/>
              <a:t>break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  3      </a:t>
            </a:r>
            <a:r>
              <a:rPr lang="zh-CN" altLang="en-US" dirty="0"/>
              <a:t>删除第 </a:t>
            </a:r>
            <a:r>
              <a:rPr lang="en-US" altLang="zh-CN" dirty="0"/>
              <a:t>3</a:t>
            </a:r>
            <a:r>
              <a:rPr lang="zh-CN" altLang="en-US" dirty="0"/>
              <a:t>个断点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dis  4 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个断点设为无效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ena</a:t>
            </a:r>
            <a:r>
              <a:rPr lang="en-US" altLang="zh-CN" dirty="0"/>
              <a:t>  4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个断点设为有效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取消断点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878F1-0C6E-441B-88FD-31EA9F0B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2" y="3429000"/>
            <a:ext cx="8847475" cy="2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428452" cy="582814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disassemble</a:t>
            </a:r>
            <a:r>
              <a:rPr lang="zh-CN" altLang="en-US" dirty="0"/>
              <a:t>   命令简写  </a:t>
            </a: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</a:t>
            </a:r>
            <a:r>
              <a:rPr lang="en-US" altLang="zh-CN" dirty="0" err="1"/>
              <a:t>disass</a:t>
            </a:r>
            <a:r>
              <a:rPr lang="en-US" altLang="zh-CN" dirty="0"/>
              <a:t> : </a:t>
            </a:r>
            <a:r>
              <a:rPr lang="zh-CN" altLang="en-US" dirty="0"/>
              <a:t>可以看到 </a:t>
            </a:r>
            <a:r>
              <a:rPr lang="en-US" altLang="zh-CN" dirty="0" err="1"/>
              <a:t>disass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/s   </a:t>
            </a:r>
            <a:r>
              <a:rPr lang="zh-CN" altLang="en-US" dirty="0"/>
              <a:t>列出源程序及反汇编程序    或  </a:t>
            </a:r>
            <a:r>
              <a:rPr lang="en-US" altLang="zh-CN" dirty="0"/>
              <a:t>/m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/r    </a:t>
            </a:r>
            <a:r>
              <a:rPr lang="zh-CN" altLang="en-US" dirty="0"/>
              <a:t>列出指令的机器码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</a:t>
            </a:r>
            <a:r>
              <a:rPr lang="en-US" altLang="zh-CN" dirty="0" err="1"/>
              <a:t>rs</a:t>
            </a:r>
            <a:r>
              <a:rPr lang="en-US" altLang="zh-CN" dirty="0"/>
              <a:t>    </a:t>
            </a:r>
            <a:r>
              <a:rPr lang="zh-CN" altLang="en-US" dirty="0"/>
              <a:t>列出指令的机器码、源程序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main     </a:t>
            </a:r>
            <a:r>
              <a:rPr lang="zh-CN" altLang="en-US" dirty="0"/>
              <a:t>列出</a:t>
            </a:r>
            <a:r>
              <a:rPr lang="en-US" altLang="zh-CN" dirty="0"/>
              <a:t>main</a:t>
            </a:r>
            <a:r>
              <a:rPr lang="zh-CN" altLang="en-US" dirty="0"/>
              <a:t>函数的反汇编代码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函数名</a:t>
            </a:r>
            <a:r>
              <a:rPr lang="en-US" altLang="zh-CN" dirty="0"/>
              <a:t>, +</a:t>
            </a:r>
            <a:r>
              <a:rPr lang="zh-CN" altLang="en-US" dirty="0"/>
              <a:t>长度；函数前</a:t>
            </a:r>
            <a:r>
              <a:rPr lang="en-US" altLang="zh-CN" dirty="0"/>
              <a:t>length</a:t>
            </a:r>
            <a:r>
              <a:rPr lang="zh-CN" altLang="en-US" dirty="0"/>
              <a:t>字节反汇编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</a:t>
            </a:r>
            <a:r>
              <a:rPr lang="zh-CN" altLang="en-US" dirty="0"/>
              <a:t>终止地址 ；对该区间的代码反汇编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+</a:t>
            </a:r>
            <a:r>
              <a:rPr lang="zh-CN" altLang="en-US" dirty="0"/>
              <a:t>长度；对该区间的代码反汇编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起始的表达方式 ：数字，函数名，变量名，寄存器名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49078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75278-7CBE-B36B-00F5-B0C2329E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2" y="773705"/>
            <a:ext cx="8781896" cy="2065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B6E940-5792-BC0E-665D-06CE6231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" y="3113965"/>
            <a:ext cx="8767542" cy="31153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11AE6E-B176-A333-F902-DA781352CCC7}"/>
              </a:ext>
            </a:extLst>
          </p:cNvPr>
          <p:cNvSpPr txBox="1"/>
          <p:nvPr/>
        </p:nvSpPr>
        <p:spPr>
          <a:xfrm>
            <a:off x="439654" y="6309320"/>
            <a:ext cx="656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获得当前指令的地址， 用 </a:t>
            </a:r>
            <a:r>
              <a:rPr lang="en-US" altLang="zh-CN" sz="2400" dirty="0" err="1"/>
              <a:t>i</a:t>
            </a:r>
            <a:r>
              <a:rPr lang="en-US" altLang="zh-CN" sz="2400"/>
              <a:t>  reg  </a:t>
            </a:r>
            <a:r>
              <a:rPr lang="en-US" altLang="zh-CN" sz="2400" dirty="0"/>
              <a:t>rip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8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11AE6E-B176-A333-F902-DA781352CCC7}"/>
              </a:ext>
            </a:extLst>
          </p:cNvPr>
          <p:cNvSpPr txBox="1"/>
          <p:nvPr/>
        </p:nvSpPr>
        <p:spPr>
          <a:xfrm>
            <a:off x="472854" y="1043735"/>
            <a:ext cx="814959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disass</a:t>
            </a:r>
            <a:r>
              <a:rPr lang="en-US" altLang="zh-CN" sz="2400" dirty="0"/>
              <a:t>  $rip, +20</a:t>
            </a:r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$rsp,+40   //</a:t>
            </a:r>
            <a:r>
              <a:rPr lang="zh-CN" altLang="en-US" sz="2400" dirty="0"/>
              <a:t> 将堆栈中的数据当指令解析</a:t>
            </a:r>
            <a:endParaRPr lang="en-US" altLang="zh-CN" sz="2400" dirty="0"/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, +50   //  </a:t>
            </a:r>
            <a:r>
              <a:rPr lang="zh-CN" altLang="en-US" sz="2400" dirty="0"/>
              <a:t>将变量</a:t>
            </a:r>
            <a:r>
              <a:rPr lang="en-US" altLang="zh-CN" sz="2400" dirty="0" err="1"/>
              <a:t>buf</a:t>
            </a:r>
            <a:r>
              <a:rPr lang="zh-CN" altLang="en-US" sz="2400" dirty="0"/>
              <a:t>中的数据当指令解析</a:t>
            </a:r>
            <a:endParaRPr lang="en-US" altLang="zh-CN" sz="2400" dirty="0"/>
          </a:p>
          <a:p>
            <a:r>
              <a:rPr lang="en-US" altLang="zh-CN" sz="2400" dirty="0"/>
              <a:t>                                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是一个字符数组类型的变量</a:t>
            </a:r>
            <a:endParaRPr lang="en-US" altLang="zh-CN" sz="2400" dirty="0"/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&amp;x, +4</a:t>
            </a:r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例 ：</a:t>
            </a:r>
            <a:r>
              <a:rPr lang="en-US" altLang="zh-CN" sz="2400" dirty="0"/>
              <a:t>int  x=10;    p</a:t>
            </a:r>
            <a:r>
              <a:rPr lang="zh-CN" altLang="en-US" sz="2400" dirty="0"/>
              <a:t> </a:t>
            </a:r>
            <a:r>
              <a:rPr lang="en-US" altLang="zh-CN" sz="2400" dirty="0"/>
              <a:t>&amp;x,</a:t>
            </a:r>
            <a:r>
              <a:rPr lang="zh-CN" altLang="en-US" sz="2400" dirty="0"/>
              <a:t>   </a:t>
            </a:r>
            <a:r>
              <a:rPr lang="en-US" altLang="zh-CN" sz="2400" dirty="0"/>
              <a:t>x  &amp;x </a:t>
            </a:r>
            <a:r>
              <a:rPr lang="zh-CN" altLang="en-US" sz="2400" dirty="0"/>
              <a:t>等都可看 </a:t>
            </a:r>
            <a:r>
              <a:rPr lang="en-US" altLang="zh-CN" sz="2400" dirty="0"/>
              <a:t>x</a:t>
            </a:r>
            <a:r>
              <a:rPr lang="zh-CN" altLang="en-US" sz="2400" dirty="0"/>
              <a:t>的地址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disass</a:t>
            </a:r>
            <a:r>
              <a:rPr lang="en-US" altLang="zh-CN" sz="2400" dirty="0"/>
              <a:t> /r &amp;x,+4</a:t>
            </a:r>
          </a:p>
          <a:p>
            <a:r>
              <a:rPr lang="it-IT" altLang="zh-CN" sz="2400" dirty="0"/>
              <a:t>                0x00..... :   0a 00   or     (%rax),%al</a:t>
            </a:r>
          </a:p>
          <a:p>
            <a:r>
              <a:rPr lang="it-IT" altLang="zh-CN" sz="2400" dirty="0"/>
              <a:t>                0x00..... :   00 00   add    %al,(%rax)</a:t>
            </a:r>
          </a:p>
          <a:p>
            <a:endParaRPr lang="it-IT" altLang="zh-CN" sz="2400" dirty="0"/>
          </a:p>
          <a:p>
            <a:r>
              <a:rPr lang="it-IT" altLang="zh-CN" sz="2400" dirty="0"/>
              <a:t>disass  &amp;x,&amp;y      // </a:t>
            </a:r>
            <a:r>
              <a:rPr lang="zh-CN" altLang="en-US" sz="2400" dirty="0"/>
              <a:t>两个地址之间的内容的反汇编</a:t>
            </a:r>
          </a:p>
        </p:txBody>
      </p:sp>
    </p:spTree>
    <p:extLst>
      <p:ext uri="{BB962C8B-B14F-4D97-AF65-F5344CB8AC3E}">
        <p14:creationId xmlns:p14="http://schemas.microsoft.com/office/powerpoint/2010/main" val="176339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10126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可以用不同格式显示反汇编代码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set disassembly-flavor  intel   or  </a:t>
            </a:r>
            <a:r>
              <a:rPr lang="en-US" altLang="zh-CN" dirty="0" err="1"/>
              <a:t>att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BB227-76B3-4144-B1F8-1DEA57B8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" y="1929194"/>
            <a:ext cx="8577445" cy="1778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C5302-2C78-4993-AFD3-32C361B8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4" y="3824354"/>
            <a:ext cx="8640960" cy="1794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0081B0-8C30-44BA-841D-1BDDED8A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6" y="5704335"/>
            <a:ext cx="8704276" cy="1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8"/>
            <a:ext cx="7483346" cy="56197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info</a:t>
            </a:r>
            <a:r>
              <a:rPr lang="zh-CN" altLang="en-US" dirty="0"/>
              <a:t>   命令简写  </a:t>
            </a:r>
            <a:r>
              <a:rPr lang="en-US" altLang="zh-CN" dirty="0" err="1"/>
              <a:t>i</a:t>
            </a:r>
            <a:r>
              <a:rPr lang="zh-CN" altLang="en-US" dirty="0"/>
              <a:t>，可以查看的内容非常多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61BA3-DBFE-44B3-BFC0-98ECA452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493992"/>
            <a:ext cx="8730970" cy="51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查看寄存器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info    registers        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简化写法 </a:t>
            </a: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 registers   or    </a:t>
            </a:r>
            <a:r>
              <a:rPr lang="en-US" altLang="zh-CN" dirty="0" err="1"/>
              <a:t>i</a:t>
            </a:r>
            <a:r>
              <a:rPr lang="en-US" altLang="zh-CN" dirty="0"/>
              <a:t>   reg  or   </a:t>
            </a:r>
            <a:r>
              <a:rPr lang="en-US" altLang="zh-CN" dirty="0" err="1"/>
              <a:t>i</a:t>
            </a:r>
            <a:r>
              <a:rPr lang="en-US" altLang="zh-CN" dirty="0"/>
              <a:t>  r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register   </a:t>
            </a:r>
            <a:r>
              <a:rPr lang="en-US" altLang="zh-CN" dirty="0" err="1"/>
              <a:t>rax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all-registers     or   </a:t>
            </a:r>
            <a:r>
              <a:rPr lang="en-US" altLang="zh-CN" dirty="0" err="1"/>
              <a:t>i</a:t>
            </a:r>
            <a:r>
              <a:rPr lang="en-US" altLang="zh-CN" dirty="0"/>
              <a:t>   all-register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9C94D-1C75-451D-82B6-E6B19EF5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08485"/>
            <a:ext cx="7003770" cy="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调试准备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 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生成可调试的程序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</a:t>
            </a: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-g  </a:t>
            </a:r>
            <a:r>
              <a:rPr lang="en-US" altLang="zh-CN" sz="2800" dirty="0" err="1">
                <a:ea typeface="黑体" panose="02010609060101010101" pitchFamily="49" charset="-122"/>
              </a:rPr>
              <a:t>test.c</a:t>
            </a:r>
            <a:r>
              <a:rPr lang="en-US" altLang="zh-CN" sz="2800" dirty="0">
                <a:ea typeface="黑体" panose="02010609060101010101" pitchFamily="49" charset="-122"/>
              </a:rPr>
              <a:t> –o test</a:t>
            </a: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启动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  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a typeface="黑体" panose="02010609060101010101" pitchFamily="49" charset="-122"/>
              </a:rPr>
              <a:t>进入后，用 </a:t>
            </a:r>
            <a:r>
              <a:rPr lang="en-US" altLang="zh-CN" sz="2800" dirty="0">
                <a:ea typeface="黑体" panose="02010609060101010101" pitchFamily="49" charset="-122"/>
              </a:rPr>
              <a:t>file </a:t>
            </a:r>
            <a:r>
              <a:rPr lang="zh-CN" altLang="en-US" sz="2800" dirty="0">
                <a:ea typeface="黑体" panose="02010609060101010101" pitchFamily="49" charset="-122"/>
              </a:rPr>
              <a:t>命令加载执行程序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b   </a:t>
            </a:r>
            <a:r>
              <a:rPr lang="zh-CN" altLang="en-US" dirty="0"/>
              <a:t>查看断点信息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 </a:t>
            </a:r>
            <a:r>
              <a:rPr lang="zh-CN" altLang="en-US" dirty="0"/>
              <a:t>查看跟踪查看哪变量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source   </a:t>
            </a:r>
            <a:r>
              <a:rPr lang="zh-CN" altLang="en-US" dirty="0"/>
              <a:t>程序的信息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</p:spTree>
    <p:extLst>
      <p:ext uri="{BB962C8B-B14F-4D97-AF65-F5344CB8AC3E}">
        <p14:creationId xmlns:p14="http://schemas.microsoft.com/office/powerpoint/2010/main" val="355918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28700"/>
            <a:ext cx="8383447" cy="58506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 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地址的表达形式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简单类型的变量取地址，数组、指针、寄存器、函数名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int  x ;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    &amp;x</a:t>
            </a:r>
            <a:br>
              <a:rPr lang="en-US" altLang="zh-CN" dirty="0"/>
            </a:br>
            <a:r>
              <a:rPr lang="en-US" altLang="zh-CN" dirty="0"/>
              <a:t>    int  a[10] ;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   a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对于寄存器，以寄存器中的内容为 地址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   $rip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显示栈顶的 </a:t>
            </a:r>
            <a:r>
              <a:rPr lang="en-US" altLang="zh-CN" dirty="0"/>
              <a:t>10</a:t>
            </a:r>
            <a:r>
              <a:rPr lang="zh-CN" altLang="en-US" dirty="0"/>
              <a:t>个字节单元（以</a:t>
            </a:r>
            <a:r>
              <a:rPr lang="en-US" altLang="zh-CN" dirty="0"/>
              <a:t>16</a:t>
            </a:r>
            <a:r>
              <a:rPr lang="zh-CN" altLang="en-US" dirty="0"/>
              <a:t>进制形式）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      x   /10xb  $</a:t>
            </a:r>
            <a:r>
              <a:rPr lang="en-US" altLang="zh-CN" dirty="0" err="1"/>
              <a:t>rsp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显示 </a:t>
            </a:r>
            <a:r>
              <a:rPr lang="en-US" altLang="zh-CN" dirty="0"/>
              <a:t>main </a:t>
            </a:r>
            <a:r>
              <a:rPr lang="zh-CN" altLang="en-US" dirty="0"/>
              <a:t>函数开头的 </a:t>
            </a:r>
            <a:r>
              <a:rPr lang="en-US" altLang="zh-CN" dirty="0"/>
              <a:t>20</a:t>
            </a:r>
            <a:r>
              <a:rPr lang="zh-CN" altLang="en-US" dirty="0"/>
              <a:t>个字节（以</a:t>
            </a:r>
            <a:r>
              <a:rPr lang="en-US" altLang="zh-CN" dirty="0"/>
              <a:t>16</a:t>
            </a:r>
            <a:r>
              <a:rPr lang="zh-CN" altLang="en-US" dirty="0"/>
              <a:t>进制形式）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      x  /20xb   main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</p:spTree>
    <p:extLst>
      <p:ext uri="{BB962C8B-B14F-4D97-AF65-F5344CB8AC3E}">
        <p14:creationId xmlns:p14="http://schemas.microsoft.com/office/powerpoint/2010/main" val="310731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28700"/>
            <a:ext cx="8383447" cy="346538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</a:t>
            </a:r>
            <a:r>
              <a:rPr lang="en-US" altLang="zh-CN" dirty="0"/>
              <a:t>  </a:t>
            </a:r>
            <a:r>
              <a:rPr lang="zh-CN" altLang="en-US" dirty="0"/>
              <a:t>中包含的信息：</a:t>
            </a:r>
            <a:r>
              <a:rPr lang="en-US" altLang="zh-CN" dirty="0" err="1"/>
              <a:t>nfu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显示的内存单元的个数</a:t>
            </a:r>
            <a:r>
              <a:rPr lang="en-US" altLang="zh-CN" sz="2200" dirty="0">
                <a:solidFill>
                  <a:srgbClr val="FF0000"/>
                </a:solidFill>
              </a:rPr>
              <a:t>(n)</a:t>
            </a:r>
            <a:r>
              <a:rPr lang="zh-CN" altLang="en-US" sz="2200" dirty="0"/>
              <a:t>；缺省为 </a:t>
            </a:r>
            <a:r>
              <a:rPr lang="en-US" altLang="zh-CN" sz="2200" dirty="0"/>
              <a:t>1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显示的格式</a:t>
            </a:r>
            <a:r>
              <a:rPr lang="en-US" altLang="zh-CN" sz="2200" dirty="0">
                <a:solidFill>
                  <a:srgbClr val="FF0000"/>
                </a:solidFill>
              </a:rPr>
              <a:t>(f)</a:t>
            </a:r>
            <a:r>
              <a:rPr lang="zh-CN" altLang="en-US" sz="2200" dirty="0"/>
              <a:t>：</a:t>
            </a:r>
            <a:r>
              <a:rPr lang="en-US" altLang="zh-CN" sz="2200" dirty="0"/>
              <a:t>x </a:t>
            </a:r>
            <a:r>
              <a:rPr lang="zh-CN" altLang="en-US" sz="2200" dirty="0"/>
              <a:t>十六进制；</a:t>
            </a:r>
            <a:r>
              <a:rPr lang="en-US" altLang="zh-CN" sz="2200" dirty="0"/>
              <a:t>d </a:t>
            </a:r>
            <a:r>
              <a:rPr lang="zh-CN" altLang="en-US" sz="2200" dirty="0"/>
              <a:t>十进制；</a:t>
            </a:r>
            <a:r>
              <a:rPr lang="en-US" altLang="zh-CN" sz="2200" dirty="0"/>
              <a:t>o </a:t>
            </a:r>
            <a:r>
              <a:rPr lang="zh-CN" altLang="en-US" sz="2200" dirty="0"/>
              <a:t>八进制； </a:t>
            </a:r>
            <a:r>
              <a:rPr lang="en-US" altLang="zh-CN" sz="2200" dirty="0"/>
              <a:t>t </a:t>
            </a:r>
            <a:r>
              <a:rPr lang="zh-CN" altLang="en-US" sz="2200" dirty="0"/>
              <a:t>二进制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u </a:t>
            </a:r>
            <a:r>
              <a:rPr lang="zh-CN" altLang="en-US" sz="2200" dirty="0"/>
              <a:t>十进制无符号数；   </a:t>
            </a:r>
            <a:r>
              <a:rPr lang="en-US" altLang="zh-CN" sz="2200" dirty="0"/>
              <a:t>f   </a:t>
            </a:r>
            <a:r>
              <a:rPr lang="zh-CN" altLang="en-US" sz="2200" dirty="0"/>
              <a:t>浮点数  </a:t>
            </a:r>
            <a:r>
              <a:rPr lang="en-US" altLang="zh-CN" sz="2200" dirty="0"/>
              <a:t>c </a:t>
            </a:r>
            <a:r>
              <a:rPr lang="zh-CN" altLang="en-US" sz="2200" dirty="0"/>
              <a:t>字符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 </a:t>
            </a:r>
            <a:r>
              <a:rPr lang="zh-CN" altLang="en-US" sz="2200" dirty="0"/>
              <a:t>指令地址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s </a:t>
            </a:r>
            <a:r>
              <a:rPr lang="zh-CN" altLang="en-US" sz="2200" dirty="0"/>
              <a:t>字符串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</a:t>
            </a:r>
            <a:r>
              <a:rPr lang="zh-CN" altLang="en-US" sz="2200" dirty="0">
                <a:solidFill>
                  <a:srgbClr val="FF0000"/>
                </a:solidFill>
              </a:rPr>
              <a:t>每个内存单元的大小</a:t>
            </a:r>
            <a:r>
              <a:rPr lang="en-US" altLang="zh-CN" sz="2200" dirty="0">
                <a:solidFill>
                  <a:srgbClr val="FF0000"/>
                </a:solidFill>
              </a:rPr>
              <a:t>(u)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zh-CN" altLang="en-US" sz="2200" dirty="0"/>
              <a:t>：</a:t>
            </a:r>
            <a:r>
              <a:rPr lang="en-US" altLang="zh-CN" sz="2200" dirty="0"/>
              <a:t>b</a:t>
            </a:r>
            <a:r>
              <a:rPr lang="zh-CN" altLang="en-US" sz="2200" dirty="0"/>
              <a:t>：</a:t>
            </a:r>
            <a:r>
              <a:rPr lang="en-US" altLang="zh-CN" sz="2200" dirty="0"/>
              <a:t> 1</a:t>
            </a:r>
            <a:r>
              <a:rPr lang="zh-CN" altLang="en-US" sz="2200" dirty="0"/>
              <a:t>字节，</a:t>
            </a:r>
            <a:r>
              <a:rPr lang="en-US" altLang="zh-CN" sz="2200" dirty="0"/>
              <a:t>h</a:t>
            </a:r>
            <a:r>
              <a:rPr lang="zh-CN" altLang="en-US" sz="2200" dirty="0"/>
              <a:t>：</a:t>
            </a:r>
            <a:r>
              <a:rPr lang="en-US" altLang="zh-CN" sz="2200" dirty="0"/>
              <a:t>2</a:t>
            </a:r>
            <a:r>
              <a:rPr lang="zh-CN" altLang="en-US" sz="2200" dirty="0"/>
              <a:t>字节，</a:t>
            </a:r>
            <a:r>
              <a:rPr lang="en-US" altLang="zh-CN" sz="2200" dirty="0"/>
              <a:t>w</a:t>
            </a:r>
            <a:r>
              <a:rPr lang="zh-CN" altLang="en-US" sz="2200" dirty="0"/>
              <a:t>：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r>
              <a:rPr lang="en-US" altLang="zh-CN" sz="2200" dirty="0"/>
              <a:t>,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                                g</a:t>
            </a:r>
            <a:r>
              <a:rPr lang="zh-CN" altLang="en-US" sz="2200" dirty="0"/>
              <a:t>：</a:t>
            </a:r>
            <a:r>
              <a:rPr lang="en-US" altLang="zh-CN" sz="2200" dirty="0"/>
              <a:t>8</a:t>
            </a:r>
            <a:r>
              <a:rPr lang="zh-CN" altLang="en-US" sz="2200" dirty="0"/>
              <a:t>字节 缺省为 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endParaRPr lang="en-US" altLang="zh-CN" sz="2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968207-8F5C-482E-AFAA-1884043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4329100"/>
            <a:ext cx="8793489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04772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display  /</a:t>
            </a:r>
            <a:r>
              <a:rPr lang="en-US" altLang="zh-CN" dirty="0" err="1"/>
              <a:t>fmt</a:t>
            </a:r>
            <a:r>
              <a:rPr lang="en-US" altLang="zh-CN" dirty="0"/>
              <a:t>   exp   </a:t>
            </a:r>
            <a:r>
              <a:rPr lang="zh-CN" altLang="en-US" dirty="0"/>
              <a:t>以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格式查看表达式</a:t>
            </a:r>
            <a:r>
              <a:rPr lang="en-US" altLang="zh-CN" dirty="0"/>
              <a:t>exp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每次运行暂停，显示</a:t>
            </a:r>
            <a:r>
              <a:rPr lang="en-US" altLang="zh-CN" dirty="0"/>
              <a:t>display</a:t>
            </a:r>
            <a:r>
              <a:rPr lang="zh-CN" altLang="en-US" dirty="0"/>
              <a:t>设置的要观察的表达式的值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</a:t>
            </a:r>
            <a:r>
              <a:rPr lang="zh-CN" altLang="en-US" dirty="0"/>
              <a:t>： 列出要显示的表达式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undisplay  </a:t>
            </a:r>
            <a:r>
              <a:rPr lang="zh-CN" altLang="en-US" dirty="0"/>
              <a:t>编号</a:t>
            </a:r>
            <a:r>
              <a:rPr lang="en-US" altLang="zh-CN" dirty="0"/>
              <a:t>1 [,</a:t>
            </a:r>
            <a:r>
              <a:rPr lang="zh-CN" altLang="en-US" dirty="0"/>
              <a:t>编号</a:t>
            </a:r>
            <a:r>
              <a:rPr lang="en-US" altLang="zh-CN" dirty="0"/>
              <a:t>2]  </a:t>
            </a:r>
            <a:r>
              <a:rPr lang="zh-CN" altLang="en-US" dirty="0"/>
              <a:t>取消表达式的显示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显示表达式的值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CB8A3-3032-4980-9ADE-A4C23575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023955"/>
            <a:ext cx="5734463" cy="3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76780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watch  exp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当被设置的观察点变量发生变化时，打印显示！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zh-CN" altLang="en-US" dirty="0"/>
              <a:t>与 </a:t>
            </a:r>
            <a:r>
              <a:rPr lang="en-US" altLang="zh-CN" dirty="0"/>
              <a:t>display </a:t>
            </a:r>
            <a:r>
              <a:rPr lang="zh-CN" altLang="en-US" dirty="0"/>
              <a:t>命令一直显示某个变量的值的方式相比，用 </a:t>
            </a:r>
            <a:r>
              <a:rPr lang="en-US" altLang="zh-CN" dirty="0"/>
              <a:t>watch </a:t>
            </a:r>
            <a:r>
              <a:rPr lang="zh-CN" altLang="en-US" dirty="0"/>
              <a:t>命令只显示变量值的变化情况，如果变量值不变则不显示，调试效率要高很多。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监视</a:t>
            </a:r>
            <a:r>
              <a:rPr lang="zh-CN" altLang="en-US" sz="3200" dirty="0">
                <a:ea typeface="黑体" panose="02010609060101010101" pitchFamily="49" charset="-122"/>
              </a:rPr>
              <a:t>表达式的值改变</a:t>
            </a:r>
          </a:p>
        </p:txBody>
      </p:sp>
    </p:spTree>
    <p:extLst>
      <p:ext uri="{BB962C8B-B14F-4D97-AF65-F5344CB8AC3E}">
        <p14:creationId xmlns:p14="http://schemas.microsoft.com/office/powerpoint/2010/main" val="230939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2F394-1B97-4A88-B716-E99401A0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" y="1268760"/>
            <a:ext cx="8792960" cy="5265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DC75C-944A-410A-8C2E-4905D4F67059}"/>
              </a:ext>
            </a:extLst>
          </p:cNvPr>
          <p:cNvSpPr txBox="1"/>
          <p:nvPr/>
        </p:nvSpPr>
        <p:spPr>
          <a:xfrm>
            <a:off x="566555" y="7287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使用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help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，获取帮助信息</a:t>
            </a:r>
          </a:p>
        </p:txBody>
      </p:sp>
    </p:spTree>
    <p:extLst>
      <p:ext uri="{BB962C8B-B14F-4D97-AF65-F5344CB8AC3E}">
        <p14:creationId xmlns:p14="http://schemas.microsoft.com/office/powerpoint/2010/main" val="212213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3736"/>
            <a:ext cx="8383447" cy="41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</a:t>
            </a:r>
            <a:r>
              <a:rPr lang="zh-CN" altLang="en-US" kern="0" dirty="0"/>
              <a:t> 命令被分成了多个类（如</a:t>
            </a:r>
            <a:r>
              <a:rPr lang="en-US" altLang="zh-CN" kern="0" dirty="0"/>
              <a:t>data, </a:t>
            </a:r>
            <a:r>
              <a:rPr lang="en-US" altLang="zh-CN" kern="0" dirty="0" err="1"/>
              <a:t>running,files</a:t>
            </a:r>
            <a:r>
              <a:rPr lang="en-US" altLang="zh-CN" kern="0" dirty="0"/>
              <a:t>,…</a:t>
            </a:r>
            <a:r>
              <a:rPr lang="zh-CN" altLang="en-US" kern="0" dirty="0"/>
              <a:t>），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得到该类下的命令；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 help  all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获取所有的命令帮助信息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  </a:t>
            </a:r>
            <a:r>
              <a:rPr lang="zh-CN" altLang="en-US" kern="0" dirty="0"/>
              <a:t>命令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获取一个命令的帮助信息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864854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获取一个类的操作命令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82E01-F874-47C0-81CC-87E7C499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90675"/>
            <a:ext cx="8454112" cy="53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命令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获取一个操作命令的帮助信息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794CF-F88A-4B40-9724-C7E2627D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" y="1889970"/>
            <a:ext cx="8937485" cy="30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F2074A-0E55-38BC-4189-C07A7624F220}"/>
              </a:ext>
            </a:extLst>
          </p:cNvPr>
          <p:cNvSpPr txBox="1"/>
          <p:nvPr/>
        </p:nvSpPr>
        <p:spPr>
          <a:xfrm>
            <a:off x="656564" y="941738"/>
            <a:ext cx="598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通过 </a:t>
            </a:r>
            <a:r>
              <a:rPr lang="en-US" altLang="zh-CN" sz="2400" b="1" dirty="0"/>
              <a:t>CMD </a:t>
            </a:r>
            <a:r>
              <a:rPr lang="zh-CN" altLang="en-US" sz="2400" b="1" dirty="0"/>
              <a:t>窗口属性的设置来调整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CBDF8-3A84-FCD5-DB7D-E72C7595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128278"/>
            <a:ext cx="6255696" cy="391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994297" y="1502473"/>
            <a:ext cx="7448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单击窗口左上角的图标，在弹出菜单上单击“属性”</a:t>
            </a:r>
          </a:p>
        </p:txBody>
      </p:sp>
    </p:spTree>
    <p:extLst>
      <p:ext uri="{BB962C8B-B14F-4D97-AF65-F5344CB8AC3E}">
        <p14:creationId xmlns:p14="http://schemas.microsoft.com/office/powerpoint/2010/main" val="311416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    </a:t>
            </a:r>
            <a:r>
              <a:rPr lang="zh-CN" altLang="en-US" dirty="0"/>
              <a:t>列出多行源代码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运行程序  </a:t>
            </a:r>
            <a:r>
              <a:rPr lang="en-US" altLang="zh-CN" dirty="0">
                <a:ea typeface="黑体" panose="02010609060101010101" pitchFamily="49" charset="-122"/>
              </a:rPr>
              <a:t>start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run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step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continue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finish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   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disassemble   </a:t>
            </a:r>
            <a:r>
              <a:rPr lang="zh-CN" altLang="en-US" dirty="0">
                <a:ea typeface="黑体" panose="02010609060101010101" pitchFamily="49" charset="-122"/>
              </a:rPr>
              <a:t>反汇编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Info        </a:t>
            </a:r>
            <a:r>
              <a:rPr lang="zh-CN" altLang="en-US" dirty="0">
                <a:ea typeface="黑体" panose="02010609060101010101" pitchFamily="49" charset="-122"/>
              </a:rPr>
              <a:t>查看信息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ea typeface="黑体" panose="02010609060101010101" pitchFamily="49" charset="-122"/>
              </a:rPr>
              <a:t>             查看内存    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watch     </a:t>
            </a:r>
            <a:r>
              <a:rPr lang="zh-CN" altLang="en-US" dirty="0">
                <a:ea typeface="黑体" panose="02010609060101010101" pitchFamily="49" charset="-122"/>
              </a:rPr>
              <a:t>监视变量值的变化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display  </a:t>
            </a:r>
            <a:r>
              <a:rPr lang="zh-CN" altLang="en-US" dirty="0">
                <a:ea typeface="黑体" panose="02010609060101010101" pitchFamily="49" charset="-122"/>
              </a:rPr>
              <a:t> 跟踪查看某个变量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file </a:t>
            </a:r>
            <a:r>
              <a:rPr lang="zh-CN" altLang="en-US" dirty="0">
                <a:ea typeface="黑体" panose="02010609060101010101" pitchFamily="49" charset="-122"/>
              </a:rPr>
              <a:t>         重新载入待调试程序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黑体" panose="02010609060101010101" pitchFamily="49" charset="-122"/>
              </a:rPr>
              <a:t>backtrace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查看当前函数及其被调用的信息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help       </a:t>
            </a:r>
            <a:r>
              <a:rPr lang="zh-CN" altLang="en-US" dirty="0">
                <a:ea typeface="黑体" panose="02010609060101010101" pitchFamily="49" charset="-122"/>
              </a:rPr>
              <a:t>查看命令帮助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quit        </a:t>
            </a:r>
            <a:r>
              <a:rPr lang="zh-CN" altLang="en-US" dirty="0">
                <a:ea typeface="黑体" panose="02010609060101010101" pitchFamily="49" charset="-122"/>
              </a:rPr>
              <a:t>退出 </a:t>
            </a:r>
            <a:r>
              <a:rPr lang="en-US" altLang="zh-CN" dirty="0" err="1">
                <a:ea typeface="黑体" panose="02010609060101010101" pitchFamily="49" charset="-122"/>
              </a:rPr>
              <a:t>gdb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环境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CBDF8-3A84-FCD5-DB7D-E72C7595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8" y="1754124"/>
            <a:ext cx="6255696" cy="391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341530" y="813197"/>
            <a:ext cx="7448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在“属性”窗口中，可设置“字体”，“颜色”等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159394-7010-3898-BE6C-B4831FE0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75" y="1495792"/>
            <a:ext cx="3645405" cy="45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341530" y="813197"/>
            <a:ext cx="8415935" cy="538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linkClick r:id="rId2"/>
              </a:rPr>
              <a:t>https://sourceware.org/gdb/</a:t>
            </a:r>
            <a:endParaRPr lang="en-US" altLang="zh-CN" sz="2400" b="1" dirty="0"/>
          </a:p>
          <a:p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在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中使用命令：</a:t>
            </a:r>
            <a:r>
              <a:rPr lang="en-US" altLang="zh-CN" sz="2400" b="1" dirty="0">
                <a:latin typeface="+mn-ea"/>
                <a:ea typeface="+mn-ea"/>
              </a:rPr>
              <a:t>set style </a:t>
            </a:r>
            <a:r>
              <a:rPr lang="en-US" altLang="zh-CN" sz="2400" b="1" dirty="0" err="1">
                <a:latin typeface="+mn-ea"/>
                <a:ea typeface="+mn-ea"/>
              </a:rPr>
              <a:t>textType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en-US" altLang="zh-CN" sz="2400" b="1" dirty="0" err="1">
                <a:latin typeface="+mn-ea"/>
                <a:ea typeface="+mn-ea"/>
              </a:rPr>
              <a:t>attr</a:t>
            </a:r>
            <a:r>
              <a:rPr lang="en-US" altLang="zh-CN" sz="2400" b="1" dirty="0">
                <a:latin typeface="+mn-ea"/>
                <a:ea typeface="+mn-ea"/>
              </a:rPr>
              <a:t>  value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latin typeface="+mn-ea"/>
                <a:ea typeface="+mn-ea"/>
              </a:rPr>
              <a:t>textType</a:t>
            </a:r>
            <a:r>
              <a:rPr lang="zh-CN" altLang="en-US" sz="2400" b="1" dirty="0">
                <a:latin typeface="+mn-ea"/>
                <a:ea typeface="+mn-ea"/>
              </a:rPr>
              <a:t>： 源码 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source) 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地址 </a:t>
            </a:r>
            <a:r>
              <a:rPr lang="en-US" altLang="zh-CN" sz="2400" b="1" dirty="0">
                <a:latin typeface="+mn-ea"/>
                <a:ea typeface="+mn-ea"/>
              </a:rPr>
              <a:t>( address)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latin typeface="+mn-ea"/>
                <a:ea typeface="+mn-ea"/>
              </a:rPr>
              <a:t>attr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背景颜色 </a:t>
            </a:r>
            <a:r>
              <a:rPr lang="en-US" altLang="zh-CN" sz="2400" b="1" dirty="0">
                <a:latin typeface="+mn-ea"/>
                <a:ea typeface="+mn-ea"/>
              </a:rPr>
              <a:t>(background)</a:t>
            </a:r>
            <a:r>
              <a:rPr lang="zh-CN" altLang="en-US" sz="2400" b="1" dirty="0">
                <a:latin typeface="+mn-ea"/>
                <a:ea typeface="+mn-ea"/>
              </a:rPr>
              <a:t>、字体颜色 </a:t>
            </a:r>
            <a:r>
              <a:rPr lang="en-US" altLang="zh-CN" sz="2400" b="1" dirty="0">
                <a:latin typeface="+mn-ea"/>
                <a:ea typeface="+mn-ea"/>
              </a:rPr>
              <a:t>(foreground)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粗细（</a:t>
            </a:r>
            <a:r>
              <a:rPr lang="en-US" altLang="zh-CN" sz="2400" b="1" dirty="0">
                <a:latin typeface="+mn-ea"/>
                <a:ea typeface="+mn-ea"/>
              </a:rPr>
              <a:t>intensity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value </a:t>
            </a:r>
            <a:r>
              <a:rPr lang="zh-CN" altLang="en-US" sz="2400" b="1" dirty="0">
                <a:latin typeface="+mn-ea"/>
                <a:ea typeface="+mn-ea"/>
              </a:rPr>
              <a:t>：颜色或者粗细 （</a:t>
            </a:r>
            <a:r>
              <a:rPr lang="en-US" altLang="zh-CN" sz="2400" b="1" dirty="0">
                <a:latin typeface="+mn-ea"/>
                <a:ea typeface="+mn-ea"/>
              </a:rPr>
              <a:t>normal, bold, dim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set style address foreground green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; </a:t>
            </a:r>
            <a:r>
              <a:rPr lang="zh-CN" altLang="en-US" sz="2400" b="1" dirty="0">
                <a:latin typeface="+mn-ea"/>
                <a:ea typeface="+mn-ea"/>
              </a:rPr>
              <a:t>设置地址显示的前景色为 绿色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set style address intensity bold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; </a:t>
            </a:r>
            <a:r>
              <a:rPr lang="zh-CN" altLang="en-US" sz="2400" b="1" dirty="0">
                <a:latin typeface="+mn-ea"/>
                <a:ea typeface="+mn-ea"/>
              </a:rPr>
              <a:t>设置地址显示粗体</a:t>
            </a:r>
          </a:p>
        </p:txBody>
      </p:sp>
    </p:spTree>
    <p:extLst>
      <p:ext uri="{BB962C8B-B14F-4D97-AF65-F5344CB8AC3E}">
        <p14:creationId xmlns:p14="http://schemas.microsoft.com/office/powerpoint/2010/main" val="3398953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2266CC-6BBC-6007-407F-A331AE67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238A2-5D28-E4AE-C408-E6028FBEDE95}"/>
              </a:ext>
            </a:extLst>
          </p:cNvPr>
          <p:cNvSpPr txBox="1"/>
          <p:nvPr/>
        </p:nvSpPr>
        <p:spPr>
          <a:xfrm>
            <a:off x="475726" y="729078"/>
            <a:ext cx="7878156" cy="6030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layout  </a:t>
            </a:r>
            <a:r>
              <a:rPr lang="zh-CN" altLang="en-US" sz="2400" b="1" dirty="0">
                <a:latin typeface="+mn-ea"/>
                <a:ea typeface="+mn-ea"/>
              </a:rPr>
              <a:t>设置布局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(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en-US" altLang="zh-CN" sz="2400" b="1" dirty="0">
                <a:latin typeface="+mn-ea"/>
                <a:ea typeface="+mn-ea"/>
              </a:rPr>
              <a:t>)  help  layout   //  </a:t>
            </a:r>
            <a:r>
              <a:rPr lang="zh-CN" altLang="en-US" sz="2400" b="1" dirty="0">
                <a:latin typeface="+mn-ea"/>
                <a:ea typeface="+mn-ea"/>
              </a:rPr>
              <a:t>显示 </a:t>
            </a:r>
            <a:r>
              <a:rPr lang="en-US" altLang="zh-CN" sz="2400" b="1" dirty="0">
                <a:latin typeface="+mn-ea"/>
                <a:ea typeface="+mn-ea"/>
              </a:rPr>
              <a:t>layout</a:t>
            </a:r>
            <a:r>
              <a:rPr lang="zh-CN" altLang="en-US" sz="2400" b="1" dirty="0">
                <a:latin typeface="+mn-ea"/>
                <a:ea typeface="+mn-ea"/>
              </a:rPr>
              <a:t>的用法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src</a:t>
            </a:r>
            <a:r>
              <a:rPr lang="en-US" altLang="zh-CN" sz="2400" b="1" dirty="0">
                <a:latin typeface="+mn-ea"/>
                <a:ea typeface="+mn-ea"/>
              </a:rPr>
              <a:t>   // </a:t>
            </a:r>
            <a:r>
              <a:rPr lang="zh-CN" altLang="en-US" sz="2400" b="1" dirty="0">
                <a:latin typeface="+mn-ea"/>
                <a:ea typeface="+mn-ea"/>
              </a:rPr>
              <a:t>显示源程序窗、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zh-CN" altLang="en-US" sz="2400" b="1" dirty="0">
                <a:latin typeface="+mn-ea"/>
                <a:ea typeface="+mn-ea"/>
              </a:rPr>
              <a:t>命令窗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asm</a:t>
            </a:r>
            <a:r>
              <a:rPr lang="en-US" altLang="zh-CN" sz="2400" b="1" dirty="0">
                <a:latin typeface="+mn-ea"/>
                <a:ea typeface="+mn-ea"/>
              </a:rPr>
              <a:t>   //</a:t>
            </a:r>
            <a:r>
              <a:rPr lang="zh-CN" altLang="en-US" sz="2400" b="1" dirty="0">
                <a:latin typeface="+mn-ea"/>
                <a:ea typeface="+mn-ea"/>
              </a:rPr>
              <a:t>源程序窗、反汇编窗、命令窗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regs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 // </a:t>
            </a:r>
            <a:r>
              <a:rPr lang="zh-CN" altLang="en-US" sz="2400" b="1" dirty="0">
                <a:latin typeface="+mn-ea"/>
                <a:ea typeface="+mn-ea"/>
              </a:rPr>
              <a:t>增加 寄存器窗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prev</a:t>
            </a:r>
            <a:r>
              <a:rPr lang="en-US" altLang="zh-CN" sz="2400" b="1" dirty="0">
                <a:latin typeface="+mn-ea"/>
                <a:ea typeface="+mn-ea"/>
              </a:rPr>
              <a:t>  // </a:t>
            </a:r>
            <a:r>
              <a:rPr lang="zh-CN" altLang="en-US" sz="2400" b="1" dirty="0">
                <a:latin typeface="+mn-ea"/>
                <a:ea typeface="+mn-ea"/>
              </a:rPr>
              <a:t>前一个窗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next  //</a:t>
            </a:r>
            <a:r>
              <a:rPr lang="zh-CN" altLang="en-US" sz="2400" b="1" dirty="0">
                <a:latin typeface="+mn-ea"/>
                <a:ea typeface="+mn-ea"/>
              </a:rPr>
              <a:t> 下一个窗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info wins  // </a:t>
            </a:r>
            <a:r>
              <a:rPr lang="zh-CN" altLang="en-US" sz="2400" b="1" dirty="0">
                <a:latin typeface="+mn-ea"/>
                <a:ea typeface="+mn-ea"/>
              </a:rPr>
              <a:t>显示窗口信息 行数，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dirty="0" err="1">
                <a:latin typeface="+mn-ea"/>
                <a:ea typeface="+mn-ea"/>
              </a:rPr>
              <a:t>winheight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dirty="0" err="1">
                <a:latin typeface="+mn-ea"/>
                <a:ea typeface="+mn-ea"/>
              </a:rPr>
              <a:t>nme</a:t>
            </a:r>
            <a:r>
              <a:rPr lang="en-US" altLang="zh-CN" sz="2400" b="1" dirty="0">
                <a:latin typeface="+mn-ea"/>
                <a:ea typeface="+mn-ea"/>
              </a:rPr>
              <a:t>  [+ /-] line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 update     </a:t>
            </a:r>
            <a:r>
              <a:rPr lang="zh-CN" altLang="en-US" sz="2400" b="1" dirty="0">
                <a:latin typeface="+mn-ea"/>
                <a:ea typeface="+mn-ea"/>
              </a:rPr>
              <a:t>更新源代码窗和当前执行点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 refresh    </a:t>
            </a:r>
            <a:r>
              <a:rPr lang="zh-CN" altLang="en-US" sz="2400" b="1" dirty="0">
                <a:latin typeface="+mn-ea"/>
                <a:ea typeface="+mn-ea"/>
              </a:rPr>
              <a:t>刷新所有窗口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 focus     </a:t>
            </a:r>
            <a:r>
              <a:rPr lang="en-US" altLang="zh-CN" sz="2400" b="1" dirty="0" err="1">
                <a:latin typeface="+mn-ea"/>
                <a:ea typeface="+mn-ea"/>
              </a:rPr>
              <a:t>cmd</a:t>
            </a:r>
            <a:r>
              <a:rPr lang="en-US" altLang="zh-CN" sz="2400" b="1" dirty="0">
                <a:latin typeface="+mn-ea"/>
                <a:ea typeface="+mn-ea"/>
              </a:rPr>
              <a:t>/</a:t>
            </a:r>
            <a:r>
              <a:rPr lang="en-US" altLang="zh-CN" sz="2400" b="1" dirty="0" err="1">
                <a:latin typeface="+mn-ea"/>
                <a:ea typeface="+mn-ea"/>
              </a:rPr>
              <a:t>src</a:t>
            </a:r>
            <a:r>
              <a:rPr lang="en-US" altLang="zh-CN" sz="2400" b="1" dirty="0">
                <a:latin typeface="+mn-ea"/>
                <a:ea typeface="+mn-ea"/>
              </a:rPr>
              <a:t>/</a:t>
            </a:r>
            <a:r>
              <a:rPr lang="en-US" altLang="zh-CN" sz="2400" b="1" dirty="0" err="1">
                <a:latin typeface="+mn-ea"/>
                <a:ea typeface="+mn-ea"/>
              </a:rPr>
              <a:t>asm</a:t>
            </a:r>
            <a:r>
              <a:rPr lang="en-US" altLang="zh-CN" sz="2400" b="1" dirty="0">
                <a:latin typeface="+mn-ea"/>
                <a:ea typeface="+mn-ea"/>
              </a:rPr>
              <a:t>/regs/next/</a:t>
            </a:r>
            <a:r>
              <a:rPr lang="en-US" altLang="zh-CN" sz="2400" b="1" dirty="0" err="1">
                <a:latin typeface="+mn-ea"/>
                <a:ea typeface="+mn-ea"/>
              </a:rPr>
              <a:t>prev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188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2266CC-6BBC-6007-407F-A331AE67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F52E7-7FC1-2558-F6DD-2D283650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754575"/>
            <a:ext cx="5625625" cy="41584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8E3D6E-B6E2-36C9-3BE3-AE37EAD60FF5}"/>
              </a:ext>
            </a:extLst>
          </p:cNvPr>
          <p:cNvSpPr txBox="1"/>
          <p:nvPr/>
        </p:nvSpPr>
        <p:spPr>
          <a:xfrm>
            <a:off x="611559" y="791612"/>
            <a:ext cx="8075241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layout  </a:t>
            </a:r>
            <a:r>
              <a:rPr lang="zh-CN" altLang="en-US" sz="2400" b="1" dirty="0">
                <a:latin typeface="+mn-ea"/>
                <a:ea typeface="+mn-ea"/>
              </a:rPr>
              <a:t>设置布局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用箭头键，可以对焦点窗口上下、左右移动或翻页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29526F-542B-20B5-F787-88EABAC83750}"/>
              </a:ext>
            </a:extLst>
          </p:cNvPr>
          <p:cNvSpPr txBox="1"/>
          <p:nvPr/>
        </p:nvSpPr>
        <p:spPr>
          <a:xfrm>
            <a:off x="611558" y="6066388"/>
            <a:ext cx="6660741" cy="39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Ctrl-x  a :  </a:t>
            </a:r>
            <a:r>
              <a:rPr lang="zh-CN" altLang="en-US" sz="1800" b="1" dirty="0">
                <a:latin typeface="+mn-ea"/>
                <a:ea typeface="+mn-ea"/>
              </a:rPr>
              <a:t>切换 </a:t>
            </a:r>
            <a:r>
              <a:rPr lang="zh-CN" altLang="en-US" b="1" dirty="0">
                <a:latin typeface="+mn-ea"/>
                <a:ea typeface="+mn-ea"/>
              </a:rPr>
              <a:t>显示不同窗口个数的布局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216043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l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根据行号和函数名查看。除了可以查看本文件源码，还可以查看其他文件的源码。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EDF0EC-65C2-480A-9E0D-69D28098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9" y="3215116"/>
            <a:ext cx="8145905" cy="967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E50D11-0E37-45C6-B007-291A36F9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29100"/>
            <a:ext cx="7957336" cy="7200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22FDB2-CE44-4016-8B26-B268331D5777}"/>
              </a:ext>
            </a:extLst>
          </p:cNvPr>
          <p:cNvSpPr txBox="1"/>
          <p:nvPr/>
        </p:nvSpPr>
        <p:spPr>
          <a:xfrm>
            <a:off x="836585" y="5218061"/>
            <a:ext cx="6570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n-lt"/>
                <a:ea typeface="+mn-ea"/>
              </a:rPr>
              <a:t>列出源代码的函数是可以设置的。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D55879-DDCB-46AE-8385-31F2E293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95" y="5910163"/>
            <a:ext cx="4814952" cy="669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67DC62-2FF5-4654-BA2E-87D2C1C47B7D}"/>
              </a:ext>
            </a:extLst>
          </p:cNvPr>
          <p:cNvSpPr txBox="1"/>
          <p:nvPr/>
        </p:nvSpPr>
        <p:spPr>
          <a:xfrm>
            <a:off x="5932973" y="5859463"/>
            <a:ext cx="247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show </a:t>
            </a:r>
            <a:r>
              <a:rPr lang="en-US" altLang="zh-CN" dirty="0"/>
              <a:t>  </a:t>
            </a:r>
            <a:r>
              <a:rPr lang="en-US" altLang="zh-CN" sz="1800" dirty="0" err="1"/>
              <a:t>listsize</a:t>
            </a:r>
            <a:endParaRPr lang="en-US" altLang="zh-CN" sz="1800" dirty="0"/>
          </a:p>
          <a:p>
            <a:r>
              <a:rPr lang="en-US" altLang="zh-CN" dirty="0"/>
              <a:t>set       </a:t>
            </a:r>
            <a:r>
              <a:rPr lang="en-US" altLang="zh-CN" dirty="0" err="1"/>
              <a:t>listsize</a:t>
            </a:r>
            <a:r>
              <a:rPr lang="en-US" altLang="zh-CN" dirty="0"/>
              <a:t>    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9452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help  list    </a:t>
            </a:r>
            <a:r>
              <a:rPr lang="zh-CN" altLang="en-US" dirty="0"/>
              <a:t>或者 </a:t>
            </a:r>
            <a:r>
              <a:rPr lang="en-US" altLang="zh-CN" dirty="0"/>
              <a:t>help  l</a:t>
            </a:r>
            <a:r>
              <a:rPr lang="zh-CN" altLang="en-US" dirty="0"/>
              <a:t>，</a:t>
            </a:r>
            <a:r>
              <a:rPr lang="en-US" altLang="zh-CN" dirty="0"/>
              <a:t>   </a:t>
            </a:r>
            <a:r>
              <a:rPr lang="zh-CN" altLang="en-US" dirty="0"/>
              <a:t>显示</a:t>
            </a:r>
            <a:r>
              <a:rPr lang="en-US" altLang="zh-CN" dirty="0"/>
              <a:t>list </a:t>
            </a:r>
            <a:r>
              <a:rPr lang="zh-CN" altLang="en-US" dirty="0"/>
              <a:t>的各种操作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4ADD2-0F52-44AB-B91A-4358B463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8" y="2123855"/>
            <a:ext cx="8475063" cy="4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659" y="863715"/>
            <a:ext cx="8460681" cy="57610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  </a:t>
            </a:r>
            <a:r>
              <a:rPr lang="zh-CN" altLang="en-US" dirty="0"/>
              <a:t>：</a:t>
            </a:r>
            <a:r>
              <a:rPr lang="en-US" altLang="zh-CN" sz="2000" dirty="0"/>
              <a:t>lists ten more lines after or around previous listing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–  : </a:t>
            </a:r>
            <a:r>
              <a:rPr lang="en-US" altLang="zh-CN" sz="2000" dirty="0"/>
              <a:t>lists the ten lines before a previous ten-line listing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           </a:t>
            </a:r>
            <a:r>
              <a:rPr lang="zh-CN" altLang="en-US" dirty="0"/>
              <a:t>：</a:t>
            </a:r>
            <a:r>
              <a:rPr lang="en-US" altLang="zh-CN" dirty="0"/>
              <a:t>list around that line </a:t>
            </a:r>
            <a:r>
              <a:rPr lang="en-US" altLang="zh-CN" dirty="0">
                <a:solidFill>
                  <a:srgbClr val="FF0000"/>
                </a:solidFill>
              </a:rPr>
              <a:t>in current file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15,30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main     </a:t>
            </a:r>
            <a:r>
              <a:rPr lang="zh-CN" altLang="en-US" dirty="0"/>
              <a:t>： 显示 </a:t>
            </a:r>
            <a:r>
              <a:rPr lang="en-US" altLang="zh-CN" dirty="0"/>
              <a:t>main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*address       l  </a:t>
            </a:r>
            <a:r>
              <a:rPr lang="zh-CN" altLang="en-US" dirty="0"/>
              <a:t>*</a:t>
            </a:r>
            <a:r>
              <a:rPr lang="en-US" altLang="zh-CN" dirty="0"/>
              <a:t>$rip  </a:t>
            </a:r>
            <a:r>
              <a:rPr lang="en-US" altLang="zh-CN" dirty="0" err="1"/>
              <a:t>rip</a:t>
            </a:r>
            <a:r>
              <a:rPr lang="en-US" altLang="zh-CN" dirty="0"/>
              <a:t>  </a:t>
            </a:r>
            <a:r>
              <a:rPr lang="zh-CN" altLang="en-US" dirty="0"/>
              <a:t>对应的源程序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test.c:15   </a:t>
            </a:r>
            <a:r>
              <a:rPr lang="zh-CN" altLang="en-US" dirty="0"/>
              <a:t>：指明当前文件为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</a:t>
            </a:r>
            <a:r>
              <a:rPr lang="en-US" altLang="zh-CN" dirty="0" err="1"/>
              <a:t>test.c:main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每次显示的行数可以修改</a:t>
            </a:r>
            <a:r>
              <a:rPr lang="zh-CN" altLang="en-US" dirty="0"/>
              <a:t>，缺省情况下，每次列出 </a:t>
            </a:r>
            <a:r>
              <a:rPr lang="en-US" altLang="zh-CN" dirty="0"/>
              <a:t>10</a:t>
            </a:r>
            <a:r>
              <a:rPr lang="zh-CN" altLang="en-US" dirty="0"/>
              <a:t>行；  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show  </a:t>
            </a:r>
            <a:r>
              <a:rPr lang="en-US" altLang="zh-CN" dirty="0" err="1"/>
              <a:t>listsize</a:t>
            </a:r>
            <a:r>
              <a:rPr lang="en-US" altLang="zh-CN" dirty="0"/>
              <a:t>   ;  </a:t>
            </a:r>
            <a:r>
              <a:rPr lang="zh-CN" altLang="en-US" dirty="0"/>
              <a:t>显示当前显示行数 设置的值</a:t>
            </a:r>
            <a:br>
              <a:rPr lang="en-US" altLang="zh-CN" dirty="0"/>
            </a:br>
            <a:r>
              <a:rPr lang="en-US" altLang="zh-CN" dirty="0"/>
              <a:t>set  </a:t>
            </a:r>
            <a:r>
              <a:rPr lang="en-US" altLang="zh-CN" dirty="0" err="1"/>
              <a:t>listsize</a:t>
            </a:r>
            <a:r>
              <a:rPr lang="en-US" altLang="zh-CN" dirty="0"/>
              <a:t>  20 ;  </a:t>
            </a:r>
            <a:r>
              <a:rPr lang="zh-CN" altLang="en-US" dirty="0"/>
              <a:t>将每次列出的代码行数设为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03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8460681" cy="57610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start</a:t>
            </a:r>
            <a:r>
              <a:rPr lang="zh-CN" altLang="en-US" dirty="0"/>
              <a:t>：开始执行程序，在第一条可执行语句处停下来；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run </a:t>
            </a:r>
            <a:r>
              <a:rPr lang="zh-CN" altLang="en-US" dirty="0"/>
              <a:t> ： 运行程序，直到第一个断点或程序结束；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step </a:t>
            </a:r>
            <a:r>
              <a:rPr lang="zh-CN" altLang="en-US" dirty="0"/>
              <a:t>：执行下一条语句，如果该语句为函数调用，则执行所调用函数执行其第一行语句；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  [N] :  </a:t>
            </a:r>
            <a:r>
              <a:rPr lang="zh-CN" altLang="en-US" dirty="0">
                <a:solidFill>
                  <a:srgbClr val="FF0000"/>
                </a:solidFill>
              </a:rPr>
              <a:t>执行一</a:t>
            </a:r>
            <a:r>
              <a:rPr lang="en-US" altLang="zh-CN" dirty="0">
                <a:solidFill>
                  <a:srgbClr val="FF0000"/>
                </a:solidFill>
              </a:rPr>
              <a:t>(N)</a:t>
            </a:r>
            <a:r>
              <a:rPr lang="zh-CN" altLang="en-US" dirty="0">
                <a:solidFill>
                  <a:srgbClr val="FF0000"/>
                </a:solidFill>
              </a:rPr>
              <a:t>条机器指令</a:t>
            </a:r>
            <a:r>
              <a:rPr lang="zh-CN" altLang="en-US" dirty="0"/>
              <a:t>，</a:t>
            </a:r>
            <a:r>
              <a:rPr lang="en-US" altLang="zh-CN" dirty="0"/>
              <a:t>s </a:t>
            </a:r>
            <a:r>
              <a:rPr lang="zh-CN" altLang="en-US" dirty="0"/>
              <a:t>是执行一条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对于 </a:t>
            </a:r>
            <a:r>
              <a:rPr lang="en-US" altLang="zh-CN" dirty="0"/>
              <a:t>call </a:t>
            </a:r>
            <a:r>
              <a:rPr lang="zh-CN" altLang="en-US" dirty="0"/>
              <a:t>指令，进入被调函数；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next</a:t>
            </a:r>
            <a:r>
              <a:rPr lang="zh-CN" altLang="en-US" dirty="0"/>
              <a:t>：执行下一条语句，如果该下一条语句为函数调用，不会进入函数内部执行</a:t>
            </a:r>
            <a:r>
              <a:rPr lang="en-US" altLang="zh-CN" dirty="0"/>
              <a:t>(</a:t>
            </a:r>
            <a:r>
              <a:rPr lang="zh-CN" altLang="en-US" dirty="0"/>
              <a:t>即不会一步步调试函数内部语句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nexti</a:t>
            </a:r>
            <a:r>
              <a:rPr lang="en-US" altLang="zh-CN" dirty="0"/>
              <a:t> [N] : </a:t>
            </a:r>
            <a:r>
              <a:rPr lang="zh-CN" altLang="en-US" dirty="0">
                <a:latin typeface="+mn-ea"/>
              </a:rPr>
              <a:t>类似 </a:t>
            </a:r>
            <a:r>
              <a:rPr lang="en-US" altLang="zh-CN" dirty="0" err="1">
                <a:latin typeface="+mn-ea"/>
              </a:rPr>
              <a:t>si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不进入 </a:t>
            </a:r>
            <a:r>
              <a:rPr lang="en-US" altLang="zh-CN" dirty="0">
                <a:latin typeface="+mn-ea"/>
              </a:rPr>
              <a:t>call </a:t>
            </a:r>
            <a:r>
              <a:rPr lang="zh-CN" altLang="en-US" dirty="0">
                <a:latin typeface="+mn-ea"/>
              </a:rPr>
              <a:t>调用的函数</a:t>
            </a:r>
            <a:endParaRPr lang="en-US" altLang="zh-CN" sz="2400" b="1" dirty="0">
              <a:latin typeface="+mn-ea"/>
              <a:ea typeface="+mn-ea"/>
            </a:endParaRPr>
          </a:p>
          <a:p>
            <a:pPr marL="324000">
              <a:spcBef>
                <a:spcPts val="0"/>
              </a:spcBef>
            </a:pPr>
            <a:r>
              <a:rPr lang="en-US" altLang="zh-CN" dirty="0"/>
              <a:t>continue</a:t>
            </a:r>
            <a:r>
              <a:rPr lang="zh-CN" altLang="en-US" dirty="0"/>
              <a:t>：继续程序的运行，直到下一个断点。如果没有下一个端点，则程序执行结束。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D0E2C-1099-4494-AD91-3CEC07DA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5139190"/>
            <a:ext cx="3623343" cy="937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23A59-88B0-412A-8C34-FC19838A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84095"/>
            <a:ext cx="1610885" cy="686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A0A5-BF53-4000-BC08-D3433AC9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805" y="4211067"/>
            <a:ext cx="1883177" cy="6861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F8679F-353F-4620-B86D-1A7542BD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69" y="2957147"/>
            <a:ext cx="4455495" cy="768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EC5600-D70E-446F-A090-1E53AA5E9370}"/>
              </a:ext>
            </a:extLst>
          </p:cNvPr>
          <p:cNvSpPr txBox="1"/>
          <p:nvPr/>
        </p:nvSpPr>
        <p:spPr>
          <a:xfrm>
            <a:off x="5697125" y="2970819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start</a:t>
            </a:r>
            <a:r>
              <a:rPr lang="zh-CN" altLang="en-US" sz="2400" dirty="0"/>
              <a:t> 、</a:t>
            </a:r>
            <a:r>
              <a:rPr lang="en-US" altLang="zh-CN" sz="2400" dirty="0"/>
              <a:t>run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BB382-6A18-4200-A7CF-8D036AE83F99}"/>
              </a:ext>
            </a:extLst>
          </p:cNvPr>
          <p:cNvSpPr txBox="1"/>
          <p:nvPr/>
        </p:nvSpPr>
        <p:spPr>
          <a:xfrm>
            <a:off x="5714992" y="4331534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continue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A801F-80AC-45EB-97CB-0215A1A28382}"/>
              </a:ext>
            </a:extLst>
          </p:cNvPr>
          <p:cNvSpPr txBox="1"/>
          <p:nvPr/>
        </p:nvSpPr>
        <p:spPr>
          <a:xfrm>
            <a:off x="5697124" y="5049180"/>
            <a:ext cx="31055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step</a:t>
            </a:r>
          </a:p>
          <a:p>
            <a:r>
              <a:rPr lang="en-US" altLang="zh-CN" sz="2400" dirty="0"/>
              <a:t>next</a:t>
            </a:r>
          </a:p>
          <a:p>
            <a:r>
              <a:rPr lang="en-US" altLang="zh-CN" sz="2400" dirty="0"/>
              <a:t>finish    </a:t>
            </a:r>
            <a:r>
              <a:rPr lang="zh-CN" altLang="en-US" sz="2400" dirty="0"/>
              <a:t>跳出函数</a:t>
            </a:r>
            <a:endParaRPr lang="en-US" altLang="zh-CN" sz="2400" dirty="0"/>
          </a:p>
          <a:p>
            <a:r>
              <a:rPr lang="en-US" altLang="zh-CN" sz="2400" dirty="0"/>
              <a:t>until      </a:t>
            </a:r>
            <a:r>
              <a:rPr lang="zh-CN" altLang="en-US" sz="2400" dirty="0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37091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9D7B-9714-438C-844F-653398EF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12701"/>
            <a:ext cx="7347328" cy="484529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331640" y="230387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421650" y="527420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33081</TotalTime>
  <Words>1761</Words>
  <Application>Microsoft Office PowerPoint</Application>
  <PresentationFormat>全屏显示(4:3)</PresentationFormat>
  <Paragraphs>207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Arial</vt:lpstr>
      <vt:lpstr>Times New Roman</vt:lpstr>
      <vt:lpstr>Wingdings</vt:lpstr>
      <vt:lpstr>默认设计模板</vt:lpstr>
      <vt:lpstr>  gdb 操作说明   </vt:lpstr>
      <vt:lpstr>调试准备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向阳 许</cp:lastModifiedBy>
  <cp:revision>2498</cp:revision>
  <dcterms:created xsi:type="dcterms:W3CDTF">2008-04-26T09:05:28Z</dcterms:created>
  <dcterms:modified xsi:type="dcterms:W3CDTF">2023-11-08T09:34:52Z</dcterms:modified>
</cp:coreProperties>
</file>