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Ethan Benjamin Katz-Basset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C58D13-8716-496D-AAF1-750270EA8085}">
  <a:tblStyle styleId="{73C58D13-8716-496D-AAF1-750270EA80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8-23T18:42:52.890">
    <p:pos x="202" y="641"/>
    <p:text>can you redo slide 2 to have these quotes on it in the same position they are here, with the script here, (just about the papers, not the deployment) so that when you get to this slide, you won't have to go over them again and can do a shorter intro to making the deployment point and the two questions at the bottom?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8-23T18:42:52.890">
    <p:pos x="196" y="725"/>
    <p:text>can you redo slide 2 to have these quotes on it in the same position they are here, with the script here, (just about the papers, not the deployment) so that when you get to this slide, you won't have to go over them again and can do a shorter intro to making the deployment point and the two questions at the bottom?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792fcca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792fcca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792fccaf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792fccaf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et’s discuss the two systems -- the root DNS and Microsoft’s CDN.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792fccaf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792fccaf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what’s the root DNS?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all starts with a user. The user wants to resolve a human-readable name, like sigcomm.org, to the IP address where sigcomm.org can be found. </a:t>
            </a:r>
            <a:br>
              <a:rPr lang="en"/>
            </a:br>
            <a:endParaRPr/>
          </a:p>
          <a:p>
            <a:pPr indent="0" lvl="0" marL="0" rtl="0" algn="l">
              <a:spcBef>
                <a:spcPts val="0"/>
              </a:spcBef>
              <a:spcAft>
                <a:spcPts val="0"/>
              </a:spcAft>
              <a:buNone/>
            </a:pPr>
            <a:r>
              <a:rPr lang="en"/>
              <a:t>(DOUBLE CLICK)</a:t>
            </a:r>
            <a:br>
              <a:rPr lang="en"/>
            </a:br>
            <a:br>
              <a:rPr lang="en"/>
            </a:br>
            <a:r>
              <a:rPr lang="en"/>
              <a:t>The user asks the recursive resolver about sigcomm.org. </a:t>
            </a:r>
            <a:br>
              <a:rPr lang="en"/>
            </a:br>
            <a:br>
              <a:rPr lang="en"/>
            </a:br>
            <a:r>
              <a:rPr lang="en"/>
              <a:t>The recursive resolver will query the root DNS, asking about the Top Level Domain (or TLD, for short). The root DNS is a group of 13 anycast deployments (referred to by letters of the alphabet), run by different organizations. The deployments are anywhere from 6 to 250 sites.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recursive resolver can choose </a:t>
            </a:r>
            <a:r>
              <a:rPr lang="en"/>
              <a:t>whichever</a:t>
            </a:r>
            <a:r>
              <a:rPr lang="en"/>
              <a:t> root letter it wants to query, since each letter deployment provides an identical service. In this case, the recursive resolver asks B root where it can find ORG, since the user is asking about sigcomm DOT ORG.</a:t>
            </a:r>
            <a:br>
              <a:rPr lang="en"/>
            </a:br>
            <a:endParaRPr/>
          </a:p>
          <a:p>
            <a:pPr indent="0" lvl="0" marL="0" rtl="0" algn="l">
              <a:spcBef>
                <a:spcPts val="0"/>
              </a:spcBef>
              <a:spcAft>
                <a:spcPts val="0"/>
              </a:spcAft>
              <a:buNone/>
            </a:pPr>
            <a:r>
              <a:rPr lang="en"/>
              <a:t>(DOUBLE CLICK)</a:t>
            </a:r>
            <a:br>
              <a:rPr lang="en"/>
            </a:br>
            <a:br>
              <a:rPr lang="en"/>
            </a:br>
            <a:r>
              <a:rPr lang="en"/>
              <a:t>The recursive resolver stores the answer from B root in its cache. Nearly all records from the root servers have a TTL (which is a time to liv) of 2 days, which means the recursive resolver can store that record for up to 2 days before it needs to refresh it. The recursive then completes the resolution process and forwards the result to the user.</a:t>
            </a:r>
            <a:br>
              <a:rPr lang="en"/>
            </a:br>
            <a:br>
              <a:rPr lang="en"/>
            </a:br>
            <a:r>
              <a:rPr lang="en"/>
              <a:t>Usually, these recursive resolvers (and therefore their caches) are shared among users in an ISP. So, the chance that a user has to wait for a root DNS query is very small, since there is (ideally) one query per TLD every 2 days among the entire set of users</a:t>
            </a:r>
            <a:r>
              <a:rPr lang="en">
                <a:highlight>
                  <a:srgbClr val="FFFF00"/>
                </a:highlight>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792fccaf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792fccaf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We used concurrent packet captures for 2 days from nearly all root letters.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tell us who is querying the root DNS, how often they query, and which sites they’re hitting. </a:t>
            </a:r>
            <a:br>
              <a:rPr lang="en"/>
            </a:br>
            <a:br>
              <a:rPr lang="en"/>
            </a:br>
            <a:r>
              <a:rPr lang="en"/>
              <a:t>From TCP DNS queries, we can extract latency from recursive resolvers to sites, which we use to calculate latency inflation.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Measurements come from queriers in more than 50,000 ASes.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792fccaf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792fccaf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Microsoft operates an anycast CDN with 110 sites, which we call R110. Microsoft also has smaller (sub-)deployments that we discuss in the paper, but we focus on the largest one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obtain user counts from Microsoft, who approximates user counts by counting distinct IP addresses.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Server side logs and client-side measurements give us latency measurements from users to sites.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Microsoft measurements are also from more than 50,000 ASes.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792fccaf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792fccaf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ow that we have sufficient background, let’s jump into some results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792fccaf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792fccaf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our results on inflation.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x axis shows latency inflation and </a:t>
            </a:r>
            <a:r>
              <a:rPr lang="en">
                <a:solidFill>
                  <a:schemeClr val="dk1"/>
                </a:solidFill>
              </a:rPr>
              <a:t>the y axis shows the cumulative fraction of users. </a:t>
            </a:r>
            <a:r>
              <a:rPr lang="en"/>
              <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For example the point at (50, .5) means that 50% of users experience at most 50 ms of latency inflation.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blue x’s show latency inflation for Microsoft’s deployment,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red markers show C root’s inflation as an example of an individual root’s inflation (which is similar to other root letters).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root letters inflation is quite large -- much larger than in Microsoft’s CDN. For example, the red circles show that </a:t>
            </a:r>
            <a:r>
              <a:rPr lang="en"/>
              <a:t>65</a:t>
            </a:r>
            <a:r>
              <a:rPr lang="en"/>
              <a:t>% of users experience less than 100 ms of latency inflation to C root, but 98% of users experience less than 100 ms to Microsoft.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792fccaf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792fccaf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a:t>
            </a:r>
            <a:r>
              <a:rPr lang="en">
                <a:solidFill>
                  <a:schemeClr val="dk1"/>
                </a:solidFill>
              </a:rPr>
              <a:t>s large inflation in the root DNS a problem? That is, “does the inflation impact users”?</a:t>
            </a:r>
            <a:br>
              <a:rPr lang="en">
                <a:solidFill>
                  <a:schemeClr val="dk1"/>
                </a:solidFill>
              </a:rPr>
            </a:br>
            <a:br>
              <a:rPr lang="en">
                <a:solidFill>
                  <a:schemeClr val="dk1"/>
                </a:solidFill>
              </a:rPr>
            </a:br>
            <a:r>
              <a:rPr lang="en">
                <a:solidFill>
                  <a:schemeClr val="dk1"/>
                </a:solidFill>
              </a:rPr>
              <a:t>For the root DNS one might think “no, it doesn’t really” due to the caching of DNS records we mentioned. </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That being said, there’s lots of attention being placed on root DNS latency.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addition to the 2018 SIGCOMM paper we mentioned earlier, here are newsposts, some of which are from reputable sources such as ThousandEyes. Given all this attention on root DNS latency, we felt it was necessary to measure inflations impact on users, despite our ability to reason intuitively about root DNS interactions.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792fccaf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792fccaf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792fccaf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792fccaf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measure this impact, we looked at how users interact with the root DNS.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calculate the number of queries each user makes each day by counting the number of queries seen in our root DNS traces by recursives,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divide daily query counts by the number of users seen using that recursive. The numerator in the equation is the number of queries made by a recursive, while the denominator is the number of users using that recursive.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figure shows queries per user per day on the x axis, and the cumulative fraction of users on the y axis. For example, the point at (.1, .2) circled in red means that 20% of users experience at most .1 queries per day to the root DNS, on average.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the median, users execute about a query a day to the root DNS, and that’s out of all the other things you are doing on the Internet. If we’re only querying it once per day, anycast could route our queries to the root DNS around the globe, and we wouldn’t notice the difference. It would hardly affect our Internet experience. Hence root DNS latency hardly matters to users.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8bdb805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8bdb805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Conversely, in Microsoft’s CDN, we show that latency really does matter. </a:t>
            </a:r>
            <a:br>
              <a:rPr lang="en"/>
            </a:br>
            <a:br>
              <a:rPr lang="en"/>
            </a:br>
            <a:r>
              <a:rPr lang="en"/>
              <a:t>Unlike in the root DNS, where a round trip (or RTT) is rarely incurred, we measured that users incur at least 10 RTTs when fetching Microsoft web pages.</a:t>
            </a:r>
            <a:br>
              <a:rPr lang="en"/>
            </a:br>
            <a:br>
              <a:rPr lang="en"/>
            </a:br>
            <a:r>
              <a:rPr lang="en"/>
              <a:t>To obtain a lower bound on how much latency matters in a web page load, for example, we multiply latency per round trip by the lower bound on the number of round trips (which is 10).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figure shows a CDF of latency per RTT for users on the top axis , and latency per web page on the bottom axis.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red circle indicates that 65% of users experience at most 20 ms per round trip or, equivalently, roughly 200 ms per page load</a:t>
            </a:r>
            <a:br>
              <a:rPr lang="en"/>
            </a:br>
            <a:endParaRPr/>
          </a:p>
          <a:p>
            <a:pPr indent="0" lvl="0" marL="0" rtl="0" algn="l">
              <a:spcBef>
                <a:spcPts val="0"/>
              </a:spcBef>
              <a:spcAft>
                <a:spcPts val="0"/>
              </a:spcAft>
              <a:buNone/>
            </a:pPr>
            <a:r>
              <a:rPr lang="en"/>
              <a:t>Latency for users is low, but inflation could hurt users significantly, since the inflation is compounded with each round trip. Recall that median latency inflation in C root, for example, was 50 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Adding C roots inflation at the median would drastically increase page load times (by at least 500 ms!). Therefore, Microsoft has a much larger incentive than root DNS operators to limit inflation for users.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8050ef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8050ef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Clr>
                <a:schemeClr val="dk1"/>
              </a:buClr>
              <a:buSzPts val="1100"/>
              <a:buFont typeface="Arial"/>
              <a:buNone/>
            </a:pPr>
            <a:r>
              <a:rPr lang="en">
                <a:solidFill>
                  <a:schemeClr val="dk1"/>
                </a:solidFill>
              </a:rPr>
              <a:t>In the literature, we see some mixed reviews of anycast.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Quoted here are two papers from major conferences within a few years of each other that arrive at two very different conclusions. One study says anycast’s inefficiencies are surprisingly excessive while the other says anycast performs well despite the lack of centralized control.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naturally, we were confused.</a:t>
            </a:r>
            <a:br>
              <a:rPr lang="en"/>
            </a:br>
            <a:br>
              <a:rPr lang="en"/>
            </a:br>
            <a:r>
              <a:rPr lang="en"/>
              <a:t>We went ahead and cleared up the confusion, by analyzing two systems that use anycast using both the same methodology and coverage so we could compare results.</a:t>
            </a:r>
            <a:br>
              <a:rPr lang="en"/>
            </a:br>
            <a:br>
              <a:rPr lang="en"/>
            </a:br>
            <a:r>
              <a:rPr lang="en"/>
              <a:t>When we placed anycast performance in the context of the system, we realized that anycast performance can be quite good when it MATTERS to users.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792fccaf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792fccaf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is inflation so different?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792fccafd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792fccafd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answer this</a:t>
            </a:r>
            <a:r>
              <a:rPr lang="en"/>
              <a:t>, we looked at paths to Microsoft and the roots, and found that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paths to Microsoft are shorter. The left plot shows a bar graph of AS path lengths to each destination from RIPE Atlas probes</a:t>
            </a:r>
            <a:r>
              <a:rPr lang="en">
                <a:solidFill>
                  <a:schemeClr val="dk1"/>
                </a:solidFill>
              </a:rPr>
              <a:t>.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63% of paths to Microsoft are direct connections, but only 15% of paths to the root DNS are direct connections as highlighted by the red circles.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right plot shows that shorter AS paths have less inflation </a:t>
            </a:r>
            <a:r>
              <a:rPr lang="en">
                <a:solidFill>
                  <a:schemeClr val="dk1"/>
                </a:solidFill>
              </a:rPr>
              <a:t>so it seems that the short paths on the left plot are helping Microsoft control inflation</a:t>
            </a:r>
            <a:r>
              <a:rPr lang="en"/>
              <a:t>. To obtain the right plot, we plot the inflation RIPE Atlas probes experience </a:t>
            </a:r>
            <a:r>
              <a:rPr lang="en">
                <a:solidFill>
                  <a:schemeClr val="dk1"/>
                </a:solidFill>
              </a:rPr>
              <a:t>in a box and whisker</a:t>
            </a:r>
            <a:r>
              <a:rPr lang="en"/>
              <a:t>, sorted by the AS path length to each destination.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‘CDN’ and ‘All Roots’ whiskers show that paths of length 2 have less inflation than paths of length 3 and 4. The trend is not absolute across all root letters, likely since deployment and routing strategies play roles as well.</a:t>
            </a:r>
            <a:br>
              <a:rPr lang="en"/>
            </a:br>
            <a:endParaRPr/>
          </a:p>
          <a:p>
            <a:pPr indent="0" lvl="0" marL="0" rtl="0" algn="l">
              <a:spcBef>
                <a:spcPts val="0"/>
              </a:spcBef>
              <a:spcAft>
                <a:spcPts val="0"/>
              </a:spcAft>
              <a:buNone/>
            </a:pPr>
            <a:r>
              <a:rPr lang="en"/>
              <a:t>So, why are paths to Microsoft paths shorter? And why do shorter paths have less inflation? Microsoft directly connects to networks, sidestepping the challenges of BGP -- that is, BGP does not take performance into account. Direct paths through peers and shorter AS paths are preferred in the BGP decision process, and so Microsoft can more directly optimize for performance. </a:t>
            </a:r>
            <a:br>
              <a:rPr lang="en"/>
            </a:br>
            <a:br>
              <a:rPr lang="en"/>
            </a:br>
            <a:r>
              <a:rPr lang="en"/>
              <a:t>Optimizing BGP advertisements to reduce inflation, and peering with end user networks to shorten AS paths, takes a lot of time and money. This expense doesn’t really make sense for roots since latency hardly matters.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792fccaf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792fccaf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et’s compare three anycast deployments: Microsoft, Akamai DNS, and the root DNS. Although we don’t discuss Akamai DNS in our paper, we feel it's important to compare since there is a talk about it soon, and there are key differences.</a:t>
            </a:r>
            <a:br>
              <a:rPr lang="en"/>
            </a:br>
            <a:br>
              <a:rPr lang="en"/>
            </a:br>
            <a:r>
              <a:rPr lang="en"/>
              <a:t>Let’s look at the first 3 columns. Akamai assigns IP addresses to sites to optimize performance and promote resilience, with only 25 / hundreds of sites given one IP address. The distinguishing factor between Microsoft’s anycast deployments (which we talk more about in the paper) is regulatory, and so the prefix to site assignments are related to the applications each site hosts. The root DNS assigns prefixes to sites by root letter, and all sites in a root letter advertise the same prefix.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services have different connectivity -- Microsoft has multiple transit providers per site and peers with hundreds of end user networks. Akamai has one transit provider per site and between 1 and 15 peers. Root DNS connectivity varies among root letters.</a:t>
            </a:r>
            <a:endParaRPr/>
          </a:p>
          <a:p>
            <a:pPr indent="0" lvl="0" marL="0" rtl="0" algn="l">
              <a:spcBef>
                <a:spcPts val="0"/>
              </a:spcBef>
              <a:spcAft>
                <a:spcPts val="0"/>
              </a:spcAft>
              <a:buNone/>
            </a:pPr>
            <a:r>
              <a:rPr lang="en"/>
              <a:t>The talk about Akamai DNS coming up soon presents AnyOpt, an anycast optimization framework. Unfortunately, since Microsoft has lots of peers and so many sites, its unlikely AnyOpt can be applied to CDNs such as Microsoft’s. However, we’re excited that anycast deployment optimization is an active area of research, and are looking forward to their talk.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three services serve content with different latency requirements which we approximate with ‘round trips per content fetch’. Users fetching Microsoft content incur at least 10 RTTs, so inflation really hurts. Queries to Akamai DNS occur more often than in the root DNS since they host more DNS records and have shorter TTLs, but caching and small content size still implies users probably will incur (on average) less than an RTT when fetching content. Queries to the root DNS rarely occur due to caching.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of all these differences, the three deployments optimize performance in different ways which we summarize in final column ‘Optimization Strategy’. Microsoft invests in peering, optimizes route announcements, and leverages its global WAN; Akamai uses intricate optimization algorithms that assign certain prefixes to certain sites; recursive resolvers rely on caching to deliver performance benefits to users in the root DNS.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792fccaf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792fccaf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ecall that we began this investigation because of prior work that assessed anycast out of the context of its deployment (the root DNS).</a:t>
            </a:r>
            <a:br>
              <a:rPr lang="en"/>
            </a:br>
            <a:br>
              <a:rPr lang="en"/>
            </a:br>
            <a:r>
              <a:rPr lang="en"/>
              <a:t>Hence, our major conclusion is that anycast must be assessed IN CONTEXT,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and we must understand how that context can shape performance.</a:t>
            </a:r>
            <a:endParaRPr/>
          </a:p>
          <a:p>
            <a:pPr indent="0" lvl="0" marL="0" rtl="0" algn="l">
              <a:spcBef>
                <a:spcPts val="0"/>
              </a:spcBef>
              <a:spcAft>
                <a:spcPts val="0"/>
              </a:spcAft>
              <a:buNone/>
            </a:pPr>
            <a:br>
              <a:rPr lang="en"/>
            </a:br>
            <a:r>
              <a:rPr lang="en"/>
              <a:t>In particular, root DNS latency hardly matters to users, so we should stop focusing on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deploying to reduce it.</a:t>
            </a:r>
            <a:endParaRPr/>
          </a:p>
          <a:p>
            <a:pPr indent="0" lvl="0" marL="0" rtl="0" algn="l">
              <a:spcBef>
                <a:spcPts val="0"/>
              </a:spcBef>
              <a:spcAft>
                <a:spcPts val="0"/>
              </a:spcAft>
              <a:buNone/>
            </a:pPr>
            <a:br>
              <a:rPr lang="en"/>
            </a:br>
            <a:r>
              <a:rPr lang="en"/>
              <a:t>Moreover, inflation can be a misleading metric, since absolute latency is more important,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anycast deployments can be engineered to keep latency low, despite the presence of some inflation.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792fccaf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792fccaf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question we might ask about AnyOpt (which is the paper coming up soon), is whether the methodology it presents can be used to improve anycast CDNs such as Microsoft’s.</a:t>
            </a:r>
            <a:endParaRPr/>
          </a:p>
          <a:p>
            <a:pPr indent="0" lvl="0" marL="0" rtl="0" algn="l">
              <a:spcBef>
                <a:spcPts val="0"/>
              </a:spcBef>
              <a:spcAft>
                <a:spcPts val="0"/>
              </a:spcAft>
              <a:buNone/>
            </a:pPr>
            <a:r>
              <a:rPr lang="en"/>
              <a:t>(DOUBLE CLICK)</a:t>
            </a:r>
            <a:endParaRPr/>
          </a:p>
          <a:p>
            <a:pPr indent="0" lvl="0" marL="0" rtl="0" algn="l">
              <a:spcBef>
                <a:spcPts val="0"/>
              </a:spcBef>
              <a:spcAft>
                <a:spcPts val="0"/>
              </a:spcAft>
              <a:buNone/>
            </a:pPr>
            <a:r>
              <a:rPr lang="en"/>
              <a:t>Unfortunately, the answer is likely ‘no’.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AnyOpt likely doesn’t scale to deployments of Microsoft’s size,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including the number of sites and the number of providers.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Microsoft also has many more peers, and AnyOpt’s support for optimizing over peering connections is limited.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we still find the insights in their paper very valuable.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Anycast CDNs will always be trying to optimize their deployments. </a:t>
            </a:r>
            <a:r>
              <a:rPr lang="en"/>
              <a:t>AnyOpt has opened many avenues for research, which may lead to practical anycast optimization frameworks for other anycast networks. We’re looking forward to their talk.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792fccaf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792fccaf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hook, quotes from the two different papers would be cool</a:t>
            </a:r>
            <a:endParaRPr/>
          </a:p>
          <a:p>
            <a:pPr indent="0" lvl="0" marL="0" rtl="0" algn="l">
              <a:spcBef>
                <a:spcPts val="0"/>
              </a:spcBef>
              <a:spcAft>
                <a:spcPts val="0"/>
              </a:spcAft>
              <a:buNone/>
            </a:pPr>
            <a:r>
              <a:rPr lang="en"/>
              <a:t>Insert a 1.5 -- define anycast, BGP (ekb: I think it can be 2.5, maybe -- I was thinking of it as part of 4, but swapping the order of 3 and 4)</a:t>
            </a:r>
            <a:endParaRPr/>
          </a:p>
          <a:p>
            <a:pPr indent="0" lvl="0" marL="0" rtl="0" algn="l">
              <a:spcBef>
                <a:spcPts val="0"/>
              </a:spcBef>
              <a:spcAft>
                <a:spcPts val="0"/>
              </a:spcAft>
              <a:buNone/>
            </a:pPr>
            <a:r>
              <a:rPr lang="en"/>
              <a:t>Show definitions using figures to make them less dry and more informative</a:t>
            </a:r>
            <a:endParaRPr/>
          </a:p>
          <a:p>
            <a:pPr indent="0" lvl="0" marL="0" rtl="0" algn="l">
              <a:spcBef>
                <a:spcPts val="0"/>
              </a:spcBef>
              <a:spcAft>
                <a:spcPts val="0"/>
              </a:spcAft>
              <a:buNone/>
            </a:pPr>
            <a:r>
              <a:rPr lang="en"/>
              <a:t>Insert a 4.5 -- our contributions are …</a:t>
            </a:r>
            <a:endParaRPr/>
          </a:p>
          <a:p>
            <a:pPr indent="0" lvl="0" marL="0" rtl="0" algn="l">
              <a:spcBef>
                <a:spcPts val="0"/>
              </a:spcBef>
              <a:spcAft>
                <a:spcPts val="0"/>
              </a:spcAft>
              <a:buNone/>
            </a:pPr>
            <a:r>
              <a:rPr lang="en"/>
              <a:t> (--or-- a 2.5 if you make it flow well)</a:t>
            </a:r>
            <a:endParaRPr/>
          </a:p>
          <a:p>
            <a:pPr indent="0" lvl="0" marL="0" rtl="0" algn="l">
              <a:spcBef>
                <a:spcPts val="0"/>
              </a:spcBef>
              <a:spcAft>
                <a:spcPts val="0"/>
              </a:spcAft>
              <a:buNone/>
            </a:pPr>
            <a:r>
              <a:rPr lang="en"/>
              <a:t>For the 12 minute talk, a nice thing to do is have a slide that says what you’re not talking about in the presentation</a:t>
            </a:r>
            <a:endParaRPr/>
          </a:p>
          <a:p>
            <a:pPr indent="0" lvl="0" marL="0" rtl="0" algn="l">
              <a:spcBef>
                <a:spcPts val="0"/>
              </a:spcBef>
              <a:spcAft>
                <a:spcPts val="0"/>
              </a:spcAft>
              <a:buNone/>
            </a:pPr>
            <a:r>
              <a:rPr lang="en"/>
              <a:t>Root interactions per day and routing comparison are some of the more interesting points, include other points for longer version</a:t>
            </a:r>
            <a:endParaRPr/>
          </a:p>
          <a:p>
            <a:pPr indent="0" lvl="0" marL="0" rtl="0" algn="l">
              <a:spcBef>
                <a:spcPts val="0"/>
              </a:spcBef>
              <a:spcAft>
                <a:spcPts val="0"/>
              </a:spcAft>
              <a:buNone/>
            </a:pPr>
            <a:r>
              <a:rPr lang="en"/>
              <a:t>For author computers and ISI, confirm with a bullet you don’t say </a:t>
            </a:r>
            <a:endParaRPr/>
          </a:p>
          <a:p>
            <a:pPr indent="0" lvl="0" marL="0" rtl="0" algn="l">
              <a:spcBef>
                <a:spcPts val="0"/>
              </a:spcBef>
              <a:spcAft>
                <a:spcPts val="0"/>
              </a:spcAft>
              <a:buNone/>
            </a:pPr>
            <a:r>
              <a:rPr lang="en"/>
              <a:t>*****Differentiate the Microsoft deployment from Akamai’s deployment, since it comes a few presentations later</a:t>
            </a:r>
            <a:endParaRPr/>
          </a:p>
          <a:p>
            <a:pPr indent="0" lvl="0" marL="0" rtl="0" algn="l">
              <a:spcBef>
                <a:spcPts val="0"/>
              </a:spcBef>
              <a:spcAft>
                <a:spcPts val="0"/>
              </a:spcAft>
              <a:buNone/>
            </a:pPr>
            <a:r>
              <a:rPr lang="en"/>
              <a:t>Page numbers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792fccaf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792fccaf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792fccaf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792fccaf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our concluding thoughts, lets discuss Akamai DNS’ anycast deployment (even though its not in our paper). We feel that it’s necessary to explicitly highlight the differences between Akamai’s anycasted DNS service and Microsoft’s anycast CDN, since there is a talk about it soon, there are key differences, and their talk is about optimizing an anycast deployment which is very relevant.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We’ve identified some differences that we think are the most important.</a:t>
            </a:r>
            <a:br>
              <a:rPr lang="en"/>
            </a:br>
            <a:br>
              <a:rPr lang="en"/>
            </a:br>
            <a:r>
              <a:rPr lang="en"/>
              <a:t>First, Akamai’s deployment has hundreds of sites. It’s deployment is actually 24 individual anycast deployments, each consisting of about 25 sites. Microsoft only has 110 sites, but queries to Microsoft can reach any of these sites, aside from regulatory restrictions.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Akamai assigns prefixes to sites to spread load, enhance resiliency and optimize performance with no more than 2 prefixes per site. But Microsoft only considers regulatory requirements when assigning prefixes to sites. All sites that meet sufficient regulatory requirements advertise the corresponding prefix. The smallest set (which has the strictest requirements) is 28 sites, roughly the same size as an Akamai anycast deployment.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Akamai DNS and Microsoft have very different connectivity. Akamai has only one transit provider per site, and only has tens of peers.</a:t>
            </a:r>
            <a:br>
              <a:rPr lang="en"/>
            </a:br>
            <a:r>
              <a:rPr lang="en"/>
              <a:t>Microsoft has multiple transit providers and peers at each site number in the hundreds.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792fccaf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792fccaf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measure inflation in our paper, but do it a bit differently than prior work. Prior work calls inflation the difference between achieved and best unicast alternative latency.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look at the figure for an example calculation of how prior work calculates inflation. The latency to site 2 is 60 ms, and the lowest alternative is the latency to site 1 -- 20 ms. So the inflation calculation would be the difference between 60 and 20 which is 40 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need a lot of vantage points to measure these “alternate latencies” (the 20 ms path), so we’d sacrifice coverage if we calculated inflation this way. For example, one could use RIPE Atlas, but RIPE Atlas only has vantage points in about 3000 networks. This compares to the 50,000 networks we cover in this study.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Moreover, the “20 ms” path might still be inflated, and so we even with full coverage we might not capture all the inflation. For example, the path to site 1 may be unnecessarily circuitous.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792fccaf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792fccaf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is anycast all good?</a:t>
            </a:r>
            <a:br>
              <a:rPr lang="en"/>
            </a:br>
            <a:br>
              <a:rPr lang="en"/>
            </a:br>
            <a:r>
              <a:rPr lang="en"/>
              <a:t>Not quite. Since BGP doesn’t take performance into account when making decisions about which routes to select, users may take paths to sites that are a higher latency than the best alternative.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here reach site 2 in 60 ms, but the path to site 1 is 20 ms, so these users would benefit from instead reaching site 1.</a:t>
            </a:r>
            <a:br>
              <a:rPr lang="en"/>
            </a:br>
            <a:br>
              <a:rPr lang="en"/>
            </a:br>
            <a:r>
              <a:rPr lang="en"/>
              <a:t>We can interpret inflation as a type of inefficiency, since we are not taking full advantage of the deployment.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792fccaf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792fccaf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chemeClr val="accent4"/>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792fccaf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792fccaf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(CLICK)</a:t>
            </a:r>
            <a:endParaRPr/>
          </a:p>
          <a:p>
            <a:pPr indent="0" lvl="0" marL="0" rtl="0" algn="l">
              <a:spcBef>
                <a:spcPts val="0"/>
              </a:spcBef>
              <a:spcAft>
                <a:spcPts val="0"/>
              </a:spcAft>
              <a:buNone/>
            </a:pPr>
            <a:r>
              <a:rPr lang="en"/>
              <a:t>Anycast is used by many systems on the Internet, each of which have different goals and system designs.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Deployments are also growing. Both Microsoft and the root DNS have more than doubled in size in the past 5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deployments also host some of the most latency-sensitive services there are: Google Cloud VM’s can host game engines which have strict latency requirements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792fcca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792fcca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Recall that some papers had mixed reviews about anycast.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We noticed that </a:t>
            </a:r>
            <a:r>
              <a:rPr lang="en">
                <a:solidFill>
                  <a:schemeClr val="dk1"/>
                </a:solidFill>
              </a:rPr>
              <a:t>they evaluated different types of deployments so its difficult to compare results.</a:t>
            </a:r>
            <a:endParaRPr>
              <a:solidFill>
                <a:schemeClr val="dk1"/>
              </a:solidFill>
            </a:endParaRPr>
          </a:p>
          <a:p>
            <a:pPr indent="0" lvl="0" marL="0" rtl="0" algn="l">
              <a:spcBef>
                <a:spcPts val="0"/>
              </a:spcBef>
              <a:spcAft>
                <a:spcPts val="0"/>
              </a:spcAft>
              <a:buNone/>
            </a:pPr>
            <a:br>
              <a:rPr lang="en"/>
            </a:br>
            <a:r>
              <a:rPr lang="en"/>
              <a:t>So, why are there different takeaways about anycast performance? In particular, do the deployments have anything to do with the different results?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792fccaf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792fccaf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(CLICK)</a:t>
            </a:r>
            <a:endParaRPr/>
          </a:p>
          <a:p>
            <a:pPr indent="0" lvl="0" marL="0" rtl="0" algn="l">
              <a:spcBef>
                <a:spcPts val="0"/>
              </a:spcBef>
              <a:spcAft>
                <a:spcPts val="0"/>
              </a:spcAft>
              <a:buNone/>
            </a:pPr>
            <a:r>
              <a:rPr lang="en"/>
              <a:t>To answer these questions, we make the following contributions.</a:t>
            </a:r>
            <a:br>
              <a:rPr lang="en"/>
            </a:br>
            <a:br>
              <a:rPr lang="en"/>
            </a:br>
            <a:r>
              <a:rPr lang="en"/>
              <a:t>First, we find that the root DNS specifically has poor anycast performance, but anycast performs well for Microsoft.</a:t>
            </a:r>
            <a:br>
              <a:rPr lang="en"/>
            </a:br>
            <a:br>
              <a:rPr lang="en"/>
            </a:br>
            <a:r>
              <a:rPr lang="en"/>
              <a:t>Second, we show that root DNS performance hardly matters to users, since caching of root DNS records is so effective.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On the other hand, performance is quite important in Microsoft’s CDN, since users frequently traverse paths to Microsoft.</a:t>
            </a:r>
            <a:endParaRPr/>
          </a:p>
          <a:p>
            <a:pPr indent="0" lvl="0" marL="0" rtl="0" algn="l">
              <a:spcBef>
                <a:spcPts val="0"/>
              </a:spcBef>
              <a:spcAft>
                <a:spcPts val="0"/>
              </a:spcAft>
              <a:buNone/>
            </a:pPr>
            <a:br>
              <a:rPr lang="en"/>
            </a:br>
            <a:r>
              <a:rPr lang="en"/>
              <a:t>Finally, we provide evidence that Microsoft keeps performance good by peering closely with end user networks, which shortens paths between users and content.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792fcca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792fcca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been a little high level -- let’s dive into the details.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93b024d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93b024d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CLICK)</a:t>
            </a:r>
            <a:endParaRPr/>
          </a:p>
          <a:p>
            <a:pPr indent="0" lvl="0" marL="0" rtl="0" algn="l">
              <a:spcBef>
                <a:spcPts val="0"/>
              </a:spcBef>
              <a:spcAft>
                <a:spcPts val="0"/>
              </a:spcAft>
              <a:buNone/>
            </a:pPr>
            <a:r>
              <a:rPr lang="en"/>
              <a:t>IP anycast is an approach to routing, where servers (which we call sites) all use the same IP address and serve the same content. The set of sites is called a deployment.</a:t>
            </a:r>
            <a:endParaRPr/>
          </a:p>
          <a:p>
            <a:pPr indent="0" lvl="0" marL="0" rtl="0" algn="l">
              <a:spcBef>
                <a:spcPts val="0"/>
              </a:spcBef>
              <a:spcAft>
                <a:spcPts val="0"/>
              </a:spcAft>
              <a:buNone/>
            </a:pPr>
            <a:br>
              <a:rPr lang="en"/>
            </a:br>
            <a:r>
              <a:rPr lang="en"/>
              <a:t>In this figure,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see a deployment with three sites in three distinct locations all advertising the same prefix,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they’re connected to a network of users by way of ASes A through D. Not only can the network of users reach three different sites to get the same content,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 network also has many paths to each of these three sites given its connectivity to other ASes. </a:t>
            </a:r>
            <a:br>
              <a:rPr lang="en"/>
            </a:br>
            <a:endParaRPr/>
          </a:p>
          <a:p>
            <a:pPr indent="0" lvl="0" marL="0" rtl="0" algn="l">
              <a:spcBef>
                <a:spcPts val="0"/>
              </a:spcBef>
              <a:spcAft>
                <a:spcPts val="0"/>
              </a:spcAft>
              <a:buNone/>
            </a:pPr>
            <a:r>
              <a:rPr lang="en"/>
              <a:t>The route from the network of users to a site is selected via BGP, which takes into account properties such as local preference and AS path length.</a:t>
            </a:r>
            <a:endParaRPr/>
          </a:p>
          <a:p>
            <a:pPr indent="0" lvl="0" marL="0" rtl="0" algn="l">
              <a:spcBef>
                <a:spcPts val="0"/>
              </a:spcBef>
              <a:spcAft>
                <a:spcPts val="0"/>
              </a:spcAft>
              <a:buNone/>
            </a:pPr>
            <a:br>
              <a:rPr lang="en"/>
            </a:br>
            <a:r>
              <a:rPr lang="en"/>
              <a:t>In this example, users reach site 2 through AS 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Anycast provides many benefits including scalability, simple handling of certain types of failure, and DDoS protection. </a:t>
            </a:r>
            <a:r>
              <a:rPr lang="en">
                <a:solidFill>
                  <a:schemeClr val="dk1"/>
                </a:solidFill>
              </a:rPr>
              <a:t>So, is anycast all good?</a:t>
            </a:r>
            <a:br>
              <a:rPr lang="en">
                <a:solidFill>
                  <a:schemeClr val="dk1"/>
                </a:solidFill>
              </a:rPr>
            </a:br>
            <a:br>
              <a:rPr lang="en">
                <a:solidFill>
                  <a:schemeClr val="dk1"/>
                </a:solidFill>
              </a:rPr>
            </a:br>
            <a:r>
              <a:rPr lang="en">
                <a:solidFill>
                  <a:schemeClr val="dk1"/>
                </a:solidFill>
              </a:rPr>
              <a:t>Not quite. Since BGP doesn’t take performance into account when making decisions about which routes to select, users may take </a:t>
            </a:r>
            <a:r>
              <a:rPr lang="en">
                <a:solidFill>
                  <a:schemeClr val="dk1"/>
                </a:solidFill>
              </a:rPr>
              <a:t>unnecessarily</a:t>
            </a:r>
            <a:r>
              <a:rPr lang="en">
                <a:solidFill>
                  <a:schemeClr val="dk1"/>
                </a:solidFill>
              </a:rPr>
              <a:t> high latency paths. This phenomenon is called inflation. Users here reach site 2 in 60 ms, but the path to site 3 is 20 ms, so these users would benefit from instead reaching site 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792fccaf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792fccaf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measure this inflation? In this talk, we’re going to talk about latency </a:t>
            </a:r>
            <a:r>
              <a:rPr lang="en"/>
              <a:t>inflation</a:t>
            </a:r>
            <a:r>
              <a:rPr lang="en"/>
              <a:t>. We also measure geographic inflation, which you can read more about in the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calculate latency inflation we compute the achieved latency minus a reasonable lowest alternative latency. We say the reasonable lowest latency is 1 and a half times the great circle distance, converted to the speed of light in fiber. We selected this lower bound for technical reasons, which you can read more about in the paper.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Let’s look at an example. Recall that the set of users goes through AS B to reach site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reach site 2 in 60 ms and the closest site is 1,200km. The </a:t>
            </a:r>
            <a:r>
              <a:rPr lang="en"/>
              <a:t>reasonable</a:t>
            </a:r>
            <a:r>
              <a:rPr lang="en"/>
              <a:t> lowest alternative latency 9 ms, and so the latency inflation is 51 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 Id="rId10" Type="http://schemas.openxmlformats.org/officeDocument/2006/relationships/image" Target="../media/image18.png"/><Relationship Id="rId9"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20.png"/><Relationship Id="rId8"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7.png"/><Relationship Id="rId7" Type="http://schemas.openxmlformats.org/officeDocument/2006/relationships/image" Target="../media/image11.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t>Anycast in Context: </a:t>
            </a:r>
            <a:br>
              <a:rPr lang="en" sz="3900"/>
            </a:br>
            <a:r>
              <a:rPr lang="en" sz="3900"/>
              <a:t>A Tale of Two Systems</a:t>
            </a:r>
            <a:endParaRPr sz="3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380"/>
              <a:t>Thomas Koch, Ke Li, Calvin Ardi, Ethan Katz-Bassett, Matt Calder, John Heidemann</a:t>
            </a:r>
            <a:endParaRPr sz="1380"/>
          </a:p>
        </p:txBody>
      </p:sp>
      <p:pic>
        <p:nvPicPr>
          <p:cNvPr id="56" name="Google Shape;56;p13"/>
          <p:cNvPicPr preferRelativeResize="0"/>
          <p:nvPr/>
        </p:nvPicPr>
        <p:blipFill>
          <a:blip r:embed="rId3">
            <a:alphaModFix/>
          </a:blip>
          <a:stretch>
            <a:fillRect/>
          </a:stretch>
        </p:blipFill>
        <p:spPr>
          <a:xfrm>
            <a:off x="1970200" y="3487363"/>
            <a:ext cx="1128799" cy="1128799"/>
          </a:xfrm>
          <a:prstGeom prst="rect">
            <a:avLst/>
          </a:prstGeom>
          <a:noFill/>
          <a:ln>
            <a:noFill/>
          </a:ln>
        </p:spPr>
      </p:pic>
      <p:pic>
        <p:nvPicPr>
          <p:cNvPr id="57" name="Google Shape;57;p13"/>
          <p:cNvPicPr preferRelativeResize="0"/>
          <p:nvPr/>
        </p:nvPicPr>
        <p:blipFill>
          <a:blip r:embed="rId4">
            <a:alphaModFix/>
          </a:blip>
          <a:stretch>
            <a:fillRect/>
          </a:stretch>
        </p:blipFill>
        <p:spPr>
          <a:xfrm>
            <a:off x="3670200" y="3391800"/>
            <a:ext cx="1319925" cy="1319925"/>
          </a:xfrm>
          <a:prstGeom prst="rect">
            <a:avLst/>
          </a:prstGeom>
          <a:noFill/>
          <a:ln>
            <a:noFill/>
          </a:ln>
        </p:spPr>
      </p:pic>
      <p:pic>
        <p:nvPicPr>
          <p:cNvPr id="58" name="Google Shape;58;p13"/>
          <p:cNvPicPr preferRelativeResize="0"/>
          <p:nvPr/>
        </p:nvPicPr>
        <p:blipFill>
          <a:blip r:embed="rId5">
            <a:alphaModFix/>
          </a:blip>
          <a:stretch>
            <a:fillRect/>
          </a:stretch>
        </p:blipFill>
        <p:spPr>
          <a:xfrm>
            <a:off x="5307249" y="3359950"/>
            <a:ext cx="1866552" cy="1244376"/>
          </a:xfrm>
          <a:prstGeom prst="rect">
            <a:avLst/>
          </a:prstGeom>
          <a:noFill/>
          <a:ln>
            <a:noFill/>
          </a:ln>
        </p:spPr>
      </p:pic>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CCCCCC"/>
                </a:solidFill>
              </a:rPr>
              <a:t>Motivation</a:t>
            </a:r>
            <a:endParaRPr b="1">
              <a:solidFill>
                <a:srgbClr val="CCCCCC"/>
              </a:solidFill>
            </a:endParaRPr>
          </a:p>
          <a:p>
            <a:pPr indent="0" lvl="0" marL="0" rtl="0" algn="l">
              <a:spcBef>
                <a:spcPts val="1200"/>
              </a:spcBef>
              <a:spcAft>
                <a:spcPts val="0"/>
              </a:spcAft>
              <a:buNone/>
            </a:pPr>
            <a:r>
              <a:rPr lang="en">
                <a:solidFill>
                  <a:srgbClr val="CCCCCC"/>
                </a:solidFill>
              </a:rPr>
              <a:t>Background and Definitions</a:t>
            </a:r>
            <a:endParaRPr>
              <a:solidFill>
                <a:srgbClr val="CCCCCC"/>
              </a:solidFill>
            </a:endParaRPr>
          </a:p>
          <a:p>
            <a:pPr indent="0" lvl="0" marL="0" rtl="0" algn="l">
              <a:spcBef>
                <a:spcPts val="1200"/>
              </a:spcBef>
              <a:spcAft>
                <a:spcPts val="0"/>
              </a:spcAft>
              <a:buNone/>
            </a:pPr>
            <a:r>
              <a:rPr b="1" lang="en"/>
              <a:t>Root DNS and Microsoft’s CDN</a:t>
            </a:r>
            <a:endParaRPr b="1"/>
          </a:p>
          <a:p>
            <a:pPr indent="0" lvl="0" marL="0" rtl="0" algn="l">
              <a:spcBef>
                <a:spcPts val="1200"/>
              </a:spcBef>
              <a:spcAft>
                <a:spcPts val="0"/>
              </a:spcAft>
              <a:buClr>
                <a:schemeClr val="dk1"/>
              </a:buClr>
              <a:buSzPts val="1100"/>
              <a:buFont typeface="Arial"/>
              <a:buNone/>
            </a:pPr>
            <a:r>
              <a:rPr lang="en">
                <a:solidFill>
                  <a:srgbClr val="CCCCCC"/>
                </a:solidFill>
              </a:rPr>
              <a:t>Inflation in Anycast Deployments</a:t>
            </a:r>
            <a:endParaRPr>
              <a:solidFill>
                <a:srgbClr val="CCCCCC"/>
              </a:solidFill>
            </a:endParaRPr>
          </a:p>
          <a:p>
            <a:pPr indent="0" lvl="0" marL="0" rtl="0" algn="l">
              <a:spcBef>
                <a:spcPts val="1200"/>
              </a:spcBef>
              <a:spcAft>
                <a:spcPts val="0"/>
              </a:spcAft>
              <a:buNone/>
            </a:pPr>
            <a:r>
              <a:rPr lang="en">
                <a:solidFill>
                  <a:srgbClr val="CCCCCC"/>
                </a:solidFill>
              </a:rPr>
              <a:t>Performance in Context</a:t>
            </a:r>
            <a:endParaRPr>
              <a:solidFill>
                <a:srgbClr val="CCCCCC"/>
              </a:solidFill>
            </a:endParaRPr>
          </a:p>
          <a:p>
            <a:pPr indent="0" lvl="0" marL="0" rtl="0" algn="l">
              <a:spcBef>
                <a:spcPts val="1200"/>
              </a:spcBef>
              <a:spcAft>
                <a:spcPts val="0"/>
              </a:spcAft>
              <a:buNone/>
            </a:pPr>
            <a:r>
              <a:rPr lang="en">
                <a:solidFill>
                  <a:srgbClr val="CCCCCC"/>
                </a:solidFill>
              </a:rPr>
              <a:t>Investment and Incentive Shapes Deployments and Paths</a:t>
            </a:r>
            <a:endParaRPr>
              <a:solidFill>
                <a:srgbClr val="CCCCCC"/>
              </a:solidFill>
            </a:endParaRPr>
          </a:p>
          <a:p>
            <a:pPr indent="0" lvl="0" marL="0" rtl="0" algn="l">
              <a:spcBef>
                <a:spcPts val="1200"/>
              </a:spcBef>
              <a:spcAft>
                <a:spcPts val="1200"/>
              </a:spcAft>
              <a:buNone/>
            </a:pPr>
            <a:r>
              <a:t/>
            </a:r>
            <a:endParaRPr/>
          </a:p>
        </p:txBody>
      </p:sp>
      <p:sp>
        <p:nvSpPr>
          <p:cNvPr id="147" name="Google Shape;14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1828800" y="365760"/>
            <a:ext cx="7040879" cy="9144000"/>
          </a:xfrm>
          <a:prstGeom prst="rect">
            <a:avLst/>
          </a:prstGeom>
          <a:noFill/>
          <a:ln>
            <a:noFill/>
          </a:ln>
        </p:spPr>
      </p:pic>
      <p:pic>
        <p:nvPicPr>
          <p:cNvPr id="153" name="Google Shape;153;p23"/>
          <p:cNvPicPr preferRelativeResize="0"/>
          <p:nvPr/>
        </p:nvPicPr>
        <p:blipFill>
          <a:blip r:embed="rId4">
            <a:alphaModFix/>
          </a:blip>
          <a:stretch>
            <a:fillRect/>
          </a:stretch>
        </p:blipFill>
        <p:spPr>
          <a:xfrm>
            <a:off x="1828800" y="365760"/>
            <a:ext cx="7040879" cy="9144000"/>
          </a:xfrm>
          <a:prstGeom prst="rect">
            <a:avLst/>
          </a:prstGeom>
          <a:noFill/>
          <a:ln>
            <a:noFill/>
          </a:ln>
        </p:spPr>
      </p:pic>
      <p:pic>
        <p:nvPicPr>
          <p:cNvPr id="154" name="Google Shape;154;p23"/>
          <p:cNvPicPr preferRelativeResize="0"/>
          <p:nvPr/>
        </p:nvPicPr>
        <p:blipFill>
          <a:blip r:embed="rId5">
            <a:alphaModFix/>
          </a:blip>
          <a:stretch>
            <a:fillRect/>
          </a:stretch>
        </p:blipFill>
        <p:spPr>
          <a:xfrm>
            <a:off x="1828800" y="365760"/>
            <a:ext cx="7040879" cy="9144000"/>
          </a:xfrm>
          <a:prstGeom prst="rect">
            <a:avLst/>
          </a:prstGeom>
          <a:noFill/>
          <a:ln>
            <a:noFill/>
          </a:ln>
        </p:spPr>
      </p:pic>
      <p:pic>
        <p:nvPicPr>
          <p:cNvPr id="155" name="Google Shape;155;p23"/>
          <p:cNvPicPr preferRelativeResize="0"/>
          <p:nvPr/>
        </p:nvPicPr>
        <p:blipFill>
          <a:blip r:embed="rId6">
            <a:alphaModFix/>
          </a:blip>
          <a:stretch>
            <a:fillRect/>
          </a:stretch>
        </p:blipFill>
        <p:spPr>
          <a:xfrm>
            <a:off x="1828800" y="365760"/>
            <a:ext cx="7065079" cy="9144000"/>
          </a:xfrm>
          <a:prstGeom prst="rect">
            <a:avLst/>
          </a:prstGeom>
          <a:noFill/>
          <a:ln>
            <a:noFill/>
          </a:ln>
        </p:spPr>
      </p:pic>
      <p:pic>
        <p:nvPicPr>
          <p:cNvPr id="156" name="Google Shape;156;p23"/>
          <p:cNvPicPr preferRelativeResize="0"/>
          <p:nvPr/>
        </p:nvPicPr>
        <p:blipFill>
          <a:blip r:embed="rId7">
            <a:alphaModFix/>
          </a:blip>
          <a:stretch>
            <a:fillRect/>
          </a:stretch>
        </p:blipFill>
        <p:spPr>
          <a:xfrm>
            <a:off x="1828800" y="365760"/>
            <a:ext cx="7065818" cy="9144000"/>
          </a:xfrm>
          <a:prstGeom prst="rect">
            <a:avLst/>
          </a:prstGeom>
          <a:noFill/>
          <a:ln>
            <a:noFill/>
          </a:ln>
        </p:spPr>
      </p:pic>
      <p:pic>
        <p:nvPicPr>
          <p:cNvPr id="157" name="Google Shape;157;p23"/>
          <p:cNvPicPr preferRelativeResize="0"/>
          <p:nvPr/>
        </p:nvPicPr>
        <p:blipFill>
          <a:blip r:embed="rId8">
            <a:alphaModFix/>
          </a:blip>
          <a:stretch>
            <a:fillRect/>
          </a:stretch>
        </p:blipFill>
        <p:spPr>
          <a:xfrm>
            <a:off x="1828800" y="365760"/>
            <a:ext cx="7040879" cy="9144000"/>
          </a:xfrm>
          <a:prstGeom prst="rect">
            <a:avLst/>
          </a:prstGeom>
          <a:noFill/>
          <a:ln>
            <a:noFill/>
          </a:ln>
        </p:spPr>
      </p:pic>
      <p:pic>
        <p:nvPicPr>
          <p:cNvPr id="158" name="Google Shape;158;p23"/>
          <p:cNvPicPr preferRelativeResize="0"/>
          <p:nvPr/>
        </p:nvPicPr>
        <p:blipFill>
          <a:blip r:embed="rId9">
            <a:alphaModFix/>
          </a:blip>
          <a:stretch>
            <a:fillRect/>
          </a:stretch>
        </p:blipFill>
        <p:spPr>
          <a:xfrm>
            <a:off x="1828800" y="365760"/>
            <a:ext cx="7086601" cy="9144000"/>
          </a:xfrm>
          <a:prstGeom prst="rect">
            <a:avLst/>
          </a:prstGeom>
          <a:noFill/>
          <a:ln>
            <a:noFill/>
          </a:ln>
        </p:spPr>
      </p:pic>
      <p:pic>
        <p:nvPicPr>
          <p:cNvPr id="159" name="Google Shape;159;p23"/>
          <p:cNvPicPr preferRelativeResize="0"/>
          <p:nvPr/>
        </p:nvPicPr>
        <p:blipFill>
          <a:blip r:embed="rId10">
            <a:alphaModFix/>
          </a:blip>
          <a:stretch>
            <a:fillRect/>
          </a:stretch>
        </p:blipFill>
        <p:spPr>
          <a:xfrm>
            <a:off x="1828800" y="365760"/>
            <a:ext cx="7040879" cy="9144000"/>
          </a:xfrm>
          <a:prstGeom prst="rect">
            <a:avLst/>
          </a:prstGeom>
          <a:noFill/>
          <a:ln>
            <a:noFill/>
          </a:ln>
        </p:spPr>
      </p:pic>
      <p:sp>
        <p:nvSpPr>
          <p:cNvPr id="160" name="Google Shape;16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Root DNS?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6"/>
                                        </p:tgtEl>
                                      </p:cBhvr>
                                    </p:animEffect>
                                    <p:set>
                                      <p:cBhvr>
                                        <p:cTn dur="1" fill="hold">
                                          <p:stCondLst>
                                            <p:cond delay="1000"/>
                                          </p:stCondLst>
                                        </p:cTn>
                                        <p:tgtEl>
                                          <p:spTgt spid="15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2"/>
                                        </p:tgtEl>
                                      </p:cBhvr>
                                    </p:animEffect>
                                    <p:set>
                                      <p:cBhvr>
                                        <p:cTn dur="1" fill="hold">
                                          <p:stCondLst>
                                            <p:cond delay="1000"/>
                                          </p:stCondLst>
                                        </p:cTn>
                                        <p:tgtEl>
                                          <p:spTgt spid="15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3"/>
                                        </p:tgtEl>
                                      </p:cBhvr>
                                    </p:animEffect>
                                    <p:set>
                                      <p:cBhvr>
                                        <p:cTn dur="1" fill="hold">
                                          <p:stCondLst>
                                            <p:cond delay="1000"/>
                                          </p:stCondLst>
                                        </p:cTn>
                                        <p:tgtEl>
                                          <p:spTgt spid="15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4"/>
                                        </p:tgtEl>
                                      </p:cBhvr>
                                    </p:animEffect>
                                    <p:set>
                                      <p:cBhvr>
                                        <p:cTn dur="1" fill="hold">
                                          <p:stCondLst>
                                            <p:cond delay="1000"/>
                                          </p:stCondLst>
                                        </p:cTn>
                                        <p:tgtEl>
                                          <p:spTgt spid="15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5"/>
                                        </p:tgtEl>
                                      </p:cBhvr>
                                    </p:animEffect>
                                    <p:set>
                                      <p:cBhvr>
                                        <p:cTn dur="1" fill="hold">
                                          <p:stCondLst>
                                            <p:cond delay="1000"/>
                                          </p:stCondLst>
                                        </p:cTn>
                                        <p:tgtEl>
                                          <p:spTgt spid="1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7"/>
                                        </p:tgtEl>
                                      </p:cBhvr>
                                    </p:animEffect>
                                    <p:set>
                                      <p:cBhvr>
                                        <p:cTn dur="1" fill="hold">
                                          <p:stCondLst>
                                            <p:cond delay="1000"/>
                                          </p:stCondLst>
                                        </p:cTn>
                                        <p:tgtEl>
                                          <p:spTgt spid="1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8"/>
                                        </p:tgtEl>
                                      </p:cBhvr>
                                    </p:animEffect>
                                    <p:set>
                                      <p:cBhvr>
                                        <p:cTn dur="1" fill="hold">
                                          <p:stCondLst>
                                            <p:cond delay="1000"/>
                                          </p:stCondLst>
                                        </p:cTn>
                                        <p:tgtEl>
                                          <p:spTgt spid="1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r>
              <a:rPr lang="en"/>
              <a:t> from the Root DNS</a:t>
            </a:r>
            <a:endParaRPr/>
          </a:p>
        </p:txBody>
      </p:sp>
      <p:sp>
        <p:nvSpPr>
          <p:cNvPr id="167" name="Google Shape;167;p24"/>
          <p:cNvSpPr txBox="1"/>
          <p:nvPr>
            <p:ph idx="1" type="body"/>
          </p:nvPr>
        </p:nvSpPr>
        <p:spPr>
          <a:xfrm>
            <a:off x="311700" y="1457275"/>
            <a:ext cx="8520600" cy="33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a:t>
            </a:r>
            <a:r>
              <a:rPr lang="en" sz="2000"/>
              <a:t>oncurrent captures from nearly all sites for nearly all root letters. </a:t>
            </a:r>
            <a:endParaRPr sz="2000"/>
          </a:p>
          <a:p>
            <a:pPr indent="0" lvl="0" marL="0" rtl="0" algn="l">
              <a:spcBef>
                <a:spcPts val="1200"/>
              </a:spcBef>
              <a:spcAft>
                <a:spcPts val="0"/>
              </a:spcAft>
              <a:buNone/>
            </a:pPr>
            <a:r>
              <a:rPr lang="en" sz="2000"/>
              <a:t>Global picture of who is querying the root DNS, how often they do it, which sites they’re hitting.</a:t>
            </a:r>
            <a:endParaRPr sz="2000"/>
          </a:p>
          <a:p>
            <a:pPr indent="0" lvl="0" marL="0" rtl="0" algn="l">
              <a:spcBef>
                <a:spcPts val="1200"/>
              </a:spcBef>
              <a:spcAft>
                <a:spcPts val="0"/>
              </a:spcAft>
              <a:buNone/>
            </a:pPr>
            <a:r>
              <a:rPr lang="en" sz="2000"/>
              <a:t>From TCP DNS queries, we extract RTTs to measure latency.</a:t>
            </a:r>
            <a:endParaRPr sz="2000"/>
          </a:p>
          <a:p>
            <a:pPr indent="0" lvl="0" marL="0" rtl="0" algn="l">
              <a:spcBef>
                <a:spcPts val="1200"/>
              </a:spcBef>
              <a:spcAft>
                <a:spcPts val="1200"/>
              </a:spcAft>
              <a:buClr>
                <a:srgbClr val="000000"/>
              </a:buClr>
              <a:buSzPts val="1100"/>
              <a:buFont typeface="Arial"/>
              <a:buNone/>
            </a:pPr>
            <a:r>
              <a:rPr lang="en" sz="2000"/>
              <a:t>Queries are from more than 50,000 ASes.</a:t>
            </a:r>
            <a:endParaRPr sz="2000"/>
          </a:p>
        </p:txBody>
      </p:sp>
      <p:sp>
        <p:nvSpPr>
          <p:cNvPr id="168" name="Google Shape;16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Microsoft’s Anycast CDN and Data</a:t>
            </a:r>
            <a:endParaRPr/>
          </a:p>
        </p:txBody>
      </p:sp>
      <p:sp>
        <p:nvSpPr>
          <p:cNvPr id="174" name="Google Shape;17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5"/>
          <p:cNvSpPr txBox="1"/>
          <p:nvPr/>
        </p:nvSpPr>
        <p:spPr>
          <a:xfrm>
            <a:off x="446050" y="3028950"/>
            <a:ext cx="5894100" cy="97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100">
                <a:solidFill>
                  <a:schemeClr val="dk2"/>
                </a:solidFill>
              </a:rPr>
              <a:t>Latency measurements from users to all rings.</a:t>
            </a:r>
            <a:endParaRPr sz="17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t/>
            </a:r>
            <a:endParaRPr sz="1700"/>
          </a:p>
        </p:txBody>
      </p:sp>
      <p:sp>
        <p:nvSpPr>
          <p:cNvPr id="176" name="Google Shape;176;p25"/>
          <p:cNvSpPr txBox="1"/>
          <p:nvPr/>
        </p:nvSpPr>
        <p:spPr>
          <a:xfrm>
            <a:off x="446050" y="3907175"/>
            <a:ext cx="6101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2100">
                <a:solidFill>
                  <a:schemeClr val="dk2"/>
                </a:solidFill>
              </a:rPr>
              <a:t>Measurements are from more than 50,000 ASes.</a:t>
            </a:r>
            <a:endParaRPr sz="1700"/>
          </a:p>
        </p:txBody>
      </p:sp>
      <p:sp>
        <p:nvSpPr>
          <p:cNvPr id="177" name="Google Shape;177;p25"/>
          <p:cNvSpPr txBox="1"/>
          <p:nvPr/>
        </p:nvSpPr>
        <p:spPr>
          <a:xfrm>
            <a:off x="446050" y="2231600"/>
            <a:ext cx="60375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100">
                <a:solidFill>
                  <a:schemeClr val="dk2"/>
                </a:solidFill>
              </a:rPr>
              <a:t>Microsoft user counts (number of IP addresses)</a:t>
            </a:r>
            <a:endParaRPr sz="1700"/>
          </a:p>
        </p:txBody>
      </p:sp>
      <p:sp>
        <p:nvSpPr>
          <p:cNvPr id="178" name="Google Shape;178;p25"/>
          <p:cNvSpPr txBox="1"/>
          <p:nvPr/>
        </p:nvSpPr>
        <p:spPr>
          <a:xfrm>
            <a:off x="446050" y="1469600"/>
            <a:ext cx="60375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100">
                <a:solidFill>
                  <a:schemeClr val="dk2"/>
                </a:solidFill>
              </a:rPr>
              <a:t>Microsoft’s CDN has 110 sites -- called R110.</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CCCCCC"/>
                </a:solidFill>
              </a:rPr>
              <a:t>Motivation</a:t>
            </a:r>
            <a:endParaRPr b="1">
              <a:solidFill>
                <a:srgbClr val="CCCCCC"/>
              </a:solidFill>
            </a:endParaRPr>
          </a:p>
          <a:p>
            <a:pPr indent="0" lvl="0" marL="0" rtl="0" algn="l">
              <a:spcBef>
                <a:spcPts val="1200"/>
              </a:spcBef>
              <a:spcAft>
                <a:spcPts val="0"/>
              </a:spcAft>
              <a:buNone/>
            </a:pPr>
            <a:r>
              <a:rPr lang="en">
                <a:solidFill>
                  <a:srgbClr val="CCCCCC"/>
                </a:solidFill>
              </a:rPr>
              <a:t>Background and Definitions</a:t>
            </a:r>
            <a:endParaRPr>
              <a:solidFill>
                <a:srgbClr val="CCCCCC"/>
              </a:solidFill>
            </a:endParaRPr>
          </a:p>
          <a:p>
            <a:pPr indent="0" lvl="0" marL="0" rtl="0" algn="l">
              <a:spcBef>
                <a:spcPts val="1200"/>
              </a:spcBef>
              <a:spcAft>
                <a:spcPts val="0"/>
              </a:spcAft>
              <a:buNone/>
            </a:pPr>
            <a:r>
              <a:rPr lang="en">
                <a:solidFill>
                  <a:srgbClr val="CCCCCC"/>
                </a:solidFill>
              </a:rPr>
              <a:t>Root DNS and Microsoft’s CDN</a:t>
            </a:r>
            <a:endParaRPr>
              <a:solidFill>
                <a:srgbClr val="CCCCCC"/>
              </a:solidFill>
            </a:endParaRPr>
          </a:p>
          <a:p>
            <a:pPr indent="0" lvl="0" marL="0" rtl="0" algn="l">
              <a:spcBef>
                <a:spcPts val="1200"/>
              </a:spcBef>
              <a:spcAft>
                <a:spcPts val="0"/>
              </a:spcAft>
              <a:buClr>
                <a:schemeClr val="dk1"/>
              </a:buClr>
              <a:buSzPts val="1100"/>
              <a:buFont typeface="Arial"/>
              <a:buNone/>
            </a:pPr>
            <a:r>
              <a:rPr b="1" lang="en"/>
              <a:t>Inflation in Anycast Deployments</a:t>
            </a:r>
            <a:endParaRPr b="1"/>
          </a:p>
          <a:p>
            <a:pPr indent="0" lvl="0" marL="0" rtl="0" algn="l">
              <a:spcBef>
                <a:spcPts val="1200"/>
              </a:spcBef>
              <a:spcAft>
                <a:spcPts val="0"/>
              </a:spcAft>
              <a:buNone/>
            </a:pPr>
            <a:r>
              <a:rPr lang="en">
                <a:solidFill>
                  <a:srgbClr val="CCCCCC"/>
                </a:solidFill>
              </a:rPr>
              <a:t>Performance in Context</a:t>
            </a:r>
            <a:endParaRPr>
              <a:solidFill>
                <a:srgbClr val="CCCCCC"/>
              </a:solidFill>
            </a:endParaRPr>
          </a:p>
          <a:p>
            <a:pPr indent="0" lvl="0" marL="0" rtl="0" algn="l">
              <a:spcBef>
                <a:spcPts val="1200"/>
              </a:spcBef>
              <a:spcAft>
                <a:spcPts val="0"/>
              </a:spcAft>
              <a:buNone/>
            </a:pPr>
            <a:r>
              <a:rPr lang="en">
                <a:solidFill>
                  <a:srgbClr val="CCCCCC"/>
                </a:solidFill>
              </a:rPr>
              <a:t>Investment and Incentive Shapes Deployments and Paths</a:t>
            </a:r>
            <a:endParaRPr>
              <a:solidFill>
                <a:srgbClr val="CCCCCC"/>
              </a:solidFill>
            </a:endParaRPr>
          </a:p>
          <a:p>
            <a:pPr indent="0" lvl="0" marL="0" rtl="0" algn="l">
              <a:spcBef>
                <a:spcPts val="1200"/>
              </a:spcBef>
              <a:spcAft>
                <a:spcPts val="1200"/>
              </a:spcAft>
              <a:buNone/>
            </a:pPr>
            <a:r>
              <a:t/>
            </a:r>
            <a:endParaRPr/>
          </a:p>
        </p:txBody>
      </p:sp>
      <p:sp>
        <p:nvSpPr>
          <p:cNvPr id="185" name="Google Shape;18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7"/>
          <p:cNvPicPr preferRelativeResize="0"/>
          <p:nvPr/>
        </p:nvPicPr>
        <p:blipFill>
          <a:blip r:embed="rId3">
            <a:alphaModFix/>
          </a:blip>
          <a:stretch>
            <a:fillRect/>
          </a:stretch>
        </p:blipFill>
        <p:spPr>
          <a:xfrm>
            <a:off x="4840161" y="1496863"/>
            <a:ext cx="3529585" cy="2020824"/>
          </a:xfrm>
          <a:prstGeom prst="rect">
            <a:avLst/>
          </a:prstGeom>
          <a:noFill/>
          <a:ln>
            <a:noFill/>
          </a:ln>
        </p:spPr>
      </p:pic>
      <p:sp>
        <p:nvSpPr>
          <p:cNvPr id="191" name="Google Shape;19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Inflation in the Root DNS and Microsoft’s CDN</a:t>
            </a:r>
            <a:endParaRPr/>
          </a:p>
        </p:txBody>
      </p:sp>
      <p:sp>
        <p:nvSpPr>
          <p:cNvPr id="192" name="Google Shape;19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7"/>
          <p:cNvSpPr txBox="1"/>
          <p:nvPr/>
        </p:nvSpPr>
        <p:spPr>
          <a:xfrm>
            <a:off x="311700" y="1480900"/>
            <a:ext cx="4086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1. </a:t>
            </a:r>
            <a:r>
              <a:rPr lang="en" sz="1800"/>
              <a:t>Individual</a:t>
            </a:r>
            <a:r>
              <a:rPr lang="en" sz="1800"/>
              <a:t> root letters have lots of inflation (e.g., </a:t>
            </a:r>
            <a:r>
              <a:rPr lang="en" sz="1800">
                <a:solidFill>
                  <a:srgbClr val="FF0000"/>
                </a:solidFill>
              </a:rPr>
              <a:t>C root</a:t>
            </a:r>
            <a:r>
              <a:rPr lang="en" sz="1800"/>
              <a:t>), </a:t>
            </a:r>
            <a:r>
              <a:rPr lang="en" sz="1800">
                <a:solidFill>
                  <a:schemeClr val="accent1"/>
                </a:solidFill>
              </a:rPr>
              <a:t>Microsoft’s</a:t>
            </a:r>
            <a:r>
              <a:rPr lang="en" sz="1800"/>
              <a:t> is much lower.</a:t>
            </a:r>
            <a:endParaRPr sz="1800"/>
          </a:p>
        </p:txBody>
      </p:sp>
      <p:sp>
        <p:nvSpPr>
          <p:cNvPr id="194" name="Google Shape;194;p27"/>
          <p:cNvSpPr txBox="1"/>
          <p:nvPr/>
        </p:nvSpPr>
        <p:spPr>
          <a:xfrm>
            <a:off x="5981688" y="1136075"/>
            <a:ext cx="15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Latency Inflation</a:t>
            </a:r>
            <a:endParaRPr/>
          </a:p>
        </p:txBody>
      </p:sp>
      <p:sp>
        <p:nvSpPr>
          <p:cNvPr id="195" name="Google Shape;195;p27"/>
          <p:cNvSpPr txBox="1"/>
          <p:nvPr/>
        </p:nvSpPr>
        <p:spPr>
          <a:xfrm>
            <a:off x="311700" y="2629350"/>
            <a:ext cx="4086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2. </a:t>
            </a:r>
            <a:r>
              <a:rPr lang="en" sz="1800">
                <a:solidFill>
                  <a:schemeClr val="accent1"/>
                </a:solidFill>
              </a:rPr>
              <a:t>Microsoft’s</a:t>
            </a:r>
            <a:r>
              <a:rPr lang="en" sz="1800">
                <a:solidFill>
                  <a:schemeClr val="dk1"/>
                </a:solidFill>
              </a:rPr>
              <a:t> inflation is quite low, despite massive growth in its deployment.</a:t>
            </a:r>
            <a:endParaRPr sz="1800"/>
          </a:p>
        </p:txBody>
      </p:sp>
      <p:sp>
        <p:nvSpPr>
          <p:cNvPr id="196" name="Google Shape;196;p27"/>
          <p:cNvSpPr/>
          <p:nvPr/>
        </p:nvSpPr>
        <p:spPr>
          <a:xfrm>
            <a:off x="5586000" y="2263874"/>
            <a:ext cx="222300" cy="256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6109500" y="2062449"/>
            <a:ext cx="222300" cy="256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6109500" y="1545724"/>
            <a:ext cx="222300" cy="256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rot="-2700000">
            <a:off x="5549938" y="1303837"/>
            <a:ext cx="294439" cy="461599"/>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rot="10008776">
            <a:off x="6846491" y="2031001"/>
            <a:ext cx="294568" cy="461572"/>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txBox="1"/>
          <p:nvPr/>
        </p:nvSpPr>
        <p:spPr>
          <a:xfrm>
            <a:off x="6946475" y="2431475"/>
            <a:ext cx="704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FF0000"/>
                </a:solidFill>
              </a:rPr>
              <a:t>C root</a:t>
            </a:r>
            <a:endParaRPr sz="1100"/>
          </a:p>
        </p:txBody>
      </p:sp>
      <p:sp>
        <p:nvSpPr>
          <p:cNvPr id="202" name="Google Shape;202;p27"/>
          <p:cNvSpPr txBox="1"/>
          <p:nvPr/>
        </p:nvSpPr>
        <p:spPr>
          <a:xfrm>
            <a:off x="4878100" y="985450"/>
            <a:ext cx="997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accent1"/>
                </a:solidFill>
              </a:rPr>
              <a:t>Microsoft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6"/>
                                        </p:tgtEl>
                                      </p:cBhvr>
                                    </p:animEffect>
                                    <p:set>
                                      <p:cBhvr>
                                        <p:cTn dur="1" fill="hold">
                                          <p:stCondLst>
                                            <p:cond delay="1000"/>
                                          </p:stCondLst>
                                        </p:cTn>
                                        <p:tgtEl>
                                          <p:spTgt spid="1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idx="1" type="body"/>
          </p:nvPr>
        </p:nvSpPr>
        <p:spPr>
          <a:xfrm>
            <a:off x="-152050" y="1491250"/>
            <a:ext cx="55914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100"/>
              <a:t>How does inflation impact users? </a:t>
            </a:r>
            <a:endParaRPr sz="2100"/>
          </a:p>
        </p:txBody>
      </p:sp>
      <p:sp>
        <p:nvSpPr>
          <p:cNvPr id="208" name="Google Shape;208;p28"/>
          <p:cNvSpPr txBox="1"/>
          <p:nvPr/>
        </p:nvSpPr>
        <p:spPr>
          <a:xfrm>
            <a:off x="384025" y="2063950"/>
            <a:ext cx="3903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For root DNS, one thinks “not a lot” due to caching.</a:t>
            </a:r>
            <a:endParaRPr/>
          </a:p>
        </p:txBody>
      </p:sp>
      <p:sp>
        <p:nvSpPr>
          <p:cNvPr id="209" name="Google Shape;209;p28"/>
          <p:cNvSpPr txBox="1"/>
          <p:nvPr/>
        </p:nvSpPr>
        <p:spPr>
          <a:xfrm>
            <a:off x="384025" y="2679550"/>
            <a:ext cx="4401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But there is </a:t>
            </a:r>
            <a:r>
              <a:rPr b="1" lang="en">
                <a:solidFill>
                  <a:schemeClr val="dk1"/>
                </a:solidFill>
              </a:rPr>
              <a:t>a lot</a:t>
            </a:r>
            <a:r>
              <a:rPr lang="en">
                <a:solidFill>
                  <a:schemeClr val="dk1"/>
                </a:solidFill>
              </a:rPr>
              <a:t> of attention placed on root DNS latency, and deployments are growing.</a:t>
            </a:r>
            <a:endParaRPr/>
          </a:p>
        </p:txBody>
      </p:sp>
      <p:pic>
        <p:nvPicPr>
          <p:cNvPr id="210" name="Google Shape;210;p28"/>
          <p:cNvPicPr preferRelativeResize="0"/>
          <p:nvPr/>
        </p:nvPicPr>
        <p:blipFill>
          <a:blip r:embed="rId3">
            <a:alphaModFix/>
          </a:blip>
          <a:stretch>
            <a:fillRect/>
          </a:stretch>
        </p:blipFill>
        <p:spPr>
          <a:xfrm>
            <a:off x="4837176" y="1499616"/>
            <a:ext cx="3529585" cy="2020824"/>
          </a:xfrm>
          <a:prstGeom prst="rect">
            <a:avLst/>
          </a:prstGeom>
          <a:noFill/>
          <a:ln>
            <a:noFill/>
          </a:ln>
        </p:spPr>
      </p:pic>
      <p:sp>
        <p:nvSpPr>
          <p:cNvPr id="211" name="Google Shape;21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Measuring Inflation in Context</a:t>
            </a:r>
            <a:endParaRPr/>
          </a:p>
          <a:p>
            <a:pPr indent="0" lvl="0" marL="0" rtl="0" algn="l">
              <a:spcBef>
                <a:spcPts val="0"/>
              </a:spcBef>
              <a:spcAft>
                <a:spcPts val="0"/>
              </a:spcAft>
              <a:buNone/>
            </a:pPr>
            <a:r>
              <a:t/>
            </a:r>
            <a:endParaRPr/>
          </a:p>
        </p:txBody>
      </p:sp>
      <p:sp>
        <p:nvSpPr>
          <p:cNvPr id="212" name="Google Shape;21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3" name="Google Shape;213;p28"/>
          <p:cNvSpPr txBox="1"/>
          <p:nvPr/>
        </p:nvSpPr>
        <p:spPr>
          <a:xfrm>
            <a:off x="5847163" y="1099425"/>
            <a:ext cx="15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Latency</a:t>
            </a:r>
            <a:r>
              <a:rPr lang="en"/>
              <a:t> Inflation</a:t>
            </a:r>
            <a:endParaRPr/>
          </a:p>
        </p:txBody>
      </p:sp>
      <p:pic>
        <p:nvPicPr>
          <p:cNvPr id="214" name="Google Shape;214;p28"/>
          <p:cNvPicPr preferRelativeResize="0"/>
          <p:nvPr/>
        </p:nvPicPr>
        <p:blipFill>
          <a:blip r:embed="rId4">
            <a:alphaModFix/>
          </a:blip>
          <a:stretch>
            <a:fillRect/>
          </a:stretch>
        </p:blipFill>
        <p:spPr>
          <a:xfrm rot="642810">
            <a:off x="232600" y="4040125"/>
            <a:ext cx="2059402" cy="519250"/>
          </a:xfrm>
          <a:prstGeom prst="rect">
            <a:avLst/>
          </a:prstGeom>
          <a:noFill/>
          <a:ln>
            <a:noFill/>
          </a:ln>
        </p:spPr>
      </p:pic>
      <p:pic>
        <p:nvPicPr>
          <p:cNvPr id="215" name="Google Shape;215;p28"/>
          <p:cNvPicPr preferRelativeResize="0"/>
          <p:nvPr/>
        </p:nvPicPr>
        <p:blipFill>
          <a:blip r:embed="rId5">
            <a:alphaModFix/>
          </a:blip>
          <a:stretch>
            <a:fillRect/>
          </a:stretch>
        </p:blipFill>
        <p:spPr>
          <a:xfrm rot="533389">
            <a:off x="6423250" y="3889800"/>
            <a:ext cx="2598360" cy="572700"/>
          </a:xfrm>
          <a:prstGeom prst="rect">
            <a:avLst/>
          </a:prstGeom>
          <a:noFill/>
          <a:ln>
            <a:noFill/>
          </a:ln>
        </p:spPr>
      </p:pic>
      <p:pic>
        <p:nvPicPr>
          <p:cNvPr id="216" name="Google Shape;216;p28"/>
          <p:cNvPicPr preferRelativeResize="0"/>
          <p:nvPr/>
        </p:nvPicPr>
        <p:blipFill>
          <a:blip r:embed="rId6">
            <a:alphaModFix/>
          </a:blip>
          <a:stretch>
            <a:fillRect/>
          </a:stretch>
        </p:blipFill>
        <p:spPr>
          <a:xfrm rot="-552671">
            <a:off x="2342700" y="4085375"/>
            <a:ext cx="3979248" cy="27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2" name="Google Shape;22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CCCCCC"/>
                </a:solidFill>
              </a:rPr>
              <a:t>Motivation</a:t>
            </a:r>
            <a:endParaRPr b="1">
              <a:solidFill>
                <a:srgbClr val="CCCCCC"/>
              </a:solidFill>
            </a:endParaRPr>
          </a:p>
          <a:p>
            <a:pPr indent="0" lvl="0" marL="0" rtl="0" algn="l">
              <a:spcBef>
                <a:spcPts val="1200"/>
              </a:spcBef>
              <a:spcAft>
                <a:spcPts val="0"/>
              </a:spcAft>
              <a:buNone/>
            </a:pPr>
            <a:r>
              <a:rPr lang="en">
                <a:solidFill>
                  <a:srgbClr val="CCCCCC"/>
                </a:solidFill>
              </a:rPr>
              <a:t>Background and Definitions</a:t>
            </a:r>
            <a:endParaRPr>
              <a:solidFill>
                <a:srgbClr val="CCCCCC"/>
              </a:solidFill>
            </a:endParaRPr>
          </a:p>
          <a:p>
            <a:pPr indent="0" lvl="0" marL="0" rtl="0" algn="l">
              <a:spcBef>
                <a:spcPts val="1200"/>
              </a:spcBef>
              <a:spcAft>
                <a:spcPts val="0"/>
              </a:spcAft>
              <a:buNone/>
            </a:pPr>
            <a:r>
              <a:rPr lang="en">
                <a:solidFill>
                  <a:srgbClr val="CCCCCC"/>
                </a:solidFill>
              </a:rPr>
              <a:t>Root DNS and Microsoft’s CDN</a:t>
            </a:r>
            <a:endParaRPr>
              <a:solidFill>
                <a:srgbClr val="CCCCCC"/>
              </a:solidFill>
            </a:endParaRPr>
          </a:p>
          <a:p>
            <a:pPr indent="0" lvl="0" marL="0" rtl="0" algn="l">
              <a:spcBef>
                <a:spcPts val="1200"/>
              </a:spcBef>
              <a:spcAft>
                <a:spcPts val="0"/>
              </a:spcAft>
              <a:buNone/>
            </a:pPr>
            <a:r>
              <a:rPr lang="en">
                <a:solidFill>
                  <a:srgbClr val="CCCCCC"/>
                </a:solidFill>
              </a:rPr>
              <a:t>Inflation in Anycast Deployments</a:t>
            </a:r>
            <a:endParaRPr>
              <a:solidFill>
                <a:srgbClr val="CCCCCC"/>
              </a:solidFill>
            </a:endParaRPr>
          </a:p>
          <a:p>
            <a:pPr indent="0" lvl="0" marL="0" rtl="0" algn="l">
              <a:spcBef>
                <a:spcPts val="1200"/>
              </a:spcBef>
              <a:spcAft>
                <a:spcPts val="0"/>
              </a:spcAft>
              <a:buNone/>
            </a:pPr>
            <a:r>
              <a:rPr b="1" lang="en"/>
              <a:t>Performance in Context</a:t>
            </a:r>
            <a:endParaRPr b="1"/>
          </a:p>
          <a:p>
            <a:pPr indent="0" lvl="0" marL="0" rtl="0" algn="l">
              <a:spcBef>
                <a:spcPts val="1200"/>
              </a:spcBef>
              <a:spcAft>
                <a:spcPts val="0"/>
              </a:spcAft>
              <a:buNone/>
            </a:pPr>
            <a:r>
              <a:rPr lang="en">
                <a:solidFill>
                  <a:srgbClr val="CCCCCC"/>
                </a:solidFill>
              </a:rPr>
              <a:t>Investment and Incentive Shapes Deployments and Paths</a:t>
            </a:r>
            <a:endParaRPr>
              <a:solidFill>
                <a:srgbClr val="CCCCCC"/>
              </a:solidFill>
            </a:endParaRPr>
          </a:p>
          <a:p>
            <a:pPr indent="0" lvl="0" marL="0" rtl="0" algn="l">
              <a:spcBef>
                <a:spcPts val="1200"/>
              </a:spcBef>
              <a:spcAft>
                <a:spcPts val="1200"/>
              </a:spcAft>
              <a:buNone/>
            </a:pPr>
            <a:r>
              <a:t/>
            </a:r>
            <a:endParaRPr/>
          </a:p>
        </p:txBody>
      </p:sp>
      <p:sp>
        <p:nvSpPr>
          <p:cNvPr id="223" name="Google Shape;22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0"/>
          <p:cNvPicPr preferRelativeResize="0"/>
          <p:nvPr/>
        </p:nvPicPr>
        <p:blipFill>
          <a:blip r:embed="rId3">
            <a:alphaModFix/>
          </a:blip>
          <a:stretch>
            <a:fillRect/>
          </a:stretch>
        </p:blipFill>
        <p:spPr>
          <a:xfrm>
            <a:off x="4149850" y="1051778"/>
            <a:ext cx="4459802" cy="2887547"/>
          </a:xfrm>
          <a:prstGeom prst="rect">
            <a:avLst/>
          </a:prstGeom>
          <a:noFill/>
          <a:ln>
            <a:noFill/>
          </a:ln>
        </p:spPr>
      </p:pic>
      <p:sp>
        <p:nvSpPr>
          <p:cNvPr id="229" name="Google Shape;22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Root</a:t>
            </a:r>
            <a:r>
              <a:rPr lang="en"/>
              <a:t> DNS Latency and Inflation Hardly Matter</a:t>
            </a:r>
            <a:endParaRPr/>
          </a:p>
          <a:p>
            <a:pPr indent="0" lvl="0" marL="0" rtl="0" algn="l">
              <a:spcBef>
                <a:spcPts val="0"/>
              </a:spcBef>
              <a:spcAft>
                <a:spcPts val="0"/>
              </a:spcAft>
              <a:buNone/>
            </a:pPr>
            <a:r>
              <a:t/>
            </a:r>
            <a:endParaRPr/>
          </a:p>
        </p:txBody>
      </p:sp>
      <p:sp>
        <p:nvSpPr>
          <p:cNvPr id="230" name="Google Shape;230;p30"/>
          <p:cNvSpPr txBox="1"/>
          <p:nvPr>
            <p:ph idx="1" type="body"/>
          </p:nvPr>
        </p:nvSpPr>
        <p:spPr>
          <a:xfrm>
            <a:off x="311700" y="1152475"/>
            <a:ext cx="3705900" cy="157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We amortize root DNS queries over users to get queries per day.</a:t>
            </a:r>
            <a:endParaRPr sz="1091"/>
          </a:p>
        </p:txBody>
      </p:sp>
      <p:sp>
        <p:nvSpPr>
          <p:cNvPr id="231" name="Google Shape;231;p30"/>
          <p:cNvSpPr txBox="1"/>
          <p:nvPr/>
        </p:nvSpPr>
        <p:spPr>
          <a:xfrm>
            <a:off x="4438175" y="3895600"/>
            <a:ext cx="44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2" name="Google Shape;232;p30"/>
          <p:cNvSpPr txBox="1"/>
          <p:nvPr/>
        </p:nvSpPr>
        <p:spPr>
          <a:xfrm>
            <a:off x="5685850" y="2272013"/>
            <a:ext cx="108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rPr>
              <a:t>Med ≈ 1</a:t>
            </a:r>
            <a:endParaRPr sz="1200">
              <a:solidFill>
                <a:srgbClr val="FF0000"/>
              </a:solidFill>
            </a:endParaRPr>
          </a:p>
        </p:txBody>
      </p:sp>
      <p:sp>
        <p:nvSpPr>
          <p:cNvPr id="233" name="Google Shape;233;p30"/>
          <p:cNvSpPr/>
          <p:nvPr/>
        </p:nvSpPr>
        <p:spPr>
          <a:xfrm>
            <a:off x="6372319" y="1752710"/>
            <a:ext cx="294600" cy="461400"/>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txBox="1"/>
          <p:nvPr/>
        </p:nvSpPr>
        <p:spPr>
          <a:xfrm>
            <a:off x="339600" y="3282450"/>
            <a:ext cx="3650100" cy="780300"/>
          </a:xfrm>
          <a:prstGeom prst="rect">
            <a:avLst/>
          </a:prstGeom>
          <a:solidFill>
            <a:srgbClr val="00DA00">
              <a:alpha val="40220"/>
            </a:srgbClr>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Takeaway: </a:t>
            </a:r>
            <a:r>
              <a:rPr lang="en" sz="1800">
                <a:solidFill>
                  <a:schemeClr val="dk2"/>
                </a:solidFill>
              </a:rPr>
              <a:t>Most users rarely interact with the root DNS.</a:t>
            </a:r>
            <a:endParaRPr/>
          </a:p>
        </p:txBody>
      </p:sp>
      <p:pic>
        <p:nvPicPr>
          <p:cNvPr id="235" name="Google Shape;235;p30"/>
          <p:cNvPicPr preferRelativeResize="0"/>
          <p:nvPr/>
        </p:nvPicPr>
        <p:blipFill>
          <a:blip r:embed="rId4">
            <a:alphaModFix/>
          </a:blip>
          <a:stretch>
            <a:fillRect/>
          </a:stretch>
        </p:blipFill>
        <p:spPr>
          <a:xfrm>
            <a:off x="470249" y="2285399"/>
            <a:ext cx="2161454" cy="572700"/>
          </a:xfrm>
          <a:prstGeom prst="rect">
            <a:avLst/>
          </a:prstGeom>
          <a:noFill/>
          <a:ln>
            <a:noFill/>
          </a:ln>
        </p:spPr>
      </p:pic>
      <p:sp>
        <p:nvSpPr>
          <p:cNvPr id="236" name="Google Shape;23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0"/>
          <p:cNvSpPr/>
          <p:nvPr/>
        </p:nvSpPr>
        <p:spPr>
          <a:xfrm>
            <a:off x="6379825" y="2214100"/>
            <a:ext cx="279600" cy="33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5768675" y="2870850"/>
            <a:ext cx="279600" cy="33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txBox="1"/>
          <p:nvPr/>
        </p:nvSpPr>
        <p:spPr>
          <a:xfrm>
            <a:off x="5370850" y="3971425"/>
            <a:ext cx="201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1 query per day</a:t>
            </a:r>
            <a:br>
              <a:rPr i="1" lang="en"/>
            </a:br>
            <a:r>
              <a:rPr i="1" lang="en"/>
              <a:t>1 round trip per query</a:t>
            </a:r>
            <a:endParaRPr i="1"/>
          </a:p>
        </p:txBody>
      </p:sp>
      <p:sp>
        <p:nvSpPr>
          <p:cNvPr id="240" name="Google Shape;240;p30"/>
          <p:cNvSpPr txBox="1"/>
          <p:nvPr/>
        </p:nvSpPr>
        <p:spPr>
          <a:xfrm>
            <a:off x="2657560" y="2043800"/>
            <a:ext cx="138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 of queries per RR in the root traces</a:t>
            </a:r>
            <a:endParaRPr sz="1000"/>
          </a:p>
        </p:txBody>
      </p:sp>
      <p:sp>
        <p:nvSpPr>
          <p:cNvPr id="241" name="Google Shape;241;p30"/>
          <p:cNvSpPr txBox="1"/>
          <p:nvPr/>
        </p:nvSpPr>
        <p:spPr>
          <a:xfrm>
            <a:off x="2651760" y="2536400"/>
            <a:ext cx="152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 of Microsoft users using recursive</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1"/>
          <p:cNvPicPr preferRelativeResize="0"/>
          <p:nvPr/>
        </p:nvPicPr>
        <p:blipFill>
          <a:blip r:embed="rId3">
            <a:alphaModFix/>
          </a:blip>
          <a:stretch>
            <a:fillRect/>
          </a:stretch>
        </p:blipFill>
        <p:spPr>
          <a:xfrm>
            <a:off x="4496550" y="1265525"/>
            <a:ext cx="3954299" cy="2757193"/>
          </a:xfrm>
          <a:prstGeom prst="rect">
            <a:avLst/>
          </a:prstGeom>
          <a:noFill/>
          <a:ln>
            <a:noFill/>
          </a:ln>
        </p:spPr>
      </p:pic>
      <p:sp>
        <p:nvSpPr>
          <p:cNvPr id="247" name="Google Shape;24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Microsoft CDN Latency and Inflation Really Matter</a:t>
            </a:r>
            <a:endParaRPr/>
          </a:p>
        </p:txBody>
      </p:sp>
      <p:sp>
        <p:nvSpPr>
          <p:cNvPr id="248" name="Google Shape;248;p31"/>
          <p:cNvSpPr txBox="1"/>
          <p:nvPr>
            <p:ph idx="1" type="body"/>
          </p:nvPr>
        </p:nvSpPr>
        <p:spPr>
          <a:xfrm>
            <a:off x="245050" y="3802950"/>
            <a:ext cx="3954300" cy="103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Latency to Microsoft is low, but inflated paths could really hurt users!</a:t>
            </a:r>
            <a:endParaRPr/>
          </a:p>
        </p:txBody>
      </p:sp>
      <p:pic>
        <p:nvPicPr>
          <p:cNvPr id="249" name="Google Shape;249;p31"/>
          <p:cNvPicPr preferRelativeResize="0"/>
          <p:nvPr/>
        </p:nvPicPr>
        <p:blipFill>
          <a:blip r:embed="rId4">
            <a:alphaModFix/>
          </a:blip>
          <a:stretch>
            <a:fillRect/>
          </a:stretch>
        </p:blipFill>
        <p:spPr>
          <a:xfrm>
            <a:off x="1173187" y="1700616"/>
            <a:ext cx="1762425" cy="338925"/>
          </a:xfrm>
          <a:prstGeom prst="rect">
            <a:avLst/>
          </a:prstGeom>
          <a:noFill/>
          <a:ln>
            <a:noFill/>
          </a:ln>
        </p:spPr>
      </p:pic>
      <p:pic>
        <p:nvPicPr>
          <p:cNvPr id="250" name="Google Shape;250;p31"/>
          <p:cNvPicPr preferRelativeResize="0"/>
          <p:nvPr/>
        </p:nvPicPr>
        <p:blipFill>
          <a:blip r:embed="rId5">
            <a:alphaModFix/>
          </a:blip>
          <a:stretch>
            <a:fillRect/>
          </a:stretch>
        </p:blipFill>
        <p:spPr>
          <a:xfrm>
            <a:off x="1079050" y="2755925"/>
            <a:ext cx="2255520" cy="338328"/>
          </a:xfrm>
          <a:prstGeom prst="rect">
            <a:avLst/>
          </a:prstGeom>
          <a:noFill/>
          <a:ln>
            <a:noFill/>
          </a:ln>
        </p:spPr>
      </p:pic>
      <p:sp>
        <p:nvSpPr>
          <p:cNvPr id="251" name="Google Shape;251;p31"/>
          <p:cNvSpPr/>
          <p:nvPr/>
        </p:nvSpPr>
        <p:spPr>
          <a:xfrm rot="-5400000">
            <a:off x="6033775" y="1829925"/>
            <a:ext cx="294600" cy="1628400"/>
          </a:xfrm>
          <a:prstGeom prst="down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1"/>
          <p:cNvSpPr txBox="1"/>
          <p:nvPr>
            <p:ph idx="1" type="body"/>
          </p:nvPr>
        </p:nvSpPr>
        <p:spPr>
          <a:xfrm>
            <a:off x="300758" y="2238775"/>
            <a:ext cx="2255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Latency per page load:</a:t>
            </a:r>
            <a:endParaRPr sz="1600"/>
          </a:p>
        </p:txBody>
      </p:sp>
      <p:sp>
        <p:nvSpPr>
          <p:cNvPr id="254" name="Google Shape;254;p31"/>
          <p:cNvSpPr txBox="1"/>
          <p:nvPr>
            <p:ph idx="1" type="body"/>
          </p:nvPr>
        </p:nvSpPr>
        <p:spPr>
          <a:xfrm>
            <a:off x="300749" y="1248175"/>
            <a:ext cx="2634900" cy="572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sz="1600"/>
              <a:t>Number of RTTs per page load:</a:t>
            </a:r>
            <a:endParaRPr sz="1600"/>
          </a:p>
        </p:txBody>
      </p:sp>
      <p:sp>
        <p:nvSpPr>
          <p:cNvPr id="255" name="Google Shape;255;p31"/>
          <p:cNvSpPr/>
          <p:nvPr/>
        </p:nvSpPr>
        <p:spPr>
          <a:xfrm>
            <a:off x="5313200" y="2161425"/>
            <a:ext cx="279600" cy="335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txBox="1"/>
          <p:nvPr/>
        </p:nvSpPr>
        <p:spPr>
          <a:xfrm>
            <a:off x="6182225" y="2701800"/>
            <a:ext cx="169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 Root’s Inflation</a:t>
            </a:r>
            <a:endParaRPr b="1"/>
          </a:p>
        </p:txBody>
      </p:sp>
      <p:sp>
        <p:nvSpPr>
          <p:cNvPr id="257" name="Google Shape;257;p31"/>
          <p:cNvSpPr txBox="1"/>
          <p:nvPr/>
        </p:nvSpPr>
        <p:spPr>
          <a:xfrm>
            <a:off x="800575" y="3088750"/>
            <a:ext cx="1118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Latency</a:t>
            </a:r>
            <a:br>
              <a:rPr lang="en" sz="1000"/>
            </a:br>
            <a:r>
              <a:rPr lang="en" sz="1000"/>
              <a:t>Per Page Load</a:t>
            </a:r>
            <a:endParaRPr sz="1000"/>
          </a:p>
        </p:txBody>
      </p:sp>
      <p:sp>
        <p:nvSpPr>
          <p:cNvPr id="258" name="Google Shape;258;p31"/>
          <p:cNvSpPr txBox="1"/>
          <p:nvPr/>
        </p:nvSpPr>
        <p:spPr>
          <a:xfrm>
            <a:off x="2496070" y="3088750"/>
            <a:ext cx="686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Latency</a:t>
            </a:r>
            <a:br>
              <a:rPr lang="en" sz="1000"/>
            </a:br>
            <a:r>
              <a:rPr lang="en" sz="1000"/>
              <a:t>Per RTT</a:t>
            </a:r>
            <a:endParaRPr sz="1000"/>
          </a:p>
        </p:txBody>
      </p:sp>
      <p:sp>
        <p:nvSpPr>
          <p:cNvPr id="259" name="Google Shape;259;p31"/>
          <p:cNvSpPr/>
          <p:nvPr/>
        </p:nvSpPr>
        <p:spPr>
          <a:xfrm rot="1682886">
            <a:off x="2565226" y="2064702"/>
            <a:ext cx="124412" cy="666054"/>
          </a:xfrm>
          <a:prstGeom prst="down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5"/>
                                        </p:tgtEl>
                                      </p:cBhvr>
                                    </p:animEffect>
                                    <p:set>
                                      <p:cBhvr>
                                        <p:cTn dur="1" fill="hold">
                                          <p:stCondLst>
                                            <p:cond delay="1000"/>
                                          </p:stCondLst>
                                        </p:cTn>
                                        <p:tgtEl>
                                          <p:spTgt spid="2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5" name="Google Shape;65;p14"/>
          <p:cNvSpPr txBox="1"/>
          <p:nvPr>
            <p:ph idx="1" type="body"/>
          </p:nvPr>
        </p:nvSpPr>
        <p:spPr>
          <a:xfrm>
            <a:off x="276425" y="2800350"/>
            <a:ext cx="8520600" cy="94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understand these differences, we study two different uses of anycast: </a:t>
            </a:r>
            <a:br>
              <a:rPr lang="en"/>
            </a:br>
            <a:r>
              <a:rPr lang="en"/>
              <a:t>DNS and CDN</a:t>
            </a:r>
            <a:endParaRPr/>
          </a:p>
        </p:txBody>
      </p:sp>
      <p:sp>
        <p:nvSpPr>
          <p:cNvPr id="66" name="Google Shape;66;p14"/>
          <p:cNvSpPr txBox="1"/>
          <p:nvPr>
            <p:ph idx="1" type="body"/>
          </p:nvPr>
        </p:nvSpPr>
        <p:spPr>
          <a:xfrm>
            <a:off x="216575" y="3610025"/>
            <a:ext cx="8640300" cy="94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By placing </a:t>
            </a:r>
            <a:r>
              <a:rPr i="1" lang="en"/>
              <a:t>anycast in context</a:t>
            </a:r>
            <a:r>
              <a:rPr lang="en"/>
              <a:t>, we find that anycast performance can be good </a:t>
            </a:r>
            <a:r>
              <a:rPr b="1" lang="en"/>
              <a:t>when it matters</a:t>
            </a:r>
            <a:r>
              <a:rPr lang="en"/>
              <a:t>. </a:t>
            </a:r>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4"/>
          <p:cNvSpPr txBox="1"/>
          <p:nvPr>
            <p:ph idx="1" type="body"/>
          </p:nvPr>
        </p:nvSpPr>
        <p:spPr>
          <a:xfrm>
            <a:off x="2247750" y="2227650"/>
            <a:ext cx="4648500" cy="5727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852"/>
              <a:buNone/>
            </a:pPr>
            <a:r>
              <a:rPr b="1" lang="en" sz="2395"/>
              <a:t>What is going on?</a:t>
            </a:r>
            <a:endParaRPr b="1" sz="2395"/>
          </a:p>
        </p:txBody>
      </p:sp>
      <p:sp>
        <p:nvSpPr>
          <p:cNvPr id="69" name="Google Shape;69;p14"/>
          <p:cNvSpPr txBox="1"/>
          <p:nvPr/>
        </p:nvSpPr>
        <p:spPr>
          <a:xfrm>
            <a:off x="322175" y="1017725"/>
            <a:ext cx="8276700" cy="1377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Mixed Reviews</a:t>
            </a:r>
            <a:endParaRPr sz="1800">
              <a:solidFill>
                <a:schemeClr val="dk2"/>
              </a:solidFill>
            </a:endParaRPr>
          </a:p>
          <a:p>
            <a:pPr indent="-313484" lvl="1" marL="914400" rtl="0" algn="l">
              <a:lnSpc>
                <a:spcPct val="115000"/>
              </a:lnSpc>
              <a:spcBef>
                <a:spcPts val="0"/>
              </a:spcBef>
              <a:spcAft>
                <a:spcPts val="0"/>
              </a:spcAft>
              <a:buClr>
                <a:schemeClr val="dk2"/>
              </a:buClr>
              <a:buSzPts val="1337"/>
              <a:buChar char="○"/>
            </a:pPr>
            <a:r>
              <a:rPr lang="en" sz="1336">
                <a:solidFill>
                  <a:schemeClr val="dk2"/>
                </a:solidFill>
              </a:rPr>
              <a:t>(Li et. al., </a:t>
            </a:r>
            <a:r>
              <a:rPr lang="en" sz="1336">
                <a:solidFill>
                  <a:schemeClr val="dk2"/>
                </a:solidFill>
              </a:rPr>
              <a:t>SIGCOMM</a:t>
            </a:r>
            <a:r>
              <a:rPr lang="en" sz="1336">
                <a:solidFill>
                  <a:schemeClr val="dk2"/>
                </a:solidFill>
              </a:rPr>
              <a:t> 2018) “While it is not surprising that IP anycast is suboptimal … we find [anycast’s] inefficiencies to be surprisingly excessive.”</a:t>
            </a:r>
            <a:endParaRPr sz="1336">
              <a:solidFill>
                <a:schemeClr val="dk2"/>
              </a:solidFill>
            </a:endParaRPr>
          </a:p>
          <a:p>
            <a:pPr indent="-313484" lvl="1" marL="914400" rtl="0" algn="l">
              <a:lnSpc>
                <a:spcPct val="115000"/>
              </a:lnSpc>
              <a:spcBef>
                <a:spcPts val="0"/>
              </a:spcBef>
              <a:spcAft>
                <a:spcPts val="0"/>
              </a:spcAft>
              <a:buClr>
                <a:schemeClr val="dk2"/>
              </a:buClr>
              <a:buSzPts val="1337"/>
              <a:buChar char="○"/>
            </a:pPr>
            <a:r>
              <a:rPr lang="en" sz="1336">
                <a:solidFill>
                  <a:schemeClr val="dk2"/>
                </a:solidFill>
              </a:rPr>
              <a:t>(Calder et. al., IMC 2015) “For most clients, anycast performs well despite the lack of centralized control.”</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5" name="Google Shape;26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CCCCCC"/>
                </a:solidFill>
              </a:rPr>
              <a:t>Motivation</a:t>
            </a:r>
            <a:endParaRPr b="1">
              <a:solidFill>
                <a:srgbClr val="CCCCCC"/>
              </a:solidFill>
            </a:endParaRPr>
          </a:p>
          <a:p>
            <a:pPr indent="0" lvl="0" marL="0" rtl="0" algn="l">
              <a:spcBef>
                <a:spcPts val="1200"/>
              </a:spcBef>
              <a:spcAft>
                <a:spcPts val="0"/>
              </a:spcAft>
              <a:buNone/>
            </a:pPr>
            <a:r>
              <a:rPr lang="en">
                <a:solidFill>
                  <a:srgbClr val="CCCCCC"/>
                </a:solidFill>
              </a:rPr>
              <a:t>Background and Definitions</a:t>
            </a:r>
            <a:endParaRPr>
              <a:solidFill>
                <a:srgbClr val="CCCCCC"/>
              </a:solidFill>
            </a:endParaRPr>
          </a:p>
          <a:p>
            <a:pPr indent="0" lvl="0" marL="0" rtl="0" algn="l">
              <a:spcBef>
                <a:spcPts val="1200"/>
              </a:spcBef>
              <a:spcAft>
                <a:spcPts val="0"/>
              </a:spcAft>
              <a:buNone/>
            </a:pPr>
            <a:r>
              <a:rPr lang="en">
                <a:solidFill>
                  <a:srgbClr val="CCCCCC"/>
                </a:solidFill>
              </a:rPr>
              <a:t>Root DNS and Microsoft’s CDN</a:t>
            </a:r>
            <a:endParaRPr>
              <a:solidFill>
                <a:srgbClr val="CCCCCC"/>
              </a:solidFill>
            </a:endParaRPr>
          </a:p>
          <a:p>
            <a:pPr indent="0" lvl="0" marL="0" rtl="0" algn="l">
              <a:spcBef>
                <a:spcPts val="1200"/>
              </a:spcBef>
              <a:spcAft>
                <a:spcPts val="0"/>
              </a:spcAft>
              <a:buNone/>
            </a:pPr>
            <a:r>
              <a:rPr lang="en">
                <a:solidFill>
                  <a:srgbClr val="CCCCCC"/>
                </a:solidFill>
              </a:rPr>
              <a:t>Inflation in Anycast Deployments</a:t>
            </a:r>
            <a:endParaRPr>
              <a:solidFill>
                <a:srgbClr val="CCCCCC"/>
              </a:solidFill>
            </a:endParaRPr>
          </a:p>
          <a:p>
            <a:pPr indent="0" lvl="0" marL="0" rtl="0" algn="l">
              <a:spcBef>
                <a:spcPts val="1200"/>
              </a:spcBef>
              <a:spcAft>
                <a:spcPts val="0"/>
              </a:spcAft>
              <a:buNone/>
            </a:pPr>
            <a:r>
              <a:rPr lang="en">
                <a:solidFill>
                  <a:srgbClr val="CCCCCC"/>
                </a:solidFill>
              </a:rPr>
              <a:t>Performance in Context</a:t>
            </a:r>
            <a:endParaRPr>
              <a:solidFill>
                <a:srgbClr val="CCCCCC"/>
              </a:solidFill>
            </a:endParaRPr>
          </a:p>
          <a:p>
            <a:pPr indent="0" lvl="0" marL="0" rtl="0" algn="l">
              <a:spcBef>
                <a:spcPts val="1200"/>
              </a:spcBef>
              <a:spcAft>
                <a:spcPts val="0"/>
              </a:spcAft>
              <a:buNone/>
            </a:pPr>
            <a:r>
              <a:rPr b="1" lang="en"/>
              <a:t>Investment and Incentive Shapes Deployments and Paths</a:t>
            </a:r>
            <a:endParaRPr b="1"/>
          </a:p>
          <a:p>
            <a:pPr indent="0" lvl="0" marL="0" rtl="0" algn="l">
              <a:spcBef>
                <a:spcPts val="1200"/>
              </a:spcBef>
              <a:spcAft>
                <a:spcPts val="1200"/>
              </a:spcAft>
              <a:buNone/>
            </a:pPr>
            <a:r>
              <a:t/>
            </a:r>
            <a:endParaRPr/>
          </a:p>
        </p:txBody>
      </p:sp>
      <p:sp>
        <p:nvSpPr>
          <p:cNvPr id="266" name="Google Shape;26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220"/>
              <a:t>AS Paths to Microsoft are Short &amp; Short Paths Have Less Inflation</a:t>
            </a:r>
            <a:endParaRPr sz="2220"/>
          </a:p>
        </p:txBody>
      </p:sp>
      <p:sp>
        <p:nvSpPr>
          <p:cNvPr id="272" name="Google Shape;272;p33"/>
          <p:cNvSpPr txBox="1"/>
          <p:nvPr>
            <p:ph idx="1" type="body"/>
          </p:nvPr>
        </p:nvSpPr>
        <p:spPr>
          <a:xfrm>
            <a:off x="311700" y="1076275"/>
            <a:ext cx="8454600" cy="37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Direct paths sidestep the challenges of BGP: paths through peers and shorter AS paths are preferred.</a:t>
            </a:r>
            <a:endParaRPr/>
          </a:p>
          <a:p>
            <a:pPr indent="0" lvl="0" marL="0" rtl="0" algn="l">
              <a:spcBef>
                <a:spcPts val="1200"/>
              </a:spcBef>
              <a:spcAft>
                <a:spcPts val="1200"/>
              </a:spcAft>
              <a:buNone/>
            </a:pPr>
            <a:r>
              <a:rPr lang="en"/>
              <a:t>Microsoft invests in expensive peering relationships, and optimizes routing.</a:t>
            </a:r>
            <a:endParaRPr/>
          </a:p>
        </p:txBody>
      </p:sp>
      <p:sp>
        <p:nvSpPr>
          <p:cNvPr id="273" name="Google Shape;27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33"/>
          <p:cNvPicPr preferRelativeResize="0"/>
          <p:nvPr/>
        </p:nvPicPr>
        <p:blipFill>
          <a:blip r:embed="rId3">
            <a:alphaModFix/>
          </a:blip>
          <a:stretch>
            <a:fillRect/>
          </a:stretch>
        </p:blipFill>
        <p:spPr>
          <a:xfrm>
            <a:off x="311701" y="1661111"/>
            <a:ext cx="3682202" cy="1432974"/>
          </a:xfrm>
          <a:prstGeom prst="rect">
            <a:avLst/>
          </a:prstGeom>
          <a:noFill/>
          <a:ln>
            <a:noFill/>
          </a:ln>
        </p:spPr>
      </p:pic>
      <p:pic>
        <p:nvPicPr>
          <p:cNvPr id="275" name="Google Shape;275;p33"/>
          <p:cNvPicPr preferRelativeResize="0"/>
          <p:nvPr/>
        </p:nvPicPr>
        <p:blipFill>
          <a:blip r:embed="rId4">
            <a:alphaModFix/>
          </a:blip>
          <a:stretch>
            <a:fillRect/>
          </a:stretch>
        </p:blipFill>
        <p:spPr>
          <a:xfrm>
            <a:off x="4232000" y="1555400"/>
            <a:ext cx="4651576" cy="1644399"/>
          </a:xfrm>
          <a:prstGeom prst="rect">
            <a:avLst/>
          </a:prstGeom>
          <a:noFill/>
          <a:ln>
            <a:noFill/>
          </a:ln>
        </p:spPr>
      </p:pic>
      <p:sp>
        <p:nvSpPr>
          <p:cNvPr id="276" name="Google Shape;276;p33"/>
          <p:cNvSpPr txBox="1"/>
          <p:nvPr/>
        </p:nvSpPr>
        <p:spPr>
          <a:xfrm>
            <a:off x="899250" y="3094075"/>
            <a:ext cx="716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AS path lengths and correlation between AS path length and inflation, as measured from RIPE Atlas. Root letters are listed in size order.</a:t>
            </a:r>
            <a:endParaRPr sz="900"/>
          </a:p>
        </p:txBody>
      </p:sp>
      <p:sp>
        <p:nvSpPr>
          <p:cNvPr id="277" name="Google Shape;277;p33"/>
          <p:cNvSpPr/>
          <p:nvPr/>
        </p:nvSpPr>
        <p:spPr>
          <a:xfrm rot="-9528699">
            <a:off x="467607" y="2888978"/>
            <a:ext cx="171815" cy="580903"/>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a:off x="4896082" y="1841982"/>
            <a:ext cx="171900" cy="580800"/>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a:off x="667950" y="2145300"/>
            <a:ext cx="231300" cy="217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959350" y="2571750"/>
            <a:ext cx="231300" cy="217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txBox="1"/>
          <p:nvPr/>
        </p:nvSpPr>
        <p:spPr>
          <a:xfrm>
            <a:off x="1364850" y="1337900"/>
            <a:ext cx="15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 Path Lengths</a:t>
            </a:r>
            <a:endParaRPr/>
          </a:p>
        </p:txBody>
      </p:sp>
      <p:sp>
        <p:nvSpPr>
          <p:cNvPr id="282" name="Google Shape;282;p33"/>
          <p:cNvSpPr txBox="1"/>
          <p:nvPr/>
        </p:nvSpPr>
        <p:spPr>
          <a:xfrm>
            <a:off x="5206436" y="1337900"/>
            <a:ext cx="27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 Path Length vs. Inflation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xit" presetID="10" presetSubtype="0">
                                  <p:stCondLst>
                                    <p:cond delay="0"/>
                                  </p:stCondLst>
                                  <p:childTnLst>
                                    <p:animEffect filter="fade" transition="out">
                                      <p:cBhvr>
                                        <p:cTn dur="1000"/>
                                        <p:tgtEl>
                                          <p:spTgt spid="279"/>
                                        </p:tgtEl>
                                      </p:cBhvr>
                                    </p:animEffect>
                                    <p:set>
                                      <p:cBhvr>
                                        <p:cTn dur="1" fill="hold">
                                          <p:stCondLst>
                                            <p:cond delay="1000"/>
                                          </p:stCondLst>
                                        </p:cTn>
                                        <p:tgtEl>
                                          <p:spTgt spid="2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0"/>
                                        </p:tgtEl>
                                      </p:cBhvr>
                                    </p:animEffect>
                                    <p:set>
                                      <p:cBhvr>
                                        <p:cTn dur="1" fill="hold">
                                          <p:stCondLst>
                                            <p:cond delay="1000"/>
                                          </p:stCondLst>
                                        </p:cTn>
                                        <p:tgtEl>
                                          <p:spTgt spid="28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000"/>
                                        <p:tgtEl>
                                          <p:spTgt spid="27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aphicFrame>
        <p:nvGraphicFramePr>
          <p:cNvPr id="287" name="Google Shape;287;p34"/>
          <p:cNvGraphicFramePr/>
          <p:nvPr/>
        </p:nvGraphicFramePr>
        <p:xfrm>
          <a:off x="845813" y="605870"/>
          <a:ext cx="3000000" cy="3000000"/>
        </p:xfrm>
        <a:graphic>
          <a:graphicData uri="http://schemas.openxmlformats.org/drawingml/2006/table">
            <a:tbl>
              <a:tblPr>
                <a:noFill/>
                <a:tableStyleId>{73C58D13-8716-496D-AAF1-750270EA8085}</a:tableStyleId>
              </a:tblPr>
              <a:tblGrid>
                <a:gridCol w="1064625"/>
                <a:gridCol w="1064625"/>
                <a:gridCol w="1064625"/>
                <a:gridCol w="1064625"/>
                <a:gridCol w="1064625"/>
                <a:gridCol w="1064625"/>
                <a:gridCol w="1064625"/>
              </a:tblGrid>
              <a:tr h="396200">
                <a:tc rowSpan="2">
                  <a:txBody>
                    <a:bodyPr/>
                    <a:lstStyle/>
                    <a:p>
                      <a:pPr indent="0" lvl="0" marL="0" rtl="0" algn="ctr">
                        <a:spcBef>
                          <a:spcPts val="0"/>
                        </a:spcBef>
                        <a:spcAft>
                          <a:spcPts val="0"/>
                        </a:spcAft>
                        <a:buNone/>
                      </a:pPr>
                      <a:r>
                        <a:t/>
                      </a:r>
                      <a:endParaRPr sz="1100"/>
                    </a:p>
                  </a:txBody>
                  <a:tcPr marT="91425" marB="91425" marR="91425" marL="91425"/>
                </a:tc>
                <a:tc gridSpan="5">
                  <a:txBody>
                    <a:bodyPr/>
                    <a:lstStyle/>
                    <a:p>
                      <a:pPr indent="0" lvl="0" marL="0" rtl="0" algn="ctr">
                        <a:spcBef>
                          <a:spcPts val="0"/>
                        </a:spcBef>
                        <a:spcAft>
                          <a:spcPts val="0"/>
                        </a:spcAft>
                        <a:buNone/>
                      </a:pPr>
                      <a:r>
                        <a:rPr b="1" lang="en" sz="1200"/>
                        <a:t>Property</a:t>
                      </a:r>
                      <a:endParaRPr b="1" sz="1200"/>
                    </a:p>
                  </a:txBody>
                  <a:tcPr marT="91425" marB="91425" marR="91425" marL="91425"/>
                </a:tc>
                <a:tc hMerge="1"/>
                <a:tc hMerge="1"/>
                <a:tc hMerge="1"/>
                <a:tc hMerge="1"/>
                <a:tc>
                  <a:txBody>
                    <a:bodyPr/>
                    <a:lstStyle/>
                    <a:p>
                      <a:pPr indent="0" lvl="0" marL="0" rtl="0" algn="ctr">
                        <a:spcBef>
                          <a:spcPts val="0"/>
                        </a:spcBef>
                        <a:spcAft>
                          <a:spcPts val="0"/>
                        </a:spcAft>
                        <a:buNone/>
                      </a:pPr>
                      <a:r>
                        <a:t/>
                      </a:r>
                      <a:endParaRPr b="1" sz="1200"/>
                    </a:p>
                  </a:txBody>
                  <a:tcPr marT="91425" marB="91425" marR="91425" marL="91425">
                    <a:lnB cap="flat" cmpd="sng" w="9525">
                      <a:solidFill>
                        <a:srgbClr val="9E9E9E"/>
                      </a:solidFill>
                      <a:prstDash val="solid"/>
                      <a:round/>
                      <a:headEnd len="sm" w="sm" type="none"/>
                      <a:tailEnd len="sm" w="sm" type="none"/>
                    </a:lnB>
                  </a:tcPr>
                </a:tc>
              </a:tr>
              <a:tr h="822925">
                <a:tc vMerge="1"/>
                <a:tc>
                  <a:txBody>
                    <a:bodyPr/>
                    <a:lstStyle/>
                    <a:p>
                      <a:pPr indent="0" lvl="0" marL="0" rtl="0" algn="ctr">
                        <a:spcBef>
                          <a:spcPts val="0"/>
                        </a:spcBef>
                        <a:spcAft>
                          <a:spcPts val="0"/>
                        </a:spcAft>
                        <a:buNone/>
                      </a:pPr>
                      <a:r>
                        <a:rPr lang="en" sz="1100"/>
                        <a:t>Total</a:t>
                      </a:r>
                      <a:r>
                        <a:rPr lang="en" sz="1100"/>
                        <a:t> Sites</a:t>
                      </a:r>
                      <a:endParaRPr sz="1100"/>
                    </a:p>
                  </a:txBody>
                  <a:tcPr marT="91425" marB="91425" marR="91425" marL="91425">
                    <a:solidFill>
                      <a:srgbClr val="FFE599"/>
                    </a:solidFill>
                  </a:tcPr>
                </a:tc>
                <a:tc>
                  <a:txBody>
                    <a:bodyPr/>
                    <a:lstStyle/>
                    <a:p>
                      <a:pPr indent="0" lvl="0" marL="0" rtl="0" algn="ctr">
                        <a:spcBef>
                          <a:spcPts val="0"/>
                        </a:spcBef>
                        <a:spcAft>
                          <a:spcPts val="0"/>
                        </a:spcAft>
                        <a:buNone/>
                      </a:pPr>
                      <a:r>
                        <a:rPr lang="en" sz="1100"/>
                        <a:t>Sites per Deployment</a:t>
                      </a:r>
                      <a:endParaRPr sz="1100"/>
                    </a:p>
                  </a:txBody>
                  <a:tcPr marT="91425" marB="91425" marR="91425" marL="91425">
                    <a:lnR cap="flat" cmpd="sng" w="9525">
                      <a:solidFill>
                        <a:srgbClr val="9E9E9E"/>
                      </a:solidFill>
                      <a:prstDash val="solid"/>
                      <a:round/>
                      <a:headEnd len="sm" w="sm" type="none"/>
                      <a:tailEnd len="sm" w="sm" type="none"/>
                    </a:lnR>
                    <a:solidFill>
                      <a:srgbClr val="FFE599"/>
                    </a:solidFill>
                  </a:tcPr>
                </a:tc>
                <a:tc>
                  <a:txBody>
                    <a:bodyPr/>
                    <a:lstStyle/>
                    <a:p>
                      <a:pPr indent="0" lvl="0" marL="0" rtl="0" algn="ctr">
                        <a:spcBef>
                          <a:spcPts val="0"/>
                        </a:spcBef>
                        <a:spcAft>
                          <a:spcPts val="0"/>
                        </a:spcAft>
                        <a:buNone/>
                      </a:pPr>
                      <a:r>
                        <a:rPr lang="en" sz="1100"/>
                        <a:t>Prefix to Site Assignments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100"/>
                        <a:t>Connectivity per Site</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RTTs per Content Fetch</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Optimization Strategy</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36300">
                <a:tc>
                  <a:txBody>
                    <a:bodyPr/>
                    <a:lstStyle/>
                    <a:p>
                      <a:pPr indent="0" lvl="0" marL="0" rtl="0" algn="ctr">
                        <a:spcBef>
                          <a:spcPts val="0"/>
                        </a:spcBef>
                        <a:spcAft>
                          <a:spcPts val="0"/>
                        </a:spcAft>
                        <a:buNone/>
                      </a:pPr>
                      <a:r>
                        <a:rPr lang="en" sz="1100"/>
                        <a:t>Microsoft</a:t>
                      </a:r>
                      <a:endParaRPr sz="1100"/>
                    </a:p>
                  </a:txBody>
                  <a:tcPr marT="91425" marB="91425" marR="91425" marL="91425"/>
                </a:tc>
                <a:tc>
                  <a:txBody>
                    <a:bodyPr/>
                    <a:lstStyle/>
                    <a:p>
                      <a:pPr indent="0" lvl="0" marL="0" rtl="0" algn="ctr">
                        <a:spcBef>
                          <a:spcPts val="0"/>
                        </a:spcBef>
                        <a:spcAft>
                          <a:spcPts val="0"/>
                        </a:spcAft>
                        <a:buNone/>
                      </a:pPr>
                      <a:r>
                        <a:rPr lang="en" sz="1100"/>
                        <a:t>110</a:t>
                      </a:r>
                      <a:endParaRPr sz="1100"/>
                    </a:p>
                  </a:txBody>
                  <a:tcPr marT="91425" marB="91425" marR="91425" marL="91425">
                    <a:solidFill>
                      <a:srgbClr val="FFE599"/>
                    </a:solidFill>
                  </a:tcPr>
                </a:tc>
                <a:tc>
                  <a:txBody>
                    <a:bodyPr/>
                    <a:lstStyle/>
                    <a:p>
                      <a:pPr indent="0" lvl="0" marL="0" rtl="0" algn="ctr">
                        <a:spcBef>
                          <a:spcPts val="0"/>
                        </a:spcBef>
                        <a:spcAft>
                          <a:spcPts val="0"/>
                        </a:spcAft>
                        <a:buNone/>
                      </a:pPr>
                      <a:r>
                        <a:rPr lang="en" sz="1100"/>
                        <a:t>30-110</a:t>
                      </a:r>
                      <a:br>
                        <a:rPr lang="en" sz="1100"/>
                      </a:br>
                      <a:r>
                        <a:rPr lang="en" sz="1100"/>
                        <a:t>(regulatory restrictions)</a:t>
                      </a:r>
                      <a:endParaRPr sz="1100"/>
                    </a:p>
                  </a:txBody>
                  <a:tcPr marT="91425" marB="91425" marR="91425" marL="91425">
                    <a:lnR cap="flat" cmpd="sng" w="9525">
                      <a:solidFill>
                        <a:srgbClr val="9E9E9E"/>
                      </a:solidFill>
                      <a:prstDash val="solid"/>
                      <a:round/>
                      <a:headEnd len="sm" w="sm" type="none"/>
                      <a:tailEnd len="sm" w="sm" type="none"/>
                    </a:lnR>
                    <a:solidFill>
                      <a:srgbClr val="FFE599"/>
                    </a:solidFill>
                  </a:tcPr>
                </a:tc>
                <a:tc>
                  <a:txBody>
                    <a:bodyPr/>
                    <a:lstStyle/>
                    <a:p>
                      <a:pPr indent="0" lvl="0" marL="0" rtl="0" algn="ctr">
                        <a:spcBef>
                          <a:spcPts val="0"/>
                        </a:spcBef>
                        <a:spcAft>
                          <a:spcPts val="0"/>
                        </a:spcAft>
                        <a:buNone/>
                      </a:pPr>
                      <a:r>
                        <a:rPr lang="en" sz="1100"/>
                        <a:t>By application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100"/>
                        <a:t>Multiple Transit, 100s of Peers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At least 10</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Peering widely,</a:t>
                      </a:r>
                      <a:br>
                        <a:rPr lang="en" sz="1100"/>
                      </a:br>
                      <a:r>
                        <a:rPr lang="en" sz="1100"/>
                        <a:t>Global WAN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2925">
                <a:tc>
                  <a:txBody>
                    <a:bodyPr/>
                    <a:lstStyle/>
                    <a:p>
                      <a:pPr indent="0" lvl="0" marL="0" rtl="0" algn="ctr">
                        <a:spcBef>
                          <a:spcPts val="0"/>
                        </a:spcBef>
                        <a:spcAft>
                          <a:spcPts val="0"/>
                        </a:spcAft>
                        <a:buNone/>
                      </a:pPr>
                      <a:r>
                        <a:rPr lang="en" sz="1100"/>
                        <a:t>Akamai DNS</a:t>
                      </a:r>
                      <a:endParaRPr sz="1100"/>
                    </a:p>
                  </a:txBody>
                  <a:tcPr marT="91425" marB="91425" marR="91425" marL="91425"/>
                </a:tc>
                <a:tc>
                  <a:txBody>
                    <a:bodyPr/>
                    <a:lstStyle/>
                    <a:p>
                      <a:pPr indent="0" lvl="0" marL="0" rtl="0" algn="ctr">
                        <a:spcBef>
                          <a:spcPts val="0"/>
                        </a:spcBef>
                        <a:spcAft>
                          <a:spcPts val="0"/>
                        </a:spcAft>
                        <a:buNone/>
                      </a:pPr>
                      <a:r>
                        <a:rPr lang="en" sz="1100"/>
                        <a:t>Hundreds</a:t>
                      </a:r>
                      <a:endParaRPr sz="1100"/>
                    </a:p>
                  </a:txBody>
                  <a:tcPr marT="91425" marB="91425" marR="91425" marL="91425">
                    <a:solidFill>
                      <a:srgbClr val="FFE599"/>
                    </a:solidFill>
                  </a:tcPr>
                </a:tc>
                <a:tc>
                  <a:txBody>
                    <a:bodyPr/>
                    <a:lstStyle/>
                    <a:p>
                      <a:pPr indent="0" lvl="0" marL="0" rtl="0" algn="ctr">
                        <a:spcBef>
                          <a:spcPts val="0"/>
                        </a:spcBef>
                        <a:spcAft>
                          <a:spcPts val="0"/>
                        </a:spcAft>
                        <a:buNone/>
                      </a:pPr>
                      <a:r>
                        <a:rPr lang="en" sz="1100"/>
                        <a:t>25</a:t>
                      </a:r>
                      <a:br>
                        <a:rPr lang="en" sz="1100"/>
                      </a:br>
                      <a:r>
                        <a:rPr lang="en" sz="1100"/>
                        <a:t>(spread load, redundancy)</a:t>
                      </a:r>
                      <a:endParaRPr sz="1100"/>
                    </a:p>
                  </a:txBody>
                  <a:tcPr marT="91425" marB="91425" marR="91425" marL="91425">
                    <a:lnR cap="flat" cmpd="sng" w="9525">
                      <a:solidFill>
                        <a:srgbClr val="9E9E9E"/>
                      </a:solidFill>
                      <a:prstDash val="solid"/>
                      <a:round/>
                      <a:headEnd len="sm" w="sm" type="none"/>
                      <a:tailEnd len="sm" w="sm" type="none"/>
                    </a:lnR>
                    <a:solidFill>
                      <a:srgbClr val="FFE599"/>
                    </a:solidFill>
                  </a:tcPr>
                </a:tc>
                <a:tc>
                  <a:txBody>
                    <a:bodyPr/>
                    <a:lstStyle/>
                    <a:p>
                      <a:pPr indent="0" lvl="0" marL="0" rtl="0" algn="ctr">
                        <a:spcBef>
                          <a:spcPts val="0"/>
                        </a:spcBef>
                        <a:spcAft>
                          <a:spcPts val="0"/>
                        </a:spcAft>
                        <a:buNone/>
                      </a:pPr>
                      <a:r>
                        <a:rPr lang="en" sz="1100"/>
                        <a:t>For performance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rPr>
                        <a:t>1 Transit</a:t>
                      </a:r>
                      <a:br>
                        <a:rPr lang="en" sz="1100">
                          <a:solidFill>
                            <a:schemeClr val="dk1"/>
                          </a:solidFill>
                        </a:rPr>
                      </a:br>
                      <a:r>
                        <a:rPr lang="en" sz="1100">
                          <a:solidFill>
                            <a:schemeClr val="dk1"/>
                          </a:solidFill>
                        </a:rPr>
                        <a:t>1- 15 Peers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Probably Less than One</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Intricate, automated optimization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 sz="1100"/>
                        <a:t>Root DNS</a:t>
                      </a:r>
                      <a:endParaRPr sz="1100"/>
                    </a:p>
                  </a:txBody>
                  <a:tcPr marT="91425" marB="91425" marR="91425" marL="91425"/>
                </a:tc>
                <a:tc>
                  <a:txBody>
                    <a:bodyPr/>
                    <a:lstStyle/>
                    <a:p>
                      <a:pPr indent="0" lvl="0" marL="0" rtl="0" algn="ctr">
                        <a:spcBef>
                          <a:spcPts val="0"/>
                        </a:spcBef>
                        <a:spcAft>
                          <a:spcPts val="0"/>
                        </a:spcAft>
                        <a:buNone/>
                      </a:pPr>
                      <a:r>
                        <a:rPr lang="en" sz="1100"/>
                        <a:t>1400</a:t>
                      </a:r>
                      <a:endParaRPr sz="1100"/>
                    </a:p>
                  </a:txBody>
                  <a:tcPr marT="91425" marB="91425" marR="91425" marL="91425">
                    <a:solidFill>
                      <a:srgbClr val="FFE599"/>
                    </a:solidFill>
                  </a:tcPr>
                </a:tc>
                <a:tc>
                  <a:txBody>
                    <a:bodyPr/>
                    <a:lstStyle/>
                    <a:p>
                      <a:pPr indent="0" lvl="0" marL="0" rtl="0" algn="ctr">
                        <a:spcBef>
                          <a:spcPts val="0"/>
                        </a:spcBef>
                        <a:spcAft>
                          <a:spcPts val="0"/>
                        </a:spcAft>
                        <a:buNone/>
                      </a:pPr>
                      <a:r>
                        <a:rPr lang="en" sz="1100"/>
                        <a:t>6-250</a:t>
                      </a:r>
                      <a:br>
                        <a:rPr lang="en" sz="1100"/>
                      </a:br>
                      <a:r>
                        <a:rPr lang="en" sz="1100"/>
                        <a:t>(different orgs, same service)</a:t>
                      </a:r>
                      <a:endParaRPr sz="1100"/>
                    </a:p>
                  </a:txBody>
                  <a:tcPr marT="91425" marB="91425" marR="91425" marL="91425">
                    <a:lnR cap="flat" cmpd="sng" w="9525">
                      <a:solidFill>
                        <a:srgbClr val="9E9E9E"/>
                      </a:solidFill>
                      <a:prstDash val="solid"/>
                      <a:round/>
                      <a:headEnd len="sm" w="sm" type="none"/>
                      <a:tailEnd len="sm" w="sm" type="none"/>
                    </a:lnR>
                    <a:solidFill>
                      <a:srgbClr val="FFE599"/>
                    </a:solidFill>
                  </a:tcPr>
                </a:tc>
                <a:tc>
                  <a:txBody>
                    <a:bodyPr/>
                    <a:lstStyle/>
                    <a:p>
                      <a:pPr indent="0" lvl="0" marL="0" rtl="0" algn="ctr">
                        <a:spcBef>
                          <a:spcPts val="0"/>
                        </a:spcBef>
                        <a:spcAft>
                          <a:spcPts val="0"/>
                        </a:spcAft>
                        <a:buNone/>
                      </a:pPr>
                      <a:r>
                        <a:rPr lang="en" sz="1100"/>
                        <a:t>By root letter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100"/>
                        <a:t>Various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Hardly Any</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Caching with long TTLs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88" name="Google Shape;288;p34"/>
          <p:cNvGraphicFramePr/>
          <p:nvPr/>
        </p:nvGraphicFramePr>
        <p:xfrm>
          <a:off x="845813" y="605870"/>
          <a:ext cx="3000000" cy="3000000"/>
        </p:xfrm>
        <a:graphic>
          <a:graphicData uri="http://schemas.openxmlformats.org/drawingml/2006/table">
            <a:tbl>
              <a:tblPr>
                <a:noFill/>
                <a:tableStyleId>{73C58D13-8716-496D-AAF1-750270EA8085}</a:tableStyleId>
              </a:tblPr>
              <a:tblGrid>
                <a:gridCol w="1064625"/>
                <a:gridCol w="1064625"/>
                <a:gridCol w="1064625"/>
                <a:gridCol w="1064625"/>
                <a:gridCol w="1064625"/>
                <a:gridCol w="1064625"/>
                <a:gridCol w="1064625"/>
              </a:tblGrid>
              <a:tr h="396200">
                <a:tc rowSpan="2">
                  <a:txBody>
                    <a:bodyPr/>
                    <a:lstStyle/>
                    <a:p>
                      <a:pPr indent="0" lvl="0" marL="0" rtl="0" algn="ctr">
                        <a:spcBef>
                          <a:spcPts val="0"/>
                        </a:spcBef>
                        <a:spcAft>
                          <a:spcPts val="0"/>
                        </a:spcAft>
                        <a:buNone/>
                      </a:pPr>
                      <a:r>
                        <a:t/>
                      </a:r>
                      <a:endParaRPr sz="1100"/>
                    </a:p>
                  </a:txBody>
                  <a:tcPr marT="91425" marB="91425" marR="91425" marL="91425"/>
                </a:tc>
                <a:tc gridSpan="5">
                  <a:txBody>
                    <a:bodyPr/>
                    <a:lstStyle/>
                    <a:p>
                      <a:pPr indent="0" lvl="0" marL="0" rtl="0" algn="ctr">
                        <a:spcBef>
                          <a:spcPts val="0"/>
                        </a:spcBef>
                        <a:spcAft>
                          <a:spcPts val="0"/>
                        </a:spcAft>
                        <a:buNone/>
                      </a:pPr>
                      <a:r>
                        <a:rPr b="1" lang="en" sz="1100"/>
                        <a:t>Property</a:t>
                      </a:r>
                      <a:endParaRPr b="1" sz="1100"/>
                    </a:p>
                  </a:txBody>
                  <a:tcPr marT="91425" marB="91425" marR="91425" marL="91425"/>
                </a:tc>
                <a:tc hMerge="1"/>
                <a:tc hMerge="1"/>
                <a:tc hMerge="1"/>
                <a:tc hMerge="1"/>
                <a:tc>
                  <a:txBody>
                    <a:bodyPr/>
                    <a:lstStyle/>
                    <a:p>
                      <a:pPr indent="0" lvl="0" marL="0" rtl="0" algn="ctr">
                        <a:spcBef>
                          <a:spcPts val="0"/>
                        </a:spcBef>
                        <a:spcAft>
                          <a:spcPts val="0"/>
                        </a:spcAft>
                        <a:buNone/>
                      </a:pPr>
                      <a:r>
                        <a:t/>
                      </a:r>
                      <a:endParaRPr b="1" sz="1100"/>
                    </a:p>
                  </a:txBody>
                  <a:tcPr marT="91425" marB="91425" marR="91425" marL="91425">
                    <a:lnB cap="flat" cmpd="sng" w="9525">
                      <a:solidFill>
                        <a:srgbClr val="9E9E9E"/>
                      </a:solidFill>
                      <a:prstDash val="solid"/>
                      <a:round/>
                      <a:headEnd len="sm" w="sm" type="none"/>
                      <a:tailEnd len="sm" w="sm" type="none"/>
                    </a:lnB>
                  </a:tcPr>
                </a:tc>
              </a:tr>
              <a:tr h="822925">
                <a:tc vMerge="1"/>
                <a:tc>
                  <a:txBody>
                    <a:bodyPr/>
                    <a:lstStyle/>
                    <a:p>
                      <a:pPr indent="0" lvl="0" marL="0" rtl="0" algn="ctr">
                        <a:spcBef>
                          <a:spcPts val="0"/>
                        </a:spcBef>
                        <a:spcAft>
                          <a:spcPts val="0"/>
                        </a:spcAft>
                        <a:buNone/>
                      </a:pPr>
                      <a:r>
                        <a:rPr lang="en" sz="1100"/>
                        <a:t>Total</a:t>
                      </a:r>
                      <a:r>
                        <a:rPr lang="en" sz="1100"/>
                        <a:t> Sites</a:t>
                      </a:r>
                      <a:endParaRPr sz="1100"/>
                    </a:p>
                  </a:txBody>
                  <a:tcPr marT="91425" marB="91425" marR="91425" marL="91425"/>
                </a:tc>
                <a:tc>
                  <a:txBody>
                    <a:bodyPr/>
                    <a:lstStyle/>
                    <a:p>
                      <a:pPr indent="0" lvl="0" marL="0" rtl="0" algn="ctr">
                        <a:spcBef>
                          <a:spcPts val="0"/>
                        </a:spcBef>
                        <a:spcAft>
                          <a:spcPts val="0"/>
                        </a:spcAft>
                        <a:buNone/>
                      </a:pPr>
                      <a:r>
                        <a:rPr lang="en" sz="1100"/>
                        <a:t>Sites per Deployment</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Prefix to Site Assignments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Connectivity per Site</a:t>
                      </a:r>
                      <a:endParaRPr sz="1100"/>
                    </a:p>
                  </a:txBody>
                  <a:tcPr marT="91425" marB="91425" marR="91425" marL="91425">
                    <a:lnL cap="flat" cmpd="sng" w="9525">
                      <a:solidFill>
                        <a:srgbClr val="9E9E9E"/>
                      </a:solidFill>
                      <a:prstDash val="solid"/>
                      <a:round/>
                      <a:headEnd len="sm" w="sm" type="none"/>
                      <a:tailEnd len="sm" w="sm" type="none"/>
                    </a:lnL>
                    <a:solidFill>
                      <a:srgbClr val="FFE599"/>
                    </a:solidFill>
                  </a:tcPr>
                </a:tc>
                <a:tc>
                  <a:txBody>
                    <a:bodyPr/>
                    <a:lstStyle/>
                    <a:p>
                      <a:pPr indent="0" lvl="0" marL="0" rtl="0" algn="ctr">
                        <a:spcBef>
                          <a:spcPts val="0"/>
                        </a:spcBef>
                        <a:spcAft>
                          <a:spcPts val="0"/>
                        </a:spcAft>
                        <a:buNone/>
                      </a:pPr>
                      <a:r>
                        <a:rPr lang="en" sz="1100"/>
                        <a:t>RTTs per Content Fetch</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Optimization Strategy</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36300">
                <a:tc>
                  <a:txBody>
                    <a:bodyPr/>
                    <a:lstStyle/>
                    <a:p>
                      <a:pPr indent="0" lvl="0" marL="0" rtl="0" algn="ctr">
                        <a:spcBef>
                          <a:spcPts val="0"/>
                        </a:spcBef>
                        <a:spcAft>
                          <a:spcPts val="0"/>
                        </a:spcAft>
                        <a:buNone/>
                      </a:pPr>
                      <a:r>
                        <a:rPr lang="en" sz="1100"/>
                        <a:t>Microsoft</a:t>
                      </a:r>
                      <a:endParaRPr sz="1100"/>
                    </a:p>
                  </a:txBody>
                  <a:tcPr marT="91425" marB="91425" marR="91425" marL="91425"/>
                </a:tc>
                <a:tc>
                  <a:txBody>
                    <a:bodyPr/>
                    <a:lstStyle/>
                    <a:p>
                      <a:pPr indent="0" lvl="0" marL="0" rtl="0" algn="ctr">
                        <a:spcBef>
                          <a:spcPts val="0"/>
                        </a:spcBef>
                        <a:spcAft>
                          <a:spcPts val="0"/>
                        </a:spcAft>
                        <a:buNone/>
                      </a:pPr>
                      <a:r>
                        <a:rPr lang="en" sz="1100"/>
                        <a:t>110</a:t>
                      </a:r>
                      <a:endParaRPr sz="1100"/>
                    </a:p>
                  </a:txBody>
                  <a:tcPr marT="91425" marB="91425" marR="91425" marL="91425"/>
                </a:tc>
                <a:tc>
                  <a:txBody>
                    <a:bodyPr/>
                    <a:lstStyle/>
                    <a:p>
                      <a:pPr indent="0" lvl="0" marL="0" rtl="0" algn="ctr">
                        <a:spcBef>
                          <a:spcPts val="0"/>
                        </a:spcBef>
                        <a:spcAft>
                          <a:spcPts val="0"/>
                        </a:spcAft>
                        <a:buNone/>
                      </a:pPr>
                      <a:r>
                        <a:rPr lang="en" sz="1100"/>
                        <a:t>30-110</a:t>
                      </a:r>
                      <a:br>
                        <a:rPr lang="en" sz="1100"/>
                      </a:br>
                      <a:r>
                        <a:rPr lang="en" sz="1100"/>
                        <a:t>(regulatory restrictions)</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By application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Multiple Transit, 100s of Peers</a:t>
                      </a:r>
                      <a:endParaRPr sz="1100"/>
                    </a:p>
                  </a:txBody>
                  <a:tcPr marT="91425" marB="91425" marR="91425" marL="91425">
                    <a:lnL cap="flat" cmpd="sng" w="9525">
                      <a:solidFill>
                        <a:srgbClr val="9E9E9E"/>
                      </a:solidFill>
                      <a:prstDash val="solid"/>
                      <a:round/>
                      <a:headEnd len="sm" w="sm" type="none"/>
                      <a:tailEnd len="sm" w="sm" type="none"/>
                    </a:lnL>
                    <a:solidFill>
                      <a:srgbClr val="FFE599"/>
                    </a:solidFill>
                  </a:tcPr>
                </a:tc>
                <a:tc>
                  <a:txBody>
                    <a:bodyPr/>
                    <a:lstStyle/>
                    <a:p>
                      <a:pPr indent="0" lvl="0" marL="0" rtl="0" algn="ctr">
                        <a:spcBef>
                          <a:spcPts val="0"/>
                        </a:spcBef>
                        <a:spcAft>
                          <a:spcPts val="0"/>
                        </a:spcAft>
                        <a:buNone/>
                      </a:pPr>
                      <a:r>
                        <a:rPr lang="en" sz="1100"/>
                        <a:t>At least 10</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Peering widely,</a:t>
                      </a:r>
                      <a:br>
                        <a:rPr lang="en" sz="1100"/>
                      </a:br>
                      <a:r>
                        <a:rPr lang="en" sz="1100"/>
                        <a:t>Global WAN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2925">
                <a:tc>
                  <a:txBody>
                    <a:bodyPr/>
                    <a:lstStyle/>
                    <a:p>
                      <a:pPr indent="0" lvl="0" marL="0" rtl="0" algn="ctr">
                        <a:spcBef>
                          <a:spcPts val="0"/>
                        </a:spcBef>
                        <a:spcAft>
                          <a:spcPts val="0"/>
                        </a:spcAft>
                        <a:buNone/>
                      </a:pPr>
                      <a:r>
                        <a:rPr lang="en" sz="1100"/>
                        <a:t>Akamai DNS</a:t>
                      </a:r>
                      <a:endParaRPr sz="1100"/>
                    </a:p>
                  </a:txBody>
                  <a:tcPr marT="91425" marB="91425" marR="91425" marL="91425"/>
                </a:tc>
                <a:tc>
                  <a:txBody>
                    <a:bodyPr/>
                    <a:lstStyle/>
                    <a:p>
                      <a:pPr indent="0" lvl="0" marL="0" rtl="0" algn="ctr">
                        <a:spcBef>
                          <a:spcPts val="0"/>
                        </a:spcBef>
                        <a:spcAft>
                          <a:spcPts val="0"/>
                        </a:spcAft>
                        <a:buNone/>
                      </a:pPr>
                      <a:r>
                        <a:rPr lang="en" sz="1100"/>
                        <a:t>Hundreds</a:t>
                      </a:r>
                      <a:endParaRPr sz="1100"/>
                    </a:p>
                  </a:txBody>
                  <a:tcPr marT="91425" marB="91425" marR="91425" marL="91425"/>
                </a:tc>
                <a:tc>
                  <a:txBody>
                    <a:bodyPr/>
                    <a:lstStyle/>
                    <a:p>
                      <a:pPr indent="0" lvl="0" marL="0" rtl="0" algn="ctr">
                        <a:spcBef>
                          <a:spcPts val="0"/>
                        </a:spcBef>
                        <a:spcAft>
                          <a:spcPts val="0"/>
                        </a:spcAft>
                        <a:buNone/>
                      </a:pPr>
                      <a:r>
                        <a:rPr lang="en" sz="1100">
                          <a:solidFill>
                            <a:schemeClr val="dk1"/>
                          </a:solidFill>
                        </a:rPr>
                        <a:t>25</a:t>
                      </a:r>
                      <a:br>
                        <a:rPr lang="en" sz="1100">
                          <a:solidFill>
                            <a:schemeClr val="dk1"/>
                          </a:solidFill>
                        </a:rPr>
                      </a:br>
                      <a:r>
                        <a:rPr lang="en" sz="1100">
                          <a:solidFill>
                            <a:schemeClr val="dk1"/>
                          </a:solidFill>
                        </a:rPr>
                        <a:t>(spread load, redundancy)</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For performance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rPr>
                        <a:t>1 Transit</a:t>
                      </a:r>
                      <a:br>
                        <a:rPr lang="en" sz="1100">
                          <a:solidFill>
                            <a:schemeClr val="dk1"/>
                          </a:solidFill>
                        </a:rPr>
                      </a:br>
                      <a:r>
                        <a:rPr lang="en" sz="1100">
                          <a:solidFill>
                            <a:schemeClr val="dk1"/>
                          </a:solidFill>
                        </a:rPr>
                        <a:t>1- 15 Peers</a:t>
                      </a:r>
                      <a:endParaRPr sz="1100"/>
                    </a:p>
                  </a:txBody>
                  <a:tcPr marT="91425" marB="91425" marR="91425" marL="91425">
                    <a:lnL cap="flat" cmpd="sng" w="9525">
                      <a:solidFill>
                        <a:srgbClr val="9E9E9E"/>
                      </a:solidFill>
                      <a:prstDash val="solid"/>
                      <a:round/>
                      <a:headEnd len="sm" w="sm" type="none"/>
                      <a:tailEnd len="sm" w="sm" type="none"/>
                    </a:lnL>
                    <a:solidFill>
                      <a:srgbClr val="FFE599"/>
                    </a:solidFill>
                  </a:tcPr>
                </a:tc>
                <a:tc>
                  <a:txBody>
                    <a:bodyPr/>
                    <a:lstStyle/>
                    <a:p>
                      <a:pPr indent="0" lvl="0" marL="0" rtl="0" algn="ctr">
                        <a:spcBef>
                          <a:spcPts val="0"/>
                        </a:spcBef>
                        <a:spcAft>
                          <a:spcPts val="0"/>
                        </a:spcAft>
                        <a:buNone/>
                      </a:pPr>
                      <a:r>
                        <a:rPr lang="en" sz="1100"/>
                        <a:t>Probably Less than One</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Intricate, automated optimization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 sz="1100"/>
                        <a:t>Root DNS</a:t>
                      </a:r>
                      <a:endParaRPr sz="1100"/>
                    </a:p>
                  </a:txBody>
                  <a:tcPr marT="91425" marB="91425" marR="91425" marL="91425"/>
                </a:tc>
                <a:tc>
                  <a:txBody>
                    <a:bodyPr/>
                    <a:lstStyle/>
                    <a:p>
                      <a:pPr indent="0" lvl="0" marL="0" rtl="0" algn="ctr">
                        <a:spcBef>
                          <a:spcPts val="0"/>
                        </a:spcBef>
                        <a:spcAft>
                          <a:spcPts val="0"/>
                        </a:spcAft>
                        <a:buNone/>
                      </a:pPr>
                      <a:r>
                        <a:rPr lang="en" sz="1100"/>
                        <a:t>1400</a:t>
                      </a:r>
                      <a:endParaRPr sz="1100"/>
                    </a:p>
                  </a:txBody>
                  <a:tcPr marT="91425" marB="91425" marR="91425" marL="91425"/>
                </a:tc>
                <a:tc>
                  <a:txBody>
                    <a:bodyPr/>
                    <a:lstStyle/>
                    <a:p>
                      <a:pPr indent="0" lvl="0" marL="0" rtl="0" algn="ctr">
                        <a:spcBef>
                          <a:spcPts val="0"/>
                        </a:spcBef>
                        <a:spcAft>
                          <a:spcPts val="0"/>
                        </a:spcAft>
                        <a:buNone/>
                      </a:pPr>
                      <a:r>
                        <a:rPr lang="en" sz="1100"/>
                        <a:t>6-250</a:t>
                      </a:r>
                      <a:br>
                        <a:rPr lang="en" sz="1100"/>
                      </a:br>
                      <a:r>
                        <a:rPr lang="en" sz="1100"/>
                        <a:t>(different orgs, same service)</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By root letter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Various</a:t>
                      </a:r>
                      <a:endParaRPr sz="1100"/>
                    </a:p>
                  </a:txBody>
                  <a:tcPr marT="91425" marB="91425" marR="91425" marL="91425">
                    <a:lnL cap="flat" cmpd="sng" w="9525">
                      <a:solidFill>
                        <a:srgbClr val="9E9E9E"/>
                      </a:solidFill>
                      <a:prstDash val="solid"/>
                      <a:round/>
                      <a:headEnd len="sm" w="sm" type="none"/>
                      <a:tailEnd len="sm" w="sm" type="none"/>
                    </a:lnL>
                    <a:solidFill>
                      <a:srgbClr val="FFE599"/>
                    </a:solidFill>
                  </a:tcPr>
                </a:tc>
                <a:tc>
                  <a:txBody>
                    <a:bodyPr/>
                    <a:lstStyle/>
                    <a:p>
                      <a:pPr indent="0" lvl="0" marL="0" rtl="0" algn="ctr">
                        <a:spcBef>
                          <a:spcPts val="0"/>
                        </a:spcBef>
                        <a:spcAft>
                          <a:spcPts val="0"/>
                        </a:spcAft>
                        <a:buNone/>
                      </a:pPr>
                      <a:r>
                        <a:rPr lang="en" sz="1100"/>
                        <a:t>Hardly Any</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Caching with long TTLs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89" name="Google Shape;289;p34"/>
          <p:cNvGraphicFramePr/>
          <p:nvPr/>
        </p:nvGraphicFramePr>
        <p:xfrm>
          <a:off x="845813" y="605870"/>
          <a:ext cx="3000000" cy="3000000"/>
        </p:xfrm>
        <a:graphic>
          <a:graphicData uri="http://schemas.openxmlformats.org/drawingml/2006/table">
            <a:tbl>
              <a:tblPr>
                <a:noFill/>
                <a:tableStyleId>{73C58D13-8716-496D-AAF1-750270EA8085}</a:tableStyleId>
              </a:tblPr>
              <a:tblGrid>
                <a:gridCol w="1064625"/>
                <a:gridCol w="1064625"/>
                <a:gridCol w="1064625"/>
                <a:gridCol w="1064625"/>
                <a:gridCol w="1064625"/>
                <a:gridCol w="1064625"/>
                <a:gridCol w="1064625"/>
              </a:tblGrid>
              <a:tr h="396200">
                <a:tc rowSpan="2">
                  <a:txBody>
                    <a:bodyPr/>
                    <a:lstStyle/>
                    <a:p>
                      <a:pPr indent="0" lvl="0" marL="0" rtl="0" algn="ctr">
                        <a:spcBef>
                          <a:spcPts val="0"/>
                        </a:spcBef>
                        <a:spcAft>
                          <a:spcPts val="0"/>
                        </a:spcAft>
                        <a:buNone/>
                      </a:pPr>
                      <a:r>
                        <a:t/>
                      </a:r>
                      <a:endParaRPr sz="1100"/>
                    </a:p>
                  </a:txBody>
                  <a:tcPr marT="91425" marB="91425" marR="91425" marL="91425"/>
                </a:tc>
                <a:tc gridSpan="5">
                  <a:txBody>
                    <a:bodyPr/>
                    <a:lstStyle/>
                    <a:p>
                      <a:pPr indent="0" lvl="0" marL="0" rtl="0" algn="ctr">
                        <a:spcBef>
                          <a:spcPts val="0"/>
                        </a:spcBef>
                        <a:spcAft>
                          <a:spcPts val="0"/>
                        </a:spcAft>
                        <a:buNone/>
                      </a:pPr>
                      <a:r>
                        <a:rPr b="1" lang="en" sz="1100"/>
                        <a:t>Property</a:t>
                      </a:r>
                      <a:endParaRPr b="1" sz="1100"/>
                    </a:p>
                  </a:txBody>
                  <a:tcPr marT="91425" marB="91425" marR="91425" marL="91425"/>
                </a:tc>
                <a:tc hMerge="1"/>
                <a:tc hMerge="1"/>
                <a:tc hMerge="1"/>
                <a:tc hMerge="1"/>
                <a:tc>
                  <a:txBody>
                    <a:bodyPr/>
                    <a:lstStyle/>
                    <a:p>
                      <a:pPr indent="0" lvl="0" marL="0" rtl="0" algn="ctr">
                        <a:spcBef>
                          <a:spcPts val="0"/>
                        </a:spcBef>
                        <a:spcAft>
                          <a:spcPts val="0"/>
                        </a:spcAft>
                        <a:buNone/>
                      </a:pPr>
                      <a:r>
                        <a:t/>
                      </a:r>
                      <a:endParaRPr b="1" sz="1100"/>
                    </a:p>
                  </a:txBody>
                  <a:tcPr marT="91425" marB="91425" marR="91425" marL="91425">
                    <a:lnB cap="flat" cmpd="sng" w="9525">
                      <a:solidFill>
                        <a:srgbClr val="9E9E9E"/>
                      </a:solidFill>
                      <a:prstDash val="solid"/>
                      <a:round/>
                      <a:headEnd len="sm" w="sm" type="none"/>
                      <a:tailEnd len="sm" w="sm" type="none"/>
                    </a:lnB>
                  </a:tcPr>
                </a:tc>
              </a:tr>
              <a:tr h="822925">
                <a:tc vMerge="1"/>
                <a:tc>
                  <a:txBody>
                    <a:bodyPr/>
                    <a:lstStyle/>
                    <a:p>
                      <a:pPr indent="0" lvl="0" marL="0" rtl="0" algn="ctr">
                        <a:spcBef>
                          <a:spcPts val="0"/>
                        </a:spcBef>
                        <a:spcAft>
                          <a:spcPts val="0"/>
                        </a:spcAft>
                        <a:buNone/>
                      </a:pPr>
                      <a:r>
                        <a:rPr lang="en" sz="1100"/>
                        <a:t>Total</a:t>
                      </a:r>
                      <a:r>
                        <a:rPr lang="en" sz="1100"/>
                        <a:t> Sites</a:t>
                      </a:r>
                      <a:endParaRPr sz="1100"/>
                    </a:p>
                  </a:txBody>
                  <a:tcPr marT="91425" marB="91425" marR="91425" marL="91425"/>
                </a:tc>
                <a:tc>
                  <a:txBody>
                    <a:bodyPr/>
                    <a:lstStyle/>
                    <a:p>
                      <a:pPr indent="0" lvl="0" marL="0" rtl="0" algn="ctr">
                        <a:spcBef>
                          <a:spcPts val="0"/>
                        </a:spcBef>
                        <a:spcAft>
                          <a:spcPts val="0"/>
                        </a:spcAft>
                        <a:buNone/>
                      </a:pPr>
                      <a:r>
                        <a:rPr lang="en" sz="1100"/>
                        <a:t>Sites per Deployment</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Prefix to Site Assignments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Connectivity per Site</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RTTs per Content Fetch</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Optimization Strategy</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36300">
                <a:tc>
                  <a:txBody>
                    <a:bodyPr/>
                    <a:lstStyle/>
                    <a:p>
                      <a:pPr indent="0" lvl="0" marL="0" rtl="0" algn="ctr">
                        <a:spcBef>
                          <a:spcPts val="0"/>
                        </a:spcBef>
                        <a:spcAft>
                          <a:spcPts val="0"/>
                        </a:spcAft>
                        <a:buNone/>
                      </a:pPr>
                      <a:r>
                        <a:rPr lang="en" sz="1100"/>
                        <a:t>Microsoft</a:t>
                      </a:r>
                      <a:endParaRPr sz="1100"/>
                    </a:p>
                  </a:txBody>
                  <a:tcPr marT="91425" marB="91425" marR="91425" marL="91425"/>
                </a:tc>
                <a:tc>
                  <a:txBody>
                    <a:bodyPr/>
                    <a:lstStyle/>
                    <a:p>
                      <a:pPr indent="0" lvl="0" marL="0" rtl="0" algn="ctr">
                        <a:spcBef>
                          <a:spcPts val="0"/>
                        </a:spcBef>
                        <a:spcAft>
                          <a:spcPts val="0"/>
                        </a:spcAft>
                        <a:buNone/>
                      </a:pPr>
                      <a:r>
                        <a:rPr lang="en" sz="1100"/>
                        <a:t>110</a:t>
                      </a:r>
                      <a:endParaRPr sz="1100"/>
                    </a:p>
                  </a:txBody>
                  <a:tcPr marT="91425" marB="91425" marR="91425" marL="91425"/>
                </a:tc>
                <a:tc>
                  <a:txBody>
                    <a:bodyPr/>
                    <a:lstStyle/>
                    <a:p>
                      <a:pPr indent="0" lvl="0" marL="0" rtl="0" algn="ctr">
                        <a:spcBef>
                          <a:spcPts val="0"/>
                        </a:spcBef>
                        <a:spcAft>
                          <a:spcPts val="0"/>
                        </a:spcAft>
                        <a:buNone/>
                      </a:pPr>
                      <a:r>
                        <a:rPr lang="en" sz="1100"/>
                        <a:t>30-110</a:t>
                      </a:r>
                      <a:br>
                        <a:rPr lang="en" sz="1100"/>
                      </a:br>
                      <a:r>
                        <a:rPr lang="en" sz="1100"/>
                        <a:t>(regulatory restrictions)</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By application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Multiple Transit, 100s of Peers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At least 10</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Peering widely,</a:t>
                      </a:r>
                      <a:br>
                        <a:rPr lang="en" sz="1100"/>
                      </a:br>
                      <a:r>
                        <a:rPr lang="en" sz="1100"/>
                        <a:t>Global WAN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2925">
                <a:tc>
                  <a:txBody>
                    <a:bodyPr/>
                    <a:lstStyle/>
                    <a:p>
                      <a:pPr indent="0" lvl="0" marL="0" rtl="0" algn="ctr">
                        <a:spcBef>
                          <a:spcPts val="0"/>
                        </a:spcBef>
                        <a:spcAft>
                          <a:spcPts val="0"/>
                        </a:spcAft>
                        <a:buNone/>
                      </a:pPr>
                      <a:r>
                        <a:rPr lang="en" sz="1100"/>
                        <a:t>Akamai DNS</a:t>
                      </a:r>
                      <a:endParaRPr sz="1100"/>
                    </a:p>
                  </a:txBody>
                  <a:tcPr marT="91425" marB="91425" marR="91425" marL="91425"/>
                </a:tc>
                <a:tc>
                  <a:txBody>
                    <a:bodyPr/>
                    <a:lstStyle/>
                    <a:p>
                      <a:pPr indent="0" lvl="0" marL="0" rtl="0" algn="ctr">
                        <a:spcBef>
                          <a:spcPts val="0"/>
                        </a:spcBef>
                        <a:spcAft>
                          <a:spcPts val="0"/>
                        </a:spcAft>
                        <a:buNone/>
                      </a:pPr>
                      <a:r>
                        <a:rPr lang="en" sz="1100"/>
                        <a:t>Hundreds</a:t>
                      </a:r>
                      <a:endParaRPr sz="1100"/>
                    </a:p>
                  </a:txBody>
                  <a:tcPr marT="91425" marB="91425" marR="91425" marL="91425"/>
                </a:tc>
                <a:tc>
                  <a:txBody>
                    <a:bodyPr/>
                    <a:lstStyle/>
                    <a:p>
                      <a:pPr indent="0" lvl="0" marL="0" rtl="0" algn="ctr">
                        <a:spcBef>
                          <a:spcPts val="0"/>
                        </a:spcBef>
                        <a:spcAft>
                          <a:spcPts val="0"/>
                        </a:spcAft>
                        <a:buNone/>
                      </a:pPr>
                      <a:r>
                        <a:rPr lang="en" sz="1100">
                          <a:solidFill>
                            <a:schemeClr val="dk1"/>
                          </a:solidFill>
                        </a:rPr>
                        <a:t>25</a:t>
                      </a:r>
                      <a:br>
                        <a:rPr lang="en" sz="1100">
                          <a:solidFill>
                            <a:schemeClr val="dk1"/>
                          </a:solidFill>
                        </a:rPr>
                      </a:br>
                      <a:r>
                        <a:rPr lang="en" sz="1100">
                          <a:solidFill>
                            <a:schemeClr val="dk1"/>
                          </a:solidFill>
                        </a:rPr>
                        <a:t>(spread load, redundancy)</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For performance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1 Transit</a:t>
                      </a:r>
                      <a:br>
                        <a:rPr lang="en" sz="1100"/>
                      </a:br>
                      <a:r>
                        <a:rPr lang="en" sz="1100"/>
                        <a:t>1- 15</a:t>
                      </a:r>
                      <a:r>
                        <a:rPr lang="en" sz="1100"/>
                        <a:t> </a:t>
                      </a:r>
                      <a:r>
                        <a:rPr lang="en" sz="1100"/>
                        <a:t>Peers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Probably Less than One</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Intricate, automated optimization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 sz="1100"/>
                        <a:t>Root DNS</a:t>
                      </a:r>
                      <a:endParaRPr sz="1100"/>
                    </a:p>
                  </a:txBody>
                  <a:tcPr marT="91425" marB="91425" marR="91425" marL="91425"/>
                </a:tc>
                <a:tc>
                  <a:txBody>
                    <a:bodyPr/>
                    <a:lstStyle/>
                    <a:p>
                      <a:pPr indent="0" lvl="0" marL="0" rtl="0" algn="ctr">
                        <a:spcBef>
                          <a:spcPts val="0"/>
                        </a:spcBef>
                        <a:spcAft>
                          <a:spcPts val="0"/>
                        </a:spcAft>
                        <a:buNone/>
                      </a:pPr>
                      <a:r>
                        <a:rPr lang="en" sz="1100"/>
                        <a:t>1400</a:t>
                      </a:r>
                      <a:endParaRPr sz="1100"/>
                    </a:p>
                  </a:txBody>
                  <a:tcPr marT="91425" marB="91425" marR="91425" marL="91425"/>
                </a:tc>
                <a:tc>
                  <a:txBody>
                    <a:bodyPr/>
                    <a:lstStyle/>
                    <a:p>
                      <a:pPr indent="0" lvl="0" marL="0" rtl="0" algn="ctr">
                        <a:spcBef>
                          <a:spcPts val="0"/>
                        </a:spcBef>
                        <a:spcAft>
                          <a:spcPts val="0"/>
                        </a:spcAft>
                        <a:buNone/>
                      </a:pPr>
                      <a:r>
                        <a:rPr lang="en" sz="1100"/>
                        <a:t>6-250</a:t>
                      </a:r>
                      <a:br>
                        <a:rPr lang="en" sz="1100"/>
                      </a:br>
                      <a:r>
                        <a:rPr lang="en" sz="1100"/>
                        <a:t>(different orgs, same service)</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By root letter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Various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Hardly Any</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Caching with long TTLs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90" name="Google Shape;290;p34"/>
          <p:cNvGraphicFramePr/>
          <p:nvPr/>
        </p:nvGraphicFramePr>
        <p:xfrm>
          <a:off x="845813" y="605870"/>
          <a:ext cx="3000000" cy="3000000"/>
        </p:xfrm>
        <a:graphic>
          <a:graphicData uri="http://schemas.openxmlformats.org/drawingml/2006/table">
            <a:tbl>
              <a:tblPr>
                <a:noFill/>
                <a:tableStyleId>{73C58D13-8716-496D-AAF1-750270EA8085}</a:tableStyleId>
              </a:tblPr>
              <a:tblGrid>
                <a:gridCol w="1064625"/>
                <a:gridCol w="1064625"/>
                <a:gridCol w="1064625"/>
                <a:gridCol w="1064625"/>
                <a:gridCol w="1064625"/>
                <a:gridCol w="1064625"/>
                <a:gridCol w="1064625"/>
              </a:tblGrid>
              <a:tr h="396200">
                <a:tc rowSpan="2">
                  <a:txBody>
                    <a:bodyPr/>
                    <a:lstStyle/>
                    <a:p>
                      <a:pPr indent="0" lvl="0" marL="0" rtl="0" algn="ctr">
                        <a:spcBef>
                          <a:spcPts val="0"/>
                        </a:spcBef>
                        <a:spcAft>
                          <a:spcPts val="0"/>
                        </a:spcAft>
                        <a:buNone/>
                      </a:pPr>
                      <a:r>
                        <a:t/>
                      </a:r>
                      <a:endParaRPr sz="1100"/>
                    </a:p>
                  </a:txBody>
                  <a:tcPr marT="91425" marB="91425" marR="91425" marL="91425"/>
                </a:tc>
                <a:tc gridSpan="5">
                  <a:txBody>
                    <a:bodyPr/>
                    <a:lstStyle/>
                    <a:p>
                      <a:pPr indent="0" lvl="0" marL="0" rtl="0" algn="ctr">
                        <a:spcBef>
                          <a:spcPts val="0"/>
                        </a:spcBef>
                        <a:spcAft>
                          <a:spcPts val="0"/>
                        </a:spcAft>
                        <a:buNone/>
                      </a:pPr>
                      <a:r>
                        <a:rPr b="1" lang="en" sz="1100"/>
                        <a:t>Property</a:t>
                      </a:r>
                      <a:endParaRPr b="1" sz="1100"/>
                    </a:p>
                  </a:txBody>
                  <a:tcPr marT="91425" marB="91425" marR="91425" marL="91425"/>
                </a:tc>
                <a:tc hMerge="1"/>
                <a:tc hMerge="1"/>
                <a:tc hMerge="1"/>
                <a:tc hMerge="1"/>
                <a:tc>
                  <a:txBody>
                    <a:bodyPr/>
                    <a:lstStyle/>
                    <a:p>
                      <a:pPr indent="0" lvl="0" marL="0" rtl="0" algn="ctr">
                        <a:spcBef>
                          <a:spcPts val="0"/>
                        </a:spcBef>
                        <a:spcAft>
                          <a:spcPts val="0"/>
                        </a:spcAft>
                        <a:buNone/>
                      </a:pPr>
                      <a:r>
                        <a:t/>
                      </a:r>
                      <a:endParaRPr b="1" sz="1100"/>
                    </a:p>
                  </a:txBody>
                  <a:tcPr marT="91425" marB="91425" marR="91425" marL="91425"/>
                </a:tc>
              </a:tr>
              <a:tr h="822925">
                <a:tc vMerge="1"/>
                <a:tc>
                  <a:txBody>
                    <a:bodyPr/>
                    <a:lstStyle/>
                    <a:p>
                      <a:pPr indent="0" lvl="0" marL="0" rtl="0" algn="ctr">
                        <a:spcBef>
                          <a:spcPts val="0"/>
                        </a:spcBef>
                        <a:spcAft>
                          <a:spcPts val="0"/>
                        </a:spcAft>
                        <a:buNone/>
                      </a:pPr>
                      <a:r>
                        <a:rPr lang="en" sz="1100"/>
                        <a:t>Total</a:t>
                      </a:r>
                      <a:r>
                        <a:rPr lang="en" sz="1100"/>
                        <a:t> Sites</a:t>
                      </a:r>
                      <a:endParaRPr sz="1100"/>
                    </a:p>
                  </a:txBody>
                  <a:tcPr marT="91425" marB="91425" marR="91425" marL="91425"/>
                </a:tc>
                <a:tc>
                  <a:txBody>
                    <a:bodyPr/>
                    <a:lstStyle/>
                    <a:p>
                      <a:pPr indent="0" lvl="0" marL="0" rtl="0" algn="ctr">
                        <a:spcBef>
                          <a:spcPts val="0"/>
                        </a:spcBef>
                        <a:spcAft>
                          <a:spcPts val="0"/>
                        </a:spcAft>
                        <a:buNone/>
                      </a:pPr>
                      <a:r>
                        <a:rPr lang="en" sz="1100"/>
                        <a:t>Sites per Deployment</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Prefix to Site Assignments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Connectivity per Site</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RTTs per Content Fetch</a:t>
                      </a:r>
                      <a:endParaRPr sz="1100"/>
                    </a:p>
                  </a:txBody>
                  <a:tcPr marT="91425" marB="91425" marR="91425" marL="91425">
                    <a:solidFill>
                      <a:srgbClr val="FFE599"/>
                    </a:solidFill>
                  </a:tcPr>
                </a:tc>
                <a:tc>
                  <a:txBody>
                    <a:bodyPr/>
                    <a:lstStyle/>
                    <a:p>
                      <a:pPr indent="0" lvl="0" marL="0" rtl="0" algn="ctr">
                        <a:spcBef>
                          <a:spcPts val="0"/>
                        </a:spcBef>
                        <a:spcAft>
                          <a:spcPts val="0"/>
                        </a:spcAft>
                        <a:buNone/>
                      </a:pPr>
                      <a:r>
                        <a:rPr lang="en" sz="1100"/>
                        <a:t>Optimization Strategy</a:t>
                      </a:r>
                      <a:endParaRPr sz="1100"/>
                    </a:p>
                  </a:txBody>
                  <a:tcPr marT="91425" marB="91425" marR="91425" marL="91425"/>
                </a:tc>
              </a:tr>
              <a:tr h="1036300">
                <a:tc>
                  <a:txBody>
                    <a:bodyPr/>
                    <a:lstStyle/>
                    <a:p>
                      <a:pPr indent="0" lvl="0" marL="0" rtl="0" algn="ctr">
                        <a:spcBef>
                          <a:spcPts val="0"/>
                        </a:spcBef>
                        <a:spcAft>
                          <a:spcPts val="0"/>
                        </a:spcAft>
                        <a:buNone/>
                      </a:pPr>
                      <a:r>
                        <a:rPr lang="en" sz="1100"/>
                        <a:t>Microsoft</a:t>
                      </a:r>
                      <a:endParaRPr sz="1100"/>
                    </a:p>
                  </a:txBody>
                  <a:tcPr marT="91425" marB="91425" marR="91425" marL="91425"/>
                </a:tc>
                <a:tc>
                  <a:txBody>
                    <a:bodyPr/>
                    <a:lstStyle/>
                    <a:p>
                      <a:pPr indent="0" lvl="0" marL="0" rtl="0" algn="ctr">
                        <a:spcBef>
                          <a:spcPts val="0"/>
                        </a:spcBef>
                        <a:spcAft>
                          <a:spcPts val="0"/>
                        </a:spcAft>
                        <a:buNone/>
                      </a:pPr>
                      <a:r>
                        <a:rPr lang="en" sz="1100"/>
                        <a:t>110</a:t>
                      </a:r>
                      <a:endParaRPr sz="1100"/>
                    </a:p>
                  </a:txBody>
                  <a:tcPr marT="91425" marB="91425" marR="91425" marL="91425"/>
                </a:tc>
                <a:tc>
                  <a:txBody>
                    <a:bodyPr/>
                    <a:lstStyle/>
                    <a:p>
                      <a:pPr indent="0" lvl="0" marL="0" rtl="0" algn="ctr">
                        <a:spcBef>
                          <a:spcPts val="0"/>
                        </a:spcBef>
                        <a:spcAft>
                          <a:spcPts val="0"/>
                        </a:spcAft>
                        <a:buNone/>
                      </a:pPr>
                      <a:r>
                        <a:rPr lang="en" sz="1100"/>
                        <a:t>30-110</a:t>
                      </a:r>
                      <a:br>
                        <a:rPr lang="en" sz="1100"/>
                      </a:br>
                      <a:r>
                        <a:rPr lang="en" sz="1100"/>
                        <a:t>(regulatory restrictions)</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By application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Multiple Transit, 100s of Peers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At least 10</a:t>
                      </a:r>
                      <a:endParaRPr sz="1100"/>
                    </a:p>
                  </a:txBody>
                  <a:tcPr marT="91425" marB="91425" marR="91425" marL="91425">
                    <a:solidFill>
                      <a:srgbClr val="FFE599"/>
                    </a:solidFill>
                  </a:tcPr>
                </a:tc>
                <a:tc>
                  <a:txBody>
                    <a:bodyPr/>
                    <a:lstStyle/>
                    <a:p>
                      <a:pPr indent="0" lvl="0" marL="0" rtl="0" algn="ctr">
                        <a:spcBef>
                          <a:spcPts val="0"/>
                        </a:spcBef>
                        <a:spcAft>
                          <a:spcPts val="0"/>
                        </a:spcAft>
                        <a:buNone/>
                      </a:pPr>
                      <a:r>
                        <a:rPr lang="en" sz="1100"/>
                        <a:t>Peering widely,</a:t>
                      </a:r>
                      <a:br>
                        <a:rPr lang="en" sz="1100"/>
                      </a:br>
                      <a:r>
                        <a:rPr lang="en" sz="1100"/>
                        <a:t>Global WAN</a:t>
                      </a:r>
                      <a:endParaRPr sz="1100"/>
                    </a:p>
                  </a:txBody>
                  <a:tcPr marT="91425" marB="91425" marR="91425" marL="91425"/>
                </a:tc>
              </a:tr>
              <a:tr h="822925">
                <a:tc>
                  <a:txBody>
                    <a:bodyPr/>
                    <a:lstStyle/>
                    <a:p>
                      <a:pPr indent="0" lvl="0" marL="0" rtl="0" algn="ctr">
                        <a:spcBef>
                          <a:spcPts val="0"/>
                        </a:spcBef>
                        <a:spcAft>
                          <a:spcPts val="0"/>
                        </a:spcAft>
                        <a:buNone/>
                      </a:pPr>
                      <a:r>
                        <a:rPr lang="en" sz="1100"/>
                        <a:t>Akamai DNS</a:t>
                      </a:r>
                      <a:endParaRPr sz="1100"/>
                    </a:p>
                  </a:txBody>
                  <a:tcPr marT="91425" marB="91425" marR="91425" marL="91425"/>
                </a:tc>
                <a:tc>
                  <a:txBody>
                    <a:bodyPr/>
                    <a:lstStyle/>
                    <a:p>
                      <a:pPr indent="0" lvl="0" marL="0" rtl="0" algn="ctr">
                        <a:spcBef>
                          <a:spcPts val="0"/>
                        </a:spcBef>
                        <a:spcAft>
                          <a:spcPts val="0"/>
                        </a:spcAft>
                        <a:buNone/>
                      </a:pPr>
                      <a:r>
                        <a:rPr lang="en" sz="1100"/>
                        <a:t>Hundreds</a:t>
                      </a:r>
                      <a:endParaRPr sz="1100"/>
                    </a:p>
                  </a:txBody>
                  <a:tcPr marT="91425" marB="91425" marR="91425" marL="91425"/>
                </a:tc>
                <a:tc>
                  <a:txBody>
                    <a:bodyPr/>
                    <a:lstStyle/>
                    <a:p>
                      <a:pPr indent="0" lvl="0" marL="0" rtl="0" algn="ctr">
                        <a:spcBef>
                          <a:spcPts val="0"/>
                        </a:spcBef>
                        <a:spcAft>
                          <a:spcPts val="0"/>
                        </a:spcAft>
                        <a:buNone/>
                      </a:pPr>
                      <a:r>
                        <a:rPr lang="en" sz="1100">
                          <a:solidFill>
                            <a:schemeClr val="dk1"/>
                          </a:solidFill>
                        </a:rPr>
                        <a:t>25</a:t>
                      </a:r>
                      <a:br>
                        <a:rPr lang="en" sz="1100">
                          <a:solidFill>
                            <a:schemeClr val="dk1"/>
                          </a:solidFill>
                        </a:rPr>
                      </a:br>
                      <a:r>
                        <a:rPr lang="en" sz="1100">
                          <a:solidFill>
                            <a:schemeClr val="dk1"/>
                          </a:solidFill>
                        </a:rPr>
                        <a:t>(spread load, redundancy)</a:t>
                      </a:r>
                      <a:endParaRPr sz="1100">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For performance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rPr>
                        <a:t>1 Transit</a:t>
                      </a:r>
                      <a:br>
                        <a:rPr lang="en" sz="1100">
                          <a:solidFill>
                            <a:schemeClr val="dk1"/>
                          </a:solidFill>
                        </a:rPr>
                      </a:br>
                      <a:r>
                        <a:rPr lang="en" sz="1100">
                          <a:solidFill>
                            <a:schemeClr val="dk1"/>
                          </a:solidFill>
                        </a:rPr>
                        <a:t>1- 15 Peers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Probably Less than One</a:t>
                      </a:r>
                      <a:endParaRPr sz="1100"/>
                    </a:p>
                  </a:txBody>
                  <a:tcPr marT="91425" marB="91425" marR="91425" marL="91425">
                    <a:solidFill>
                      <a:srgbClr val="FFE599"/>
                    </a:solidFill>
                  </a:tcPr>
                </a:tc>
                <a:tc>
                  <a:txBody>
                    <a:bodyPr/>
                    <a:lstStyle/>
                    <a:p>
                      <a:pPr indent="0" lvl="0" marL="0" rtl="0" algn="ctr">
                        <a:spcBef>
                          <a:spcPts val="0"/>
                        </a:spcBef>
                        <a:spcAft>
                          <a:spcPts val="0"/>
                        </a:spcAft>
                        <a:buNone/>
                      </a:pPr>
                      <a:r>
                        <a:rPr lang="en" sz="1100"/>
                        <a:t>Intricate, automated optimization</a:t>
                      </a:r>
                      <a:endParaRPr sz="1100"/>
                    </a:p>
                  </a:txBody>
                  <a:tcPr marT="91425" marB="91425" marR="91425" marL="91425"/>
                </a:tc>
              </a:tr>
              <a:tr h="609575">
                <a:tc>
                  <a:txBody>
                    <a:bodyPr/>
                    <a:lstStyle/>
                    <a:p>
                      <a:pPr indent="0" lvl="0" marL="0" rtl="0" algn="ctr">
                        <a:spcBef>
                          <a:spcPts val="0"/>
                        </a:spcBef>
                        <a:spcAft>
                          <a:spcPts val="0"/>
                        </a:spcAft>
                        <a:buNone/>
                      </a:pPr>
                      <a:r>
                        <a:rPr lang="en" sz="1100"/>
                        <a:t>Root DNS</a:t>
                      </a:r>
                      <a:endParaRPr sz="1100"/>
                    </a:p>
                  </a:txBody>
                  <a:tcPr marT="91425" marB="91425" marR="91425" marL="91425"/>
                </a:tc>
                <a:tc>
                  <a:txBody>
                    <a:bodyPr/>
                    <a:lstStyle/>
                    <a:p>
                      <a:pPr indent="0" lvl="0" marL="0" rtl="0" algn="ctr">
                        <a:spcBef>
                          <a:spcPts val="0"/>
                        </a:spcBef>
                        <a:spcAft>
                          <a:spcPts val="0"/>
                        </a:spcAft>
                        <a:buNone/>
                      </a:pPr>
                      <a:r>
                        <a:rPr lang="en" sz="1100"/>
                        <a:t>1400</a:t>
                      </a:r>
                      <a:endParaRPr sz="1100"/>
                    </a:p>
                  </a:txBody>
                  <a:tcPr marT="91425" marB="91425" marR="91425" marL="91425"/>
                </a:tc>
                <a:tc>
                  <a:txBody>
                    <a:bodyPr/>
                    <a:lstStyle/>
                    <a:p>
                      <a:pPr indent="0" lvl="0" marL="0" rtl="0" algn="ctr">
                        <a:spcBef>
                          <a:spcPts val="0"/>
                        </a:spcBef>
                        <a:spcAft>
                          <a:spcPts val="0"/>
                        </a:spcAft>
                        <a:buNone/>
                      </a:pPr>
                      <a:r>
                        <a:rPr lang="en" sz="1100"/>
                        <a:t>6-250</a:t>
                      </a:r>
                      <a:br>
                        <a:rPr lang="en" sz="1100"/>
                      </a:br>
                      <a:r>
                        <a:rPr lang="en" sz="1100"/>
                        <a:t>(different orgs, same service)</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By root letter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Various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Hardly Any</a:t>
                      </a:r>
                      <a:endParaRPr sz="1100"/>
                    </a:p>
                  </a:txBody>
                  <a:tcPr marT="91425" marB="91425" marR="91425" marL="91425">
                    <a:solidFill>
                      <a:srgbClr val="FFE599"/>
                    </a:solidFill>
                  </a:tcPr>
                </a:tc>
                <a:tc>
                  <a:txBody>
                    <a:bodyPr/>
                    <a:lstStyle/>
                    <a:p>
                      <a:pPr indent="0" lvl="0" marL="0" rtl="0" algn="ctr">
                        <a:spcBef>
                          <a:spcPts val="0"/>
                        </a:spcBef>
                        <a:spcAft>
                          <a:spcPts val="0"/>
                        </a:spcAft>
                        <a:buNone/>
                      </a:pPr>
                      <a:r>
                        <a:rPr lang="en" sz="1100"/>
                        <a:t>Caching with long TTLs</a:t>
                      </a:r>
                      <a:endParaRPr sz="1100"/>
                    </a:p>
                  </a:txBody>
                  <a:tcPr marT="91425" marB="91425" marR="91425" marL="91425"/>
                </a:tc>
              </a:tr>
            </a:tbl>
          </a:graphicData>
        </a:graphic>
      </p:graphicFrame>
      <p:graphicFrame>
        <p:nvGraphicFramePr>
          <p:cNvPr id="291" name="Google Shape;291;p34"/>
          <p:cNvGraphicFramePr/>
          <p:nvPr/>
        </p:nvGraphicFramePr>
        <p:xfrm>
          <a:off x="845813" y="605870"/>
          <a:ext cx="3000000" cy="3000000"/>
        </p:xfrm>
        <a:graphic>
          <a:graphicData uri="http://schemas.openxmlformats.org/drawingml/2006/table">
            <a:tbl>
              <a:tblPr>
                <a:noFill/>
                <a:tableStyleId>{73C58D13-8716-496D-AAF1-750270EA8085}</a:tableStyleId>
              </a:tblPr>
              <a:tblGrid>
                <a:gridCol w="1064625"/>
                <a:gridCol w="1064625"/>
                <a:gridCol w="1064625"/>
                <a:gridCol w="1064625"/>
                <a:gridCol w="1064625"/>
                <a:gridCol w="1064625"/>
                <a:gridCol w="1064625"/>
              </a:tblGrid>
              <a:tr h="396200">
                <a:tc rowSpan="2">
                  <a:txBody>
                    <a:bodyPr/>
                    <a:lstStyle/>
                    <a:p>
                      <a:pPr indent="0" lvl="0" marL="0" rtl="0" algn="ctr">
                        <a:spcBef>
                          <a:spcPts val="0"/>
                        </a:spcBef>
                        <a:spcAft>
                          <a:spcPts val="0"/>
                        </a:spcAft>
                        <a:buNone/>
                      </a:pPr>
                      <a:r>
                        <a:t/>
                      </a:r>
                      <a:endParaRPr sz="1100"/>
                    </a:p>
                  </a:txBody>
                  <a:tcPr marT="91425" marB="91425" marR="91425" marL="91425"/>
                </a:tc>
                <a:tc gridSpan="5">
                  <a:txBody>
                    <a:bodyPr/>
                    <a:lstStyle/>
                    <a:p>
                      <a:pPr indent="0" lvl="0" marL="0" rtl="0" algn="ctr">
                        <a:spcBef>
                          <a:spcPts val="0"/>
                        </a:spcBef>
                        <a:spcAft>
                          <a:spcPts val="0"/>
                        </a:spcAft>
                        <a:buNone/>
                      </a:pPr>
                      <a:r>
                        <a:rPr b="1" lang="en" sz="1100"/>
                        <a:t>Property</a:t>
                      </a:r>
                      <a:endParaRPr b="1" sz="1100"/>
                    </a:p>
                  </a:txBody>
                  <a:tcPr marT="91425" marB="91425" marR="91425" marL="91425"/>
                </a:tc>
                <a:tc hMerge="1"/>
                <a:tc hMerge="1"/>
                <a:tc hMerge="1"/>
                <a:tc hMerge="1"/>
                <a:tc>
                  <a:txBody>
                    <a:bodyPr/>
                    <a:lstStyle/>
                    <a:p>
                      <a:pPr indent="0" lvl="0" marL="0" rtl="0" algn="ctr">
                        <a:spcBef>
                          <a:spcPts val="0"/>
                        </a:spcBef>
                        <a:spcAft>
                          <a:spcPts val="0"/>
                        </a:spcAft>
                        <a:buNone/>
                      </a:pPr>
                      <a:r>
                        <a:t/>
                      </a:r>
                      <a:endParaRPr b="1" sz="1100"/>
                    </a:p>
                  </a:txBody>
                  <a:tcPr marT="91425" marB="91425" marR="91425" marL="91425"/>
                </a:tc>
              </a:tr>
              <a:tr h="822925">
                <a:tc vMerge="1"/>
                <a:tc>
                  <a:txBody>
                    <a:bodyPr/>
                    <a:lstStyle/>
                    <a:p>
                      <a:pPr indent="0" lvl="0" marL="0" rtl="0" algn="ctr">
                        <a:spcBef>
                          <a:spcPts val="0"/>
                        </a:spcBef>
                        <a:spcAft>
                          <a:spcPts val="0"/>
                        </a:spcAft>
                        <a:buNone/>
                      </a:pPr>
                      <a:r>
                        <a:rPr lang="en" sz="1100"/>
                        <a:t>Total</a:t>
                      </a:r>
                      <a:r>
                        <a:rPr lang="en" sz="1100"/>
                        <a:t> Sites</a:t>
                      </a:r>
                      <a:endParaRPr sz="1100"/>
                    </a:p>
                  </a:txBody>
                  <a:tcPr marT="91425" marB="91425" marR="91425" marL="91425"/>
                </a:tc>
                <a:tc>
                  <a:txBody>
                    <a:bodyPr/>
                    <a:lstStyle/>
                    <a:p>
                      <a:pPr indent="0" lvl="0" marL="0" rtl="0" algn="ctr">
                        <a:spcBef>
                          <a:spcPts val="0"/>
                        </a:spcBef>
                        <a:spcAft>
                          <a:spcPts val="0"/>
                        </a:spcAft>
                        <a:buNone/>
                      </a:pPr>
                      <a:r>
                        <a:rPr lang="en" sz="1100"/>
                        <a:t>Sites per Deployment</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Prefix to Site Assignments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Connectivity per Site</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RTTs per Content Fetch</a:t>
                      </a:r>
                      <a:endParaRPr sz="1100"/>
                    </a:p>
                  </a:txBody>
                  <a:tcPr marT="91425" marB="91425" marR="91425" marL="91425"/>
                </a:tc>
                <a:tc>
                  <a:txBody>
                    <a:bodyPr/>
                    <a:lstStyle/>
                    <a:p>
                      <a:pPr indent="0" lvl="0" marL="0" rtl="0" algn="ctr">
                        <a:spcBef>
                          <a:spcPts val="0"/>
                        </a:spcBef>
                        <a:spcAft>
                          <a:spcPts val="0"/>
                        </a:spcAft>
                        <a:buNone/>
                      </a:pPr>
                      <a:r>
                        <a:rPr lang="en" sz="1100"/>
                        <a:t>Optimization Strategy</a:t>
                      </a:r>
                      <a:endParaRPr sz="1100"/>
                    </a:p>
                  </a:txBody>
                  <a:tcPr marT="91425" marB="91425" marR="91425" marL="91425">
                    <a:solidFill>
                      <a:srgbClr val="FFE599"/>
                    </a:solidFill>
                  </a:tcPr>
                </a:tc>
              </a:tr>
              <a:tr h="1036300">
                <a:tc>
                  <a:txBody>
                    <a:bodyPr/>
                    <a:lstStyle/>
                    <a:p>
                      <a:pPr indent="0" lvl="0" marL="0" rtl="0" algn="ctr">
                        <a:spcBef>
                          <a:spcPts val="0"/>
                        </a:spcBef>
                        <a:spcAft>
                          <a:spcPts val="0"/>
                        </a:spcAft>
                        <a:buNone/>
                      </a:pPr>
                      <a:r>
                        <a:rPr lang="en" sz="1100"/>
                        <a:t>Microsoft</a:t>
                      </a:r>
                      <a:endParaRPr sz="1100"/>
                    </a:p>
                  </a:txBody>
                  <a:tcPr marT="91425" marB="91425" marR="91425" marL="91425"/>
                </a:tc>
                <a:tc>
                  <a:txBody>
                    <a:bodyPr/>
                    <a:lstStyle/>
                    <a:p>
                      <a:pPr indent="0" lvl="0" marL="0" rtl="0" algn="ctr">
                        <a:spcBef>
                          <a:spcPts val="0"/>
                        </a:spcBef>
                        <a:spcAft>
                          <a:spcPts val="0"/>
                        </a:spcAft>
                        <a:buNone/>
                      </a:pPr>
                      <a:r>
                        <a:rPr lang="en" sz="1100"/>
                        <a:t>110</a:t>
                      </a:r>
                      <a:endParaRPr sz="1100"/>
                    </a:p>
                  </a:txBody>
                  <a:tcPr marT="91425" marB="91425" marR="91425" marL="91425"/>
                </a:tc>
                <a:tc>
                  <a:txBody>
                    <a:bodyPr/>
                    <a:lstStyle/>
                    <a:p>
                      <a:pPr indent="0" lvl="0" marL="0" rtl="0" algn="ctr">
                        <a:spcBef>
                          <a:spcPts val="0"/>
                        </a:spcBef>
                        <a:spcAft>
                          <a:spcPts val="0"/>
                        </a:spcAft>
                        <a:buNone/>
                      </a:pPr>
                      <a:r>
                        <a:rPr lang="en" sz="1100"/>
                        <a:t>30-110</a:t>
                      </a:r>
                      <a:br>
                        <a:rPr lang="en" sz="1100"/>
                      </a:br>
                      <a:r>
                        <a:rPr lang="en" sz="1100"/>
                        <a:t>(regulatory restrictions)</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By application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Multiple Transit, 100s of Peers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At least 10</a:t>
                      </a:r>
                      <a:endParaRPr sz="1100"/>
                    </a:p>
                  </a:txBody>
                  <a:tcPr marT="91425" marB="91425" marR="91425" marL="91425"/>
                </a:tc>
                <a:tc>
                  <a:txBody>
                    <a:bodyPr/>
                    <a:lstStyle/>
                    <a:p>
                      <a:pPr indent="0" lvl="0" marL="0" rtl="0" algn="ctr">
                        <a:spcBef>
                          <a:spcPts val="0"/>
                        </a:spcBef>
                        <a:spcAft>
                          <a:spcPts val="0"/>
                        </a:spcAft>
                        <a:buNone/>
                      </a:pPr>
                      <a:r>
                        <a:rPr lang="en" sz="1100"/>
                        <a:t>Peering widely,</a:t>
                      </a:r>
                      <a:br>
                        <a:rPr lang="en" sz="1100"/>
                      </a:br>
                      <a:r>
                        <a:rPr lang="en" sz="1100"/>
                        <a:t>Global WAN</a:t>
                      </a:r>
                      <a:endParaRPr sz="1100"/>
                    </a:p>
                  </a:txBody>
                  <a:tcPr marT="91425" marB="91425" marR="91425" marL="91425">
                    <a:solidFill>
                      <a:srgbClr val="FFE599"/>
                    </a:solidFill>
                  </a:tcPr>
                </a:tc>
              </a:tr>
              <a:tr h="822925">
                <a:tc>
                  <a:txBody>
                    <a:bodyPr/>
                    <a:lstStyle/>
                    <a:p>
                      <a:pPr indent="0" lvl="0" marL="0" rtl="0" algn="ctr">
                        <a:spcBef>
                          <a:spcPts val="0"/>
                        </a:spcBef>
                        <a:spcAft>
                          <a:spcPts val="0"/>
                        </a:spcAft>
                        <a:buNone/>
                      </a:pPr>
                      <a:r>
                        <a:rPr lang="en" sz="1100"/>
                        <a:t>Akamai DNS</a:t>
                      </a:r>
                      <a:endParaRPr sz="1100"/>
                    </a:p>
                  </a:txBody>
                  <a:tcPr marT="91425" marB="91425" marR="91425" marL="91425"/>
                </a:tc>
                <a:tc>
                  <a:txBody>
                    <a:bodyPr/>
                    <a:lstStyle/>
                    <a:p>
                      <a:pPr indent="0" lvl="0" marL="0" rtl="0" algn="ctr">
                        <a:spcBef>
                          <a:spcPts val="0"/>
                        </a:spcBef>
                        <a:spcAft>
                          <a:spcPts val="0"/>
                        </a:spcAft>
                        <a:buNone/>
                      </a:pPr>
                      <a:r>
                        <a:rPr lang="en" sz="1100"/>
                        <a:t>Hundreds</a:t>
                      </a:r>
                      <a:endParaRPr sz="1100"/>
                    </a:p>
                  </a:txBody>
                  <a:tcPr marT="91425" marB="91425" marR="91425" marL="91425"/>
                </a:tc>
                <a:tc>
                  <a:txBody>
                    <a:bodyPr/>
                    <a:lstStyle/>
                    <a:p>
                      <a:pPr indent="0" lvl="0" marL="0" rtl="0" algn="ctr">
                        <a:spcBef>
                          <a:spcPts val="0"/>
                        </a:spcBef>
                        <a:spcAft>
                          <a:spcPts val="0"/>
                        </a:spcAft>
                        <a:buNone/>
                      </a:pPr>
                      <a:r>
                        <a:rPr lang="en" sz="1100">
                          <a:solidFill>
                            <a:schemeClr val="dk1"/>
                          </a:solidFill>
                        </a:rPr>
                        <a:t>25</a:t>
                      </a:r>
                      <a:br>
                        <a:rPr lang="en" sz="1100">
                          <a:solidFill>
                            <a:schemeClr val="dk1"/>
                          </a:solidFill>
                        </a:rPr>
                      </a:br>
                      <a:r>
                        <a:rPr lang="en" sz="1100">
                          <a:solidFill>
                            <a:schemeClr val="dk1"/>
                          </a:solidFill>
                        </a:rPr>
                        <a:t>(spread load, redundancy)</a:t>
                      </a:r>
                      <a:endParaRPr sz="1100">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For performance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dk1"/>
                          </a:solidFill>
                        </a:rPr>
                        <a:t>1 Transit</a:t>
                      </a:r>
                      <a:br>
                        <a:rPr lang="en" sz="1100">
                          <a:solidFill>
                            <a:schemeClr val="dk1"/>
                          </a:solidFill>
                        </a:rPr>
                      </a:br>
                      <a:r>
                        <a:rPr lang="en" sz="1100">
                          <a:solidFill>
                            <a:schemeClr val="dk1"/>
                          </a:solidFill>
                        </a:rPr>
                        <a:t>1- 15 Peers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Probably Less than One</a:t>
                      </a:r>
                      <a:endParaRPr sz="1100"/>
                    </a:p>
                  </a:txBody>
                  <a:tcPr marT="91425" marB="91425" marR="91425" marL="91425"/>
                </a:tc>
                <a:tc>
                  <a:txBody>
                    <a:bodyPr/>
                    <a:lstStyle/>
                    <a:p>
                      <a:pPr indent="0" lvl="0" marL="0" rtl="0" algn="ctr">
                        <a:spcBef>
                          <a:spcPts val="0"/>
                        </a:spcBef>
                        <a:spcAft>
                          <a:spcPts val="0"/>
                        </a:spcAft>
                        <a:buNone/>
                      </a:pPr>
                      <a:r>
                        <a:rPr lang="en" sz="1100"/>
                        <a:t>Intricate, automated optimization</a:t>
                      </a:r>
                      <a:endParaRPr sz="1100"/>
                    </a:p>
                  </a:txBody>
                  <a:tcPr marT="91425" marB="91425" marR="91425" marL="91425">
                    <a:solidFill>
                      <a:srgbClr val="FFE599"/>
                    </a:solidFill>
                  </a:tcPr>
                </a:tc>
              </a:tr>
              <a:tr h="609575">
                <a:tc>
                  <a:txBody>
                    <a:bodyPr/>
                    <a:lstStyle/>
                    <a:p>
                      <a:pPr indent="0" lvl="0" marL="0" rtl="0" algn="ctr">
                        <a:spcBef>
                          <a:spcPts val="0"/>
                        </a:spcBef>
                        <a:spcAft>
                          <a:spcPts val="0"/>
                        </a:spcAft>
                        <a:buNone/>
                      </a:pPr>
                      <a:r>
                        <a:rPr lang="en" sz="1100"/>
                        <a:t>Root DNS</a:t>
                      </a:r>
                      <a:endParaRPr sz="1100"/>
                    </a:p>
                  </a:txBody>
                  <a:tcPr marT="91425" marB="91425" marR="91425" marL="91425"/>
                </a:tc>
                <a:tc>
                  <a:txBody>
                    <a:bodyPr/>
                    <a:lstStyle/>
                    <a:p>
                      <a:pPr indent="0" lvl="0" marL="0" rtl="0" algn="ctr">
                        <a:spcBef>
                          <a:spcPts val="0"/>
                        </a:spcBef>
                        <a:spcAft>
                          <a:spcPts val="0"/>
                        </a:spcAft>
                        <a:buNone/>
                      </a:pPr>
                      <a:r>
                        <a:rPr lang="en" sz="1100"/>
                        <a:t>1400</a:t>
                      </a:r>
                      <a:endParaRPr sz="1100"/>
                    </a:p>
                  </a:txBody>
                  <a:tcPr marT="91425" marB="91425" marR="91425" marL="91425"/>
                </a:tc>
                <a:tc>
                  <a:txBody>
                    <a:bodyPr/>
                    <a:lstStyle/>
                    <a:p>
                      <a:pPr indent="0" lvl="0" marL="0" rtl="0" algn="ctr">
                        <a:spcBef>
                          <a:spcPts val="0"/>
                        </a:spcBef>
                        <a:spcAft>
                          <a:spcPts val="0"/>
                        </a:spcAft>
                        <a:buNone/>
                      </a:pPr>
                      <a:r>
                        <a:rPr lang="en" sz="1100"/>
                        <a:t>6-250</a:t>
                      </a:r>
                      <a:br>
                        <a:rPr lang="en" sz="1100"/>
                      </a:br>
                      <a:r>
                        <a:rPr lang="en" sz="1100"/>
                        <a:t>(different orgs, same service)</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By root letter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Various</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t>Hardly Any</a:t>
                      </a:r>
                      <a:endParaRPr sz="1100"/>
                    </a:p>
                  </a:txBody>
                  <a:tcPr marT="91425" marB="91425" marR="91425" marL="91425"/>
                </a:tc>
                <a:tc>
                  <a:txBody>
                    <a:bodyPr/>
                    <a:lstStyle/>
                    <a:p>
                      <a:pPr indent="0" lvl="0" marL="0" rtl="0" algn="ctr">
                        <a:spcBef>
                          <a:spcPts val="0"/>
                        </a:spcBef>
                        <a:spcAft>
                          <a:spcPts val="0"/>
                        </a:spcAft>
                        <a:buNone/>
                      </a:pPr>
                      <a:r>
                        <a:rPr lang="en" sz="1100"/>
                        <a:t>Caching with long TTLs</a:t>
                      </a:r>
                      <a:endParaRPr sz="1100"/>
                    </a:p>
                  </a:txBody>
                  <a:tcPr marT="91425" marB="91425" marR="91425" marL="91425">
                    <a:solidFill>
                      <a:srgbClr val="FFE599"/>
                    </a:solidFill>
                  </a:tcPr>
                </a:tc>
              </a:tr>
            </a:tbl>
          </a:graphicData>
        </a:graphic>
      </p:graphicFrame>
      <p:sp>
        <p:nvSpPr>
          <p:cNvPr id="292" name="Google Shape;292;p34"/>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Anycast Deployment Comparison</a:t>
            </a:r>
            <a:endParaRPr sz="2220"/>
          </a:p>
        </p:txBody>
      </p:sp>
      <p:sp>
        <p:nvSpPr>
          <p:cNvPr id="293" name="Google Shape;29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34"/>
          <p:cNvSpPr/>
          <p:nvPr/>
        </p:nvSpPr>
        <p:spPr>
          <a:xfrm>
            <a:off x="2334550" y="621676"/>
            <a:ext cx="171900" cy="393600"/>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95" name="Google Shape;295;p34"/>
          <p:cNvSpPr/>
          <p:nvPr/>
        </p:nvSpPr>
        <p:spPr>
          <a:xfrm>
            <a:off x="3419250" y="621676"/>
            <a:ext cx="171900" cy="393600"/>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96" name="Google Shape;296;p34"/>
          <p:cNvSpPr/>
          <p:nvPr/>
        </p:nvSpPr>
        <p:spPr>
          <a:xfrm rot="731553">
            <a:off x="4929937" y="413479"/>
            <a:ext cx="171877" cy="602251"/>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97" name="Google Shape;297;p34"/>
          <p:cNvSpPr/>
          <p:nvPr/>
        </p:nvSpPr>
        <p:spPr>
          <a:xfrm>
            <a:off x="5588864" y="434478"/>
            <a:ext cx="171900" cy="580800"/>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98" name="Google Shape;298;p34"/>
          <p:cNvSpPr/>
          <p:nvPr/>
        </p:nvSpPr>
        <p:spPr>
          <a:xfrm>
            <a:off x="6609389" y="434478"/>
            <a:ext cx="171900" cy="580800"/>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99" name="Google Shape;299;p34"/>
          <p:cNvSpPr txBox="1"/>
          <p:nvPr/>
        </p:nvSpPr>
        <p:spPr>
          <a:xfrm rot="-5400000">
            <a:off x="-145650" y="2910500"/>
            <a:ext cx="13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Deployment</a:t>
            </a:r>
            <a:endParaRPr b="1"/>
          </a:p>
        </p:txBody>
      </p:sp>
      <p:sp>
        <p:nvSpPr>
          <p:cNvPr id="300" name="Google Shape;300;p34"/>
          <p:cNvSpPr/>
          <p:nvPr/>
        </p:nvSpPr>
        <p:spPr>
          <a:xfrm>
            <a:off x="7676189" y="434478"/>
            <a:ext cx="171900" cy="580800"/>
          </a:xfrm>
          <a:prstGeom prst="down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9"/>
                                        </p:tgtEl>
                                      </p:cBhvr>
                                    </p:animEffect>
                                    <p:set>
                                      <p:cBhvr>
                                        <p:cTn dur="1" fill="hold">
                                          <p:stCondLst>
                                            <p:cond delay="1000"/>
                                          </p:stCondLst>
                                        </p:cTn>
                                        <p:tgtEl>
                                          <p:spTgt spid="2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4"/>
                                        </p:tgtEl>
                                      </p:cBhvr>
                                    </p:animEffect>
                                    <p:set>
                                      <p:cBhvr>
                                        <p:cTn dur="1" fill="hold">
                                          <p:stCondLst>
                                            <p:cond delay="1000"/>
                                          </p:stCondLst>
                                        </p:cTn>
                                        <p:tgtEl>
                                          <p:spTgt spid="2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7"/>
                                        </p:tgtEl>
                                      </p:cBhvr>
                                    </p:animEffect>
                                    <p:set>
                                      <p:cBhvr>
                                        <p:cTn dur="1" fill="hold">
                                          <p:stCondLst>
                                            <p:cond delay="1000"/>
                                          </p:stCondLst>
                                        </p:cTn>
                                        <p:tgtEl>
                                          <p:spTgt spid="2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5"/>
                                        </p:tgtEl>
                                      </p:cBhvr>
                                    </p:animEffect>
                                    <p:set>
                                      <p:cBhvr>
                                        <p:cTn dur="1" fill="hold">
                                          <p:stCondLst>
                                            <p:cond delay="1000"/>
                                          </p:stCondLst>
                                        </p:cTn>
                                        <p:tgtEl>
                                          <p:spTgt spid="2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6"/>
                                        </p:tgtEl>
                                      </p:cBhvr>
                                    </p:animEffect>
                                    <p:set>
                                      <p:cBhvr>
                                        <p:cTn dur="1" fill="hold">
                                          <p:stCondLst>
                                            <p:cond delay="1000"/>
                                          </p:stCondLst>
                                        </p:cTn>
                                        <p:tgtEl>
                                          <p:spTgt spid="2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7"/>
                                        </p:tgtEl>
                                      </p:cBhvr>
                                    </p:animEffect>
                                    <p:set>
                                      <p:cBhvr>
                                        <p:cTn dur="1" fill="hold">
                                          <p:stCondLst>
                                            <p:cond delay="1000"/>
                                          </p:stCondLst>
                                        </p:cTn>
                                        <p:tgtEl>
                                          <p:spTgt spid="2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8"/>
                                        </p:tgtEl>
                                      </p:cBhvr>
                                    </p:animEffect>
                                    <p:set>
                                      <p:cBhvr>
                                        <p:cTn dur="1" fill="hold">
                                          <p:stCondLst>
                                            <p:cond delay="1000"/>
                                          </p:stCondLst>
                                        </p:cTn>
                                        <p:tgtEl>
                                          <p:spTgt spid="2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0"/>
                                        </p:tgtEl>
                                      </p:cBhvr>
                                    </p:animEffect>
                                    <p:set>
                                      <p:cBhvr>
                                        <p:cTn dur="1" fill="hold">
                                          <p:stCondLst>
                                            <p:cond delay="1000"/>
                                          </p:stCondLst>
                                        </p:cTn>
                                        <p:tgtEl>
                                          <p:spTgt spid="2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8"/>
                                        </p:tgtEl>
                                      </p:cBhvr>
                                    </p:animEffect>
                                    <p:set>
                                      <p:cBhvr>
                                        <p:cTn dur="1" fill="hold">
                                          <p:stCondLst>
                                            <p:cond delay="1000"/>
                                          </p:stCondLst>
                                        </p:cTn>
                                        <p:tgtEl>
                                          <p:spTgt spid="2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306" name="Google Shape;306;p35"/>
          <p:cNvSpPr txBox="1"/>
          <p:nvPr>
            <p:ph idx="1" type="body"/>
          </p:nvPr>
        </p:nvSpPr>
        <p:spPr>
          <a:xfrm>
            <a:off x="311700" y="1091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One should assess anycast </a:t>
            </a:r>
            <a:r>
              <a:rPr b="1" lang="en" sz="2200"/>
              <a:t>in context of the system</a:t>
            </a:r>
            <a:r>
              <a:rPr lang="en" sz="2200"/>
              <a:t>.</a:t>
            </a:r>
            <a:endParaRPr sz="2200"/>
          </a:p>
          <a:p>
            <a:pPr indent="-336550" lvl="0" marL="457200" rtl="0" algn="l">
              <a:spcBef>
                <a:spcPts val="1200"/>
              </a:spcBef>
              <a:spcAft>
                <a:spcPts val="0"/>
              </a:spcAft>
              <a:buSzPts val="1700"/>
              <a:buChar char="-"/>
            </a:pPr>
            <a:r>
              <a:rPr lang="en" sz="1700"/>
              <a:t>Generalizing root DNS to other applications can be misleading.</a:t>
            </a:r>
            <a:endParaRPr sz="1700"/>
          </a:p>
          <a:p>
            <a:pPr indent="-336550" lvl="0" marL="457200" rtl="0" algn="l">
              <a:spcBef>
                <a:spcPts val="0"/>
              </a:spcBef>
              <a:spcAft>
                <a:spcPts val="0"/>
              </a:spcAft>
              <a:buSzPts val="1700"/>
              <a:buChar char="-"/>
            </a:pPr>
            <a:r>
              <a:rPr lang="en" sz="1700"/>
              <a:t>Comparing</a:t>
            </a:r>
            <a:r>
              <a:rPr lang="en" sz="1700"/>
              <a:t> root DNS latency and anycast inflation is unproductive.</a:t>
            </a:r>
            <a:endParaRPr sz="1700"/>
          </a:p>
          <a:p>
            <a:pPr indent="-336550" lvl="0" marL="457200" rtl="0" algn="l">
              <a:spcBef>
                <a:spcPts val="0"/>
              </a:spcBef>
              <a:spcAft>
                <a:spcPts val="0"/>
              </a:spcAft>
              <a:buSzPts val="1700"/>
              <a:buChar char="-"/>
            </a:pPr>
            <a:r>
              <a:rPr lang="en" sz="1700"/>
              <a:t>Root DNS operators should not deploy new sites to lower latency.</a:t>
            </a:r>
            <a:endParaRPr sz="1700"/>
          </a:p>
          <a:p>
            <a:pPr indent="0" lvl="0" marL="0" rtl="0" algn="l">
              <a:spcBef>
                <a:spcPts val="1200"/>
              </a:spcBef>
              <a:spcAft>
                <a:spcPts val="0"/>
              </a:spcAft>
              <a:buNone/>
            </a:pPr>
            <a:r>
              <a:rPr lang="en" sz="2200"/>
              <a:t>Inflation is a misleading metric -- absolute latency is more important.</a:t>
            </a:r>
            <a:endParaRPr sz="2200"/>
          </a:p>
          <a:p>
            <a:pPr indent="0" lvl="0" marL="0" rtl="0" algn="l">
              <a:spcBef>
                <a:spcPts val="1200"/>
              </a:spcBef>
              <a:spcAft>
                <a:spcPts val="1200"/>
              </a:spcAft>
              <a:buNone/>
            </a:pPr>
            <a:r>
              <a:rPr lang="en" sz="2200"/>
              <a:t>Anycast deployments can be engineered to keep latency low.</a:t>
            </a:r>
            <a:endParaRPr sz="2200"/>
          </a:p>
        </p:txBody>
      </p:sp>
      <p:sp>
        <p:nvSpPr>
          <p:cNvPr id="307" name="Google Shape;30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10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1000"/>
                                        <p:tgtEl>
                                          <p:spTgt spid="3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Effect filter="fade" transition="in">
                                      <p:cBhvr>
                                        <p:cTn dur="1000"/>
                                        <p:tgtEl>
                                          <p:spTgt spid="3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Effect filter="fade" transition="in">
                                      <p:cBhvr>
                                        <p:cTn dur="1000"/>
                                        <p:tgtEl>
                                          <p:spTgt spid="3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animEffect filter="fade" transition="in">
                                      <p:cBhvr>
                                        <p:cTn dur="1000"/>
                                        <p:tgtEl>
                                          <p:spTgt spid="3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animEffect filter="fade" transition="in">
                                      <p:cBhvr>
                                        <p:cTn dur="1000"/>
                                        <p:tgtEl>
                                          <p:spTgt spid="30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CDNs like Microsoft’s Benefit From AnyOpt [1]?</a:t>
            </a:r>
            <a:endParaRPr/>
          </a:p>
        </p:txBody>
      </p:sp>
      <p:sp>
        <p:nvSpPr>
          <p:cNvPr id="313" name="Google Shape;31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Scaling issues prevent application.</a:t>
            </a:r>
            <a:endParaRPr sz="2400"/>
          </a:p>
          <a:p>
            <a:pPr indent="-355600" lvl="1" marL="914400" rtl="0" algn="l">
              <a:spcBef>
                <a:spcPts val="0"/>
              </a:spcBef>
              <a:spcAft>
                <a:spcPts val="0"/>
              </a:spcAft>
              <a:buSzPts val="2000"/>
              <a:buChar char="-"/>
            </a:pPr>
            <a:r>
              <a:rPr lang="en" sz="2000"/>
              <a:t>Lots of sites and multiple transit providers per site</a:t>
            </a:r>
            <a:r>
              <a:rPr lang="en" sz="2000"/>
              <a:t>.</a:t>
            </a:r>
            <a:endParaRPr sz="2000"/>
          </a:p>
          <a:p>
            <a:pPr indent="-330200" lvl="2" marL="1371600" rtl="0" algn="l">
              <a:spcBef>
                <a:spcPts val="0"/>
              </a:spcBef>
              <a:spcAft>
                <a:spcPts val="0"/>
              </a:spcAft>
              <a:buSzPts val="1600"/>
              <a:buChar char="-"/>
            </a:pPr>
            <a:r>
              <a:rPr lang="en" sz="1600"/>
              <a:t>The paper admits that the methodology does not yet scale.</a:t>
            </a:r>
            <a:endParaRPr sz="1600"/>
          </a:p>
          <a:p>
            <a:pPr indent="-355600" lvl="1" marL="914400" rtl="0" algn="l">
              <a:spcBef>
                <a:spcPts val="0"/>
              </a:spcBef>
              <a:spcAft>
                <a:spcPts val="0"/>
              </a:spcAft>
              <a:buSzPts val="2000"/>
              <a:buChar char="-"/>
            </a:pPr>
            <a:r>
              <a:rPr lang="en" sz="2000"/>
              <a:t>Lots of peers</a:t>
            </a:r>
            <a:r>
              <a:rPr lang="en" sz="2000"/>
              <a:t>, which are the </a:t>
            </a:r>
            <a:r>
              <a:rPr lang="en" sz="2000"/>
              <a:t>preferred</a:t>
            </a:r>
            <a:r>
              <a:rPr lang="en" sz="2000"/>
              <a:t> connection.</a:t>
            </a:r>
            <a:endParaRPr sz="2000"/>
          </a:p>
          <a:p>
            <a:pPr indent="-355600" lvl="0" marL="457200" rtl="0" algn="l">
              <a:spcBef>
                <a:spcPts val="0"/>
              </a:spcBef>
              <a:spcAft>
                <a:spcPts val="0"/>
              </a:spcAft>
              <a:buSzPts val="2000"/>
              <a:buChar char="-"/>
            </a:pPr>
            <a:r>
              <a:rPr lang="en" sz="2400"/>
              <a:t>But the insights from AnyOpt are still valuable.</a:t>
            </a:r>
            <a:endParaRPr sz="2000"/>
          </a:p>
          <a:p>
            <a:pPr indent="-355600" lvl="1" marL="914400" rtl="0" algn="l">
              <a:spcBef>
                <a:spcPts val="0"/>
              </a:spcBef>
              <a:spcAft>
                <a:spcPts val="0"/>
              </a:spcAft>
              <a:buSzPts val="2000"/>
              <a:buChar char="-"/>
            </a:pPr>
            <a:r>
              <a:rPr lang="en" sz="2000"/>
              <a:t>Many principles in AnyOpt are general</a:t>
            </a:r>
            <a:r>
              <a:rPr lang="en" sz="2000"/>
              <a:t> and, if further developed, may be useful for anycast CDNs similar to Microsoft’s</a:t>
            </a:r>
            <a:r>
              <a:rPr lang="en" sz="2000"/>
              <a:t>.</a:t>
            </a:r>
            <a:endParaRPr sz="2000"/>
          </a:p>
        </p:txBody>
      </p:sp>
      <p:sp>
        <p:nvSpPr>
          <p:cNvPr id="314" name="Google Shape;31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36"/>
          <p:cNvSpPr txBox="1"/>
          <p:nvPr/>
        </p:nvSpPr>
        <p:spPr>
          <a:xfrm>
            <a:off x="459475" y="4429150"/>
            <a:ext cx="7734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 AnyOpt: Predicting and Optimizing IP Anycast Performance. Zhang, Xiao and Sen, Tanmoy and Zhang, Zheyuan and April, Tim and Chandrasekaran, Balakrishnan and Choffnes, David and Maggs, Bruce M. and Shen, Haiying and Sitaraman, Ramesh K. and Yang, Xiawei. In Proceedings of the 2021 SIGCOMM Conference. Online.</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10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10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10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10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Effect filter="fade" transition="in">
                                      <p:cBhvr>
                                        <p:cTn dur="1000"/>
                                        <p:tgtEl>
                                          <p:spTgt spid="3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animEffect filter="fade" transition="in">
                                      <p:cBhvr>
                                        <p:cTn dur="1000"/>
                                        <p:tgtEl>
                                          <p:spTgt spid="31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Rough Outline</a:t>
            </a:r>
            <a:endParaRPr/>
          </a:p>
        </p:txBody>
      </p:sp>
      <p:sp>
        <p:nvSpPr>
          <p:cNvPr id="321" name="Google Shape;321;p37"/>
          <p:cNvSpPr txBox="1"/>
          <p:nvPr>
            <p:ph idx="1" type="body"/>
          </p:nvPr>
        </p:nvSpPr>
        <p:spPr>
          <a:xfrm>
            <a:off x="159775" y="898350"/>
            <a:ext cx="8716500" cy="4299300"/>
          </a:xfrm>
          <a:prstGeom prst="rect">
            <a:avLst/>
          </a:prstGeom>
        </p:spPr>
        <p:txBody>
          <a:bodyPr anchorCtr="0" anchor="t" bIns="91425" lIns="91425" spcFirstLastPara="1" rIns="91425" wrap="square" tIns="91425">
            <a:normAutofit fontScale="92500" lnSpcReduction="10000"/>
          </a:bodyPr>
          <a:lstStyle/>
          <a:p>
            <a:pPr indent="-296735" lvl="0" marL="457200" rtl="0" algn="l">
              <a:lnSpc>
                <a:spcPct val="105000"/>
              </a:lnSpc>
              <a:spcBef>
                <a:spcPts val="0"/>
              </a:spcBef>
              <a:spcAft>
                <a:spcPts val="0"/>
              </a:spcAft>
              <a:buSzPct val="87218"/>
              <a:buAutoNum type="arabicPeriod"/>
            </a:pPr>
            <a:r>
              <a:rPr lang="en" sz="1330"/>
              <a:t>Overview to give folks the gist</a:t>
            </a:r>
            <a:endParaRPr sz="1330"/>
          </a:p>
          <a:p>
            <a:pPr indent="-286750" lvl="1" marL="914400" rtl="0" algn="l">
              <a:lnSpc>
                <a:spcPct val="105000"/>
              </a:lnSpc>
              <a:spcBef>
                <a:spcPts val="0"/>
              </a:spcBef>
              <a:spcAft>
                <a:spcPts val="0"/>
              </a:spcAft>
              <a:buSzPct val="100000"/>
              <a:buAutoNum type="alphaLcPeriod"/>
            </a:pPr>
            <a:r>
              <a:rPr lang="en" sz="989"/>
              <a:t>Prior work has painted anycast in both good and bad lights. The bad especially doesn’t make sense since anycast is used more and more (growing deployments), in latency-sensitive applications.</a:t>
            </a:r>
            <a:endParaRPr sz="989"/>
          </a:p>
          <a:p>
            <a:pPr indent="-286750" lvl="1" marL="914400" rtl="0" algn="l">
              <a:lnSpc>
                <a:spcPct val="105000"/>
              </a:lnSpc>
              <a:spcBef>
                <a:spcPts val="0"/>
              </a:spcBef>
              <a:spcAft>
                <a:spcPts val="0"/>
              </a:spcAft>
              <a:buSzPct val="100000"/>
              <a:buAutoNum type="alphaLcPeriod"/>
            </a:pPr>
            <a:r>
              <a:rPr lang="en" sz="989"/>
              <a:t>We resolve the discrepancy by investigating anycast in the context of  the system in which its used -- how does latency translate to users?</a:t>
            </a:r>
            <a:endParaRPr sz="989"/>
          </a:p>
          <a:p>
            <a:pPr indent="-286750" lvl="1" marL="914400" rtl="0" algn="l">
              <a:lnSpc>
                <a:spcPct val="105000"/>
              </a:lnSpc>
              <a:spcBef>
                <a:spcPts val="0"/>
              </a:spcBef>
              <a:spcAft>
                <a:spcPts val="0"/>
              </a:spcAft>
              <a:buSzPct val="100000"/>
              <a:buAutoNum type="alphaLcPeriod"/>
            </a:pPr>
            <a:r>
              <a:rPr lang="en" sz="989"/>
              <a:t>We show anycast performance is good when it matters to users, and is generally better than previously thought.</a:t>
            </a:r>
            <a:endParaRPr sz="989"/>
          </a:p>
          <a:p>
            <a:pPr indent="-306720" lvl="0" marL="457200" rtl="0" algn="l">
              <a:lnSpc>
                <a:spcPct val="105000"/>
              </a:lnSpc>
              <a:spcBef>
                <a:spcPts val="0"/>
              </a:spcBef>
              <a:spcAft>
                <a:spcPts val="0"/>
              </a:spcAft>
              <a:buSzPct val="100000"/>
              <a:buAutoNum type="arabicPeriod"/>
            </a:pPr>
            <a:r>
              <a:rPr lang="en" sz="1330"/>
              <a:t>Motivation -- anycast has been perceived in good and bad lights, using different methodology. So we don’t know what to think.</a:t>
            </a:r>
            <a:endParaRPr sz="1330"/>
          </a:p>
          <a:p>
            <a:pPr indent="-286750" lvl="1" marL="914400" rtl="0" algn="l">
              <a:lnSpc>
                <a:spcPct val="105000"/>
              </a:lnSpc>
              <a:spcBef>
                <a:spcPts val="0"/>
              </a:spcBef>
              <a:spcAft>
                <a:spcPts val="0"/>
              </a:spcAft>
              <a:buSzPct val="100000"/>
              <a:buAutoNum type="alphaLcPeriod"/>
            </a:pPr>
            <a:r>
              <a:rPr lang="en" sz="989"/>
              <a:t>Give numbers of growing deployments -- why are they growing if performance is poor?</a:t>
            </a:r>
            <a:endParaRPr sz="989"/>
          </a:p>
          <a:p>
            <a:pPr indent="-286750" lvl="1" marL="914400" rtl="0" algn="l">
              <a:lnSpc>
                <a:spcPct val="105000"/>
              </a:lnSpc>
              <a:spcBef>
                <a:spcPts val="0"/>
              </a:spcBef>
              <a:spcAft>
                <a:spcPts val="0"/>
              </a:spcAft>
              <a:buSzPct val="100000"/>
              <a:buAutoNum type="alphaLcPeriod"/>
            </a:pPr>
            <a:r>
              <a:rPr lang="en" sz="989"/>
              <a:t>Give example of conflicting takeaways from prior work -- lots of inflation in C root (UMD paper), not so much in Microsoft’s CDN.</a:t>
            </a:r>
            <a:endParaRPr sz="989"/>
          </a:p>
          <a:p>
            <a:pPr indent="-286750" lvl="1" marL="914400" rtl="0" algn="l">
              <a:lnSpc>
                <a:spcPct val="105000"/>
              </a:lnSpc>
              <a:spcBef>
                <a:spcPts val="0"/>
              </a:spcBef>
              <a:spcAft>
                <a:spcPts val="0"/>
              </a:spcAft>
              <a:buSzPct val="100000"/>
              <a:buAutoNum type="alphaLcPeriod"/>
            </a:pPr>
            <a:r>
              <a:rPr lang="en" sz="989"/>
              <a:t>Discuss how they use different methodology / coverage, so it’s difficult to see what is going on.</a:t>
            </a:r>
            <a:endParaRPr sz="989"/>
          </a:p>
          <a:p>
            <a:pPr indent="-286750" lvl="2" marL="1371600" rtl="0" algn="l">
              <a:lnSpc>
                <a:spcPct val="105000"/>
              </a:lnSpc>
              <a:spcBef>
                <a:spcPts val="0"/>
              </a:spcBef>
              <a:spcAft>
                <a:spcPts val="0"/>
              </a:spcAft>
              <a:buSzPct val="100000"/>
              <a:buAutoNum type="romanLcPeriod"/>
            </a:pPr>
            <a:r>
              <a:rPr lang="en" sz="989"/>
              <a:t>Not too much detail</a:t>
            </a:r>
            <a:endParaRPr sz="989"/>
          </a:p>
          <a:p>
            <a:pPr indent="-286750" lvl="1" marL="914400" rtl="0" algn="l">
              <a:lnSpc>
                <a:spcPct val="105000"/>
              </a:lnSpc>
              <a:spcBef>
                <a:spcPts val="0"/>
              </a:spcBef>
              <a:spcAft>
                <a:spcPts val="0"/>
              </a:spcAft>
              <a:buSzPct val="100000"/>
              <a:buAutoNum type="alphaLcPeriod"/>
            </a:pPr>
            <a:r>
              <a:rPr lang="en" sz="989"/>
              <a:t>Contributions</a:t>
            </a:r>
            <a:endParaRPr sz="989"/>
          </a:p>
          <a:p>
            <a:pPr indent="-306720" lvl="0" marL="457200" rtl="0" algn="l">
              <a:lnSpc>
                <a:spcPct val="105000"/>
              </a:lnSpc>
              <a:spcBef>
                <a:spcPts val="0"/>
              </a:spcBef>
              <a:spcAft>
                <a:spcPts val="0"/>
              </a:spcAft>
              <a:buSzPct val="100000"/>
              <a:buAutoNum type="arabicPeriod"/>
            </a:pPr>
            <a:r>
              <a:rPr lang="en" sz="1330"/>
              <a:t>Definitions of anycast, inflation, comparison to prior work, why we chose these measures of inflation in particular.</a:t>
            </a:r>
            <a:endParaRPr sz="1330"/>
          </a:p>
          <a:p>
            <a:pPr indent="-306720" lvl="0" marL="457200" rtl="0" algn="l">
              <a:lnSpc>
                <a:spcPct val="105000"/>
              </a:lnSpc>
              <a:spcBef>
                <a:spcPts val="0"/>
              </a:spcBef>
              <a:spcAft>
                <a:spcPts val="0"/>
              </a:spcAft>
              <a:buSzPct val="100000"/>
              <a:buAutoNum type="arabicPeriod"/>
            </a:pPr>
            <a:r>
              <a:rPr lang="en" sz="1330"/>
              <a:t>Descriptions of the two systems we study, the data we use.</a:t>
            </a:r>
            <a:endParaRPr sz="1330"/>
          </a:p>
          <a:p>
            <a:pPr indent="-306720" lvl="0" marL="457200" rtl="0" algn="l">
              <a:lnSpc>
                <a:spcPct val="105000"/>
              </a:lnSpc>
              <a:spcBef>
                <a:spcPts val="0"/>
              </a:spcBef>
              <a:spcAft>
                <a:spcPts val="0"/>
              </a:spcAft>
              <a:buSzPct val="100000"/>
              <a:buAutoNum type="arabicPeriod"/>
            </a:pPr>
            <a:r>
              <a:rPr lang="en" sz="1330"/>
              <a:t>Inflation (gist for 12 minute, longer for 25 minute)</a:t>
            </a:r>
            <a:endParaRPr sz="1330"/>
          </a:p>
          <a:p>
            <a:pPr indent="-306720" lvl="1" marL="914400" rtl="0" algn="l">
              <a:lnSpc>
                <a:spcPct val="105000"/>
              </a:lnSpc>
              <a:spcBef>
                <a:spcPts val="0"/>
              </a:spcBef>
              <a:spcAft>
                <a:spcPts val="0"/>
              </a:spcAft>
              <a:buSzPct val="100000"/>
              <a:buAutoNum type="alphaLcPeriod"/>
            </a:pPr>
            <a:r>
              <a:rPr lang="en" sz="1330"/>
              <a:t>Geographic and latency inflation in root DNS.</a:t>
            </a:r>
            <a:endParaRPr sz="1330"/>
          </a:p>
          <a:p>
            <a:pPr indent="-306720" lvl="1" marL="914400" rtl="0" algn="l">
              <a:lnSpc>
                <a:spcPct val="105000"/>
              </a:lnSpc>
              <a:spcBef>
                <a:spcPts val="0"/>
              </a:spcBef>
              <a:spcAft>
                <a:spcPts val="0"/>
              </a:spcAft>
              <a:buSzPct val="100000"/>
              <a:buAutoNum type="alphaLcPeriod"/>
            </a:pPr>
            <a:r>
              <a:rPr lang="en" sz="1330"/>
              <a:t>Geographic and latency inflation in CDN.</a:t>
            </a:r>
            <a:endParaRPr sz="1330"/>
          </a:p>
          <a:p>
            <a:pPr indent="-306720" lvl="0" marL="457200" rtl="0" algn="l">
              <a:lnSpc>
                <a:spcPct val="105000"/>
              </a:lnSpc>
              <a:spcBef>
                <a:spcPts val="0"/>
              </a:spcBef>
              <a:spcAft>
                <a:spcPts val="0"/>
              </a:spcAft>
              <a:buSzPct val="100000"/>
              <a:buAutoNum type="arabicPeriod"/>
            </a:pPr>
            <a:r>
              <a:rPr lang="en" sz="1330"/>
              <a:t>How users experience latency</a:t>
            </a:r>
            <a:endParaRPr sz="1330"/>
          </a:p>
          <a:p>
            <a:pPr indent="-306720" lvl="1" marL="914400" rtl="0" algn="l">
              <a:lnSpc>
                <a:spcPct val="105000"/>
              </a:lnSpc>
              <a:spcBef>
                <a:spcPts val="0"/>
              </a:spcBef>
              <a:spcAft>
                <a:spcPts val="0"/>
              </a:spcAft>
              <a:buSzPct val="100000"/>
              <a:buAutoNum type="alphaLcPeriod"/>
            </a:pPr>
            <a:r>
              <a:rPr lang="en" sz="1330"/>
              <a:t>Why and how we analyze how often users interact with root DNS (versus just relying on intuition).</a:t>
            </a:r>
            <a:endParaRPr sz="1330"/>
          </a:p>
          <a:p>
            <a:pPr indent="-306720" lvl="1" marL="914400" rtl="0" algn="l">
              <a:lnSpc>
                <a:spcPct val="105000"/>
              </a:lnSpc>
              <a:spcBef>
                <a:spcPts val="0"/>
              </a:spcBef>
              <a:spcAft>
                <a:spcPts val="0"/>
              </a:spcAft>
              <a:buSzPct val="100000"/>
              <a:buAutoNum type="alphaLcPeriod"/>
            </a:pPr>
            <a:r>
              <a:rPr lang="en" sz="1330"/>
              <a:t>Interaction with root DNS at ISI and for the two author computers.</a:t>
            </a:r>
            <a:endParaRPr sz="1330"/>
          </a:p>
          <a:p>
            <a:pPr indent="-306720" lvl="1" marL="914400" rtl="0" algn="l">
              <a:lnSpc>
                <a:spcPct val="105000"/>
              </a:lnSpc>
              <a:spcBef>
                <a:spcPts val="0"/>
              </a:spcBef>
              <a:spcAft>
                <a:spcPts val="0"/>
              </a:spcAft>
              <a:buSzPct val="100000"/>
              <a:buAutoNum type="alphaLcPeriod"/>
            </a:pPr>
            <a:r>
              <a:rPr lang="en" sz="1330"/>
              <a:t>Queries per day for root DNS, latency per page load for CDN -&gt; need to reduce inflation leads to low inflation</a:t>
            </a:r>
            <a:endParaRPr sz="1330"/>
          </a:p>
          <a:p>
            <a:pPr indent="-306720" lvl="0" marL="457200" rtl="0" algn="l">
              <a:lnSpc>
                <a:spcPct val="105000"/>
              </a:lnSpc>
              <a:spcBef>
                <a:spcPts val="0"/>
              </a:spcBef>
              <a:spcAft>
                <a:spcPts val="0"/>
              </a:spcAft>
              <a:buSzPct val="100000"/>
              <a:buAutoNum type="arabicPeriod"/>
            </a:pPr>
            <a:r>
              <a:rPr lang="en" sz="1330"/>
              <a:t>Why is inflation different</a:t>
            </a:r>
            <a:endParaRPr sz="1330"/>
          </a:p>
          <a:p>
            <a:pPr indent="-306720" lvl="1" marL="914400" rtl="0" algn="l">
              <a:lnSpc>
                <a:spcPct val="105000"/>
              </a:lnSpc>
              <a:spcBef>
                <a:spcPts val="0"/>
              </a:spcBef>
              <a:spcAft>
                <a:spcPts val="0"/>
              </a:spcAft>
              <a:buSzPct val="100000"/>
              <a:buAutoNum type="alphaLcPeriod"/>
            </a:pPr>
            <a:r>
              <a:rPr b="1" lang="en" sz="1330"/>
              <a:t>Routing comparison</a:t>
            </a:r>
            <a:endParaRPr b="1" sz="1330"/>
          </a:p>
          <a:p>
            <a:pPr indent="-306720" lvl="1" marL="914400" rtl="0" algn="l">
              <a:lnSpc>
                <a:spcPct val="105000"/>
              </a:lnSpc>
              <a:spcBef>
                <a:spcPts val="0"/>
              </a:spcBef>
              <a:spcAft>
                <a:spcPts val="0"/>
              </a:spcAft>
              <a:buSzPct val="100000"/>
              <a:buAutoNum type="alphaLcPeriod"/>
            </a:pPr>
            <a:r>
              <a:rPr lang="en" sz="1330"/>
              <a:t>Interplay between deployment size, latency, efficiency</a:t>
            </a:r>
            <a:endParaRPr sz="1330"/>
          </a:p>
          <a:p>
            <a:pPr indent="-306720" lvl="1" marL="914400" rtl="0" algn="l">
              <a:lnSpc>
                <a:spcPct val="105000"/>
              </a:lnSpc>
              <a:spcBef>
                <a:spcPts val="0"/>
              </a:spcBef>
              <a:spcAft>
                <a:spcPts val="0"/>
              </a:spcAft>
              <a:buSzPct val="100000"/>
              <a:buAutoNum type="alphaLcPeriod"/>
            </a:pPr>
            <a:r>
              <a:rPr lang="en" sz="1330"/>
              <a:t>Are root DNS operators concerned about latency? (survey results)</a:t>
            </a:r>
            <a:endParaRPr sz="1330"/>
          </a:p>
        </p:txBody>
      </p:sp>
      <p:sp>
        <p:nvSpPr>
          <p:cNvPr id="322" name="Google Shape;32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Caused All the Growth?</a:t>
            </a:r>
            <a:endParaRPr/>
          </a:p>
        </p:txBody>
      </p:sp>
      <p:sp>
        <p:nvSpPr>
          <p:cNvPr id="328" name="Google Shape;32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asked root DNS operators why they expanded, and whether the expansion will continue.</a:t>
            </a:r>
            <a:endParaRPr/>
          </a:p>
          <a:p>
            <a:pPr indent="0" lvl="0" marL="0" rtl="0" algn="l">
              <a:spcBef>
                <a:spcPts val="1200"/>
              </a:spcBef>
              <a:spcAft>
                <a:spcPts val="0"/>
              </a:spcAft>
              <a:buNone/>
            </a:pPr>
            <a:r>
              <a:rPr lang="en"/>
              <a:t>Surprisingly, </a:t>
            </a:r>
            <a:r>
              <a:rPr b="1" lang="en"/>
              <a:t>many listed decreasing latency</a:t>
            </a:r>
            <a:r>
              <a:rPr lang="en"/>
              <a:t> as a reason for expanding.</a:t>
            </a:r>
            <a:endParaRPr/>
          </a:p>
          <a:p>
            <a:pPr indent="0" lvl="0" marL="0" rtl="0" algn="l">
              <a:spcBef>
                <a:spcPts val="1200"/>
              </a:spcBef>
              <a:spcAft>
                <a:spcPts val="1200"/>
              </a:spcAft>
              <a:buNone/>
            </a:pPr>
            <a:r>
              <a:rPr lang="en"/>
              <a:t>Expansion will likely slow.</a:t>
            </a:r>
            <a:endParaRPr/>
          </a:p>
        </p:txBody>
      </p:sp>
      <p:sp>
        <p:nvSpPr>
          <p:cNvPr id="329" name="Google Shape;32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0" name="Google Shape;330;p38"/>
          <p:cNvPicPr preferRelativeResize="0"/>
          <p:nvPr/>
        </p:nvPicPr>
        <p:blipFill>
          <a:blip r:embed="rId3">
            <a:alphaModFix/>
          </a:blip>
          <a:stretch>
            <a:fillRect/>
          </a:stretch>
        </p:blipFill>
        <p:spPr>
          <a:xfrm>
            <a:off x="311700" y="2818000"/>
            <a:ext cx="8608676" cy="2040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r>
              <a:rPr lang="en"/>
              <a:t> to Akamai DNS Anycast Deployment</a:t>
            </a:r>
            <a:endParaRPr/>
          </a:p>
        </p:txBody>
      </p:sp>
      <p:sp>
        <p:nvSpPr>
          <p:cNvPr id="336" name="Google Shape;336;p39"/>
          <p:cNvSpPr txBox="1"/>
          <p:nvPr>
            <p:ph idx="1" type="body"/>
          </p:nvPr>
        </p:nvSpPr>
        <p:spPr>
          <a:xfrm>
            <a:off x="311700" y="1152475"/>
            <a:ext cx="8608200" cy="3719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770"/>
              <a:buNone/>
            </a:pPr>
            <a:r>
              <a:rPr lang="en" sz="1450"/>
              <a:t>Number of PoPs &amp; Available Sites</a:t>
            </a:r>
            <a:br>
              <a:rPr lang="en" sz="1450"/>
            </a:br>
            <a:r>
              <a:rPr lang="en" sz="1350"/>
              <a:t>- Akamai has hundreds of sites. Queries for Akamai DNS-hosted domains are served by subsets of sites. There are 24 anycast deployments, each consisting of about 25 sites.</a:t>
            </a:r>
            <a:br>
              <a:rPr lang="en" sz="1350"/>
            </a:br>
            <a:r>
              <a:rPr lang="en" sz="1350"/>
              <a:t>- Microsoft has 110 sites. Queries to Microsoft can reach any site, given legal regulations.</a:t>
            </a:r>
            <a:endParaRPr sz="1350"/>
          </a:p>
          <a:p>
            <a:pPr indent="0" lvl="0" marL="0" rtl="0" algn="l">
              <a:spcBef>
                <a:spcPts val="1200"/>
              </a:spcBef>
              <a:spcAft>
                <a:spcPts val="0"/>
              </a:spcAft>
              <a:buSzPts val="770"/>
              <a:buNone/>
            </a:pPr>
            <a:r>
              <a:rPr lang="en" sz="1450"/>
              <a:t>PoP Prefix Assignments</a:t>
            </a:r>
            <a:br>
              <a:rPr lang="en" sz="2000"/>
            </a:br>
            <a:r>
              <a:rPr lang="en" sz="1350"/>
              <a:t>- For Akamai DNS, prefixes are assigned to sites to spread load, enhance resiliency, and optimize performance, with no more than 2 prefixes per site. </a:t>
            </a:r>
            <a:br>
              <a:rPr lang="en" sz="1350"/>
            </a:br>
            <a:r>
              <a:rPr lang="en" sz="1350"/>
              <a:t>- For Microsoft, different services have different regulatory requirements. Each level of regulatory requirement has its own anycast prefix, and all sites that meet the requirement advertise that prefix. The smallest set (most stringent requirements) is 28 sites, roughly the same size as an Akamai anycast deployment.</a:t>
            </a:r>
            <a:endParaRPr sz="1350"/>
          </a:p>
          <a:p>
            <a:pPr indent="0" lvl="0" marL="0" rtl="0" algn="l">
              <a:lnSpc>
                <a:spcPct val="105000"/>
              </a:lnSpc>
              <a:spcBef>
                <a:spcPts val="1200"/>
              </a:spcBef>
              <a:spcAft>
                <a:spcPts val="1200"/>
              </a:spcAft>
              <a:buSzPts val="770"/>
              <a:buNone/>
            </a:pPr>
            <a:r>
              <a:rPr lang="en" sz="1450"/>
              <a:t>Connectivity of Sites</a:t>
            </a:r>
            <a:br>
              <a:rPr lang="en" sz="1450"/>
            </a:br>
            <a:r>
              <a:rPr lang="en" sz="1350"/>
              <a:t>- Akamai has only one transit provider per site, and peers at each site number in the teens.</a:t>
            </a:r>
            <a:br>
              <a:rPr lang="en" sz="1350"/>
            </a:br>
            <a:r>
              <a:rPr lang="en" sz="1350"/>
              <a:t>- Microsoft has multiple transit providers per site for resilience, and peers at each site number in the hundreds.</a:t>
            </a:r>
            <a:endParaRPr sz="1350"/>
          </a:p>
        </p:txBody>
      </p:sp>
      <p:sp>
        <p:nvSpPr>
          <p:cNvPr id="337" name="Google Shape;33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Prior Work Calculates Inflation</a:t>
            </a:r>
            <a:endParaRPr/>
          </a:p>
        </p:txBody>
      </p:sp>
      <p:sp>
        <p:nvSpPr>
          <p:cNvPr id="343" name="Google Shape;343;p40"/>
          <p:cNvSpPr txBox="1"/>
          <p:nvPr>
            <p:ph idx="1" type="body"/>
          </p:nvPr>
        </p:nvSpPr>
        <p:spPr>
          <a:xfrm>
            <a:off x="311700" y="1194675"/>
            <a:ext cx="4582200" cy="96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Prior Work [1-4]: Inflation = Achieved - </a:t>
            </a:r>
            <a:br>
              <a:rPr lang="en"/>
            </a:br>
            <a:r>
              <a:rPr lang="en"/>
              <a:t>best alternative = 60 ms - 20 ms = 40 ms</a:t>
            </a:r>
            <a:endParaRPr/>
          </a:p>
        </p:txBody>
      </p:sp>
      <p:sp>
        <p:nvSpPr>
          <p:cNvPr id="344" name="Google Shape;34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40"/>
          <p:cNvSpPr txBox="1"/>
          <p:nvPr/>
        </p:nvSpPr>
        <p:spPr>
          <a:xfrm>
            <a:off x="5307725" y="4430575"/>
            <a:ext cx="342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Users incur 40 ms extra compared to the best alternative.</a:t>
            </a:r>
            <a:endParaRPr sz="1000"/>
          </a:p>
        </p:txBody>
      </p:sp>
      <p:pic>
        <p:nvPicPr>
          <p:cNvPr id="346" name="Google Shape;346;p40"/>
          <p:cNvPicPr preferRelativeResize="0"/>
          <p:nvPr/>
        </p:nvPicPr>
        <p:blipFill>
          <a:blip r:embed="rId3">
            <a:alphaModFix/>
          </a:blip>
          <a:stretch>
            <a:fillRect/>
          </a:stretch>
        </p:blipFill>
        <p:spPr>
          <a:xfrm>
            <a:off x="5491676" y="1069388"/>
            <a:ext cx="3061099" cy="3309525"/>
          </a:xfrm>
          <a:prstGeom prst="rect">
            <a:avLst/>
          </a:prstGeom>
          <a:noFill/>
          <a:ln>
            <a:noFill/>
          </a:ln>
        </p:spPr>
      </p:pic>
      <p:sp>
        <p:nvSpPr>
          <p:cNvPr id="347" name="Google Shape;347;p40"/>
          <p:cNvSpPr txBox="1"/>
          <p:nvPr/>
        </p:nvSpPr>
        <p:spPr>
          <a:xfrm>
            <a:off x="270000" y="3673800"/>
            <a:ext cx="41850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 Hitesh Ballani and Paul Francis. 2005. Towards a Global IP Anycast Service. In Proceedings of the 2005 ACM SIGCOMM Conference (Philadelphia, PA, USA).</a:t>
            </a:r>
            <a:br>
              <a:rPr lang="en" sz="700"/>
            </a:br>
            <a:r>
              <a:rPr lang="en" sz="700"/>
              <a:t>[2] Matt Calder, Ashley Flavel, Ethan Katz-Bassett, Ratul Mahajan, and Jitendra Padhye. 2015. Analyzing the Performance of an Anycast CDN. In Proceedings of the 2015 Internet Measurement Conference (IMC) (Tokyo, Japan).</a:t>
            </a:r>
            <a:endParaRPr sz="700"/>
          </a:p>
          <a:p>
            <a:pPr indent="0" lvl="0" marL="0" rtl="0" algn="l">
              <a:spcBef>
                <a:spcPts val="0"/>
              </a:spcBef>
              <a:spcAft>
                <a:spcPts val="0"/>
              </a:spcAft>
              <a:buNone/>
            </a:pPr>
            <a:r>
              <a:rPr lang="en" sz="700"/>
              <a:t>[3] Ricardo de Oliveira Schmidt, John Heidemann, and Jan Harm Kuipers. 2017. Anycast Latency: How Many Sites Are Enough? In International Conference on Passive and Active Network Measurement (PAM) (Sydney, Australia).</a:t>
            </a:r>
            <a:endParaRPr sz="700"/>
          </a:p>
          <a:p>
            <a:pPr indent="0" lvl="0" marL="0" rtl="0" algn="l">
              <a:spcBef>
                <a:spcPts val="0"/>
              </a:spcBef>
              <a:spcAft>
                <a:spcPts val="0"/>
              </a:spcAft>
              <a:buNone/>
            </a:pPr>
            <a:r>
              <a:rPr lang="en" sz="700"/>
              <a:t>[4] Zhihao Li, Dave Levin, Neil Spring, and Bobby Bhattacharjee. 2018. Internet Anycast: Performance, Problems, &amp; Potential. In Proceedings of the 2018 ACM SIGCOMM Conference (Budapest, Hungary). </a:t>
            </a:r>
            <a:endParaRPr sz="700"/>
          </a:p>
        </p:txBody>
      </p:sp>
      <p:sp>
        <p:nvSpPr>
          <p:cNvPr id="348" name="Google Shape;348;p40"/>
          <p:cNvSpPr txBox="1"/>
          <p:nvPr/>
        </p:nvSpPr>
        <p:spPr>
          <a:xfrm>
            <a:off x="311700" y="1948188"/>
            <a:ext cx="4640700" cy="172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Limitations of this approach:</a:t>
            </a:r>
            <a:endParaRPr sz="1800">
              <a:solidFill>
                <a:schemeClr val="dk2"/>
              </a:solidFill>
            </a:endParaRPr>
          </a:p>
          <a:p>
            <a:pPr indent="0" lvl="0" marL="0" rtl="0" algn="l">
              <a:lnSpc>
                <a:spcPct val="115000"/>
              </a:lnSpc>
              <a:spcBef>
                <a:spcPts val="1200"/>
              </a:spcBef>
              <a:spcAft>
                <a:spcPts val="0"/>
              </a:spcAft>
              <a:buNone/>
            </a:pPr>
            <a:r>
              <a:rPr lang="en" sz="1800">
                <a:solidFill>
                  <a:schemeClr val="dk2"/>
                </a:solidFill>
              </a:rPr>
              <a:t>1. Measuring the “20 ms” path would sacrifice coverage.</a:t>
            </a:r>
            <a:endParaRPr sz="1800">
              <a:solidFill>
                <a:schemeClr val="dk2"/>
              </a:solidFill>
            </a:endParaRPr>
          </a:p>
          <a:p>
            <a:pPr indent="0" lvl="0" marL="0" rtl="0" algn="l">
              <a:lnSpc>
                <a:spcPct val="115000"/>
              </a:lnSpc>
              <a:spcBef>
                <a:spcPts val="1200"/>
              </a:spcBef>
              <a:spcAft>
                <a:spcPts val="1200"/>
              </a:spcAft>
              <a:buNone/>
            </a:pPr>
            <a:r>
              <a:rPr lang="en" sz="1800">
                <a:solidFill>
                  <a:schemeClr val="dk2"/>
                </a:solidFill>
              </a:rPr>
              <a:t>2. The “20 ms” path may still be inflated!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1000"/>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1000"/>
                                        <p:tgtEl>
                                          <p:spTgt spid="3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1000"/>
                                        <p:tgtEl>
                                          <p:spTgt spid="34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Go Wrong?</a:t>
            </a:r>
            <a:endParaRPr/>
          </a:p>
        </p:txBody>
      </p:sp>
      <p:sp>
        <p:nvSpPr>
          <p:cNvPr id="354" name="Google Shape;354;p41"/>
          <p:cNvSpPr txBox="1"/>
          <p:nvPr>
            <p:ph idx="1" type="body"/>
          </p:nvPr>
        </p:nvSpPr>
        <p:spPr>
          <a:xfrm>
            <a:off x="311700" y="1152475"/>
            <a:ext cx="4386900" cy="186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Inflation</a:t>
            </a:r>
            <a:r>
              <a:rPr lang="en"/>
              <a:t>: BGP does not incorporate performance into its decision-making process, and so can make decisions that lead to higher latency than the best alternative.</a:t>
            </a:r>
            <a:endParaRPr/>
          </a:p>
        </p:txBody>
      </p:sp>
      <p:sp>
        <p:nvSpPr>
          <p:cNvPr id="355" name="Google Shape;355;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56" name="Google Shape;356;p41"/>
          <p:cNvPicPr preferRelativeResize="0"/>
          <p:nvPr/>
        </p:nvPicPr>
        <p:blipFill>
          <a:blip r:embed="rId3">
            <a:alphaModFix/>
          </a:blip>
          <a:stretch>
            <a:fillRect/>
          </a:stretch>
        </p:blipFill>
        <p:spPr>
          <a:xfrm>
            <a:off x="5307725" y="1018343"/>
            <a:ext cx="3182200" cy="3411619"/>
          </a:xfrm>
          <a:prstGeom prst="rect">
            <a:avLst/>
          </a:prstGeom>
          <a:noFill/>
          <a:ln>
            <a:noFill/>
          </a:ln>
        </p:spPr>
      </p:pic>
      <p:sp>
        <p:nvSpPr>
          <p:cNvPr id="357" name="Google Shape;357;p41"/>
          <p:cNvSpPr txBox="1"/>
          <p:nvPr/>
        </p:nvSpPr>
        <p:spPr>
          <a:xfrm>
            <a:off x="5043175" y="4429950"/>
            <a:ext cx="371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Users incur 60 ms reaching site 2, even though site 1 offers lower latency.</a:t>
            </a:r>
            <a:endParaRPr sz="1000"/>
          </a:p>
        </p:txBody>
      </p:sp>
      <p:sp>
        <p:nvSpPr>
          <p:cNvPr id="358" name="Google Shape;358;p41"/>
          <p:cNvSpPr txBox="1"/>
          <p:nvPr/>
        </p:nvSpPr>
        <p:spPr>
          <a:xfrm>
            <a:off x="331800" y="3331050"/>
            <a:ext cx="43467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Inflation is a type of </a:t>
            </a:r>
            <a:r>
              <a:rPr i="1" lang="en" sz="1800">
                <a:solidFill>
                  <a:schemeClr val="dk2"/>
                </a:solidFill>
              </a:rPr>
              <a:t>inefficiency</a:t>
            </a:r>
            <a:r>
              <a:rPr lang="en" sz="1800">
                <a:solidFill>
                  <a:schemeClr val="dk2"/>
                </a:solidFill>
              </a:rPr>
              <a:t>, where low latency options for users exist, but are not 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Motivation</a:t>
            </a:r>
            <a:endParaRPr b="1"/>
          </a:p>
          <a:p>
            <a:pPr indent="0" lvl="0" marL="0" rtl="0" algn="l">
              <a:spcBef>
                <a:spcPts val="1200"/>
              </a:spcBef>
              <a:spcAft>
                <a:spcPts val="0"/>
              </a:spcAft>
              <a:buNone/>
            </a:pPr>
            <a:r>
              <a:rPr lang="en">
                <a:solidFill>
                  <a:srgbClr val="CCCCCC"/>
                </a:solidFill>
              </a:rPr>
              <a:t>Background and Definitions</a:t>
            </a:r>
            <a:endParaRPr>
              <a:solidFill>
                <a:srgbClr val="CCCCCC"/>
              </a:solidFill>
            </a:endParaRPr>
          </a:p>
          <a:p>
            <a:pPr indent="0" lvl="0" marL="0" rtl="0" algn="l">
              <a:spcBef>
                <a:spcPts val="1200"/>
              </a:spcBef>
              <a:spcAft>
                <a:spcPts val="0"/>
              </a:spcAft>
              <a:buNone/>
            </a:pPr>
            <a:r>
              <a:rPr lang="en">
                <a:solidFill>
                  <a:srgbClr val="CCCCCC"/>
                </a:solidFill>
              </a:rPr>
              <a:t>Root DNS and Microsoft’s CDN</a:t>
            </a:r>
            <a:endParaRPr>
              <a:solidFill>
                <a:srgbClr val="CCCCCC"/>
              </a:solidFill>
            </a:endParaRPr>
          </a:p>
          <a:p>
            <a:pPr indent="0" lvl="0" marL="0" rtl="0" algn="l">
              <a:spcBef>
                <a:spcPts val="1200"/>
              </a:spcBef>
              <a:spcAft>
                <a:spcPts val="0"/>
              </a:spcAft>
              <a:buClr>
                <a:schemeClr val="dk1"/>
              </a:buClr>
              <a:buSzPts val="1100"/>
              <a:buFont typeface="Arial"/>
              <a:buNone/>
            </a:pPr>
            <a:r>
              <a:rPr lang="en">
                <a:solidFill>
                  <a:srgbClr val="CCCCCC"/>
                </a:solidFill>
              </a:rPr>
              <a:t>Inflation in Anycast Deployments</a:t>
            </a:r>
            <a:endParaRPr>
              <a:solidFill>
                <a:srgbClr val="CCCCCC"/>
              </a:solidFill>
            </a:endParaRPr>
          </a:p>
          <a:p>
            <a:pPr indent="0" lvl="0" marL="0" rtl="0" algn="l">
              <a:spcBef>
                <a:spcPts val="1200"/>
              </a:spcBef>
              <a:spcAft>
                <a:spcPts val="0"/>
              </a:spcAft>
              <a:buNone/>
            </a:pPr>
            <a:r>
              <a:rPr lang="en">
                <a:solidFill>
                  <a:srgbClr val="CCCCCC"/>
                </a:solidFill>
              </a:rPr>
              <a:t>Performance in Context</a:t>
            </a:r>
            <a:endParaRPr>
              <a:solidFill>
                <a:srgbClr val="CCCCCC"/>
              </a:solidFill>
            </a:endParaRPr>
          </a:p>
          <a:p>
            <a:pPr indent="0" lvl="0" marL="0" rtl="0" algn="l">
              <a:spcBef>
                <a:spcPts val="1200"/>
              </a:spcBef>
              <a:spcAft>
                <a:spcPts val="0"/>
              </a:spcAft>
              <a:buNone/>
            </a:pPr>
            <a:r>
              <a:rPr lang="en">
                <a:solidFill>
                  <a:srgbClr val="CCCCCC"/>
                </a:solidFill>
              </a:rPr>
              <a:t>Investment and Incentive Shapes Deployments and Paths</a:t>
            </a:r>
            <a:endParaRPr>
              <a:solidFill>
                <a:srgbClr val="CCCCCC"/>
              </a:solidFill>
            </a:endParaRPr>
          </a:p>
          <a:p>
            <a:pPr indent="0" lvl="0" marL="0" rtl="0" algn="l">
              <a:spcBef>
                <a:spcPts val="1200"/>
              </a:spcBef>
              <a:spcAft>
                <a:spcPts val="1200"/>
              </a:spcAft>
              <a:buNone/>
            </a:pPr>
            <a:r>
              <a:t/>
            </a:r>
            <a:endParaRPr>
              <a:solidFill>
                <a:srgbClr val="CCCCCC"/>
              </a:solidFill>
            </a:endParaRPr>
          </a:p>
        </p:txBody>
      </p: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1152475"/>
            <a:ext cx="8520600" cy="1610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b="1" lang="en" sz="2200"/>
              <a:t>Many systems use anycast</a:t>
            </a:r>
            <a:br>
              <a:rPr lang="en" sz="2200"/>
            </a:br>
            <a:r>
              <a:rPr lang="en" sz="2000"/>
              <a:t>1. DNS (roots, Akamai, Cloudflare, some public DNS)</a:t>
            </a:r>
            <a:br>
              <a:rPr lang="en" sz="2000"/>
            </a:br>
            <a:r>
              <a:rPr lang="en" sz="2000"/>
              <a:t>2. CDNs (Microsoft, Verizon, Cloudflare)</a:t>
            </a:r>
            <a:br>
              <a:rPr lang="en" sz="2000"/>
            </a:br>
            <a:r>
              <a:rPr lang="en" sz="2000"/>
              <a:t>3. Google</a:t>
            </a:r>
            <a:endParaRPr sz="1700"/>
          </a:p>
        </p:txBody>
      </p:sp>
      <p:graphicFrame>
        <p:nvGraphicFramePr>
          <p:cNvPr id="82" name="Google Shape;82;p16"/>
          <p:cNvGraphicFramePr/>
          <p:nvPr/>
        </p:nvGraphicFramePr>
        <p:xfrm>
          <a:off x="3843850" y="2695550"/>
          <a:ext cx="3000000" cy="3000000"/>
        </p:xfrm>
        <a:graphic>
          <a:graphicData uri="http://schemas.openxmlformats.org/drawingml/2006/table">
            <a:tbl>
              <a:tblPr>
                <a:noFill/>
                <a:tableStyleId>{73C58D13-8716-496D-AAF1-750270EA8085}</a:tableStyleId>
              </a:tblPr>
              <a:tblGrid>
                <a:gridCol w="1724300"/>
                <a:gridCol w="604650"/>
                <a:gridCol w="831775"/>
              </a:tblGrid>
              <a:tr h="2744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b="1" lang="en" sz="1200"/>
                        <a:t>2015</a:t>
                      </a:r>
                      <a:endParaRPr b="1" sz="1200"/>
                    </a:p>
                  </a:txBody>
                  <a:tcPr marT="91425" marB="91425" marR="91425" marL="91425"/>
                </a:tc>
                <a:tc>
                  <a:txBody>
                    <a:bodyPr/>
                    <a:lstStyle/>
                    <a:p>
                      <a:pPr indent="0" lvl="0" marL="0" rtl="0" algn="l">
                        <a:spcBef>
                          <a:spcPts val="0"/>
                        </a:spcBef>
                        <a:spcAft>
                          <a:spcPts val="0"/>
                        </a:spcAft>
                        <a:buNone/>
                      </a:pPr>
                      <a:r>
                        <a:rPr b="1" lang="en" sz="1200"/>
                        <a:t>Today</a:t>
                      </a:r>
                      <a:endParaRPr b="1" sz="1200"/>
                    </a:p>
                  </a:txBody>
                  <a:tcPr marT="91425" marB="91425" marR="91425" marL="91425"/>
                </a:tc>
              </a:tr>
              <a:tr h="317425">
                <a:tc>
                  <a:txBody>
                    <a:bodyPr/>
                    <a:lstStyle/>
                    <a:p>
                      <a:pPr indent="0" lvl="0" marL="0" rtl="0" algn="l">
                        <a:spcBef>
                          <a:spcPts val="0"/>
                        </a:spcBef>
                        <a:spcAft>
                          <a:spcPts val="0"/>
                        </a:spcAft>
                        <a:buNone/>
                      </a:pPr>
                      <a:r>
                        <a:rPr b="1" lang="en" sz="1200"/>
                        <a:t>Microsoft’s CDN</a:t>
                      </a:r>
                      <a:endParaRPr b="1" sz="1200"/>
                    </a:p>
                  </a:txBody>
                  <a:tcPr marT="91425" marB="91425" marR="91425" marL="91425"/>
                </a:tc>
                <a:tc>
                  <a:txBody>
                    <a:bodyPr/>
                    <a:lstStyle/>
                    <a:p>
                      <a:pPr indent="0" lvl="0" marL="0" rtl="0" algn="l">
                        <a:spcBef>
                          <a:spcPts val="0"/>
                        </a:spcBef>
                        <a:spcAft>
                          <a:spcPts val="0"/>
                        </a:spcAft>
                        <a:buNone/>
                      </a:pPr>
                      <a:r>
                        <a:rPr lang="en" sz="1200"/>
                        <a:t>30</a:t>
                      </a:r>
                      <a:endParaRPr sz="1200"/>
                    </a:p>
                  </a:txBody>
                  <a:tcPr marT="91425" marB="91425" marR="91425" marL="91425"/>
                </a:tc>
                <a:tc>
                  <a:txBody>
                    <a:bodyPr/>
                    <a:lstStyle/>
                    <a:p>
                      <a:pPr indent="0" lvl="0" marL="0" rtl="0" algn="l">
                        <a:spcBef>
                          <a:spcPts val="0"/>
                        </a:spcBef>
                        <a:spcAft>
                          <a:spcPts val="0"/>
                        </a:spcAft>
                        <a:buNone/>
                      </a:pPr>
                      <a:r>
                        <a:rPr lang="en" sz="1200"/>
                        <a:t>110</a:t>
                      </a:r>
                      <a:endParaRPr sz="1200"/>
                    </a:p>
                  </a:txBody>
                  <a:tcPr marT="91425" marB="91425" marR="91425" marL="91425"/>
                </a:tc>
              </a:tr>
              <a:tr h="305550">
                <a:tc>
                  <a:txBody>
                    <a:bodyPr/>
                    <a:lstStyle/>
                    <a:p>
                      <a:pPr indent="0" lvl="0" marL="0" rtl="0" algn="l">
                        <a:spcBef>
                          <a:spcPts val="0"/>
                        </a:spcBef>
                        <a:spcAft>
                          <a:spcPts val="0"/>
                        </a:spcAft>
                        <a:buNone/>
                      </a:pPr>
                      <a:r>
                        <a:rPr b="1" lang="en" sz="1200"/>
                        <a:t>Root DNS</a:t>
                      </a:r>
                      <a:endParaRPr b="1" sz="1200"/>
                    </a:p>
                  </a:txBody>
                  <a:tcPr marT="91425" marB="91425" marR="91425" marL="91425"/>
                </a:tc>
                <a:tc>
                  <a:txBody>
                    <a:bodyPr/>
                    <a:lstStyle/>
                    <a:p>
                      <a:pPr indent="0" lvl="0" marL="0" rtl="0" algn="l">
                        <a:spcBef>
                          <a:spcPts val="0"/>
                        </a:spcBef>
                        <a:spcAft>
                          <a:spcPts val="0"/>
                        </a:spcAft>
                        <a:buNone/>
                      </a:pPr>
                      <a:r>
                        <a:rPr lang="en" sz="1200"/>
                        <a:t>500</a:t>
                      </a:r>
                      <a:endParaRPr sz="1200"/>
                    </a:p>
                  </a:txBody>
                  <a:tcPr marT="91425" marB="91425" marR="91425" marL="91425"/>
                </a:tc>
                <a:tc>
                  <a:txBody>
                    <a:bodyPr/>
                    <a:lstStyle/>
                    <a:p>
                      <a:pPr indent="0" lvl="0" marL="0" rtl="0" algn="l">
                        <a:spcBef>
                          <a:spcPts val="0"/>
                        </a:spcBef>
                        <a:spcAft>
                          <a:spcPts val="0"/>
                        </a:spcAft>
                        <a:buNone/>
                      </a:pPr>
                      <a:r>
                        <a:rPr lang="en" sz="1200"/>
                        <a:t>1400</a:t>
                      </a:r>
                      <a:endParaRPr sz="1200"/>
                    </a:p>
                  </a:txBody>
                  <a:tcPr marT="91425" marB="91425" marR="91425" marL="91425"/>
                </a:tc>
              </a:tr>
            </a:tbl>
          </a:graphicData>
        </a:graphic>
      </p:graphicFrame>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Anycast</a:t>
            </a:r>
            <a:r>
              <a:rPr lang="en"/>
              <a:t> in Practice</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5" name="Google Shape;85;p16"/>
          <p:cNvSpPr txBox="1"/>
          <p:nvPr/>
        </p:nvSpPr>
        <p:spPr>
          <a:xfrm>
            <a:off x="311700" y="2997850"/>
            <a:ext cx="3500100" cy="4926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Clr>
                <a:schemeClr val="dk1"/>
              </a:buClr>
              <a:buSzPts val="1100"/>
              <a:buFont typeface="Arial"/>
              <a:buNone/>
            </a:pPr>
            <a:r>
              <a:rPr b="1" lang="en" sz="2000">
                <a:solidFill>
                  <a:schemeClr val="dk2"/>
                </a:solidFill>
              </a:rPr>
              <a:t>Deployments are growing</a:t>
            </a:r>
            <a:endParaRPr/>
          </a:p>
        </p:txBody>
      </p:sp>
      <p:sp>
        <p:nvSpPr>
          <p:cNvPr id="86" name="Google Shape;86;p16"/>
          <p:cNvSpPr txBox="1"/>
          <p:nvPr/>
        </p:nvSpPr>
        <p:spPr>
          <a:xfrm>
            <a:off x="311700" y="3964150"/>
            <a:ext cx="5602200" cy="7695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Clr>
                <a:schemeClr val="dk1"/>
              </a:buClr>
              <a:buSzPts val="1100"/>
              <a:buFont typeface="Arial"/>
              <a:buNone/>
            </a:pPr>
            <a:r>
              <a:rPr b="1" lang="en" sz="2000">
                <a:solidFill>
                  <a:schemeClr val="dk2"/>
                </a:solidFill>
              </a:rPr>
              <a:t>Deployments host latency-sensitive services</a:t>
            </a:r>
            <a:r>
              <a:rPr lang="en" sz="2000">
                <a:solidFill>
                  <a:schemeClr val="dk2"/>
                </a:solidFill>
              </a:rPr>
              <a:t> </a:t>
            </a:r>
            <a:br>
              <a:rPr lang="en" sz="2000">
                <a:solidFill>
                  <a:schemeClr val="dk2"/>
                </a:solidFill>
              </a:rPr>
            </a:br>
            <a:r>
              <a:rPr lang="en" sz="1700">
                <a:solidFill>
                  <a:schemeClr val="dk2"/>
                </a:solidFill>
              </a:rPr>
              <a:t>Google Cloud VMs can host game engines!</a:t>
            </a:r>
            <a:endParaRPr/>
          </a:p>
        </p:txBody>
      </p:sp>
      <p:sp>
        <p:nvSpPr>
          <p:cNvPr id="87" name="Google Shape;87;p16"/>
          <p:cNvSpPr txBox="1"/>
          <p:nvPr/>
        </p:nvSpPr>
        <p:spPr>
          <a:xfrm>
            <a:off x="5752200" y="2382488"/>
            <a:ext cx="8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 of Sites</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Anycast in Literature</a:t>
            </a:r>
            <a:endParaRPr/>
          </a:p>
        </p:txBody>
      </p:sp>
      <p:sp>
        <p:nvSpPr>
          <p:cNvPr id="93" name="Google Shape;93;p17"/>
          <p:cNvSpPr txBox="1"/>
          <p:nvPr>
            <p:ph idx="1" type="body"/>
          </p:nvPr>
        </p:nvSpPr>
        <p:spPr>
          <a:xfrm>
            <a:off x="311700" y="1152475"/>
            <a:ext cx="8520600" cy="35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Mixed </a:t>
            </a:r>
            <a:r>
              <a:rPr b="1" lang="en"/>
              <a:t>Reviews</a:t>
            </a:r>
            <a:endParaRPr b="1"/>
          </a:p>
          <a:p>
            <a:pPr indent="-342900" lvl="0" marL="457200" rtl="0" algn="l">
              <a:spcBef>
                <a:spcPts val="1200"/>
              </a:spcBef>
              <a:spcAft>
                <a:spcPts val="0"/>
              </a:spcAft>
              <a:buSzPts val="1800"/>
              <a:buChar char="-"/>
            </a:pPr>
            <a:r>
              <a:rPr lang="en"/>
              <a:t>(Li et. al., </a:t>
            </a:r>
            <a:r>
              <a:rPr lang="en"/>
              <a:t>SIGCOMM</a:t>
            </a:r>
            <a:r>
              <a:rPr lang="en"/>
              <a:t> 2018) “While it is not surprising that IP anycast is suboptimal … we find [anycast’s] inefficiencies to be surprisingly excessive.”</a:t>
            </a:r>
            <a:br>
              <a:rPr lang="en"/>
            </a:br>
            <a:endParaRPr/>
          </a:p>
          <a:p>
            <a:pPr indent="-342900" lvl="0" marL="457200" rtl="0" algn="l">
              <a:spcBef>
                <a:spcPts val="0"/>
              </a:spcBef>
              <a:spcAft>
                <a:spcPts val="0"/>
              </a:spcAft>
              <a:buSzPts val="1800"/>
              <a:buChar char="-"/>
            </a:pPr>
            <a:r>
              <a:rPr lang="en"/>
              <a:t>(Calder et. al., IMC 2015) “For most clients, anycast performs well despite the lack of centralized control.”</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7"/>
          <p:cNvSpPr txBox="1"/>
          <p:nvPr/>
        </p:nvSpPr>
        <p:spPr>
          <a:xfrm>
            <a:off x="412250" y="4004125"/>
            <a:ext cx="76467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Why such different conclusions? Is it due to the deployments?</a:t>
            </a:r>
            <a:endParaRPr sz="1800">
              <a:solidFill>
                <a:schemeClr val="dk2"/>
              </a:solidFill>
            </a:endParaRPr>
          </a:p>
          <a:p>
            <a:pPr indent="0" lvl="0" marL="0" rtl="0" algn="l">
              <a:spcBef>
                <a:spcPts val="1200"/>
              </a:spcBef>
              <a:spcAft>
                <a:spcPts val="0"/>
              </a:spcAft>
              <a:buNone/>
            </a:pPr>
            <a:r>
              <a:t/>
            </a:r>
            <a:endParaRPr/>
          </a:p>
        </p:txBody>
      </p:sp>
      <p:sp>
        <p:nvSpPr>
          <p:cNvPr id="96" name="Google Shape;96;p17"/>
          <p:cNvSpPr txBox="1"/>
          <p:nvPr/>
        </p:nvSpPr>
        <p:spPr>
          <a:xfrm>
            <a:off x="637225" y="2230250"/>
            <a:ext cx="42693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a:solidFill>
                  <a:schemeClr val="dk2"/>
                </a:solidFill>
              </a:rPr>
              <a:t>Deployment investigated: the root DNS.</a:t>
            </a:r>
            <a:endParaRPr/>
          </a:p>
        </p:txBody>
      </p:sp>
      <p:sp>
        <p:nvSpPr>
          <p:cNvPr id="97" name="Google Shape;97;p17"/>
          <p:cNvSpPr txBox="1"/>
          <p:nvPr/>
        </p:nvSpPr>
        <p:spPr>
          <a:xfrm>
            <a:off x="637225" y="3163225"/>
            <a:ext cx="4874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a:solidFill>
                  <a:schemeClr val="dk2"/>
                </a:solidFill>
              </a:rPr>
              <a:t>Deployment investigated: Microsoft’s anycast CDN.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000"/>
                                        <p:tgtEl>
                                          <p:spTgt spid="9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103" name="Google Shape;103;p18"/>
          <p:cNvSpPr txBox="1"/>
          <p:nvPr>
            <p:ph idx="1" type="body"/>
          </p:nvPr>
        </p:nvSpPr>
        <p:spPr>
          <a:xfrm>
            <a:off x="195025" y="1152475"/>
            <a:ext cx="8949000" cy="37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Analyzing </a:t>
            </a:r>
            <a:r>
              <a:rPr lang="en" sz="2100"/>
              <a:t>root DNS and Microsoft’s CDN</a:t>
            </a:r>
            <a:r>
              <a:rPr lang="en" sz="2100"/>
              <a:t> we show</a:t>
            </a:r>
            <a:endParaRPr sz="2100"/>
          </a:p>
          <a:p>
            <a:pPr indent="-368300" lvl="0" marL="457200" rtl="0" algn="l">
              <a:spcBef>
                <a:spcPts val="1200"/>
              </a:spcBef>
              <a:spcAft>
                <a:spcPts val="0"/>
              </a:spcAft>
              <a:buSzPts val="2200"/>
              <a:buAutoNum type="arabicPeriod"/>
            </a:pPr>
            <a:r>
              <a:rPr lang="en" sz="2200"/>
              <a:t>Anycast performs poorly in root DNS, but well in Microsoft.</a:t>
            </a:r>
            <a:endParaRPr sz="2200"/>
          </a:p>
          <a:p>
            <a:pPr indent="-368300" lvl="0" marL="457200" rtl="0" algn="l">
              <a:spcBef>
                <a:spcPts val="0"/>
              </a:spcBef>
              <a:spcAft>
                <a:spcPts val="0"/>
              </a:spcAft>
              <a:buSzPts val="2200"/>
              <a:buAutoNum type="arabicPeriod"/>
            </a:pPr>
            <a:r>
              <a:rPr lang="en" sz="2200"/>
              <a:t>Latency </a:t>
            </a:r>
            <a:r>
              <a:rPr i="1" lang="en" sz="2200"/>
              <a:t>hardly matters</a:t>
            </a:r>
            <a:r>
              <a:rPr lang="en" sz="2200"/>
              <a:t> for root DNS since caching is effective. </a:t>
            </a:r>
            <a:endParaRPr sz="2200"/>
          </a:p>
          <a:p>
            <a:pPr indent="-368300" lvl="0" marL="457200" rtl="0" algn="l">
              <a:spcBef>
                <a:spcPts val="0"/>
              </a:spcBef>
              <a:spcAft>
                <a:spcPts val="0"/>
              </a:spcAft>
              <a:buSzPts val="2200"/>
              <a:buAutoNum type="arabicPeriod"/>
            </a:pPr>
            <a:r>
              <a:rPr lang="en" sz="2200"/>
              <a:t>Latency </a:t>
            </a:r>
            <a:r>
              <a:rPr i="1" lang="en" sz="2200"/>
              <a:t>matters</a:t>
            </a:r>
            <a:r>
              <a:rPr lang="en" sz="2200"/>
              <a:t> for Microsoft since users frequently traverse paths.</a:t>
            </a:r>
            <a:endParaRPr sz="2200"/>
          </a:p>
          <a:p>
            <a:pPr indent="-368300" lvl="0" marL="457200" rtl="0" algn="l">
              <a:spcBef>
                <a:spcPts val="0"/>
              </a:spcBef>
              <a:spcAft>
                <a:spcPts val="0"/>
              </a:spcAft>
              <a:buSzPts val="2200"/>
              <a:buAutoNum type="arabicPeriod"/>
            </a:pPr>
            <a:r>
              <a:rPr lang="en" sz="2200"/>
              <a:t>Microsoft optimizes performance by peering strategically.</a:t>
            </a:r>
            <a:endParaRPr sz="2200"/>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CCCCCC"/>
                </a:solidFill>
              </a:rPr>
              <a:t>Motivation</a:t>
            </a:r>
            <a:endParaRPr b="1">
              <a:solidFill>
                <a:srgbClr val="CCCCCC"/>
              </a:solidFill>
            </a:endParaRPr>
          </a:p>
          <a:p>
            <a:pPr indent="0" lvl="0" marL="0" rtl="0" algn="l">
              <a:spcBef>
                <a:spcPts val="1200"/>
              </a:spcBef>
              <a:spcAft>
                <a:spcPts val="0"/>
              </a:spcAft>
              <a:buNone/>
            </a:pPr>
            <a:r>
              <a:rPr b="1" lang="en"/>
              <a:t>Background and Definitions</a:t>
            </a:r>
            <a:endParaRPr b="1"/>
          </a:p>
          <a:p>
            <a:pPr indent="0" lvl="0" marL="0" rtl="0" algn="l">
              <a:spcBef>
                <a:spcPts val="1200"/>
              </a:spcBef>
              <a:spcAft>
                <a:spcPts val="0"/>
              </a:spcAft>
              <a:buNone/>
            </a:pPr>
            <a:r>
              <a:rPr lang="en">
                <a:solidFill>
                  <a:srgbClr val="CCCCCC"/>
                </a:solidFill>
              </a:rPr>
              <a:t>Root DNS and Microsoft’s CDN</a:t>
            </a:r>
            <a:endParaRPr>
              <a:solidFill>
                <a:srgbClr val="CCCCCC"/>
              </a:solidFill>
            </a:endParaRPr>
          </a:p>
          <a:p>
            <a:pPr indent="0" lvl="0" marL="0" rtl="0" algn="l">
              <a:spcBef>
                <a:spcPts val="1200"/>
              </a:spcBef>
              <a:spcAft>
                <a:spcPts val="0"/>
              </a:spcAft>
              <a:buClr>
                <a:schemeClr val="dk1"/>
              </a:buClr>
              <a:buSzPts val="1100"/>
              <a:buFont typeface="Arial"/>
              <a:buNone/>
            </a:pPr>
            <a:r>
              <a:rPr lang="en">
                <a:solidFill>
                  <a:srgbClr val="CCCCCC"/>
                </a:solidFill>
              </a:rPr>
              <a:t>Inflation in Anycast Deployments</a:t>
            </a:r>
            <a:endParaRPr>
              <a:solidFill>
                <a:srgbClr val="CCCCCC"/>
              </a:solidFill>
            </a:endParaRPr>
          </a:p>
          <a:p>
            <a:pPr indent="0" lvl="0" marL="0" rtl="0" algn="l">
              <a:spcBef>
                <a:spcPts val="1200"/>
              </a:spcBef>
              <a:spcAft>
                <a:spcPts val="0"/>
              </a:spcAft>
              <a:buNone/>
            </a:pPr>
            <a:r>
              <a:rPr lang="en">
                <a:solidFill>
                  <a:srgbClr val="CCCCCC"/>
                </a:solidFill>
              </a:rPr>
              <a:t>Performance in Context</a:t>
            </a:r>
            <a:endParaRPr>
              <a:solidFill>
                <a:srgbClr val="CCCCCC"/>
              </a:solidFill>
            </a:endParaRPr>
          </a:p>
          <a:p>
            <a:pPr indent="0" lvl="0" marL="0" rtl="0" algn="l">
              <a:spcBef>
                <a:spcPts val="1200"/>
              </a:spcBef>
              <a:spcAft>
                <a:spcPts val="0"/>
              </a:spcAft>
              <a:buNone/>
            </a:pPr>
            <a:r>
              <a:rPr lang="en">
                <a:solidFill>
                  <a:srgbClr val="CCCCCC"/>
                </a:solidFill>
              </a:rPr>
              <a:t>Investment and Incentive Shapes Deployments and Paths</a:t>
            </a:r>
            <a:endParaRPr>
              <a:solidFill>
                <a:srgbClr val="CCCCCC"/>
              </a:solidFill>
            </a:endParaRPr>
          </a:p>
          <a:p>
            <a:pPr indent="0" lvl="0" marL="0" rtl="0" algn="l">
              <a:spcBef>
                <a:spcPts val="1200"/>
              </a:spcBef>
              <a:spcAft>
                <a:spcPts val="1200"/>
              </a:spcAft>
              <a:buNone/>
            </a:pPr>
            <a:r>
              <a:t/>
            </a:r>
            <a:endParaRPr/>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3886200" y="365760"/>
            <a:ext cx="7040879" cy="9144000"/>
          </a:xfrm>
          <a:prstGeom prst="rect">
            <a:avLst/>
          </a:prstGeom>
          <a:noFill/>
          <a:ln>
            <a:noFill/>
          </a:ln>
        </p:spPr>
      </p:pic>
      <p:pic>
        <p:nvPicPr>
          <p:cNvPr id="117" name="Google Shape;117;p20"/>
          <p:cNvPicPr preferRelativeResize="0"/>
          <p:nvPr/>
        </p:nvPicPr>
        <p:blipFill>
          <a:blip r:embed="rId4">
            <a:alphaModFix/>
          </a:blip>
          <a:stretch>
            <a:fillRect/>
          </a:stretch>
        </p:blipFill>
        <p:spPr>
          <a:xfrm>
            <a:off x="3886200" y="365760"/>
            <a:ext cx="7065079" cy="9144000"/>
          </a:xfrm>
          <a:prstGeom prst="rect">
            <a:avLst/>
          </a:prstGeom>
          <a:noFill/>
          <a:ln>
            <a:noFill/>
          </a:ln>
        </p:spPr>
      </p:pic>
      <p:pic>
        <p:nvPicPr>
          <p:cNvPr id="118" name="Google Shape;118;p20"/>
          <p:cNvPicPr preferRelativeResize="0"/>
          <p:nvPr/>
        </p:nvPicPr>
        <p:blipFill>
          <a:blip r:embed="rId5">
            <a:alphaModFix/>
          </a:blip>
          <a:stretch>
            <a:fillRect/>
          </a:stretch>
        </p:blipFill>
        <p:spPr>
          <a:xfrm>
            <a:off x="3886200" y="361500"/>
            <a:ext cx="7040879" cy="9144000"/>
          </a:xfrm>
          <a:prstGeom prst="rect">
            <a:avLst/>
          </a:prstGeom>
          <a:noFill/>
          <a:ln>
            <a:noFill/>
          </a:ln>
        </p:spPr>
      </p:pic>
      <p:pic>
        <p:nvPicPr>
          <p:cNvPr id="119" name="Google Shape;119;p20"/>
          <p:cNvPicPr preferRelativeResize="0"/>
          <p:nvPr/>
        </p:nvPicPr>
        <p:blipFill>
          <a:blip r:embed="rId6">
            <a:alphaModFix/>
          </a:blip>
          <a:stretch>
            <a:fillRect/>
          </a:stretch>
        </p:blipFill>
        <p:spPr>
          <a:xfrm>
            <a:off x="3886200" y="365760"/>
            <a:ext cx="7040879" cy="9144000"/>
          </a:xfrm>
          <a:prstGeom prst="rect">
            <a:avLst/>
          </a:prstGeom>
          <a:noFill/>
          <a:ln>
            <a:noFill/>
          </a:ln>
        </p:spPr>
      </p:pic>
      <p:pic>
        <p:nvPicPr>
          <p:cNvPr id="120" name="Google Shape;120;p20"/>
          <p:cNvPicPr preferRelativeResize="0"/>
          <p:nvPr/>
        </p:nvPicPr>
        <p:blipFill>
          <a:blip r:embed="rId7">
            <a:alphaModFix/>
          </a:blip>
          <a:stretch>
            <a:fillRect/>
          </a:stretch>
        </p:blipFill>
        <p:spPr>
          <a:xfrm>
            <a:off x="3886200" y="365760"/>
            <a:ext cx="7065079" cy="9144000"/>
          </a:xfrm>
          <a:prstGeom prst="rect">
            <a:avLst/>
          </a:prstGeom>
          <a:noFill/>
          <a:ln>
            <a:noFill/>
          </a:ln>
        </p:spPr>
      </p:pic>
      <p:pic>
        <p:nvPicPr>
          <p:cNvPr id="121" name="Google Shape;121;p20"/>
          <p:cNvPicPr preferRelativeResize="0"/>
          <p:nvPr/>
        </p:nvPicPr>
        <p:blipFill>
          <a:blip r:embed="rId8">
            <a:alphaModFix/>
          </a:blip>
          <a:stretch>
            <a:fillRect/>
          </a:stretch>
        </p:blipFill>
        <p:spPr>
          <a:xfrm>
            <a:off x="3886200" y="365760"/>
            <a:ext cx="7065079" cy="9144000"/>
          </a:xfrm>
          <a:prstGeom prst="rect">
            <a:avLst/>
          </a:prstGeom>
          <a:noFill/>
          <a:ln>
            <a:noFill/>
          </a:ln>
        </p:spPr>
      </p:pic>
      <p:sp>
        <p:nvSpPr>
          <p:cNvPr id="122" name="Google Shape;122;p20"/>
          <p:cNvSpPr txBox="1"/>
          <p:nvPr/>
        </p:nvSpPr>
        <p:spPr>
          <a:xfrm>
            <a:off x="5241000" y="4273600"/>
            <a:ext cx="371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Users incur 60 ms reaching site 2, even though site 3 offers lower latency.</a:t>
            </a:r>
            <a:endParaRPr sz="1000"/>
          </a:p>
        </p:txBody>
      </p:sp>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a:t>
            </a:r>
            <a:r>
              <a:rPr lang="en"/>
              <a:t> is IP Anycast?</a:t>
            </a:r>
            <a:endParaRPr/>
          </a:p>
        </p:txBody>
      </p:sp>
      <p:sp>
        <p:nvSpPr>
          <p:cNvPr id="124" name="Google Shape;124;p20"/>
          <p:cNvSpPr txBox="1"/>
          <p:nvPr>
            <p:ph idx="1" type="body"/>
          </p:nvPr>
        </p:nvSpPr>
        <p:spPr>
          <a:xfrm>
            <a:off x="311700" y="1152475"/>
            <a:ext cx="4810200" cy="1091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790"/>
              <a:t>An approach to routing, where distinct servers (sites) all use the same IP address and serve the same content.</a:t>
            </a:r>
            <a:endParaRPr sz="1790"/>
          </a:p>
          <a:p>
            <a:pPr indent="0" lvl="0" marL="0" rtl="0" algn="l">
              <a:lnSpc>
                <a:spcPct val="105000"/>
              </a:lnSpc>
              <a:spcBef>
                <a:spcPts val="1200"/>
              </a:spcBef>
              <a:spcAft>
                <a:spcPts val="0"/>
              </a:spcAft>
              <a:buSzPts val="605"/>
              <a:buNone/>
            </a:pPr>
            <a:r>
              <a:t/>
            </a:r>
            <a:endParaRPr sz="1790"/>
          </a:p>
          <a:p>
            <a:pPr indent="0" lvl="0" marL="0" rtl="0" algn="l">
              <a:lnSpc>
                <a:spcPct val="105000"/>
              </a:lnSpc>
              <a:spcBef>
                <a:spcPts val="1200"/>
              </a:spcBef>
              <a:spcAft>
                <a:spcPts val="0"/>
              </a:spcAft>
              <a:buSzPts val="605"/>
              <a:buNone/>
            </a:pPr>
            <a:r>
              <a:t/>
            </a:r>
            <a:endParaRPr sz="1625"/>
          </a:p>
          <a:p>
            <a:pPr indent="0" lvl="0" marL="0" rtl="0" algn="l">
              <a:lnSpc>
                <a:spcPct val="105000"/>
              </a:lnSpc>
              <a:spcBef>
                <a:spcPts val="1200"/>
              </a:spcBef>
              <a:spcAft>
                <a:spcPts val="1200"/>
              </a:spcAft>
              <a:buSzPts val="605"/>
              <a:buNone/>
            </a:pPr>
            <a:r>
              <a:t/>
            </a:r>
            <a:endParaRPr sz="1679"/>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0"/>
          <p:cNvSpPr txBox="1"/>
          <p:nvPr/>
        </p:nvSpPr>
        <p:spPr>
          <a:xfrm>
            <a:off x="5361000" y="4293250"/>
            <a:ext cx="347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The route from a network of users to 1.2.3.4/24 is selected (via BGP) to be the route through AS B to Site 2.</a:t>
            </a:r>
            <a:endParaRPr sz="1000"/>
          </a:p>
        </p:txBody>
      </p:sp>
      <p:sp>
        <p:nvSpPr>
          <p:cNvPr id="127" name="Google Shape;127;p20"/>
          <p:cNvSpPr txBox="1"/>
          <p:nvPr/>
        </p:nvSpPr>
        <p:spPr>
          <a:xfrm>
            <a:off x="306150" y="2729600"/>
            <a:ext cx="4684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Routes to sites are selected via BGP.</a:t>
            </a:r>
            <a:endParaRPr/>
          </a:p>
        </p:txBody>
      </p:sp>
      <p:sp>
        <p:nvSpPr>
          <p:cNvPr id="128" name="Google Shape;128;p20"/>
          <p:cNvSpPr txBox="1"/>
          <p:nvPr/>
        </p:nvSpPr>
        <p:spPr>
          <a:xfrm>
            <a:off x="321800" y="3184075"/>
            <a:ext cx="4684200" cy="154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Potential Benefits of Anycast</a:t>
            </a:r>
            <a:br>
              <a:rPr lang="en" sz="1800">
                <a:solidFill>
                  <a:schemeClr val="dk2"/>
                </a:solidFill>
              </a:rPr>
            </a:br>
            <a:r>
              <a:rPr lang="en" sz="1600">
                <a:solidFill>
                  <a:schemeClr val="dk2"/>
                </a:solidFill>
              </a:rPr>
              <a:t>1. </a:t>
            </a:r>
            <a:r>
              <a:rPr lang="en" sz="1500">
                <a:solidFill>
                  <a:schemeClr val="dk2"/>
                </a:solidFill>
              </a:rPr>
              <a:t>Simple, scalable content distribution.</a:t>
            </a:r>
            <a:br>
              <a:rPr lang="en" sz="1500">
                <a:solidFill>
                  <a:schemeClr val="dk2"/>
                </a:solidFill>
              </a:rPr>
            </a:br>
            <a:r>
              <a:rPr lang="en" sz="1500">
                <a:solidFill>
                  <a:schemeClr val="dk2"/>
                </a:solidFill>
              </a:rPr>
              <a:t>2. Seamless handling of certain types of site failure / route withdrawals.</a:t>
            </a:r>
            <a:br>
              <a:rPr lang="en" sz="1500">
                <a:solidFill>
                  <a:schemeClr val="dk2"/>
                </a:solidFill>
              </a:rPr>
            </a:br>
            <a:r>
              <a:rPr lang="en" sz="1500">
                <a:solidFill>
                  <a:schemeClr val="dk2"/>
                </a:solidFill>
              </a:rPr>
              <a:t>3. DDoS protection.</a:t>
            </a:r>
            <a:endParaRPr/>
          </a:p>
        </p:txBody>
      </p:sp>
      <p:sp>
        <p:nvSpPr>
          <p:cNvPr id="129" name="Google Shape;129;p20"/>
          <p:cNvSpPr txBox="1"/>
          <p:nvPr/>
        </p:nvSpPr>
        <p:spPr>
          <a:xfrm>
            <a:off x="275450" y="2187738"/>
            <a:ext cx="4776900" cy="4602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Clr>
                <a:schemeClr val="dk1"/>
              </a:buClr>
              <a:buSzPts val="605"/>
              <a:buFont typeface="Arial"/>
              <a:buNone/>
            </a:pPr>
            <a:r>
              <a:rPr lang="en" sz="1790">
                <a:solidFill>
                  <a:schemeClr val="dk2"/>
                </a:solidFill>
              </a:rPr>
              <a:t>The set of sites is the </a:t>
            </a:r>
            <a:r>
              <a:rPr i="1" lang="en" sz="1790">
                <a:solidFill>
                  <a:schemeClr val="dk2"/>
                </a:solidFill>
              </a:rPr>
              <a:t>deployment</a:t>
            </a:r>
            <a:r>
              <a:rPr lang="en" sz="1790">
                <a:solidFill>
                  <a:schemeClr val="dk2"/>
                </a:solidFill>
              </a:rPr>
              <a:t>.</a:t>
            </a:r>
            <a:endParaRPr/>
          </a:p>
        </p:txBody>
      </p:sp>
      <p:sp>
        <p:nvSpPr>
          <p:cNvPr id="130" name="Google Shape;130;p20"/>
          <p:cNvSpPr txBox="1"/>
          <p:nvPr>
            <p:ph idx="1" type="body"/>
          </p:nvPr>
        </p:nvSpPr>
        <p:spPr>
          <a:xfrm>
            <a:off x="321800" y="2436950"/>
            <a:ext cx="4386900" cy="186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Inflation</a:t>
            </a:r>
            <a:r>
              <a:rPr lang="en"/>
              <a:t>: BGP does not incorporate performance into its decision-making process, so users may take unnecessarily high latency paths.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8"/>
                                        </p:tgtEl>
                                      </p:cBhvr>
                                    </p:animEffect>
                                    <p:set>
                                      <p:cBhvr>
                                        <p:cTn dur="1" fill="hold">
                                          <p:stCondLst>
                                            <p:cond delay="1000"/>
                                          </p:stCondLst>
                                        </p:cTn>
                                        <p:tgtEl>
                                          <p:spTgt spid="1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1"/>
                                        </p:tgtEl>
                                      </p:cBhvr>
                                    </p:animEffect>
                                    <p:set>
                                      <p:cBhvr>
                                        <p:cTn dur="1" fill="hold">
                                          <p:stCondLst>
                                            <p:cond delay="1000"/>
                                          </p:stCondLst>
                                        </p:cTn>
                                        <p:tgtEl>
                                          <p:spTgt spid="1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6"/>
                                        </p:tgtEl>
                                      </p:cBhvr>
                                    </p:animEffect>
                                    <p:set>
                                      <p:cBhvr>
                                        <p:cTn dur="1" fill="hold">
                                          <p:stCondLst>
                                            <p:cond delay="1000"/>
                                          </p:stCondLst>
                                        </p:cTn>
                                        <p:tgtEl>
                                          <p:spTgt spid="1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7"/>
                                        </p:tgtEl>
                                      </p:cBhvr>
                                    </p:animEffect>
                                    <p:set>
                                      <p:cBhvr>
                                        <p:cTn dur="1" fill="hold">
                                          <p:stCondLst>
                                            <p:cond delay="1000"/>
                                          </p:stCondLst>
                                        </p:cTn>
                                        <p:tgtEl>
                                          <p:spTgt spid="1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7"/>
                                        </p:tgtEl>
                                      </p:cBhvr>
                                    </p:animEffect>
                                    <p:set>
                                      <p:cBhvr>
                                        <p:cTn dur="1" fill="hold">
                                          <p:stCondLst>
                                            <p:cond delay="1000"/>
                                          </p:stCondLst>
                                        </p:cTn>
                                        <p:tgtEl>
                                          <p:spTgt spid="1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9"/>
                                        </p:tgtEl>
                                      </p:cBhvr>
                                    </p:animEffect>
                                    <p:set>
                                      <p:cBhvr>
                                        <p:cTn dur="1" fill="hold">
                                          <p:stCondLst>
                                            <p:cond delay="1000"/>
                                          </p:stCondLst>
                                        </p:cTn>
                                        <p:tgtEl>
                                          <p:spTgt spid="1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
                                        </p:tgtEl>
                                      </p:cBhvr>
                                    </p:animEffect>
                                    <p:set>
                                      <p:cBhvr>
                                        <p:cTn dur="1" fill="hold">
                                          <p:stCondLst>
                                            <p:cond delay="1000"/>
                                          </p:stCondLst>
                                        </p:cTn>
                                        <p:tgtEl>
                                          <p:spTgt spid="12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xit" presetID="10" presetSubtype="0">
                                  <p:stCondLst>
                                    <p:cond delay="0"/>
                                  </p:stCondLst>
                                  <p:childTnLst>
                                    <p:animEffect filter="fade" transition="out">
                                      <p:cBhvr>
                                        <p:cTn dur="1000"/>
                                        <p:tgtEl>
                                          <p:spTgt spid="126"/>
                                        </p:tgtEl>
                                      </p:cBhvr>
                                    </p:animEffect>
                                    <p:set>
                                      <p:cBhvr>
                                        <p:cTn dur="1" fill="hold">
                                          <p:stCondLst>
                                            <p:cond delay="1000"/>
                                          </p:stCondLst>
                                        </p:cTn>
                                        <p:tgtEl>
                                          <p:spTgt spid="1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800"/>
                                        <p:tgtEl>
                                          <p:spTgt spid="120"/>
                                        </p:tgtEl>
                                      </p:cBhvr>
                                    </p:animEffect>
                                    <p:set>
                                      <p:cBhvr>
                                        <p:cTn dur="1" fill="hold">
                                          <p:stCondLst>
                                            <p:cond delay="1800"/>
                                          </p:stCondLst>
                                        </p:cTn>
                                        <p:tgtEl>
                                          <p:spTgt spid="1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3886200" y="365760"/>
            <a:ext cx="7040879" cy="9144000"/>
          </a:xfrm>
          <a:prstGeom prst="rect">
            <a:avLst/>
          </a:prstGeom>
          <a:noFill/>
          <a:ln>
            <a:noFill/>
          </a:ln>
        </p:spPr>
      </p:pic>
      <p:pic>
        <p:nvPicPr>
          <p:cNvPr id="136" name="Google Shape;136;p21"/>
          <p:cNvPicPr preferRelativeResize="0"/>
          <p:nvPr/>
        </p:nvPicPr>
        <p:blipFill>
          <a:blip r:embed="rId4">
            <a:alphaModFix/>
          </a:blip>
          <a:stretch>
            <a:fillRect/>
          </a:stretch>
        </p:blipFill>
        <p:spPr>
          <a:xfrm>
            <a:off x="3886200" y="365760"/>
            <a:ext cx="7065079" cy="9144000"/>
          </a:xfrm>
          <a:prstGeom prst="rect">
            <a:avLst/>
          </a:prstGeom>
          <a:noFill/>
          <a:ln>
            <a:noFill/>
          </a:ln>
        </p:spPr>
      </p:pic>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Calculate Inflation</a:t>
            </a:r>
            <a:endParaRPr/>
          </a:p>
        </p:txBody>
      </p:sp>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1"/>
          <p:cNvSpPr txBox="1"/>
          <p:nvPr/>
        </p:nvSpPr>
        <p:spPr>
          <a:xfrm>
            <a:off x="311700" y="2005263"/>
            <a:ext cx="4424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2"/>
                </a:solidFill>
              </a:rPr>
              <a:t>Latency Inflation:</a:t>
            </a:r>
            <a:r>
              <a:rPr lang="en" sz="1800">
                <a:solidFill>
                  <a:schemeClr val="dk2"/>
                </a:solidFill>
              </a:rPr>
              <a:t> Extra Latency over Reasonable Lowest Latency</a:t>
            </a:r>
            <a:endParaRPr/>
          </a:p>
        </p:txBody>
      </p:sp>
      <p:sp>
        <p:nvSpPr>
          <p:cNvPr id="140" name="Google Shape;140;p21"/>
          <p:cNvSpPr txBox="1"/>
          <p:nvPr/>
        </p:nvSpPr>
        <p:spPr>
          <a:xfrm>
            <a:off x="299950" y="3032775"/>
            <a:ext cx="4410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500">
                <a:solidFill>
                  <a:schemeClr val="dk2"/>
                </a:solidFill>
              </a:rPr>
              <a:t>( 60 ms - 1,200 km * 1.5 * 1 ms / 200 km = 51 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5"/>
                                        </p:tgtEl>
                                      </p:cBhvr>
                                    </p:animEffect>
                                    <p:set>
                                      <p:cBhvr>
                                        <p:cTn dur="1" fill="hold">
                                          <p:stCondLst>
                                            <p:cond delay="1000"/>
                                          </p:stCondLst>
                                        </p:cTn>
                                        <p:tgtEl>
                                          <p:spTgt spid="1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