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5" r:id="rId5"/>
    <p:sldId id="263" r:id="rId6"/>
    <p:sldId id="266" r:id="rId7"/>
    <p:sldId id="261" r:id="rId8"/>
    <p:sldId id="264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CED3-B6A2-7F40-AD51-EE284FE4B723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D5D4-3292-3A40-921D-BB18EB83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2 angles</a:t>
            </a:r>
            <a:r>
              <a:rPr lang="en-US" baseline="0" dirty="0" smtClean="0"/>
              <a:t> video 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r>
              <a:rPr lang="en-US" baseline="0" dirty="0" smtClean="0"/>
              <a:t> matching is not very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4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but nuggets (weighted median filter) we can take from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Optical Flow Estimation Using Block Matching with Weighted Median Filtering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12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Twan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Koolen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James </a:t>
            </a:r>
            <a:r>
              <a:rPr lang="en-US" dirty="0" smtClean="0">
                <a:solidFill>
                  <a:schemeClr val="tx1"/>
                </a:solidFill>
              </a:rPr>
              <a:t>Noraky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December 8, 2014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3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(</a:t>
            </a:r>
            <a:r>
              <a:rPr lang="en-US" b="1" dirty="0" err="1" smtClean="0">
                <a:solidFill>
                  <a:srgbClr val="0000FF"/>
                </a:solidFill>
              </a:rPr>
              <a:t>con’t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1" y="1608138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1608138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597066" y="5903820"/>
            <a:ext cx="6035634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TOP: Flow estimates obtained by our approach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BOTTOM: Ground truth flow estimates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1" y="3657600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286000" y="1207572"/>
            <a:ext cx="1313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Hydrangea</a:t>
            </a:r>
            <a:endParaRPr lang="en-US" sz="20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1" y="3657600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270500" y="1183244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Rubber Whale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415928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Contributions (??)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168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Modern optical flow algorithms (e.g. Classic++) are accurate but computationally slow </a:t>
            </a:r>
          </a:p>
          <a:p>
            <a:pPr lvl="1"/>
            <a:r>
              <a:rPr lang="en-US" sz="2000" dirty="0" smtClean="0"/>
              <a:t>Optimization techniques like coarse-fine optimization, GNC optimization, etc. are slow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Block matching algorithms are fast but inaccurate compared to optical flow algorithms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0766" y="5017282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u="sng" dirty="0" smtClean="0">
                <a:solidFill>
                  <a:schemeClr val="tx1"/>
                </a:solidFill>
              </a:rPr>
              <a:t>Compromise</a:t>
            </a:r>
            <a:r>
              <a:rPr lang="en-US" sz="2400" dirty="0">
                <a:solidFill>
                  <a:schemeClr val="tx1"/>
                </a:solidFill>
              </a:rPr>
              <a:t>: Can we use block matching algorithms to speed up optical flow estimation?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4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Block Matching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5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Block matching is used to find the motion of </a:t>
            </a:r>
            <a:r>
              <a:rPr lang="en-US" sz="2400" i="1" dirty="0" smtClean="0"/>
              <a:t>blocks of pixels </a:t>
            </a:r>
            <a:r>
              <a:rPr lang="en-US" sz="2400" dirty="0" smtClean="0"/>
              <a:t>across consecutive video frames</a:t>
            </a:r>
          </a:p>
          <a:p>
            <a:endParaRPr lang="en-US" sz="2400" dirty="0"/>
          </a:p>
          <a:p>
            <a:r>
              <a:rPr lang="en-US" sz="2400" dirty="0" smtClean="0"/>
              <a:t>Matching criteria include: Sum squared difference, Sum absolute difference, </a:t>
            </a:r>
            <a:r>
              <a:rPr lang="en-US" sz="2400" i="1" dirty="0" smtClean="0"/>
              <a:t>normalized correlation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7862" y="4362856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2" y="4402319"/>
            <a:ext cx="713201" cy="11629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51063" y="4810234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16368" y="4410124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1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86774" y="5142250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2</a:t>
            </a:r>
            <a:endParaRPr lang="en-US" sz="2000" b="1" dirty="0"/>
          </a:p>
        </p:txBody>
      </p:sp>
      <p:sp>
        <p:nvSpPr>
          <p:cNvPr id="34" name="Rectangle 33"/>
          <p:cNvSpPr/>
          <p:nvPr/>
        </p:nvSpPr>
        <p:spPr>
          <a:xfrm>
            <a:off x="701759" y="4433009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00485" y="4551592"/>
            <a:ext cx="508990" cy="51728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74469" y="4942785"/>
            <a:ext cx="42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4" name="Picture 43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0" y="4885324"/>
            <a:ext cx="713201" cy="1162925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3054673" y="5068875"/>
            <a:ext cx="5377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92355" y="4541403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02" y="4616493"/>
            <a:ext cx="713201" cy="1162925"/>
          </a:xfrm>
          <a:prstGeom prst="rect">
            <a:avLst/>
          </a:prstGeom>
        </p:spPr>
      </p:pic>
      <p:pic>
        <p:nvPicPr>
          <p:cNvPr id="53" name="Picture 52" descr="WL00276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3" t="2639" b="79238"/>
          <a:stretch/>
        </p:blipFill>
        <p:spPr>
          <a:xfrm>
            <a:off x="3683014" y="4977110"/>
            <a:ext cx="392884" cy="210751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83014" y="4977111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88298" y="4864873"/>
            <a:ext cx="4154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Zapf Dingbats"/>
                <a:ea typeface="Zapf Dingbats"/>
                <a:cs typeface="Zapf Dingbats"/>
                <a:sym typeface="Zapf Dingbats"/>
              </a:rPr>
              <a:t>✪</a:t>
            </a:r>
            <a:endParaRPr lang="en-US" sz="2200" b="1" dirty="0"/>
          </a:p>
        </p:txBody>
      </p:sp>
      <p:sp>
        <p:nvSpPr>
          <p:cNvPr id="56" name="Rectangle 55"/>
          <p:cNvSpPr/>
          <p:nvPr/>
        </p:nvSpPr>
        <p:spPr>
          <a:xfrm>
            <a:off x="6986964" y="4523242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11" y="4598332"/>
            <a:ext cx="713201" cy="1162925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7897728" y="4629022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92051" y="5068875"/>
            <a:ext cx="5377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97468" y="5779418"/>
            <a:ext cx="277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Compute normalized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correlation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00956" y="5779418"/>
            <a:ext cx="301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Find point that corresponds to maximum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0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Our Proposed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989892" y="3729125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Block Matching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764247" y="3729125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Median Filtering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748616" y="1417638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Warp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382720" y="3729126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Differential method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4" name="Picture 73" descr="frame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1546"/>
            <a:ext cx="1567381" cy="1175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5" name="Picture 74" descr="frame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1" y="3526672"/>
            <a:ext cx="1567381" cy="1175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6" name="Straight Arrow Connector 75"/>
          <p:cNvCxnSpPr/>
          <p:nvPr/>
        </p:nvCxnSpPr>
        <p:spPr>
          <a:xfrm>
            <a:off x="2223171" y="4297423"/>
            <a:ext cx="7667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223171" y="3934937"/>
            <a:ext cx="7667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39692" y="3542721"/>
            <a:ext cx="95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2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39692" y="4265137"/>
            <a:ext cx="95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1</a:t>
            </a:r>
            <a:endParaRPr lang="en-US" b="1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842" y="4613308"/>
            <a:ext cx="158986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759" y="2385233"/>
            <a:ext cx="160851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2" name="Straight Arrow Connector 81"/>
          <p:cNvCxnSpPr/>
          <p:nvPr/>
        </p:nvCxnSpPr>
        <p:spPr>
          <a:xfrm>
            <a:off x="4317016" y="4051890"/>
            <a:ext cx="4316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371016" y="2115595"/>
            <a:ext cx="0" cy="16135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519582" y="1714500"/>
            <a:ext cx="7718" cy="18663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527300" y="1727200"/>
            <a:ext cx="2221316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091371" y="1714500"/>
            <a:ext cx="878711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970082" y="1701800"/>
            <a:ext cx="0" cy="199281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527300" y="4613308"/>
            <a:ext cx="7718" cy="18663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19582" y="6479629"/>
            <a:ext cx="44505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970082" y="4427083"/>
            <a:ext cx="0" cy="205254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371016" y="2959100"/>
            <a:ext cx="2896684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768" y="4727608"/>
            <a:ext cx="158986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3" name="Plus 92"/>
          <p:cNvSpPr/>
          <p:nvPr/>
        </p:nvSpPr>
        <p:spPr>
          <a:xfrm>
            <a:off x="8147050" y="3922827"/>
            <a:ext cx="241300" cy="240847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15450" y="4051890"/>
            <a:ext cx="4316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267700" y="2946400"/>
            <a:ext cx="0" cy="96372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391853" y="4027166"/>
            <a:ext cx="57697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0" idx="0"/>
          </p:cNvCxnSpPr>
          <p:nvPr/>
        </p:nvCxnSpPr>
        <p:spPr>
          <a:xfrm flipV="1">
            <a:off x="4514774" y="4051890"/>
            <a:ext cx="0" cy="56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81" idx="3"/>
          </p:cNvCxnSpPr>
          <p:nvPr/>
        </p:nvCxnSpPr>
        <p:spPr>
          <a:xfrm flipH="1">
            <a:off x="5121272" y="2971800"/>
            <a:ext cx="249744" cy="3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8652347" y="4027166"/>
            <a:ext cx="0" cy="675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7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Weighted Median Filter (</a:t>
            </a:r>
            <a:r>
              <a:rPr lang="en-US" b="1" dirty="0" err="1" smtClean="0">
                <a:solidFill>
                  <a:srgbClr val="0000FF"/>
                </a:solidFill>
              </a:rPr>
              <a:t>Twan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Optical flow obtained through block matching is then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Setup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Middlebury Optical Flow Training Set (n=6)</a:t>
            </a:r>
          </a:p>
          <a:p>
            <a:endParaRPr lang="en-US" sz="2400" dirty="0"/>
          </a:p>
          <a:p>
            <a:r>
              <a:rPr lang="en-US" sz="2400" dirty="0" smtClean="0"/>
              <a:t>Evaluated our proposed methods (with regular and weighted median filtering) and Classic++ against ground truth flow</a:t>
            </a:r>
          </a:p>
          <a:p>
            <a:endParaRPr lang="en-US" sz="2400" dirty="0"/>
          </a:p>
          <a:p>
            <a:r>
              <a:rPr lang="en-US" sz="2400" dirty="0" smtClean="0"/>
              <a:t>Evaluation Metrics </a:t>
            </a:r>
          </a:p>
          <a:p>
            <a:pPr lvl="1"/>
            <a:r>
              <a:rPr lang="en-US" sz="2000" dirty="0" smtClean="0"/>
              <a:t>Time (seconds)</a:t>
            </a:r>
          </a:p>
          <a:p>
            <a:pPr lvl="1"/>
            <a:r>
              <a:rPr lang="en-US" sz="2000" dirty="0" smtClean="0"/>
              <a:t>Average Angular Error (AAE): </a:t>
            </a:r>
          </a:p>
          <a:p>
            <a:pPr lvl="1"/>
            <a:r>
              <a:rPr lang="en-US" sz="2000" dirty="0" smtClean="0"/>
              <a:t>Average Endpoint Error (EPE)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124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788648"/>
              </p:ext>
            </p:extLst>
          </p:nvPr>
        </p:nvGraphicFramePr>
        <p:xfrm>
          <a:off x="457200" y="1536700"/>
          <a:ext cx="8229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979"/>
                <a:gridCol w="1083055"/>
                <a:gridCol w="1083056"/>
                <a:gridCol w="1083055"/>
                <a:gridCol w="1084152"/>
                <a:gridCol w="1084151"/>
                <a:gridCol w="1084152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Our Method Without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Weighted Median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Classic++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EPE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Dimetrodon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Hydrangea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RubberWhale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127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6.4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0.414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117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51.0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1.003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0766" y="5911010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achieve reasonable AAE and AEP using our approach while reducing the </a:t>
            </a:r>
            <a:r>
              <a:rPr lang="en-US" sz="2400" b="1" dirty="0" smtClean="0">
                <a:solidFill>
                  <a:schemeClr val="tx1"/>
                </a:solidFill>
              </a:rPr>
              <a:t>computation time by at least 2x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(</a:t>
            </a:r>
            <a:r>
              <a:rPr lang="en-US" b="1" dirty="0" err="1" smtClean="0">
                <a:solidFill>
                  <a:srgbClr val="0000FF"/>
                </a:solidFill>
              </a:rPr>
              <a:t>con’t</a:t>
            </a:r>
            <a:r>
              <a:rPr lang="en-US" b="1" dirty="0" smtClean="0">
                <a:solidFill>
                  <a:srgbClr val="0000FF"/>
                </a:solidFill>
              </a:rPr>
              <a:t>) 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967543"/>
              </p:ext>
            </p:extLst>
          </p:nvPr>
        </p:nvGraphicFramePr>
        <p:xfrm>
          <a:off x="457200" y="1536700"/>
          <a:ext cx="8229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979"/>
                <a:gridCol w="1083055"/>
                <a:gridCol w="1083056"/>
                <a:gridCol w="1083055"/>
                <a:gridCol w="1084152"/>
                <a:gridCol w="1084151"/>
                <a:gridCol w="1084152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Our Method With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Weighted Median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Classic++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EPE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Dimetrodon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Hydrangea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RubberWhale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6.4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0.414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370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51.0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1.003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0766" y="5911010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Weighted median filter slows down optical flow estimation without significant gain. 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7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(</a:t>
            </a:r>
            <a:r>
              <a:rPr lang="en-US" b="1" dirty="0" err="1" smtClean="0">
                <a:solidFill>
                  <a:srgbClr val="0000FF"/>
                </a:solidFill>
              </a:rPr>
              <a:t>con’t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8138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1608138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1608138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97066" y="5903820"/>
            <a:ext cx="6035634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TOP: Flow estimates obtained by our approach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BOTTOM: Ground truth flow estimates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640138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117600" y="1207572"/>
            <a:ext cx="1449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/>
              <a:t>Dimetrodon</a:t>
            </a:r>
            <a:endParaRPr lang="en-US" sz="2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900" y="3640138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140200" y="1207572"/>
            <a:ext cx="10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Grove 2</a:t>
            </a:r>
            <a:endParaRPr lang="en-US" sz="20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00" y="3640138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055213" y="1217583"/>
            <a:ext cx="10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Grove 3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401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454</Words>
  <Application>Microsoft Macintosh PowerPoint</Application>
  <PresentationFormat>On-screen Show (4:3)</PresentationFormat>
  <Paragraphs>186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Optical Flow Estimation Using Block Matching with Weighted Median Filtering</vt:lpstr>
      <vt:lpstr>Motivation</vt:lpstr>
      <vt:lpstr>Block Matching</vt:lpstr>
      <vt:lpstr>Our Proposed Method</vt:lpstr>
      <vt:lpstr>Weighted Median Filter (Twan)</vt:lpstr>
      <vt:lpstr>Setup</vt:lpstr>
      <vt:lpstr>Results </vt:lpstr>
      <vt:lpstr>Results (con’t) </vt:lpstr>
      <vt:lpstr>Results (con’t)</vt:lpstr>
      <vt:lpstr>Results (con’t)</vt:lpstr>
      <vt:lpstr>Contributions (??)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Noraky</dc:creator>
  <cp:lastModifiedBy>James Noraky</cp:lastModifiedBy>
  <cp:revision>30</cp:revision>
  <dcterms:created xsi:type="dcterms:W3CDTF">2014-12-06T19:42:08Z</dcterms:created>
  <dcterms:modified xsi:type="dcterms:W3CDTF">2014-12-08T05:54:16Z</dcterms:modified>
</cp:coreProperties>
</file>