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5" r:id="rId5"/>
    <p:sldId id="263" r:id="rId6"/>
    <p:sldId id="261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CED3-B6A2-7F40-AD51-EE284FE4B723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D5D4-3292-3A40-921D-BB18EB83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2 angles</a:t>
            </a:r>
            <a:r>
              <a:rPr lang="en-US" baseline="0" dirty="0" smtClean="0"/>
              <a:t> video compression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r>
              <a:rPr lang="en-US" baseline="0" dirty="0" smtClean="0"/>
              <a:t> matching is not very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4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Slow but nuggets (weighted median filter) we can take from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6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2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Optical Flow Estimation Using Block Matching with Weighted Median Filtering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Twan</a:t>
            </a:r>
            <a:r>
              <a:rPr lang="en-US" dirty="0" smtClean="0"/>
              <a:t> </a:t>
            </a:r>
            <a:r>
              <a:rPr lang="en-US" dirty="0" err="1" smtClean="0"/>
              <a:t>Koolen</a:t>
            </a:r>
            <a:r>
              <a:rPr lang="en-US" dirty="0" smtClean="0"/>
              <a:t> </a:t>
            </a:r>
            <a:r>
              <a:rPr lang="en-US" dirty="0" smtClean="0"/>
              <a:t>and James Noraky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168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Modern optical flow algorithms (e.g. Classic++) are accurate but computationally slow </a:t>
            </a:r>
          </a:p>
          <a:p>
            <a:pPr lvl="1"/>
            <a:r>
              <a:rPr lang="en-US" sz="2000" dirty="0" smtClean="0"/>
              <a:t>Optimization techniques like coarse-fine optimization, GNC optimization, etc. are slow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Block matching algorithms are fast but inaccurate compared to optical flow algorithms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0766" y="5017282"/>
            <a:ext cx="7539438" cy="881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u="sng" dirty="0" smtClean="0">
                <a:solidFill>
                  <a:schemeClr val="tx1"/>
                </a:solidFill>
              </a:rPr>
              <a:t>Compromise</a:t>
            </a:r>
            <a:r>
              <a:rPr lang="en-US" sz="2400" dirty="0">
                <a:solidFill>
                  <a:schemeClr val="tx1"/>
                </a:solidFill>
              </a:rPr>
              <a:t>: Can we use block matching algorithms to speed up optical flow estimation?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4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Block Matching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507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Block matching is used to find the motion of </a:t>
            </a:r>
            <a:r>
              <a:rPr lang="en-US" sz="2400" i="1" dirty="0" smtClean="0"/>
              <a:t>blocks of pixels </a:t>
            </a:r>
            <a:r>
              <a:rPr lang="en-US" sz="2400" dirty="0" smtClean="0"/>
              <a:t>across consecutive video frames</a:t>
            </a:r>
          </a:p>
          <a:p>
            <a:endParaRPr lang="en-US" sz="2400" dirty="0"/>
          </a:p>
          <a:p>
            <a:r>
              <a:rPr lang="en-US" sz="2400" dirty="0" smtClean="0"/>
              <a:t>Matching criteria include: Sum squared difference, Sum absolute difference, </a:t>
            </a:r>
            <a:r>
              <a:rPr lang="en-US" sz="2400" i="1" dirty="0" smtClean="0"/>
              <a:t>normalized correlation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7862" y="4362856"/>
            <a:ext cx="2024410" cy="1238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2" y="4402319"/>
            <a:ext cx="713201" cy="116292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51063" y="4810234"/>
            <a:ext cx="2024410" cy="1238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16368" y="4410124"/>
            <a:ext cx="1045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Frame 1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886774" y="5142250"/>
            <a:ext cx="1045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Frame 2</a:t>
            </a:r>
            <a:endParaRPr lang="en-US" sz="2000" b="1" dirty="0"/>
          </a:p>
        </p:txBody>
      </p:sp>
      <p:sp>
        <p:nvSpPr>
          <p:cNvPr id="34" name="Rectangle 33"/>
          <p:cNvSpPr/>
          <p:nvPr/>
        </p:nvSpPr>
        <p:spPr>
          <a:xfrm>
            <a:off x="701759" y="4433009"/>
            <a:ext cx="240494" cy="21075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00485" y="4551592"/>
            <a:ext cx="508990" cy="51728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74469" y="4942785"/>
            <a:ext cx="42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??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4" name="Picture 43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10" y="4885324"/>
            <a:ext cx="713201" cy="1162925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3054673" y="5068875"/>
            <a:ext cx="53770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292355" y="4541403"/>
            <a:ext cx="2024410" cy="1238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02" y="4616493"/>
            <a:ext cx="713201" cy="1162925"/>
          </a:xfrm>
          <a:prstGeom prst="rect">
            <a:avLst/>
          </a:prstGeom>
        </p:spPr>
      </p:pic>
      <p:pic>
        <p:nvPicPr>
          <p:cNvPr id="53" name="Picture 52" descr="WL00276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3" t="2639" b="79238"/>
          <a:stretch/>
        </p:blipFill>
        <p:spPr>
          <a:xfrm>
            <a:off x="3683014" y="4977110"/>
            <a:ext cx="392884" cy="210751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683014" y="4977111"/>
            <a:ext cx="240494" cy="21075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88298" y="4864873"/>
            <a:ext cx="4154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Zapf Dingbats"/>
                <a:ea typeface="Zapf Dingbats"/>
                <a:cs typeface="Zapf Dingbats"/>
                <a:sym typeface="Zapf Dingbats"/>
              </a:rPr>
              <a:t>✪</a:t>
            </a:r>
            <a:endParaRPr lang="en-US" sz="2200" b="1" dirty="0"/>
          </a:p>
        </p:txBody>
      </p:sp>
      <p:sp>
        <p:nvSpPr>
          <p:cNvPr id="56" name="Rectangle 55"/>
          <p:cNvSpPr/>
          <p:nvPr/>
        </p:nvSpPr>
        <p:spPr>
          <a:xfrm>
            <a:off x="6986964" y="4523242"/>
            <a:ext cx="2024410" cy="1238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411" y="4598332"/>
            <a:ext cx="713201" cy="1162925"/>
          </a:xfrm>
          <a:prstGeom prst="rect">
            <a:avLst/>
          </a:prstGeom>
          <a:ln>
            <a:noFill/>
          </a:ln>
        </p:spPr>
      </p:pic>
      <p:sp>
        <p:nvSpPr>
          <p:cNvPr id="58" name="Rectangle 57"/>
          <p:cNvSpPr/>
          <p:nvPr/>
        </p:nvSpPr>
        <p:spPr>
          <a:xfrm>
            <a:off x="7897728" y="4629022"/>
            <a:ext cx="240494" cy="21075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92051" y="5068875"/>
            <a:ext cx="53770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97468" y="5779418"/>
            <a:ext cx="2774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Compute normalized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correlation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00956" y="5779418"/>
            <a:ext cx="3011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Find point that corresponds to maximum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0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Our Proposed 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892" y="3729125"/>
            <a:ext cx="1327124" cy="69795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Block Matching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64247" y="3729125"/>
            <a:ext cx="1327124" cy="69795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Median Filtering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48616" y="1417638"/>
            <a:ext cx="1327124" cy="69795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Warp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82720" y="3729126"/>
            <a:ext cx="1327124" cy="69795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Optical Flow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" name="Picture 9" descr="frame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51546"/>
            <a:ext cx="1567381" cy="1175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frame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1" y="3526672"/>
            <a:ext cx="1567381" cy="1175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Arrow Connector 12"/>
          <p:cNvCxnSpPr/>
          <p:nvPr/>
        </p:nvCxnSpPr>
        <p:spPr>
          <a:xfrm>
            <a:off x="2223171" y="4297423"/>
            <a:ext cx="766721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23171" y="3934937"/>
            <a:ext cx="766721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39692" y="3542721"/>
            <a:ext cx="95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Frame 2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39692" y="4265137"/>
            <a:ext cx="95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Frame 1</a:t>
            </a:r>
            <a:endParaRPr lang="en-US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081" y="4613308"/>
            <a:ext cx="1589863" cy="1179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759" y="2306402"/>
            <a:ext cx="1608513" cy="1179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Straight Arrow Connector 20"/>
          <p:cNvCxnSpPr/>
          <p:nvPr/>
        </p:nvCxnSpPr>
        <p:spPr>
          <a:xfrm>
            <a:off x="4317016" y="4051890"/>
            <a:ext cx="4316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371016" y="2115595"/>
            <a:ext cx="0" cy="161353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519582" y="1714500"/>
            <a:ext cx="7718" cy="186632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27300" y="1727200"/>
            <a:ext cx="2221316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091371" y="1714500"/>
            <a:ext cx="878711" cy="127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970082" y="1701800"/>
            <a:ext cx="0" cy="199281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527300" y="4613308"/>
            <a:ext cx="7718" cy="186632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519582" y="6479629"/>
            <a:ext cx="44505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970082" y="4427083"/>
            <a:ext cx="0" cy="205254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371016" y="2959100"/>
            <a:ext cx="2896684" cy="127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2768" y="4727608"/>
            <a:ext cx="1589863" cy="1179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3" name="Plus 62"/>
          <p:cNvSpPr/>
          <p:nvPr/>
        </p:nvSpPr>
        <p:spPr>
          <a:xfrm>
            <a:off x="8147050" y="3922827"/>
            <a:ext cx="241300" cy="240847"/>
          </a:xfrm>
          <a:prstGeom prst="mathPlus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715450" y="4051890"/>
            <a:ext cx="4316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267700" y="2946400"/>
            <a:ext cx="0" cy="96372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8280400" y="4176374"/>
            <a:ext cx="0" cy="51980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7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Weighted Median Filter (</a:t>
            </a:r>
            <a:r>
              <a:rPr lang="en-US" b="1" dirty="0" err="1" smtClean="0">
                <a:solidFill>
                  <a:srgbClr val="0000FF"/>
                </a:solidFill>
              </a:rPr>
              <a:t>Twan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Optical flow obtained through block matching is then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Results 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393614"/>
              </p:ext>
            </p:extLst>
          </p:nvPr>
        </p:nvGraphicFramePr>
        <p:xfrm>
          <a:off x="457200" y="1600200"/>
          <a:ext cx="8229600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979"/>
                <a:gridCol w="1083055"/>
                <a:gridCol w="1083056"/>
                <a:gridCol w="1083055"/>
                <a:gridCol w="1084152"/>
                <a:gridCol w="1084151"/>
                <a:gridCol w="1084152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000" dirty="0" smtClean="0"/>
                        <a:t>Our Method Without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Weighted Median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000" dirty="0" smtClean="0"/>
                        <a:t>Classic++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Time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AAE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AEP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Time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AAE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AEP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Dimetrodon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Grove2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Grove3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Hydrangea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RubberWhale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127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27.2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6.4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0.414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117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51.0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6.2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1.003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43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Results 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544515"/>
              </p:ext>
            </p:extLst>
          </p:nvPr>
        </p:nvGraphicFramePr>
        <p:xfrm>
          <a:off x="457200" y="1600200"/>
          <a:ext cx="8229600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979"/>
                <a:gridCol w="1083055"/>
                <a:gridCol w="1083056"/>
                <a:gridCol w="1083055"/>
                <a:gridCol w="1084152"/>
                <a:gridCol w="1084151"/>
                <a:gridCol w="1084152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000" dirty="0" smtClean="0"/>
                        <a:t>Our Method Without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Weighted Median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000" dirty="0" smtClean="0"/>
                        <a:t>Classic++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Time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AAE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AEP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Time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AAE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AEP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Dimetrodon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Grove2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Grove3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Hydrangea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RubberWhale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127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27.2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6.4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0.414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117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51.0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6.2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1.003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67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3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313</Words>
  <Application>Microsoft Macintosh PowerPoint</Application>
  <PresentationFormat>On-screen Show (4:3)</PresentationFormat>
  <Paragraphs>158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Optical Flow Estimation Using Block Matching with Weighted Median Filtering</vt:lpstr>
      <vt:lpstr>Motivation</vt:lpstr>
      <vt:lpstr>Block Matching</vt:lpstr>
      <vt:lpstr>Our Proposed Method</vt:lpstr>
      <vt:lpstr>Weighted Median Filter (Twan)</vt:lpstr>
      <vt:lpstr>Results </vt:lpstr>
      <vt:lpstr>Results </vt:lpstr>
      <vt:lpstr>Contributions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Noraky</dc:creator>
  <cp:lastModifiedBy>James Noraky</cp:lastModifiedBy>
  <cp:revision>22</cp:revision>
  <dcterms:created xsi:type="dcterms:W3CDTF">2014-12-06T19:42:08Z</dcterms:created>
  <dcterms:modified xsi:type="dcterms:W3CDTF">2014-12-08T03:17:13Z</dcterms:modified>
</cp:coreProperties>
</file>