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1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74" r:id="rId8"/>
    <p:sldId id="27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-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437902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Shape 4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Shape 4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077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861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805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3278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741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6/26/2023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4304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6/26/2023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1105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7121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033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44831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35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909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63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963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6/26/2023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45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6/26/2023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095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6/26/2023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352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625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784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  <p:sldLayoutId id="2147483719" r:id="rId18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/>
              <a:t>Nine Men's Morris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4D707F-6D61-20FE-5113-0DB2C66817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/>
              <a:t>Sample Play Video: </a:t>
            </a:r>
          </a:p>
          <a:p>
            <a:r>
              <a:rPr lang="en-CA" dirty="0"/>
              <a:t>https://www.youtube.com/watch?v=lmFDibk7_qc&amp;t=189s&amp;ab_channel=GatherTogetherGames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 dirty="0"/>
              <a:t>Game Overview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1463517"/>
            <a:ext cx="8610600" cy="5519429"/>
          </a:xfrm>
          <a:prstGeom prst="rect">
            <a:avLst/>
          </a:prstGeom>
        </p:spPr>
        <p:txBody>
          <a:bodyPr wrap="square" lIns="91425" tIns="91425" rIns="91425" bIns="91425" anchor="t" anchorCtr="0">
            <a:spAutoFit/>
          </a:bodyPr>
          <a:lstStyle/>
          <a:p>
            <a:pPr marL="457200" lvl="0" indent="-4064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dirty="0"/>
              <a:t>Two player game</a:t>
            </a:r>
          </a:p>
          <a:p>
            <a:pPr marL="457200" lvl="0" indent="-4064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dirty="0"/>
              <a:t>RULES</a:t>
            </a:r>
          </a:p>
          <a:p>
            <a:pPr marL="914400" lvl="1" indent="-406400" rtl="0">
              <a:buClr>
                <a:schemeClr val="lt1"/>
              </a:buClr>
              <a:buSzPct val="100000"/>
              <a:buFont typeface="Courier New"/>
              <a:buChar char="o"/>
            </a:pPr>
            <a:r>
              <a:rPr lang="en" sz="2000" dirty="0"/>
              <a:t>Players alternate turns placing pieces on the board</a:t>
            </a:r>
          </a:p>
          <a:p>
            <a:pPr marL="914400" lvl="1" indent="-406400" rtl="0">
              <a:buClr>
                <a:schemeClr val="lt1"/>
              </a:buClr>
              <a:buSzPct val="100000"/>
              <a:buFont typeface="Courier New"/>
              <a:buChar char="o"/>
            </a:pPr>
            <a:r>
              <a:rPr lang="en" sz="2000" dirty="0"/>
              <a:t>Goal is to capture opponents pieces till its number of pieces has reduced to 2 or has no more availabe move</a:t>
            </a:r>
          </a:p>
          <a:p>
            <a:pPr marL="914400" lvl="1" indent="-406400" rtl="0">
              <a:buClr>
                <a:schemeClr val="lt1"/>
              </a:buClr>
              <a:buSzPct val="100000"/>
              <a:buFont typeface="Courier New"/>
              <a:buChar char="o"/>
            </a:pPr>
            <a:r>
              <a:rPr lang="en" sz="2000" dirty="0"/>
              <a:t>Capturing is achieved by making a </a:t>
            </a:r>
            <a:r>
              <a:rPr lang="en" sz="2000" b="1" u="sng" dirty="0"/>
              <a:t>mill</a:t>
            </a:r>
            <a:r>
              <a:rPr lang="en" sz="2000" dirty="0"/>
              <a:t>.</a:t>
            </a:r>
          </a:p>
          <a:p>
            <a:pPr marL="914400" lvl="1" indent="-406400" rtl="0">
              <a:buClr>
                <a:schemeClr val="lt1"/>
              </a:buClr>
              <a:buSzPct val="100000"/>
              <a:buFont typeface="Courier New"/>
              <a:buChar char="o"/>
            </a:pPr>
            <a:r>
              <a:rPr lang="en" sz="2000" dirty="0"/>
              <a:t>Mill is formed when 3 pieces are formed along a line: horizontal, vertical or along 4 main diagonal. </a:t>
            </a:r>
          </a:p>
          <a:p>
            <a:pPr marL="914400" lvl="1" indent="-406400" rtl="0">
              <a:buClr>
                <a:schemeClr val="lt1"/>
              </a:buClr>
              <a:buSzPct val="100000"/>
              <a:buFont typeface="Courier New"/>
              <a:buChar char="o"/>
            </a:pPr>
            <a:r>
              <a:rPr lang="en" sz="2000" dirty="0"/>
              <a:t>If a mill is formed, player may remove an opponent's piece which is not part of a mill, unless there is no other option.</a:t>
            </a:r>
          </a:p>
          <a:p>
            <a:pPr marL="914400" lvl="1" indent="-406400" rtl="0">
              <a:buClr>
                <a:schemeClr val="lt1"/>
              </a:buClr>
              <a:buSzPct val="100000"/>
              <a:buFont typeface="Courier New"/>
              <a:buChar char="o"/>
            </a:pPr>
            <a:r>
              <a:rPr lang="en" sz="2000" dirty="0"/>
              <a:t>After both players place nine pieces, players move their pieces to any free adjacent spot</a:t>
            </a:r>
          </a:p>
          <a:p>
            <a:pPr marL="914400" lvl="1" indent="-406400" rtl="0">
              <a:buClr>
                <a:schemeClr val="lt1"/>
              </a:buClr>
              <a:buSzPct val="100000"/>
              <a:buFont typeface="Courier New"/>
              <a:buChar char="o"/>
            </a:pPr>
            <a:r>
              <a:rPr lang="en" sz="2000" dirty="0"/>
              <a:t>Once 3 pieces left, a player can jump to any available location on the board, so neigboring restriction is left.</a:t>
            </a:r>
          </a:p>
        </p:txBody>
      </p:sp>
      <p:grpSp>
        <p:nvGrpSpPr>
          <p:cNvPr id="96" name="Shape 96"/>
          <p:cNvGrpSpPr/>
          <p:nvPr/>
        </p:nvGrpSpPr>
        <p:grpSpPr>
          <a:xfrm>
            <a:off x="5110105" y="324503"/>
            <a:ext cx="1043268" cy="1043268"/>
            <a:chOff x="5998200" y="1895175"/>
            <a:chExt cx="1462799" cy="1462799"/>
          </a:xfrm>
        </p:grpSpPr>
        <p:sp>
          <p:nvSpPr>
            <p:cNvPr id="97" name="Shape 97"/>
            <p:cNvSpPr/>
            <p:nvPr/>
          </p:nvSpPr>
          <p:spPr>
            <a:xfrm>
              <a:off x="5998200" y="1895175"/>
              <a:ext cx="1462799" cy="1462799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6205800" y="2105025"/>
              <a:ext cx="1047600" cy="1043099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6383250" y="2282475"/>
              <a:ext cx="692700" cy="688199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cxnSp>
          <p:nvCxnSpPr>
            <p:cNvPr id="100" name="Shape 100"/>
            <p:cNvCxnSpPr>
              <a:stCxn id="99" idx="0"/>
              <a:endCxn id="97" idx="0"/>
            </p:cNvCxnSpPr>
            <p:nvPr/>
          </p:nvCxnSpPr>
          <p:spPr>
            <a:xfrm rot="10800000">
              <a:off x="6729599" y="1895175"/>
              <a:ext cx="0" cy="38730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01" name="Shape 101"/>
            <p:cNvCxnSpPr>
              <a:stCxn id="99" idx="2"/>
              <a:endCxn id="97" idx="2"/>
            </p:cNvCxnSpPr>
            <p:nvPr/>
          </p:nvCxnSpPr>
          <p:spPr>
            <a:xfrm flipH="1">
              <a:off x="6729599" y="2970674"/>
              <a:ext cx="0" cy="38730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02" name="Shape 102"/>
            <p:cNvCxnSpPr>
              <a:stCxn id="99" idx="1"/>
              <a:endCxn id="97" idx="1"/>
            </p:cNvCxnSpPr>
            <p:nvPr/>
          </p:nvCxnSpPr>
          <p:spPr>
            <a:xfrm flipH="1">
              <a:off x="5998200" y="2626574"/>
              <a:ext cx="385050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03" name="Shape 103"/>
            <p:cNvCxnSpPr>
              <a:stCxn id="99" idx="3"/>
              <a:endCxn id="97" idx="3"/>
            </p:cNvCxnSpPr>
            <p:nvPr/>
          </p:nvCxnSpPr>
          <p:spPr>
            <a:xfrm>
              <a:off x="7075950" y="2626574"/>
              <a:ext cx="385049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/>
              <a:t>Example</a:t>
            </a:r>
          </a:p>
        </p:txBody>
      </p:sp>
      <p:grpSp>
        <p:nvGrpSpPr>
          <p:cNvPr id="109" name="Shape 109"/>
          <p:cNvGrpSpPr/>
          <p:nvPr/>
        </p:nvGrpSpPr>
        <p:grpSpPr>
          <a:xfrm>
            <a:off x="2259752" y="1991858"/>
            <a:ext cx="4624496" cy="4247532"/>
            <a:chOff x="5998200" y="1895175"/>
            <a:chExt cx="1462799" cy="1462799"/>
          </a:xfrm>
        </p:grpSpPr>
        <p:sp>
          <p:nvSpPr>
            <p:cNvPr id="110" name="Shape 110"/>
            <p:cNvSpPr/>
            <p:nvPr/>
          </p:nvSpPr>
          <p:spPr>
            <a:xfrm>
              <a:off x="5998200" y="1895175"/>
              <a:ext cx="1462799" cy="1462799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6205800" y="2105025"/>
              <a:ext cx="1047600" cy="1043099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6383250" y="2282475"/>
              <a:ext cx="692700" cy="688199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cxnSp>
          <p:nvCxnSpPr>
            <p:cNvPr id="113" name="Shape 113"/>
            <p:cNvCxnSpPr>
              <a:stCxn id="112" idx="0"/>
              <a:endCxn id="110" idx="0"/>
            </p:cNvCxnSpPr>
            <p:nvPr/>
          </p:nvCxnSpPr>
          <p:spPr>
            <a:xfrm rot="10800000">
              <a:off x="6729599" y="1895175"/>
              <a:ext cx="0" cy="38730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14" name="Shape 114"/>
            <p:cNvCxnSpPr>
              <a:stCxn id="112" idx="2"/>
              <a:endCxn id="110" idx="2"/>
            </p:cNvCxnSpPr>
            <p:nvPr/>
          </p:nvCxnSpPr>
          <p:spPr>
            <a:xfrm flipH="1">
              <a:off x="6729599" y="2970674"/>
              <a:ext cx="0" cy="38730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15" name="Shape 115"/>
            <p:cNvCxnSpPr>
              <a:stCxn id="112" idx="1"/>
              <a:endCxn id="110" idx="1"/>
            </p:cNvCxnSpPr>
            <p:nvPr/>
          </p:nvCxnSpPr>
          <p:spPr>
            <a:xfrm flipH="1">
              <a:off x="5998200" y="2626574"/>
              <a:ext cx="385050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16" name="Shape 116"/>
            <p:cNvCxnSpPr>
              <a:stCxn id="112" idx="3"/>
              <a:endCxn id="110" idx="3"/>
            </p:cNvCxnSpPr>
            <p:nvPr/>
          </p:nvCxnSpPr>
          <p:spPr>
            <a:xfrm>
              <a:off x="7075950" y="2626574"/>
              <a:ext cx="385049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117" name="Shape 117"/>
          <p:cNvSpPr/>
          <p:nvPr/>
        </p:nvSpPr>
        <p:spPr>
          <a:xfrm>
            <a:off x="2050900" y="1806950"/>
            <a:ext cx="468000" cy="468000"/>
          </a:xfrm>
          <a:prstGeom prst="ellipse">
            <a:avLst/>
          </a:prstGeom>
          <a:solidFill>
            <a:srgbClr val="FF0000"/>
          </a:solidFill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2695574" y="2402200"/>
            <a:ext cx="468000" cy="468000"/>
          </a:xfrm>
          <a:prstGeom prst="ellipse">
            <a:avLst/>
          </a:prstGeom>
          <a:solidFill>
            <a:srgbClr val="0000FF"/>
          </a:solidFill>
          <a:ln w="19050" cap="flat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2050900" y="5954600"/>
            <a:ext cx="468000" cy="468000"/>
          </a:xfrm>
          <a:prstGeom prst="ellipse">
            <a:avLst/>
          </a:prstGeom>
          <a:solidFill>
            <a:srgbClr val="FF0000"/>
          </a:solidFill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2050900" y="3881625"/>
            <a:ext cx="468000" cy="468000"/>
          </a:xfrm>
          <a:prstGeom prst="ellipse">
            <a:avLst/>
          </a:prstGeom>
          <a:solidFill>
            <a:srgbClr val="FF0000"/>
          </a:solidFill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4338000" y="2870200"/>
            <a:ext cx="468000" cy="468000"/>
          </a:xfrm>
          <a:prstGeom prst="ellipse">
            <a:avLst/>
          </a:prstGeom>
          <a:solidFill>
            <a:srgbClr val="0000FF"/>
          </a:solidFill>
          <a:ln w="19050" cap="flat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3269424" y="2839775"/>
            <a:ext cx="468000" cy="468000"/>
          </a:xfrm>
          <a:prstGeom prst="ellipse">
            <a:avLst/>
          </a:prstGeom>
          <a:solidFill>
            <a:srgbClr val="0000FF"/>
          </a:solidFill>
          <a:ln w="19050" cap="flat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/>
              <a:t>Example </a:t>
            </a:r>
            <a:r>
              <a:rPr lang="en" sz="2400"/>
              <a:t>(continued)</a:t>
            </a:r>
          </a:p>
        </p:txBody>
      </p:sp>
      <p:grpSp>
        <p:nvGrpSpPr>
          <p:cNvPr id="128" name="Shape 128"/>
          <p:cNvGrpSpPr/>
          <p:nvPr/>
        </p:nvGrpSpPr>
        <p:grpSpPr>
          <a:xfrm>
            <a:off x="2259752" y="1991858"/>
            <a:ext cx="4624496" cy="4247532"/>
            <a:chOff x="5998200" y="1895175"/>
            <a:chExt cx="1462799" cy="1462799"/>
          </a:xfrm>
        </p:grpSpPr>
        <p:sp>
          <p:nvSpPr>
            <p:cNvPr id="129" name="Shape 129"/>
            <p:cNvSpPr/>
            <p:nvPr/>
          </p:nvSpPr>
          <p:spPr>
            <a:xfrm>
              <a:off x="5998200" y="1895175"/>
              <a:ext cx="1462799" cy="1462799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6205800" y="2105025"/>
              <a:ext cx="1047600" cy="1043099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6383250" y="2282475"/>
              <a:ext cx="692700" cy="688199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cxnSp>
          <p:nvCxnSpPr>
            <p:cNvPr id="132" name="Shape 132"/>
            <p:cNvCxnSpPr>
              <a:stCxn id="131" idx="0"/>
              <a:endCxn id="129" idx="0"/>
            </p:cNvCxnSpPr>
            <p:nvPr/>
          </p:nvCxnSpPr>
          <p:spPr>
            <a:xfrm rot="10800000">
              <a:off x="6729599" y="1895175"/>
              <a:ext cx="0" cy="38730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33" name="Shape 133"/>
            <p:cNvCxnSpPr>
              <a:stCxn id="131" idx="2"/>
              <a:endCxn id="129" idx="2"/>
            </p:cNvCxnSpPr>
            <p:nvPr/>
          </p:nvCxnSpPr>
          <p:spPr>
            <a:xfrm flipH="1">
              <a:off x="6729599" y="2970674"/>
              <a:ext cx="0" cy="38730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34" name="Shape 134"/>
            <p:cNvCxnSpPr>
              <a:stCxn id="131" idx="1"/>
              <a:endCxn id="129" idx="1"/>
            </p:cNvCxnSpPr>
            <p:nvPr/>
          </p:nvCxnSpPr>
          <p:spPr>
            <a:xfrm flipH="1">
              <a:off x="5998200" y="2626574"/>
              <a:ext cx="385050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35" name="Shape 135"/>
            <p:cNvCxnSpPr>
              <a:stCxn id="131" idx="3"/>
              <a:endCxn id="129" idx="3"/>
            </p:cNvCxnSpPr>
            <p:nvPr/>
          </p:nvCxnSpPr>
          <p:spPr>
            <a:xfrm>
              <a:off x="7075950" y="2626574"/>
              <a:ext cx="385049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136" name="Shape 136"/>
          <p:cNvSpPr/>
          <p:nvPr/>
        </p:nvSpPr>
        <p:spPr>
          <a:xfrm>
            <a:off x="2050900" y="3881625"/>
            <a:ext cx="468000" cy="468000"/>
          </a:xfrm>
          <a:prstGeom prst="ellipse">
            <a:avLst/>
          </a:prstGeom>
          <a:solidFill>
            <a:srgbClr val="FF0000"/>
          </a:solidFill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4338000" y="2870200"/>
            <a:ext cx="468000" cy="468000"/>
          </a:xfrm>
          <a:prstGeom prst="ellipse">
            <a:avLst/>
          </a:prstGeom>
          <a:solidFill>
            <a:srgbClr val="0000FF"/>
          </a:solidFill>
          <a:ln w="19050" cap="flat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2692525" y="5371750"/>
            <a:ext cx="468000" cy="468000"/>
          </a:xfrm>
          <a:prstGeom prst="ellipse">
            <a:avLst/>
          </a:prstGeom>
          <a:solidFill>
            <a:srgbClr val="0000FF"/>
          </a:solidFill>
          <a:ln w="19050" cap="flat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4338000" y="4842375"/>
            <a:ext cx="468000" cy="468000"/>
          </a:xfrm>
          <a:prstGeom prst="ellipse">
            <a:avLst/>
          </a:prstGeom>
          <a:solidFill>
            <a:srgbClr val="0000FF"/>
          </a:solidFill>
          <a:ln w="19050" cap="flat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5984125" y="5371750"/>
            <a:ext cx="468000" cy="468000"/>
          </a:xfrm>
          <a:prstGeom prst="ellipse">
            <a:avLst/>
          </a:prstGeom>
          <a:solidFill>
            <a:srgbClr val="0000FF"/>
          </a:solidFill>
          <a:ln w="19050" cap="flat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4338000" y="1776325"/>
            <a:ext cx="468000" cy="468000"/>
          </a:xfrm>
          <a:prstGeom prst="ellipse">
            <a:avLst/>
          </a:prstGeom>
          <a:solidFill>
            <a:srgbClr val="0000FF"/>
          </a:solidFill>
          <a:ln w="19050" cap="flat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6622400" y="1834325"/>
            <a:ext cx="468000" cy="468000"/>
          </a:xfrm>
          <a:prstGeom prst="ellipse">
            <a:avLst/>
          </a:prstGeom>
          <a:solidFill>
            <a:srgbClr val="0000FF"/>
          </a:solidFill>
          <a:ln w="19050" cap="flat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5411900" y="3881625"/>
            <a:ext cx="468000" cy="468000"/>
          </a:xfrm>
          <a:prstGeom prst="ellipse">
            <a:avLst/>
          </a:prstGeom>
          <a:solidFill>
            <a:srgbClr val="0000FF"/>
          </a:solidFill>
          <a:ln w="19050" cap="flat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2628450" y="3881625"/>
            <a:ext cx="468000" cy="468000"/>
          </a:xfrm>
          <a:prstGeom prst="ellipse">
            <a:avLst/>
          </a:prstGeom>
          <a:solidFill>
            <a:srgbClr val="0000FF"/>
          </a:solidFill>
          <a:ln w="19050" cap="flat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2050900" y="1776325"/>
            <a:ext cx="468000" cy="468000"/>
          </a:xfrm>
          <a:prstGeom prst="ellipse">
            <a:avLst/>
          </a:prstGeom>
          <a:solidFill>
            <a:srgbClr val="FF0000"/>
          </a:solidFill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4338000" y="5962700"/>
            <a:ext cx="468000" cy="468000"/>
          </a:xfrm>
          <a:prstGeom prst="ellipse">
            <a:avLst/>
          </a:prstGeom>
          <a:solidFill>
            <a:srgbClr val="FF0000"/>
          </a:solidFill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2050900" y="5962700"/>
            <a:ext cx="468000" cy="468000"/>
          </a:xfrm>
          <a:prstGeom prst="ellipse">
            <a:avLst/>
          </a:prstGeom>
          <a:solidFill>
            <a:srgbClr val="FF0000"/>
          </a:solidFill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6622400" y="3940275"/>
            <a:ext cx="468000" cy="468000"/>
          </a:xfrm>
          <a:prstGeom prst="ellipse">
            <a:avLst/>
          </a:prstGeom>
          <a:solidFill>
            <a:srgbClr val="FF0000"/>
          </a:solidFill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2692525" y="2402200"/>
            <a:ext cx="468000" cy="468000"/>
          </a:xfrm>
          <a:prstGeom prst="ellipse">
            <a:avLst/>
          </a:prstGeom>
          <a:solidFill>
            <a:srgbClr val="FF0000"/>
          </a:solidFill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4338000" y="5371750"/>
            <a:ext cx="468000" cy="468000"/>
          </a:xfrm>
          <a:prstGeom prst="ellipse">
            <a:avLst/>
          </a:prstGeom>
          <a:solidFill>
            <a:srgbClr val="FF0000"/>
          </a:solidFill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3255600" y="4842375"/>
            <a:ext cx="468000" cy="468000"/>
          </a:xfrm>
          <a:prstGeom prst="ellipse">
            <a:avLst/>
          </a:prstGeom>
          <a:solidFill>
            <a:srgbClr val="FF0000"/>
          </a:solidFill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3255600" y="3881625"/>
            <a:ext cx="468000" cy="468000"/>
          </a:xfrm>
          <a:prstGeom prst="ellipse">
            <a:avLst/>
          </a:prstGeom>
          <a:solidFill>
            <a:srgbClr val="FF0000"/>
          </a:solidFill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6622400" y="5962700"/>
            <a:ext cx="468000" cy="468000"/>
          </a:xfrm>
          <a:prstGeom prst="ellipse">
            <a:avLst/>
          </a:prstGeom>
          <a:solidFill>
            <a:srgbClr val="FF0000"/>
          </a:solidFill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54" name="Shape 154"/>
          <p:cNvSpPr/>
          <p:nvPr/>
        </p:nvSpPr>
        <p:spPr>
          <a:xfrm>
            <a:off x="5411900" y="2870200"/>
            <a:ext cx="468000" cy="468000"/>
          </a:xfrm>
          <a:prstGeom prst="ellipse">
            <a:avLst/>
          </a:prstGeom>
          <a:solidFill>
            <a:srgbClr val="0000FF"/>
          </a:solidFill>
          <a:ln w="19050" cap="flat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/>
              <a:t>Game Classification</a:t>
            </a: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457199" y="1648625"/>
            <a:ext cx="8229600" cy="341116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064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sz="2800" dirty="0"/>
              <a:t>Determinate</a:t>
            </a:r>
          </a:p>
          <a:p>
            <a:pPr marL="457200" lvl="0" indent="-4064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sz="2800" dirty="0"/>
              <a:t>Zero-sum</a:t>
            </a:r>
          </a:p>
          <a:p>
            <a:pPr marL="457200" lvl="0" indent="-4064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sz="2800" dirty="0"/>
              <a:t>Symmetric</a:t>
            </a:r>
          </a:p>
          <a:p>
            <a:pPr marL="457200" lvl="0" indent="-4064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sz="2800" dirty="0"/>
              <a:t>Perfect Information</a:t>
            </a:r>
          </a:p>
          <a:p>
            <a:pPr marL="457200" lvl="0" indent="-4064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sz="2800" dirty="0"/>
              <a:t>Sequential</a:t>
            </a:r>
          </a:p>
          <a:p>
            <a:pPr marL="50800" lvl="0" indent="0">
              <a:buClr>
                <a:schemeClr val="lt1"/>
              </a:buClr>
              <a:buSzPct val="166666"/>
              <a:buNone/>
            </a:pPr>
            <a:endParaRPr lang="en" sz="2800" dirty="0"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/>
              <a:t>Background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2803301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064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sz="2600" dirty="0"/>
              <a:t>One of the oldest games played to date</a:t>
            </a:r>
          </a:p>
          <a:p>
            <a:pPr marL="914400" lvl="1" indent="-406400" rtl="0">
              <a:buClr>
                <a:schemeClr val="lt1"/>
              </a:buClr>
              <a:buSzPct val="100000"/>
              <a:buFont typeface="Courier New"/>
              <a:buChar char="o"/>
            </a:pPr>
            <a:r>
              <a:rPr lang="en" sz="2600" dirty="0"/>
              <a:t>Game board carving from 1400 BCE found in Egypt</a:t>
            </a:r>
          </a:p>
          <a:p>
            <a:pPr marL="457200" lvl="0" indent="-4064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sz="2600" dirty="0"/>
              <a:t>Also known as Mill, Merelles, or Cowboy Checkers</a:t>
            </a:r>
          </a:p>
          <a:p>
            <a:pPr marL="457200" lvl="0" indent="-4064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sz="2600" dirty="0"/>
              <a:t>Popular variants of the game include Three Men's, Six Men's, and Twelve Men's Morris</a:t>
            </a:r>
          </a:p>
        </p:txBody>
      </p:sp>
      <p:grpSp>
        <p:nvGrpSpPr>
          <p:cNvPr id="167" name="Shape 167"/>
          <p:cNvGrpSpPr/>
          <p:nvPr/>
        </p:nvGrpSpPr>
        <p:grpSpPr>
          <a:xfrm>
            <a:off x="5855766" y="4877129"/>
            <a:ext cx="1608787" cy="1550714"/>
            <a:chOff x="5998200" y="1895175"/>
            <a:chExt cx="1462799" cy="1462799"/>
          </a:xfrm>
        </p:grpSpPr>
        <p:sp>
          <p:nvSpPr>
            <p:cNvPr id="168" name="Shape 168"/>
            <p:cNvSpPr/>
            <p:nvPr/>
          </p:nvSpPr>
          <p:spPr>
            <a:xfrm>
              <a:off x="5998200" y="1895175"/>
              <a:ext cx="1462799" cy="1462799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6205800" y="2105025"/>
              <a:ext cx="1047600" cy="1043099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6383250" y="2282475"/>
              <a:ext cx="692700" cy="688199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cxnSp>
          <p:nvCxnSpPr>
            <p:cNvPr id="171" name="Shape 171"/>
            <p:cNvCxnSpPr>
              <a:stCxn id="170" idx="0"/>
              <a:endCxn id="168" idx="0"/>
            </p:cNvCxnSpPr>
            <p:nvPr/>
          </p:nvCxnSpPr>
          <p:spPr>
            <a:xfrm rot="10800000">
              <a:off x="6729599" y="1895175"/>
              <a:ext cx="0" cy="38730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72" name="Shape 172"/>
            <p:cNvCxnSpPr>
              <a:stCxn id="170" idx="2"/>
              <a:endCxn id="168" idx="2"/>
            </p:cNvCxnSpPr>
            <p:nvPr/>
          </p:nvCxnSpPr>
          <p:spPr>
            <a:xfrm flipH="1">
              <a:off x="6729599" y="2970674"/>
              <a:ext cx="0" cy="38730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73" name="Shape 173"/>
            <p:cNvCxnSpPr>
              <a:stCxn id="170" idx="1"/>
              <a:endCxn id="168" idx="1"/>
            </p:cNvCxnSpPr>
            <p:nvPr/>
          </p:nvCxnSpPr>
          <p:spPr>
            <a:xfrm flipH="1">
              <a:off x="5998200" y="2626574"/>
              <a:ext cx="385050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74" name="Shape 174"/>
            <p:cNvCxnSpPr>
              <a:stCxn id="170" idx="3"/>
              <a:endCxn id="168" idx="3"/>
            </p:cNvCxnSpPr>
            <p:nvPr/>
          </p:nvCxnSpPr>
          <p:spPr>
            <a:xfrm>
              <a:off x="7075950" y="2626574"/>
              <a:ext cx="385049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grpSp>
        <p:nvGrpSpPr>
          <p:cNvPr id="175" name="Shape 175"/>
          <p:cNvGrpSpPr/>
          <p:nvPr/>
        </p:nvGrpSpPr>
        <p:grpSpPr>
          <a:xfrm>
            <a:off x="3427316" y="4877129"/>
            <a:ext cx="1608787" cy="1550714"/>
            <a:chOff x="3949291" y="4877129"/>
            <a:chExt cx="1608787" cy="1550714"/>
          </a:xfrm>
        </p:grpSpPr>
        <p:sp>
          <p:nvSpPr>
            <p:cNvPr id="176" name="Shape 176"/>
            <p:cNvSpPr/>
            <p:nvPr/>
          </p:nvSpPr>
          <p:spPr>
            <a:xfrm>
              <a:off x="3949291" y="4877129"/>
              <a:ext cx="1608787" cy="1550714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4372769" y="5287706"/>
              <a:ext cx="761831" cy="72956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cxnSp>
          <p:nvCxnSpPr>
            <p:cNvPr id="178" name="Shape 178"/>
            <p:cNvCxnSpPr>
              <a:stCxn id="177" idx="0"/>
              <a:endCxn id="176" idx="0"/>
            </p:cNvCxnSpPr>
            <p:nvPr/>
          </p:nvCxnSpPr>
          <p:spPr>
            <a:xfrm rot="10800000">
              <a:off x="4753684" y="4877129"/>
              <a:ext cx="0" cy="410576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79" name="Shape 179"/>
            <p:cNvCxnSpPr>
              <a:stCxn id="177" idx="2"/>
              <a:endCxn id="176" idx="2"/>
            </p:cNvCxnSpPr>
            <p:nvPr/>
          </p:nvCxnSpPr>
          <p:spPr>
            <a:xfrm flipH="1">
              <a:off x="4753684" y="6017267"/>
              <a:ext cx="0" cy="410576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80" name="Shape 180"/>
            <p:cNvCxnSpPr>
              <a:stCxn id="177" idx="1"/>
              <a:endCxn id="176" idx="1"/>
            </p:cNvCxnSpPr>
            <p:nvPr/>
          </p:nvCxnSpPr>
          <p:spPr>
            <a:xfrm rot="10800000">
              <a:off x="3949291" y="5652486"/>
              <a:ext cx="423478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81" name="Shape 181"/>
            <p:cNvCxnSpPr>
              <a:stCxn id="177" idx="3"/>
              <a:endCxn id="176" idx="3"/>
            </p:cNvCxnSpPr>
            <p:nvPr/>
          </p:nvCxnSpPr>
          <p:spPr>
            <a:xfrm rot="10800000" flipH="1">
              <a:off x="5134600" y="5652486"/>
              <a:ext cx="423477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grpSp>
        <p:nvGrpSpPr>
          <p:cNvPr id="182" name="Shape 182"/>
          <p:cNvGrpSpPr/>
          <p:nvPr/>
        </p:nvGrpSpPr>
        <p:grpSpPr>
          <a:xfrm>
            <a:off x="1143916" y="4877136"/>
            <a:ext cx="1608900" cy="1550700"/>
            <a:chOff x="1448391" y="4797554"/>
            <a:chExt cx="1608900" cy="1550700"/>
          </a:xfrm>
        </p:grpSpPr>
        <p:sp>
          <p:nvSpPr>
            <p:cNvPr id="183" name="Shape 183"/>
            <p:cNvSpPr/>
            <p:nvPr/>
          </p:nvSpPr>
          <p:spPr>
            <a:xfrm>
              <a:off x="1448391" y="4797554"/>
              <a:ext cx="1608900" cy="155070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cxnSp>
          <p:nvCxnSpPr>
            <p:cNvPr id="184" name="Shape 184"/>
            <p:cNvCxnSpPr>
              <a:stCxn id="183" idx="2"/>
              <a:endCxn id="183" idx="0"/>
            </p:cNvCxnSpPr>
            <p:nvPr/>
          </p:nvCxnSpPr>
          <p:spPr>
            <a:xfrm>
              <a:off x="2252841" y="4797554"/>
              <a:ext cx="0" cy="155070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85" name="Shape 185"/>
            <p:cNvCxnSpPr>
              <a:endCxn id="183" idx="3"/>
            </p:cNvCxnSpPr>
            <p:nvPr/>
          </p:nvCxnSpPr>
          <p:spPr>
            <a:xfrm>
              <a:off x="1449891" y="5567504"/>
              <a:ext cx="1607399" cy="5399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186" name="Shape 186"/>
          <p:cNvSpPr/>
          <p:nvPr/>
        </p:nvSpPr>
        <p:spPr>
          <a:xfrm>
            <a:off x="5036103" y="274637"/>
            <a:ext cx="2556319" cy="1267147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/>
              <a:t>AI Logic (Scoring)</a:t>
            </a:r>
          </a:p>
        </p:txBody>
      </p:sp>
      <p:sp>
        <p:nvSpPr>
          <p:cNvPr id="415" name="Shape 4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647396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064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sz="2400" dirty="0"/>
              <a:t>Plays the game more intelligently by choosing the best move from all possible moves for that game board</a:t>
            </a:r>
          </a:p>
          <a:p>
            <a:pPr marL="457200" lvl="0" indent="-4064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sz="2400" dirty="0"/>
              <a:t>Game State or a move can be evaluated/scored based on the setup on the game board </a:t>
            </a:r>
          </a:p>
          <a:p>
            <a:pPr marL="914400" lvl="1" indent="-406400" rtl="0">
              <a:buClr>
                <a:schemeClr val="lt1"/>
              </a:buClr>
              <a:buSzPct val="100000"/>
              <a:buFont typeface="Courier New"/>
              <a:buChar char="o"/>
            </a:pPr>
            <a:r>
              <a:rPr lang="en" sz="2400" dirty="0"/>
              <a:t>next to open connection or own piece = +1</a:t>
            </a:r>
          </a:p>
          <a:p>
            <a:pPr marL="914400" lvl="1" indent="-406400" rtl="0">
              <a:buClr>
                <a:schemeClr val="lt1"/>
              </a:buClr>
              <a:buSzPct val="100000"/>
              <a:buFont typeface="Courier New"/>
              <a:buChar char="o"/>
            </a:pPr>
            <a:r>
              <a:rPr lang="en" sz="2400" dirty="0"/>
              <a:t>next to opponent's piece = -1</a:t>
            </a:r>
          </a:p>
          <a:p>
            <a:pPr marL="914400" lvl="1" indent="-406400" rtl="0">
              <a:buClr>
                <a:schemeClr val="lt1"/>
              </a:buClr>
              <a:buSzPct val="100000"/>
              <a:buFont typeface="Courier New"/>
              <a:buChar char="o"/>
            </a:pPr>
            <a:r>
              <a:rPr lang="en" sz="2400" dirty="0"/>
              <a:t>sets up 2/3 parts of a mill = +2</a:t>
            </a:r>
          </a:p>
          <a:p>
            <a:pPr marL="914400" lvl="1" indent="-406400" rtl="0">
              <a:buClr>
                <a:schemeClr val="lt1"/>
              </a:buClr>
              <a:buSzPct val="100000"/>
              <a:buFont typeface="Courier New"/>
              <a:buChar char="o"/>
            </a:pPr>
            <a:r>
              <a:rPr lang="en" sz="2400" dirty="0"/>
              <a:t>blocks opponent's mill = +2</a:t>
            </a:r>
          </a:p>
          <a:p>
            <a:pPr marL="914400" lvl="1" indent="-406400" rtl="0">
              <a:buClr>
                <a:schemeClr val="lt1"/>
              </a:buClr>
              <a:buSzPct val="100000"/>
              <a:buFont typeface="Courier New"/>
              <a:buChar char="o"/>
            </a:pPr>
            <a:r>
              <a:rPr lang="en" sz="2400" dirty="0"/>
              <a:t>makes a mill = +3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 dirty="0"/>
              <a:t>General Strategy</a:t>
            </a:r>
          </a:p>
        </p:txBody>
      </p:sp>
      <p:sp>
        <p:nvSpPr>
          <p:cNvPr id="427" name="Shape 42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064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sz="2400" dirty="0"/>
              <a:t>Take spots on both rings</a:t>
            </a:r>
          </a:p>
          <a:p>
            <a:pPr marL="457200" lvl="0" indent="-4064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sz="2400" dirty="0"/>
              <a:t>Take spots with the most connections</a:t>
            </a:r>
          </a:p>
          <a:p>
            <a:pPr marL="457200" lvl="0" indent="-4064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sz="2400" dirty="0"/>
              <a:t>Block your opponent's move in a way that you don't trap yourself</a:t>
            </a:r>
          </a:p>
          <a:p>
            <a:pPr marL="457200" lvl="0" indent="-4064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sz="2400" dirty="0"/>
              <a:t>Try to force your opponent to allow you to make a mill</a:t>
            </a:r>
          </a:p>
          <a:p>
            <a:pPr marL="914400" lvl="1" indent="-406400" rtl="0">
              <a:buClr>
                <a:schemeClr val="lt1"/>
              </a:buClr>
              <a:buSzPct val="100000"/>
              <a:buFont typeface="Courier New"/>
              <a:buChar char="o"/>
            </a:pPr>
            <a:r>
              <a:rPr lang="en" sz="2400" dirty="0"/>
              <a:t>Ex) player 1 takes outside corners and player 2 tries to block</a:t>
            </a:r>
          </a:p>
          <a:p>
            <a:pPr marL="457200" lvl="0" indent="-4064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sz="2400" dirty="0"/>
              <a:t>If possible, set up two potential mills next to each other so that a mill can be made by moving back and forth</a:t>
            </a:r>
          </a:p>
        </p:txBody>
      </p:sp>
    </p:spTree>
  </p:cSld>
  <p:clrMapOvr>
    <a:masterClrMapping/>
  </p:clrMapOvr>
  <p:transition spd="slow">
    <p:cut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46</TotalTime>
  <Words>373</Words>
  <Application>Microsoft Office PowerPoint</Application>
  <PresentationFormat>On-screen Show (4:3)</PresentationFormat>
  <Paragraphs>41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Courier New</vt:lpstr>
      <vt:lpstr>Wingdings 3</vt:lpstr>
      <vt:lpstr>Ion</vt:lpstr>
      <vt:lpstr>Nine Men's Morris</vt:lpstr>
      <vt:lpstr>Game Overview</vt:lpstr>
      <vt:lpstr>Example</vt:lpstr>
      <vt:lpstr>Example (continued)</vt:lpstr>
      <vt:lpstr>Game Classification</vt:lpstr>
      <vt:lpstr>Background</vt:lpstr>
      <vt:lpstr>AI Logic (Scoring)</vt:lpstr>
      <vt:lpstr>General Strategy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Nine Men's Morris</dc:title>
  <dc:creator>Christopher</dc:creator>
  <cp:lastModifiedBy>Reza Nezami</cp:lastModifiedBy>
  <cp:revision>6</cp:revision>
  <dcterms:modified xsi:type="dcterms:W3CDTF">2023-06-26T19:10:20Z</dcterms:modified>
</cp:coreProperties>
</file>