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7" r:id="rId2"/>
    <p:sldId id="295"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8" r:id="rId18"/>
    <p:sldId id="289" r:id="rId19"/>
    <p:sldId id="290" r:id="rId20"/>
    <p:sldId id="294" r:id="rId21"/>
    <p:sldId id="291" r:id="rId22"/>
    <p:sldId id="292" r:id="rId23"/>
    <p:sldId id="296" r:id="rId24"/>
    <p:sldId id="293"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p:restoredTop sz="94674"/>
  </p:normalViewPr>
  <p:slideViewPr>
    <p:cSldViewPr snapToGrid="0" snapToObjects="1">
      <p:cViewPr varScale="1">
        <p:scale>
          <a:sx n="124" d="100"/>
          <a:sy n="124" d="100"/>
        </p:scale>
        <p:origin x="8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2024. 8. 24.</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2024. 8. 24.</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FDCB2E-91BF-EB4A-A225-847D3D72194E}"/>
              </a:ext>
            </a:extLst>
          </p:cNvPr>
          <p:cNvSpPr>
            <a:spLocks noGrp="1"/>
          </p:cNvSpPr>
          <p:nvPr>
            <p:ph type="ctrTitle"/>
          </p:nvPr>
        </p:nvSpPr>
        <p:spPr/>
        <p:txBody>
          <a:bodyPr/>
          <a:lstStyle/>
          <a:p>
            <a:r>
              <a:rPr kumimoji="1" lang="ko-KR" altLang="en-US" dirty="0" err="1"/>
              <a:t>정경주</a:t>
            </a:r>
            <a:r>
              <a:rPr kumimoji="1" lang="ko-KR" altLang="en-US" dirty="0"/>
              <a:t> 강의 노트 </a:t>
            </a:r>
            <a:br>
              <a:rPr kumimoji="1" lang="en-US" altLang="ko-KR" dirty="0"/>
            </a:br>
            <a:endParaRPr kumimoji="1" lang="ko-KR" altLang="en-US" dirty="0"/>
          </a:p>
        </p:txBody>
      </p:sp>
      <p:sp>
        <p:nvSpPr>
          <p:cNvPr id="3" name="부제목 2">
            <a:extLst>
              <a:ext uri="{FF2B5EF4-FFF2-40B4-BE49-F238E27FC236}">
                <a16:creationId xmlns:a16="http://schemas.microsoft.com/office/drawing/2014/main" id="{83069FB1-E062-EC4C-A3CA-B4F6BCC87847}"/>
              </a:ext>
            </a:extLst>
          </p:cNvPr>
          <p:cNvSpPr>
            <a:spLocks noGrp="1"/>
          </p:cNvSpPr>
          <p:nvPr>
            <p:ph type="subTitle" idx="1"/>
          </p:nvPr>
        </p:nvSpPr>
        <p:spPr/>
        <p:txBody>
          <a:bodyPr>
            <a:normAutofit fontScale="40000" lnSpcReduction="20000"/>
          </a:bodyPr>
          <a:lstStyle/>
          <a:p>
            <a:r>
              <a:rPr kumimoji="1" lang="ko-KR" altLang="en-US" dirty="0"/>
              <a:t>내용 설명</a:t>
            </a:r>
            <a:r>
              <a:rPr kumimoji="1" lang="en-US" altLang="ko-KR" dirty="0"/>
              <a:t>:</a:t>
            </a:r>
          </a:p>
          <a:p>
            <a:r>
              <a:rPr kumimoji="1" lang="ko-KR" altLang="en-US" dirty="0" err="1"/>
              <a:t>훼킹이렇게알아야</a:t>
            </a:r>
            <a:r>
              <a:rPr kumimoji="1" lang="en-US" altLang="ko-KR" dirty="0"/>
              <a:t>1%</a:t>
            </a:r>
            <a:r>
              <a:rPr kumimoji="1" lang="ko-KR" altLang="en-US" dirty="0"/>
              <a:t>에서 </a:t>
            </a:r>
            <a:r>
              <a:rPr kumimoji="1" lang="ko-KR" altLang="en-US" dirty="0" err="1"/>
              <a:t>고수로가는</a:t>
            </a:r>
            <a:r>
              <a:rPr kumimoji="1" lang="ko-KR" altLang="en-US" dirty="0"/>
              <a:t> 길</a:t>
            </a:r>
            <a:endParaRPr kumimoji="1" lang="en-US" altLang="ko-KR" dirty="0"/>
          </a:p>
          <a:p>
            <a:r>
              <a:rPr kumimoji="1" lang="ko-KR" altLang="en-US" dirty="0" err="1"/>
              <a:t>진심가득한</a:t>
            </a:r>
            <a:r>
              <a:rPr kumimoji="1" lang="ko-KR" altLang="en-US" dirty="0"/>
              <a:t> 조언들</a:t>
            </a:r>
            <a:endParaRPr kumimoji="1" lang="en-US" altLang="ko-KR" dirty="0"/>
          </a:p>
          <a:p>
            <a:endParaRPr kumimoji="1" lang="en-US" altLang="ko-KR" dirty="0"/>
          </a:p>
          <a:p>
            <a:r>
              <a:rPr kumimoji="1" lang="ko-KR" altLang="en-US" dirty="0"/>
              <a:t>작성자</a:t>
            </a:r>
            <a:r>
              <a:rPr kumimoji="1" lang="en-US" altLang="ko-KR" dirty="0"/>
              <a:t>: </a:t>
            </a:r>
            <a:r>
              <a:rPr kumimoji="1" lang="ko-KR" altLang="en-US" dirty="0" err="1"/>
              <a:t>정경주</a:t>
            </a:r>
            <a:endParaRPr kumimoji="1" lang="en-US" altLang="ko-KR" dirty="0"/>
          </a:p>
          <a:p>
            <a:r>
              <a:rPr kumimoji="1" lang="en-US" altLang="ko-KR" dirty="0"/>
              <a:t>2024-2030 </a:t>
            </a:r>
            <a:r>
              <a:rPr kumimoji="1" lang="ko-KR" altLang="en-US" dirty="0"/>
              <a:t>저작권은 </a:t>
            </a:r>
            <a:r>
              <a:rPr kumimoji="1" lang="ko-KR" altLang="en-US" dirty="0" err="1"/>
              <a:t>정경주님의</a:t>
            </a:r>
            <a:r>
              <a:rPr kumimoji="1" lang="ko-KR" altLang="en-US" dirty="0"/>
              <a:t> 출판사</a:t>
            </a:r>
            <a:r>
              <a:rPr kumimoji="1" lang="en-US" altLang="ko-KR" dirty="0"/>
              <a:t>(</a:t>
            </a:r>
            <a:r>
              <a:rPr kumimoji="1" lang="ko-KR" altLang="en-US" dirty="0"/>
              <a:t>자비 출판사</a:t>
            </a:r>
            <a:r>
              <a:rPr kumimoji="1" lang="en-US" altLang="ko-KR" dirty="0"/>
              <a:t>)</a:t>
            </a:r>
            <a:r>
              <a:rPr kumimoji="1" lang="ko-KR" altLang="en-US" dirty="0"/>
              <a:t>에 있습니다</a:t>
            </a:r>
            <a:endParaRPr kumimoji="1" lang="en-US" altLang="ko-KR" dirty="0"/>
          </a:p>
          <a:p>
            <a:r>
              <a:rPr kumimoji="1" lang="en-US" altLang="ko-KR" dirty="0"/>
              <a:t>2024</a:t>
            </a:r>
            <a:r>
              <a:rPr kumimoji="1" lang="ko-KR" altLang="en-US" dirty="0" err="1"/>
              <a:t>년도작입니다</a:t>
            </a:r>
            <a:endParaRPr kumimoji="1" lang="ko-KR" altLang="en-US" dirty="0"/>
          </a:p>
        </p:txBody>
      </p:sp>
    </p:spTree>
    <p:extLst>
      <p:ext uri="{BB962C8B-B14F-4D97-AF65-F5344CB8AC3E}">
        <p14:creationId xmlns:p14="http://schemas.microsoft.com/office/powerpoint/2010/main" val="91673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B73D67-8F2F-1845-A84D-D025D5761027}"/>
              </a:ext>
            </a:extLst>
          </p:cNvPr>
          <p:cNvSpPr>
            <a:spLocks noGrp="1"/>
          </p:cNvSpPr>
          <p:nvPr>
            <p:ph type="title"/>
          </p:nvPr>
        </p:nvSpPr>
        <p:spPr/>
        <p:txBody>
          <a:bodyPr/>
          <a:lstStyle/>
          <a:p>
            <a:r>
              <a:rPr kumimoji="1" lang="en-US" altLang="ko-KR" dirty="0"/>
              <a:t>OS kernel</a:t>
            </a:r>
            <a:r>
              <a:rPr kumimoji="1" lang="ko-KR" altLang="en-US" dirty="0"/>
              <a:t>의 구성도</a:t>
            </a:r>
          </a:p>
        </p:txBody>
      </p:sp>
      <p:sp>
        <p:nvSpPr>
          <p:cNvPr id="3" name="내용 개체 틀 2">
            <a:extLst>
              <a:ext uri="{FF2B5EF4-FFF2-40B4-BE49-F238E27FC236}">
                <a16:creationId xmlns:a16="http://schemas.microsoft.com/office/drawing/2014/main" id="{801E4172-C368-3C47-B2E1-14EF20473079}"/>
              </a:ext>
            </a:extLst>
          </p:cNvPr>
          <p:cNvSpPr>
            <a:spLocks noGrp="1"/>
          </p:cNvSpPr>
          <p:nvPr>
            <p:ph idx="1"/>
          </p:nvPr>
        </p:nvSpPr>
        <p:spPr/>
        <p:txBody>
          <a:bodyPr>
            <a:noAutofit/>
          </a:bodyPr>
          <a:lstStyle/>
          <a:p>
            <a:r>
              <a:rPr kumimoji="1" lang="en-US" altLang="ko-KR" sz="2400" b="1" dirty="0"/>
              <a:t>OS</a:t>
            </a:r>
            <a:r>
              <a:rPr kumimoji="1" lang="ko-KR" altLang="en-US" sz="2400" b="1" dirty="0"/>
              <a:t>는 커널이라는 시스템 소프트웨어</a:t>
            </a:r>
            <a:r>
              <a:rPr kumimoji="1" lang="ko-KR" altLang="en-US" sz="2400" dirty="0"/>
              <a:t>가 있고</a:t>
            </a:r>
            <a:r>
              <a:rPr kumimoji="1" lang="en-US" altLang="ko-KR" sz="2400" dirty="0"/>
              <a:t>,</a:t>
            </a:r>
            <a:r>
              <a:rPr kumimoji="1" lang="ko-KR" altLang="en-US" sz="2400" dirty="0"/>
              <a:t> </a:t>
            </a:r>
            <a:r>
              <a:rPr kumimoji="1" lang="ko-KR" altLang="en-US" sz="2400" b="1" dirty="0"/>
              <a:t>응용 프로그램이라는 유저 레벨</a:t>
            </a:r>
            <a:r>
              <a:rPr kumimoji="1" lang="en-US" altLang="ko-KR" sz="2400" b="1" dirty="0"/>
              <a:t>(</a:t>
            </a:r>
            <a:r>
              <a:rPr kumimoji="1" lang="ko-KR" altLang="en-US" sz="2400" b="1" dirty="0"/>
              <a:t>사용자 모드</a:t>
            </a:r>
            <a:r>
              <a:rPr kumimoji="1" lang="en-US" altLang="ko-KR" sz="2400" b="1" dirty="0"/>
              <a:t>)</a:t>
            </a:r>
            <a:r>
              <a:rPr kumimoji="1" lang="ko-KR" altLang="en-US" sz="2400" b="1" dirty="0"/>
              <a:t> 프로그램</a:t>
            </a:r>
            <a:r>
              <a:rPr kumimoji="1" lang="ko-KR" altLang="en-US" sz="2400" dirty="0"/>
              <a:t>들이 가득 있습니다</a:t>
            </a:r>
            <a:r>
              <a:rPr kumimoji="1" lang="en-US" altLang="ko-KR" sz="2400" dirty="0"/>
              <a:t>.</a:t>
            </a:r>
            <a:r>
              <a:rPr kumimoji="1" lang="ko-KR" altLang="en-US" sz="2400" dirty="0"/>
              <a:t> 많은 프로그램들이 쓰는 코드 조직인 라이브러리는 </a:t>
            </a:r>
            <a:r>
              <a:rPr kumimoji="1" lang="en-US" altLang="ko-KR" sz="2400" dirty="0"/>
              <a:t>.o (</a:t>
            </a:r>
            <a:r>
              <a:rPr kumimoji="1" lang="ko-KR" altLang="en-US" sz="2400" dirty="0"/>
              <a:t>오브젝트 파일</a:t>
            </a:r>
            <a:r>
              <a:rPr kumimoji="1" lang="en-US" altLang="ko-KR" sz="2400" dirty="0"/>
              <a:t>)</a:t>
            </a:r>
            <a:r>
              <a:rPr kumimoji="1" lang="ko-KR" altLang="en-US" sz="2400" dirty="0"/>
              <a:t>또는 주로 </a:t>
            </a:r>
            <a:r>
              <a:rPr kumimoji="1" lang="en-US" altLang="ko-KR" sz="2400" dirty="0"/>
              <a:t>/lib/&lt;</a:t>
            </a:r>
            <a:r>
              <a:rPr kumimoji="1" lang="ko-KR" altLang="en-US" sz="2400" dirty="0"/>
              <a:t>*</a:t>
            </a:r>
            <a:r>
              <a:rPr kumimoji="1" lang="en-US" altLang="ko-KR" sz="2400" dirty="0"/>
              <a:t>&gt;.so</a:t>
            </a:r>
            <a:r>
              <a:rPr kumimoji="1" lang="ko-KR" altLang="en-US" sz="2400" dirty="0"/>
              <a:t>라는 </a:t>
            </a:r>
            <a:r>
              <a:rPr kumimoji="1" lang="en-US" altLang="ko-KR" sz="2400" dirty="0"/>
              <a:t>shared object(</a:t>
            </a:r>
            <a:r>
              <a:rPr kumimoji="1" lang="ko-KR" altLang="en-US" sz="2400" dirty="0"/>
              <a:t>공유 라이브러리</a:t>
            </a:r>
            <a:r>
              <a:rPr kumimoji="1" lang="en-US" altLang="ko-KR" sz="2400" dirty="0"/>
              <a:t>)</a:t>
            </a:r>
            <a:r>
              <a:rPr kumimoji="1" lang="ko-KR" altLang="en-US" sz="2400" dirty="0"/>
              <a:t>로 설치되게 됩니다</a:t>
            </a:r>
            <a:r>
              <a:rPr kumimoji="1" lang="en-US" altLang="ko-KR" sz="2400" dirty="0"/>
              <a:t>.</a:t>
            </a:r>
            <a:r>
              <a:rPr kumimoji="1" lang="ko-KR" altLang="en-US" sz="2400" dirty="0"/>
              <a:t> </a:t>
            </a:r>
            <a:r>
              <a:rPr kumimoji="1" lang="ko-KR" altLang="en-US" sz="2400" dirty="0" err="1"/>
              <a:t>리누기에서</a:t>
            </a:r>
            <a:r>
              <a:rPr kumimoji="1" lang="ko-KR" altLang="en-US" sz="2400" dirty="0"/>
              <a:t> 유저모드 프로그램을 개발하면 컴파일 후에 실행되는 </a:t>
            </a:r>
            <a:r>
              <a:rPr kumimoji="1" lang="en-US" altLang="ko-KR" sz="2400" dirty="0"/>
              <a:t>executable(</a:t>
            </a:r>
            <a:r>
              <a:rPr kumimoji="1" lang="ko-KR" altLang="en-US" sz="2400" dirty="0"/>
              <a:t>실행 파일</a:t>
            </a:r>
            <a:r>
              <a:rPr kumimoji="1" lang="en-US" altLang="ko-KR" sz="2400" dirty="0"/>
              <a:t>)</a:t>
            </a:r>
            <a:r>
              <a:rPr kumimoji="1" lang="ko-KR" altLang="en-US" sz="2400" dirty="0"/>
              <a:t>은 시스템 소프트웨어인 커널에 요구하는 시스템 콜을 통해서 커널이 보유하고 관리하는 컴퓨터 자원과 요청</a:t>
            </a:r>
            <a:r>
              <a:rPr kumimoji="1" lang="en-US" altLang="ko-KR" sz="2400" dirty="0"/>
              <a:t>/</a:t>
            </a:r>
            <a:r>
              <a:rPr kumimoji="1" lang="ko-KR" altLang="en-US" sz="2400" dirty="0"/>
              <a:t>응답을 받으면서 </a:t>
            </a:r>
            <a:r>
              <a:rPr kumimoji="1" lang="ko-KR" altLang="en-US" sz="2400" dirty="0" err="1"/>
              <a:t>시스템콜</a:t>
            </a:r>
            <a:r>
              <a:rPr kumimoji="1" lang="ko-KR" altLang="en-US" sz="2400" dirty="0"/>
              <a:t> 인터페이스를 통해서 대화하듯이 프로그램을 실행해 나가게 됩니다</a:t>
            </a:r>
            <a:r>
              <a:rPr kumimoji="1" lang="en-US" altLang="ko-KR" sz="2400" dirty="0"/>
              <a:t>.</a:t>
            </a:r>
            <a:r>
              <a:rPr kumimoji="1" lang="ko-KR" altLang="en-US" sz="2400" dirty="0"/>
              <a:t> 이때 </a:t>
            </a:r>
            <a:r>
              <a:rPr kumimoji="1" lang="en-US" altLang="ko-KR" sz="2400" dirty="0"/>
              <a:t>C</a:t>
            </a:r>
            <a:r>
              <a:rPr kumimoji="1" lang="ko-KR" altLang="en-US" sz="2400" dirty="0"/>
              <a:t>언어가 주로 쓰이는 함수를 라이브러리 코드로 저장해서시스템의 여러 사용자들이 쓸 수 있게끔 유저모드 가상 메모리 주소에 </a:t>
            </a:r>
            <a:r>
              <a:rPr kumimoji="1" lang="ko-KR" altLang="en-US" sz="2400" dirty="0" err="1"/>
              <a:t>매핑되어</a:t>
            </a:r>
            <a:r>
              <a:rPr kumimoji="1" lang="ko-KR" altLang="en-US" sz="2400" dirty="0"/>
              <a:t> 쓰이는 </a:t>
            </a:r>
            <a:r>
              <a:rPr kumimoji="1" lang="en-US" altLang="ko-KR" sz="2400" b="1" dirty="0" err="1"/>
              <a:t>glibc</a:t>
            </a:r>
            <a:r>
              <a:rPr kumimoji="1" lang="ko-KR" altLang="en-US" sz="2400" b="1" dirty="0"/>
              <a:t> 라이브러리</a:t>
            </a:r>
            <a:r>
              <a:rPr kumimoji="1" lang="ko-KR" altLang="en-US" sz="2400" dirty="0"/>
              <a:t>가 있습니다</a:t>
            </a:r>
            <a:r>
              <a:rPr kumimoji="1" lang="en-US" altLang="ko-KR" sz="2400" dirty="0"/>
              <a:t>.</a:t>
            </a:r>
            <a:r>
              <a:rPr kumimoji="1" lang="ko-KR" altLang="en-US" sz="2400" dirty="0"/>
              <a:t>  </a:t>
            </a:r>
            <a:r>
              <a:rPr kumimoji="1" lang="en-US" altLang="ko-KR" sz="2400" dirty="0"/>
              <a:t>Gnu </a:t>
            </a:r>
            <a:r>
              <a:rPr kumimoji="1" lang="en-US" altLang="ko-KR" sz="2400" dirty="0" err="1"/>
              <a:t>Libc</a:t>
            </a:r>
            <a:r>
              <a:rPr kumimoji="1" lang="ko-KR" altLang="en-US" sz="2400" dirty="0"/>
              <a:t> </a:t>
            </a:r>
            <a:r>
              <a:rPr kumimoji="1" lang="ko-KR" altLang="en-US" sz="2400" dirty="0" err="1"/>
              <a:t>라고</a:t>
            </a:r>
            <a:r>
              <a:rPr kumimoji="1" lang="ko-KR" altLang="en-US" sz="2400" dirty="0"/>
              <a:t> 하는데요</a:t>
            </a:r>
            <a:r>
              <a:rPr kumimoji="1" lang="en-US" altLang="ko-KR" sz="2400" dirty="0"/>
              <a:t>.</a:t>
            </a:r>
            <a:r>
              <a:rPr kumimoji="1" lang="ko-KR" altLang="en-US" sz="2400" dirty="0"/>
              <a:t> </a:t>
            </a:r>
            <a:r>
              <a:rPr kumimoji="1" lang="en-US" altLang="ko-KR" sz="2400" dirty="0" err="1"/>
              <a:t>Libc</a:t>
            </a:r>
            <a:r>
              <a:rPr kumimoji="1" lang="ko-KR" altLang="en-US" sz="2400" dirty="0"/>
              <a:t>는</a:t>
            </a:r>
            <a:r>
              <a:rPr kumimoji="1" lang="en-US" altLang="ko-KR" sz="2400" dirty="0"/>
              <a:t> C</a:t>
            </a:r>
            <a:r>
              <a:rPr kumimoji="1" lang="ko-KR" altLang="en-US" sz="2400" dirty="0"/>
              <a:t>언어가 지원하는 주로 쓰이는 공유 라이브러리 </a:t>
            </a:r>
            <a:r>
              <a:rPr kumimoji="1" lang="ko-KR" altLang="en-US" sz="2400" dirty="0" err="1"/>
              <a:t>씨언어</a:t>
            </a:r>
            <a:r>
              <a:rPr kumimoji="1" lang="ko-KR" altLang="en-US" sz="2400" dirty="0"/>
              <a:t> 함수 코드들을 의미합니다</a:t>
            </a:r>
            <a:r>
              <a:rPr kumimoji="1" lang="en-US" altLang="ko-KR" sz="2400" dirty="0"/>
              <a:t>.</a:t>
            </a:r>
            <a:r>
              <a:rPr kumimoji="1" lang="ko-KR" altLang="en-US" sz="2400" dirty="0"/>
              <a:t> </a:t>
            </a:r>
            <a:r>
              <a:rPr kumimoji="1" lang="en-US" altLang="ko-KR" sz="2400" dirty="0"/>
              <a:t>Glibc</a:t>
            </a:r>
            <a:r>
              <a:rPr kumimoji="1" lang="ko-KR" altLang="en-US" sz="2400" dirty="0"/>
              <a:t>는 유저모드 가상 메모리 영역에 </a:t>
            </a:r>
            <a:r>
              <a:rPr kumimoji="1" lang="ko-KR" altLang="en-US" sz="2400" dirty="0" err="1"/>
              <a:t>부팅시에</a:t>
            </a:r>
            <a:r>
              <a:rPr kumimoji="1" lang="ko-KR" altLang="en-US" sz="2400" dirty="0"/>
              <a:t> </a:t>
            </a:r>
            <a:r>
              <a:rPr kumimoji="1" lang="ko-KR" altLang="en-US" sz="2400" dirty="0" err="1"/>
              <a:t>매핑됩니다</a:t>
            </a:r>
            <a:r>
              <a:rPr kumimoji="1" lang="en-US" altLang="ko-KR" sz="2400" dirty="0"/>
              <a:t>.</a:t>
            </a:r>
            <a:r>
              <a:rPr kumimoji="1" lang="ko-KR" altLang="en-US" sz="2400" dirty="0"/>
              <a:t> 좀 더 복잡한 과정이 있지만 제 책에서 쓰기로 하고 생략하도록 합시다</a:t>
            </a:r>
            <a:r>
              <a:rPr kumimoji="1" lang="en-US" altLang="ko-KR" sz="2400" dirty="0"/>
              <a:t>.</a:t>
            </a:r>
            <a:r>
              <a:rPr kumimoji="1" lang="ko-KR" altLang="en-US" sz="2400" dirty="0"/>
              <a:t> </a:t>
            </a:r>
          </a:p>
        </p:txBody>
      </p:sp>
    </p:spTree>
    <p:extLst>
      <p:ext uri="{BB962C8B-B14F-4D97-AF65-F5344CB8AC3E}">
        <p14:creationId xmlns:p14="http://schemas.microsoft.com/office/powerpoint/2010/main" val="195558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8263A-6D28-364C-AA53-79A40543481D}"/>
              </a:ext>
            </a:extLst>
          </p:cNvPr>
          <p:cNvSpPr>
            <a:spLocks noGrp="1"/>
          </p:cNvSpPr>
          <p:nvPr>
            <p:ph type="title"/>
          </p:nvPr>
        </p:nvSpPr>
        <p:spPr/>
        <p:txBody>
          <a:bodyPr/>
          <a:lstStyle/>
          <a:p>
            <a:r>
              <a:rPr kumimoji="1" lang="ko-KR" altLang="en-US" dirty="0"/>
              <a:t>그래픽 모드 구현하기</a:t>
            </a:r>
          </a:p>
        </p:txBody>
      </p:sp>
      <p:sp>
        <p:nvSpPr>
          <p:cNvPr id="3" name="내용 개체 틀 2">
            <a:extLst>
              <a:ext uri="{FF2B5EF4-FFF2-40B4-BE49-F238E27FC236}">
                <a16:creationId xmlns:a16="http://schemas.microsoft.com/office/drawing/2014/main" id="{894C8076-2C24-3440-8CB5-3762212E55C2}"/>
              </a:ext>
            </a:extLst>
          </p:cNvPr>
          <p:cNvSpPr>
            <a:spLocks noGrp="1"/>
          </p:cNvSpPr>
          <p:nvPr>
            <p:ph idx="1"/>
          </p:nvPr>
        </p:nvSpPr>
        <p:spPr/>
        <p:txBody>
          <a:bodyPr>
            <a:normAutofit/>
          </a:bodyPr>
          <a:lstStyle/>
          <a:p>
            <a:r>
              <a:rPr kumimoji="1" lang="ko-KR" altLang="en-US" sz="2400" dirty="0" err="1"/>
              <a:t>윈도우즈는</a:t>
            </a:r>
            <a:r>
              <a:rPr kumimoji="1" lang="ko-KR" altLang="en-US" sz="2400" dirty="0"/>
              <a:t> 그래픽 모듈이</a:t>
            </a:r>
            <a:r>
              <a:rPr kumimoji="1" lang="en-US" altLang="ko-KR" sz="2400" dirty="0"/>
              <a:t> </a:t>
            </a:r>
            <a:r>
              <a:rPr kumimoji="1" lang="en-US" altLang="ko-KR" sz="2400" b="1" dirty="0"/>
              <a:t>gdi32.dll</a:t>
            </a:r>
            <a:r>
              <a:rPr kumimoji="1" lang="en-US" altLang="ko-KR" sz="2400" dirty="0"/>
              <a:t> </a:t>
            </a:r>
            <a:r>
              <a:rPr kumimoji="1" lang="ko-KR" altLang="en-US" sz="2400" dirty="0"/>
              <a:t>이런 파일입니다</a:t>
            </a:r>
            <a:r>
              <a:rPr kumimoji="1" lang="en-US" altLang="ko-KR" sz="2400" dirty="0"/>
              <a:t>.</a:t>
            </a:r>
            <a:r>
              <a:rPr kumimoji="1" lang="ko-KR" altLang="en-US" sz="2400" dirty="0"/>
              <a:t> 커널과 통신해서 그래픽 디스플레이 인터페이스를 지원하죠</a:t>
            </a:r>
            <a:r>
              <a:rPr kumimoji="1" lang="en-US" altLang="ko-KR" sz="2400" dirty="0"/>
              <a:t>.</a:t>
            </a:r>
            <a:r>
              <a:rPr kumimoji="1" lang="ko-KR" altLang="en-US" sz="2400" dirty="0"/>
              <a:t> </a:t>
            </a:r>
            <a:r>
              <a:rPr kumimoji="1" lang="ko-KR" altLang="en-US" sz="2400" b="1" dirty="0" err="1"/>
              <a:t>윈도우저는</a:t>
            </a:r>
            <a:r>
              <a:rPr kumimoji="1" lang="ko-KR" altLang="en-US" sz="2400" b="1" dirty="0"/>
              <a:t> 완전한 </a:t>
            </a:r>
            <a:r>
              <a:rPr kumimoji="1" lang="en-US" altLang="ko-KR" sz="2400" b="1" dirty="0"/>
              <a:t>GUI</a:t>
            </a:r>
            <a:r>
              <a:rPr kumimoji="1" lang="ko-KR" altLang="en-US" sz="2400" b="1" dirty="0"/>
              <a:t>전용 오에스</a:t>
            </a:r>
            <a:r>
              <a:rPr kumimoji="1" lang="ko-KR" altLang="en-US" sz="2400" dirty="0"/>
              <a:t>입니다</a:t>
            </a:r>
            <a:r>
              <a:rPr kumimoji="1" lang="en-US" altLang="ko-KR" sz="2400" dirty="0"/>
              <a:t>.</a:t>
            </a:r>
            <a:r>
              <a:rPr kumimoji="1" lang="ko-KR" altLang="en-US" sz="2400" dirty="0"/>
              <a:t> </a:t>
            </a:r>
            <a:endParaRPr kumimoji="1" lang="en-US" altLang="ko-KR" sz="2400" dirty="0"/>
          </a:p>
          <a:p>
            <a:r>
              <a:rPr kumimoji="1" lang="ko-KR" altLang="en-US" sz="2400" dirty="0"/>
              <a:t>리눅스는 </a:t>
            </a:r>
            <a:r>
              <a:rPr kumimoji="1" lang="ko-KR" altLang="en-US" sz="2400" dirty="0" err="1"/>
              <a:t>콘솔용이었다가</a:t>
            </a:r>
            <a:r>
              <a:rPr kumimoji="1" lang="ko-KR" altLang="en-US" sz="2400" dirty="0"/>
              <a:t> 터미널을 지원하는 </a:t>
            </a:r>
            <a:r>
              <a:rPr kumimoji="1" lang="en-US" altLang="ko-KR" sz="2400" dirty="0"/>
              <a:t>x-window</a:t>
            </a:r>
            <a:r>
              <a:rPr kumimoji="1" lang="ko-KR" altLang="en-US" sz="2400" dirty="0"/>
              <a:t> 환경의 </a:t>
            </a:r>
            <a:r>
              <a:rPr kumimoji="1" lang="en-US" altLang="ko-KR" sz="2400" dirty="0"/>
              <a:t>GUI</a:t>
            </a:r>
            <a:r>
              <a:rPr kumimoji="1" lang="ko-KR" altLang="en-US" sz="2400" dirty="0"/>
              <a:t> 사용자 전용 </a:t>
            </a:r>
            <a:r>
              <a:rPr kumimoji="1" lang="ko-KR" altLang="en-US" sz="2400" dirty="0" err="1"/>
              <a:t>데스크탑</a:t>
            </a:r>
            <a:r>
              <a:rPr kumimoji="1" lang="ko-KR" altLang="en-US" sz="2400" dirty="0"/>
              <a:t> 옵션 지원</a:t>
            </a:r>
            <a:r>
              <a:rPr kumimoji="1" lang="en-US" altLang="ko-KR" sz="2400" dirty="0"/>
              <a:t>(</a:t>
            </a:r>
            <a:r>
              <a:rPr kumimoji="1" lang="ko-KR" altLang="en-US" sz="2400" dirty="0" err="1"/>
              <a:t>런레벨</a:t>
            </a:r>
            <a:r>
              <a:rPr kumimoji="1" lang="ko-KR" altLang="en-US" sz="2400" dirty="0"/>
              <a:t> </a:t>
            </a:r>
            <a:r>
              <a:rPr kumimoji="1" lang="en-US" altLang="ko-KR" sz="2400" dirty="0"/>
              <a:t>5)</a:t>
            </a:r>
            <a:r>
              <a:rPr kumimoji="1" lang="ko-KR" altLang="en-US" sz="2400" dirty="0" err="1"/>
              <a:t>를</a:t>
            </a:r>
            <a:r>
              <a:rPr kumimoji="1" lang="ko-KR" altLang="en-US" sz="2400" dirty="0"/>
              <a:t> 기본 부팅할 수 있는 </a:t>
            </a:r>
            <a:r>
              <a:rPr kumimoji="1" lang="ko-KR" altLang="en-US" sz="2400" dirty="0" err="1"/>
              <a:t>윈도우즈와마찬가지로</a:t>
            </a:r>
            <a:r>
              <a:rPr kumimoji="1" lang="ko-KR" altLang="en-US" sz="2400" dirty="0"/>
              <a:t> 하나의 </a:t>
            </a:r>
            <a:r>
              <a:rPr kumimoji="1" lang="en-US" altLang="ko-KR" sz="2400" dirty="0"/>
              <a:t>GUI</a:t>
            </a:r>
            <a:r>
              <a:rPr kumimoji="1" lang="ko-KR" altLang="en-US" sz="2400" dirty="0"/>
              <a:t>지원 오에스이고 해킹을 제일 잘 지원하는 것</a:t>
            </a:r>
            <a:r>
              <a:rPr kumimoji="1" lang="en-US" altLang="ko-KR" sz="2400" dirty="0"/>
              <a:t>!</a:t>
            </a:r>
          </a:p>
          <a:p>
            <a:r>
              <a:rPr kumimoji="1" lang="en-US" altLang="ko-KR" sz="2400" b="1" dirty="0" err="1"/>
              <a:t>xwindow</a:t>
            </a:r>
            <a:r>
              <a:rPr kumimoji="1" lang="en-US" altLang="ko-KR" sz="2400" b="1" dirty="0"/>
              <a:t> </a:t>
            </a:r>
            <a:r>
              <a:rPr kumimoji="1" lang="ko-KR" altLang="en-US" sz="2400" b="1" dirty="0"/>
              <a:t>하드웨어와 커널 드라이버를 통해서 직접 접근해서 그래픽환경</a:t>
            </a:r>
            <a:r>
              <a:rPr kumimoji="1" lang="ko-KR" altLang="en-US" sz="2400" dirty="0"/>
              <a:t>을 구축하고</a:t>
            </a:r>
            <a:r>
              <a:rPr kumimoji="1" lang="en-US" altLang="ko-KR" sz="2400" dirty="0"/>
              <a:t>, 3d</a:t>
            </a:r>
            <a:r>
              <a:rPr kumimoji="1" lang="ko-KR" altLang="en-US" sz="2400" dirty="0"/>
              <a:t>환경을 지원하는 </a:t>
            </a:r>
            <a:r>
              <a:rPr kumimoji="1" lang="en-US" altLang="ko-KR" sz="2400" b="1" dirty="0"/>
              <a:t>OpenGL </a:t>
            </a:r>
            <a:r>
              <a:rPr kumimoji="1" lang="ko-KR" altLang="en-US" sz="2400" b="1" dirty="0"/>
              <a:t>라이브러리의 경우에는 직접 </a:t>
            </a:r>
            <a:r>
              <a:rPr kumimoji="1" lang="en-US" altLang="ko-KR" sz="2400" b="1" dirty="0"/>
              <a:t>GPU(</a:t>
            </a:r>
            <a:r>
              <a:rPr kumimoji="1" lang="ko-KR" altLang="en-US" sz="2400" b="1" dirty="0"/>
              <a:t>그래픽 카드의 메모리</a:t>
            </a:r>
            <a:r>
              <a:rPr kumimoji="1" lang="en-US" altLang="ko-KR" sz="2400" b="1" dirty="0"/>
              <a:t>)</a:t>
            </a:r>
            <a:r>
              <a:rPr kumimoji="1" lang="ko-KR" altLang="en-US" sz="2400" b="1" dirty="0"/>
              <a:t>와 통신하여 그래픽 환경</a:t>
            </a:r>
            <a:r>
              <a:rPr kumimoji="1" lang="ko-KR" altLang="en-US" sz="2400" dirty="0"/>
              <a:t>을 지원합니다</a:t>
            </a:r>
            <a:r>
              <a:rPr kumimoji="1" lang="en-US" altLang="ko-KR" sz="2400" dirty="0"/>
              <a:t>. </a:t>
            </a:r>
            <a:r>
              <a:rPr kumimoji="1" lang="ko-KR" altLang="en-US" sz="2400" dirty="0"/>
              <a:t>필요에 따라서는 </a:t>
            </a:r>
            <a:r>
              <a:rPr kumimoji="1" lang="en-US" altLang="ko-KR" sz="2400" dirty="0"/>
              <a:t>/dev/fb0(</a:t>
            </a:r>
            <a:r>
              <a:rPr kumimoji="1" lang="ko-KR" altLang="en-US" sz="2400" dirty="0"/>
              <a:t>프레임 버퍼</a:t>
            </a:r>
            <a:r>
              <a:rPr kumimoji="1" lang="en-US" altLang="ko-KR" sz="2400" dirty="0"/>
              <a:t>)</a:t>
            </a:r>
            <a:r>
              <a:rPr kumimoji="1" lang="ko-KR" altLang="en-US" sz="2400" dirty="0" err="1"/>
              <a:t>를</a:t>
            </a:r>
            <a:r>
              <a:rPr kumimoji="1" lang="ko-KR" altLang="en-US" sz="2400" dirty="0"/>
              <a:t> 그래픽 장치로 쓰기 위해서 </a:t>
            </a:r>
            <a:r>
              <a:rPr kumimoji="1" lang="en-US" altLang="ko-KR" sz="2400" dirty="0" err="1"/>
              <a:t>modprobe</a:t>
            </a:r>
            <a:r>
              <a:rPr kumimoji="1" lang="en-US" altLang="ko-KR" sz="2400" dirty="0"/>
              <a:t> </a:t>
            </a:r>
            <a:r>
              <a:rPr kumimoji="1" lang="en-US" altLang="ko-KR" sz="2400" dirty="0" err="1"/>
              <a:t>fbdev</a:t>
            </a:r>
            <a:r>
              <a:rPr kumimoji="1" lang="ko-KR" altLang="en-US" sz="2400" dirty="0"/>
              <a:t>로 모듈을 </a:t>
            </a:r>
            <a:r>
              <a:rPr kumimoji="1" lang="ko-KR" altLang="en-US" sz="2400" dirty="0" err="1"/>
              <a:t>올린뒤</a:t>
            </a:r>
            <a:r>
              <a:rPr kumimoji="1" lang="ko-KR" altLang="en-US" sz="2400" dirty="0"/>
              <a:t> 사용할 수 있습니다</a:t>
            </a:r>
            <a:r>
              <a:rPr kumimoji="1" lang="en-US" altLang="ko-KR" sz="2400" dirty="0"/>
              <a:t>. </a:t>
            </a:r>
            <a:r>
              <a:rPr kumimoji="1" lang="ko-KR" altLang="en-US" sz="2400" dirty="0"/>
              <a:t>물론 </a:t>
            </a:r>
            <a:r>
              <a:rPr kumimoji="1" lang="ko-KR" altLang="en-US" sz="2400" b="1" dirty="0"/>
              <a:t>콘솔에서는 프레임버퍼 </a:t>
            </a:r>
            <a:r>
              <a:rPr kumimoji="1" lang="en-US" altLang="ko-KR" sz="2400" b="1" dirty="0"/>
              <a:t>/dev/fb0</a:t>
            </a:r>
            <a:r>
              <a:rPr kumimoji="1" lang="ko-KR" altLang="en-US" sz="2400" dirty="0"/>
              <a:t>을 써서 그래픽 표현이 가능합니다</a:t>
            </a:r>
            <a:r>
              <a:rPr kumimoji="1" lang="en-US" altLang="ko-KR" sz="2400" dirty="0"/>
              <a:t>.</a:t>
            </a:r>
            <a:endParaRPr kumimoji="1" lang="ko-KR" altLang="en-US" sz="2400" dirty="0"/>
          </a:p>
        </p:txBody>
      </p:sp>
    </p:spTree>
    <p:extLst>
      <p:ext uri="{BB962C8B-B14F-4D97-AF65-F5344CB8AC3E}">
        <p14:creationId xmlns:p14="http://schemas.microsoft.com/office/powerpoint/2010/main" val="976123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A6D3D6-EAE2-7649-B3B7-D0F75B00790E}"/>
              </a:ext>
            </a:extLst>
          </p:cNvPr>
          <p:cNvSpPr>
            <a:spLocks noGrp="1"/>
          </p:cNvSpPr>
          <p:nvPr>
            <p:ph type="title"/>
          </p:nvPr>
        </p:nvSpPr>
        <p:spPr/>
        <p:txBody>
          <a:bodyPr/>
          <a:lstStyle/>
          <a:p>
            <a:r>
              <a:rPr kumimoji="1" lang="ko-KR" altLang="en-US" dirty="0" err="1"/>
              <a:t>퍼저</a:t>
            </a:r>
            <a:r>
              <a:rPr kumimoji="1" lang="ko-KR" altLang="en-US" dirty="0"/>
              <a:t> 사용과 튜닝</a:t>
            </a:r>
            <a:r>
              <a:rPr kumimoji="1" lang="en-US" altLang="ko-KR" dirty="0"/>
              <a:t>(</a:t>
            </a:r>
            <a:r>
              <a:rPr kumimoji="1" lang="ko-KR" altLang="en-US" dirty="0"/>
              <a:t>개발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2676AC97-9463-EE47-AC76-6680FD201748}"/>
              </a:ext>
            </a:extLst>
          </p:cNvPr>
          <p:cNvSpPr>
            <a:spLocks noGrp="1"/>
          </p:cNvSpPr>
          <p:nvPr>
            <p:ph idx="1"/>
          </p:nvPr>
        </p:nvSpPr>
        <p:spPr/>
        <p:txBody>
          <a:bodyPr>
            <a:normAutofit/>
          </a:bodyPr>
          <a:lstStyle/>
          <a:p>
            <a:r>
              <a:rPr kumimoji="1" lang="ko-KR" altLang="en-US" sz="2000" dirty="0" err="1"/>
              <a:t>퍼저를</a:t>
            </a:r>
            <a:r>
              <a:rPr kumimoji="1" lang="ko-KR" altLang="en-US" sz="2000" dirty="0"/>
              <a:t> 개발하려면 일단 </a:t>
            </a:r>
            <a:r>
              <a:rPr kumimoji="1" lang="ko-KR" altLang="en-US" sz="2000" dirty="0" err="1"/>
              <a:t>수집기가</a:t>
            </a:r>
            <a:r>
              <a:rPr kumimoji="1" lang="ko-KR" altLang="en-US" sz="2000" dirty="0"/>
              <a:t> 필요합니다</a:t>
            </a:r>
            <a:endParaRPr kumimoji="1" lang="en-US" altLang="ko-KR" sz="2000" dirty="0"/>
          </a:p>
          <a:p>
            <a:r>
              <a:rPr kumimoji="1" lang="ko-KR" altLang="en-US" sz="2000" dirty="0"/>
              <a:t>데이타세트를 수집한 다음에</a:t>
            </a:r>
            <a:r>
              <a:rPr kumimoji="1" lang="en-US" altLang="ko-KR" sz="2000" dirty="0"/>
              <a:t>, </a:t>
            </a:r>
            <a:r>
              <a:rPr kumimoji="1" lang="ko-KR" altLang="en-US" sz="2000" dirty="0"/>
              <a:t>어떻게 그것들을 입력 값으로 추출해서 </a:t>
            </a:r>
            <a:r>
              <a:rPr kumimoji="1" lang="ko-KR" altLang="en-US" sz="2000" dirty="0" err="1"/>
              <a:t>랜덤화하느냐</a:t>
            </a:r>
            <a:r>
              <a:rPr kumimoji="1" lang="ko-KR" altLang="en-US" sz="2000" dirty="0"/>
              <a:t> 직렬화 </a:t>
            </a:r>
            <a:r>
              <a:rPr kumimoji="1" lang="ko-KR" altLang="en-US" sz="2000" dirty="0" err="1"/>
              <a:t>하느냐하는</a:t>
            </a:r>
            <a:r>
              <a:rPr kumimoji="1" lang="ko-KR" altLang="en-US" sz="2000" dirty="0"/>
              <a:t> 문제를 통해 </a:t>
            </a:r>
            <a:r>
              <a:rPr kumimoji="1" lang="ko-KR" altLang="en-US" sz="2000" dirty="0" err="1"/>
              <a:t>퍼저를</a:t>
            </a:r>
            <a:r>
              <a:rPr kumimoji="1" lang="ko-KR" altLang="en-US" sz="2000" dirty="0"/>
              <a:t> 설계합니다</a:t>
            </a:r>
            <a:r>
              <a:rPr kumimoji="1" lang="en-US" altLang="ko-KR" sz="2000" dirty="0"/>
              <a:t>. </a:t>
            </a:r>
            <a:r>
              <a:rPr kumimoji="1" lang="ko-KR" altLang="en-US" sz="2000" dirty="0"/>
              <a:t>다이어그램과 매뉴얼을 작성하는 등</a:t>
            </a:r>
            <a:r>
              <a:rPr kumimoji="1" lang="en-US" altLang="ko-KR" sz="2000" dirty="0"/>
              <a:t>.</a:t>
            </a:r>
          </a:p>
          <a:p>
            <a:r>
              <a:rPr kumimoji="1" lang="ko-KR" altLang="en-US" sz="2000" dirty="0"/>
              <a:t>그 다음 </a:t>
            </a:r>
            <a:r>
              <a:rPr kumimoji="1" lang="ko-KR" altLang="en-US" sz="2000" dirty="0" err="1"/>
              <a:t>퍼징</a:t>
            </a:r>
            <a:r>
              <a:rPr kumimoji="1" lang="ko-KR" altLang="en-US" sz="2000" dirty="0"/>
              <a:t> 알고리즘을 골라야 합니다</a:t>
            </a:r>
            <a:r>
              <a:rPr kumimoji="1" lang="en-US" altLang="ko-KR" sz="2000" dirty="0"/>
              <a:t>. </a:t>
            </a:r>
            <a:r>
              <a:rPr kumimoji="1" lang="ko-KR" altLang="en-US" sz="2000" dirty="0"/>
              <a:t>인터넷 상에서 </a:t>
            </a:r>
            <a:r>
              <a:rPr kumimoji="1" lang="ko-KR" altLang="en-US" sz="2000" dirty="0" err="1"/>
              <a:t>퍼져의</a:t>
            </a:r>
            <a:r>
              <a:rPr kumimoji="1" lang="ko-KR" altLang="en-US" sz="2000" dirty="0"/>
              <a:t> 종류를 보면 다양한데</a:t>
            </a:r>
            <a:r>
              <a:rPr kumimoji="1" lang="en-US" altLang="ko-KR" sz="2000" dirty="0"/>
              <a:t>, </a:t>
            </a:r>
            <a:r>
              <a:rPr kumimoji="1" lang="en-US" altLang="ko-KR" sz="2000" b="1" dirty="0"/>
              <a:t>SPIKE</a:t>
            </a:r>
            <a:r>
              <a:rPr kumimoji="1" lang="ko-KR" altLang="en-US" sz="2000" b="1" dirty="0"/>
              <a:t>나 </a:t>
            </a:r>
            <a:r>
              <a:rPr kumimoji="1" lang="en-US" altLang="ko-KR" sz="2000" b="1" dirty="0"/>
              <a:t>Peach</a:t>
            </a:r>
            <a:r>
              <a:rPr kumimoji="1" lang="ko-KR" altLang="en-US" sz="2000" b="1" dirty="0"/>
              <a:t>프레임워크나 </a:t>
            </a:r>
            <a:r>
              <a:rPr kumimoji="1" lang="en-US" altLang="ko-KR" sz="2000" b="1" dirty="0"/>
              <a:t>AFL</a:t>
            </a:r>
            <a:r>
              <a:rPr kumimoji="1" lang="ko-KR" altLang="en-US" sz="2000" dirty="0"/>
              <a:t>이나 여러 가지가 있습니다</a:t>
            </a:r>
            <a:r>
              <a:rPr kumimoji="1" lang="en-US" altLang="ko-KR" sz="2000" dirty="0"/>
              <a:t>. </a:t>
            </a:r>
            <a:r>
              <a:rPr kumimoji="1" lang="ko-KR" altLang="en-US" sz="2000" dirty="0"/>
              <a:t>전 </a:t>
            </a:r>
            <a:r>
              <a:rPr kumimoji="1" lang="en-US" altLang="ko-KR" sz="2000" dirty="0"/>
              <a:t>AFL</a:t>
            </a:r>
            <a:r>
              <a:rPr kumimoji="1" lang="ko-KR" altLang="en-US" sz="2000" dirty="0"/>
              <a:t>을 테스트해봤는데요</a:t>
            </a:r>
            <a:r>
              <a:rPr kumimoji="1" lang="en-US" altLang="ko-KR" sz="2000" dirty="0"/>
              <a:t>, </a:t>
            </a:r>
            <a:r>
              <a:rPr kumimoji="1" lang="ko-KR" altLang="en-US" sz="2000" dirty="0"/>
              <a:t>간단히 스택 </a:t>
            </a:r>
            <a:r>
              <a:rPr kumimoji="1" lang="ko-KR" altLang="en-US" sz="2000" dirty="0" err="1"/>
              <a:t>오버플로가</a:t>
            </a:r>
            <a:r>
              <a:rPr kumimoji="1" lang="ko-KR" altLang="en-US" sz="2000" dirty="0"/>
              <a:t> 있는 소스코드를 가져다 놓고</a:t>
            </a:r>
            <a:r>
              <a:rPr kumimoji="1" lang="en-US" altLang="ko-KR" sz="2000" dirty="0"/>
              <a:t>, </a:t>
            </a:r>
            <a:r>
              <a:rPr kumimoji="1" lang="en-US" altLang="ko-KR" sz="2000" dirty="0" err="1"/>
              <a:t>afl</a:t>
            </a:r>
            <a:r>
              <a:rPr kumimoji="1" lang="en-US" altLang="ko-KR" sz="2000" dirty="0"/>
              <a:t>-fuzz</a:t>
            </a:r>
            <a:r>
              <a:rPr kumimoji="1" lang="ko-KR" altLang="en-US" sz="2000" dirty="0" err="1"/>
              <a:t>를</a:t>
            </a:r>
            <a:r>
              <a:rPr kumimoji="1" lang="ko-KR" altLang="en-US" sz="2000" dirty="0"/>
              <a:t> 하니까 </a:t>
            </a:r>
            <a:r>
              <a:rPr kumimoji="1" lang="ko-KR" altLang="en-US" sz="2000" dirty="0" err="1"/>
              <a:t>크래시</a:t>
            </a:r>
            <a:r>
              <a:rPr kumimoji="1" lang="ko-KR" altLang="en-US" sz="2000" dirty="0"/>
              <a:t> 로그가 남았고 입력된 데이터세트를 </a:t>
            </a:r>
            <a:r>
              <a:rPr kumimoji="1" lang="ko-KR" altLang="en-US" sz="2000" dirty="0" err="1"/>
              <a:t>쉘상에서</a:t>
            </a:r>
            <a:r>
              <a:rPr kumimoji="1" lang="ko-KR" altLang="en-US" sz="2000" dirty="0"/>
              <a:t> 입력해보니 버퍼 </a:t>
            </a:r>
            <a:r>
              <a:rPr kumimoji="1" lang="ko-KR" altLang="en-US" sz="2000" dirty="0" err="1"/>
              <a:t>오버플로가</a:t>
            </a:r>
            <a:r>
              <a:rPr kumimoji="1" lang="ko-KR" altLang="en-US" sz="2000" dirty="0"/>
              <a:t> 발생한다는 것을 재점검할 수 있었습니다</a:t>
            </a:r>
            <a:r>
              <a:rPr kumimoji="1" lang="en-US" altLang="ko-KR" sz="2000" dirty="0"/>
              <a:t>. </a:t>
            </a:r>
            <a:r>
              <a:rPr kumimoji="1" lang="ko-KR" altLang="en-US" sz="2000" dirty="0"/>
              <a:t>또 제가 개인적으로 개발한 퍼져는 역시 여러가지 취약점을 찾는 </a:t>
            </a:r>
            <a:r>
              <a:rPr kumimoji="1" lang="en-US" altLang="ko-KR" sz="2000" dirty="0" err="1"/>
              <a:t>Syzkaller</a:t>
            </a:r>
            <a:r>
              <a:rPr kumimoji="1" lang="ko-KR" altLang="en-US" sz="2000" dirty="0"/>
              <a:t> 리눅스 커널 </a:t>
            </a:r>
            <a:r>
              <a:rPr kumimoji="1" lang="ko-KR" altLang="en-US" sz="2000" dirty="0" err="1"/>
              <a:t>크래시</a:t>
            </a:r>
            <a:r>
              <a:rPr kumimoji="1" lang="ko-KR" altLang="en-US" sz="2000" dirty="0"/>
              <a:t> </a:t>
            </a:r>
            <a:r>
              <a:rPr kumimoji="1" lang="ko-KR" altLang="en-US" sz="2000" dirty="0" err="1"/>
              <a:t>퍼저와</a:t>
            </a:r>
            <a:r>
              <a:rPr kumimoji="1" lang="ko-KR" altLang="en-US" sz="2000" dirty="0"/>
              <a:t> 다르지는 않습니다</a:t>
            </a:r>
            <a:r>
              <a:rPr kumimoji="1" lang="en-US" altLang="ko-KR" sz="2000" dirty="0"/>
              <a:t>. </a:t>
            </a:r>
            <a:r>
              <a:rPr kumimoji="1" lang="ko-KR" altLang="en-US" sz="2000" dirty="0"/>
              <a:t>한 번쯤 </a:t>
            </a:r>
            <a:r>
              <a:rPr kumimoji="1" lang="en-US" altLang="ko-KR" sz="2000" b="1" dirty="0"/>
              <a:t>AFL</a:t>
            </a:r>
            <a:r>
              <a:rPr kumimoji="1" lang="ko-KR" altLang="en-US" sz="2000" b="1" dirty="0"/>
              <a:t>과 </a:t>
            </a:r>
            <a:r>
              <a:rPr kumimoji="1" lang="en-US" altLang="ko-KR" sz="2000" b="1" dirty="0" err="1"/>
              <a:t>Syzkaller</a:t>
            </a:r>
            <a:r>
              <a:rPr kumimoji="1" lang="ko-KR" altLang="en-US" sz="2000" dirty="0"/>
              <a:t>돌려 보시길 바랍니다</a:t>
            </a:r>
            <a:r>
              <a:rPr kumimoji="1" lang="en-US" altLang="ko-KR" sz="2000" dirty="0"/>
              <a:t>. </a:t>
            </a:r>
            <a:r>
              <a:rPr kumimoji="1" lang="ko-KR" altLang="en-US" sz="2000" dirty="0"/>
              <a:t>투 </a:t>
            </a:r>
            <a:r>
              <a:rPr kumimoji="1" lang="ko-KR" altLang="en-US" sz="2000" dirty="0" err="1"/>
              <a:t>퍼저</a:t>
            </a:r>
            <a:r>
              <a:rPr kumimoji="1" lang="ko-KR" altLang="en-US" sz="2000" dirty="0"/>
              <a:t> 정도 써보시고 </a:t>
            </a:r>
            <a:r>
              <a:rPr kumimoji="1" lang="ko-KR" altLang="en-US" sz="2000" dirty="0" err="1"/>
              <a:t>퍼저</a:t>
            </a:r>
            <a:r>
              <a:rPr kumimoji="1" lang="ko-KR" altLang="en-US" sz="2000" dirty="0"/>
              <a:t> 소스코드를 고치셔도 </a:t>
            </a:r>
            <a:r>
              <a:rPr kumimoji="1" lang="ko-KR" altLang="en-US" sz="2000" dirty="0" err="1"/>
              <a:t>좋구요</a:t>
            </a:r>
            <a:r>
              <a:rPr kumimoji="1" lang="en-US" altLang="ko-KR" sz="2000" dirty="0"/>
              <a:t>. </a:t>
            </a:r>
            <a:r>
              <a:rPr kumimoji="1" lang="ko-KR" altLang="en-US" sz="2000" dirty="0"/>
              <a:t>그러면 자기가 </a:t>
            </a:r>
            <a:r>
              <a:rPr kumimoji="1" lang="ko-KR" altLang="en-US" sz="2000" dirty="0" err="1"/>
              <a:t>쓸만하게</a:t>
            </a:r>
            <a:r>
              <a:rPr kumimoji="1" lang="ko-KR" altLang="en-US" sz="2000" dirty="0"/>
              <a:t> </a:t>
            </a:r>
            <a:r>
              <a:rPr kumimoji="1" lang="ko-KR" altLang="en-US" sz="2000" dirty="0" err="1"/>
              <a:t>튜닝된</a:t>
            </a:r>
            <a:r>
              <a:rPr kumimoji="1" lang="ko-KR" altLang="en-US" sz="2000" dirty="0"/>
              <a:t> </a:t>
            </a:r>
            <a:r>
              <a:rPr kumimoji="1" lang="ko-KR" altLang="en-US" sz="2000" dirty="0" err="1"/>
              <a:t>해킹툴</a:t>
            </a:r>
            <a:r>
              <a:rPr kumimoji="1" lang="ko-KR" altLang="en-US" sz="2000" dirty="0"/>
              <a:t> 한 개를 한 타입으로 보유하게 되시는 거세요</a:t>
            </a:r>
            <a:r>
              <a:rPr kumimoji="1" lang="en-US" altLang="ko-KR" sz="2000" dirty="0"/>
              <a:t>. </a:t>
            </a:r>
            <a:r>
              <a:rPr kumimoji="1" lang="ko-KR" altLang="en-US" sz="2000" dirty="0"/>
              <a:t>더 말 </a:t>
            </a:r>
            <a:r>
              <a:rPr kumimoji="1" lang="ko-KR" altLang="en-US" sz="2000" dirty="0" err="1"/>
              <a:t>안할께요</a:t>
            </a:r>
            <a:r>
              <a:rPr kumimoji="1" lang="en-US" altLang="ko-KR" sz="2000" dirty="0"/>
              <a:t>! </a:t>
            </a:r>
            <a:r>
              <a:rPr kumimoji="1" lang="ko-KR" altLang="en-US" sz="2000" dirty="0"/>
              <a:t>필수</a:t>
            </a:r>
            <a:r>
              <a:rPr kumimoji="1" lang="en-US" altLang="ko-KR" sz="2000" dirty="0"/>
              <a:t>!</a:t>
            </a:r>
            <a:endParaRPr kumimoji="1" lang="ko-KR" altLang="en-US" sz="2000" dirty="0"/>
          </a:p>
        </p:txBody>
      </p:sp>
    </p:spTree>
    <p:extLst>
      <p:ext uri="{BB962C8B-B14F-4D97-AF65-F5344CB8AC3E}">
        <p14:creationId xmlns:p14="http://schemas.microsoft.com/office/powerpoint/2010/main" val="276076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A60426-2F3E-A445-B8AD-5CA197F4F54D}"/>
              </a:ext>
            </a:extLst>
          </p:cNvPr>
          <p:cNvSpPr>
            <a:spLocks noGrp="1"/>
          </p:cNvSpPr>
          <p:nvPr>
            <p:ph type="title"/>
          </p:nvPr>
        </p:nvSpPr>
        <p:spPr/>
        <p:txBody>
          <a:bodyPr/>
          <a:lstStyle/>
          <a:p>
            <a:r>
              <a:rPr kumimoji="1" lang="ko-KR" altLang="en-US" dirty="0"/>
              <a:t>해킹의 요점</a:t>
            </a:r>
          </a:p>
        </p:txBody>
      </p:sp>
      <p:sp>
        <p:nvSpPr>
          <p:cNvPr id="3" name="내용 개체 틀 2">
            <a:extLst>
              <a:ext uri="{FF2B5EF4-FFF2-40B4-BE49-F238E27FC236}">
                <a16:creationId xmlns:a16="http://schemas.microsoft.com/office/drawing/2014/main" id="{DB93F305-4419-004C-A765-C1B544046EEC}"/>
              </a:ext>
            </a:extLst>
          </p:cNvPr>
          <p:cNvSpPr>
            <a:spLocks noGrp="1"/>
          </p:cNvSpPr>
          <p:nvPr>
            <p:ph idx="1"/>
          </p:nvPr>
        </p:nvSpPr>
        <p:spPr/>
        <p:txBody>
          <a:bodyPr>
            <a:normAutofit fontScale="92500" lnSpcReduction="10000"/>
          </a:bodyPr>
          <a:lstStyle/>
          <a:p>
            <a:r>
              <a:rPr kumimoji="1" lang="ko-KR" altLang="en-US" dirty="0" err="1"/>
              <a:t>내정보가아닌정보를획득해시스템을네트웍로컬망</a:t>
            </a:r>
            <a:r>
              <a:rPr kumimoji="1" lang="en-US" altLang="ko-KR" dirty="0"/>
              <a:t>(</a:t>
            </a:r>
            <a:r>
              <a:rPr kumimoji="1" lang="ko-KR" altLang="en-US" dirty="0" err="1"/>
              <a:t>인터넷망이</a:t>
            </a:r>
            <a:r>
              <a:rPr kumimoji="1" lang="ko-KR" altLang="en-US" dirty="0"/>
              <a:t> 실제로는 </a:t>
            </a:r>
            <a:r>
              <a:rPr kumimoji="1" lang="ko-KR" altLang="en-US" b="1" dirty="0"/>
              <a:t>로컬 데이터베이스 망</a:t>
            </a:r>
            <a:r>
              <a:rPr kumimoji="1" lang="ko-KR" altLang="en-US" dirty="0"/>
              <a:t>입니다</a:t>
            </a:r>
            <a:r>
              <a:rPr kumimoji="1" lang="en-US" altLang="ko-KR" dirty="0"/>
              <a:t>)</a:t>
            </a:r>
            <a:r>
              <a:rPr kumimoji="1" lang="ko-KR" altLang="en-US" dirty="0"/>
              <a:t>을 해킹하는 방법을 찾아내어서 접속하지 않아도 해킹이 되는 줄 아는 경지를 </a:t>
            </a:r>
            <a:r>
              <a:rPr kumimoji="1" lang="en-US" altLang="ko-KR" b="1" dirty="0"/>
              <a:t>1</a:t>
            </a:r>
            <a:r>
              <a:rPr kumimoji="1" lang="ko-KR" altLang="en-US" b="1" dirty="0"/>
              <a:t>경지</a:t>
            </a:r>
            <a:r>
              <a:rPr kumimoji="1" lang="ko-KR" altLang="en-US" dirty="0"/>
              <a:t>라고 하고 최고수준의 해커라고 한다</a:t>
            </a:r>
            <a:r>
              <a:rPr kumimoji="1" lang="en-US" altLang="ko-KR" dirty="0"/>
              <a:t>. – </a:t>
            </a:r>
            <a:r>
              <a:rPr kumimoji="1" lang="ko-KR" altLang="en-US" dirty="0"/>
              <a:t>화이트 해커</a:t>
            </a:r>
            <a:endParaRPr kumimoji="1" lang="en-US" altLang="ko-KR" dirty="0"/>
          </a:p>
          <a:p>
            <a:r>
              <a:rPr kumimoji="1" lang="ko-KR" altLang="en-US" dirty="0"/>
              <a:t>두 번째는 남이 만든 코드를 보고 </a:t>
            </a:r>
            <a:r>
              <a:rPr kumimoji="1" lang="ko-KR" altLang="en-US" dirty="0" err="1"/>
              <a:t>배껴서</a:t>
            </a:r>
            <a:r>
              <a:rPr kumimoji="1" lang="ko-KR" altLang="en-US" dirty="0"/>
              <a:t> 학습한 뒤에 </a:t>
            </a:r>
            <a:r>
              <a:rPr kumimoji="1" lang="ko-KR" altLang="en-US" dirty="0" err="1"/>
              <a:t>테스트만을</a:t>
            </a:r>
            <a:r>
              <a:rPr kumimoji="1" lang="ko-KR" altLang="en-US" dirty="0"/>
              <a:t> 해서 스크립트를 </a:t>
            </a:r>
            <a:r>
              <a:rPr kumimoji="1" lang="ko-KR" altLang="en-US" dirty="0" err="1"/>
              <a:t>동작시켜보듯이</a:t>
            </a:r>
            <a:r>
              <a:rPr kumimoji="1" lang="ko-KR" altLang="en-US" dirty="0"/>
              <a:t> 하는 해커를 </a:t>
            </a:r>
            <a:r>
              <a:rPr kumimoji="1" lang="en-US" altLang="ko-KR" b="1" dirty="0"/>
              <a:t>2</a:t>
            </a:r>
            <a:r>
              <a:rPr kumimoji="1" lang="ko-KR" altLang="en-US" b="1" dirty="0"/>
              <a:t>의 경지</a:t>
            </a:r>
            <a:r>
              <a:rPr kumimoji="1" lang="ko-KR" altLang="en-US" dirty="0"/>
              <a:t>라고 한다</a:t>
            </a:r>
            <a:r>
              <a:rPr kumimoji="1" lang="en-US" altLang="ko-KR" dirty="0"/>
              <a:t>.</a:t>
            </a:r>
          </a:p>
          <a:p>
            <a:r>
              <a:rPr kumimoji="1" lang="ko-KR" altLang="en-US" dirty="0"/>
              <a:t>세 번째는 </a:t>
            </a:r>
            <a:r>
              <a:rPr kumimoji="1" lang="ko-KR" altLang="en-US" dirty="0" err="1"/>
              <a:t>해킹툴을</a:t>
            </a:r>
            <a:r>
              <a:rPr kumimoji="1" lang="ko-KR" altLang="en-US" dirty="0"/>
              <a:t> 제작하는 경지로 </a:t>
            </a:r>
            <a:r>
              <a:rPr kumimoji="1" lang="ko-KR" altLang="en-US" dirty="0" err="1"/>
              <a:t>해킹툴을</a:t>
            </a:r>
            <a:r>
              <a:rPr kumimoji="1" lang="ko-KR" altLang="en-US" dirty="0"/>
              <a:t> 개발해서 여러 해커들에게 공유하는게 아니라 혼자만의 해킹 연습을 위한 시뮬레이터로 개발하는 자는 제 </a:t>
            </a:r>
            <a:r>
              <a:rPr kumimoji="1" lang="en-US" altLang="ko-KR" b="1" dirty="0"/>
              <a:t>0</a:t>
            </a:r>
            <a:r>
              <a:rPr kumimoji="1" lang="ko-KR" altLang="en-US" b="1" dirty="0"/>
              <a:t>의 </a:t>
            </a:r>
            <a:r>
              <a:rPr kumimoji="1" lang="ko-KR" altLang="en-US" b="1" dirty="0" err="1"/>
              <a:t>해커</a:t>
            </a:r>
            <a:r>
              <a:rPr kumimoji="1" lang="ko-KR" altLang="en-US" dirty="0" err="1"/>
              <a:t>라</a:t>
            </a:r>
            <a:r>
              <a:rPr kumimoji="1" lang="ko-KR" altLang="en-US" dirty="0"/>
              <a:t> 한다</a:t>
            </a:r>
            <a:r>
              <a:rPr kumimoji="1" lang="en-US" altLang="ko-KR" dirty="0"/>
              <a:t>.</a:t>
            </a:r>
          </a:p>
          <a:p>
            <a:endParaRPr kumimoji="1" lang="en-US" altLang="ko-KR" dirty="0"/>
          </a:p>
          <a:p>
            <a:r>
              <a:rPr kumimoji="1" lang="ko-KR" altLang="en-US" dirty="0" err="1"/>
              <a:t>해킹툴</a:t>
            </a:r>
            <a:r>
              <a:rPr kumimoji="1" lang="ko-KR" altLang="en-US" dirty="0"/>
              <a:t> 개발 </a:t>
            </a:r>
            <a:r>
              <a:rPr kumimoji="1" lang="en-US" altLang="ko-KR" dirty="0"/>
              <a:t>-&gt; </a:t>
            </a:r>
            <a:r>
              <a:rPr kumimoji="1" lang="ko-KR" altLang="en-US" dirty="0" err="1"/>
              <a:t>인터넷망</a:t>
            </a:r>
            <a:r>
              <a:rPr kumimoji="1" lang="ko-KR" altLang="en-US" dirty="0"/>
              <a:t> 핵 </a:t>
            </a:r>
            <a:r>
              <a:rPr kumimoji="1" lang="en-US" altLang="ko-KR" dirty="0"/>
              <a:t>-&gt; </a:t>
            </a:r>
            <a:r>
              <a:rPr kumimoji="1" lang="ko-KR" altLang="en-US" dirty="0"/>
              <a:t>스크립트 </a:t>
            </a:r>
            <a:r>
              <a:rPr kumimoji="1" lang="ko-KR" altLang="en-US" dirty="0" err="1"/>
              <a:t>코더</a:t>
            </a:r>
            <a:endParaRPr kumimoji="1" lang="ko-KR" altLang="en-US" dirty="0"/>
          </a:p>
        </p:txBody>
      </p:sp>
    </p:spTree>
    <p:extLst>
      <p:ext uri="{BB962C8B-B14F-4D97-AF65-F5344CB8AC3E}">
        <p14:creationId xmlns:p14="http://schemas.microsoft.com/office/powerpoint/2010/main" val="2690608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139CF8-D85B-1649-A259-77A0C1F55BB2}"/>
              </a:ext>
            </a:extLst>
          </p:cNvPr>
          <p:cNvSpPr>
            <a:spLocks noGrp="1"/>
          </p:cNvSpPr>
          <p:nvPr>
            <p:ph type="title"/>
          </p:nvPr>
        </p:nvSpPr>
        <p:spPr/>
        <p:txBody>
          <a:bodyPr/>
          <a:lstStyle/>
          <a:p>
            <a:r>
              <a:rPr kumimoji="1" lang="ko-KR" altLang="en-US" dirty="0"/>
              <a:t>에뮬레이터</a:t>
            </a:r>
          </a:p>
        </p:txBody>
      </p:sp>
      <p:sp>
        <p:nvSpPr>
          <p:cNvPr id="3" name="내용 개체 틀 2">
            <a:extLst>
              <a:ext uri="{FF2B5EF4-FFF2-40B4-BE49-F238E27FC236}">
                <a16:creationId xmlns:a16="http://schemas.microsoft.com/office/drawing/2014/main" id="{DEAD72DB-18B5-EE49-80F8-13829B441BB7}"/>
              </a:ext>
            </a:extLst>
          </p:cNvPr>
          <p:cNvSpPr>
            <a:spLocks noGrp="1"/>
          </p:cNvSpPr>
          <p:nvPr>
            <p:ph idx="1"/>
          </p:nvPr>
        </p:nvSpPr>
        <p:spPr/>
        <p:txBody>
          <a:bodyPr/>
          <a:lstStyle/>
          <a:p>
            <a:r>
              <a:rPr kumimoji="1" lang="en-US" altLang="ko-KR" dirty="0" err="1"/>
              <a:t>Qemu</a:t>
            </a:r>
            <a:r>
              <a:rPr kumimoji="1" lang="ko-KR" altLang="en-US" dirty="0"/>
              <a:t>는 안드로이드 테스트나 리눅스 커널 테스트에 </a:t>
            </a:r>
            <a:r>
              <a:rPr kumimoji="1" lang="ko-KR" altLang="en-US" dirty="0" err="1"/>
              <a:t>쓰시구요</a:t>
            </a:r>
            <a:r>
              <a:rPr kumimoji="1" lang="en-US" altLang="ko-KR" dirty="0"/>
              <a:t>. </a:t>
            </a:r>
            <a:r>
              <a:rPr kumimoji="1" lang="ko-KR" altLang="en-US" dirty="0"/>
              <a:t>윈도우에서는 </a:t>
            </a:r>
            <a:r>
              <a:rPr kumimoji="1" lang="en-US" altLang="ko-KR" dirty="0" err="1"/>
              <a:t>bochs</a:t>
            </a:r>
            <a:r>
              <a:rPr kumimoji="1" lang="en-US" altLang="ko-KR" dirty="0"/>
              <a:t>(</a:t>
            </a:r>
            <a:r>
              <a:rPr kumimoji="1" lang="ko-KR" altLang="en-US" dirty="0"/>
              <a:t>박스</a:t>
            </a:r>
            <a:r>
              <a:rPr kumimoji="1" lang="en-US" altLang="ko-KR" dirty="0"/>
              <a:t>)</a:t>
            </a:r>
            <a:r>
              <a:rPr kumimoji="1" lang="ko-KR" altLang="en-US" dirty="0" err="1"/>
              <a:t>를</a:t>
            </a:r>
            <a:r>
              <a:rPr kumimoji="1" lang="ko-KR" altLang="en-US" dirty="0"/>
              <a:t> </a:t>
            </a:r>
            <a:r>
              <a:rPr kumimoji="1" lang="ko-KR" altLang="en-US" dirty="0" err="1"/>
              <a:t>쓰시저</a:t>
            </a:r>
            <a:r>
              <a:rPr kumimoji="1" lang="en-US" altLang="ko-KR" dirty="0"/>
              <a:t>.</a:t>
            </a:r>
          </a:p>
          <a:p>
            <a:endParaRPr kumimoji="1" lang="en-US" altLang="ko-KR" dirty="0"/>
          </a:p>
          <a:p>
            <a:r>
              <a:rPr kumimoji="1" lang="ko-KR" altLang="en-US" dirty="0"/>
              <a:t>저는 </a:t>
            </a:r>
            <a:r>
              <a:rPr kumimoji="1" lang="en-US" altLang="ko-KR" dirty="0" err="1"/>
              <a:t>bochs</a:t>
            </a:r>
            <a:r>
              <a:rPr kumimoji="1" lang="en-US" altLang="ko-KR" dirty="0"/>
              <a:t>(</a:t>
            </a:r>
            <a:r>
              <a:rPr kumimoji="1" lang="ko-KR" altLang="en-US" dirty="0"/>
              <a:t>박스</a:t>
            </a:r>
            <a:r>
              <a:rPr kumimoji="1" lang="en-US" altLang="ko-KR" dirty="0"/>
              <a:t>)</a:t>
            </a:r>
            <a:r>
              <a:rPr kumimoji="1" lang="ko-KR" altLang="en-US" dirty="0"/>
              <a:t>에서 </a:t>
            </a:r>
            <a:r>
              <a:rPr kumimoji="1" lang="en-US" altLang="ko-KR" dirty="0"/>
              <a:t>x86 32</a:t>
            </a:r>
            <a:r>
              <a:rPr kumimoji="1" lang="ko-KR" altLang="en-US" dirty="0"/>
              <a:t>비트 운영체제를 반쯤 만들어 </a:t>
            </a:r>
            <a:r>
              <a:rPr kumimoji="1" lang="ko-KR" altLang="en-US" dirty="0" err="1"/>
              <a:t>보았었구요</a:t>
            </a:r>
            <a:r>
              <a:rPr kumimoji="1" lang="en-US" altLang="ko-KR" dirty="0"/>
              <a:t>2004</a:t>
            </a:r>
            <a:r>
              <a:rPr kumimoji="1" lang="ko-KR" altLang="en-US" dirty="0" err="1"/>
              <a:t>년도에요</a:t>
            </a:r>
            <a:r>
              <a:rPr kumimoji="1" lang="en-US" altLang="ko-KR" dirty="0"/>
              <a:t>. </a:t>
            </a:r>
            <a:r>
              <a:rPr kumimoji="1" lang="en-US" altLang="ko-KR" dirty="0" err="1"/>
              <a:t>Qemu</a:t>
            </a:r>
            <a:r>
              <a:rPr kumimoji="1" lang="en-US" altLang="ko-KR" dirty="0"/>
              <a:t>(</a:t>
            </a:r>
            <a:r>
              <a:rPr kumimoji="1" lang="ko-KR" altLang="en-US" dirty="0" err="1"/>
              <a:t>큐무</a:t>
            </a:r>
            <a:r>
              <a:rPr kumimoji="1" lang="en-US" altLang="ko-KR" dirty="0"/>
              <a:t>)</a:t>
            </a:r>
            <a:r>
              <a:rPr kumimoji="1" lang="ko-KR" altLang="en-US" dirty="0"/>
              <a:t>로는 리눅스 커널을 컴파일해서 올려보았습니다</a:t>
            </a:r>
            <a:r>
              <a:rPr kumimoji="1" lang="en-US" altLang="ko-KR" dirty="0"/>
              <a:t>.</a:t>
            </a:r>
          </a:p>
          <a:p>
            <a:endParaRPr kumimoji="1" lang="ko-KR" altLang="en-US" dirty="0"/>
          </a:p>
        </p:txBody>
      </p:sp>
    </p:spTree>
    <p:extLst>
      <p:ext uri="{BB962C8B-B14F-4D97-AF65-F5344CB8AC3E}">
        <p14:creationId xmlns:p14="http://schemas.microsoft.com/office/powerpoint/2010/main" val="3613604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F9C87B-49C0-2941-AAA4-677AB9296D58}"/>
              </a:ext>
            </a:extLst>
          </p:cNvPr>
          <p:cNvSpPr>
            <a:spLocks noGrp="1"/>
          </p:cNvSpPr>
          <p:nvPr>
            <p:ph type="title"/>
          </p:nvPr>
        </p:nvSpPr>
        <p:spPr/>
        <p:txBody>
          <a:bodyPr/>
          <a:lstStyle/>
          <a:p>
            <a:r>
              <a:rPr kumimoji="1" lang="ko-KR" altLang="en-US" dirty="0"/>
              <a:t>이제 더 </a:t>
            </a:r>
            <a:r>
              <a:rPr kumimoji="1" lang="ko-KR" altLang="en-US" dirty="0" err="1"/>
              <a:t>가르칠게</a:t>
            </a:r>
            <a:r>
              <a:rPr kumimoji="1" lang="ko-KR" altLang="en-US" dirty="0"/>
              <a:t> 없을 정도로 공개했습니다</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4D446885-A590-224C-ACF3-CE7D7F84E7B1}"/>
              </a:ext>
            </a:extLst>
          </p:cNvPr>
          <p:cNvSpPr>
            <a:spLocks noGrp="1"/>
          </p:cNvSpPr>
          <p:nvPr>
            <p:ph idx="1"/>
          </p:nvPr>
        </p:nvSpPr>
        <p:spPr/>
        <p:txBody>
          <a:bodyPr/>
          <a:lstStyle/>
          <a:p>
            <a:r>
              <a:rPr kumimoji="1" lang="en-US" altLang="ko-KR" dirty="0"/>
              <a:t>2024</a:t>
            </a:r>
            <a:r>
              <a:rPr kumimoji="1" lang="ko-KR" altLang="en-US" dirty="0"/>
              <a:t>년 </a:t>
            </a:r>
            <a:r>
              <a:rPr kumimoji="1" lang="en-US" altLang="ko-KR" dirty="0"/>
              <a:t>8</a:t>
            </a:r>
            <a:r>
              <a:rPr kumimoji="1" lang="ko-KR" altLang="en-US" dirty="0"/>
              <a:t>월 </a:t>
            </a:r>
            <a:r>
              <a:rPr kumimoji="1" lang="en-US" altLang="ko-KR" dirty="0"/>
              <a:t>22</a:t>
            </a:r>
            <a:r>
              <a:rPr kumimoji="1" lang="ko-KR" altLang="en-US" dirty="0"/>
              <a:t>일 </a:t>
            </a:r>
            <a:r>
              <a:rPr kumimoji="1" lang="en-US" altLang="ko-KR" dirty="0"/>
              <a:t>(</a:t>
            </a:r>
            <a:r>
              <a:rPr kumimoji="1" lang="ko-KR" altLang="en-US" dirty="0"/>
              <a:t>목</a:t>
            </a:r>
            <a:r>
              <a:rPr kumimoji="1" lang="en-US" altLang="ko-KR" dirty="0"/>
              <a:t>) 6</a:t>
            </a:r>
            <a:r>
              <a:rPr kumimoji="1" lang="ko-KR" altLang="en-US" dirty="0"/>
              <a:t>시 </a:t>
            </a:r>
            <a:r>
              <a:rPr kumimoji="1" lang="en-US" altLang="ko-KR" dirty="0"/>
              <a:t>50</a:t>
            </a:r>
            <a:r>
              <a:rPr kumimoji="1" lang="ko-KR" altLang="en-US" dirty="0"/>
              <a:t>분 </a:t>
            </a:r>
            <a:r>
              <a:rPr kumimoji="1" lang="ko-KR" altLang="en-US" dirty="0" err="1"/>
              <a:t>아침부로</a:t>
            </a:r>
            <a:r>
              <a:rPr kumimoji="1" lang="ko-KR" altLang="en-US" dirty="0"/>
              <a:t> 정리를 통고합니다</a:t>
            </a:r>
            <a:r>
              <a:rPr kumimoji="1" lang="en-US" altLang="ko-KR" dirty="0"/>
              <a:t>.</a:t>
            </a:r>
          </a:p>
          <a:p>
            <a:endParaRPr kumimoji="1" lang="en-US" altLang="ko-KR" dirty="0"/>
          </a:p>
          <a:p>
            <a:r>
              <a:rPr kumimoji="1" lang="ko-KR" altLang="en-US" dirty="0"/>
              <a:t>트위터</a:t>
            </a:r>
            <a:r>
              <a:rPr kumimoji="1" lang="en-US" altLang="ko-KR" dirty="0"/>
              <a:t>, </a:t>
            </a:r>
            <a:r>
              <a:rPr kumimoji="1" lang="en-US" altLang="ko-KR" dirty="0" err="1"/>
              <a:t>github</a:t>
            </a:r>
            <a:r>
              <a:rPr kumimoji="1" lang="en-US" altLang="ko-KR" dirty="0"/>
              <a:t> </a:t>
            </a:r>
            <a:r>
              <a:rPr kumimoji="1" lang="ko-KR" altLang="en-US" dirty="0" err="1"/>
              <a:t>리포지토리</a:t>
            </a:r>
            <a:r>
              <a:rPr kumimoji="1" lang="en-US" altLang="ko-KR" dirty="0"/>
              <a:t>, ppt </a:t>
            </a:r>
            <a:r>
              <a:rPr kumimoji="1" lang="ko-KR" altLang="en-US" dirty="0"/>
              <a:t>공유</a:t>
            </a:r>
            <a:r>
              <a:rPr kumimoji="1" lang="en-US" altLang="ko-KR" dirty="0"/>
              <a:t>, C</a:t>
            </a:r>
            <a:r>
              <a:rPr kumimoji="1" lang="ko-KR" altLang="en-US" dirty="0"/>
              <a:t>언어 공격 코드 </a:t>
            </a:r>
            <a:r>
              <a:rPr kumimoji="1" lang="en-US" altLang="ko-KR" dirty="0"/>
              <a:t>2</a:t>
            </a:r>
            <a:r>
              <a:rPr kumimoji="1" lang="ko-KR" altLang="en-US" dirty="0"/>
              <a:t>개 공개</a:t>
            </a:r>
            <a:r>
              <a:rPr kumimoji="1" lang="en-US" altLang="ko-KR" dirty="0"/>
              <a:t>, </a:t>
            </a:r>
            <a:r>
              <a:rPr kumimoji="1" lang="ko-KR" altLang="en-US" dirty="0"/>
              <a:t>책 홍보를 이제 </a:t>
            </a:r>
            <a:r>
              <a:rPr kumimoji="1" lang="en-US" altLang="ko-KR" dirty="0"/>
              <a:t>1</a:t>
            </a:r>
            <a:r>
              <a:rPr kumimoji="1" lang="ko-KR" altLang="en-US" dirty="0"/>
              <a:t>차 마칩니다</a:t>
            </a:r>
            <a:r>
              <a:rPr kumimoji="1" lang="en-US" altLang="ko-KR" dirty="0"/>
              <a:t>.</a:t>
            </a:r>
          </a:p>
          <a:p>
            <a:endParaRPr kumimoji="1" lang="en-US" altLang="ko-KR" dirty="0"/>
          </a:p>
          <a:p>
            <a:r>
              <a:rPr kumimoji="1" lang="en-US" altLang="ko-KR" dirty="0"/>
              <a:t>2</a:t>
            </a:r>
            <a:r>
              <a:rPr kumimoji="1" lang="ko-KR" altLang="en-US" dirty="0"/>
              <a:t>차 홍보를 위해서 다음 기약이 어렵지만</a:t>
            </a:r>
            <a:r>
              <a:rPr kumimoji="1" lang="en-US" altLang="ko-KR" dirty="0"/>
              <a:t>, </a:t>
            </a:r>
            <a:r>
              <a:rPr kumimoji="1" lang="ko-KR" altLang="en-US" dirty="0"/>
              <a:t>여러분들의 이메일 연락이 있으면 고려해보겠습니다</a:t>
            </a:r>
            <a:r>
              <a:rPr kumimoji="1" lang="en-US" altLang="ko-KR" dirty="0"/>
              <a:t>. </a:t>
            </a:r>
            <a:r>
              <a:rPr kumimoji="1" lang="ko-KR" altLang="en-US" dirty="0"/>
              <a:t>그럼</a:t>
            </a:r>
            <a:r>
              <a:rPr kumimoji="1" lang="en-US" altLang="ko-KR" dirty="0"/>
              <a:t>… 20000(</a:t>
            </a:r>
            <a:r>
              <a:rPr kumimoji="1" lang="ko-KR" altLang="en-US" dirty="0"/>
              <a:t>이만</a:t>
            </a:r>
            <a:r>
              <a:rPr kumimoji="1" lang="en-US" altLang="ko-KR" dirty="0"/>
              <a:t>,.)</a:t>
            </a:r>
          </a:p>
        </p:txBody>
      </p:sp>
    </p:spTree>
    <p:extLst>
      <p:ext uri="{BB962C8B-B14F-4D97-AF65-F5344CB8AC3E}">
        <p14:creationId xmlns:p14="http://schemas.microsoft.com/office/powerpoint/2010/main" val="2890529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3972F7-9E41-4D49-BD17-C217AD756BF2}"/>
              </a:ext>
            </a:extLst>
          </p:cNvPr>
          <p:cNvSpPr>
            <a:spLocks noGrp="1"/>
          </p:cNvSpPr>
          <p:nvPr>
            <p:ph type="title"/>
          </p:nvPr>
        </p:nvSpPr>
        <p:spPr/>
        <p:txBody>
          <a:bodyPr/>
          <a:lstStyle/>
          <a:p>
            <a:r>
              <a:rPr kumimoji="1" lang="ko-KR" altLang="en-US" dirty="0"/>
              <a:t>저작권</a:t>
            </a:r>
          </a:p>
        </p:txBody>
      </p:sp>
      <p:sp>
        <p:nvSpPr>
          <p:cNvPr id="3" name="내용 개체 틀 2">
            <a:extLst>
              <a:ext uri="{FF2B5EF4-FFF2-40B4-BE49-F238E27FC236}">
                <a16:creationId xmlns:a16="http://schemas.microsoft.com/office/drawing/2014/main" id="{B94C8804-5AB7-984C-A165-E5E780FD57AE}"/>
              </a:ext>
            </a:extLst>
          </p:cNvPr>
          <p:cNvSpPr>
            <a:spLocks noGrp="1"/>
          </p:cNvSpPr>
          <p:nvPr>
            <p:ph idx="1"/>
          </p:nvPr>
        </p:nvSpPr>
        <p:spPr/>
        <p:txBody>
          <a:bodyPr/>
          <a:lstStyle/>
          <a:p>
            <a:r>
              <a:rPr kumimoji="1" lang="ko-KR" altLang="en-US" dirty="0"/>
              <a:t>본 자료는 해킹</a:t>
            </a:r>
            <a:r>
              <a:rPr kumimoji="1" lang="en-US" altLang="ko-KR" dirty="0"/>
              <a:t>1</a:t>
            </a:r>
            <a:r>
              <a:rPr kumimoji="1" lang="ko-KR" altLang="en-US" dirty="0"/>
              <a:t>을 출간하기위한 저작물로써</a:t>
            </a:r>
            <a:r>
              <a:rPr kumimoji="1" lang="en-US" altLang="ko-KR" dirty="0"/>
              <a:t>, </a:t>
            </a:r>
            <a:r>
              <a:rPr kumimoji="1" lang="ko-KR" altLang="en-US" dirty="0"/>
              <a:t>참고가 </a:t>
            </a:r>
            <a:r>
              <a:rPr kumimoji="1" lang="ko-KR" altLang="en-US" dirty="0" err="1"/>
              <a:t>되시기때문에복제를원하실수도있지만무단전재나복제는엄금합니다</a:t>
            </a:r>
            <a:r>
              <a:rPr kumimoji="1" lang="en-US" altLang="ko-KR" dirty="0"/>
              <a:t>.</a:t>
            </a:r>
          </a:p>
          <a:p>
            <a:endParaRPr kumimoji="1" lang="en-US" altLang="ko-KR" dirty="0"/>
          </a:p>
          <a:p>
            <a:r>
              <a:rPr kumimoji="1" lang="ko-KR" altLang="en-US" dirty="0"/>
              <a:t>해킹</a:t>
            </a:r>
            <a:r>
              <a:rPr kumimoji="1" lang="en-US" altLang="ko-KR" dirty="0"/>
              <a:t>1</a:t>
            </a:r>
            <a:r>
              <a:rPr kumimoji="1" lang="ko-KR" altLang="en-US" dirty="0"/>
              <a:t>은 이 내용을 바탕으로 여러 가지 테스트를 겸해서 좀 더 보강된 내용으로 해킹을 담론하고</a:t>
            </a:r>
            <a:r>
              <a:rPr kumimoji="1" lang="en-US" altLang="ko-KR" dirty="0"/>
              <a:t> </a:t>
            </a:r>
            <a:r>
              <a:rPr kumimoji="1" lang="ko-KR" altLang="en-US" dirty="0"/>
              <a:t>테스트합니다</a:t>
            </a:r>
            <a:endParaRPr kumimoji="1" lang="en-US" altLang="ko-KR" dirty="0"/>
          </a:p>
          <a:p>
            <a:endParaRPr kumimoji="1" lang="en-US" altLang="ko-KR" dirty="0"/>
          </a:p>
          <a:p>
            <a:r>
              <a:rPr kumimoji="1" lang="en-US" altLang="ko-KR" dirty="0"/>
              <a:t>300</a:t>
            </a:r>
            <a:r>
              <a:rPr kumimoji="1" lang="ko-KR" altLang="en-US" dirty="0" err="1"/>
              <a:t>페이지니까</a:t>
            </a:r>
            <a:r>
              <a:rPr kumimoji="1" lang="ko-KR" altLang="en-US" dirty="0"/>
              <a:t> 좀 비싸겠지만</a:t>
            </a:r>
            <a:r>
              <a:rPr kumimoji="1" lang="en-US" altLang="ko-KR" dirty="0"/>
              <a:t>, </a:t>
            </a:r>
            <a:r>
              <a:rPr kumimoji="1" lang="ko-KR" altLang="en-US" dirty="0"/>
              <a:t>사시는 분이 계실 거 같네요</a:t>
            </a:r>
            <a:r>
              <a:rPr kumimoji="1" lang="en-US" altLang="ko-KR" dirty="0"/>
              <a:t>.</a:t>
            </a:r>
          </a:p>
          <a:p>
            <a:r>
              <a:rPr kumimoji="1" lang="ko-KR" altLang="en-US" dirty="0" err="1"/>
              <a:t>자체저작이</a:t>
            </a:r>
            <a:r>
              <a:rPr kumimoji="1" lang="ko-KR" altLang="en-US" dirty="0"/>
              <a:t> 아니면</a:t>
            </a:r>
            <a:r>
              <a:rPr kumimoji="1" lang="en-US" altLang="ko-KR" dirty="0"/>
              <a:t>, </a:t>
            </a:r>
            <a:r>
              <a:rPr kumimoji="1" lang="ko-KR" altLang="en-US" dirty="0" err="1"/>
              <a:t>부크크에</a:t>
            </a:r>
            <a:r>
              <a:rPr kumimoji="1" lang="ko-KR" altLang="en-US" dirty="0"/>
              <a:t> 책을 다시 내겠습니다</a:t>
            </a:r>
            <a:r>
              <a:rPr kumimoji="1" lang="en-US" altLang="ko-KR"/>
              <a:t>.</a:t>
            </a:r>
            <a:endParaRPr kumimoji="1" lang="ko-KR" altLang="en-US" dirty="0"/>
          </a:p>
        </p:txBody>
      </p:sp>
    </p:spTree>
    <p:extLst>
      <p:ext uri="{BB962C8B-B14F-4D97-AF65-F5344CB8AC3E}">
        <p14:creationId xmlns:p14="http://schemas.microsoft.com/office/powerpoint/2010/main" val="4171236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C90744-CF29-034C-BD6B-A496CAF6B0DF}"/>
              </a:ext>
            </a:extLst>
          </p:cNvPr>
          <p:cNvSpPr>
            <a:spLocks noGrp="1"/>
          </p:cNvSpPr>
          <p:nvPr>
            <p:ph type="title"/>
          </p:nvPr>
        </p:nvSpPr>
        <p:spPr/>
        <p:txBody>
          <a:bodyPr/>
          <a:lstStyle/>
          <a:p>
            <a:r>
              <a:rPr kumimoji="1" lang="ko-KR" altLang="en-US" dirty="0"/>
              <a:t>기억력과 관계가 있나</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6160006-CEA6-9748-9B22-971AFB168A05}"/>
              </a:ext>
            </a:extLst>
          </p:cNvPr>
          <p:cNvSpPr>
            <a:spLocks noGrp="1"/>
          </p:cNvSpPr>
          <p:nvPr>
            <p:ph idx="1"/>
          </p:nvPr>
        </p:nvSpPr>
        <p:spPr/>
        <p:txBody>
          <a:bodyPr/>
          <a:lstStyle/>
          <a:p>
            <a:r>
              <a:rPr kumimoji="1" lang="en-US" altLang="ko-KR" b="1" dirty="0"/>
              <a:t>50% </a:t>
            </a:r>
            <a:r>
              <a:rPr kumimoji="1" lang="ko-KR" altLang="en-US" b="1" dirty="0"/>
              <a:t>정도는 기억</a:t>
            </a:r>
            <a:r>
              <a:rPr kumimoji="1" lang="ko-KR" altLang="en-US" dirty="0"/>
              <a:t>이 있어야 바로 어떤 내용인지 확인이 가능하구요</a:t>
            </a:r>
            <a:r>
              <a:rPr kumimoji="1" lang="en-US" altLang="ko-KR" dirty="0"/>
              <a:t>. </a:t>
            </a:r>
            <a:r>
              <a:rPr kumimoji="1" lang="ko-KR" altLang="en-US" dirty="0" err="1"/>
              <a:t>가쿠인하셨으면은</a:t>
            </a:r>
            <a:r>
              <a:rPr kumimoji="1" lang="ko-KR" altLang="en-US" dirty="0"/>
              <a:t> 바로 </a:t>
            </a:r>
            <a:r>
              <a:rPr kumimoji="1" lang="ko-KR" altLang="en-US" dirty="0" err="1"/>
              <a:t>아시는거라고</a:t>
            </a:r>
            <a:r>
              <a:rPr kumimoji="1" lang="ko-KR" altLang="en-US" dirty="0"/>
              <a:t> 믿은 다음에 자료를 슬며시 조금 보시면</a:t>
            </a:r>
            <a:r>
              <a:rPr kumimoji="1" lang="en-US" altLang="ko-KR" dirty="0"/>
              <a:t>, </a:t>
            </a:r>
            <a:r>
              <a:rPr kumimoji="1" lang="ko-KR" altLang="en-US" b="1" dirty="0"/>
              <a:t>외워진 것과 안 </a:t>
            </a:r>
            <a:r>
              <a:rPr kumimoji="1" lang="ko-KR" altLang="en-US" b="1" dirty="0" err="1"/>
              <a:t>외워진거라고</a:t>
            </a:r>
            <a:r>
              <a:rPr kumimoji="1" lang="ko-KR" altLang="en-US" b="1" dirty="0"/>
              <a:t> 나누지만 말고 보시면서 하시면 </a:t>
            </a:r>
            <a:r>
              <a:rPr kumimoji="1" lang="ko-KR" altLang="en-US" b="1" dirty="0" err="1"/>
              <a:t>되</a:t>
            </a:r>
            <a:r>
              <a:rPr kumimoji="1" lang="ko-KR" altLang="en-US" dirty="0" err="1"/>
              <a:t>시는거세요</a:t>
            </a:r>
            <a:r>
              <a:rPr kumimoji="1" lang="en-US" altLang="ko-KR" dirty="0"/>
              <a:t>.</a:t>
            </a:r>
          </a:p>
          <a:p>
            <a:endParaRPr kumimoji="1" lang="en-US" altLang="ko-KR" dirty="0"/>
          </a:p>
          <a:p>
            <a:r>
              <a:rPr kumimoji="1" lang="ko-KR" altLang="en-US" dirty="0"/>
              <a:t>가 해커에게는 </a:t>
            </a:r>
            <a:r>
              <a:rPr kumimoji="1" lang="ko-KR" altLang="en-US" dirty="0" err="1"/>
              <a:t>아주아주아주아주아주아주아주아주아주</a:t>
            </a:r>
            <a:endParaRPr kumimoji="1" lang="en-US" altLang="ko-KR" dirty="0"/>
          </a:p>
          <a:p>
            <a:r>
              <a:rPr kumimoji="1" lang="ko-KR" altLang="en-US" dirty="0"/>
              <a:t>아주</a:t>
            </a:r>
            <a:r>
              <a:rPr kumimoji="1" lang="en-US" altLang="ko-KR" dirty="0"/>
              <a:t>(</a:t>
            </a:r>
            <a:r>
              <a:rPr kumimoji="1" lang="ko-KR" altLang="en-US" dirty="0"/>
              <a:t>텐</a:t>
            </a:r>
            <a:r>
              <a:rPr kumimoji="1" lang="en-US" altLang="ko-KR" dirty="0"/>
              <a:t>) </a:t>
            </a:r>
            <a:r>
              <a:rPr kumimoji="1" lang="ko-KR" altLang="en-US" sz="4000" b="1" u="sng" dirty="0"/>
              <a:t>자료 관리</a:t>
            </a:r>
            <a:r>
              <a:rPr kumimoji="1" lang="ko-KR" altLang="en-US" dirty="0"/>
              <a:t>가 중요함</a:t>
            </a:r>
            <a:r>
              <a:rPr kumimoji="1" lang="en-US" altLang="ko-KR" dirty="0"/>
              <a:t>!</a:t>
            </a:r>
          </a:p>
          <a:p>
            <a:r>
              <a:rPr kumimoji="1" lang="ko-KR" altLang="en-US" dirty="0"/>
              <a:t>보유하고</a:t>
            </a:r>
            <a:r>
              <a:rPr kumimoji="1" lang="en-US" altLang="ko-KR" dirty="0"/>
              <a:t>, </a:t>
            </a:r>
            <a:r>
              <a:rPr kumimoji="1" lang="ko-KR" altLang="en-US" i="1" u="sng" dirty="0"/>
              <a:t>하드디스크 테라바이트로 쓰세요</a:t>
            </a:r>
            <a:r>
              <a:rPr kumimoji="1" lang="en-US" altLang="ko-KR" i="1" u="sng" dirty="0"/>
              <a:t>.</a:t>
            </a:r>
            <a:r>
              <a:rPr kumimoji="1" lang="en-US" altLang="ko-KR" dirty="0"/>
              <a:t> </a:t>
            </a:r>
            <a:r>
              <a:rPr kumimoji="1" lang="ko-KR" altLang="en-US" dirty="0"/>
              <a:t>외장 </a:t>
            </a:r>
            <a:r>
              <a:rPr kumimoji="1" lang="en-US" altLang="ko-KR" dirty="0"/>
              <a:t>USB</a:t>
            </a:r>
            <a:r>
              <a:rPr kumimoji="1" lang="ko-KR" altLang="en-US" dirty="0"/>
              <a:t>씁니다</a:t>
            </a:r>
            <a:endParaRPr kumimoji="1" lang="en-US" altLang="ko-KR" dirty="0"/>
          </a:p>
          <a:p>
            <a:endParaRPr kumimoji="1" lang="ko-KR" altLang="en-US" dirty="0"/>
          </a:p>
        </p:txBody>
      </p:sp>
    </p:spTree>
    <p:extLst>
      <p:ext uri="{BB962C8B-B14F-4D97-AF65-F5344CB8AC3E}">
        <p14:creationId xmlns:p14="http://schemas.microsoft.com/office/powerpoint/2010/main" val="23444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2DF1CD-4A03-F94C-B717-09CEC6C19B37}"/>
              </a:ext>
            </a:extLst>
          </p:cNvPr>
          <p:cNvSpPr>
            <a:spLocks noGrp="1"/>
          </p:cNvSpPr>
          <p:nvPr>
            <p:ph type="title"/>
          </p:nvPr>
        </p:nvSpPr>
        <p:spPr/>
        <p:txBody>
          <a:bodyPr/>
          <a:lstStyle/>
          <a:p>
            <a:r>
              <a:rPr kumimoji="1" lang="en-US" altLang="ko-KR" dirty="0"/>
              <a:t>-</a:t>
            </a:r>
            <a:r>
              <a:rPr kumimoji="1" lang="ko-KR" altLang="en-US" dirty="0"/>
              <a:t> 컴퓨터의 범위</a:t>
            </a:r>
          </a:p>
        </p:txBody>
      </p:sp>
      <p:sp>
        <p:nvSpPr>
          <p:cNvPr id="3" name="내용 개체 틀 2">
            <a:extLst>
              <a:ext uri="{FF2B5EF4-FFF2-40B4-BE49-F238E27FC236}">
                <a16:creationId xmlns:a16="http://schemas.microsoft.com/office/drawing/2014/main" id="{7E29C157-E816-0541-96D9-DF6585B85B65}"/>
              </a:ext>
            </a:extLst>
          </p:cNvPr>
          <p:cNvSpPr>
            <a:spLocks noGrp="1"/>
          </p:cNvSpPr>
          <p:nvPr>
            <p:ph idx="1"/>
          </p:nvPr>
        </p:nvSpPr>
        <p:spPr/>
        <p:txBody>
          <a:bodyPr/>
          <a:lstStyle/>
          <a:p>
            <a:r>
              <a:rPr kumimoji="1" lang="ko-KR" altLang="en-US" dirty="0"/>
              <a:t>스마트 장치</a:t>
            </a:r>
            <a:r>
              <a:rPr kumimoji="1" lang="en-US" altLang="ko-KR" dirty="0"/>
              <a:t>, PC </a:t>
            </a:r>
            <a:r>
              <a:rPr kumimoji="1" lang="ko-KR" altLang="en-US" dirty="0" err="1"/>
              <a:t>퍼스날</a:t>
            </a:r>
            <a:r>
              <a:rPr kumimoji="1" lang="en-US" altLang="ko-KR" dirty="0"/>
              <a:t>, </a:t>
            </a:r>
            <a:r>
              <a:rPr kumimoji="1" lang="ko-KR" altLang="en-US" dirty="0"/>
              <a:t>데이터 서버</a:t>
            </a:r>
            <a:r>
              <a:rPr kumimoji="1" lang="en-US" altLang="ko-KR" dirty="0"/>
              <a:t>, </a:t>
            </a:r>
            <a:r>
              <a:rPr kumimoji="1" lang="ko-KR" altLang="en-US" dirty="0"/>
              <a:t>어플리케이션 서버</a:t>
            </a:r>
            <a:r>
              <a:rPr kumimoji="1" lang="en-US" altLang="ko-KR" dirty="0"/>
              <a:t>, </a:t>
            </a:r>
            <a:r>
              <a:rPr kumimoji="1" lang="ko-KR" altLang="en-US" dirty="0"/>
              <a:t>백업 서버</a:t>
            </a:r>
            <a:r>
              <a:rPr kumimoji="1" lang="en-US" altLang="ko-KR" dirty="0"/>
              <a:t>, </a:t>
            </a:r>
            <a:r>
              <a:rPr kumimoji="1" lang="ko-KR" altLang="en-US" dirty="0"/>
              <a:t>휴대폰</a:t>
            </a:r>
            <a:r>
              <a:rPr kumimoji="1" lang="en-US" altLang="ko-KR" dirty="0"/>
              <a:t>, </a:t>
            </a:r>
            <a:r>
              <a:rPr kumimoji="1" lang="ko-KR" altLang="en-US" dirty="0"/>
              <a:t>전화기</a:t>
            </a:r>
            <a:r>
              <a:rPr kumimoji="1" lang="en-US" altLang="ko-KR" dirty="0"/>
              <a:t>, </a:t>
            </a:r>
            <a:r>
              <a:rPr kumimoji="1" lang="ko-KR" altLang="en-US" dirty="0"/>
              <a:t>텔레비전</a:t>
            </a:r>
            <a:r>
              <a:rPr kumimoji="1" lang="en-US" altLang="ko-KR" dirty="0"/>
              <a:t>, </a:t>
            </a:r>
            <a:r>
              <a:rPr kumimoji="1" lang="ko-KR" altLang="en-US" dirty="0"/>
              <a:t>영사기</a:t>
            </a:r>
            <a:r>
              <a:rPr kumimoji="1" lang="en-US" altLang="ko-KR" dirty="0"/>
              <a:t>, </a:t>
            </a:r>
            <a:r>
              <a:rPr kumimoji="1" lang="ko-KR" altLang="en-US" dirty="0" err="1"/>
              <a:t>캠카메라인터넷지원버전</a:t>
            </a:r>
            <a:r>
              <a:rPr kumimoji="1" lang="en-US" altLang="ko-KR" dirty="0"/>
              <a:t>, </a:t>
            </a:r>
            <a:r>
              <a:rPr kumimoji="1" lang="ko-KR" altLang="en-US" dirty="0" err="1"/>
              <a:t>수퍼컴퓨팅</a:t>
            </a:r>
            <a:r>
              <a:rPr kumimoji="1" lang="ko-KR" altLang="en-US" dirty="0"/>
              <a:t> 체계들</a:t>
            </a:r>
            <a:endParaRPr kumimoji="1" lang="en-US" altLang="ko-KR" dirty="0"/>
          </a:p>
          <a:p>
            <a:endParaRPr kumimoji="1" lang="en-US" altLang="ko-KR" dirty="0"/>
          </a:p>
          <a:p>
            <a:r>
              <a:rPr kumimoji="1" lang="ko-KR" altLang="en-US" dirty="0"/>
              <a:t>위에 언급한 모든 장치는 칩과 관계되고 </a:t>
            </a:r>
            <a:r>
              <a:rPr kumimoji="1" lang="ko-KR" altLang="en-US" dirty="0" err="1"/>
              <a:t>메모리와도</a:t>
            </a:r>
            <a:r>
              <a:rPr kumimoji="1" lang="ko-KR" altLang="en-US" dirty="0"/>
              <a:t> 관계되어 있어서 우리가 쉽게 생각하는 친숙한 </a:t>
            </a:r>
            <a:r>
              <a:rPr kumimoji="1" lang="ko-KR" altLang="en-US" dirty="0" err="1"/>
              <a:t>퍼스날</a:t>
            </a:r>
            <a:r>
              <a:rPr kumimoji="1" lang="ko-KR" altLang="en-US" dirty="0"/>
              <a:t> 컴퓨터와도 동일한 컴퓨터 기능을 보유하므로</a:t>
            </a:r>
            <a:r>
              <a:rPr kumimoji="1" lang="en-US" altLang="ko-KR" dirty="0"/>
              <a:t>, </a:t>
            </a:r>
            <a:r>
              <a:rPr kumimoji="1" lang="ko-KR" altLang="en-US" dirty="0"/>
              <a:t>컴퓨터로 분류할 수 있습니다</a:t>
            </a:r>
            <a:r>
              <a:rPr kumimoji="1" lang="en-US" altLang="ko-KR" dirty="0"/>
              <a:t>. </a:t>
            </a:r>
          </a:p>
          <a:p>
            <a:r>
              <a:rPr kumimoji="1" lang="ko-KR" altLang="en-US" dirty="0"/>
              <a:t>모두 컴퓨터로 인지하고 인식을 확인해 보시기 바랍니다 </a:t>
            </a:r>
          </a:p>
        </p:txBody>
      </p:sp>
    </p:spTree>
    <p:extLst>
      <p:ext uri="{BB962C8B-B14F-4D97-AF65-F5344CB8AC3E}">
        <p14:creationId xmlns:p14="http://schemas.microsoft.com/office/powerpoint/2010/main" val="907583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2836CE-C402-0241-A9B9-F10AEED9E592}"/>
              </a:ext>
            </a:extLst>
          </p:cNvPr>
          <p:cNvSpPr>
            <a:spLocks noGrp="1"/>
          </p:cNvSpPr>
          <p:nvPr>
            <p:ph type="title"/>
          </p:nvPr>
        </p:nvSpPr>
        <p:spPr/>
        <p:txBody>
          <a:bodyPr/>
          <a:lstStyle/>
          <a:p>
            <a:r>
              <a:rPr kumimoji="1" lang="en-US" altLang="ko-KR" dirty="0"/>
              <a:t>ARM, ARMv64, MIPS, PPC???</a:t>
            </a:r>
            <a:endParaRPr kumimoji="1" lang="ko-KR" altLang="en-US" dirty="0"/>
          </a:p>
        </p:txBody>
      </p:sp>
      <p:sp>
        <p:nvSpPr>
          <p:cNvPr id="3" name="내용 개체 틀 2">
            <a:extLst>
              <a:ext uri="{FF2B5EF4-FFF2-40B4-BE49-F238E27FC236}">
                <a16:creationId xmlns:a16="http://schemas.microsoft.com/office/drawing/2014/main" id="{211CD560-6C23-0E42-9EFB-B455E3D80D85}"/>
              </a:ext>
            </a:extLst>
          </p:cNvPr>
          <p:cNvSpPr>
            <a:spLocks noGrp="1"/>
          </p:cNvSpPr>
          <p:nvPr>
            <p:ph idx="1"/>
          </p:nvPr>
        </p:nvSpPr>
        <p:spPr/>
        <p:txBody>
          <a:bodyPr/>
          <a:lstStyle/>
          <a:p>
            <a:r>
              <a:rPr kumimoji="1" lang="ko-KR" altLang="en-US" dirty="0"/>
              <a:t>글쎄</a:t>
            </a:r>
            <a:r>
              <a:rPr kumimoji="1" lang="en-US" altLang="ko-KR" dirty="0"/>
              <a:t>,…</a:t>
            </a:r>
          </a:p>
          <a:p>
            <a:r>
              <a:rPr kumimoji="1" lang="ko-KR" altLang="en-US" dirty="0" err="1"/>
              <a:t>피시해킹이</a:t>
            </a:r>
            <a:r>
              <a:rPr kumimoji="1" lang="ko-KR" altLang="en-US" dirty="0"/>
              <a:t> </a:t>
            </a:r>
            <a:r>
              <a:rPr kumimoji="1" lang="ko-KR" altLang="en-US" dirty="0" err="1"/>
              <a:t>워낙에</a:t>
            </a:r>
            <a:r>
              <a:rPr kumimoji="1" lang="ko-KR" altLang="en-US" dirty="0"/>
              <a:t> </a:t>
            </a:r>
            <a:r>
              <a:rPr kumimoji="1" lang="ko-KR" altLang="en-US" dirty="0" err="1"/>
              <a:t>신기한게</a:t>
            </a:r>
            <a:r>
              <a:rPr kumimoji="1" lang="ko-KR" altLang="en-US" dirty="0"/>
              <a:t> 많아 할 게 많은데</a:t>
            </a:r>
            <a:endParaRPr kumimoji="1" lang="en-US" altLang="ko-KR" dirty="0"/>
          </a:p>
          <a:p>
            <a:r>
              <a:rPr kumimoji="1" lang="ko-KR" altLang="en-US" dirty="0" err="1"/>
              <a:t>스미싱이라는</a:t>
            </a:r>
            <a:r>
              <a:rPr kumimoji="1" lang="ko-KR" altLang="en-US" dirty="0"/>
              <a:t> 스팸메일 보내서 악성코드 유도하는 링크나 뿌리는 </a:t>
            </a:r>
            <a:r>
              <a:rPr kumimoji="1" lang="ko-KR" altLang="en-US" dirty="0" err="1"/>
              <a:t>소셜공격하려고</a:t>
            </a:r>
            <a:r>
              <a:rPr kumimoji="1" lang="ko-KR" altLang="en-US" dirty="0"/>
              <a:t> </a:t>
            </a:r>
            <a:r>
              <a:rPr kumimoji="1" lang="en-US" altLang="ko-KR" dirty="0"/>
              <a:t>ARM</a:t>
            </a:r>
            <a:r>
              <a:rPr kumimoji="1" lang="ko-KR" altLang="en-US" dirty="0"/>
              <a:t>을 배우는 것도 아니고</a:t>
            </a:r>
            <a:r>
              <a:rPr kumimoji="1" lang="en-US" altLang="ko-KR" dirty="0"/>
              <a:t>, </a:t>
            </a:r>
            <a:r>
              <a:rPr kumimoji="1" lang="ko-KR" altLang="en-US" dirty="0"/>
              <a:t>글쎄요 게임기를 만들생각으로 해킹을 하는 </a:t>
            </a:r>
            <a:r>
              <a:rPr kumimoji="1" lang="en-US" altLang="ko-KR" dirty="0"/>
              <a:t>MIPS</a:t>
            </a:r>
            <a:r>
              <a:rPr kumimoji="1" lang="ko-KR" altLang="en-US" dirty="0"/>
              <a:t>도 </a:t>
            </a:r>
            <a:r>
              <a:rPr kumimoji="1" lang="ko-KR" altLang="en-US" dirty="0" err="1"/>
              <a:t>아니구요</a:t>
            </a:r>
            <a:r>
              <a:rPr kumimoji="1" lang="en-US" altLang="ko-KR" dirty="0"/>
              <a:t>. </a:t>
            </a:r>
            <a:r>
              <a:rPr kumimoji="1" lang="ko-KR" altLang="en-US" dirty="0" err="1"/>
              <a:t>파워피씨</a:t>
            </a:r>
            <a:r>
              <a:rPr kumimoji="1" lang="ko-KR" altLang="en-US" dirty="0"/>
              <a:t> 누가 쓰나요 문제로 인해 그거 왜 </a:t>
            </a:r>
            <a:r>
              <a:rPr kumimoji="1" lang="ko-KR" altLang="en-US" dirty="0" err="1"/>
              <a:t>배우는거지</a:t>
            </a:r>
            <a:r>
              <a:rPr kumimoji="1" lang="en-US" altLang="ko-KR" dirty="0"/>
              <a:t>?!</a:t>
            </a:r>
            <a:r>
              <a:rPr kumimoji="1" lang="ko-KR" altLang="en-US" dirty="0" err="1"/>
              <a:t>라는거구요</a:t>
            </a:r>
            <a:r>
              <a:rPr kumimoji="1" lang="en-US" altLang="ko-KR" dirty="0"/>
              <a:t>.</a:t>
            </a:r>
          </a:p>
          <a:p>
            <a:r>
              <a:rPr kumimoji="1" lang="en-US" altLang="ko-KR" dirty="0"/>
              <a:t>64</a:t>
            </a:r>
            <a:r>
              <a:rPr kumimoji="1" lang="ko-KR" altLang="en-US" dirty="0" err="1"/>
              <a:t>비트지원하는건</a:t>
            </a:r>
            <a:r>
              <a:rPr kumimoji="1" lang="ko-KR" altLang="en-US" dirty="0"/>
              <a:t> 참 잘됐네요</a:t>
            </a:r>
            <a:r>
              <a:rPr kumimoji="1" lang="en-US" altLang="ko-KR" dirty="0"/>
              <a:t>.</a:t>
            </a:r>
            <a:r>
              <a:rPr kumimoji="1" lang="ko-KR" altLang="en-US" dirty="0" err="1"/>
              <a:t>스마트장치에쓰이니까</a:t>
            </a:r>
            <a:r>
              <a:rPr kumimoji="1" lang="en-US" altLang="ko-KR" dirty="0"/>
              <a:t>.</a:t>
            </a:r>
          </a:p>
          <a:p>
            <a:r>
              <a:rPr kumimoji="1" lang="ko-KR" altLang="en-US" dirty="0"/>
              <a:t>개인적으로는 저는 </a:t>
            </a:r>
            <a:r>
              <a:rPr kumimoji="1" lang="en-US" altLang="ko-KR" dirty="0"/>
              <a:t>x86, x86 64</a:t>
            </a:r>
            <a:r>
              <a:rPr kumimoji="1" lang="ko-KR" altLang="en-US" dirty="0"/>
              <a:t>면 </a:t>
            </a:r>
            <a:r>
              <a:rPr kumimoji="1" lang="ko-KR" altLang="en-US" dirty="0" err="1"/>
              <a:t>된다입니다</a:t>
            </a:r>
            <a:r>
              <a:rPr kumimoji="1" lang="en-US" altLang="ko-KR" dirty="0"/>
              <a:t>.</a:t>
            </a:r>
          </a:p>
          <a:p>
            <a:r>
              <a:rPr kumimoji="1" lang="en-US" altLang="ko-KR" dirty="0"/>
              <a:t>ARM</a:t>
            </a:r>
            <a:r>
              <a:rPr kumimoji="1" lang="ko-KR" altLang="en-US" dirty="0"/>
              <a:t>반대합니다</a:t>
            </a:r>
            <a:r>
              <a:rPr kumimoji="1" lang="en-US" altLang="ko-KR" dirty="0"/>
              <a:t>. 1%</a:t>
            </a:r>
            <a:r>
              <a:rPr kumimoji="1" lang="ko-KR" altLang="en-US" dirty="0"/>
              <a:t>해커님들도 쓰지 마세요</a:t>
            </a:r>
          </a:p>
        </p:txBody>
      </p:sp>
    </p:spTree>
    <p:extLst>
      <p:ext uri="{BB962C8B-B14F-4D97-AF65-F5344CB8AC3E}">
        <p14:creationId xmlns:p14="http://schemas.microsoft.com/office/powerpoint/2010/main" val="2326582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04A80-CC32-B04A-AAB6-DD1F5A09AED2}"/>
              </a:ext>
            </a:extLst>
          </p:cNvPr>
          <p:cNvSpPr>
            <a:spLocks noGrp="1"/>
          </p:cNvSpPr>
          <p:nvPr>
            <p:ph type="title"/>
          </p:nvPr>
        </p:nvSpPr>
        <p:spPr/>
        <p:txBody>
          <a:bodyPr>
            <a:normAutofit/>
          </a:bodyPr>
          <a:lstStyle/>
          <a:p>
            <a:r>
              <a:rPr kumimoji="1" lang="ko-KR" altLang="en-US" sz="4000" dirty="0"/>
              <a:t>취약성과 </a:t>
            </a:r>
            <a:r>
              <a:rPr kumimoji="1" lang="ko-KR" altLang="en-US" sz="4000" dirty="0" err="1"/>
              <a:t>공격코드</a:t>
            </a:r>
            <a:r>
              <a:rPr kumimoji="1" lang="ko-KR" altLang="en-US" sz="4000" dirty="0"/>
              <a:t> 그리고 </a:t>
            </a:r>
            <a:r>
              <a:rPr kumimoji="1" lang="ko-KR" altLang="en-US" sz="4000" dirty="0" err="1"/>
              <a:t>공격기술의</a:t>
            </a:r>
            <a:r>
              <a:rPr kumimoji="1" lang="ko-KR" altLang="en-US" sz="4000" dirty="0"/>
              <a:t> 차이</a:t>
            </a:r>
            <a:r>
              <a:rPr kumimoji="1" lang="en-US" altLang="ko-KR" sz="4000" dirty="0"/>
              <a:t>?</a:t>
            </a:r>
            <a:endParaRPr kumimoji="1" lang="ko-KR" altLang="en-US" sz="4000" dirty="0"/>
          </a:p>
        </p:txBody>
      </p:sp>
      <p:sp>
        <p:nvSpPr>
          <p:cNvPr id="3" name="내용 개체 틀 2">
            <a:extLst>
              <a:ext uri="{FF2B5EF4-FFF2-40B4-BE49-F238E27FC236}">
                <a16:creationId xmlns:a16="http://schemas.microsoft.com/office/drawing/2014/main" id="{E7DE180A-99AB-9044-B1F1-91363B6B8B01}"/>
              </a:ext>
            </a:extLst>
          </p:cNvPr>
          <p:cNvSpPr>
            <a:spLocks noGrp="1"/>
          </p:cNvSpPr>
          <p:nvPr>
            <p:ph idx="1"/>
          </p:nvPr>
        </p:nvSpPr>
        <p:spPr/>
        <p:txBody>
          <a:bodyPr>
            <a:normAutofit fontScale="92500" lnSpcReduction="10000"/>
          </a:bodyPr>
          <a:lstStyle/>
          <a:p>
            <a:r>
              <a:rPr kumimoji="1" lang="ko-KR" altLang="en-US" sz="2400" dirty="0"/>
              <a:t>취약성은 공격 기법을 만들기 위해서 필요하고 공격 코드를 만들기 위해서도 필요합니다</a:t>
            </a:r>
            <a:r>
              <a:rPr kumimoji="1" lang="en-US" altLang="ko-KR" sz="2400" dirty="0"/>
              <a:t>. </a:t>
            </a:r>
            <a:r>
              <a:rPr kumimoji="1" lang="ko-KR" altLang="en-US" sz="2400" dirty="0" err="1"/>
              <a:t>공통성질의</a:t>
            </a:r>
            <a:r>
              <a:rPr kumimoji="1" lang="ko-KR" altLang="en-US" sz="2400" dirty="0"/>
              <a:t> </a:t>
            </a:r>
            <a:r>
              <a:rPr kumimoji="1" lang="ko-KR" altLang="en-US" sz="2400" dirty="0" err="1"/>
              <a:t>공격코드</a:t>
            </a:r>
            <a:r>
              <a:rPr kumimoji="1" lang="en-US" altLang="ko-KR" sz="2400" dirty="0"/>
              <a:t>vs</a:t>
            </a:r>
            <a:r>
              <a:rPr kumimoji="1" lang="ko-KR" altLang="en-US" sz="2400" dirty="0" err="1"/>
              <a:t>공격기법은</a:t>
            </a:r>
            <a:r>
              <a:rPr kumimoji="1" lang="ko-KR" altLang="en-US" sz="2400" dirty="0"/>
              <a:t> 한마디로 </a:t>
            </a:r>
            <a:r>
              <a:rPr kumimoji="1" lang="ko-KR" altLang="en-US" sz="2400" dirty="0" err="1"/>
              <a:t>테크니키</a:t>
            </a:r>
            <a:r>
              <a:rPr kumimoji="1" lang="en-US" altLang="ko-KR" sz="2400" dirty="0"/>
              <a:t>(</a:t>
            </a:r>
            <a:r>
              <a:rPr kumimoji="1" lang="ko-KR" altLang="en-US" sz="2400" dirty="0"/>
              <a:t>기법</a:t>
            </a:r>
            <a:r>
              <a:rPr kumimoji="1" lang="en-US" altLang="ko-KR" sz="2400" dirty="0"/>
              <a:t>) </a:t>
            </a:r>
            <a:r>
              <a:rPr kumimoji="1" lang="ko-KR" altLang="en-US" sz="2400" dirty="0"/>
              <a:t>또는 </a:t>
            </a:r>
            <a:r>
              <a:rPr kumimoji="1" lang="ko-KR" altLang="en-US" sz="2400" dirty="0" err="1"/>
              <a:t>메소드</a:t>
            </a:r>
            <a:r>
              <a:rPr kumimoji="1" lang="en-US" altLang="ko-KR" sz="2400" dirty="0"/>
              <a:t>(</a:t>
            </a:r>
            <a:r>
              <a:rPr kumimoji="1" lang="ko-KR" altLang="en-US" sz="2400" dirty="0"/>
              <a:t>등장 방법</a:t>
            </a:r>
            <a:r>
              <a:rPr kumimoji="1" lang="en-US" altLang="ko-KR" sz="2400" dirty="0"/>
              <a:t>)</a:t>
            </a:r>
            <a:r>
              <a:rPr kumimoji="1" lang="ko-KR" altLang="en-US" sz="2400" dirty="0"/>
              <a:t>이라고 분류됩니다</a:t>
            </a:r>
            <a:r>
              <a:rPr kumimoji="1" lang="en-US" altLang="ko-KR" sz="2400" dirty="0"/>
              <a:t>. </a:t>
            </a:r>
          </a:p>
          <a:p>
            <a:endParaRPr kumimoji="1" lang="en-US" altLang="ko-KR" sz="2400" dirty="0"/>
          </a:p>
          <a:p>
            <a:r>
              <a:rPr kumimoji="1" lang="ko-KR" altLang="en-US" sz="2400" dirty="0"/>
              <a:t>핵심은 </a:t>
            </a:r>
            <a:r>
              <a:rPr kumimoji="1" lang="ko-KR" altLang="en-US" sz="2400" b="1" dirty="0"/>
              <a:t>취약성의 이해</a:t>
            </a:r>
            <a:r>
              <a:rPr kumimoji="1" lang="ko-KR" altLang="en-US" sz="2400" dirty="0"/>
              <a:t>에 있고</a:t>
            </a:r>
            <a:r>
              <a:rPr kumimoji="1" lang="en-US" altLang="ko-KR" sz="2400" dirty="0"/>
              <a:t>, </a:t>
            </a:r>
            <a:r>
              <a:rPr kumimoji="1" lang="ko-KR" altLang="en-US" sz="2400" dirty="0"/>
              <a:t>또 공격이 되는 </a:t>
            </a:r>
            <a:r>
              <a:rPr kumimoji="1" lang="ko-KR" altLang="en-US" sz="2400" b="1" dirty="0"/>
              <a:t>성공 코드를 읽는 것</a:t>
            </a:r>
            <a:r>
              <a:rPr kumimoji="1" lang="ko-KR" altLang="en-US" sz="2400" dirty="0"/>
              <a:t>에 있어서 </a:t>
            </a:r>
            <a:r>
              <a:rPr kumimoji="1" lang="ko-KR" altLang="en-US" sz="2400" b="1" dirty="0"/>
              <a:t>자료 관리를 잘하고 분석</a:t>
            </a:r>
            <a:r>
              <a:rPr kumimoji="1" lang="ko-KR" altLang="en-US" sz="2400" dirty="0"/>
              <a:t>하는 것이 해커의 실력에 도움이 됩니다</a:t>
            </a:r>
            <a:r>
              <a:rPr kumimoji="1" lang="en-US" altLang="ko-KR" sz="2400" dirty="0"/>
              <a:t>. </a:t>
            </a:r>
            <a:r>
              <a:rPr kumimoji="1" lang="ko-KR" altLang="en-US" sz="2400" dirty="0" err="1"/>
              <a:t>신규원데이취약성을</a:t>
            </a:r>
            <a:r>
              <a:rPr kumimoji="1" lang="ko-KR" altLang="en-US" sz="2400" dirty="0"/>
              <a:t> 찾아서 </a:t>
            </a:r>
            <a:r>
              <a:rPr kumimoji="1" lang="ko-KR" altLang="en-US" sz="2400" dirty="0" err="1"/>
              <a:t>퍼징을</a:t>
            </a:r>
            <a:r>
              <a:rPr kumimoji="1" lang="ko-KR" altLang="en-US" sz="2400" dirty="0"/>
              <a:t> 하고 공격 코드를 쉽게 </a:t>
            </a:r>
            <a:r>
              <a:rPr kumimoji="1" lang="ko-KR" altLang="en-US" sz="2400" dirty="0" err="1"/>
              <a:t>작성하느니하는</a:t>
            </a:r>
            <a:r>
              <a:rPr kumimoji="1" lang="ko-KR" altLang="en-US" sz="2400" dirty="0"/>
              <a:t> 말은 믿지 않는게 좋습니다</a:t>
            </a:r>
            <a:r>
              <a:rPr kumimoji="1" lang="en-US" altLang="ko-KR" sz="2400" dirty="0"/>
              <a:t>. </a:t>
            </a:r>
            <a:r>
              <a:rPr kumimoji="1" lang="ko-KR" altLang="en-US" sz="2400" dirty="0"/>
              <a:t>여러 사람들의 공동작업인 경우가 더러 있습니다</a:t>
            </a:r>
            <a:r>
              <a:rPr kumimoji="1" lang="en-US" altLang="ko-KR" sz="2400" dirty="0"/>
              <a:t>. </a:t>
            </a:r>
            <a:r>
              <a:rPr kumimoji="1" lang="ko-KR" altLang="en-US" sz="2400" dirty="0"/>
              <a:t>솔로로 실력을 </a:t>
            </a:r>
            <a:r>
              <a:rPr kumimoji="1" lang="en-US" altLang="ko-KR" sz="2400" dirty="0"/>
              <a:t>1%</a:t>
            </a:r>
            <a:r>
              <a:rPr kumimoji="1" lang="ko-KR" altLang="en-US" sz="2400" dirty="0"/>
              <a:t>해커로 </a:t>
            </a:r>
            <a:r>
              <a:rPr kumimoji="1" lang="ko-KR" altLang="en-US" sz="2400" dirty="0" err="1"/>
              <a:t>키운거라면</a:t>
            </a:r>
            <a:r>
              <a:rPr kumimoji="1" lang="en-US" altLang="ko-KR" sz="2400" dirty="0"/>
              <a:t> </a:t>
            </a:r>
            <a:r>
              <a:rPr kumimoji="1" lang="ko-KR" altLang="en-US" sz="2400" dirty="0"/>
              <a:t>차라리 쉬운 코드라도 하나씩 테스트해보고 되는지 여부를 고쳐서 </a:t>
            </a:r>
            <a:r>
              <a:rPr kumimoji="1" lang="ko-KR" altLang="en-US" sz="2400" b="1" dirty="0"/>
              <a:t>좀 더 잘 되게 보유하는 것</a:t>
            </a:r>
            <a:r>
              <a:rPr kumimoji="1" lang="ko-KR" altLang="en-US" sz="2400" dirty="0"/>
              <a:t>이 좋은 실력 유지 방법이 됩니다</a:t>
            </a:r>
            <a:r>
              <a:rPr kumimoji="1" lang="en-US" altLang="ko-KR" sz="2400" dirty="0"/>
              <a:t>. </a:t>
            </a:r>
            <a:r>
              <a:rPr kumimoji="1" lang="ko-KR" altLang="en-US" sz="2400" dirty="0"/>
              <a:t>이것을 스크립트 </a:t>
            </a:r>
            <a:r>
              <a:rPr kumimoji="1" lang="ko-KR" altLang="en-US" sz="2400" dirty="0" err="1"/>
              <a:t>코더</a:t>
            </a:r>
            <a:r>
              <a:rPr kumimoji="1" lang="ko-KR" altLang="en-US" sz="2400" dirty="0"/>
              <a:t> 차원이긴 하지만 재미도 있고 해커에 대한 이해도 늘리기엔 좋은 포즈</a:t>
            </a:r>
            <a:r>
              <a:rPr kumimoji="1" lang="en-US" altLang="ko-KR" sz="2400" dirty="0"/>
              <a:t>(</a:t>
            </a:r>
            <a:r>
              <a:rPr kumimoji="1" lang="ko-KR" altLang="en-US" sz="2400" dirty="0" err="1"/>
              <a:t>자세감</a:t>
            </a:r>
            <a:r>
              <a:rPr kumimoji="1" lang="en-US" altLang="ko-KR" sz="2400" dirty="0"/>
              <a:t>)</a:t>
            </a:r>
            <a:r>
              <a:rPr kumimoji="1" lang="ko-KR" altLang="en-US" sz="2400" dirty="0" err="1"/>
              <a:t>인거</a:t>
            </a:r>
            <a:r>
              <a:rPr kumimoji="1" lang="ko-KR" altLang="en-US" sz="2400" dirty="0"/>
              <a:t> 같네요</a:t>
            </a:r>
            <a:endParaRPr kumimoji="1" lang="en-US" altLang="ko-KR" sz="2400" dirty="0"/>
          </a:p>
          <a:p>
            <a:r>
              <a:rPr kumimoji="1" lang="ko-KR" altLang="en-US" dirty="0"/>
              <a:t> </a:t>
            </a:r>
          </a:p>
        </p:txBody>
      </p:sp>
    </p:spTree>
    <p:extLst>
      <p:ext uri="{BB962C8B-B14F-4D97-AF65-F5344CB8AC3E}">
        <p14:creationId xmlns:p14="http://schemas.microsoft.com/office/powerpoint/2010/main" val="1622487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53C83E-8BBB-4048-A10E-F91FF5884FC0}"/>
              </a:ext>
            </a:extLst>
          </p:cNvPr>
          <p:cNvSpPr>
            <a:spLocks noGrp="1"/>
          </p:cNvSpPr>
          <p:nvPr>
            <p:ph type="title"/>
          </p:nvPr>
        </p:nvSpPr>
        <p:spPr/>
        <p:txBody>
          <a:bodyPr/>
          <a:lstStyle/>
          <a:p>
            <a:r>
              <a:rPr kumimoji="1" lang="ko-KR" altLang="en-US" dirty="0" err="1"/>
              <a:t>책저작에</a:t>
            </a:r>
            <a:r>
              <a:rPr kumimoji="1" lang="ko-KR" altLang="en-US" dirty="0"/>
              <a:t> 관해서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B88E4605-C159-444B-8C72-851562D054A1}"/>
              </a:ext>
            </a:extLst>
          </p:cNvPr>
          <p:cNvSpPr>
            <a:spLocks noGrp="1"/>
          </p:cNvSpPr>
          <p:nvPr>
            <p:ph idx="1"/>
          </p:nvPr>
        </p:nvSpPr>
        <p:spPr/>
        <p:txBody>
          <a:bodyPr>
            <a:normAutofit/>
          </a:bodyPr>
          <a:lstStyle/>
          <a:p>
            <a:r>
              <a:rPr kumimoji="1" lang="ko-KR" altLang="en-US" sz="2400" dirty="0"/>
              <a:t>제가 제작하려는 책은 공개한 내용을 모아서 보충 설명하면서 한권의 </a:t>
            </a:r>
            <a:r>
              <a:rPr kumimoji="1" lang="en-US" altLang="ko-KR" sz="2400" dirty="0"/>
              <a:t>300</a:t>
            </a:r>
            <a:r>
              <a:rPr kumimoji="1" lang="ko-KR" altLang="en-US" sz="2400" dirty="0"/>
              <a:t>페이지가 되는 딱 정확히 </a:t>
            </a:r>
            <a:r>
              <a:rPr kumimoji="1" lang="en-US" altLang="ko-KR" sz="2400" b="1" dirty="0"/>
              <a:t>300</a:t>
            </a:r>
            <a:r>
              <a:rPr kumimoji="1" lang="ko-KR" altLang="en-US" sz="2400" b="1" dirty="0"/>
              <a:t>페이지의 </a:t>
            </a:r>
            <a:r>
              <a:rPr kumimoji="1" lang="en-US" altLang="ko-KR" sz="2400" b="1" dirty="0"/>
              <a:t>A4</a:t>
            </a:r>
            <a:r>
              <a:rPr kumimoji="1" lang="ko-KR" altLang="en-US" sz="2400" b="1" dirty="0"/>
              <a:t>용지에 검은 글자로 흑백 인쇄된 그림을 포함하는게 적은 책</a:t>
            </a:r>
            <a:r>
              <a:rPr kumimoji="1" lang="ko-KR" altLang="en-US" sz="2400" dirty="0"/>
              <a:t>입니다</a:t>
            </a:r>
            <a:r>
              <a:rPr kumimoji="1" lang="en-US" altLang="ko-KR" sz="2400" dirty="0"/>
              <a:t>.</a:t>
            </a:r>
          </a:p>
          <a:p>
            <a:endParaRPr kumimoji="1" lang="en-US" altLang="ko-KR" sz="2400" dirty="0"/>
          </a:p>
          <a:p>
            <a:r>
              <a:rPr kumimoji="1" lang="ko-KR" altLang="en-US" sz="2400" dirty="0"/>
              <a:t>표지는 </a:t>
            </a:r>
            <a:r>
              <a:rPr kumimoji="1" lang="ko-KR" altLang="en-US" sz="2400" dirty="0" err="1"/>
              <a:t>칼라구요</a:t>
            </a:r>
            <a:r>
              <a:rPr kumimoji="1" lang="en-US" altLang="ko-KR" sz="2400" dirty="0"/>
              <a:t>.</a:t>
            </a:r>
          </a:p>
          <a:p>
            <a:r>
              <a:rPr kumimoji="1" lang="ko-KR" altLang="en-US" sz="2400" b="1" dirty="0"/>
              <a:t>비용은 </a:t>
            </a:r>
            <a:r>
              <a:rPr kumimoji="1" lang="en-US" altLang="ko-KR" sz="2400" b="1" dirty="0"/>
              <a:t>50</a:t>
            </a:r>
            <a:r>
              <a:rPr kumimoji="1" lang="ko-KR" altLang="en-US" sz="2400" b="1" dirty="0"/>
              <a:t>만원</a:t>
            </a:r>
            <a:r>
              <a:rPr kumimoji="1" lang="ko-KR" altLang="en-US" sz="2400" dirty="0"/>
              <a:t>입니다</a:t>
            </a:r>
            <a:r>
              <a:rPr kumimoji="1" lang="en-US" altLang="ko-KR" sz="2400" dirty="0"/>
              <a:t>. </a:t>
            </a:r>
            <a:r>
              <a:rPr kumimoji="1" lang="ko-KR" altLang="en-US" sz="2400" dirty="0"/>
              <a:t>이 정도 책은 그렇게 저작했을 때 그만큼 받거든요</a:t>
            </a:r>
            <a:r>
              <a:rPr kumimoji="1" lang="en-US" altLang="ko-KR" sz="2400" dirty="0"/>
              <a:t>? </a:t>
            </a:r>
            <a:r>
              <a:rPr kumimoji="1" lang="ko-KR" altLang="en-US" sz="2400" dirty="0"/>
              <a:t>네 </a:t>
            </a:r>
            <a:r>
              <a:rPr kumimoji="1" lang="ko-KR" altLang="en-US" sz="2400" dirty="0" err="1"/>
              <a:t>권당입니다</a:t>
            </a:r>
            <a:r>
              <a:rPr kumimoji="1" lang="en-US" altLang="ko-KR" sz="2400" dirty="0"/>
              <a:t>.</a:t>
            </a:r>
          </a:p>
          <a:p>
            <a:r>
              <a:rPr kumimoji="1" lang="ko-KR" altLang="en-US" sz="2400" dirty="0" err="1"/>
              <a:t>어디서도찾아보기힘든자료니까요</a:t>
            </a:r>
            <a:r>
              <a:rPr kumimoji="1" lang="en-US" altLang="ko-KR" sz="2400" dirty="0"/>
              <a:t>. </a:t>
            </a:r>
            <a:r>
              <a:rPr kumimoji="1" lang="ko-KR" altLang="en-US" sz="2400" b="1" dirty="0" err="1"/>
              <a:t>읽는데는</a:t>
            </a:r>
            <a:r>
              <a:rPr kumimoji="1" lang="ko-KR" altLang="en-US" sz="2400" b="1" dirty="0"/>
              <a:t> </a:t>
            </a:r>
            <a:r>
              <a:rPr kumimoji="1" lang="en-US" altLang="ko-KR" sz="2400" b="1" dirty="0"/>
              <a:t>2</a:t>
            </a:r>
            <a:r>
              <a:rPr kumimoji="1" lang="ko-KR" altLang="en-US" sz="2400" b="1" dirty="0"/>
              <a:t>분에서 </a:t>
            </a:r>
            <a:r>
              <a:rPr kumimoji="1" lang="en-US" altLang="ko-KR" sz="2400" b="1" dirty="0"/>
              <a:t>2</a:t>
            </a:r>
            <a:r>
              <a:rPr kumimoji="1" lang="ko-KR" altLang="en-US" sz="2400" b="1" dirty="0"/>
              <a:t>시간 </a:t>
            </a:r>
            <a:r>
              <a:rPr kumimoji="1" lang="ko-KR" altLang="en-US" sz="2400" dirty="0" err="1"/>
              <a:t>걸리실텐데</a:t>
            </a:r>
            <a:r>
              <a:rPr kumimoji="1" lang="en-US" altLang="ko-KR" sz="2400" dirty="0"/>
              <a:t>, </a:t>
            </a:r>
            <a:r>
              <a:rPr kumimoji="1" lang="ko-KR" altLang="en-US" sz="2400" dirty="0"/>
              <a:t>다시 </a:t>
            </a:r>
            <a:r>
              <a:rPr kumimoji="1" lang="ko-KR" altLang="en-US" sz="2400" dirty="0" err="1"/>
              <a:t>찾아보셔도</a:t>
            </a:r>
            <a:r>
              <a:rPr kumimoji="1" lang="ko-KR" altLang="en-US" sz="2400" dirty="0"/>
              <a:t> 맞는 말로 되어 있어서 </a:t>
            </a:r>
            <a:r>
              <a:rPr kumimoji="1" lang="ko-KR" altLang="en-US" sz="2400" dirty="0" err="1"/>
              <a:t>키디를</a:t>
            </a:r>
            <a:r>
              <a:rPr kumimoji="1" lang="ko-KR" altLang="en-US" sz="2400" dirty="0"/>
              <a:t> 느끼지 않으실 겁니다</a:t>
            </a:r>
            <a:r>
              <a:rPr kumimoji="1" lang="en-US" altLang="ko-KR" sz="2400" dirty="0"/>
              <a:t>. </a:t>
            </a:r>
            <a:r>
              <a:rPr kumimoji="1" lang="ko-KR" altLang="en-US" sz="2400" dirty="0" err="1"/>
              <a:t>못느끼니까</a:t>
            </a:r>
            <a:r>
              <a:rPr kumimoji="1" lang="ko-KR" altLang="en-US" sz="2400" dirty="0"/>
              <a:t> 키드가 아니다</a:t>
            </a:r>
            <a:r>
              <a:rPr kumimoji="1" lang="en-US" altLang="ko-KR" sz="2400" dirty="0"/>
              <a:t>!</a:t>
            </a:r>
          </a:p>
          <a:p>
            <a:r>
              <a:rPr kumimoji="1" lang="ko-KR" altLang="en-US" sz="2400" dirty="0"/>
              <a:t>감사</a:t>
            </a:r>
            <a:r>
              <a:rPr kumimoji="1" lang="en-US" altLang="ko-KR" sz="2400" dirty="0"/>
              <a:t>! </a:t>
            </a:r>
            <a:endParaRPr kumimoji="1" lang="ko-KR" altLang="en-US" sz="2400" dirty="0"/>
          </a:p>
        </p:txBody>
      </p:sp>
    </p:spTree>
    <p:extLst>
      <p:ext uri="{BB962C8B-B14F-4D97-AF65-F5344CB8AC3E}">
        <p14:creationId xmlns:p14="http://schemas.microsoft.com/office/powerpoint/2010/main" val="1713644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a:t>
            </a:r>
            <a:r>
              <a:rPr kumimoji="1" lang="ko-KR" altLang="en-US" sz="2400" b="1" dirty="0"/>
              <a:t>터보 </a:t>
            </a:r>
            <a:r>
              <a:rPr kumimoji="1" lang="ko-KR" altLang="en-US" sz="2400" b="1" dirty="0" err="1"/>
              <a:t>디퍼</a:t>
            </a:r>
            <a:r>
              <a:rPr kumimoji="1" lang="ko-KR" altLang="en-US" sz="2400" b="1" dirty="0"/>
              <a:t> 무료로 제공</a:t>
            </a:r>
            <a:r>
              <a:rPr kumimoji="1" lang="ko-KR" altLang="en-US" sz="2400" dirty="0"/>
              <a:t>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a:t>
            </a:r>
            <a:r>
              <a:rPr kumimoji="1" lang="ko-KR" altLang="en-US" b="1" dirty="0"/>
              <a:t>버퍼 </a:t>
            </a:r>
            <a:r>
              <a:rPr kumimoji="1" lang="ko-KR" altLang="en-US" b="1" dirty="0" err="1"/>
              <a:t>오버플로가</a:t>
            </a:r>
            <a:r>
              <a:rPr kumimoji="1" lang="ko-KR" altLang="en-US" b="1" dirty="0"/>
              <a:t> 발생</a:t>
            </a:r>
            <a:r>
              <a:rPr kumimoji="1" lang="ko-KR" altLang="en-US" dirty="0"/>
              <a:t>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b="1" dirty="0" err="1"/>
              <a:t>청킹</a:t>
            </a:r>
            <a:r>
              <a:rPr kumimoji="1" lang="ko-KR" altLang="en-US" sz="2400" dirty="0" err="1"/>
              <a:t>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b="1"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u="sng" dirty="0"/>
              <a:t>필요하면 </a:t>
            </a:r>
            <a:r>
              <a:rPr kumimoji="1" lang="ko-KR" altLang="en-US" u="sng" dirty="0" err="1"/>
              <a:t>보겠지</a:t>
            </a:r>
            <a:r>
              <a:rPr kumimoji="1" lang="ko-KR" altLang="en-US" sz="2400" u="sng" dirty="0" err="1"/>
              <a:t>라고</a:t>
            </a:r>
            <a:r>
              <a:rPr kumimoji="1" lang="ko-KR" altLang="en-US" sz="2400" u="sng"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2322</Words>
  <Application>Microsoft Macintosh PowerPoint</Application>
  <PresentationFormat>와이드스크린</PresentationFormat>
  <Paragraphs>130</Paragraphs>
  <Slides>24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24</vt:i4>
      </vt:variant>
    </vt:vector>
  </HeadingPairs>
  <TitlesOfParts>
    <vt:vector size="27" baseType="lpstr">
      <vt:lpstr>맑은 고딕</vt:lpstr>
      <vt:lpstr>Arial</vt:lpstr>
      <vt:lpstr>Office 테마</vt:lpstr>
      <vt:lpstr>정경주 강의 노트  </vt:lpstr>
      <vt:lpstr>저작권</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lpstr>OS kernel의 구성도</vt:lpstr>
      <vt:lpstr>그래픽 모드 구현하기</vt:lpstr>
      <vt:lpstr>퍼저 사용과 튜닝(개발)</vt:lpstr>
      <vt:lpstr>해킹의 요점</vt:lpstr>
      <vt:lpstr>에뮬레이터</vt:lpstr>
      <vt:lpstr>이제 더 가르칠게 없을 정도로 공개했습니다.</vt:lpstr>
      <vt:lpstr>기억력과 관계가 있나?</vt:lpstr>
      <vt:lpstr>- 컴퓨터의 범위</vt:lpstr>
      <vt:lpstr>ARM, ARMv64, MIPS, PPC???</vt:lpstr>
      <vt:lpstr>취약성과 공격코드 그리고 공격기술의 차이?</vt:lpstr>
      <vt:lpstr>책저작에 관해서,.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39</cp:revision>
  <dcterms:created xsi:type="dcterms:W3CDTF">2024-08-15T21:08:59Z</dcterms:created>
  <dcterms:modified xsi:type="dcterms:W3CDTF">2024-08-24T11:09:28Z</dcterms:modified>
</cp:coreProperties>
</file>