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1"/>
  </p:notesMasterIdLst>
  <p:sldIdLst>
    <p:sldId id="256" r:id="rId2"/>
    <p:sldId id="469" r:id="rId3"/>
    <p:sldId id="472" r:id="rId4"/>
    <p:sldId id="470" r:id="rId5"/>
    <p:sldId id="471" r:id="rId6"/>
    <p:sldId id="473" r:id="rId7"/>
    <p:sldId id="474" r:id="rId8"/>
    <p:sldId id="475" r:id="rId9"/>
    <p:sldId id="476" r:id="rId10"/>
  </p:sldIdLst>
  <p:sldSz cx="18288000" cy="10287000"/>
  <p:notesSz cx="6858000" cy="9144000"/>
  <p:embeddedFontLst>
    <p:embeddedFont>
      <p:font typeface="Calibri" panose="020F0502020204030204" pitchFamily="34" charset="0"/>
      <p:regular r:id="rId12"/>
      <p:bold r:id="rId13"/>
      <p:italic r:id="rId14"/>
      <p:boldItalic r:id="rId15"/>
    </p:embeddedFont>
    <p:embeddedFont>
      <p:font typeface="Montserrat 1" panose="020B0604020202020204" charset="-18"/>
      <p:regular r:id="rId16"/>
      <p:bold r:id="rId17"/>
    </p:embeddedFont>
    <p:embeddedFont>
      <p:font typeface="Montserrat Light" panose="00000400000000000000" pitchFamily="2" charset="-18"/>
      <p:regular r:id="rId18"/>
      <p:bold r:id="rId19"/>
      <p:italic r:id="rId20"/>
      <p:boldItalic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4335"/>
    <a:srgbClr val="34A853"/>
    <a:srgbClr val="4285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91" autoAdjust="0"/>
    <p:restoredTop sz="92163" autoAdjust="0"/>
  </p:normalViewPr>
  <p:slideViewPr>
    <p:cSldViewPr>
      <p:cViewPr varScale="1">
        <p:scale>
          <a:sx n="65" d="100"/>
          <a:sy n="65" d="100"/>
        </p:scale>
        <p:origin x="834" y="84"/>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D6388E-FF09-461D-BB11-66E3BE88A197}" type="datetimeFigureOut">
              <a:rPr lang="en-GB" smtClean="0"/>
              <a:t>20/02/2023</a:t>
            </a:fld>
            <a:endParaRPr lang="en-GB"/>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0F7F25-CFAD-4F71-AA8B-A52DF5B755FD}" type="slidenum">
              <a:rPr lang="en-GB" smtClean="0"/>
              <a:t>‹#›</a:t>
            </a:fld>
            <a:endParaRPr lang="en-GB"/>
          </a:p>
        </p:txBody>
      </p:sp>
    </p:spTree>
    <p:extLst>
      <p:ext uri="{BB962C8B-B14F-4D97-AF65-F5344CB8AC3E}">
        <p14:creationId xmlns:p14="http://schemas.microsoft.com/office/powerpoint/2010/main" val="2844294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rcRect r="4674" b="19367"/>
          <a:stretch>
            <a:fillRect/>
          </a:stretch>
        </a:blipFill>
        <a:effectLst/>
      </p:bgPr>
    </p:bg>
    <p:spTree>
      <p:nvGrpSpPr>
        <p:cNvPr id="1" name=""/>
        <p:cNvGrpSpPr/>
        <p:nvPr/>
      </p:nvGrpSpPr>
      <p:grpSpPr>
        <a:xfrm>
          <a:off x="0" y="0"/>
          <a:ext cx="0" cy="0"/>
          <a:chOff x="0" y="0"/>
          <a:chExt cx="0" cy="0"/>
        </a:xfrm>
      </p:grpSpPr>
      <p:grpSp>
        <p:nvGrpSpPr>
          <p:cNvPr id="2" name="Group 2"/>
          <p:cNvGrpSpPr/>
          <p:nvPr/>
        </p:nvGrpSpPr>
        <p:grpSpPr>
          <a:xfrm rot="-10800000">
            <a:off x="10943468" y="801987"/>
            <a:ext cx="6570884" cy="6560371"/>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F8FBF8">
                <a:alpha val="9803"/>
              </a:srgbClr>
            </a:solidFill>
          </p:spPr>
        </p:sp>
      </p:grpSp>
      <p:sp>
        <p:nvSpPr>
          <p:cNvPr id="4" name="AutoShape 4"/>
          <p:cNvSpPr/>
          <p:nvPr/>
        </p:nvSpPr>
        <p:spPr>
          <a:xfrm rot="2700000">
            <a:off x="-3787249" y="790893"/>
            <a:ext cx="20979784" cy="13680140"/>
          </a:xfrm>
          <a:prstGeom prst="rect">
            <a:avLst/>
          </a:prstGeom>
          <a:solidFill>
            <a:srgbClr val="342D47"/>
          </a:solidFill>
        </p:spPr>
      </p:sp>
      <p:sp>
        <p:nvSpPr>
          <p:cNvPr id="5" name="AutoShape 5"/>
          <p:cNvSpPr/>
          <p:nvPr/>
        </p:nvSpPr>
        <p:spPr>
          <a:xfrm rot="2700000">
            <a:off x="-1543070" y="-927820"/>
            <a:ext cx="16230600" cy="33751"/>
          </a:xfrm>
          <a:prstGeom prst="rect">
            <a:avLst/>
          </a:prstGeom>
          <a:solidFill>
            <a:srgbClr val="F8FBF8"/>
          </a:solidFill>
        </p:spPr>
      </p:sp>
      <p:grpSp>
        <p:nvGrpSpPr>
          <p:cNvPr id="6" name="Group 6"/>
          <p:cNvGrpSpPr/>
          <p:nvPr/>
        </p:nvGrpSpPr>
        <p:grpSpPr>
          <a:xfrm>
            <a:off x="-1110007" y="3543300"/>
            <a:ext cx="14064007" cy="3561491"/>
            <a:chOff x="-665097" y="-1471892"/>
            <a:chExt cx="16112940" cy="6709598"/>
          </a:xfrm>
        </p:grpSpPr>
        <p:sp>
          <p:nvSpPr>
            <p:cNvPr id="7" name="TextBox 7"/>
            <p:cNvSpPr txBox="1"/>
            <p:nvPr/>
          </p:nvSpPr>
          <p:spPr>
            <a:xfrm>
              <a:off x="-665097" y="-1471892"/>
              <a:ext cx="16112940" cy="5505268"/>
            </a:xfrm>
            <a:prstGeom prst="rect">
              <a:avLst/>
            </a:prstGeom>
          </p:spPr>
          <p:txBody>
            <a:bodyPr lIns="0" tIns="0" rIns="0" bIns="0" rtlCol="0" anchor="t">
              <a:spAutoFit/>
            </a:bodyPr>
            <a:lstStyle/>
            <a:p>
              <a:pPr>
                <a:lnSpc>
                  <a:spcPts val="11232"/>
                </a:lnSpc>
              </a:pPr>
              <a:r>
                <a:rPr lang="en-US" sz="7200" b="1" i="0" spc="727" dirty="0">
                  <a:solidFill>
                    <a:srgbClr val="F8FBF8"/>
                  </a:solidFill>
                  <a:latin typeface="Montserrat 1"/>
                </a:rPr>
                <a:t>AI for the Industry 4.0</a:t>
              </a:r>
              <a:r>
                <a:rPr lang="pl-PL" sz="7200" b="1" i="0" spc="727" dirty="0">
                  <a:solidFill>
                    <a:srgbClr val="F8FBF8"/>
                  </a:solidFill>
                  <a:latin typeface="Montserrat 1"/>
                </a:rPr>
                <a:t> - Sensor </a:t>
              </a:r>
              <a:r>
                <a:rPr lang="pl-PL" sz="7200" b="1" i="0" spc="727" dirty="0" err="1">
                  <a:solidFill>
                    <a:srgbClr val="F8FBF8"/>
                  </a:solidFill>
                  <a:latin typeface="Montserrat 1"/>
                </a:rPr>
                <a:t>Validation</a:t>
              </a:r>
              <a:r>
                <a:rPr lang="pl-PL" sz="7200" b="1" i="0" spc="727" dirty="0">
                  <a:solidFill>
                    <a:srgbClr val="F8FBF8"/>
                  </a:solidFill>
                  <a:latin typeface="Montserrat 1"/>
                </a:rPr>
                <a:t> Plan</a:t>
              </a:r>
            </a:p>
          </p:txBody>
        </p:sp>
        <p:sp>
          <p:nvSpPr>
            <p:cNvPr id="8" name="TextBox 8"/>
            <p:cNvSpPr txBox="1"/>
            <p:nvPr/>
          </p:nvSpPr>
          <p:spPr>
            <a:xfrm>
              <a:off x="0" y="4644723"/>
              <a:ext cx="15130519" cy="592983"/>
            </a:xfrm>
            <a:prstGeom prst="rect">
              <a:avLst/>
            </a:prstGeom>
          </p:spPr>
          <p:txBody>
            <a:bodyPr lIns="0" tIns="0" rIns="0" bIns="0" rtlCol="0" anchor="t">
              <a:spAutoFit/>
            </a:bodyPr>
            <a:lstStyle/>
            <a:p>
              <a:pPr>
                <a:lnSpc>
                  <a:spcPts val="3919"/>
                </a:lnSpc>
              </a:pPr>
              <a:r>
                <a:rPr lang="en-US" sz="2800" b="0" i="0" spc="196" dirty="0">
                  <a:solidFill>
                    <a:srgbClr val="F8FBF8"/>
                  </a:solidFill>
                  <a:latin typeface="Montserrat 1"/>
                </a:rPr>
                <a:t>Tomasz Korulczyk</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42D47"/>
        </a:solidFill>
        <a:effectLst/>
      </p:bgPr>
    </p:bg>
    <p:spTree>
      <p:nvGrpSpPr>
        <p:cNvPr id="1" name=""/>
        <p:cNvGrpSpPr/>
        <p:nvPr/>
      </p:nvGrpSpPr>
      <p:grpSpPr>
        <a:xfrm>
          <a:off x="0" y="0"/>
          <a:ext cx="0" cy="0"/>
          <a:chOff x="0" y="0"/>
          <a:chExt cx="0" cy="0"/>
        </a:xfrm>
      </p:grpSpPr>
      <p:sp>
        <p:nvSpPr>
          <p:cNvPr id="2" name="TextBox 2"/>
          <p:cNvSpPr txBox="1"/>
          <p:nvPr/>
        </p:nvSpPr>
        <p:spPr>
          <a:xfrm>
            <a:off x="475357" y="816016"/>
            <a:ext cx="12282441" cy="927946"/>
          </a:xfrm>
          <a:prstGeom prst="rect">
            <a:avLst/>
          </a:prstGeom>
        </p:spPr>
        <p:txBody>
          <a:bodyPr lIns="0" tIns="0" rIns="0" bIns="0" rtlCol="0" anchor="t">
            <a:spAutoFit/>
          </a:bodyPr>
          <a:lstStyle/>
          <a:p>
            <a:pPr marL="0" marR="0" lvl="0" indent="0" algn="l" defTabSz="914400" rtl="0" eaLnBrk="1" fontAlgn="auto" latinLnBrk="0" hangingPunct="1">
              <a:lnSpc>
                <a:spcPts val="8027"/>
              </a:lnSpc>
              <a:spcBef>
                <a:spcPts val="0"/>
              </a:spcBef>
              <a:spcAft>
                <a:spcPts val="0"/>
              </a:spcAft>
              <a:buClrTx/>
              <a:buSzTx/>
              <a:buFontTx/>
              <a:buNone/>
              <a:tabLst/>
              <a:defRPr/>
            </a:pPr>
            <a:r>
              <a:rPr kumimoji="0" lang="pl-PL" sz="6371" b="1" i="0" u="none" strike="noStrike" kern="1200" cap="none" spc="57" normalizeH="0" baseline="0" noProof="0" dirty="0" err="1">
                <a:ln>
                  <a:noFill/>
                </a:ln>
                <a:solidFill>
                  <a:srgbClr val="F8FBF8"/>
                </a:solidFill>
                <a:effectLst/>
                <a:uLnTx/>
                <a:uFillTx/>
                <a:latin typeface="Montserrat 1"/>
                <a:ea typeface="+mn-ea"/>
                <a:cs typeface="+mn-cs"/>
              </a:rPr>
              <a:t>Goal</a:t>
            </a:r>
            <a:endParaRPr kumimoji="0" lang="en-US" sz="6371" b="1" i="0" u="none" strike="noStrike" kern="1200" cap="none" spc="57" normalizeH="0" baseline="0" noProof="0" dirty="0">
              <a:ln>
                <a:noFill/>
              </a:ln>
              <a:solidFill>
                <a:srgbClr val="F8FBF8"/>
              </a:solidFill>
              <a:effectLst/>
              <a:uLnTx/>
              <a:uFillTx/>
              <a:latin typeface="Montserrat 1"/>
              <a:ea typeface="+mn-ea"/>
              <a:cs typeface="+mn-cs"/>
            </a:endParaRPr>
          </a:p>
        </p:txBody>
      </p:sp>
      <p:grpSp>
        <p:nvGrpSpPr>
          <p:cNvPr id="4" name="Group 4"/>
          <p:cNvGrpSpPr/>
          <p:nvPr/>
        </p:nvGrpSpPr>
        <p:grpSpPr>
          <a:xfrm rot="-10800000">
            <a:off x="14558220" y="-74628"/>
            <a:ext cx="3847680" cy="3841524"/>
            <a:chOff x="0" y="0"/>
            <a:chExt cx="6350000" cy="6339840"/>
          </a:xfrm>
        </p:grpSpPr>
        <p:sp>
          <p:nvSpPr>
            <p:cNvPr id="5" name="Freeform 5"/>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F8FBF8"/>
            </a:solidFill>
          </p:spPr>
        </p:sp>
      </p:grpSp>
      <p:sp>
        <p:nvSpPr>
          <p:cNvPr id="6" name="AutoShape 6"/>
          <p:cNvSpPr/>
          <p:nvPr/>
        </p:nvSpPr>
        <p:spPr>
          <a:xfrm rot="-8100000">
            <a:off x="15025650" y="4396148"/>
            <a:ext cx="5610063" cy="33751"/>
          </a:xfrm>
          <a:prstGeom prst="rect">
            <a:avLst/>
          </a:prstGeom>
          <a:solidFill>
            <a:srgbClr val="F8FBF8"/>
          </a:solidFill>
        </p:spPr>
      </p:sp>
      <p:sp>
        <p:nvSpPr>
          <p:cNvPr id="8" name="TextBox 3">
            <a:extLst>
              <a:ext uri="{FF2B5EF4-FFF2-40B4-BE49-F238E27FC236}">
                <a16:creationId xmlns:a16="http://schemas.microsoft.com/office/drawing/2014/main" id="{DC5FF864-C199-DC6B-A71A-BBD40B93A90F}"/>
              </a:ext>
            </a:extLst>
          </p:cNvPr>
          <p:cNvSpPr txBox="1"/>
          <p:nvPr/>
        </p:nvSpPr>
        <p:spPr>
          <a:xfrm>
            <a:off x="475357" y="3564248"/>
            <a:ext cx="16230600" cy="2354812"/>
          </a:xfrm>
          <a:prstGeom prst="rect">
            <a:avLst/>
          </a:prstGeom>
        </p:spPr>
        <p:txBody>
          <a:bodyPr lIns="0" tIns="0" rIns="0" bIns="0" rtlCol="0" anchor="t">
            <a:spAutoFit/>
          </a:bodyPr>
          <a:lstStyle/>
          <a:p>
            <a:pPr marR="0" lvl="0" algn="l" defTabSz="914400" rtl="0" eaLnBrk="1" fontAlgn="auto" latinLnBrk="0" hangingPunct="1">
              <a:lnSpc>
                <a:spcPts val="6300"/>
              </a:lnSpc>
              <a:spcBef>
                <a:spcPts val="0"/>
              </a:spcBef>
              <a:spcAft>
                <a:spcPts val="0"/>
              </a:spcAft>
              <a:buClrTx/>
              <a:buSzTx/>
              <a:tabLst/>
              <a:defRPr/>
            </a:pPr>
            <a:r>
              <a:rPr lang="pl-PL" sz="4200" spc="42" dirty="0">
                <a:solidFill>
                  <a:srgbClr val="FFFFFF"/>
                </a:solidFill>
                <a:latin typeface="Montserrat Light"/>
              </a:rPr>
              <a:t>To p</a:t>
            </a:r>
            <a:r>
              <a:rPr kumimoji="0" lang="en-US" sz="4200" b="0" i="0" u="none" strike="noStrike" kern="1200" cap="none" spc="42" normalizeH="0" baseline="0" noProof="0" dirty="0" err="1">
                <a:ln>
                  <a:noFill/>
                </a:ln>
                <a:solidFill>
                  <a:srgbClr val="FFFFFF"/>
                </a:solidFill>
                <a:effectLst/>
                <a:uLnTx/>
                <a:uFillTx/>
                <a:latin typeface="Montserrat Light"/>
                <a:ea typeface="+mn-ea"/>
                <a:cs typeface="+mn-cs"/>
              </a:rPr>
              <a:t>redict</a:t>
            </a:r>
            <a:r>
              <a:rPr kumimoji="0" lang="en-US" sz="4200" b="0" i="0" u="none" strike="noStrike" kern="1200" cap="none" spc="42" normalizeH="0" baseline="0" noProof="0" dirty="0">
                <a:ln>
                  <a:noFill/>
                </a:ln>
                <a:solidFill>
                  <a:srgbClr val="FFFFFF"/>
                </a:solidFill>
                <a:effectLst/>
                <a:uLnTx/>
                <a:uFillTx/>
                <a:latin typeface="Montserrat Light"/>
                <a:ea typeface="+mn-ea"/>
                <a:cs typeface="+mn-cs"/>
              </a:rPr>
              <a:t> the value of spectroscopic</a:t>
            </a:r>
            <a:r>
              <a:rPr kumimoji="0" lang="pl-PL" sz="4200" b="0" i="0" u="none" strike="noStrike" kern="1200" cap="none" spc="42" normalizeH="0" baseline="0" noProof="0" dirty="0">
                <a:ln>
                  <a:noFill/>
                </a:ln>
                <a:solidFill>
                  <a:srgbClr val="FFFFFF"/>
                </a:solidFill>
                <a:effectLst/>
                <a:uLnTx/>
                <a:uFillTx/>
                <a:latin typeface="Montserrat Light"/>
                <a:ea typeface="+mn-ea"/>
                <a:cs typeface="+mn-cs"/>
              </a:rPr>
              <a:t> </a:t>
            </a:r>
            <a:r>
              <a:rPr kumimoji="0" lang="en-US" sz="4200" b="0" i="0" u="none" strike="noStrike" kern="1200" cap="none" spc="42" normalizeH="0" baseline="0" noProof="0" dirty="0">
                <a:ln>
                  <a:noFill/>
                </a:ln>
                <a:solidFill>
                  <a:srgbClr val="FFFFFF"/>
                </a:solidFill>
                <a:effectLst/>
                <a:uLnTx/>
                <a:uFillTx/>
                <a:latin typeface="Montserrat Light"/>
                <a:ea typeface="+mn-ea"/>
                <a:cs typeface="+mn-cs"/>
              </a:rPr>
              <a:t>signals </a:t>
            </a:r>
            <a:r>
              <a:rPr kumimoji="0" lang="pl-PL" sz="4200" b="0" i="0" u="none" strike="noStrike" kern="1200" cap="none" spc="42" normalizeH="0" baseline="0" noProof="0" dirty="0">
                <a:ln>
                  <a:noFill/>
                </a:ln>
                <a:solidFill>
                  <a:srgbClr val="FFFFFF"/>
                </a:solidFill>
                <a:effectLst/>
                <a:uLnTx/>
                <a:uFillTx/>
                <a:latin typeface="Montserrat Light"/>
                <a:ea typeface="+mn-ea"/>
                <a:cs typeface="+mn-cs"/>
              </a:rPr>
              <a:t>of sensor </a:t>
            </a:r>
            <a:r>
              <a:rPr kumimoji="0" lang="en-US" sz="4200" b="0" i="0" u="none" strike="noStrike" kern="1200" cap="none" spc="42" normalizeH="0" baseline="0" noProof="0" dirty="0">
                <a:ln>
                  <a:noFill/>
                </a:ln>
                <a:solidFill>
                  <a:srgbClr val="FFFFFF"/>
                </a:solidFill>
                <a:effectLst/>
                <a:uLnTx/>
                <a:uFillTx/>
                <a:latin typeface="Montserrat Light"/>
                <a:ea typeface="+mn-ea"/>
                <a:cs typeface="+mn-cs"/>
              </a:rPr>
              <a:t>for isopropanol and for water based</a:t>
            </a:r>
            <a:r>
              <a:rPr kumimoji="0" lang="pl-PL" sz="4200" b="0" i="0" u="none" strike="noStrike" kern="1200" cap="none" spc="42" normalizeH="0" baseline="0" noProof="0" dirty="0">
                <a:ln>
                  <a:noFill/>
                </a:ln>
                <a:solidFill>
                  <a:srgbClr val="FFFFFF"/>
                </a:solidFill>
                <a:effectLst/>
                <a:uLnTx/>
                <a:uFillTx/>
                <a:latin typeface="Montserrat Light"/>
                <a:ea typeface="+mn-ea"/>
                <a:cs typeface="+mn-cs"/>
              </a:rPr>
              <a:t> </a:t>
            </a:r>
            <a:r>
              <a:rPr kumimoji="0" lang="en-US" sz="4200" b="0" i="0" u="none" strike="noStrike" kern="1200" cap="none" spc="42" normalizeH="0" baseline="0" noProof="0" dirty="0">
                <a:ln>
                  <a:noFill/>
                </a:ln>
                <a:solidFill>
                  <a:srgbClr val="FFFFFF"/>
                </a:solidFill>
                <a:effectLst/>
                <a:uLnTx/>
                <a:uFillTx/>
                <a:latin typeface="Montserrat Light"/>
                <a:ea typeface="+mn-ea"/>
                <a:cs typeface="+mn-cs"/>
              </a:rPr>
              <a:t>on measured characteristics in air</a:t>
            </a:r>
            <a:r>
              <a:rPr lang="pl-PL" sz="4200" spc="42" dirty="0">
                <a:solidFill>
                  <a:srgbClr val="FFFFFF"/>
                </a:solidFill>
                <a:latin typeface="Montserrat Light"/>
              </a:rPr>
              <a:t> </a:t>
            </a:r>
            <a:r>
              <a:rPr lang="pl-PL" sz="4200" spc="42" dirty="0" err="1">
                <a:solidFill>
                  <a:srgbClr val="FFFFFF"/>
                </a:solidFill>
                <a:latin typeface="Montserrat Light"/>
              </a:rPr>
              <a:t>using</a:t>
            </a:r>
            <a:r>
              <a:rPr lang="pl-PL" sz="4200" spc="42" dirty="0">
                <a:solidFill>
                  <a:srgbClr val="FFFFFF"/>
                </a:solidFill>
                <a:latin typeface="Montserrat Light"/>
              </a:rPr>
              <a:t> Machine Learning </a:t>
            </a:r>
            <a:r>
              <a:rPr lang="pl-PL" sz="4200" spc="42" dirty="0" err="1">
                <a:solidFill>
                  <a:srgbClr val="FFFFFF"/>
                </a:solidFill>
                <a:latin typeface="Montserrat Light"/>
              </a:rPr>
              <a:t>algorithm</a:t>
            </a:r>
            <a:r>
              <a:rPr lang="pl-PL" sz="4200" spc="42" dirty="0">
                <a:solidFill>
                  <a:srgbClr val="FFFFFF"/>
                </a:solidFill>
                <a:latin typeface="Montserrat Light"/>
              </a:rPr>
              <a:t>.</a:t>
            </a:r>
            <a:endParaRPr kumimoji="0" lang="pl-PL" sz="4200" b="0" i="0" u="none" strike="noStrike" kern="1200" cap="none" spc="42" normalizeH="0" baseline="0" noProof="0" dirty="0">
              <a:ln>
                <a:noFill/>
              </a:ln>
              <a:solidFill>
                <a:srgbClr val="FFFFFF"/>
              </a:solidFill>
              <a:effectLst/>
              <a:uLnTx/>
              <a:uFillTx/>
              <a:latin typeface="Montserrat Light"/>
              <a:ea typeface="+mn-ea"/>
              <a:cs typeface="+mn-cs"/>
            </a:endParaRPr>
          </a:p>
        </p:txBody>
      </p:sp>
    </p:spTree>
    <p:extLst>
      <p:ext uri="{BB962C8B-B14F-4D97-AF65-F5344CB8AC3E}">
        <p14:creationId xmlns:p14="http://schemas.microsoft.com/office/powerpoint/2010/main" val="1639320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42D47"/>
        </a:solidFill>
        <a:effectLst/>
      </p:bgPr>
    </p:bg>
    <p:spTree>
      <p:nvGrpSpPr>
        <p:cNvPr id="1" name=""/>
        <p:cNvGrpSpPr/>
        <p:nvPr/>
      </p:nvGrpSpPr>
      <p:grpSpPr>
        <a:xfrm>
          <a:off x="0" y="0"/>
          <a:ext cx="0" cy="0"/>
          <a:chOff x="0" y="0"/>
          <a:chExt cx="0" cy="0"/>
        </a:xfrm>
      </p:grpSpPr>
      <p:sp>
        <p:nvSpPr>
          <p:cNvPr id="2" name="TextBox 2"/>
          <p:cNvSpPr txBox="1"/>
          <p:nvPr/>
        </p:nvSpPr>
        <p:spPr>
          <a:xfrm>
            <a:off x="475357" y="816016"/>
            <a:ext cx="12282441" cy="927946"/>
          </a:xfrm>
          <a:prstGeom prst="rect">
            <a:avLst/>
          </a:prstGeom>
        </p:spPr>
        <p:txBody>
          <a:bodyPr lIns="0" tIns="0" rIns="0" bIns="0" rtlCol="0" anchor="t">
            <a:spAutoFit/>
          </a:bodyPr>
          <a:lstStyle/>
          <a:p>
            <a:pPr marL="0" marR="0" lvl="0" indent="0" algn="l" defTabSz="914400" rtl="0" eaLnBrk="1" fontAlgn="auto" latinLnBrk="0" hangingPunct="1">
              <a:lnSpc>
                <a:spcPts val="8027"/>
              </a:lnSpc>
              <a:spcBef>
                <a:spcPts val="0"/>
              </a:spcBef>
              <a:spcAft>
                <a:spcPts val="0"/>
              </a:spcAft>
              <a:buClrTx/>
              <a:buSzTx/>
              <a:buFontTx/>
              <a:buNone/>
              <a:tabLst/>
              <a:defRPr/>
            </a:pPr>
            <a:r>
              <a:rPr kumimoji="0" lang="pl-PL" sz="6371" b="1" i="0" u="none" strike="noStrike" kern="1200" cap="none" spc="57" normalizeH="0" baseline="0" noProof="0" dirty="0" err="1">
                <a:ln>
                  <a:noFill/>
                </a:ln>
                <a:solidFill>
                  <a:srgbClr val="F8FBF8"/>
                </a:solidFill>
                <a:effectLst/>
                <a:uLnTx/>
                <a:uFillTx/>
                <a:latin typeface="Montserrat 1"/>
                <a:ea typeface="+mn-ea"/>
                <a:cs typeface="+mn-cs"/>
              </a:rPr>
              <a:t>Importing</a:t>
            </a:r>
            <a:r>
              <a:rPr kumimoji="0" lang="pl-PL" sz="6371" b="1" i="0" u="none" strike="noStrike" kern="1200" cap="none" spc="57" normalizeH="0" baseline="0" noProof="0" dirty="0">
                <a:ln>
                  <a:noFill/>
                </a:ln>
                <a:solidFill>
                  <a:srgbClr val="F8FBF8"/>
                </a:solidFill>
                <a:effectLst/>
                <a:uLnTx/>
                <a:uFillTx/>
                <a:latin typeface="Montserrat 1"/>
                <a:ea typeface="+mn-ea"/>
                <a:cs typeface="+mn-cs"/>
              </a:rPr>
              <a:t> data</a:t>
            </a:r>
            <a:endParaRPr kumimoji="0" lang="en-US" sz="6371" b="1" i="0" u="none" strike="noStrike" kern="1200" cap="none" spc="57" normalizeH="0" baseline="0" noProof="0" dirty="0">
              <a:ln>
                <a:noFill/>
              </a:ln>
              <a:solidFill>
                <a:srgbClr val="F8FBF8"/>
              </a:solidFill>
              <a:effectLst/>
              <a:uLnTx/>
              <a:uFillTx/>
              <a:latin typeface="Montserrat 1"/>
              <a:ea typeface="+mn-ea"/>
              <a:cs typeface="+mn-cs"/>
            </a:endParaRPr>
          </a:p>
        </p:txBody>
      </p:sp>
      <p:grpSp>
        <p:nvGrpSpPr>
          <p:cNvPr id="4" name="Group 4"/>
          <p:cNvGrpSpPr/>
          <p:nvPr/>
        </p:nvGrpSpPr>
        <p:grpSpPr>
          <a:xfrm rot="-10800000">
            <a:off x="14558220" y="-74628"/>
            <a:ext cx="3847680" cy="3841524"/>
            <a:chOff x="0" y="0"/>
            <a:chExt cx="6350000" cy="6339840"/>
          </a:xfrm>
        </p:grpSpPr>
        <p:sp>
          <p:nvSpPr>
            <p:cNvPr id="5" name="Freeform 5"/>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F8FBF8"/>
            </a:solidFill>
          </p:spPr>
        </p:sp>
      </p:grpSp>
      <p:sp>
        <p:nvSpPr>
          <p:cNvPr id="6" name="AutoShape 6"/>
          <p:cNvSpPr/>
          <p:nvPr/>
        </p:nvSpPr>
        <p:spPr>
          <a:xfrm rot="-8100000">
            <a:off x="15025650" y="4396148"/>
            <a:ext cx="5610063" cy="33751"/>
          </a:xfrm>
          <a:prstGeom prst="rect">
            <a:avLst/>
          </a:prstGeom>
          <a:solidFill>
            <a:srgbClr val="F8FBF8"/>
          </a:solidFill>
        </p:spPr>
      </p:sp>
      <p:sp>
        <p:nvSpPr>
          <p:cNvPr id="8" name="TextBox 3">
            <a:extLst>
              <a:ext uri="{FF2B5EF4-FFF2-40B4-BE49-F238E27FC236}">
                <a16:creationId xmlns:a16="http://schemas.microsoft.com/office/drawing/2014/main" id="{DC5FF864-C199-DC6B-A71A-BBD40B93A90F}"/>
              </a:ext>
            </a:extLst>
          </p:cNvPr>
          <p:cNvSpPr txBox="1"/>
          <p:nvPr/>
        </p:nvSpPr>
        <p:spPr>
          <a:xfrm>
            <a:off x="475357" y="3046607"/>
            <a:ext cx="16230600" cy="4778552"/>
          </a:xfrm>
          <a:prstGeom prst="rect">
            <a:avLst/>
          </a:prstGeom>
        </p:spPr>
        <p:txBody>
          <a:bodyPr lIns="0" tIns="0" rIns="0" bIns="0" rtlCol="0" anchor="t">
            <a:spAutoFit/>
          </a:bodyPr>
          <a:lstStyle/>
          <a:p>
            <a:pPr marR="0" lvl="0" algn="l" defTabSz="914400" rtl="0" eaLnBrk="1" fontAlgn="auto" latinLnBrk="0" hangingPunct="1">
              <a:lnSpc>
                <a:spcPts val="6300"/>
              </a:lnSpc>
              <a:spcBef>
                <a:spcPts val="0"/>
              </a:spcBef>
              <a:spcAft>
                <a:spcPts val="0"/>
              </a:spcAft>
              <a:buClrTx/>
              <a:buSzTx/>
              <a:tabLst/>
              <a:defRPr/>
            </a:pPr>
            <a:r>
              <a:rPr kumimoji="0" lang="en-US" sz="4200" b="0" i="0" u="none" strike="noStrike" kern="1200" cap="none" spc="42" normalizeH="0" baseline="0" noProof="0" dirty="0">
                <a:ln>
                  <a:noFill/>
                </a:ln>
                <a:solidFill>
                  <a:srgbClr val="FFFFFF"/>
                </a:solidFill>
                <a:effectLst/>
                <a:uLnTx/>
                <a:uFillTx/>
                <a:latin typeface="Montserrat Light"/>
                <a:ea typeface="+mn-ea"/>
                <a:cs typeface="+mn-cs"/>
              </a:rPr>
              <a:t>First, the data from the files were loaded using a loop and the variability due to the affiliation of the measurement to a particular sensor was taken into account.</a:t>
            </a:r>
            <a:endParaRPr kumimoji="0" lang="pl-PL" sz="4200" b="0" i="0" u="none" strike="noStrike" kern="1200" cap="none" spc="42" normalizeH="0" baseline="0" noProof="0" dirty="0">
              <a:ln>
                <a:noFill/>
              </a:ln>
              <a:solidFill>
                <a:srgbClr val="FFFFFF"/>
              </a:solidFill>
              <a:effectLst/>
              <a:uLnTx/>
              <a:uFillTx/>
              <a:latin typeface="Montserrat Light"/>
              <a:ea typeface="+mn-ea"/>
              <a:cs typeface="+mn-cs"/>
            </a:endParaRPr>
          </a:p>
          <a:p>
            <a:pPr marR="0" lvl="0" algn="l" defTabSz="914400" rtl="0" eaLnBrk="1" fontAlgn="auto" latinLnBrk="0" hangingPunct="1">
              <a:lnSpc>
                <a:spcPts val="6300"/>
              </a:lnSpc>
              <a:spcBef>
                <a:spcPts val="0"/>
              </a:spcBef>
              <a:spcAft>
                <a:spcPts val="0"/>
              </a:spcAft>
              <a:buClrTx/>
              <a:buSzTx/>
              <a:tabLst/>
              <a:defRPr/>
            </a:pPr>
            <a:r>
              <a:rPr kumimoji="0" lang="pl-PL" sz="4200" b="0" i="0" u="none" strike="noStrike" kern="1200" cap="none" spc="42" normalizeH="0" baseline="0" noProof="0" dirty="0" err="1">
                <a:ln>
                  <a:noFill/>
                </a:ln>
                <a:solidFill>
                  <a:srgbClr val="FFFFFF"/>
                </a:solidFill>
                <a:effectLst/>
                <a:uLnTx/>
                <a:uFillTx/>
                <a:latin typeface="Montserrat Light"/>
                <a:ea typeface="+mn-ea"/>
                <a:cs typeface="+mn-cs"/>
              </a:rPr>
              <a:t>Upload</a:t>
            </a:r>
            <a:r>
              <a:rPr kumimoji="0" lang="pl-PL" sz="4200" b="0" i="0" u="none" strike="noStrike" kern="1200" cap="none" spc="42" normalizeH="0" baseline="0" noProof="0" dirty="0">
                <a:ln>
                  <a:noFill/>
                </a:ln>
                <a:solidFill>
                  <a:srgbClr val="FFFFFF"/>
                </a:solidFill>
                <a:effectLst/>
                <a:uLnTx/>
                <a:uFillTx/>
                <a:latin typeface="Montserrat Light"/>
                <a:ea typeface="+mn-ea"/>
                <a:cs typeface="+mn-cs"/>
              </a:rPr>
              <a:t> of data was </a:t>
            </a:r>
            <a:r>
              <a:rPr kumimoji="0" lang="en-US" sz="4200" b="0" i="0" u="none" strike="noStrike" kern="1200" cap="none" spc="42" normalizeH="0" baseline="0" noProof="0" dirty="0">
                <a:ln>
                  <a:noFill/>
                </a:ln>
                <a:solidFill>
                  <a:srgbClr val="FFFFFF"/>
                </a:solidFill>
                <a:effectLst/>
                <a:uLnTx/>
                <a:uFillTx/>
                <a:latin typeface="Montserrat Light"/>
                <a:ea typeface="+mn-ea"/>
                <a:cs typeface="+mn-cs"/>
              </a:rPr>
              <a:t>based on 10 independent sensor measurements for all the required properties being tested (air, water, isopropanol</a:t>
            </a:r>
            <a:endParaRPr kumimoji="0" lang="pl-PL" sz="4200" b="0" i="0" u="none" strike="noStrike" kern="1200" cap="none" spc="42" normalizeH="0" baseline="0" noProof="0" dirty="0">
              <a:ln>
                <a:noFill/>
              </a:ln>
              <a:solidFill>
                <a:srgbClr val="FFFFFF"/>
              </a:solidFill>
              <a:effectLst/>
              <a:uLnTx/>
              <a:uFillTx/>
              <a:latin typeface="Montserrat Light"/>
              <a:ea typeface="+mn-ea"/>
              <a:cs typeface="+mn-cs"/>
            </a:endParaRPr>
          </a:p>
        </p:txBody>
      </p:sp>
    </p:spTree>
    <p:extLst>
      <p:ext uri="{BB962C8B-B14F-4D97-AF65-F5344CB8AC3E}">
        <p14:creationId xmlns:p14="http://schemas.microsoft.com/office/powerpoint/2010/main" val="3858983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42D47"/>
        </a:solidFill>
        <a:effectLst/>
      </p:bgPr>
    </p:bg>
    <p:spTree>
      <p:nvGrpSpPr>
        <p:cNvPr id="1" name=""/>
        <p:cNvGrpSpPr/>
        <p:nvPr/>
      </p:nvGrpSpPr>
      <p:grpSpPr>
        <a:xfrm>
          <a:off x="0" y="0"/>
          <a:ext cx="0" cy="0"/>
          <a:chOff x="0" y="0"/>
          <a:chExt cx="0" cy="0"/>
        </a:xfrm>
      </p:grpSpPr>
      <p:sp>
        <p:nvSpPr>
          <p:cNvPr id="2" name="TextBox 2"/>
          <p:cNvSpPr txBox="1"/>
          <p:nvPr/>
        </p:nvSpPr>
        <p:spPr>
          <a:xfrm>
            <a:off x="475357" y="816016"/>
            <a:ext cx="12282441" cy="927946"/>
          </a:xfrm>
          <a:prstGeom prst="rect">
            <a:avLst/>
          </a:prstGeom>
        </p:spPr>
        <p:txBody>
          <a:bodyPr lIns="0" tIns="0" rIns="0" bIns="0" rtlCol="0" anchor="t">
            <a:spAutoFit/>
          </a:bodyPr>
          <a:lstStyle/>
          <a:p>
            <a:pPr marL="0" marR="0" lvl="0" indent="0" algn="l" defTabSz="914400" rtl="0" eaLnBrk="1" fontAlgn="auto" latinLnBrk="0" hangingPunct="1">
              <a:lnSpc>
                <a:spcPts val="8027"/>
              </a:lnSpc>
              <a:spcBef>
                <a:spcPts val="0"/>
              </a:spcBef>
              <a:spcAft>
                <a:spcPts val="0"/>
              </a:spcAft>
              <a:buClrTx/>
              <a:buSzTx/>
              <a:buFontTx/>
              <a:buNone/>
              <a:tabLst/>
              <a:defRPr/>
            </a:pPr>
            <a:r>
              <a:rPr lang="pl-PL" sz="6371" b="1" spc="57" dirty="0" err="1">
                <a:solidFill>
                  <a:srgbClr val="F8FBF8"/>
                </a:solidFill>
                <a:latin typeface="Montserrat 1"/>
              </a:rPr>
              <a:t>Cleaning</a:t>
            </a:r>
            <a:r>
              <a:rPr lang="pl-PL" sz="6371" b="1" spc="57" dirty="0">
                <a:solidFill>
                  <a:srgbClr val="F8FBF8"/>
                </a:solidFill>
                <a:latin typeface="Montserrat 1"/>
              </a:rPr>
              <a:t> data</a:t>
            </a:r>
            <a:r>
              <a:rPr kumimoji="0" lang="pl-PL" sz="6371" b="1" i="0" u="none" strike="noStrike" kern="1200" cap="none" spc="57" normalizeH="0" baseline="0" noProof="0" dirty="0">
                <a:ln>
                  <a:noFill/>
                </a:ln>
                <a:solidFill>
                  <a:srgbClr val="F8FBF8"/>
                </a:solidFill>
                <a:effectLst/>
                <a:uLnTx/>
                <a:uFillTx/>
                <a:latin typeface="Montserrat 1"/>
                <a:ea typeface="+mn-ea"/>
                <a:cs typeface="+mn-cs"/>
              </a:rPr>
              <a:t> </a:t>
            </a:r>
            <a:r>
              <a:rPr kumimoji="0" lang="pl-PL" sz="6371" b="1" i="0" u="none" strike="noStrike" kern="1200" cap="none" spc="57" normalizeH="0" baseline="0" noProof="0" dirty="0" err="1">
                <a:ln>
                  <a:noFill/>
                </a:ln>
                <a:solidFill>
                  <a:srgbClr val="F8FBF8"/>
                </a:solidFill>
                <a:effectLst/>
                <a:uLnTx/>
                <a:uFillTx/>
                <a:latin typeface="Montserrat 1"/>
                <a:ea typeface="+mn-ea"/>
                <a:cs typeface="+mn-cs"/>
              </a:rPr>
              <a:t>phase</a:t>
            </a:r>
            <a:endParaRPr kumimoji="0" lang="en-US" sz="6371" b="1" i="0" u="none" strike="noStrike" kern="1200" cap="none" spc="57" normalizeH="0" baseline="0" noProof="0" dirty="0">
              <a:ln>
                <a:noFill/>
              </a:ln>
              <a:solidFill>
                <a:srgbClr val="F8FBF8"/>
              </a:solidFill>
              <a:effectLst/>
              <a:uLnTx/>
              <a:uFillTx/>
              <a:latin typeface="Montserrat 1"/>
              <a:ea typeface="+mn-ea"/>
              <a:cs typeface="+mn-cs"/>
            </a:endParaRPr>
          </a:p>
        </p:txBody>
      </p:sp>
      <p:grpSp>
        <p:nvGrpSpPr>
          <p:cNvPr id="4" name="Group 4"/>
          <p:cNvGrpSpPr/>
          <p:nvPr/>
        </p:nvGrpSpPr>
        <p:grpSpPr>
          <a:xfrm rot="-10800000">
            <a:off x="14558220" y="-74628"/>
            <a:ext cx="3847680" cy="3841524"/>
            <a:chOff x="0" y="0"/>
            <a:chExt cx="6350000" cy="6339840"/>
          </a:xfrm>
        </p:grpSpPr>
        <p:sp>
          <p:nvSpPr>
            <p:cNvPr id="5" name="Freeform 5"/>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F8FBF8"/>
            </a:solidFill>
          </p:spPr>
        </p:sp>
      </p:grpSp>
      <p:sp>
        <p:nvSpPr>
          <p:cNvPr id="6" name="AutoShape 6"/>
          <p:cNvSpPr/>
          <p:nvPr/>
        </p:nvSpPr>
        <p:spPr>
          <a:xfrm rot="-8100000">
            <a:off x="15025650" y="4396148"/>
            <a:ext cx="5610063" cy="33751"/>
          </a:xfrm>
          <a:prstGeom prst="rect">
            <a:avLst/>
          </a:prstGeom>
          <a:solidFill>
            <a:srgbClr val="F8FBF8"/>
          </a:solidFill>
        </p:spPr>
      </p:sp>
      <p:sp>
        <p:nvSpPr>
          <p:cNvPr id="8" name="TextBox 3">
            <a:extLst>
              <a:ext uri="{FF2B5EF4-FFF2-40B4-BE49-F238E27FC236}">
                <a16:creationId xmlns:a16="http://schemas.microsoft.com/office/drawing/2014/main" id="{DC5FF864-C199-DC6B-A71A-BBD40B93A90F}"/>
              </a:ext>
            </a:extLst>
          </p:cNvPr>
          <p:cNvSpPr txBox="1"/>
          <p:nvPr/>
        </p:nvSpPr>
        <p:spPr>
          <a:xfrm>
            <a:off x="475357" y="3046607"/>
            <a:ext cx="16230600" cy="4778552"/>
          </a:xfrm>
          <a:prstGeom prst="rect">
            <a:avLst/>
          </a:prstGeom>
        </p:spPr>
        <p:txBody>
          <a:bodyPr lIns="0" tIns="0" rIns="0" bIns="0" rtlCol="0" anchor="t">
            <a:spAutoFit/>
          </a:bodyPr>
          <a:lstStyle/>
          <a:p>
            <a:pPr marR="0" lvl="0" algn="l" defTabSz="914400" rtl="0" eaLnBrk="1" fontAlgn="auto" latinLnBrk="0" hangingPunct="1">
              <a:lnSpc>
                <a:spcPts val="6300"/>
              </a:lnSpc>
              <a:spcBef>
                <a:spcPts val="0"/>
              </a:spcBef>
              <a:spcAft>
                <a:spcPts val="0"/>
              </a:spcAft>
              <a:buClrTx/>
              <a:buSzTx/>
              <a:tabLst/>
              <a:defRPr/>
            </a:pPr>
            <a:r>
              <a:rPr kumimoji="0" lang="en-US" sz="4200" b="0" i="0" u="none" strike="noStrike" kern="1200" cap="none" spc="42" normalizeH="0" baseline="0" noProof="0" dirty="0">
                <a:ln>
                  <a:noFill/>
                </a:ln>
                <a:solidFill>
                  <a:srgbClr val="FFFFFF"/>
                </a:solidFill>
                <a:effectLst/>
                <a:uLnTx/>
                <a:uFillTx/>
                <a:latin typeface="Montserrat Light"/>
                <a:ea typeface="+mn-ea"/>
                <a:cs typeface="+mn-cs"/>
              </a:rPr>
              <a:t>Then, the cleaning data procedure was verified, i.e., it was checked (1) whether there are any erroneous entries, (2) whether there are missing data and what is the scale of the phenomenon, (3) whether there are outlier cases. None of the above was shown.</a:t>
            </a:r>
            <a:endParaRPr kumimoji="0" lang="pl-PL" sz="4200" b="0" i="0" u="none" strike="noStrike" kern="1200" cap="none" spc="42" normalizeH="0" baseline="0" noProof="0" dirty="0">
              <a:ln>
                <a:noFill/>
              </a:ln>
              <a:solidFill>
                <a:srgbClr val="FFFFFF"/>
              </a:solidFill>
              <a:effectLst/>
              <a:uLnTx/>
              <a:uFillTx/>
              <a:latin typeface="Montserrat Light"/>
              <a:ea typeface="+mn-ea"/>
              <a:cs typeface="+mn-cs"/>
            </a:endParaRPr>
          </a:p>
          <a:p>
            <a:pPr marL="742950" marR="0" lvl="0" indent="-742950" algn="l" defTabSz="914400" rtl="0" eaLnBrk="1" fontAlgn="auto" latinLnBrk="0" hangingPunct="1">
              <a:lnSpc>
                <a:spcPts val="6300"/>
              </a:lnSpc>
              <a:spcBef>
                <a:spcPts val="0"/>
              </a:spcBef>
              <a:spcAft>
                <a:spcPts val="0"/>
              </a:spcAft>
              <a:buClrTx/>
              <a:buSzTx/>
              <a:buFontTx/>
              <a:buAutoNum type="arabicPeriod"/>
              <a:tabLst/>
              <a:defRPr/>
            </a:pPr>
            <a:endParaRPr kumimoji="0" lang="pl-PL" sz="4200" b="0" i="0" u="none" strike="noStrike" kern="1200" cap="none" spc="42" normalizeH="0" baseline="0" noProof="0" dirty="0">
              <a:ln>
                <a:noFill/>
              </a:ln>
              <a:solidFill>
                <a:srgbClr val="FFFFFF"/>
              </a:solidFill>
              <a:effectLst/>
              <a:uLnTx/>
              <a:uFillTx/>
              <a:latin typeface="Montserrat Light"/>
              <a:ea typeface="+mn-ea"/>
              <a:cs typeface="+mn-cs"/>
            </a:endParaRPr>
          </a:p>
        </p:txBody>
      </p:sp>
    </p:spTree>
    <p:extLst>
      <p:ext uri="{BB962C8B-B14F-4D97-AF65-F5344CB8AC3E}">
        <p14:creationId xmlns:p14="http://schemas.microsoft.com/office/powerpoint/2010/main" val="112306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42D47"/>
        </a:solidFill>
        <a:effectLst/>
      </p:bgPr>
    </p:bg>
    <p:spTree>
      <p:nvGrpSpPr>
        <p:cNvPr id="1" name=""/>
        <p:cNvGrpSpPr/>
        <p:nvPr/>
      </p:nvGrpSpPr>
      <p:grpSpPr>
        <a:xfrm>
          <a:off x="0" y="0"/>
          <a:ext cx="0" cy="0"/>
          <a:chOff x="0" y="0"/>
          <a:chExt cx="0" cy="0"/>
        </a:xfrm>
      </p:grpSpPr>
      <p:sp>
        <p:nvSpPr>
          <p:cNvPr id="2" name="TextBox 2"/>
          <p:cNvSpPr txBox="1"/>
          <p:nvPr/>
        </p:nvSpPr>
        <p:spPr>
          <a:xfrm>
            <a:off x="475357" y="816016"/>
            <a:ext cx="12282441" cy="927946"/>
          </a:xfrm>
          <a:prstGeom prst="rect">
            <a:avLst/>
          </a:prstGeom>
        </p:spPr>
        <p:txBody>
          <a:bodyPr lIns="0" tIns="0" rIns="0" bIns="0" rtlCol="0" anchor="t">
            <a:spAutoFit/>
          </a:bodyPr>
          <a:lstStyle/>
          <a:p>
            <a:pPr marL="0" marR="0" lvl="0" indent="0" algn="l" defTabSz="914400" rtl="0" eaLnBrk="1" fontAlgn="auto" latinLnBrk="0" hangingPunct="1">
              <a:lnSpc>
                <a:spcPts val="8027"/>
              </a:lnSpc>
              <a:spcBef>
                <a:spcPts val="0"/>
              </a:spcBef>
              <a:spcAft>
                <a:spcPts val="0"/>
              </a:spcAft>
              <a:buClrTx/>
              <a:buSzTx/>
              <a:buFontTx/>
              <a:buNone/>
              <a:tabLst/>
              <a:defRPr/>
            </a:pPr>
            <a:r>
              <a:rPr kumimoji="0" lang="pl-PL" sz="6371" b="1" i="0" u="none" strike="noStrike" kern="1200" cap="none" spc="57" normalizeH="0" baseline="0" noProof="0" dirty="0">
                <a:ln>
                  <a:noFill/>
                </a:ln>
                <a:solidFill>
                  <a:srgbClr val="F8FBF8"/>
                </a:solidFill>
                <a:effectLst/>
                <a:uLnTx/>
                <a:uFillTx/>
                <a:latin typeface="Montserrat 1"/>
                <a:ea typeface="+mn-ea"/>
                <a:cs typeface="+mn-cs"/>
              </a:rPr>
              <a:t>Learning </a:t>
            </a:r>
            <a:r>
              <a:rPr kumimoji="0" lang="pl-PL" sz="6371" b="1" i="0" u="none" strike="noStrike" kern="1200" cap="none" spc="57" normalizeH="0" baseline="0" noProof="0" dirty="0" err="1">
                <a:ln>
                  <a:noFill/>
                </a:ln>
                <a:solidFill>
                  <a:srgbClr val="F8FBF8"/>
                </a:solidFill>
                <a:effectLst/>
                <a:uLnTx/>
                <a:uFillTx/>
                <a:latin typeface="Montserrat 1"/>
                <a:ea typeface="+mn-ea"/>
                <a:cs typeface="+mn-cs"/>
              </a:rPr>
              <a:t>phase</a:t>
            </a:r>
            <a:endParaRPr kumimoji="0" lang="en-US" sz="6371" b="1" i="0" u="none" strike="noStrike" kern="1200" cap="none" spc="57" normalizeH="0" baseline="0" noProof="0" dirty="0">
              <a:ln>
                <a:noFill/>
              </a:ln>
              <a:solidFill>
                <a:srgbClr val="F8FBF8"/>
              </a:solidFill>
              <a:effectLst/>
              <a:uLnTx/>
              <a:uFillTx/>
              <a:latin typeface="Montserrat 1"/>
              <a:ea typeface="+mn-ea"/>
              <a:cs typeface="+mn-cs"/>
            </a:endParaRPr>
          </a:p>
        </p:txBody>
      </p:sp>
      <p:grpSp>
        <p:nvGrpSpPr>
          <p:cNvPr id="4" name="Group 4"/>
          <p:cNvGrpSpPr/>
          <p:nvPr/>
        </p:nvGrpSpPr>
        <p:grpSpPr>
          <a:xfrm rot="-10800000">
            <a:off x="14558220" y="-74628"/>
            <a:ext cx="3847680" cy="3841524"/>
            <a:chOff x="0" y="0"/>
            <a:chExt cx="6350000" cy="6339840"/>
          </a:xfrm>
        </p:grpSpPr>
        <p:sp>
          <p:nvSpPr>
            <p:cNvPr id="5" name="Freeform 5"/>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F8FBF8"/>
            </a:solidFill>
          </p:spPr>
        </p:sp>
      </p:grpSp>
      <p:sp>
        <p:nvSpPr>
          <p:cNvPr id="6" name="AutoShape 6"/>
          <p:cNvSpPr/>
          <p:nvPr/>
        </p:nvSpPr>
        <p:spPr>
          <a:xfrm rot="-8100000">
            <a:off x="15025650" y="4396148"/>
            <a:ext cx="5610063" cy="33751"/>
          </a:xfrm>
          <a:prstGeom prst="rect">
            <a:avLst/>
          </a:prstGeom>
          <a:solidFill>
            <a:srgbClr val="F8FBF8"/>
          </a:solidFill>
        </p:spPr>
      </p:sp>
      <p:sp>
        <p:nvSpPr>
          <p:cNvPr id="8" name="TextBox 3">
            <a:extLst>
              <a:ext uri="{FF2B5EF4-FFF2-40B4-BE49-F238E27FC236}">
                <a16:creationId xmlns:a16="http://schemas.microsoft.com/office/drawing/2014/main" id="{DC5FF864-C199-DC6B-A71A-BBD40B93A90F}"/>
              </a:ext>
            </a:extLst>
          </p:cNvPr>
          <p:cNvSpPr txBox="1"/>
          <p:nvPr/>
        </p:nvSpPr>
        <p:spPr>
          <a:xfrm>
            <a:off x="475357" y="3564248"/>
            <a:ext cx="16230600" cy="1546898"/>
          </a:xfrm>
          <a:prstGeom prst="rect">
            <a:avLst/>
          </a:prstGeom>
        </p:spPr>
        <p:txBody>
          <a:bodyPr lIns="0" tIns="0" rIns="0" bIns="0" rtlCol="0" anchor="t">
            <a:spAutoFit/>
          </a:bodyPr>
          <a:lstStyle/>
          <a:p>
            <a:pPr marL="742950" marR="0" lvl="0" indent="-742950" algn="l" defTabSz="914400" rtl="0" eaLnBrk="1" fontAlgn="auto" latinLnBrk="0" hangingPunct="1">
              <a:lnSpc>
                <a:spcPts val="6300"/>
              </a:lnSpc>
              <a:spcBef>
                <a:spcPts val="0"/>
              </a:spcBef>
              <a:spcAft>
                <a:spcPts val="0"/>
              </a:spcAft>
              <a:buClrTx/>
              <a:buSzTx/>
              <a:buFontTx/>
              <a:buAutoNum type="arabicPeriod"/>
              <a:tabLst/>
              <a:defRPr/>
            </a:pPr>
            <a:r>
              <a:rPr kumimoji="0" lang="en-US" sz="4200" b="0" i="0" u="none" strike="noStrike" kern="1200" cap="none" spc="42" normalizeH="0" baseline="0" noProof="0" dirty="0">
                <a:ln>
                  <a:noFill/>
                </a:ln>
                <a:solidFill>
                  <a:srgbClr val="FFFFFF"/>
                </a:solidFill>
                <a:effectLst/>
                <a:uLnTx/>
                <a:uFillTx/>
                <a:latin typeface="Montserrat Light"/>
                <a:ea typeface="+mn-ea"/>
                <a:cs typeface="+mn-cs"/>
              </a:rPr>
              <a:t>The collection was divided into a test and training section in a ratio of 80% (test) to 20% (training).</a:t>
            </a:r>
            <a:endParaRPr kumimoji="0" lang="pl-PL" sz="4200" b="0" i="0" u="none" strike="noStrike" kern="1200" cap="none" spc="42" normalizeH="0" baseline="0" noProof="0" dirty="0">
              <a:ln>
                <a:noFill/>
              </a:ln>
              <a:solidFill>
                <a:srgbClr val="FFFFFF"/>
              </a:solidFill>
              <a:effectLst/>
              <a:uLnTx/>
              <a:uFillTx/>
              <a:latin typeface="Montserrat Light"/>
              <a:ea typeface="+mn-ea"/>
              <a:cs typeface="+mn-cs"/>
            </a:endParaRPr>
          </a:p>
        </p:txBody>
      </p:sp>
    </p:spTree>
    <p:extLst>
      <p:ext uri="{BB962C8B-B14F-4D97-AF65-F5344CB8AC3E}">
        <p14:creationId xmlns:p14="http://schemas.microsoft.com/office/powerpoint/2010/main" val="4028110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42D47"/>
        </a:solidFill>
        <a:effectLst/>
      </p:bgPr>
    </p:bg>
    <p:spTree>
      <p:nvGrpSpPr>
        <p:cNvPr id="1" name=""/>
        <p:cNvGrpSpPr/>
        <p:nvPr/>
      </p:nvGrpSpPr>
      <p:grpSpPr>
        <a:xfrm>
          <a:off x="0" y="0"/>
          <a:ext cx="0" cy="0"/>
          <a:chOff x="0" y="0"/>
          <a:chExt cx="0" cy="0"/>
        </a:xfrm>
      </p:grpSpPr>
      <p:sp>
        <p:nvSpPr>
          <p:cNvPr id="2" name="TextBox 2"/>
          <p:cNvSpPr txBox="1"/>
          <p:nvPr/>
        </p:nvSpPr>
        <p:spPr>
          <a:xfrm>
            <a:off x="475357" y="816016"/>
            <a:ext cx="12282441" cy="927946"/>
          </a:xfrm>
          <a:prstGeom prst="rect">
            <a:avLst/>
          </a:prstGeom>
        </p:spPr>
        <p:txBody>
          <a:bodyPr lIns="0" tIns="0" rIns="0" bIns="0" rtlCol="0" anchor="t">
            <a:spAutoFit/>
          </a:bodyPr>
          <a:lstStyle/>
          <a:p>
            <a:pPr marL="0" marR="0" lvl="0" indent="0" algn="l" defTabSz="914400" rtl="0" eaLnBrk="1" fontAlgn="auto" latinLnBrk="0" hangingPunct="1">
              <a:lnSpc>
                <a:spcPts val="8027"/>
              </a:lnSpc>
              <a:spcBef>
                <a:spcPts val="0"/>
              </a:spcBef>
              <a:spcAft>
                <a:spcPts val="0"/>
              </a:spcAft>
              <a:buClrTx/>
              <a:buSzTx/>
              <a:buFontTx/>
              <a:buNone/>
              <a:tabLst/>
              <a:defRPr/>
            </a:pPr>
            <a:r>
              <a:rPr kumimoji="0" lang="pl-PL" sz="6371" b="1" i="0" u="none" strike="noStrike" kern="1200" cap="none" spc="57" normalizeH="0" baseline="0" noProof="0" dirty="0">
                <a:ln>
                  <a:noFill/>
                </a:ln>
                <a:solidFill>
                  <a:srgbClr val="F8FBF8"/>
                </a:solidFill>
                <a:effectLst/>
                <a:uLnTx/>
                <a:uFillTx/>
                <a:latin typeface="Montserrat 1"/>
                <a:ea typeface="+mn-ea"/>
                <a:cs typeface="+mn-cs"/>
              </a:rPr>
              <a:t>Training </a:t>
            </a:r>
            <a:r>
              <a:rPr kumimoji="0" lang="pl-PL" sz="6371" b="1" i="0" u="none" strike="noStrike" kern="1200" cap="none" spc="57" normalizeH="0" baseline="0" noProof="0" dirty="0" err="1">
                <a:ln>
                  <a:noFill/>
                </a:ln>
                <a:solidFill>
                  <a:srgbClr val="F8FBF8"/>
                </a:solidFill>
                <a:effectLst/>
                <a:uLnTx/>
                <a:uFillTx/>
                <a:latin typeface="Montserrat 1"/>
                <a:ea typeface="+mn-ea"/>
                <a:cs typeface="+mn-cs"/>
              </a:rPr>
              <a:t>phase</a:t>
            </a:r>
            <a:endParaRPr kumimoji="0" lang="en-US" sz="6371" b="1" i="0" u="none" strike="noStrike" kern="1200" cap="none" spc="57" normalizeH="0" baseline="0" noProof="0" dirty="0">
              <a:ln>
                <a:noFill/>
              </a:ln>
              <a:solidFill>
                <a:srgbClr val="F8FBF8"/>
              </a:solidFill>
              <a:effectLst/>
              <a:uLnTx/>
              <a:uFillTx/>
              <a:latin typeface="Montserrat 1"/>
              <a:ea typeface="+mn-ea"/>
              <a:cs typeface="+mn-cs"/>
            </a:endParaRPr>
          </a:p>
        </p:txBody>
      </p:sp>
      <p:grpSp>
        <p:nvGrpSpPr>
          <p:cNvPr id="4" name="Group 4"/>
          <p:cNvGrpSpPr/>
          <p:nvPr/>
        </p:nvGrpSpPr>
        <p:grpSpPr>
          <a:xfrm rot="-10800000">
            <a:off x="14558220" y="-74628"/>
            <a:ext cx="3847680" cy="3841524"/>
            <a:chOff x="0" y="0"/>
            <a:chExt cx="6350000" cy="6339840"/>
          </a:xfrm>
        </p:grpSpPr>
        <p:sp>
          <p:nvSpPr>
            <p:cNvPr id="5" name="Freeform 5"/>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F8FBF8"/>
            </a:solidFill>
          </p:spPr>
        </p:sp>
      </p:grpSp>
      <p:sp>
        <p:nvSpPr>
          <p:cNvPr id="6" name="AutoShape 6"/>
          <p:cNvSpPr/>
          <p:nvPr/>
        </p:nvSpPr>
        <p:spPr>
          <a:xfrm rot="-8100000">
            <a:off x="15025650" y="4396148"/>
            <a:ext cx="5610063" cy="33751"/>
          </a:xfrm>
          <a:prstGeom prst="rect">
            <a:avLst/>
          </a:prstGeom>
          <a:solidFill>
            <a:srgbClr val="F8FBF8"/>
          </a:solidFill>
        </p:spPr>
      </p:sp>
      <p:sp>
        <p:nvSpPr>
          <p:cNvPr id="8" name="TextBox 3">
            <a:extLst>
              <a:ext uri="{FF2B5EF4-FFF2-40B4-BE49-F238E27FC236}">
                <a16:creationId xmlns:a16="http://schemas.microsoft.com/office/drawing/2014/main" id="{DC5FF864-C199-DC6B-A71A-BBD40B93A90F}"/>
              </a:ext>
            </a:extLst>
          </p:cNvPr>
          <p:cNvSpPr txBox="1"/>
          <p:nvPr/>
        </p:nvSpPr>
        <p:spPr>
          <a:xfrm>
            <a:off x="475357" y="2437975"/>
            <a:ext cx="16230600" cy="7202293"/>
          </a:xfrm>
          <a:prstGeom prst="rect">
            <a:avLst/>
          </a:prstGeom>
        </p:spPr>
        <p:txBody>
          <a:bodyPr lIns="0" tIns="0" rIns="0" bIns="0" rtlCol="0" anchor="t">
            <a:spAutoFit/>
          </a:bodyPr>
          <a:lstStyle/>
          <a:p>
            <a:pPr marL="742950" marR="0" lvl="0" indent="-742950" algn="l" defTabSz="914400" rtl="0" eaLnBrk="1" fontAlgn="auto" latinLnBrk="0" hangingPunct="1">
              <a:lnSpc>
                <a:spcPts val="6300"/>
              </a:lnSpc>
              <a:spcBef>
                <a:spcPts val="0"/>
              </a:spcBef>
              <a:spcAft>
                <a:spcPts val="0"/>
              </a:spcAft>
              <a:buClrTx/>
              <a:buSzTx/>
              <a:buFontTx/>
              <a:buAutoNum type="arabicPeriod"/>
              <a:tabLst/>
              <a:defRPr/>
            </a:pPr>
            <a:r>
              <a:rPr kumimoji="0" lang="en-US" sz="4200" b="0" i="0" u="none" strike="noStrike" kern="1200" cap="none" spc="42" normalizeH="0" baseline="0" noProof="0" dirty="0">
                <a:ln>
                  <a:noFill/>
                </a:ln>
                <a:solidFill>
                  <a:srgbClr val="FFFFFF"/>
                </a:solidFill>
                <a:effectLst/>
                <a:uLnTx/>
                <a:uFillTx/>
                <a:latin typeface="Montserrat Light"/>
                <a:ea typeface="+mn-ea"/>
                <a:cs typeface="+mn-cs"/>
              </a:rPr>
              <a:t>Linear regression was used to explain the value of the explained variance by the independent variable (air) relative to the dependent variables (water, isopropanol). R2 and MSE model fit indices were calculated.</a:t>
            </a:r>
            <a:endParaRPr kumimoji="0" lang="pl-PL" sz="4200" b="0" i="0" u="none" strike="noStrike" kern="1200" cap="none" spc="42" normalizeH="0" baseline="0" noProof="0" dirty="0">
              <a:ln>
                <a:noFill/>
              </a:ln>
              <a:solidFill>
                <a:srgbClr val="FFFFFF"/>
              </a:solidFill>
              <a:effectLst/>
              <a:uLnTx/>
              <a:uFillTx/>
              <a:latin typeface="Montserrat Light"/>
              <a:ea typeface="+mn-ea"/>
              <a:cs typeface="+mn-cs"/>
            </a:endParaRPr>
          </a:p>
          <a:p>
            <a:pPr marL="742950" marR="0" lvl="0" indent="-742950" algn="l" defTabSz="914400" rtl="0" eaLnBrk="1" fontAlgn="auto" latinLnBrk="0" hangingPunct="1">
              <a:lnSpc>
                <a:spcPts val="6300"/>
              </a:lnSpc>
              <a:spcBef>
                <a:spcPts val="0"/>
              </a:spcBef>
              <a:spcAft>
                <a:spcPts val="0"/>
              </a:spcAft>
              <a:buClrTx/>
              <a:buSzTx/>
              <a:buFontTx/>
              <a:buAutoNum type="arabicPeriod"/>
              <a:tabLst/>
              <a:defRPr/>
            </a:pPr>
            <a:r>
              <a:rPr kumimoji="0" lang="en-US" sz="4200" b="0" i="0" u="none" strike="noStrike" kern="1200" cap="none" spc="42" normalizeH="0" baseline="0" noProof="0" dirty="0">
                <a:ln>
                  <a:noFill/>
                </a:ln>
                <a:solidFill>
                  <a:srgbClr val="FFFFFF"/>
                </a:solidFill>
                <a:effectLst/>
                <a:uLnTx/>
                <a:uFillTx/>
                <a:latin typeface="Montserrat Light"/>
                <a:ea typeface="+mn-ea"/>
                <a:cs typeface="+mn-cs"/>
              </a:rPr>
              <a:t>The model showed a good fit, with 87.99% of the explained variance for the training set and 87.70% of the explained variance for the test set. </a:t>
            </a:r>
            <a:endParaRPr kumimoji="0" lang="pl-PL" sz="4200" b="0" i="0" u="none" strike="noStrike" kern="1200" cap="none" spc="42" normalizeH="0" baseline="0" noProof="0" dirty="0">
              <a:ln>
                <a:noFill/>
              </a:ln>
              <a:solidFill>
                <a:srgbClr val="FFFFFF"/>
              </a:solidFill>
              <a:effectLst/>
              <a:uLnTx/>
              <a:uFillTx/>
              <a:latin typeface="Montserrat Light"/>
              <a:ea typeface="+mn-ea"/>
              <a:cs typeface="+mn-cs"/>
            </a:endParaRPr>
          </a:p>
          <a:p>
            <a:pPr marL="742950" marR="0" lvl="0" indent="-742950" algn="l" defTabSz="914400" rtl="0" eaLnBrk="1" fontAlgn="auto" latinLnBrk="0" hangingPunct="1">
              <a:lnSpc>
                <a:spcPts val="6300"/>
              </a:lnSpc>
              <a:spcBef>
                <a:spcPts val="0"/>
              </a:spcBef>
              <a:spcAft>
                <a:spcPts val="0"/>
              </a:spcAft>
              <a:buClrTx/>
              <a:buSzTx/>
              <a:buFontTx/>
              <a:buAutoNum type="arabicPeriod"/>
              <a:tabLst/>
              <a:defRPr/>
            </a:pPr>
            <a:r>
              <a:rPr kumimoji="0" lang="en-US" sz="4200" b="0" i="0" u="none" strike="noStrike" kern="1200" cap="none" spc="42" normalizeH="0" baseline="0" noProof="0" dirty="0">
                <a:ln>
                  <a:noFill/>
                </a:ln>
                <a:solidFill>
                  <a:srgbClr val="FFFFFF"/>
                </a:solidFill>
                <a:effectLst/>
                <a:uLnTx/>
                <a:uFillTx/>
                <a:latin typeface="Montserrat Light"/>
                <a:ea typeface="+mn-ea"/>
                <a:cs typeface="+mn-cs"/>
              </a:rPr>
              <a:t>This means that air is a good predictor of the other properties (water and isopropanol).</a:t>
            </a:r>
            <a:endParaRPr kumimoji="0" lang="pl-PL" sz="4200" b="0" i="0" u="none" strike="noStrike" kern="1200" cap="none" spc="42" normalizeH="0" baseline="0" noProof="0" dirty="0">
              <a:ln>
                <a:noFill/>
              </a:ln>
              <a:solidFill>
                <a:srgbClr val="FFFFFF"/>
              </a:solidFill>
              <a:effectLst/>
              <a:uLnTx/>
              <a:uFillTx/>
              <a:latin typeface="Montserrat Light"/>
              <a:ea typeface="+mn-ea"/>
              <a:cs typeface="+mn-cs"/>
            </a:endParaRPr>
          </a:p>
        </p:txBody>
      </p:sp>
    </p:spTree>
    <p:extLst>
      <p:ext uri="{BB962C8B-B14F-4D97-AF65-F5344CB8AC3E}">
        <p14:creationId xmlns:p14="http://schemas.microsoft.com/office/powerpoint/2010/main" val="3276996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42D47"/>
        </a:solidFill>
        <a:effectLst/>
      </p:bgPr>
    </p:bg>
    <p:spTree>
      <p:nvGrpSpPr>
        <p:cNvPr id="1" name=""/>
        <p:cNvGrpSpPr/>
        <p:nvPr/>
      </p:nvGrpSpPr>
      <p:grpSpPr>
        <a:xfrm>
          <a:off x="0" y="0"/>
          <a:ext cx="0" cy="0"/>
          <a:chOff x="0" y="0"/>
          <a:chExt cx="0" cy="0"/>
        </a:xfrm>
      </p:grpSpPr>
      <p:sp>
        <p:nvSpPr>
          <p:cNvPr id="2" name="TextBox 2"/>
          <p:cNvSpPr txBox="1"/>
          <p:nvPr/>
        </p:nvSpPr>
        <p:spPr>
          <a:xfrm>
            <a:off x="475357" y="816016"/>
            <a:ext cx="12282441" cy="927946"/>
          </a:xfrm>
          <a:prstGeom prst="rect">
            <a:avLst/>
          </a:prstGeom>
        </p:spPr>
        <p:txBody>
          <a:bodyPr lIns="0" tIns="0" rIns="0" bIns="0" rtlCol="0" anchor="t">
            <a:spAutoFit/>
          </a:bodyPr>
          <a:lstStyle/>
          <a:p>
            <a:pPr marL="0" marR="0" lvl="0" indent="0" algn="l" defTabSz="914400" rtl="0" eaLnBrk="1" fontAlgn="auto" latinLnBrk="0" hangingPunct="1">
              <a:lnSpc>
                <a:spcPts val="8027"/>
              </a:lnSpc>
              <a:spcBef>
                <a:spcPts val="0"/>
              </a:spcBef>
              <a:spcAft>
                <a:spcPts val="0"/>
              </a:spcAft>
              <a:buClrTx/>
              <a:buSzTx/>
              <a:buFontTx/>
              <a:buNone/>
              <a:tabLst/>
              <a:defRPr/>
            </a:pPr>
            <a:r>
              <a:rPr kumimoji="0" lang="pl-PL" sz="6371" b="1" i="0" u="none" strike="noStrike" kern="1200" cap="none" spc="57" normalizeH="0" baseline="0" noProof="0" dirty="0">
                <a:ln>
                  <a:noFill/>
                </a:ln>
                <a:solidFill>
                  <a:srgbClr val="F8FBF8"/>
                </a:solidFill>
                <a:effectLst/>
                <a:uLnTx/>
                <a:uFillTx/>
                <a:latin typeface="Montserrat 1"/>
                <a:ea typeface="+mn-ea"/>
                <a:cs typeface="+mn-cs"/>
              </a:rPr>
              <a:t>Training </a:t>
            </a:r>
            <a:r>
              <a:rPr kumimoji="0" lang="pl-PL" sz="6371" b="1" i="0" u="none" strike="noStrike" kern="1200" cap="none" spc="57" normalizeH="0" baseline="0" noProof="0" dirty="0" err="1">
                <a:ln>
                  <a:noFill/>
                </a:ln>
                <a:solidFill>
                  <a:srgbClr val="F8FBF8"/>
                </a:solidFill>
                <a:effectLst/>
                <a:uLnTx/>
                <a:uFillTx/>
                <a:latin typeface="Montserrat 1"/>
                <a:ea typeface="+mn-ea"/>
                <a:cs typeface="+mn-cs"/>
              </a:rPr>
              <a:t>phase</a:t>
            </a:r>
            <a:endParaRPr kumimoji="0" lang="en-US" sz="6371" b="1" i="0" u="none" strike="noStrike" kern="1200" cap="none" spc="57" normalizeH="0" baseline="0" noProof="0" dirty="0">
              <a:ln>
                <a:noFill/>
              </a:ln>
              <a:solidFill>
                <a:srgbClr val="F8FBF8"/>
              </a:solidFill>
              <a:effectLst/>
              <a:uLnTx/>
              <a:uFillTx/>
              <a:latin typeface="Montserrat 1"/>
              <a:ea typeface="+mn-ea"/>
              <a:cs typeface="+mn-cs"/>
            </a:endParaRPr>
          </a:p>
        </p:txBody>
      </p:sp>
      <p:grpSp>
        <p:nvGrpSpPr>
          <p:cNvPr id="4" name="Group 4"/>
          <p:cNvGrpSpPr/>
          <p:nvPr/>
        </p:nvGrpSpPr>
        <p:grpSpPr>
          <a:xfrm rot="-10800000">
            <a:off x="14558220" y="-74628"/>
            <a:ext cx="3847680" cy="3841524"/>
            <a:chOff x="0" y="0"/>
            <a:chExt cx="6350000" cy="6339840"/>
          </a:xfrm>
        </p:grpSpPr>
        <p:sp>
          <p:nvSpPr>
            <p:cNvPr id="5" name="Freeform 5"/>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F8FBF8"/>
            </a:solidFill>
          </p:spPr>
        </p:sp>
      </p:grpSp>
      <p:sp>
        <p:nvSpPr>
          <p:cNvPr id="6" name="AutoShape 6"/>
          <p:cNvSpPr/>
          <p:nvPr/>
        </p:nvSpPr>
        <p:spPr>
          <a:xfrm rot="-8100000">
            <a:off x="15025650" y="4396148"/>
            <a:ext cx="5610063" cy="33751"/>
          </a:xfrm>
          <a:prstGeom prst="rect">
            <a:avLst/>
          </a:prstGeom>
          <a:solidFill>
            <a:srgbClr val="F8FBF8"/>
          </a:solidFill>
        </p:spPr>
      </p:sp>
      <p:sp>
        <p:nvSpPr>
          <p:cNvPr id="8" name="TextBox 3">
            <a:extLst>
              <a:ext uri="{FF2B5EF4-FFF2-40B4-BE49-F238E27FC236}">
                <a16:creationId xmlns:a16="http://schemas.microsoft.com/office/drawing/2014/main" id="{DC5FF864-C199-DC6B-A71A-BBD40B93A90F}"/>
              </a:ext>
            </a:extLst>
          </p:cNvPr>
          <p:cNvSpPr txBox="1"/>
          <p:nvPr/>
        </p:nvSpPr>
        <p:spPr>
          <a:xfrm>
            <a:off x="475357" y="2437975"/>
            <a:ext cx="16230600" cy="2354812"/>
          </a:xfrm>
          <a:prstGeom prst="rect">
            <a:avLst/>
          </a:prstGeom>
        </p:spPr>
        <p:txBody>
          <a:bodyPr lIns="0" tIns="0" rIns="0" bIns="0" rtlCol="0" anchor="t">
            <a:spAutoFit/>
          </a:bodyPr>
          <a:lstStyle/>
          <a:p>
            <a:pPr marL="742950" marR="0" lvl="0" indent="-742950" algn="l" defTabSz="914400" rtl="0" eaLnBrk="1" fontAlgn="auto" latinLnBrk="0" hangingPunct="1">
              <a:lnSpc>
                <a:spcPts val="6300"/>
              </a:lnSpc>
              <a:spcBef>
                <a:spcPts val="0"/>
              </a:spcBef>
              <a:spcAft>
                <a:spcPts val="0"/>
              </a:spcAft>
              <a:buClrTx/>
              <a:buSzTx/>
              <a:buFontTx/>
              <a:buAutoNum type="arabicPeriod"/>
              <a:tabLst/>
              <a:defRPr/>
            </a:pPr>
            <a:r>
              <a:rPr kumimoji="0" lang="pl-PL" sz="4200" b="0" i="0" u="none" strike="noStrike" kern="1200" cap="none" spc="42" normalizeH="0" baseline="0" noProof="0" dirty="0">
                <a:ln>
                  <a:noFill/>
                </a:ln>
                <a:solidFill>
                  <a:srgbClr val="FFFFFF"/>
                </a:solidFill>
                <a:effectLst/>
                <a:uLnTx/>
                <a:uFillTx/>
                <a:latin typeface="Montserrat Light"/>
                <a:ea typeface="+mn-ea"/>
                <a:cs typeface="+mn-cs"/>
              </a:rPr>
              <a:t>MSE of </a:t>
            </a:r>
            <a:r>
              <a:rPr kumimoji="0" lang="pl-PL" sz="4200" b="0" i="0" u="none" strike="noStrike" kern="1200" cap="none" spc="42" normalizeH="0" baseline="0" noProof="0" dirty="0" err="1">
                <a:ln>
                  <a:noFill/>
                </a:ln>
                <a:solidFill>
                  <a:srgbClr val="FFFFFF"/>
                </a:solidFill>
                <a:effectLst/>
                <a:uLnTx/>
                <a:uFillTx/>
                <a:latin typeface="Montserrat Light"/>
                <a:ea typeface="+mn-ea"/>
                <a:cs typeface="+mn-cs"/>
              </a:rPr>
              <a:t>training</a:t>
            </a:r>
            <a:r>
              <a:rPr kumimoji="0" lang="pl-PL" sz="4200" b="0" i="0" u="none" strike="noStrike" kern="1200" cap="none" spc="42" normalizeH="0" baseline="0" noProof="0" dirty="0">
                <a:ln>
                  <a:noFill/>
                </a:ln>
                <a:solidFill>
                  <a:srgbClr val="FFFFFF"/>
                </a:solidFill>
                <a:effectLst/>
                <a:uLnTx/>
                <a:uFillTx/>
                <a:latin typeface="Montserrat Light"/>
                <a:ea typeface="+mn-ea"/>
                <a:cs typeface="+mn-cs"/>
              </a:rPr>
              <a:t> set (5.679) and test set (5.505) </a:t>
            </a:r>
            <a:r>
              <a:rPr kumimoji="0" lang="pl-PL" sz="4200" b="0" i="0" u="none" strike="noStrike" kern="1200" cap="none" spc="42" normalizeH="0" baseline="0" noProof="0" dirty="0" err="1">
                <a:ln>
                  <a:noFill/>
                </a:ln>
                <a:solidFill>
                  <a:srgbClr val="FFFFFF"/>
                </a:solidFill>
                <a:effectLst/>
                <a:uLnTx/>
                <a:uFillTx/>
                <a:latin typeface="Montserrat Light"/>
                <a:ea typeface="+mn-ea"/>
                <a:cs typeface="+mn-cs"/>
              </a:rPr>
              <a:t>is</a:t>
            </a:r>
            <a:r>
              <a:rPr kumimoji="0" lang="pl-PL" sz="4200" b="0" i="0" u="none" strike="noStrike" kern="1200" cap="none" spc="42" normalizeH="0" baseline="0" noProof="0" dirty="0">
                <a:ln>
                  <a:noFill/>
                </a:ln>
                <a:solidFill>
                  <a:srgbClr val="FFFFFF"/>
                </a:solidFill>
                <a:effectLst/>
                <a:uLnTx/>
                <a:uFillTx/>
                <a:latin typeface="Montserrat Light"/>
                <a:ea typeface="+mn-ea"/>
                <a:cs typeface="+mn-cs"/>
              </a:rPr>
              <a:t> </a:t>
            </a:r>
            <a:r>
              <a:rPr kumimoji="0" lang="pl-PL" sz="4200" b="0" i="0" u="none" strike="noStrike" kern="1200" cap="none" spc="42" normalizeH="0" baseline="0" noProof="0" dirty="0" err="1">
                <a:ln>
                  <a:noFill/>
                </a:ln>
                <a:solidFill>
                  <a:srgbClr val="FFFFFF"/>
                </a:solidFill>
                <a:effectLst/>
                <a:uLnTx/>
                <a:uFillTx/>
                <a:latin typeface="Montserrat Light"/>
                <a:ea typeface="+mn-ea"/>
                <a:cs typeface="+mn-cs"/>
              </a:rPr>
              <a:t>relatively</a:t>
            </a:r>
            <a:r>
              <a:rPr kumimoji="0" lang="pl-PL" sz="4200" b="0" i="0" u="none" strike="noStrike" kern="1200" cap="none" spc="42" normalizeH="0" baseline="0" noProof="0" dirty="0">
                <a:ln>
                  <a:noFill/>
                </a:ln>
                <a:solidFill>
                  <a:srgbClr val="FFFFFF"/>
                </a:solidFill>
                <a:effectLst/>
                <a:uLnTx/>
                <a:uFillTx/>
                <a:latin typeface="Montserrat Light"/>
                <a:ea typeface="+mn-ea"/>
                <a:cs typeface="+mn-cs"/>
              </a:rPr>
              <a:t> small and test </a:t>
            </a:r>
            <a:r>
              <a:rPr kumimoji="0" lang="pl-PL" sz="4200" b="0" i="0" u="none" strike="noStrike" kern="1200" cap="none" spc="42" normalizeH="0" baseline="0" noProof="0" dirty="0" err="1">
                <a:ln>
                  <a:noFill/>
                </a:ln>
                <a:solidFill>
                  <a:srgbClr val="FFFFFF"/>
                </a:solidFill>
                <a:effectLst/>
                <a:uLnTx/>
                <a:uFillTx/>
                <a:latin typeface="Montserrat Light"/>
                <a:ea typeface="+mn-ea"/>
                <a:cs typeface="+mn-cs"/>
              </a:rPr>
              <a:t>results</a:t>
            </a:r>
            <a:r>
              <a:rPr kumimoji="0" lang="pl-PL" sz="4200" b="0" i="0" u="none" strike="noStrike" kern="1200" cap="none" spc="42" normalizeH="0" baseline="0" noProof="0" dirty="0">
                <a:ln>
                  <a:noFill/>
                </a:ln>
                <a:solidFill>
                  <a:srgbClr val="FFFFFF"/>
                </a:solidFill>
                <a:effectLst/>
                <a:uLnTx/>
                <a:uFillTx/>
                <a:latin typeface="Montserrat Light"/>
                <a:ea typeface="+mn-ea"/>
                <a:cs typeface="+mn-cs"/>
              </a:rPr>
              <a:t> </a:t>
            </a:r>
            <a:r>
              <a:rPr kumimoji="0" lang="pl-PL" sz="4200" b="0" i="0" u="none" strike="noStrike" kern="1200" cap="none" spc="42" normalizeH="0" baseline="0" noProof="0" dirty="0" err="1">
                <a:ln>
                  <a:noFill/>
                </a:ln>
                <a:solidFill>
                  <a:srgbClr val="FFFFFF"/>
                </a:solidFill>
                <a:effectLst/>
                <a:uLnTx/>
                <a:uFillTx/>
                <a:latin typeface="Montserrat Light"/>
                <a:ea typeface="+mn-ea"/>
                <a:cs typeface="+mn-cs"/>
              </a:rPr>
              <a:t>are</a:t>
            </a:r>
            <a:r>
              <a:rPr kumimoji="0" lang="pl-PL" sz="4200" b="0" i="0" u="none" strike="noStrike" kern="1200" cap="none" spc="42" normalizeH="0" baseline="0" noProof="0" dirty="0">
                <a:ln>
                  <a:noFill/>
                </a:ln>
                <a:solidFill>
                  <a:srgbClr val="FFFFFF"/>
                </a:solidFill>
                <a:effectLst/>
                <a:uLnTx/>
                <a:uFillTx/>
                <a:latin typeface="Montserrat Light"/>
                <a:ea typeface="+mn-ea"/>
                <a:cs typeface="+mn-cs"/>
              </a:rPr>
              <a:t> </a:t>
            </a:r>
            <a:r>
              <a:rPr kumimoji="0" lang="pl-PL" sz="4200" b="0" i="0" u="none" strike="noStrike" kern="1200" cap="none" spc="42" normalizeH="0" baseline="0" noProof="0" dirty="0" err="1">
                <a:ln>
                  <a:noFill/>
                </a:ln>
                <a:solidFill>
                  <a:srgbClr val="FFFFFF"/>
                </a:solidFill>
                <a:effectLst/>
                <a:uLnTx/>
                <a:uFillTx/>
                <a:latin typeface="Montserrat Light"/>
                <a:ea typeface="+mn-ea"/>
                <a:cs typeface="+mn-cs"/>
              </a:rPr>
              <a:t>slightly</a:t>
            </a:r>
            <a:r>
              <a:rPr kumimoji="0" lang="pl-PL" sz="4200" b="0" i="0" u="none" strike="noStrike" kern="1200" cap="none" spc="42" normalizeH="0" baseline="0" noProof="0" dirty="0">
                <a:ln>
                  <a:noFill/>
                </a:ln>
                <a:solidFill>
                  <a:srgbClr val="FFFFFF"/>
                </a:solidFill>
                <a:effectLst/>
                <a:uLnTx/>
                <a:uFillTx/>
                <a:latin typeface="Montserrat Light"/>
                <a:ea typeface="+mn-ea"/>
                <a:cs typeface="+mn-cs"/>
              </a:rPr>
              <a:t> </a:t>
            </a:r>
            <a:r>
              <a:rPr kumimoji="0" lang="pl-PL" sz="4200" b="0" i="0" u="none" strike="noStrike" kern="1200" cap="none" spc="42" normalizeH="0" baseline="0" noProof="0" dirty="0" err="1">
                <a:ln>
                  <a:noFill/>
                </a:ln>
                <a:solidFill>
                  <a:srgbClr val="FFFFFF"/>
                </a:solidFill>
                <a:effectLst/>
                <a:uLnTx/>
                <a:uFillTx/>
                <a:latin typeface="Montserrat Light"/>
                <a:ea typeface="+mn-ea"/>
                <a:cs typeface="+mn-cs"/>
              </a:rPr>
              <a:t>higher</a:t>
            </a:r>
            <a:r>
              <a:rPr kumimoji="0" lang="pl-PL" sz="4200" b="0" i="0" u="none" strike="noStrike" kern="1200" cap="none" spc="42" normalizeH="0" baseline="0" noProof="0" dirty="0">
                <a:ln>
                  <a:noFill/>
                </a:ln>
                <a:solidFill>
                  <a:srgbClr val="FFFFFF"/>
                </a:solidFill>
                <a:effectLst/>
                <a:uLnTx/>
                <a:uFillTx/>
                <a:latin typeface="Montserrat Light"/>
                <a:ea typeface="+mn-ea"/>
                <a:cs typeface="+mn-cs"/>
              </a:rPr>
              <a:t> </a:t>
            </a:r>
            <a:r>
              <a:rPr kumimoji="0" lang="pl-PL" sz="4200" b="0" i="0" u="none" strike="noStrike" kern="1200" cap="none" spc="42" normalizeH="0" baseline="0" noProof="0" dirty="0" err="1">
                <a:ln>
                  <a:noFill/>
                </a:ln>
                <a:solidFill>
                  <a:srgbClr val="FFFFFF"/>
                </a:solidFill>
                <a:effectLst/>
                <a:uLnTx/>
                <a:uFillTx/>
                <a:latin typeface="Montserrat Light"/>
                <a:ea typeface="+mn-ea"/>
                <a:cs typeface="+mn-cs"/>
              </a:rPr>
              <a:t>than</a:t>
            </a:r>
            <a:r>
              <a:rPr kumimoji="0" lang="pl-PL" sz="4200" b="0" i="0" u="none" strike="noStrike" kern="1200" cap="none" spc="42" normalizeH="0" baseline="0" noProof="0" dirty="0">
                <a:ln>
                  <a:noFill/>
                </a:ln>
                <a:solidFill>
                  <a:srgbClr val="FFFFFF"/>
                </a:solidFill>
                <a:effectLst/>
                <a:uLnTx/>
                <a:uFillTx/>
                <a:latin typeface="Montserrat Light"/>
                <a:ea typeface="+mn-ea"/>
                <a:cs typeface="+mn-cs"/>
              </a:rPr>
              <a:t> </a:t>
            </a:r>
            <a:r>
              <a:rPr kumimoji="0" lang="pl-PL" sz="4200" b="0" i="0" u="none" strike="noStrike" kern="1200" cap="none" spc="42" normalizeH="0" baseline="0" noProof="0" dirty="0" err="1">
                <a:ln>
                  <a:noFill/>
                </a:ln>
                <a:solidFill>
                  <a:srgbClr val="FFFFFF"/>
                </a:solidFill>
                <a:effectLst/>
                <a:uLnTx/>
                <a:uFillTx/>
                <a:latin typeface="Montserrat Light"/>
                <a:ea typeface="+mn-ea"/>
                <a:cs typeface="+mn-cs"/>
              </a:rPr>
              <a:t>train</a:t>
            </a:r>
            <a:r>
              <a:rPr kumimoji="0" lang="pl-PL" sz="4200" b="0" i="0" u="none" strike="noStrike" kern="1200" cap="none" spc="42" normalizeH="0" baseline="0" noProof="0" dirty="0">
                <a:ln>
                  <a:noFill/>
                </a:ln>
                <a:solidFill>
                  <a:srgbClr val="FFFFFF"/>
                </a:solidFill>
                <a:effectLst/>
                <a:uLnTx/>
                <a:uFillTx/>
                <a:latin typeface="Montserrat Light"/>
                <a:ea typeface="+mn-ea"/>
                <a:cs typeface="+mn-cs"/>
              </a:rPr>
              <a:t> one - </a:t>
            </a:r>
            <a:r>
              <a:rPr kumimoji="0" lang="en-US" sz="4200" b="0" i="0" u="none" strike="noStrike" kern="1200" cap="none" spc="42" normalizeH="0" baseline="0" noProof="0" dirty="0">
                <a:ln>
                  <a:noFill/>
                </a:ln>
                <a:solidFill>
                  <a:srgbClr val="FFFFFF"/>
                </a:solidFill>
                <a:effectLst/>
                <a:uLnTx/>
                <a:uFillTx/>
                <a:latin typeface="Montserrat Light"/>
                <a:ea typeface="+mn-ea"/>
                <a:cs typeface="+mn-cs"/>
              </a:rPr>
              <a:t>which means a relatively good fit of the model</a:t>
            </a:r>
            <a:r>
              <a:rPr kumimoji="0" lang="pl-PL" sz="4200" b="0" i="0" u="none" strike="noStrike" kern="1200" cap="none" spc="42" normalizeH="0" baseline="0" noProof="0" dirty="0">
                <a:ln>
                  <a:noFill/>
                </a:ln>
                <a:solidFill>
                  <a:srgbClr val="FFFFFF"/>
                </a:solidFill>
                <a:effectLst/>
                <a:uLnTx/>
                <a:uFillTx/>
                <a:latin typeface="Montserrat Light"/>
                <a:ea typeface="+mn-ea"/>
                <a:cs typeface="+mn-cs"/>
              </a:rPr>
              <a:t>.</a:t>
            </a:r>
          </a:p>
        </p:txBody>
      </p:sp>
    </p:spTree>
    <p:extLst>
      <p:ext uri="{BB962C8B-B14F-4D97-AF65-F5344CB8AC3E}">
        <p14:creationId xmlns:p14="http://schemas.microsoft.com/office/powerpoint/2010/main" val="2360657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42D47"/>
        </a:solidFill>
        <a:effectLst/>
      </p:bgPr>
    </p:bg>
    <p:spTree>
      <p:nvGrpSpPr>
        <p:cNvPr id="1" name=""/>
        <p:cNvGrpSpPr/>
        <p:nvPr/>
      </p:nvGrpSpPr>
      <p:grpSpPr>
        <a:xfrm>
          <a:off x="0" y="0"/>
          <a:ext cx="0" cy="0"/>
          <a:chOff x="0" y="0"/>
          <a:chExt cx="0" cy="0"/>
        </a:xfrm>
      </p:grpSpPr>
      <p:sp>
        <p:nvSpPr>
          <p:cNvPr id="2" name="TextBox 2"/>
          <p:cNvSpPr txBox="1"/>
          <p:nvPr/>
        </p:nvSpPr>
        <p:spPr>
          <a:xfrm>
            <a:off x="475357" y="816016"/>
            <a:ext cx="12282441" cy="927946"/>
          </a:xfrm>
          <a:prstGeom prst="rect">
            <a:avLst/>
          </a:prstGeom>
        </p:spPr>
        <p:txBody>
          <a:bodyPr lIns="0" tIns="0" rIns="0" bIns="0" rtlCol="0" anchor="t">
            <a:spAutoFit/>
          </a:bodyPr>
          <a:lstStyle/>
          <a:p>
            <a:pPr marL="0" marR="0" lvl="0" indent="0" algn="l" defTabSz="914400" rtl="0" eaLnBrk="1" fontAlgn="auto" latinLnBrk="0" hangingPunct="1">
              <a:lnSpc>
                <a:spcPts val="8027"/>
              </a:lnSpc>
              <a:spcBef>
                <a:spcPts val="0"/>
              </a:spcBef>
              <a:spcAft>
                <a:spcPts val="0"/>
              </a:spcAft>
              <a:buClrTx/>
              <a:buSzTx/>
              <a:buFontTx/>
              <a:buNone/>
              <a:tabLst/>
              <a:defRPr/>
            </a:pPr>
            <a:r>
              <a:rPr kumimoji="0" lang="pl-PL" sz="6371" b="1" i="0" u="none" strike="noStrike" kern="1200" cap="none" spc="57" normalizeH="0" baseline="0" noProof="0" dirty="0">
                <a:ln>
                  <a:noFill/>
                </a:ln>
                <a:solidFill>
                  <a:srgbClr val="F8FBF8"/>
                </a:solidFill>
                <a:effectLst/>
                <a:uLnTx/>
                <a:uFillTx/>
                <a:latin typeface="Montserrat 1"/>
                <a:ea typeface="+mn-ea"/>
                <a:cs typeface="+mn-cs"/>
              </a:rPr>
              <a:t>Visual </a:t>
            </a:r>
            <a:r>
              <a:rPr kumimoji="0" lang="pl-PL" sz="6371" b="1" i="0" u="none" strike="noStrike" kern="1200" cap="none" spc="57" normalizeH="0" baseline="0" noProof="0" dirty="0" err="1">
                <a:ln>
                  <a:noFill/>
                </a:ln>
                <a:solidFill>
                  <a:srgbClr val="F8FBF8"/>
                </a:solidFill>
                <a:effectLst/>
                <a:uLnTx/>
                <a:uFillTx/>
                <a:latin typeface="Montserrat 1"/>
                <a:ea typeface="+mn-ea"/>
                <a:cs typeface="+mn-cs"/>
              </a:rPr>
              <a:t>evaluation</a:t>
            </a:r>
            <a:r>
              <a:rPr kumimoji="0" lang="pl-PL" sz="6371" b="1" i="0" u="none" strike="noStrike" kern="1200" cap="none" spc="57" normalizeH="0" baseline="0" noProof="0" dirty="0">
                <a:ln>
                  <a:noFill/>
                </a:ln>
                <a:solidFill>
                  <a:srgbClr val="F8FBF8"/>
                </a:solidFill>
                <a:effectLst/>
                <a:uLnTx/>
                <a:uFillTx/>
                <a:latin typeface="Montserrat 1"/>
                <a:ea typeface="+mn-ea"/>
                <a:cs typeface="+mn-cs"/>
              </a:rPr>
              <a:t> </a:t>
            </a:r>
            <a:r>
              <a:rPr kumimoji="0" lang="pl-PL" sz="6371" b="1" i="0" u="none" strike="noStrike" kern="1200" cap="none" spc="57" normalizeH="0" baseline="0" noProof="0" dirty="0" err="1">
                <a:ln>
                  <a:noFill/>
                </a:ln>
                <a:solidFill>
                  <a:srgbClr val="F8FBF8"/>
                </a:solidFill>
                <a:effectLst/>
                <a:uLnTx/>
                <a:uFillTx/>
                <a:latin typeface="Montserrat 1"/>
                <a:ea typeface="+mn-ea"/>
                <a:cs typeface="+mn-cs"/>
              </a:rPr>
              <a:t>phase</a:t>
            </a:r>
            <a:endParaRPr kumimoji="0" lang="en-US" sz="6371" b="1" i="0" u="none" strike="noStrike" kern="1200" cap="none" spc="57" normalizeH="0" baseline="0" noProof="0" dirty="0">
              <a:ln>
                <a:noFill/>
              </a:ln>
              <a:solidFill>
                <a:srgbClr val="F8FBF8"/>
              </a:solidFill>
              <a:effectLst/>
              <a:uLnTx/>
              <a:uFillTx/>
              <a:latin typeface="Montserrat 1"/>
              <a:ea typeface="+mn-ea"/>
              <a:cs typeface="+mn-cs"/>
            </a:endParaRPr>
          </a:p>
        </p:txBody>
      </p:sp>
      <p:grpSp>
        <p:nvGrpSpPr>
          <p:cNvPr id="4" name="Group 4"/>
          <p:cNvGrpSpPr/>
          <p:nvPr/>
        </p:nvGrpSpPr>
        <p:grpSpPr>
          <a:xfrm rot="-10800000">
            <a:off x="14558220" y="-74628"/>
            <a:ext cx="3847680" cy="3841524"/>
            <a:chOff x="0" y="0"/>
            <a:chExt cx="6350000" cy="6339840"/>
          </a:xfrm>
        </p:grpSpPr>
        <p:sp>
          <p:nvSpPr>
            <p:cNvPr id="5" name="Freeform 5"/>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F8FBF8"/>
            </a:solidFill>
          </p:spPr>
        </p:sp>
      </p:grpSp>
      <p:sp>
        <p:nvSpPr>
          <p:cNvPr id="6" name="AutoShape 6"/>
          <p:cNvSpPr/>
          <p:nvPr/>
        </p:nvSpPr>
        <p:spPr>
          <a:xfrm rot="-8100000">
            <a:off x="15025650" y="4396148"/>
            <a:ext cx="5610063" cy="33751"/>
          </a:xfrm>
          <a:prstGeom prst="rect">
            <a:avLst/>
          </a:prstGeom>
          <a:solidFill>
            <a:srgbClr val="F8FBF8"/>
          </a:solidFill>
        </p:spPr>
      </p:sp>
      <p:pic>
        <p:nvPicPr>
          <p:cNvPr id="7" name="Obraz 6">
            <a:extLst>
              <a:ext uri="{FF2B5EF4-FFF2-40B4-BE49-F238E27FC236}">
                <a16:creationId xmlns:a16="http://schemas.microsoft.com/office/drawing/2014/main" id="{2895F15D-C791-FEC4-6707-77B948AC13D6}"/>
              </a:ext>
            </a:extLst>
          </p:cNvPr>
          <p:cNvPicPr>
            <a:picLocks noChangeAspect="1"/>
          </p:cNvPicPr>
          <p:nvPr/>
        </p:nvPicPr>
        <p:blipFill>
          <a:blip r:embed="rId2"/>
          <a:stretch>
            <a:fillRect/>
          </a:stretch>
        </p:blipFill>
        <p:spPr>
          <a:xfrm>
            <a:off x="475357" y="5600700"/>
            <a:ext cx="5608806" cy="4221846"/>
          </a:xfrm>
          <a:prstGeom prst="rect">
            <a:avLst/>
          </a:prstGeom>
        </p:spPr>
      </p:pic>
      <p:pic>
        <p:nvPicPr>
          <p:cNvPr id="10" name="Obraz 9">
            <a:extLst>
              <a:ext uri="{FF2B5EF4-FFF2-40B4-BE49-F238E27FC236}">
                <a16:creationId xmlns:a16="http://schemas.microsoft.com/office/drawing/2014/main" id="{86AD966C-3722-2EE1-CF91-827B25AD37EB}"/>
              </a:ext>
            </a:extLst>
          </p:cNvPr>
          <p:cNvPicPr>
            <a:picLocks noChangeAspect="1"/>
          </p:cNvPicPr>
          <p:nvPr/>
        </p:nvPicPr>
        <p:blipFill>
          <a:blip r:embed="rId3"/>
          <a:stretch>
            <a:fillRect/>
          </a:stretch>
        </p:blipFill>
        <p:spPr>
          <a:xfrm>
            <a:off x="6800052" y="5621042"/>
            <a:ext cx="5425910" cy="4221846"/>
          </a:xfrm>
          <a:prstGeom prst="rect">
            <a:avLst/>
          </a:prstGeom>
        </p:spPr>
      </p:pic>
      <p:sp>
        <p:nvSpPr>
          <p:cNvPr id="11" name="TextBox 3">
            <a:extLst>
              <a:ext uri="{FF2B5EF4-FFF2-40B4-BE49-F238E27FC236}">
                <a16:creationId xmlns:a16="http://schemas.microsoft.com/office/drawing/2014/main" id="{465CC99A-820A-A62C-139E-8FB55A04B8BD}"/>
              </a:ext>
            </a:extLst>
          </p:cNvPr>
          <p:cNvSpPr txBox="1"/>
          <p:nvPr/>
        </p:nvSpPr>
        <p:spPr>
          <a:xfrm>
            <a:off x="475357" y="2437975"/>
            <a:ext cx="16230600" cy="3162725"/>
          </a:xfrm>
          <a:prstGeom prst="rect">
            <a:avLst/>
          </a:prstGeom>
        </p:spPr>
        <p:txBody>
          <a:bodyPr lIns="0" tIns="0" rIns="0" bIns="0" rtlCol="0" anchor="t">
            <a:spAutoFit/>
          </a:bodyPr>
          <a:lstStyle/>
          <a:p>
            <a:pPr marR="0" lvl="0" algn="l" defTabSz="914400" rtl="0" eaLnBrk="1" fontAlgn="auto" latinLnBrk="0" hangingPunct="1">
              <a:lnSpc>
                <a:spcPts val="6300"/>
              </a:lnSpc>
              <a:spcBef>
                <a:spcPts val="0"/>
              </a:spcBef>
              <a:spcAft>
                <a:spcPts val="0"/>
              </a:spcAft>
              <a:buClrTx/>
              <a:buSzTx/>
              <a:tabLst/>
              <a:defRPr/>
            </a:pPr>
            <a:r>
              <a:rPr kumimoji="0" lang="en-US" sz="4200" b="0" i="0" u="none" strike="noStrike" kern="1200" cap="none" spc="42" normalizeH="0" baseline="0" noProof="0" dirty="0">
                <a:ln>
                  <a:noFill/>
                </a:ln>
                <a:solidFill>
                  <a:srgbClr val="FFFFFF"/>
                </a:solidFill>
                <a:effectLst/>
                <a:uLnTx/>
                <a:uFillTx/>
                <a:latin typeface="Montserrat Light"/>
                <a:ea typeface="+mn-ea"/>
                <a:cs typeface="+mn-cs"/>
              </a:rPr>
              <a:t>Visual evaluation of predicted and true results of water and isopropanol shows that the values are relatively well matched, however there are fragments of poorer matching, particularly at wavelengths below -10.</a:t>
            </a:r>
            <a:endParaRPr kumimoji="0" lang="pl-PL" sz="4200" b="0" i="0" u="none" strike="noStrike" kern="1200" cap="none" spc="42" normalizeH="0" baseline="0" noProof="0" dirty="0">
              <a:ln>
                <a:noFill/>
              </a:ln>
              <a:solidFill>
                <a:srgbClr val="FFFFFF"/>
              </a:solidFill>
              <a:effectLst/>
              <a:uLnTx/>
              <a:uFillTx/>
              <a:latin typeface="Montserrat Light"/>
              <a:ea typeface="+mn-ea"/>
              <a:cs typeface="+mn-cs"/>
            </a:endParaRPr>
          </a:p>
        </p:txBody>
      </p:sp>
    </p:spTree>
    <p:extLst>
      <p:ext uri="{BB962C8B-B14F-4D97-AF65-F5344CB8AC3E}">
        <p14:creationId xmlns:p14="http://schemas.microsoft.com/office/powerpoint/2010/main" val="143916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42D47"/>
        </a:solidFill>
        <a:effectLst/>
      </p:bgPr>
    </p:bg>
    <p:spTree>
      <p:nvGrpSpPr>
        <p:cNvPr id="1" name=""/>
        <p:cNvGrpSpPr/>
        <p:nvPr/>
      </p:nvGrpSpPr>
      <p:grpSpPr>
        <a:xfrm>
          <a:off x="0" y="0"/>
          <a:ext cx="0" cy="0"/>
          <a:chOff x="0" y="0"/>
          <a:chExt cx="0" cy="0"/>
        </a:xfrm>
      </p:grpSpPr>
      <p:sp>
        <p:nvSpPr>
          <p:cNvPr id="2" name="TextBox 2"/>
          <p:cNvSpPr txBox="1"/>
          <p:nvPr/>
        </p:nvSpPr>
        <p:spPr>
          <a:xfrm>
            <a:off x="475357" y="816016"/>
            <a:ext cx="15450443" cy="927946"/>
          </a:xfrm>
          <a:prstGeom prst="rect">
            <a:avLst/>
          </a:prstGeom>
        </p:spPr>
        <p:txBody>
          <a:bodyPr wrap="square" lIns="0" tIns="0" rIns="0" bIns="0" rtlCol="0" anchor="t">
            <a:spAutoFit/>
          </a:bodyPr>
          <a:lstStyle/>
          <a:p>
            <a:pPr marL="0" marR="0" lvl="0" indent="0" algn="l" defTabSz="914400" rtl="0" eaLnBrk="1" fontAlgn="auto" latinLnBrk="0" hangingPunct="1">
              <a:lnSpc>
                <a:spcPts val="8027"/>
              </a:lnSpc>
              <a:spcBef>
                <a:spcPts val="0"/>
              </a:spcBef>
              <a:spcAft>
                <a:spcPts val="0"/>
              </a:spcAft>
              <a:buClrTx/>
              <a:buSzTx/>
              <a:buFontTx/>
              <a:buNone/>
              <a:tabLst/>
              <a:defRPr/>
            </a:pPr>
            <a:r>
              <a:rPr kumimoji="0" lang="pl-PL" sz="6371" b="1" i="0" u="none" strike="noStrike" kern="1200" cap="none" spc="57" normalizeH="0" baseline="0" noProof="0" dirty="0" err="1">
                <a:ln>
                  <a:noFill/>
                </a:ln>
                <a:solidFill>
                  <a:srgbClr val="F8FBF8"/>
                </a:solidFill>
                <a:effectLst/>
                <a:uLnTx/>
                <a:uFillTx/>
                <a:latin typeface="Montserrat 1"/>
                <a:ea typeface="+mn-ea"/>
                <a:cs typeface="+mn-cs"/>
              </a:rPr>
              <a:t>Conclusions</a:t>
            </a:r>
            <a:r>
              <a:rPr kumimoji="0" lang="pl-PL" sz="6371" b="1" i="0" u="none" strike="noStrike" kern="1200" cap="none" spc="57" normalizeH="0" baseline="0" noProof="0" dirty="0">
                <a:ln>
                  <a:noFill/>
                </a:ln>
                <a:solidFill>
                  <a:srgbClr val="F8FBF8"/>
                </a:solidFill>
                <a:effectLst/>
                <a:uLnTx/>
                <a:uFillTx/>
                <a:latin typeface="Montserrat 1"/>
                <a:ea typeface="+mn-ea"/>
                <a:cs typeface="+mn-cs"/>
              </a:rPr>
              <a:t> and </a:t>
            </a:r>
            <a:r>
              <a:rPr kumimoji="0" lang="pl-PL" sz="6371" b="1" i="0" u="none" strike="noStrike" kern="1200" cap="none" spc="57" normalizeH="0" baseline="0" noProof="0" dirty="0" err="1">
                <a:ln>
                  <a:noFill/>
                </a:ln>
                <a:solidFill>
                  <a:srgbClr val="F8FBF8"/>
                </a:solidFill>
                <a:effectLst/>
                <a:uLnTx/>
                <a:uFillTx/>
                <a:latin typeface="Montserrat 1"/>
                <a:ea typeface="+mn-ea"/>
                <a:cs typeface="+mn-cs"/>
              </a:rPr>
              <a:t>recommendations</a:t>
            </a:r>
            <a:endParaRPr kumimoji="0" lang="en-US" sz="6371" b="1" i="0" u="none" strike="noStrike" kern="1200" cap="none" spc="57" normalizeH="0" baseline="0" noProof="0" dirty="0">
              <a:ln>
                <a:noFill/>
              </a:ln>
              <a:solidFill>
                <a:srgbClr val="F8FBF8"/>
              </a:solidFill>
              <a:effectLst/>
              <a:uLnTx/>
              <a:uFillTx/>
              <a:latin typeface="Montserrat 1"/>
              <a:ea typeface="+mn-ea"/>
              <a:cs typeface="+mn-cs"/>
            </a:endParaRPr>
          </a:p>
        </p:txBody>
      </p:sp>
      <p:grpSp>
        <p:nvGrpSpPr>
          <p:cNvPr id="4" name="Group 4"/>
          <p:cNvGrpSpPr/>
          <p:nvPr/>
        </p:nvGrpSpPr>
        <p:grpSpPr>
          <a:xfrm rot="-10800000">
            <a:off x="14558220" y="-74628"/>
            <a:ext cx="3847680" cy="3841524"/>
            <a:chOff x="0" y="0"/>
            <a:chExt cx="6350000" cy="6339840"/>
          </a:xfrm>
        </p:grpSpPr>
        <p:sp>
          <p:nvSpPr>
            <p:cNvPr id="5" name="Freeform 5"/>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F8FBF8"/>
            </a:solidFill>
          </p:spPr>
        </p:sp>
      </p:grpSp>
      <p:sp>
        <p:nvSpPr>
          <p:cNvPr id="6" name="AutoShape 6"/>
          <p:cNvSpPr/>
          <p:nvPr/>
        </p:nvSpPr>
        <p:spPr>
          <a:xfrm rot="-8100000">
            <a:off x="15025650" y="4396148"/>
            <a:ext cx="5610063" cy="33751"/>
          </a:xfrm>
          <a:prstGeom prst="rect">
            <a:avLst/>
          </a:prstGeom>
          <a:solidFill>
            <a:srgbClr val="F8FBF8"/>
          </a:solidFill>
        </p:spPr>
      </p:sp>
      <p:sp>
        <p:nvSpPr>
          <p:cNvPr id="11" name="TextBox 3">
            <a:extLst>
              <a:ext uri="{FF2B5EF4-FFF2-40B4-BE49-F238E27FC236}">
                <a16:creationId xmlns:a16="http://schemas.microsoft.com/office/drawing/2014/main" id="{465CC99A-820A-A62C-139E-8FB55A04B8BD}"/>
              </a:ext>
            </a:extLst>
          </p:cNvPr>
          <p:cNvSpPr txBox="1"/>
          <p:nvPr/>
        </p:nvSpPr>
        <p:spPr>
          <a:xfrm>
            <a:off x="475357" y="2437975"/>
            <a:ext cx="16230600" cy="3162725"/>
          </a:xfrm>
          <a:prstGeom prst="rect">
            <a:avLst/>
          </a:prstGeom>
        </p:spPr>
        <p:txBody>
          <a:bodyPr lIns="0" tIns="0" rIns="0" bIns="0" rtlCol="0" anchor="t">
            <a:spAutoFit/>
          </a:bodyPr>
          <a:lstStyle/>
          <a:p>
            <a:pPr marL="0" marR="0" lvl="0" indent="0" algn="l" defTabSz="914400" rtl="0" eaLnBrk="1" fontAlgn="auto" latinLnBrk="0" hangingPunct="1">
              <a:lnSpc>
                <a:spcPts val="6300"/>
              </a:lnSpc>
              <a:spcBef>
                <a:spcPts val="0"/>
              </a:spcBef>
              <a:spcAft>
                <a:spcPts val="0"/>
              </a:spcAft>
              <a:buClrTx/>
              <a:buSzTx/>
              <a:buFontTx/>
              <a:buNone/>
              <a:tabLst/>
              <a:defRPr/>
            </a:pPr>
            <a:r>
              <a:rPr kumimoji="0" lang="en-US" sz="4200" b="0" i="0" u="none" strike="noStrike" kern="1200" cap="none" spc="42" normalizeH="0" baseline="0" noProof="0" dirty="0">
                <a:ln>
                  <a:noFill/>
                </a:ln>
                <a:solidFill>
                  <a:srgbClr val="FFFFFF"/>
                </a:solidFill>
                <a:effectLst/>
                <a:uLnTx/>
                <a:uFillTx/>
                <a:latin typeface="Montserrat Light"/>
                <a:ea typeface="+mn-ea"/>
                <a:cs typeface="+mn-cs"/>
              </a:rPr>
              <a:t>It can be said that linear regression can be used as an input proposal. however, it is worth checking whether a non-linear regression, such as quadratic regression, would prove to be a better fit.</a:t>
            </a:r>
            <a:endParaRPr kumimoji="0" lang="pl-PL" sz="4200" b="0" i="0" u="none" strike="noStrike" kern="1200" cap="none" spc="42" normalizeH="0" baseline="0" noProof="0" dirty="0">
              <a:ln>
                <a:noFill/>
              </a:ln>
              <a:solidFill>
                <a:srgbClr val="FFFFFF"/>
              </a:solidFill>
              <a:effectLst/>
              <a:uLnTx/>
              <a:uFillTx/>
              <a:latin typeface="Montserrat Light"/>
              <a:ea typeface="+mn-ea"/>
              <a:cs typeface="+mn-cs"/>
            </a:endParaRPr>
          </a:p>
        </p:txBody>
      </p:sp>
    </p:spTree>
    <p:extLst>
      <p:ext uri="{BB962C8B-B14F-4D97-AF65-F5344CB8AC3E}">
        <p14:creationId xmlns:p14="http://schemas.microsoft.com/office/powerpoint/2010/main" val="42425370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2612</TotalTime>
  <Words>388</Words>
  <Application>Microsoft Office PowerPoint</Application>
  <PresentationFormat>Niestandardowy</PresentationFormat>
  <Paragraphs>21</Paragraphs>
  <Slides>9</Slides>
  <Notes>0</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9</vt:i4>
      </vt:variant>
    </vt:vector>
  </HeadingPairs>
  <TitlesOfParts>
    <vt:vector size="14" baseType="lpstr">
      <vt:lpstr>Montserrat 1</vt:lpstr>
      <vt:lpstr>Calibri</vt:lpstr>
      <vt:lpstr>Montserrat Light</vt:lpstr>
      <vt:lpstr>Arial</vt:lpstr>
      <vt:lpstr>Office Theme</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Metodologia psychologii - wykład</dc:title>
  <dc:creator>Hyperbook</dc:creator>
  <cp:lastModifiedBy>Tomasz Korulczyk</cp:lastModifiedBy>
  <cp:revision>144</cp:revision>
  <dcterms:created xsi:type="dcterms:W3CDTF">2006-08-16T00:00:00Z</dcterms:created>
  <dcterms:modified xsi:type="dcterms:W3CDTF">2023-02-20T13:28:57Z</dcterms:modified>
  <dc:identifier>DADfQs5u9fk</dc:identifier>
</cp:coreProperties>
</file>