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1434"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BA3C92C-0BCC-4B13-95E0-C4E8F32D4C27}" type="datetimeFigureOut">
              <a:rPr lang="en-US" smtClean="0"/>
              <a:t>10/28/2013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D45EE1C-478B-4B5A-95E7-2BA2422B47F8}"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eaLnBrk="1" hangingPunct="1">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smtClean="0">
                <a:latin typeface="Calibri" pitchFamily="32" charset="0"/>
                <a:ea typeface="WenQuanYi Micro Hei" charset="0"/>
                <a:cs typeface="WenQuanYi Micro Hei" charset="0"/>
              </a:rPr>
              <a:t>*Scalable analysis on large data sets has been core to the functions of a number of teams at </a:t>
            </a:r>
            <a:r>
              <a:rPr lang="en-US" dirty="0" err="1" smtClean="0">
                <a:latin typeface="Calibri" pitchFamily="32" charset="0"/>
                <a:ea typeface="WenQuanYi Micro Hei" charset="0"/>
                <a:cs typeface="WenQuanYi Micro Hei" charset="0"/>
              </a:rPr>
              <a:t>Facebook</a:t>
            </a:r>
            <a:r>
              <a:rPr lang="en-US" dirty="0" smtClean="0">
                <a:latin typeface="Calibri" pitchFamily="32" charset="0"/>
                <a:ea typeface="WenQuanYi Micro Hei" charset="0"/>
                <a:cs typeface="WenQuanYi Micro Hei" charset="0"/>
              </a:rPr>
              <a:t> – both engineering and non-engineering. </a:t>
            </a:r>
          </a:p>
          <a:p>
            <a:pPr eaLnBrk="1" hangingPunct="1">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smtClean="0">
                <a:latin typeface="Calibri" pitchFamily="32" charset="0"/>
                <a:ea typeface="WenQuanYi Micro Hei" charset="0"/>
                <a:cs typeface="WenQuanYi Micro Hei" charset="0"/>
              </a:rPr>
              <a:t>*The entire data processing infrastructure in </a:t>
            </a:r>
            <a:r>
              <a:rPr lang="en-US" dirty="0" err="1" smtClean="0">
                <a:latin typeface="Calibri" pitchFamily="32" charset="0"/>
                <a:ea typeface="WenQuanYi Micro Hei" charset="0"/>
                <a:cs typeface="WenQuanYi Micro Hei" charset="0"/>
              </a:rPr>
              <a:t>Facebook</a:t>
            </a:r>
            <a:r>
              <a:rPr lang="en-US" dirty="0" smtClean="0">
                <a:latin typeface="Calibri" pitchFamily="32" charset="0"/>
                <a:ea typeface="WenQuanYi Micro Hei" charset="0"/>
                <a:cs typeface="WenQuanYi Micro Hei" charset="0"/>
              </a:rPr>
              <a:t> prior to 2008 was built around a data warehouse built using a commercial RDBMS. The data that they were generating was growing very fast - as an example we grew from a 15TB data set in 2007 to a 700TB data set today.</a:t>
            </a:r>
          </a:p>
          <a:p>
            <a:pPr eaLnBrk="1" hangingPunct="1">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smtClean="0">
                <a:latin typeface="Calibri" pitchFamily="32" charset="0"/>
                <a:ea typeface="WenQuanYi Micro Hei" charset="0"/>
                <a:cs typeface="WenQuanYi Micro Hei" charset="0"/>
              </a:rPr>
              <a:t>*The infrastructure at that time was so inadequate that some daily data processing jobs were taking more than a day to process and the situation was just getting worse with every passing day. They had an urgent need for infrastructure that could scale along with their data.</a:t>
            </a:r>
          </a:p>
          <a:p>
            <a:pPr eaLnBrk="1" hangingPunct="1">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dirty="0" smtClean="0">
              <a:latin typeface="Calibri" pitchFamily="32" charset="0"/>
              <a:ea typeface="WenQuanYi Micro Hei" charset="0"/>
              <a:cs typeface="WenQuanYi Micro Hei" charset="0"/>
            </a:endParaRPr>
          </a:p>
          <a:p>
            <a:pPr eaLnBrk="1" hangingPunct="1">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dirty="0" smtClean="0">
              <a:latin typeface="Calibri" pitchFamily="32" charset="0"/>
              <a:ea typeface="WenQuanYi Micro Hei" charset="0"/>
              <a:cs typeface="WenQuanYi Micro Hei" charset="0"/>
            </a:endParaRPr>
          </a:p>
          <a:p>
            <a:pPr eaLnBrk="1" hangingPunct="1">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dirty="0" smtClean="0">
              <a:latin typeface="Calibri" pitchFamily="32" charset="0"/>
              <a:ea typeface="WenQuanYi Micro Hei" charset="0"/>
              <a:cs typeface="WenQuanYi Micro Hei" charset="0"/>
            </a:endParaRPr>
          </a:p>
          <a:p>
            <a:pPr eaLnBrk="1" hangingPunct="1">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dirty="0" smtClean="0">
              <a:latin typeface="Calibri" pitchFamily="32" charset="0"/>
              <a:ea typeface="WenQuanYi Micro Hei" charset="0"/>
              <a:cs typeface="WenQuanYi Micro Hei" charset="0"/>
            </a:endParaRPr>
          </a:p>
          <a:p>
            <a:pPr eaLnBrk="1" hangingPunct="1">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dirty="0" smtClean="0">
              <a:latin typeface="Calibri" pitchFamily="32" charset="0"/>
              <a:ea typeface="WenQuanYi Micro Hei" charset="0"/>
              <a:cs typeface="WenQuanYi Micro Hei" charset="0"/>
            </a:endParaRPr>
          </a:p>
          <a:p>
            <a:endParaRPr lang="en-US" dirty="0"/>
          </a:p>
        </p:txBody>
      </p:sp>
      <p:sp>
        <p:nvSpPr>
          <p:cNvPr id="4" name="Slide Number Placeholder 3"/>
          <p:cNvSpPr>
            <a:spLocks noGrp="1"/>
          </p:cNvSpPr>
          <p:nvPr>
            <p:ph type="sldNum" sz="quarter" idx="10"/>
          </p:nvPr>
        </p:nvSpPr>
        <p:spPr/>
        <p:txBody>
          <a:bodyPr/>
          <a:lstStyle/>
          <a:p>
            <a:fld id="{BD45EE1C-478B-4B5A-95E7-2BA2422B47F8}" type="slidenum">
              <a:rPr lang="en-US" smtClean="0"/>
              <a:t>3</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smtClean="0">
                <a:ea typeface="WenQuanYi Micro Hei" charset="0"/>
                <a:cs typeface="WenQuanYi Micro Hei" charset="0"/>
              </a:rPr>
              <a:t>Hive provides a lot of built in functions such as mathematical,</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dirty="0" smtClean="0">
              <a:ea typeface="WenQuanYi Micro Hei" charset="0"/>
              <a:cs typeface="WenQuanYi Micro Hei" charset="0"/>
            </a:endParaRPr>
          </a:p>
          <a:p>
            <a:endParaRPr lang="en-US" dirty="0"/>
          </a:p>
        </p:txBody>
      </p:sp>
      <p:sp>
        <p:nvSpPr>
          <p:cNvPr id="4" name="Slide Number Placeholder 3"/>
          <p:cNvSpPr>
            <a:spLocks noGrp="1"/>
          </p:cNvSpPr>
          <p:nvPr>
            <p:ph type="sldNum" sz="quarter" idx="10"/>
          </p:nvPr>
        </p:nvSpPr>
        <p:spPr/>
        <p:txBody>
          <a:bodyPr/>
          <a:lstStyle/>
          <a:p>
            <a:fld id="{BD45EE1C-478B-4B5A-95E7-2BA2422B47F8}" type="slidenum">
              <a:rPr lang="en-US" smtClean="0"/>
              <a:t>16</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smtClean="0">
                <a:ea typeface="WenQuanYi Micro Hei" charset="0"/>
                <a:cs typeface="WenQuanYi Micro Hei" charset="0"/>
              </a:rPr>
              <a:t>*Hive has the ability to define function. In order to create a new UDF classes, it needs to inherit from this UDF class. All UDF classes need  implements one or more methods named "evaluate" which will be called by Hive. "evaluate" should never be a void method. However it can return "null" if needed.</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dirty="0" smtClean="0">
              <a:ea typeface="WenQuanYi Micro Hei" charset="0"/>
              <a:cs typeface="WenQuanYi Micro Hei" charset="0"/>
            </a:endParaRP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smtClean="0">
                <a:ea typeface="WenQuanYi Micro Hei" charset="0"/>
                <a:cs typeface="WenQuanYi Micro Hei" charset="0"/>
              </a:rPr>
              <a:t>*After compile it, you have to include it in the hive </a:t>
            </a:r>
            <a:r>
              <a:rPr lang="en-US" dirty="0" err="1" smtClean="0">
                <a:ea typeface="WenQuanYi Micro Hei" charset="0"/>
                <a:cs typeface="WenQuanYi Micro Hei" charset="0"/>
              </a:rPr>
              <a:t>classpath</a:t>
            </a:r>
            <a:r>
              <a:rPr lang="en-US" dirty="0" smtClean="0">
                <a:ea typeface="WenQuanYi Micro Hei" charset="0"/>
                <a:cs typeface="WenQuanYi Micro Hei" charset="0"/>
              </a:rPr>
              <a:t> and then, after hive is started up, you have to register the function.</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dirty="0" smtClean="0">
              <a:ea typeface="WenQuanYi Micro Hei" charset="0"/>
              <a:cs typeface="WenQuanYi Micro Hei" charset="0"/>
            </a:endParaRP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smtClean="0">
                <a:ea typeface="WenQuanYi Micro Hei" charset="0"/>
                <a:cs typeface="WenQuanYi Micro Hei" charset="0"/>
              </a:rPr>
              <a:t>*Finally you use the </a:t>
            </a:r>
            <a:r>
              <a:rPr lang="en-US" dirty="0" err="1" smtClean="0">
                <a:ea typeface="WenQuanYi Micro Hei" charset="0"/>
                <a:cs typeface="WenQuanYi Micro Hei" charset="0"/>
              </a:rPr>
              <a:t>fuction</a:t>
            </a:r>
            <a:r>
              <a:rPr lang="en-US" dirty="0" smtClean="0">
                <a:ea typeface="WenQuanYi Micro Hei" charset="0"/>
                <a:cs typeface="WenQuanYi Micro Hei" charset="0"/>
              </a:rPr>
              <a:t> in some </a:t>
            </a:r>
            <a:r>
              <a:rPr lang="en-US" dirty="0" err="1" smtClean="0">
                <a:ea typeface="WenQuanYi Micro Hei" charset="0"/>
                <a:cs typeface="WenQuanYi Micro Hei" charset="0"/>
              </a:rPr>
              <a:t>setence</a:t>
            </a:r>
            <a:r>
              <a:rPr lang="en-US" dirty="0" smtClean="0">
                <a:ea typeface="WenQuanYi Micro Hei" charset="0"/>
                <a:cs typeface="WenQuanYi Micro Hei" charset="0"/>
              </a:rPr>
              <a:t>.</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dirty="0" smtClean="0">
              <a:ea typeface="WenQuanYi Micro Hei" charset="0"/>
              <a:cs typeface="WenQuanYi Micro Hei" charset="0"/>
            </a:endParaRP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dirty="0" smtClean="0">
              <a:ea typeface="WenQuanYi Micro Hei" charset="0"/>
              <a:cs typeface="WenQuanYi Micro Hei" charset="0"/>
            </a:endParaRPr>
          </a:p>
          <a:p>
            <a:endParaRPr lang="en-US" dirty="0"/>
          </a:p>
        </p:txBody>
      </p:sp>
      <p:sp>
        <p:nvSpPr>
          <p:cNvPr id="4" name="Slide Number Placeholder 3"/>
          <p:cNvSpPr>
            <a:spLocks noGrp="1"/>
          </p:cNvSpPr>
          <p:nvPr>
            <p:ph type="sldNum" sz="quarter" idx="10"/>
          </p:nvPr>
        </p:nvSpPr>
        <p:spPr/>
        <p:txBody>
          <a:bodyPr/>
          <a:lstStyle/>
          <a:p>
            <a:fld id="{BD45EE1C-478B-4B5A-95E7-2BA2422B47F8}" type="slidenum">
              <a:rPr lang="en-US" smtClean="0"/>
              <a:t>17</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smtClean="0">
                <a:ea typeface="WenQuanYi Micro Hei" charset="0"/>
                <a:cs typeface="WenQuanYi Micro Hei" charset="0"/>
              </a:rPr>
              <a:t>*</a:t>
            </a:r>
            <a:r>
              <a:rPr lang="en-US" dirty="0" err="1" smtClean="0">
                <a:ea typeface="WenQuanYi Micro Hei" charset="0"/>
                <a:cs typeface="WenQuanYi Micro Hei" charset="0"/>
              </a:rPr>
              <a:t>Agregation</a:t>
            </a:r>
            <a:r>
              <a:rPr lang="en-US" dirty="0" smtClean="0">
                <a:ea typeface="WenQuanYi Micro Hei" charset="0"/>
                <a:cs typeface="WenQuanYi Micro Hei" charset="0"/>
              </a:rPr>
              <a:t> functions creates the output given the full set of data. The </a:t>
            </a:r>
            <a:r>
              <a:rPr lang="en-US" dirty="0" err="1" smtClean="0">
                <a:ea typeface="WenQuanYi Micro Hei" charset="0"/>
                <a:cs typeface="WenQuanYi Micro Hei" charset="0"/>
              </a:rPr>
              <a:t>implemantion</a:t>
            </a:r>
            <a:r>
              <a:rPr lang="en-US" dirty="0" smtClean="0">
                <a:ea typeface="WenQuanYi Micro Hei" charset="0"/>
                <a:cs typeface="WenQuanYi Micro Hei" charset="0"/>
              </a:rPr>
              <a:t> of it is a slight more complex than the UDF. The user has to implement a few more methods, but the idea is similar. Therefore hive provides a lot of built-in UDAF.</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dirty="0" smtClean="0">
              <a:ea typeface="WenQuanYi Micro Hei" charset="0"/>
              <a:cs typeface="WenQuanYi Micro Hei" charset="0"/>
            </a:endParaRP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smtClean="0">
                <a:ea typeface="WenQuanYi Micro Hei" charset="0"/>
                <a:cs typeface="WenQuanYi Micro Hei" charset="0"/>
              </a:rPr>
              <a:t>*Normal user-defined functions, such as </a:t>
            </a:r>
            <a:r>
              <a:rPr lang="en-US" dirty="0" err="1" smtClean="0">
                <a:ea typeface="WenQuanYi Micro Hei" charset="0"/>
                <a:cs typeface="WenQuanYi Micro Hei" charset="0"/>
              </a:rPr>
              <a:t>concat</a:t>
            </a:r>
            <a:r>
              <a:rPr lang="en-US" dirty="0" smtClean="0">
                <a:ea typeface="WenQuanYi Micro Hei" charset="0"/>
                <a:cs typeface="WenQuanYi Micro Hei" charset="0"/>
              </a:rPr>
              <a:t>(), take in a single input row and output a single output row. In contrast, table-generating functions transform a single input row to multiple output rows.</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dirty="0" smtClean="0">
              <a:ea typeface="WenQuanYi Micro Hei" charset="0"/>
              <a:cs typeface="WenQuanYi Micro Hei" charset="0"/>
            </a:endParaRP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smtClean="0">
                <a:ea typeface="WenQuanYi Micro Hei" charset="0"/>
                <a:cs typeface="WenQuanYi Micro Hei" charset="0"/>
              </a:rPr>
              <a:t>* Consider the following base table named </a:t>
            </a:r>
            <a:r>
              <a:rPr lang="en-US" dirty="0" err="1" smtClean="0">
                <a:ea typeface="WenQuanYi Micro Hei" charset="0"/>
                <a:cs typeface="WenQuanYi Micro Hei" charset="0"/>
              </a:rPr>
              <a:t>pageAds</a:t>
            </a:r>
            <a:r>
              <a:rPr lang="en-US" dirty="0" smtClean="0">
                <a:ea typeface="WenQuanYi Micro Hei" charset="0"/>
                <a:cs typeface="WenQuanYi Micro Hei" charset="0"/>
              </a:rPr>
              <a:t>. It has two columns: </a:t>
            </a:r>
            <a:r>
              <a:rPr lang="en-US" dirty="0" err="1" smtClean="0">
                <a:ea typeface="WenQuanYi Micro Hei" charset="0"/>
                <a:cs typeface="WenQuanYi Micro Hei" charset="0"/>
              </a:rPr>
              <a:t>pageid</a:t>
            </a:r>
            <a:r>
              <a:rPr lang="en-US" dirty="0" smtClean="0">
                <a:ea typeface="WenQuanYi Micro Hei" charset="0"/>
                <a:cs typeface="WenQuanYi Micro Hei" charset="0"/>
              </a:rPr>
              <a:t> (name of the page) and </a:t>
            </a:r>
            <a:r>
              <a:rPr lang="en-US" dirty="0" err="1" smtClean="0">
                <a:ea typeface="WenQuanYi Micro Hei" charset="0"/>
                <a:cs typeface="WenQuanYi Micro Hei" charset="0"/>
              </a:rPr>
              <a:t>adid_list</a:t>
            </a:r>
            <a:r>
              <a:rPr lang="en-US" dirty="0" smtClean="0">
                <a:ea typeface="WenQuanYi Micro Hei" charset="0"/>
                <a:cs typeface="WenQuanYi Micro Hei" charset="0"/>
              </a:rPr>
              <a:t> (an array of ads appearing on the page).  A lateral view with explode() can be used to convert </a:t>
            </a:r>
            <a:r>
              <a:rPr lang="en-US" dirty="0" err="1" smtClean="0">
                <a:ea typeface="WenQuanYi Micro Hei" charset="0"/>
                <a:cs typeface="WenQuanYi Micro Hei" charset="0"/>
              </a:rPr>
              <a:t>adid_list</a:t>
            </a:r>
            <a:r>
              <a:rPr lang="en-US" dirty="0" smtClean="0">
                <a:ea typeface="WenQuanYi Micro Hei" charset="0"/>
                <a:cs typeface="WenQuanYi Micro Hei" charset="0"/>
              </a:rPr>
              <a:t> into separate rows using the query.</a:t>
            </a:r>
          </a:p>
          <a:p>
            <a:endParaRPr lang="en-US" dirty="0"/>
          </a:p>
        </p:txBody>
      </p:sp>
      <p:sp>
        <p:nvSpPr>
          <p:cNvPr id="4" name="Slide Number Placeholder 3"/>
          <p:cNvSpPr>
            <a:spLocks noGrp="1"/>
          </p:cNvSpPr>
          <p:nvPr>
            <p:ph type="sldNum" sz="quarter" idx="10"/>
          </p:nvPr>
        </p:nvSpPr>
        <p:spPr/>
        <p:txBody>
          <a:bodyPr/>
          <a:lstStyle/>
          <a:p>
            <a:fld id="{BD45EE1C-478B-4B5A-95E7-2BA2422B47F8}" type="slidenum">
              <a:rPr lang="en-US" smtClean="0"/>
              <a:t>18</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eaLnBrk="1" hangingPunct="1">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smtClean="0">
                <a:latin typeface="Calibri" pitchFamily="32" charset="0"/>
                <a:ea typeface="WenQuanYi Micro Hei" charset="0"/>
                <a:cs typeface="WenQuanYi Micro Hei" charset="0"/>
              </a:rPr>
              <a:t>* </a:t>
            </a:r>
            <a:r>
              <a:rPr lang="en-US" dirty="0" err="1" smtClean="0">
                <a:latin typeface="Calibri" pitchFamily="32" charset="0"/>
                <a:ea typeface="WenQuanYi Micro Hei" charset="0"/>
                <a:cs typeface="WenQuanYi Micro Hei" charset="0"/>
              </a:rPr>
              <a:t>MapReduce</a:t>
            </a:r>
            <a:r>
              <a:rPr lang="en-US" dirty="0" smtClean="0">
                <a:latin typeface="Calibri" pitchFamily="32" charset="0"/>
                <a:ea typeface="WenQuanYi Micro Hei" charset="0"/>
                <a:cs typeface="WenQuanYi Micro Hei" charset="0"/>
              </a:rPr>
              <a:t> is a </a:t>
            </a:r>
            <a:r>
              <a:rPr lang="en-US" dirty="0" err="1" smtClean="0">
                <a:latin typeface="Calibri" pitchFamily="32" charset="0"/>
                <a:ea typeface="WenQuanYi Micro Hei" charset="0"/>
                <a:cs typeface="WenQuanYi Micro Hei" charset="0"/>
              </a:rPr>
              <a:t>programing</a:t>
            </a:r>
            <a:r>
              <a:rPr lang="en-US" dirty="0" smtClean="0">
                <a:latin typeface="Calibri" pitchFamily="32" charset="0"/>
                <a:ea typeface="WenQuanYi Micro Hei" charset="0"/>
                <a:cs typeface="WenQuanYi Micro Hei" charset="0"/>
              </a:rPr>
              <a:t> model and an </a:t>
            </a:r>
            <a:r>
              <a:rPr lang="en-US" dirty="0" err="1" smtClean="0">
                <a:latin typeface="Calibri" pitchFamily="32" charset="0"/>
                <a:ea typeface="WenQuanYi Micro Hei" charset="0"/>
                <a:cs typeface="WenQuanYi Micro Hei" charset="0"/>
              </a:rPr>
              <a:t>asociated</a:t>
            </a:r>
            <a:r>
              <a:rPr lang="en-US" dirty="0" smtClean="0">
                <a:latin typeface="Calibri" pitchFamily="32" charset="0"/>
                <a:ea typeface="WenQuanYi Micro Hei" charset="0"/>
                <a:cs typeface="WenQuanYi Micro Hei" charset="0"/>
              </a:rPr>
              <a:t> implementation introduced by Google in 2004 to support distributed computing on large data sets on clusters of computers. </a:t>
            </a:r>
          </a:p>
          <a:p>
            <a:pPr eaLnBrk="1" hangingPunct="1">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dirty="0" smtClean="0">
              <a:latin typeface="Calibri" pitchFamily="32" charset="0"/>
              <a:ea typeface="WenQuanYi Micro Hei" charset="0"/>
              <a:cs typeface="WenQuanYi Micro Hei" charset="0"/>
            </a:endParaRPr>
          </a:p>
          <a:p>
            <a:pPr eaLnBrk="1" hangingPunct="1">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smtClean="0">
                <a:latin typeface="Calibri" pitchFamily="32" charset="0"/>
                <a:ea typeface="WenQuanYi Micro Hei" charset="0"/>
                <a:cs typeface="WenQuanYi Micro Hei" charset="0"/>
              </a:rPr>
              <a:t>*Basically there are two steps, the “Map step” and the “Reduce step”. During the first one,  there is a master node which takes the input, partitions it up into smaller sub-problems, and distributes them to worker nodes. A worker node may do this again in turn, leading to a multi-level tree structure. The worker node processes the smaller problem, and passes the answer back to its master node. </a:t>
            </a:r>
          </a:p>
          <a:p>
            <a:pPr eaLnBrk="1" hangingPunct="1">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smtClean="0">
                <a:latin typeface="Calibri" pitchFamily="32" charset="0"/>
                <a:ea typeface="WenQuanYi Micro Hei" charset="0"/>
                <a:cs typeface="WenQuanYi Micro Hei" charset="0"/>
              </a:rPr>
              <a:t>During the second one, I mean the reduce step, the master node then collects the answers to all the sub-problems and combines them in some way to form the output – the answer to the problem it was originally trying to solve.</a:t>
            </a:r>
          </a:p>
          <a:p>
            <a:pPr eaLnBrk="1" hangingPunct="1">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dirty="0" smtClean="0">
              <a:latin typeface="Calibri" pitchFamily="32" charset="0"/>
              <a:ea typeface="WenQuanYi Micro Hei" charset="0"/>
              <a:cs typeface="WenQuanYi Micro Hei" charset="0"/>
            </a:endParaRPr>
          </a:p>
          <a:p>
            <a:pPr eaLnBrk="1" hangingPunct="1">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smtClean="0">
                <a:latin typeface="Calibri" pitchFamily="32" charset="0"/>
                <a:ea typeface="WenQuanYi Micro Hei" charset="0"/>
                <a:cs typeface="WenQuanYi Micro Hei" charset="0"/>
              </a:rPr>
              <a:t>* Apache </a:t>
            </a:r>
            <a:r>
              <a:rPr lang="en-US" dirty="0" err="1" smtClean="0">
                <a:latin typeface="Calibri" pitchFamily="32" charset="0"/>
                <a:ea typeface="WenQuanYi Micro Hei" charset="0"/>
                <a:cs typeface="WenQuanYi Micro Hei" charset="0"/>
              </a:rPr>
              <a:t>Hadoop</a:t>
            </a:r>
            <a:r>
              <a:rPr lang="en-US" dirty="0" smtClean="0">
                <a:latin typeface="Calibri" pitchFamily="32" charset="0"/>
                <a:ea typeface="WenQuanYi Micro Hei" charset="0"/>
                <a:cs typeface="WenQuanYi Micro Hei" charset="0"/>
              </a:rPr>
              <a:t> is a software framework </a:t>
            </a:r>
            <a:r>
              <a:rPr lang="en-US" dirty="0" err="1" smtClean="0">
                <a:latin typeface="Calibri" pitchFamily="32" charset="0"/>
                <a:ea typeface="WenQuanYi Micro Hei" charset="0"/>
                <a:cs typeface="WenQuanYi Micro Hei" charset="0"/>
              </a:rPr>
              <a:t>inspirated</a:t>
            </a:r>
            <a:r>
              <a:rPr lang="en-US" dirty="0" smtClean="0">
                <a:latin typeface="Calibri" pitchFamily="32" charset="0"/>
                <a:ea typeface="WenQuanYi Micro Hei" charset="0"/>
                <a:cs typeface="WenQuanYi Micro Hei" charset="0"/>
              </a:rPr>
              <a:t> by Google's </a:t>
            </a:r>
            <a:r>
              <a:rPr lang="en-US" dirty="0" err="1" smtClean="0">
                <a:latin typeface="Calibri" pitchFamily="32" charset="0"/>
                <a:ea typeface="WenQuanYi Micro Hei" charset="0"/>
                <a:cs typeface="WenQuanYi Micro Hei" charset="0"/>
              </a:rPr>
              <a:t>MapReduce</a:t>
            </a:r>
            <a:r>
              <a:rPr lang="en-US" dirty="0" smtClean="0">
                <a:latin typeface="Calibri" pitchFamily="32" charset="0"/>
                <a:ea typeface="WenQuanYi Micro Hei" charset="0"/>
                <a:cs typeface="WenQuanYi Micro Hei" charset="0"/>
              </a:rPr>
              <a:t>. Apache </a:t>
            </a:r>
            <a:r>
              <a:rPr lang="en-US" dirty="0" err="1" smtClean="0">
                <a:latin typeface="Calibri" pitchFamily="32" charset="0"/>
                <a:ea typeface="WenQuanYi Micro Hei" charset="0"/>
                <a:cs typeface="WenQuanYi Micro Hei" charset="0"/>
              </a:rPr>
              <a:t>Hadoop</a:t>
            </a:r>
            <a:r>
              <a:rPr lang="en-US" dirty="0" smtClean="0">
                <a:latin typeface="Calibri" pitchFamily="32" charset="0"/>
                <a:ea typeface="WenQuanYi Micro Hei" charset="0"/>
                <a:cs typeface="WenQuanYi Micro Hei" charset="0"/>
              </a:rPr>
              <a:t> supports data-intensive distributed applications. It includes a </a:t>
            </a:r>
            <a:r>
              <a:rPr lang="en-US" dirty="0" err="1" smtClean="0">
                <a:latin typeface="Calibri" pitchFamily="32" charset="0"/>
                <a:ea typeface="WenQuanYi Micro Hei" charset="0"/>
                <a:cs typeface="WenQuanYi Micro Hei" charset="0"/>
              </a:rPr>
              <a:t>distribuited</a:t>
            </a:r>
            <a:r>
              <a:rPr lang="en-US" dirty="0" smtClean="0">
                <a:latin typeface="Calibri" pitchFamily="32" charset="0"/>
                <a:ea typeface="WenQuanYi Micro Hei" charset="0"/>
                <a:cs typeface="WenQuanYi Micro Hei" charset="0"/>
              </a:rPr>
              <a:t> file system, HDFS, that provides high-throughput access to application data. Also it includes a Map/Reduce software framework for distributed processing of large data sets on compute clusters. So all you have to do is hook from some classes and implement some interface in order to develop some map/reduce oriented solution.</a:t>
            </a:r>
          </a:p>
          <a:p>
            <a:pPr eaLnBrk="1" hangingPunct="1">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dirty="0" smtClean="0">
              <a:latin typeface="Calibri" pitchFamily="32" charset="0"/>
              <a:ea typeface="WenQuanYi Micro Hei" charset="0"/>
              <a:cs typeface="WenQuanYi Micro Hei" charset="0"/>
            </a:endParaRPr>
          </a:p>
          <a:p>
            <a:endParaRPr lang="en-US" dirty="0"/>
          </a:p>
        </p:txBody>
      </p:sp>
      <p:sp>
        <p:nvSpPr>
          <p:cNvPr id="4" name="Slide Number Placeholder 3"/>
          <p:cNvSpPr>
            <a:spLocks noGrp="1"/>
          </p:cNvSpPr>
          <p:nvPr>
            <p:ph type="sldNum" sz="quarter" idx="10"/>
          </p:nvPr>
        </p:nvSpPr>
        <p:spPr/>
        <p:txBody>
          <a:bodyPr/>
          <a:lstStyle/>
          <a:p>
            <a:fld id="{BD45EE1C-478B-4B5A-95E7-2BA2422B47F8}" type="slidenum">
              <a:rPr lang="en-US" smtClean="0"/>
              <a:t>4</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pPr eaLnBrk="1" hangingPunct="1">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smtClean="0">
                <a:latin typeface="Calibri" pitchFamily="32" charset="0"/>
                <a:ea typeface="WenQuanYi Micro Hei" charset="0"/>
                <a:cs typeface="WenQuanYi Micro Hei" charset="0"/>
              </a:rPr>
              <a:t>*Apache Hive is a data warehouse infrastructure built on top of </a:t>
            </a:r>
            <a:r>
              <a:rPr lang="en-US" dirty="0" err="1" smtClean="0">
                <a:latin typeface="Calibri" pitchFamily="32" charset="0"/>
                <a:ea typeface="WenQuanYi Micro Hei" charset="0"/>
                <a:cs typeface="WenQuanYi Micro Hei" charset="0"/>
              </a:rPr>
              <a:t>Hadoop</a:t>
            </a:r>
            <a:r>
              <a:rPr lang="en-US" dirty="0" smtClean="0">
                <a:latin typeface="Calibri" pitchFamily="32" charset="0"/>
                <a:ea typeface="WenQuanYi Micro Hei" charset="0"/>
                <a:cs typeface="WenQuanYi Micro Hei" charset="0"/>
              </a:rPr>
              <a:t> for providing data summarization, query, and analysis initially developed by </a:t>
            </a:r>
            <a:r>
              <a:rPr lang="en-US" dirty="0" err="1" smtClean="0">
                <a:latin typeface="Calibri" pitchFamily="32" charset="0"/>
                <a:ea typeface="WenQuanYi Micro Hei" charset="0"/>
                <a:cs typeface="WenQuanYi Micro Hei" charset="0"/>
              </a:rPr>
              <a:t>Facebook</a:t>
            </a:r>
            <a:r>
              <a:rPr lang="en-US" dirty="0" smtClean="0">
                <a:latin typeface="Calibri" pitchFamily="32" charset="0"/>
                <a:ea typeface="WenQuanYi Micro Hei" charset="0"/>
                <a:cs typeface="WenQuanYi Micro Hei" charset="0"/>
              </a:rPr>
              <a:t>.</a:t>
            </a:r>
          </a:p>
          <a:p>
            <a:pPr eaLnBrk="1" hangingPunct="1">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smtClean="0">
                <a:latin typeface="Calibri" pitchFamily="32" charset="0"/>
                <a:ea typeface="WenQuanYi Micro Hei" charset="0"/>
                <a:cs typeface="WenQuanYi Micro Hei" charset="0"/>
              </a:rPr>
              <a:t>*Hive structures data into the well-understood database concepts like tables, columns, rows, and partitions. It supports all the major primitive types – integers, floats, doubles and strings – as well as complex types such as maps, lists and </a:t>
            </a:r>
            <a:r>
              <a:rPr lang="en-US" dirty="0" err="1" smtClean="0">
                <a:latin typeface="Calibri" pitchFamily="32" charset="0"/>
                <a:ea typeface="WenQuanYi Micro Hei" charset="0"/>
                <a:cs typeface="WenQuanYi Micro Hei" charset="0"/>
              </a:rPr>
              <a:t>structs</a:t>
            </a:r>
            <a:r>
              <a:rPr lang="en-US" dirty="0" smtClean="0">
                <a:latin typeface="Calibri" pitchFamily="32" charset="0"/>
                <a:ea typeface="WenQuanYi Micro Hei" charset="0"/>
                <a:cs typeface="WenQuanYi Micro Hei" charset="0"/>
              </a:rPr>
              <a:t>.</a:t>
            </a:r>
          </a:p>
          <a:p>
            <a:pPr eaLnBrk="1" hangingPunct="1">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smtClean="0">
                <a:latin typeface="Calibri" pitchFamily="32" charset="0"/>
                <a:ea typeface="WenQuanYi Micro Hei" charset="0"/>
                <a:cs typeface="WenQuanYi Micro Hei" charset="0"/>
              </a:rPr>
              <a:t>*Hive is designed to enable easy data summarization, ad-hoc querying and analysis of large volumes of data. It provides a simple query language called Hive QL, which is based on SQL and which enables users familiar with SQL to do ad-hoc querying, summarization and data analysis easily. At the same time, Hive QL also allows traditional map/reduce programmers to be able to plug in their custom </a:t>
            </a:r>
            <a:r>
              <a:rPr lang="en-US" dirty="0" err="1" smtClean="0">
                <a:latin typeface="Calibri" pitchFamily="32" charset="0"/>
                <a:ea typeface="WenQuanYi Micro Hei" charset="0"/>
                <a:cs typeface="WenQuanYi Micro Hei" charset="0"/>
              </a:rPr>
              <a:t>mappers</a:t>
            </a:r>
            <a:r>
              <a:rPr lang="en-US" dirty="0" smtClean="0">
                <a:latin typeface="Calibri" pitchFamily="32" charset="0"/>
                <a:ea typeface="WenQuanYi Micro Hei" charset="0"/>
                <a:cs typeface="WenQuanYi Micro Hei" charset="0"/>
              </a:rPr>
              <a:t> and reducers to do more sophisticated analysis that may not be supported by the built-in capabilities of the language.</a:t>
            </a:r>
          </a:p>
          <a:p>
            <a:pPr eaLnBrk="1" hangingPunct="1">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smtClean="0">
                <a:latin typeface="Calibri" pitchFamily="32" charset="0"/>
                <a:ea typeface="WenQuanYi Micro Hei" charset="0"/>
                <a:cs typeface="WenQuanYi Micro Hei" charset="0"/>
              </a:rPr>
              <a:t>*</a:t>
            </a:r>
            <a:r>
              <a:rPr lang="en-US" dirty="0" err="1" smtClean="0">
                <a:latin typeface="Calibri" pitchFamily="32" charset="0"/>
                <a:ea typeface="WenQuanYi Micro Hei" charset="0"/>
                <a:cs typeface="WenQuanYi Micro Hei" charset="0"/>
              </a:rPr>
              <a:t>Hadoop</a:t>
            </a:r>
            <a:r>
              <a:rPr lang="en-US" dirty="0" smtClean="0">
                <a:latin typeface="Calibri" pitchFamily="32" charset="0"/>
                <a:ea typeface="WenQuanYi Micro Hei" charset="0"/>
                <a:cs typeface="WenQuanYi Micro Hei" charset="0"/>
              </a:rPr>
              <a:t> is a batch processing system and </a:t>
            </a:r>
            <a:r>
              <a:rPr lang="en-US" dirty="0" err="1" smtClean="0">
                <a:latin typeface="Calibri" pitchFamily="32" charset="0"/>
                <a:ea typeface="WenQuanYi Micro Hei" charset="0"/>
                <a:cs typeface="WenQuanYi Micro Hei" charset="0"/>
              </a:rPr>
              <a:t>Hadoop</a:t>
            </a:r>
            <a:r>
              <a:rPr lang="en-US" dirty="0" smtClean="0">
                <a:latin typeface="Calibri" pitchFamily="32" charset="0"/>
                <a:ea typeface="WenQuanYi Micro Hei" charset="0"/>
                <a:cs typeface="WenQuanYi Micro Hei" charset="0"/>
              </a:rPr>
              <a:t> jobs tend to have high latency and incur substantial overheads in job submission and scheduling. As a result - latency for Hive queries is generally very high (minutes) even when data sets involved are very small (say a few hundred megabytes). As a result it cannot be compared with systems such as Oracle where analyses are conducted on a significantly smaller amount of data but the analyses proceed much more iteratively with the response times between iterations being less than a few minutes.</a:t>
            </a:r>
          </a:p>
          <a:p>
            <a:pPr eaLnBrk="1" hangingPunct="1">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smtClean="0">
                <a:latin typeface="Calibri" pitchFamily="32" charset="0"/>
                <a:ea typeface="WenQuanYi Micro Hei" charset="0"/>
                <a:cs typeface="WenQuanYi Micro Hei" charset="0"/>
              </a:rPr>
              <a:t>*Hive is not designed for online transaction processing and does not offer real-time queries and row level updates. It is best used for batch jobs over large sets of immutable data (like web logs)</a:t>
            </a:r>
          </a:p>
          <a:p>
            <a:pPr eaLnBrk="1" hangingPunct="1">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smtClean="0">
                <a:latin typeface="Calibri" pitchFamily="32" charset="0"/>
                <a:ea typeface="WenQuanYi Micro Hei" charset="0"/>
                <a:cs typeface="WenQuanYi Micro Hei" charset="0"/>
              </a:rPr>
              <a:t>*As we will see before, hive has a good performance compared with </a:t>
            </a:r>
            <a:r>
              <a:rPr lang="en-US" dirty="0" err="1" smtClean="0">
                <a:latin typeface="Calibri" pitchFamily="32" charset="0"/>
                <a:ea typeface="WenQuanYi Micro Hei" charset="0"/>
                <a:cs typeface="WenQuanYi Micro Hei" charset="0"/>
              </a:rPr>
              <a:t>hadoop</a:t>
            </a:r>
            <a:r>
              <a:rPr lang="en-US" dirty="0" smtClean="0">
                <a:latin typeface="Calibri" pitchFamily="32" charset="0"/>
                <a:ea typeface="WenQuanYi Micro Hei" charset="0"/>
                <a:cs typeface="WenQuanYi Micro Hei" charset="0"/>
              </a:rPr>
              <a:t> and pig.</a:t>
            </a:r>
          </a:p>
          <a:p>
            <a:pPr eaLnBrk="1" hangingPunct="1">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dirty="0" smtClean="0">
              <a:latin typeface="Calibri" pitchFamily="32" charset="0"/>
              <a:ea typeface="WenQuanYi Micro Hei" charset="0"/>
              <a:cs typeface="WenQuanYi Micro Hei" charset="0"/>
            </a:endParaRPr>
          </a:p>
          <a:p>
            <a:endParaRPr lang="en-US" dirty="0"/>
          </a:p>
        </p:txBody>
      </p:sp>
      <p:sp>
        <p:nvSpPr>
          <p:cNvPr id="4" name="Slide Number Placeholder 3"/>
          <p:cNvSpPr>
            <a:spLocks noGrp="1"/>
          </p:cNvSpPr>
          <p:nvPr>
            <p:ph type="sldNum" sz="quarter" idx="10"/>
          </p:nvPr>
        </p:nvSpPr>
        <p:spPr/>
        <p:txBody>
          <a:bodyPr/>
          <a:lstStyle/>
          <a:p>
            <a:fld id="{BD45EE1C-478B-4B5A-95E7-2BA2422B47F8}" type="slidenum">
              <a:rPr lang="en-US" smtClean="0"/>
              <a:t>6</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eaLnBrk="1" hangingPunct="1">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smtClean="0">
                <a:latin typeface="Calibri" pitchFamily="32" charset="0"/>
                <a:ea typeface="WenQuanYi Micro Hei" charset="0"/>
                <a:cs typeface="WenQuanYi Micro Hei" charset="0"/>
              </a:rPr>
              <a:t>In the order of granularity - Hive data is organized into:</a:t>
            </a:r>
          </a:p>
          <a:p>
            <a:pPr eaLnBrk="1" hangingPunct="1">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smtClean="0">
                <a:latin typeface="Calibri" pitchFamily="32" charset="0"/>
                <a:ea typeface="WenQuanYi Micro Hei" charset="0"/>
                <a:cs typeface="WenQuanYi Micro Hei" charset="0"/>
              </a:rPr>
              <a:t>*Databases: Namespaces that separate tables and other data units from naming confliction.</a:t>
            </a:r>
          </a:p>
          <a:p>
            <a:pPr eaLnBrk="1" hangingPunct="1">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smtClean="0">
                <a:latin typeface="Calibri" pitchFamily="32" charset="0"/>
                <a:ea typeface="WenQuanYi Micro Hei" charset="0"/>
                <a:cs typeface="WenQuanYi Micro Hei" charset="0"/>
              </a:rPr>
              <a:t>*Tables: Homogeneous units of data which have the same schema.</a:t>
            </a:r>
          </a:p>
          <a:p>
            <a:pPr eaLnBrk="1" hangingPunct="1">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smtClean="0">
                <a:latin typeface="Calibri" pitchFamily="32" charset="0"/>
                <a:ea typeface="WenQuanYi Micro Hei" charset="0"/>
                <a:cs typeface="WenQuanYi Micro Hei" charset="0"/>
              </a:rPr>
              <a:t>*Partitions: Each Table can have one or more partition Keys which determines how the data is stored. Partitions - apart from being storage units - also allow the user to efficiently identify the rows that satisfy a certain criteria. For example, a </a:t>
            </a:r>
            <a:r>
              <a:rPr lang="en-US" dirty="0" err="1" smtClean="0">
                <a:latin typeface="Calibri" pitchFamily="32" charset="0"/>
                <a:ea typeface="WenQuanYi Micro Hei" charset="0"/>
                <a:cs typeface="WenQuanYi Micro Hei" charset="0"/>
              </a:rPr>
              <a:t>date_partition</a:t>
            </a:r>
            <a:r>
              <a:rPr lang="en-US" dirty="0" smtClean="0">
                <a:latin typeface="Calibri" pitchFamily="32" charset="0"/>
                <a:ea typeface="WenQuanYi Micro Hei" charset="0"/>
                <a:cs typeface="WenQuanYi Micro Hei" charset="0"/>
              </a:rPr>
              <a:t> of type STRING and </a:t>
            </a:r>
            <a:r>
              <a:rPr lang="en-US" dirty="0" err="1" smtClean="0">
                <a:latin typeface="Calibri" pitchFamily="32" charset="0"/>
                <a:ea typeface="WenQuanYi Micro Hei" charset="0"/>
                <a:cs typeface="WenQuanYi Micro Hei" charset="0"/>
              </a:rPr>
              <a:t>country_partition</a:t>
            </a:r>
            <a:r>
              <a:rPr lang="en-US" dirty="0" smtClean="0">
                <a:latin typeface="Calibri" pitchFamily="32" charset="0"/>
                <a:ea typeface="WenQuanYi Micro Hei" charset="0"/>
                <a:cs typeface="WenQuanYi Micro Hei" charset="0"/>
              </a:rPr>
              <a:t> of type STRING. Each unique value of the partition keys defines a partition of the Table. You can run that query only on the relevant partition of the table thereby speeding up the analysis significantly. Partition columns are virtual columns, they are not part of the data itself but are derived on load.</a:t>
            </a:r>
          </a:p>
          <a:p>
            <a:pPr eaLnBrk="1" hangingPunct="1">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smtClean="0">
                <a:latin typeface="Calibri" pitchFamily="32" charset="0"/>
                <a:ea typeface="WenQuanYi Micro Hei" charset="0"/>
                <a:cs typeface="WenQuanYi Micro Hei" charset="0"/>
              </a:rPr>
              <a:t>*Buckets (or Clusters): Data in each partition may in turn be divided into Buckets based on the value of a hash function of some column of the Table. These can be used to efficiently sample the data.</a:t>
            </a:r>
          </a:p>
          <a:p>
            <a:endParaRPr lang="en-US" dirty="0"/>
          </a:p>
        </p:txBody>
      </p:sp>
      <p:sp>
        <p:nvSpPr>
          <p:cNvPr id="4" name="Slide Number Placeholder 3"/>
          <p:cNvSpPr>
            <a:spLocks noGrp="1"/>
          </p:cNvSpPr>
          <p:nvPr>
            <p:ph type="sldNum" sz="quarter" idx="10"/>
          </p:nvPr>
        </p:nvSpPr>
        <p:spPr/>
        <p:txBody>
          <a:bodyPr/>
          <a:lstStyle/>
          <a:p>
            <a:fld id="{BD45EE1C-478B-4B5A-95E7-2BA2422B47F8}" type="slidenum">
              <a:rPr lang="en-US" smtClean="0"/>
              <a:t>7</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eaLnBrk="1" hangingPunct="1">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smtClean="0">
                <a:latin typeface="Calibri" pitchFamily="32" charset="0"/>
                <a:ea typeface="WenQuanYi Micro Hei" charset="0"/>
                <a:cs typeface="WenQuanYi Micro Hei" charset="0"/>
              </a:rPr>
              <a:t>*Creates a table called invites with two columns and a partition column called </a:t>
            </a:r>
            <a:r>
              <a:rPr lang="en-US" dirty="0" err="1" smtClean="0">
                <a:latin typeface="Calibri" pitchFamily="32" charset="0"/>
                <a:ea typeface="WenQuanYi Micro Hei" charset="0"/>
                <a:cs typeface="WenQuanYi Micro Hei" charset="0"/>
              </a:rPr>
              <a:t>ds</a:t>
            </a:r>
            <a:r>
              <a:rPr lang="en-US" dirty="0" smtClean="0">
                <a:latin typeface="Calibri" pitchFamily="32" charset="0"/>
                <a:ea typeface="WenQuanYi Micro Hei" charset="0"/>
                <a:cs typeface="WenQuanYi Micro Hei" charset="0"/>
              </a:rPr>
              <a:t>. The partition column is a virtual column. It is not part of the data itself but is derived from the partition that a particular dataset is loaded into. By default, tables are assumed to be of text input format and the delimiters are assumed to be ^A(ctrl-a).</a:t>
            </a:r>
          </a:p>
          <a:p>
            <a:pPr eaLnBrk="1" hangingPunct="1">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dirty="0" smtClean="0">
              <a:latin typeface="Calibri" pitchFamily="32" charset="0"/>
              <a:ea typeface="WenQuanYi Micro Hei" charset="0"/>
              <a:cs typeface="WenQuanYi Micro Hei" charset="0"/>
            </a:endParaRPr>
          </a:p>
          <a:p>
            <a:pPr eaLnBrk="1" hangingPunct="1">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smtClean="0">
                <a:latin typeface="Calibri" pitchFamily="32" charset="0"/>
                <a:ea typeface="WenQuanYi Micro Hei" charset="0"/>
                <a:cs typeface="WenQuanYi Micro Hei" charset="0"/>
              </a:rPr>
              <a:t>*lists all the table that end with 's'. The pattern matching follows Java regular expressions.</a:t>
            </a:r>
          </a:p>
          <a:p>
            <a:pPr eaLnBrk="1" hangingPunct="1">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dirty="0" smtClean="0">
              <a:latin typeface="Calibri" pitchFamily="32" charset="0"/>
              <a:ea typeface="WenQuanYi Micro Hei" charset="0"/>
              <a:cs typeface="WenQuanYi Micro Hei" charset="0"/>
            </a:endParaRPr>
          </a:p>
          <a:p>
            <a:pPr eaLnBrk="1" hangingPunct="1">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dirty="0" smtClean="0">
              <a:latin typeface="Calibri" pitchFamily="32" charset="0"/>
              <a:ea typeface="WenQuanYi Micro Hei" charset="0"/>
              <a:cs typeface="WenQuanYi Micro Hei" charset="0"/>
            </a:endParaRPr>
          </a:p>
          <a:p>
            <a:endParaRPr lang="en-US" dirty="0"/>
          </a:p>
        </p:txBody>
      </p:sp>
      <p:sp>
        <p:nvSpPr>
          <p:cNvPr id="4" name="Slide Number Placeholder 3"/>
          <p:cNvSpPr>
            <a:spLocks noGrp="1"/>
          </p:cNvSpPr>
          <p:nvPr>
            <p:ph type="sldNum" sz="quarter" idx="10"/>
          </p:nvPr>
        </p:nvSpPr>
        <p:spPr/>
        <p:txBody>
          <a:bodyPr/>
          <a:lstStyle/>
          <a:p>
            <a:fld id="{BD45EE1C-478B-4B5A-95E7-2BA2422B47F8}" type="slidenum">
              <a:rPr lang="en-US" smtClean="0"/>
              <a:t>10</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eaLnBrk="1" hangingPunct="1">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smtClean="0">
                <a:latin typeface="Calibri" pitchFamily="32" charset="0"/>
                <a:ea typeface="WenQuanYi Micro Hei" charset="0"/>
                <a:cs typeface="WenQuanYi Micro Hei" charset="0"/>
              </a:rPr>
              <a:t>*Loads a file that contains two columns separated by ctrl-a into sample table. 'local' signifies that the input file is on the local file system. If 'local' is omitted then it looks for the file in HDFS. </a:t>
            </a:r>
          </a:p>
          <a:p>
            <a:pPr eaLnBrk="1" hangingPunct="1">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dirty="0" smtClean="0">
              <a:latin typeface="Calibri" pitchFamily="32" charset="0"/>
              <a:ea typeface="WenQuanYi Micro Hei" charset="0"/>
              <a:cs typeface="WenQuanYi Micro Hei" charset="0"/>
            </a:endParaRPr>
          </a:p>
          <a:p>
            <a:pPr eaLnBrk="1" hangingPunct="1">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smtClean="0">
                <a:latin typeface="Calibri" pitchFamily="32" charset="0"/>
                <a:ea typeface="WenQuanYi Micro Hei" charset="0"/>
                <a:cs typeface="WenQuanYi Micro Hei" charset="0"/>
              </a:rPr>
              <a:t>*The keyword 'overwrite' signifies that existing data in the table is deleted. If the 'overwrite' keyword is omitted, data files are appended to existing data sets.</a:t>
            </a:r>
          </a:p>
          <a:p>
            <a:pPr eaLnBrk="1" hangingPunct="1">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dirty="0" smtClean="0">
              <a:latin typeface="Calibri" pitchFamily="32" charset="0"/>
              <a:ea typeface="WenQuanYi Micro Hei" charset="0"/>
              <a:cs typeface="WenQuanYi Micro Hei" charset="0"/>
            </a:endParaRPr>
          </a:p>
          <a:p>
            <a:pPr eaLnBrk="1" hangingPunct="1">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smtClean="0">
                <a:latin typeface="Calibri" pitchFamily="32" charset="0"/>
                <a:ea typeface="WenQuanYi Micro Hei" charset="0"/>
                <a:cs typeface="WenQuanYi Micro Hei" charset="0"/>
              </a:rPr>
              <a:t>*The second command will load data from an HDFS file/directory to the table. Note that loading data from HDFS will result in moving the file/directory. As a result, the operation is almost instantaneous.</a:t>
            </a:r>
          </a:p>
          <a:p>
            <a:endParaRPr lang="en-US" dirty="0"/>
          </a:p>
        </p:txBody>
      </p:sp>
      <p:sp>
        <p:nvSpPr>
          <p:cNvPr id="4" name="Slide Number Placeholder 3"/>
          <p:cNvSpPr>
            <a:spLocks noGrp="1"/>
          </p:cNvSpPr>
          <p:nvPr>
            <p:ph type="sldNum" sz="quarter" idx="10"/>
          </p:nvPr>
        </p:nvSpPr>
        <p:spPr/>
        <p:txBody>
          <a:bodyPr/>
          <a:lstStyle/>
          <a:p>
            <a:fld id="{BD45EE1C-478B-4B5A-95E7-2BA2422B47F8}" type="slidenum">
              <a:rPr lang="en-US" smtClean="0"/>
              <a:t>11</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eaLnBrk="1" hangingPunct="1">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smtClean="0">
                <a:latin typeface="Calibri" pitchFamily="32" charset="0"/>
                <a:ea typeface="WenQuanYi Micro Hei" charset="0"/>
                <a:cs typeface="WenQuanYi Micro Hei" charset="0"/>
              </a:rPr>
              <a:t>*selects column '</a:t>
            </a:r>
            <a:r>
              <a:rPr lang="en-US" dirty="0" err="1" smtClean="0">
                <a:latin typeface="Calibri" pitchFamily="32" charset="0"/>
                <a:ea typeface="WenQuanYi Micro Hei" charset="0"/>
                <a:cs typeface="WenQuanYi Micro Hei" charset="0"/>
              </a:rPr>
              <a:t>foo</a:t>
            </a:r>
            <a:r>
              <a:rPr lang="en-US" dirty="0" smtClean="0">
                <a:latin typeface="Calibri" pitchFamily="32" charset="0"/>
                <a:ea typeface="WenQuanYi Micro Hei" charset="0"/>
                <a:cs typeface="WenQuanYi Micro Hei" charset="0"/>
              </a:rPr>
              <a:t>' from all rows of partition </a:t>
            </a:r>
            <a:r>
              <a:rPr lang="en-US" dirty="0" err="1" smtClean="0">
                <a:latin typeface="Calibri" pitchFamily="32" charset="0"/>
                <a:ea typeface="WenQuanYi Micro Hei" charset="0"/>
                <a:cs typeface="WenQuanYi Micro Hei" charset="0"/>
              </a:rPr>
              <a:t>ds</a:t>
            </a:r>
            <a:r>
              <a:rPr lang="en-US" dirty="0" smtClean="0">
                <a:latin typeface="Calibri" pitchFamily="32" charset="0"/>
                <a:ea typeface="WenQuanYi Micro Hei" charset="0"/>
                <a:cs typeface="WenQuanYi Micro Hei" charset="0"/>
              </a:rPr>
              <a:t>=2012-02-24 of the invites table. The results are not stored anywhere, but are displayed on the console.</a:t>
            </a:r>
          </a:p>
          <a:p>
            <a:pPr eaLnBrk="1" hangingPunct="1">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smtClean="0">
                <a:latin typeface="Calibri" pitchFamily="32" charset="0"/>
                <a:ea typeface="WenQuanYi Micro Hei" charset="0"/>
                <a:cs typeface="WenQuanYi Micro Hei" charset="0"/>
              </a:rPr>
              <a:t>*selects all rows from partition </a:t>
            </a:r>
            <a:r>
              <a:rPr lang="en-US" dirty="0" err="1" smtClean="0">
                <a:latin typeface="Calibri" pitchFamily="32" charset="0"/>
                <a:ea typeface="WenQuanYi Micro Hei" charset="0"/>
                <a:cs typeface="WenQuanYi Micro Hei" charset="0"/>
              </a:rPr>
              <a:t>ds</a:t>
            </a:r>
            <a:r>
              <a:rPr lang="en-US" dirty="0" smtClean="0">
                <a:latin typeface="Calibri" pitchFamily="32" charset="0"/>
                <a:ea typeface="WenQuanYi Micro Hei" charset="0"/>
                <a:cs typeface="WenQuanYi Micro Hei" charset="0"/>
              </a:rPr>
              <a:t>=2012-02-24 of the invites table into an HDFS directory. The result data is in files (depending on the number of </a:t>
            </a:r>
            <a:r>
              <a:rPr lang="en-US" dirty="0" err="1" smtClean="0">
                <a:latin typeface="Calibri" pitchFamily="32" charset="0"/>
                <a:ea typeface="WenQuanYi Micro Hei" charset="0"/>
                <a:cs typeface="WenQuanYi Micro Hei" charset="0"/>
              </a:rPr>
              <a:t>mappers</a:t>
            </a:r>
            <a:r>
              <a:rPr lang="en-US" dirty="0" smtClean="0">
                <a:latin typeface="Calibri" pitchFamily="32" charset="0"/>
                <a:ea typeface="WenQuanYi Micro Hei" charset="0"/>
                <a:cs typeface="WenQuanYi Micro Hei" charset="0"/>
              </a:rPr>
              <a:t>) in that directory. NOTE: partition columns if any are selected by the use of *. They can also be specified in the projection clauses.</a:t>
            </a:r>
          </a:p>
          <a:p>
            <a:pPr eaLnBrk="1" hangingPunct="1">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smtClean="0">
                <a:latin typeface="Calibri" pitchFamily="32" charset="0"/>
                <a:ea typeface="WenQuanYi Micro Hei" charset="0"/>
                <a:cs typeface="WenQuanYi Micro Hei" charset="0"/>
              </a:rPr>
              <a:t>*the last query store the result into a local directory.</a:t>
            </a:r>
          </a:p>
          <a:p>
            <a:pPr eaLnBrk="1" hangingPunct="1">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dirty="0" smtClean="0">
              <a:latin typeface="Calibri" pitchFamily="32" charset="0"/>
              <a:ea typeface="WenQuanYi Micro Hei" charset="0"/>
              <a:cs typeface="WenQuanYi Micro Hei" charset="0"/>
            </a:endParaRPr>
          </a:p>
          <a:p>
            <a:pPr eaLnBrk="1" hangingPunct="1">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dirty="0" smtClean="0">
              <a:latin typeface="Calibri" pitchFamily="32" charset="0"/>
              <a:ea typeface="WenQuanYi Micro Hei" charset="0"/>
              <a:cs typeface="WenQuanYi Micro Hei" charset="0"/>
            </a:endParaRPr>
          </a:p>
          <a:p>
            <a:endParaRPr lang="en-US" dirty="0"/>
          </a:p>
        </p:txBody>
      </p:sp>
      <p:sp>
        <p:nvSpPr>
          <p:cNvPr id="4" name="Slide Number Placeholder 3"/>
          <p:cNvSpPr>
            <a:spLocks noGrp="1"/>
          </p:cNvSpPr>
          <p:nvPr>
            <p:ph type="sldNum" sz="quarter" idx="10"/>
          </p:nvPr>
        </p:nvSpPr>
        <p:spPr/>
        <p:txBody>
          <a:bodyPr/>
          <a:lstStyle/>
          <a:p>
            <a:fld id="{BD45EE1C-478B-4B5A-95E7-2BA2422B47F8}" type="slidenum">
              <a:rPr lang="en-US" smtClean="0"/>
              <a:t>12</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eaLnBrk="1" hangingPunct="1">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smtClean="0">
                <a:latin typeface="Calibri" pitchFamily="32" charset="0"/>
                <a:ea typeface="WenQuanYi Micro Hei" charset="0"/>
                <a:cs typeface="WenQuanYi Micro Hei" charset="0"/>
              </a:rPr>
              <a:t>*The first query get the max value of </a:t>
            </a:r>
            <a:r>
              <a:rPr lang="en-US" dirty="0" err="1" smtClean="0">
                <a:latin typeface="Calibri" pitchFamily="32" charset="0"/>
                <a:ea typeface="WenQuanYi Micro Hei" charset="0"/>
                <a:cs typeface="WenQuanYi Micro Hei" charset="0"/>
              </a:rPr>
              <a:t>foo</a:t>
            </a:r>
            <a:r>
              <a:rPr lang="en-US" dirty="0" smtClean="0">
                <a:latin typeface="Calibri" pitchFamily="32" charset="0"/>
                <a:ea typeface="WenQuanYi Micro Hei" charset="0"/>
                <a:cs typeface="WenQuanYi Micro Hei" charset="0"/>
              </a:rPr>
              <a:t>.</a:t>
            </a:r>
          </a:p>
          <a:p>
            <a:pPr eaLnBrk="1" hangingPunct="1">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dirty="0" smtClean="0">
              <a:latin typeface="Calibri" pitchFamily="32" charset="0"/>
              <a:ea typeface="WenQuanYi Micro Hei" charset="0"/>
              <a:cs typeface="WenQuanYi Micro Hei" charset="0"/>
            </a:endParaRPr>
          </a:p>
          <a:p>
            <a:pPr eaLnBrk="1" hangingPunct="1">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smtClean="0">
                <a:latin typeface="Calibri" pitchFamily="32" charset="0"/>
                <a:ea typeface="WenQuanYi Micro Hei" charset="0"/>
                <a:cs typeface="WenQuanYi Micro Hei" charset="0"/>
              </a:rPr>
              <a:t>*The 2</a:t>
            </a:r>
            <a:r>
              <a:rPr lang="en-US" baseline="33000" dirty="0" smtClean="0">
                <a:latin typeface="Calibri" pitchFamily="32" charset="0"/>
                <a:ea typeface="WenQuanYi Micro Hei" charset="0"/>
                <a:cs typeface="WenQuanYi Micro Hei" charset="0"/>
              </a:rPr>
              <a:t>nd</a:t>
            </a:r>
            <a:r>
              <a:rPr lang="en-US" dirty="0" smtClean="0">
                <a:latin typeface="Calibri" pitchFamily="32" charset="0"/>
                <a:ea typeface="WenQuanYi Micro Hei" charset="0"/>
                <a:cs typeface="WenQuanYi Micro Hei" charset="0"/>
              </a:rPr>
              <a:t> query groups the </a:t>
            </a:r>
            <a:r>
              <a:rPr lang="en-US" dirty="0" err="1" smtClean="0">
                <a:latin typeface="Calibri" pitchFamily="32" charset="0"/>
                <a:ea typeface="WenQuanYi Micro Hei" charset="0"/>
                <a:cs typeface="WenQuanYi Micro Hei" charset="0"/>
              </a:rPr>
              <a:t>ds</a:t>
            </a:r>
            <a:r>
              <a:rPr lang="en-US" dirty="0" smtClean="0">
                <a:latin typeface="Calibri" pitchFamily="32" charset="0"/>
                <a:ea typeface="WenQuanYi Micro Hei" charset="0"/>
                <a:cs typeface="WenQuanYi Micro Hei" charset="0"/>
              </a:rPr>
              <a:t>, sums the </a:t>
            </a:r>
            <a:r>
              <a:rPr lang="en-US" dirty="0" err="1" smtClean="0">
                <a:latin typeface="Calibri" pitchFamily="32" charset="0"/>
                <a:ea typeface="WenQuanYi Micro Hei" charset="0"/>
                <a:cs typeface="WenQuanYi Micro Hei" charset="0"/>
              </a:rPr>
              <a:t>foo</a:t>
            </a:r>
            <a:r>
              <a:rPr lang="en-US" dirty="0" smtClean="0">
                <a:latin typeface="Calibri" pitchFamily="32" charset="0"/>
                <a:ea typeface="WenQuanYi Micro Hei" charset="0"/>
                <a:cs typeface="WenQuanYi Micro Hei" charset="0"/>
              </a:rPr>
              <a:t> values for a given </a:t>
            </a:r>
            <a:r>
              <a:rPr lang="en-US" dirty="0" err="1" smtClean="0">
                <a:latin typeface="Calibri" pitchFamily="32" charset="0"/>
                <a:ea typeface="WenQuanYi Micro Hei" charset="0"/>
                <a:cs typeface="WenQuanYi Micro Hei" charset="0"/>
              </a:rPr>
              <a:t>ds</a:t>
            </a:r>
            <a:r>
              <a:rPr lang="en-US" dirty="0" smtClean="0">
                <a:latin typeface="Calibri" pitchFamily="32" charset="0"/>
                <a:ea typeface="WenQuanYi Micro Hei" charset="0"/>
                <a:cs typeface="WenQuanYi Micro Hei" charset="0"/>
              </a:rPr>
              <a:t> and count the amount of row for the given </a:t>
            </a:r>
            <a:r>
              <a:rPr lang="en-US" dirty="0" err="1" smtClean="0">
                <a:latin typeface="Calibri" pitchFamily="32" charset="0"/>
                <a:ea typeface="WenQuanYi Micro Hei" charset="0"/>
                <a:cs typeface="WenQuanYi Micro Hei" charset="0"/>
              </a:rPr>
              <a:t>ds</a:t>
            </a:r>
            <a:r>
              <a:rPr lang="en-US" dirty="0" smtClean="0">
                <a:latin typeface="Calibri" pitchFamily="32" charset="0"/>
                <a:ea typeface="WenQuanYi Micro Hei" charset="0"/>
                <a:cs typeface="WenQuanYi Micro Hei" charset="0"/>
              </a:rPr>
              <a:t>.</a:t>
            </a:r>
          </a:p>
          <a:p>
            <a:pPr eaLnBrk="1" hangingPunct="1">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dirty="0" smtClean="0">
              <a:latin typeface="Calibri" pitchFamily="32" charset="0"/>
              <a:ea typeface="WenQuanYi Micro Hei" charset="0"/>
              <a:cs typeface="WenQuanYi Micro Hei" charset="0"/>
            </a:endParaRPr>
          </a:p>
          <a:p>
            <a:pPr eaLnBrk="1" hangingPunct="1">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smtClean="0">
                <a:latin typeface="Calibri" pitchFamily="32" charset="0"/>
                <a:ea typeface="WenQuanYi Micro Hei" charset="0"/>
                <a:cs typeface="WenQuanYi Micro Hei" charset="0"/>
              </a:rPr>
              <a:t>*The last one show us how we can insert the </a:t>
            </a:r>
            <a:r>
              <a:rPr lang="en-US" dirty="0" err="1" smtClean="0">
                <a:latin typeface="Calibri" pitchFamily="32" charset="0"/>
                <a:ea typeface="WenQuanYi Micro Hei" charset="0"/>
                <a:cs typeface="WenQuanYi Micro Hei" charset="0"/>
              </a:rPr>
              <a:t>ouptup</a:t>
            </a:r>
            <a:r>
              <a:rPr lang="en-US" dirty="0" smtClean="0">
                <a:latin typeface="Calibri" pitchFamily="32" charset="0"/>
                <a:ea typeface="WenQuanYi Micro Hei" charset="0"/>
                <a:cs typeface="WenQuanYi Micro Hei" charset="0"/>
              </a:rPr>
              <a:t> into a table.</a:t>
            </a:r>
          </a:p>
          <a:p>
            <a:endParaRPr lang="en-US" dirty="0"/>
          </a:p>
        </p:txBody>
      </p:sp>
      <p:sp>
        <p:nvSpPr>
          <p:cNvPr id="4" name="Slide Number Placeholder 3"/>
          <p:cNvSpPr>
            <a:spLocks noGrp="1"/>
          </p:cNvSpPr>
          <p:nvPr>
            <p:ph type="sldNum" sz="quarter" idx="10"/>
          </p:nvPr>
        </p:nvSpPr>
        <p:spPr/>
        <p:txBody>
          <a:bodyPr/>
          <a:lstStyle/>
          <a:p>
            <a:fld id="{BD45EE1C-478B-4B5A-95E7-2BA2422B47F8}" type="slidenum">
              <a:rPr lang="en-US" smtClean="0"/>
              <a:t>13</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eaLnBrk="1" hangingPunct="1">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smtClean="0">
                <a:latin typeface="Calibri" pitchFamily="32" charset="0"/>
                <a:ea typeface="WenQuanYi Micro Hei" charset="0"/>
                <a:cs typeface="WenQuanYi Micro Hei" charset="0"/>
              </a:rPr>
              <a:t>*This join query joins two different tables. It is needed just one statement to do the join operation. If we use </a:t>
            </a:r>
            <a:r>
              <a:rPr lang="en-US" dirty="0" err="1" smtClean="0">
                <a:latin typeface="Calibri" pitchFamily="32" charset="0"/>
                <a:ea typeface="WenQuanYi Micro Hei" charset="0"/>
                <a:cs typeface="WenQuanYi Micro Hei" charset="0"/>
              </a:rPr>
              <a:t>hadoop</a:t>
            </a:r>
            <a:r>
              <a:rPr lang="en-US" dirty="0" smtClean="0">
                <a:latin typeface="Calibri" pitchFamily="32" charset="0"/>
                <a:ea typeface="WenQuanYi Micro Hei" charset="0"/>
                <a:cs typeface="WenQuanYi Micro Hei" charset="0"/>
              </a:rPr>
              <a:t> to do this, the code would be pretty complex.</a:t>
            </a:r>
          </a:p>
          <a:p>
            <a:pPr eaLnBrk="1" hangingPunct="1">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dirty="0" smtClean="0">
              <a:latin typeface="Calibri" pitchFamily="32" charset="0"/>
              <a:ea typeface="WenQuanYi Micro Hei" charset="0"/>
              <a:cs typeface="WenQuanYi Micro Hei" charset="0"/>
            </a:endParaRPr>
          </a:p>
          <a:p>
            <a:pPr eaLnBrk="1" hangingPunct="1">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smtClean="0">
                <a:latin typeface="Calibri" pitchFamily="32" charset="0"/>
                <a:ea typeface="WenQuanYi Micro Hei" charset="0"/>
                <a:cs typeface="WenQuanYi Micro Hei" charset="0"/>
              </a:rPr>
              <a:t>*Therefore does not matters the format of each file. The customer file is a slash delimited file meanwhile the orders file is a tab delimited file.</a:t>
            </a:r>
          </a:p>
          <a:p>
            <a:pPr eaLnBrk="1" hangingPunct="1">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smtClean="0">
                <a:latin typeface="Calibri" pitchFamily="32" charset="0"/>
                <a:ea typeface="WenQuanYi Micro Hei" charset="0"/>
                <a:cs typeface="WenQuanYi Micro Hei" charset="0"/>
              </a:rPr>
              <a:t>There is no need to write different </a:t>
            </a:r>
            <a:r>
              <a:rPr lang="en-US" dirty="0" err="1" smtClean="0">
                <a:latin typeface="Calibri" pitchFamily="32" charset="0"/>
                <a:ea typeface="WenQuanYi Micro Hei" charset="0"/>
                <a:cs typeface="WenQuanYi Micro Hei" charset="0"/>
              </a:rPr>
              <a:t>mapper</a:t>
            </a:r>
            <a:r>
              <a:rPr lang="en-US" dirty="0" smtClean="0">
                <a:latin typeface="Calibri" pitchFamily="32" charset="0"/>
                <a:ea typeface="WenQuanYi Micro Hei" charset="0"/>
                <a:cs typeface="WenQuanYi Micro Hei" charset="0"/>
              </a:rPr>
              <a:t> for each file. It is managed by hive.</a:t>
            </a:r>
          </a:p>
          <a:p>
            <a:pPr eaLnBrk="1" hangingPunct="1">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dirty="0" smtClean="0">
              <a:latin typeface="Calibri" pitchFamily="32" charset="0"/>
              <a:ea typeface="WenQuanYi Micro Hei" charset="0"/>
              <a:cs typeface="WenQuanYi Micro Hei" charset="0"/>
            </a:endParaRPr>
          </a:p>
          <a:p>
            <a:pPr eaLnBrk="1" hangingPunct="1">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smtClean="0">
                <a:latin typeface="Calibri" pitchFamily="32" charset="0"/>
                <a:ea typeface="WenQuanYi Micro Hei" charset="0"/>
                <a:cs typeface="WenQuanYi Micro Hei" charset="0"/>
              </a:rPr>
              <a:t>*Apart of this, as you can see, in the last query there is a sub query, this is also a powerful feature but it is also supported in the from clause.</a:t>
            </a:r>
          </a:p>
          <a:p>
            <a:endParaRPr lang="en-US" dirty="0"/>
          </a:p>
        </p:txBody>
      </p:sp>
      <p:sp>
        <p:nvSpPr>
          <p:cNvPr id="4" name="Slide Number Placeholder 3"/>
          <p:cNvSpPr>
            <a:spLocks noGrp="1"/>
          </p:cNvSpPr>
          <p:nvPr>
            <p:ph type="sldNum" sz="quarter" idx="10"/>
          </p:nvPr>
        </p:nvSpPr>
        <p:spPr/>
        <p:txBody>
          <a:bodyPr/>
          <a:lstStyle/>
          <a:p>
            <a:fld id="{BD45EE1C-478B-4B5A-95E7-2BA2422B47F8}" type="slidenum">
              <a:rPr lang="en-US" smtClean="0"/>
              <a:t>14</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2C8DE04-D0E6-462F-BD79-3A83674DB1C4}" type="datetimeFigureOut">
              <a:rPr lang="en-US" smtClean="0"/>
              <a:t>10/28/2013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D28A4B-1EFC-4487-B231-C5D6AFF34D8D}"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2C8DE04-D0E6-462F-BD79-3A83674DB1C4}" type="datetimeFigureOut">
              <a:rPr lang="en-US" smtClean="0"/>
              <a:t>10/28/2013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D28A4B-1EFC-4487-B231-C5D6AFF34D8D}"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2C8DE04-D0E6-462F-BD79-3A83674DB1C4}" type="datetimeFigureOut">
              <a:rPr lang="en-US" smtClean="0"/>
              <a:t>10/28/2013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D28A4B-1EFC-4487-B231-C5D6AFF34D8D}"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2C8DE04-D0E6-462F-BD79-3A83674DB1C4}" type="datetimeFigureOut">
              <a:rPr lang="en-US" smtClean="0"/>
              <a:t>10/28/2013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D28A4B-1EFC-4487-B231-C5D6AFF34D8D}"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2C8DE04-D0E6-462F-BD79-3A83674DB1C4}" type="datetimeFigureOut">
              <a:rPr lang="en-US" smtClean="0"/>
              <a:t>10/28/2013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D28A4B-1EFC-4487-B231-C5D6AFF34D8D}"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2C8DE04-D0E6-462F-BD79-3A83674DB1C4}" type="datetimeFigureOut">
              <a:rPr lang="en-US" smtClean="0"/>
              <a:t>10/28/2013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D28A4B-1EFC-4487-B231-C5D6AFF34D8D}"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2C8DE04-D0E6-462F-BD79-3A83674DB1C4}" type="datetimeFigureOut">
              <a:rPr lang="en-US" smtClean="0"/>
              <a:t>10/28/2013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0D28A4B-1EFC-4487-B231-C5D6AFF34D8D}"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2C8DE04-D0E6-462F-BD79-3A83674DB1C4}" type="datetimeFigureOut">
              <a:rPr lang="en-US" smtClean="0"/>
              <a:t>10/28/2013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0D28A4B-1EFC-4487-B231-C5D6AFF34D8D}"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2C8DE04-D0E6-462F-BD79-3A83674DB1C4}" type="datetimeFigureOut">
              <a:rPr lang="en-US" smtClean="0"/>
              <a:t>10/28/2013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0D28A4B-1EFC-4487-B231-C5D6AFF34D8D}"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2C8DE04-D0E6-462F-BD79-3A83674DB1C4}" type="datetimeFigureOut">
              <a:rPr lang="en-US" smtClean="0"/>
              <a:t>10/28/2013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D28A4B-1EFC-4487-B231-C5D6AFF34D8D}"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2C8DE04-D0E6-462F-BD79-3A83674DB1C4}" type="datetimeFigureOut">
              <a:rPr lang="en-US" smtClean="0"/>
              <a:t>10/28/2013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D28A4B-1EFC-4487-B231-C5D6AFF34D8D}"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C8DE04-D0E6-462F-BD79-3A83674DB1C4}" type="datetimeFigureOut">
              <a:rPr lang="en-US" smtClean="0"/>
              <a:t>10/28/2013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0D28A4B-1EFC-4487-B231-C5D6AFF34D8D}"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1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1524000"/>
            <a:ext cx="7772400" cy="1470025"/>
          </a:xfrm>
        </p:spPr>
        <p:txBody>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smtClean="0">
                <a:solidFill>
                  <a:srgbClr val="1F497D"/>
                </a:solidFill>
                <a:latin typeface="Calibri" pitchFamily="32" charset="0"/>
              </a:rPr>
              <a:t>Introduction to </a:t>
            </a:r>
            <a:br>
              <a:rPr lang="en-US" dirty="0" smtClean="0">
                <a:solidFill>
                  <a:srgbClr val="1F497D"/>
                </a:solidFill>
                <a:latin typeface="Calibri" pitchFamily="32" charset="0"/>
              </a:rPr>
            </a:br>
            <a:r>
              <a:rPr lang="en-US" dirty="0" smtClean="0">
                <a:solidFill>
                  <a:srgbClr val="1F497D"/>
                </a:solidFill>
                <a:latin typeface="Calibri" pitchFamily="32" charset="0"/>
              </a:rPr>
              <a:t>Apache HIVE</a:t>
            </a:r>
            <a:endParaRPr lang="en-US" dirty="0">
              <a:solidFill>
                <a:srgbClr val="1F497D"/>
              </a:solidFill>
              <a:latin typeface="Calibri" pitchFamily="32" charset="0"/>
            </a:endParaRPr>
          </a:p>
        </p:txBody>
      </p:sp>
      <p:pic>
        <p:nvPicPr>
          <p:cNvPr id="4" name="Picture 3"/>
          <p:cNvPicPr>
            <a:picLocks noChangeAspect="1" noChangeArrowheads="1"/>
          </p:cNvPicPr>
          <p:nvPr/>
        </p:nvPicPr>
        <p:blipFill>
          <a:blip r:embed="rId2" cstate="print"/>
          <a:srcRect/>
          <a:stretch>
            <a:fillRect/>
          </a:stretch>
        </p:blipFill>
        <p:spPr bwMode="auto">
          <a:xfrm>
            <a:off x="3657600" y="2895600"/>
            <a:ext cx="1922462" cy="1639887"/>
          </a:xfrm>
          <a:prstGeom prst="rect">
            <a:avLst/>
          </a:prstGeom>
          <a:noFill/>
          <a:ln w="9525">
            <a:noFill/>
            <a:round/>
            <a:headEnd/>
            <a:tailEnd/>
          </a:ln>
          <a:effectLst/>
        </p:spPr>
      </p:pic>
      <p:sp>
        <p:nvSpPr>
          <p:cNvPr id="5" name="TextBox 4"/>
          <p:cNvSpPr txBox="1"/>
          <p:nvPr/>
        </p:nvSpPr>
        <p:spPr>
          <a:xfrm>
            <a:off x="2743200" y="5257800"/>
            <a:ext cx="3810000" cy="584775"/>
          </a:xfrm>
          <a:prstGeom prst="rect">
            <a:avLst/>
          </a:prstGeom>
          <a:noFill/>
        </p:spPr>
        <p:txBody>
          <a:bodyPr wrap="square" rtlCol="0">
            <a:spAutoFit/>
          </a:bodyPr>
          <a:lstStyle/>
          <a:p>
            <a:r>
              <a:rPr lang="en-US" sz="3200" dirty="0" smtClean="0">
                <a:solidFill>
                  <a:schemeClr val="accent1">
                    <a:lumMod val="50000"/>
                  </a:schemeClr>
                </a:solidFill>
              </a:rPr>
              <a:t>Koushik Tammineedi</a:t>
            </a:r>
            <a:endParaRPr lang="en-US" sz="3200" dirty="0">
              <a:solidFill>
                <a:schemeClr val="accent1">
                  <a:lumMod val="50000"/>
                </a:schemeClr>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HiveQL</a:t>
            </a:r>
            <a:endParaRPr lang="en-US" dirty="0"/>
          </a:p>
        </p:txBody>
      </p:sp>
      <p:sp>
        <p:nvSpPr>
          <p:cNvPr id="3" name="Content Placeholder 2"/>
          <p:cNvSpPr>
            <a:spLocks noGrp="1"/>
          </p:cNvSpPr>
          <p:nvPr>
            <p:ph idx="1"/>
          </p:nvPr>
        </p:nvSpPr>
        <p:spPr/>
        <p:txBody>
          <a:bodyPr/>
          <a:lstStyle/>
          <a:p>
            <a:r>
              <a:rPr lang="en-US" dirty="0" smtClean="0"/>
              <a:t>DDL Operations: </a:t>
            </a:r>
            <a:r>
              <a:rPr lang="en-US" sz="2800" dirty="0" err="1" smtClean="0"/>
              <a:t>Create,Show,Describe,Alter,Drop</a:t>
            </a:r>
            <a:endParaRPr lang="en-US" sz="2800" dirty="0" smtClean="0"/>
          </a:p>
          <a:p>
            <a:pPr marL="368300" indent="-368300">
              <a:buSzPct val="93000"/>
              <a:tabLst>
                <a:tab pos="368300" algn="l"/>
                <a:tab pos="481013" algn="l"/>
                <a:tab pos="938213" algn="l"/>
                <a:tab pos="1395413" algn="l"/>
                <a:tab pos="1852613" algn="l"/>
                <a:tab pos="2309813" algn="l"/>
                <a:tab pos="2767013" algn="l"/>
                <a:tab pos="3224213" algn="l"/>
                <a:tab pos="3681413" algn="l"/>
                <a:tab pos="4138613" algn="l"/>
                <a:tab pos="4595813" algn="l"/>
                <a:tab pos="5053013" algn="l"/>
                <a:tab pos="5510213" algn="l"/>
                <a:tab pos="5967413" algn="l"/>
                <a:tab pos="6424613" algn="l"/>
                <a:tab pos="6881813" algn="l"/>
                <a:tab pos="7339013" algn="l"/>
                <a:tab pos="7796213" algn="l"/>
                <a:tab pos="8253413" algn="l"/>
                <a:tab pos="8710613" algn="l"/>
                <a:tab pos="9167813" algn="l"/>
              </a:tabLst>
            </a:pPr>
            <a:r>
              <a:rPr lang="en-US" b="1" dirty="0" smtClean="0"/>
              <a:t>CREATE TABLE</a:t>
            </a:r>
            <a:r>
              <a:rPr lang="en-US" dirty="0" smtClean="0"/>
              <a:t> sample (</a:t>
            </a:r>
            <a:r>
              <a:rPr lang="en-US" dirty="0" err="1" smtClean="0"/>
              <a:t>foo</a:t>
            </a:r>
            <a:r>
              <a:rPr lang="en-US" dirty="0" smtClean="0"/>
              <a:t> INT, bar STRING) </a:t>
            </a:r>
            <a:r>
              <a:rPr lang="en-US" b="1" dirty="0" smtClean="0"/>
              <a:t>PARTITIONED BY </a:t>
            </a:r>
            <a:r>
              <a:rPr lang="en-US" dirty="0" smtClean="0"/>
              <a:t>(</a:t>
            </a:r>
            <a:r>
              <a:rPr lang="en-US" dirty="0" err="1" smtClean="0"/>
              <a:t>ds</a:t>
            </a:r>
            <a:r>
              <a:rPr lang="en-US" dirty="0" smtClean="0"/>
              <a:t> STRING); </a:t>
            </a:r>
          </a:p>
          <a:p>
            <a:pPr marL="368300" indent="-368300">
              <a:buSzPct val="93000"/>
              <a:tabLst>
                <a:tab pos="368300" algn="l"/>
                <a:tab pos="481013" algn="l"/>
                <a:tab pos="938213" algn="l"/>
                <a:tab pos="1395413" algn="l"/>
                <a:tab pos="1852613" algn="l"/>
                <a:tab pos="2309813" algn="l"/>
                <a:tab pos="2767013" algn="l"/>
                <a:tab pos="3224213" algn="l"/>
                <a:tab pos="3681413" algn="l"/>
                <a:tab pos="4138613" algn="l"/>
                <a:tab pos="4595813" algn="l"/>
                <a:tab pos="5053013" algn="l"/>
                <a:tab pos="5510213" algn="l"/>
                <a:tab pos="5967413" algn="l"/>
                <a:tab pos="6424613" algn="l"/>
                <a:tab pos="6881813" algn="l"/>
                <a:tab pos="7339013" algn="l"/>
                <a:tab pos="7796213" algn="l"/>
                <a:tab pos="8253413" algn="l"/>
                <a:tab pos="8710613" algn="l"/>
                <a:tab pos="9167813" algn="l"/>
              </a:tabLst>
            </a:pPr>
            <a:r>
              <a:rPr lang="en-US" b="1" dirty="0" smtClean="0"/>
              <a:t>SHOW TABLES</a:t>
            </a:r>
            <a:r>
              <a:rPr lang="en-US" dirty="0" smtClean="0"/>
              <a:t> '.*s';</a:t>
            </a:r>
          </a:p>
          <a:p>
            <a:pPr marL="368300" indent="-368300">
              <a:buSzPct val="93000"/>
              <a:tabLst>
                <a:tab pos="368300" algn="l"/>
                <a:tab pos="481013" algn="l"/>
                <a:tab pos="938213" algn="l"/>
                <a:tab pos="1395413" algn="l"/>
                <a:tab pos="1852613" algn="l"/>
                <a:tab pos="2309813" algn="l"/>
                <a:tab pos="2767013" algn="l"/>
                <a:tab pos="3224213" algn="l"/>
                <a:tab pos="3681413" algn="l"/>
                <a:tab pos="4138613" algn="l"/>
                <a:tab pos="4595813" algn="l"/>
                <a:tab pos="5053013" algn="l"/>
                <a:tab pos="5510213" algn="l"/>
                <a:tab pos="5967413" algn="l"/>
                <a:tab pos="6424613" algn="l"/>
                <a:tab pos="6881813" algn="l"/>
                <a:tab pos="7339013" algn="l"/>
                <a:tab pos="7796213" algn="l"/>
                <a:tab pos="8253413" algn="l"/>
                <a:tab pos="8710613" algn="l"/>
                <a:tab pos="9167813" algn="l"/>
              </a:tabLst>
            </a:pPr>
            <a:r>
              <a:rPr lang="en-US" b="1" dirty="0" smtClean="0"/>
              <a:t>DESCRIBE</a:t>
            </a:r>
            <a:r>
              <a:rPr lang="en-US" dirty="0" smtClean="0"/>
              <a:t> sample;</a:t>
            </a:r>
          </a:p>
          <a:p>
            <a:pPr marL="368300" indent="-368300">
              <a:buSzPct val="93000"/>
              <a:tabLst>
                <a:tab pos="368300" algn="l"/>
                <a:tab pos="481013" algn="l"/>
                <a:tab pos="938213" algn="l"/>
                <a:tab pos="1395413" algn="l"/>
                <a:tab pos="1852613" algn="l"/>
                <a:tab pos="2309813" algn="l"/>
                <a:tab pos="2767013" algn="l"/>
                <a:tab pos="3224213" algn="l"/>
                <a:tab pos="3681413" algn="l"/>
                <a:tab pos="4138613" algn="l"/>
                <a:tab pos="4595813" algn="l"/>
                <a:tab pos="5053013" algn="l"/>
                <a:tab pos="5510213" algn="l"/>
                <a:tab pos="5967413" algn="l"/>
                <a:tab pos="6424613" algn="l"/>
                <a:tab pos="6881813" algn="l"/>
                <a:tab pos="7339013" algn="l"/>
                <a:tab pos="7796213" algn="l"/>
                <a:tab pos="8253413" algn="l"/>
                <a:tab pos="8710613" algn="l"/>
                <a:tab pos="9167813" algn="l"/>
              </a:tabLst>
            </a:pPr>
            <a:r>
              <a:rPr lang="en-US" b="1" dirty="0" smtClean="0"/>
              <a:t>ALTER TABLE </a:t>
            </a:r>
            <a:r>
              <a:rPr lang="en-US" dirty="0" smtClean="0"/>
              <a:t>sample </a:t>
            </a:r>
            <a:r>
              <a:rPr lang="en-US" b="1" dirty="0" smtClean="0"/>
              <a:t>ADD COLUMNS</a:t>
            </a:r>
            <a:r>
              <a:rPr lang="en-US" dirty="0" smtClean="0"/>
              <a:t> (</a:t>
            </a:r>
            <a:r>
              <a:rPr lang="en-US" dirty="0" err="1" smtClean="0"/>
              <a:t>new_col</a:t>
            </a:r>
            <a:r>
              <a:rPr lang="en-US" dirty="0" smtClean="0"/>
              <a:t> INT);</a:t>
            </a:r>
          </a:p>
          <a:p>
            <a:pPr marL="368300" indent="-368300">
              <a:buSzPct val="93000"/>
              <a:tabLst>
                <a:tab pos="368300" algn="l"/>
                <a:tab pos="481013" algn="l"/>
                <a:tab pos="938213" algn="l"/>
                <a:tab pos="1395413" algn="l"/>
                <a:tab pos="1852613" algn="l"/>
                <a:tab pos="2309813" algn="l"/>
                <a:tab pos="2767013" algn="l"/>
                <a:tab pos="3224213" algn="l"/>
                <a:tab pos="3681413" algn="l"/>
                <a:tab pos="4138613" algn="l"/>
                <a:tab pos="4595813" algn="l"/>
                <a:tab pos="5053013" algn="l"/>
                <a:tab pos="5510213" algn="l"/>
                <a:tab pos="5967413" algn="l"/>
                <a:tab pos="6424613" algn="l"/>
                <a:tab pos="6881813" algn="l"/>
                <a:tab pos="7339013" algn="l"/>
                <a:tab pos="7796213" algn="l"/>
                <a:tab pos="8253413" algn="l"/>
                <a:tab pos="8710613" algn="l"/>
                <a:tab pos="9167813" algn="l"/>
              </a:tabLst>
            </a:pPr>
            <a:r>
              <a:rPr lang="en-US" b="1" dirty="0" smtClean="0"/>
              <a:t>DROP TABLE</a:t>
            </a:r>
            <a:r>
              <a:rPr lang="en-US" dirty="0" smtClean="0"/>
              <a:t> sample;</a:t>
            </a:r>
          </a:p>
          <a:p>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DML Operations</a:t>
            </a:r>
            <a:endParaRPr lang="en-US" dirty="0"/>
          </a:p>
        </p:txBody>
      </p:sp>
      <p:sp>
        <p:nvSpPr>
          <p:cNvPr id="3" name="Content Placeholder 2"/>
          <p:cNvSpPr>
            <a:spLocks noGrp="1"/>
          </p:cNvSpPr>
          <p:nvPr>
            <p:ph idx="1"/>
          </p:nvPr>
        </p:nvSpPr>
        <p:spPr/>
        <p:txBody>
          <a:bodyPr/>
          <a:lstStyle/>
          <a:p>
            <a:r>
              <a:rPr lang="en-US" b="1" dirty="0"/>
              <a:t>LOAD DATA LOCAL INPATH </a:t>
            </a:r>
            <a:r>
              <a:rPr lang="en-US" dirty="0"/>
              <a:t>'./sample.txt' </a:t>
            </a:r>
            <a:r>
              <a:rPr lang="en-US" b="1" dirty="0"/>
              <a:t>OVERWRITE INTO TABLE</a:t>
            </a:r>
            <a:r>
              <a:rPr lang="en-US" dirty="0"/>
              <a:t> sample </a:t>
            </a:r>
            <a:r>
              <a:rPr lang="en-US" b="1" dirty="0"/>
              <a:t>PARTITION</a:t>
            </a:r>
            <a:r>
              <a:rPr lang="en-US" dirty="0"/>
              <a:t> (</a:t>
            </a:r>
            <a:r>
              <a:rPr lang="en-US" dirty="0" err="1"/>
              <a:t>ds</a:t>
            </a:r>
            <a:r>
              <a:rPr lang="en-US" dirty="0"/>
              <a:t>='2012-02-24</a:t>
            </a:r>
            <a:r>
              <a:rPr lang="en-US" dirty="0" smtClean="0"/>
              <a:t>');</a:t>
            </a:r>
          </a:p>
          <a:p>
            <a:r>
              <a:rPr lang="en-US" b="1" dirty="0"/>
              <a:t>LOAD DATA INPATH</a:t>
            </a:r>
            <a:r>
              <a:rPr lang="en-US" dirty="0"/>
              <a:t> '/user/</a:t>
            </a:r>
            <a:r>
              <a:rPr lang="en-US" dirty="0" err="1"/>
              <a:t>falvariz</a:t>
            </a:r>
            <a:r>
              <a:rPr lang="en-US" dirty="0"/>
              <a:t>/hive/sample.txt' </a:t>
            </a:r>
            <a:r>
              <a:rPr lang="en-US" b="1" dirty="0"/>
              <a:t>OVERWRITE INTO TABLE</a:t>
            </a:r>
            <a:r>
              <a:rPr lang="en-US" dirty="0"/>
              <a:t> sample </a:t>
            </a:r>
            <a:r>
              <a:rPr lang="en-US" b="1" dirty="0"/>
              <a:t>PARTITION </a:t>
            </a:r>
            <a:r>
              <a:rPr lang="en-US" dirty="0"/>
              <a:t>(</a:t>
            </a:r>
            <a:r>
              <a:rPr lang="en-US" dirty="0" err="1"/>
              <a:t>ds</a:t>
            </a:r>
            <a:r>
              <a:rPr lang="en-US" dirty="0"/>
              <a:t>='2012-02-24');</a:t>
            </a:r>
          </a:p>
          <a:p>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SELECTS and FILTERS</a:t>
            </a:r>
            <a:endParaRPr lang="en-US" dirty="0"/>
          </a:p>
        </p:txBody>
      </p:sp>
      <p:sp>
        <p:nvSpPr>
          <p:cNvPr id="3" name="Content Placeholder 2"/>
          <p:cNvSpPr>
            <a:spLocks noGrp="1"/>
          </p:cNvSpPr>
          <p:nvPr>
            <p:ph idx="1"/>
          </p:nvPr>
        </p:nvSpPr>
        <p:spPr/>
        <p:txBody>
          <a:bodyPr>
            <a:normAutofit fontScale="92500"/>
          </a:bodyPr>
          <a:lstStyle/>
          <a:p>
            <a:pPr marL="368300" indent="-368300">
              <a:buSzPct val="104000"/>
              <a:tabLst>
                <a:tab pos="368300" algn="l"/>
                <a:tab pos="481013" algn="l"/>
                <a:tab pos="938213" algn="l"/>
                <a:tab pos="1395413" algn="l"/>
                <a:tab pos="1852613" algn="l"/>
                <a:tab pos="2309813" algn="l"/>
                <a:tab pos="2767013" algn="l"/>
                <a:tab pos="3224213" algn="l"/>
                <a:tab pos="3681413" algn="l"/>
                <a:tab pos="4138613" algn="l"/>
                <a:tab pos="4595813" algn="l"/>
                <a:tab pos="5053013" algn="l"/>
                <a:tab pos="5510213" algn="l"/>
                <a:tab pos="5967413" algn="l"/>
                <a:tab pos="6424613" algn="l"/>
                <a:tab pos="6881813" algn="l"/>
                <a:tab pos="7339013" algn="l"/>
                <a:tab pos="7796213" algn="l"/>
                <a:tab pos="8253413" algn="l"/>
                <a:tab pos="8710613" algn="l"/>
                <a:tab pos="9167813" algn="l"/>
              </a:tabLst>
            </a:pPr>
            <a:r>
              <a:rPr lang="en-US" b="1" dirty="0"/>
              <a:t>SELECT</a:t>
            </a:r>
            <a:r>
              <a:rPr lang="en-US" dirty="0"/>
              <a:t> </a:t>
            </a:r>
            <a:r>
              <a:rPr lang="en-US" dirty="0" err="1"/>
              <a:t>foo</a:t>
            </a:r>
            <a:r>
              <a:rPr lang="en-US" dirty="0"/>
              <a:t> </a:t>
            </a:r>
            <a:r>
              <a:rPr lang="en-US" b="1" dirty="0"/>
              <a:t>FROM</a:t>
            </a:r>
            <a:r>
              <a:rPr lang="en-US" dirty="0"/>
              <a:t> sample  </a:t>
            </a:r>
            <a:r>
              <a:rPr lang="en-US" b="1" dirty="0"/>
              <a:t>WHERE</a:t>
            </a:r>
            <a:r>
              <a:rPr lang="en-US" dirty="0"/>
              <a:t> </a:t>
            </a:r>
            <a:r>
              <a:rPr lang="en-US" dirty="0" err="1"/>
              <a:t>ds</a:t>
            </a:r>
            <a:r>
              <a:rPr lang="en-US" dirty="0"/>
              <a:t>='2012-02-24';</a:t>
            </a:r>
            <a:br>
              <a:rPr lang="en-US" dirty="0"/>
            </a:br>
            <a:endParaRPr lang="en-US" dirty="0"/>
          </a:p>
          <a:p>
            <a:pPr marL="368300" indent="-368300">
              <a:buSzPct val="104000"/>
              <a:tabLst>
                <a:tab pos="368300" algn="l"/>
                <a:tab pos="481013" algn="l"/>
                <a:tab pos="938213" algn="l"/>
                <a:tab pos="1395413" algn="l"/>
                <a:tab pos="1852613" algn="l"/>
                <a:tab pos="2309813" algn="l"/>
                <a:tab pos="2767013" algn="l"/>
                <a:tab pos="3224213" algn="l"/>
                <a:tab pos="3681413" algn="l"/>
                <a:tab pos="4138613" algn="l"/>
                <a:tab pos="4595813" algn="l"/>
                <a:tab pos="5053013" algn="l"/>
                <a:tab pos="5510213" algn="l"/>
                <a:tab pos="5967413" algn="l"/>
                <a:tab pos="6424613" algn="l"/>
                <a:tab pos="6881813" algn="l"/>
                <a:tab pos="7339013" algn="l"/>
                <a:tab pos="7796213" algn="l"/>
                <a:tab pos="8253413" algn="l"/>
                <a:tab pos="8710613" algn="l"/>
                <a:tab pos="9167813" algn="l"/>
              </a:tabLst>
            </a:pPr>
            <a:r>
              <a:rPr lang="en-US" b="1" dirty="0"/>
              <a:t>INSERT OVERWRITE DIRECTORY </a:t>
            </a:r>
            <a:r>
              <a:rPr lang="en-US" dirty="0"/>
              <a:t>'/</a:t>
            </a:r>
            <a:r>
              <a:rPr lang="en-US" dirty="0" err="1"/>
              <a:t>tmp</a:t>
            </a:r>
            <a:r>
              <a:rPr lang="en-US" dirty="0"/>
              <a:t>/</a:t>
            </a:r>
            <a:r>
              <a:rPr lang="en-US" dirty="0" err="1"/>
              <a:t>hdfs_out</a:t>
            </a:r>
            <a:r>
              <a:rPr lang="en-US" dirty="0"/>
              <a:t>' </a:t>
            </a:r>
            <a:r>
              <a:rPr lang="en-US" b="1" dirty="0"/>
              <a:t>SELECT</a:t>
            </a:r>
            <a:r>
              <a:rPr lang="en-US" dirty="0"/>
              <a:t> * </a:t>
            </a:r>
            <a:r>
              <a:rPr lang="en-US" b="1" dirty="0"/>
              <a:t>FROM </a:t>
            </a:r>
            <a:r>
              <a:rPr lang="en-US" dirty="0"/>
              <a:t>sample </a:t>
            </a:r>
            <a:r>
              <a:rPr lang="en-US" b="1" dirty="0"/>
              <a:t>WHERE</a:t>
            </a:r>
            <a:r>
              <a:rPr lang="en-US" dirty="0"/>
              <a:t> </a:t>
            </a:r>
            <a:r>
              <a:rPr lang="en-US" dirty="0" err="1"/>
              <a:t>ds</a:t>
            </a:r>
            <a:r>
              <a:rPr lang="en-US" dirty="0"/>
              <a:t>='2012-02-24';</a:t>
            </a:r>
            <a:br>
              <a:rPr lang="en-US" dirty="0"/>
            </a:br>
            <a:endParaRPr lang="en-US" dirty="0"/>
          </a:p>
          <a:p>
            <a:pPr marL="368300" indent="-368300">
              <a:buSzPct val="104000"/>
              <a:tabLst>
                <a:tab pos="368300" algn="l"/>
                <a:tab pos="481013" algn="l"/>
                <a:tab pos="938213" algn="l"/>
                <a:tab pos="1395413" algn="l"/>
                <a:tab pos="1852613" algn="l"/>
                <a:tab pos="2309813" algn="l"/>
                <a:tab pos="2767013" algn="l"/>
                <a:tab pos="3224213" algn="l"/>
                <a:tab pos="3681413" algn="l"/>
                <a:tab pos="4138613" algn="l"/>
                <a:tab pos="4595813" algn="l"/>
                <a:tab pos="5053013" algn="l"/>
                <a:tab pos="5510213" algn="l"/>
                <a:tab pos="5967413" algn="l"/>
                <a:tab pos="6424613" algn="l"/>
                <a:tab pos="6881813" algn="l"/>
                <a:tab pos="7339013" algn="l"/>
                <a:tab pos="7796213" algn="l"/>
                <a:tab pos="8253413" algn="l"/>
                <a:tab pos="8710613" algn="l"/>
                <a:tab pos="9167813" algn="l"/>
              </a:tabLst>
            </a:pPr>
            <a:r>
              <a:rPr lang="en-US" b="1" dirty="0"/>
              <a:t>INSERT OVERWRITE LOCAL DIRECTORY</a:t>
            </a:r>
            <a:r>
              <a:rPr lang="en-US" dirty="0"/>
              <a:t> '/</a:t>
            </a:r>
            <a:r>
              <a:rPr lang="en-US" dirty="0" err="1"/>
              <a:t>tmp</a:t>
            </a:r>
            <a:r>
              <a:rPr lang="en-US" dirty="0"/>
              <a:t>/hive-sample-out' </a:t>
            </a:r>
            <a:r>
              <a:rPr lang="en-US" b="1" dirty="0"/>
              <a:t>SELECT</a:t>
            </a:r>
            <a:r>
              <a:rPr lang="en-US" dirty="0"/>
              <a:t> * </a:t>
            </a:r>
            <a:r>
              <a:rPr lang="en-US" b="1" dirty="0"/>
              <a:t>FROM</a:t>
            </a:r>
            <a:r>
              <a:rPr lang="en-US" dirty="0"/>
              <a:t> sample;</a:t>
            </a:r>
          </a:p>
          <a:p>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Aggregations and Groups</a:t>
            </a:r>
            <a:endParaRPr lang="en-US" dirty="0"/>
          </a:p>
        </p:txBody>
      </p:sp>
      <p:sp>
        <p:nvSpPr>
          <p:cNvPr id="3" name="Content Placeholder 2"/>
          <p:cNvSpPr>
            <a:spLocks noGrp="1"/>
          </p:cNvSpPr>
          <p:nvPr>
            <p:ph idx="1"/>
          </p:nvPr>
        </p:nvSpPr>
        <p:spPr/>
        <p:txBody>
          <a:bodyPr>
            <a:normAutofit lnSpcReduction="10000"/>
          </a:bodyPr>
          <a:lstStyle/>
          <a:p>
            <a:pPr marL="368300" indent="-368300">
              <a:spcBef>
                <a:spcPts val="863"/>
              </a:spcBef>
              <a:spcAft>
                <a:spcPts val="863"/>
              </a:spcAft>
              <a:buSzPct val="104000"/>
              <a:tabLst>
                <a:tab pos="368300" algn="l"/>
                <a:tab pos="481013" algn="l"/>
                <a:tab pos="938213" algn="l"/>
                <a:tab pos="1395413" algn="l"/>
                <a:tab pos="1852613" algn="l"/>
                <a:tab pos="2309813" algn="l"/>
                <a:tab pos="2767013" algn="l"/>
                <a:tab pos="3224213" algn="l"/>
                <a:tab pos="3681413" algn="l"/>
                <a:tab pos="4138613" algn="l"/>
                <a:tab pos="4595813" algn="l"/>
                <a:tab pos="5053013" algn="l"/>
                <a:tab pos="5510213" algn="l"/>
                <a:tab pos="5967413" algn="l"/>
                <a:tab pos="6424613" algn="l"/>
                <a:tab pos="6881813" algn="l"/>
                <a:tab pos="7339013" algn="l"/>
                <a:tab pos="7796213" algn="l"/>
                <a:tab pos="8253413" algn="l"/>
                <a:tab pos="8710613" algn="l"/>
                <a:tab pos="9167813" algn="l"/>
              </a:tabLst>
            </a:pPr>
            <a:r>
              <a:rPr lang="en-US" b="1" dirty="0"/>
              <a:t>SELECT</a:t>
            </a:r>
            <a:r>
              <a:rPr lang="en-US" dirty="0"/>
              <a:t> </a:t>
            </a:r>
            <a:r>
              <a:rPr lang="en-US" b="1" dirty="0"/>
              <a:t>MAX</a:t>
            </a:r>
            <a:r>
              <a:rPr lang="en-US" dirty="0"/>
              <a:t>(</a:t>
            </a:r>
            <a:r>
              <a:rPr lang="en-US" dirty="0" err="1"/>
              <a:t>foo</a:t>
            </a:r>
            <a:r>
              <a:rPr lang="en-US" dirty="0"/>
              <a:t>) </a:t>
            </a:r>
            <a:r>
              <a:rPr lang="en-US" b="1" dirty="0"/>
              <a:t>FROM</a:t>
            </a:r>
            <a:r>
              <a:rPr lang="en-US" dirty="0"/>
              <a:t> sample;</a:t>
            </a:r>
            <a:br>
              <a:rPr lang="en-US" dirty="0"/>
            </a:br>
            <a:endParaRPr lang="en-US" dirty="0"/>
          </a:p>
          <a:p>
            <a:pPr marL="368300" indent="-368300">
              <a:spcBef>
                <a:spcPts val="863"/>
              </a:spcBef>
              <a:spcAft>
                <a:spcPts val="863"/>
              </a:spcAft>
              <a:buSzPct val="104000"/>
              <a:tabLst>
                <a:tab pos="368300" algn="l"/>
                <a:tab pos="481013" algn="l"/>
                <a:tab pos="938213" algn="l"/>
                <a:tab pos="1395413" algn="l"/>
                <a:tab pos="1852613" algn="l"/>
                <a:tab pos="2309813" algn="l"/>
                <a:tab pos="2767013" algn="l"/>
                <a:tab pos="3224213" algn="l"/>
                <a:tab pos="3681413" algn="l"/>
                <a:tab pos="4138613" algn="l"/>
                <a:tab pos="4595813" algn="l"/>
                <a:tab pos="5053013" algn="l"/>
                <a:tab pos="5510213" algn="l"/>
                <a:tab pos="5967413" algn="l"/>
                <a:tab pos="6424613" algn="l"/>
                <a:tab pos="6881813" algn="l"/>
                <a:tab pos="7339013" algn="l"/>
                <a:tab pos="7796213" algn="l"/>
                <a:tab pos="8253413" algn="l"/>
                <a:tab pos="8710613" algn="l"/>
                <a:tab pos="9167813" algn="l"/>
              </a:tabLst>
            </a:pPr>
            <a:r>
              <a:rPr lang="en-US" b="1" dirty="0"/>
              <a:t>SELECT</a:t>
            </a:r>
            <a:r>
              <a:rPr lang="en-US" dirty="0"/>
              <a:t> </a:t>
            </a:r>
            <a:r>
              <a:rPr lang="en-US" dirty="0" err="1"/>
              <a:t>ds</a:t>
            </a:r>
            <a:r>
              <a:rPr lang="en-US" dirty="0"/>
              <a:t>, </a:t>
            </a:r>
            <a:r>
              <a:rPr lang="en-US" b="1" dirty="0"/>
              <a:t>COUNT</a:t>
            </a:r>
            <a:r>
              <a:rPr lang="en-US" dirty="0"/>
              <a:t>(*), </a:t>
            </a:r>
            <a:r>
              <a:rPr lang="en-US" b="1" dirty="0"/>
              <a:t>SUM</a:t>
            </a:r>
            <a:r>
              <a:rPr lang="en-US" dirty="0"/>
              <a:t>(</a:t>
            </a:r>
            <a:r>
              <a:rPr lang="en-US" dirty="0" err="1"/>
              <a:t>foo</a:t>
            </a:r>
            <a:r>
              <a:rPr lang="en-US" dirty="0"/>
              <a:t>) </a:t>
            </a:r>
            <a:r>
              <a:rPr lang="en-US" b="1" dirty="0"/>
              <a:t>FROM</a:t>
            </a:r>
            <a:r>
              <a:rPr lang="en-US" dirty="0"/>
              <a:t> sample  </a:t>
            </a:r>
            <a:r>
              <a:rPr lang="en-US" b="1" dirty="0"/>
              <a:t>GROUP BY</a:t>
            </a:r>
            <a:r>
              <a:rPr lang="en-US" dirty="0"/>
              <a:t> </a:t>
            </a:r>
            <a:r>
              <a:rPr lang="en-US" dirty="0" err="1"/>
              <a:t>ds</a:t>
            </a:r>
            <a:r>
              <a:rPr lang="en-US" dirty="0"/>
              <a:t>;</a:t>
            </a:r>
            <a:br>
              <a:rPr lang="en-US" dirty="0"/>
            </a:br>
            <a:endParaRPr lang="en-US" dirty="0"/>
          </a:p>
          <a:p>
            <a:pPr marL="368300" indent="-368300">
              <a:spcBef>
                <a:spcPts val="863"/>
              </a:spcBef>
              <a:spcAft>
                <a:spcPts val="863"/>
              </a:spcAft>
              <a:buSzPct val="104000"/>
              <a:tabLst>
                <a:tab pos="368300" algn="l"/>
                <a:tab pos="481013" algn="l"/>
                <a:tab pos="938213" algn="l"/>
                <a:tab pos="1395413" algn="l"/>
                <a:tab pos="1852613" algn="l"/>
                <a:tab pos="2309813" algn="l"/>
                <a:tab pos="2767013" algn="l"/>
                <a:tab pos="3224213" algn="l"/>
                <a:tab pos="3681413" algn="l"/>
                <a:tab pos="4138613" algn="l"/>
                <a:tab pos="4595813" algn="l"/>
                <a:tab pos="5053013" algn="l"/>
                <a:tab pos="5510213" algn="l"/>
                <a:tab pos="5967413" algn="l"/>
                <a:tab pos="6424613" algn="l"/>
                <a:tab pos="6881813" algn="l"/>
                <a:tab pos="7339013" algn="l"/>
                <a:tab pos="7796213" algn="l"/>
                <a:tab pos="8253413" algn="l"/>
                <a:tab pos="8710613" algn="l"/>
                <a:tab pos="9167813" algn="l"/>
              </a:tabLst>
            </a:pPr>
            <a:r>
              <a:rPr lang="en-US" b="1" dirty="0"/>
              <a:t>FROM</a:t>
            </a:r>
            <a:r>
              <a:rPr lang="en-US" dirty="0"/>
              <a:t> sample s </a:t>
            </a:r>
            <a:r>
              <a:rPr lang="en-US" b="1" dirty="0"/>
              <a:t>INSERT OVERWRITE TABLE</a:t>
            </a:r>
            <a:r>
              <a:rPr lang="en-US" dirty="0"/>
              <a:t> bar </a:t>
            </a:r>
            <a:r>
              <a:rPr lang="en-US" b="1" dirty="0"/>
              <a:t>SELECT</a:t>
            </a:r>
            <a:r>
              <a:rPr lang="en-US" dirty="0"/>
              <a:t> s.bar, count(*) WHERE s.foo &gt; 0 </a:t>
            </a:r>
            <a:r>
              <a:rPr lang="en-US" b="1" dirty="0"/>
              <a:t>GROUP BY</a:t>
            </a:r>
            <a:r>
              <a:rPr lang="en-US" dirty="0"/>
              <a:t> s.bar;</a:t>
            </a:r>
          </a:p>
          <a:p>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Join</a:t>
            </a:r>
            <a:endParaRPr lang="en-US" dirty="0"/>
          </a:p>
        </p:txBody>
      </p:sp>
      <p:sp>
        <p:nvSpPr>
          <p:cNvPr id="4" name="Content Placeholder 3"/>
          <p:cNvSpPr>
            <a:spLocks noGrp="1" noChangeArrowheads="1"/>
          </p:cNvSpPr>
          <p:nvPr>
            <p:ph idx="1"/>
          </p:nvPr>
        </p:nvSpPr>
        <p:spPr bwMode="auto">
          <a:xfrm>
            <a:off x="457200" y="1600200"/>
            <a:ext cx="8229600" cy="1142999"/>
          </a:xfrm>
          <a:prstGeom prst="rect">
            <a:avLst/>
          </a:prstGeom>
          <a:solidFill>
            <a:srgbClr val="94BD5E"/>
          </a:solidFill>
          <a:ln w="9360">
            <a:solidFill>
              <a:srgbClr val="808080"/>
            </a:solidFill>
            <a:round/>
            <a:headEnd/>
            <a:tailEnd/>
          </a:ln>
          <a:effectLst/>
        </p:spPr>
        <p:txBody>
          <a:bodyPr wrap="none" lIns="90000" tIns="45000" rIns="90000" bIns="45000" anchor="ctr">
            <a:normAutofit fontScale="55000" lnSpcReduction="20000"/>
          </a:bodyPr>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b="1">
                <a:solidFill>
                  <a:srgbClr val="000000"/>
                </a:solidFill>
              </a:rPr>
              <a:t>CREATE TABLE</a:t>
            </a:r>
            <a:r>
              <a:rPr lang="en-US">
                <a:solidFill>
                  <a:srgbClr val="000000"/>
                </a:solidFill>
              </a:rPr>
              <a:t> customer (id INT,name STRING,address STRING)</a:t>
            </a:r>
          </a:p>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solidFill>
                  <a:srgbClr val="000000"/>
                </a:solidFill>
              </a:rPr>
              <a:t>   </a:t>
            </a:r>
            <a:r>
              <a:rPr lang="en-US" b="1">
                <a:solidFill>
                  <a:srgbClr val="000000"/>
                </a:solidFill>
              </a:rPr>
              <a:t>ROW FORMAT DELIMITED FIELDS TERMINATED BY </a:t>
            </a:r>
            <a:r>
              <a:rPr lang="en-US">
                <a:solidFill>
                  <a:srgbClr val="000000"/>
                </a:solidFill>
              </a:rPr>
              <a:t>'#';</a:t>
            </a:r>
          </a:p>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b="1">
                <a:solidFill>
                  <a:srgbClr val="000000"/>
                </a:solidFill>
              </a:rPr>
              <a:t>CREATE TABLE</a:t>
            </a:r>
            <a:r>
              <a:rPr lang="en-US">
                <a:solidFill>
                  <a:srgbClr val="000000"/>
                </a:solidFill>
              </a:rPr>
              <a:t> order_cust (id INT,cus_id INT,prod_id INT,price INT) </a:t>
            </a:r>
          </a:p>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b="1">
                <a:solidFill>
                  <a:srgbClr val="000000"/>
                </a:solidFill>
              </a:rPr>
              <a:t>  ROW FORMAT DELIMITED FIELDS TERMINATED BY</a:t>
            </a:r>
            <a:r>
              <a:rPr lang="en-US">
                <a:solidFill>
                  <a:srgbClr val="000000"/>
                </a:solidFill>
              </a:rPr>
              <a:t> '\t';</a:t>
            </a:r>
          </a:p>
        </p:txBody>
      </p:sp>
      <p:sp>
        <p:nvSpPr>
          <p:cNvPr id="5" name="TextBox 4"/>
          <p:cNvSpPr txBox="1"/>
          <p:nvPr/>
        </p:nvSpPr>
        <p:spPr>
          <a:xfrm>
            <a:off x="457200" y="3048000"/>
            <a:ext cx="8382000" cy="2562240"/>
          </a:xfrm>
          <a:prstGeom prst="rect">
            <a:avLst/>
          </a:prstGeom>
          <a:noFill/>
        </p:spPr>
        <p:txBody>
          <a:bodyPr wrap="square" rtlCol="0">
            <a:spAutoFit/>
          </a:bodyPr>
          <a:lstStyle/>
          <a:p>
            <a:pPr marL="371475" indent="-368300">
              <a:spcBef>
                <a:spcPts val="863"/>
              </a:spcBef>
              <a:spcAft>
                <a:spcPts val="863"/>
              </a:spcAft>
              <a:buSzPct val="128000"/>
              <a:buFont typeface="Arial" pitchFamily="34" charset="0"/>
              <a:buChar char="•"/>
              <a:tabLst>
                <a:tab pos="371475" algn="l"/>
                <a:tab pos="484188" algn="l"/>
                <a:tab pos="941388" algn="l"/>
                <a:tab pos="1398588" algn="l"/>
                <a:tab pos="1855788" algn="l"/>
                <a:tab pos="2312988" algn="l"/>
                <a:tab pos="2770188" algn="l"/>
                <a:tab pos="3227388" algn="l"/>
                <a:tab pos="3684588" algn="l"/>
                <a:tab pos="4141788" algn="l"/>
                <a:tab pos="4598988" algn="l"/>
                <a:tab pos="5056188" algn="l"/>
                <a:tab pos="5513388" algn="l"/>
                <a:tab pos="5970588" algn="l"/>
                <a:tab pos="6427788" algn="l"/>
                <a:tab pos="6884988" algn="l"/>
                <a:tab pos="7342188" algn="l"/>
                <a:tab pos="7799388" algn="l"/>
                <a:tab pos="8256588" algn="l"/>
                <a:tab pos="8713788" algn="l"/>
                <a:tab pos="9170988" algn="l"/>
              </a:tabLst>
            </a:pPr>
            <a:r>
              <a:rPr lang="en-US" sz="2400" b="1" dirty="0" smtClean="0"/>
              <a:t>SELECT</a:t>
            </a:r>
            <a:r>
              <a:rPr lang="en-US" sz="2400" dirty="0" smtClean="0"/>
              <a:t> * </a:t>
            </a:r>
            <a:r>
              <a:rPr lang="en-US" sz="2400" b="1" dirty="0" smtClean="0"/>
              <a:t>FROM</a:t>
            </a:r>
            <a:r>
              <a:rPr lang="en-US" sz="2400" dirty="0" smtClean="0"/>
              <a:t> customer c </a:t>
            </a:r>
            <a:r>
              <a:rPr lang="en-US" sz="2400" b="1" dirty="0" smtClean="0"/>
              <a:t>JOIN </a:t>
            </a:r>
            <a:r>
              <a:rPr lang="en-US" sz="2400" dirty="0" err="1" smtClean="0"/>
              <a:t>order_cust</a:t>
            </a:r>
            <a:r>
              <a:rPr lang="en-US" sz="2400" dirty="0" smtClean="0"/>
              <a:t> o </a:t>
            </a:r>
            <a:r>
              <a:rPr lang="en-US" sz="2400" b="1" dirty="0" smtClean="0"/>
              <a:t>ON </a:t>
            </a:r>
            <a:r>
              <a:rPr lang="en-US" sz="2400" dirty="0" smtClean="0"/>
              <a:t>(c.id=</a:t>
            </a:r>
            <a:r>
              <a:rPr lang="en-US" sz="2400" dirty="0" err="1" smtClean="0"/>
              <a:t>o.cus_id</a:t>
            </a:r>
            <a:r>
              <a:rPr lang="en-US" sz="2400" dirty="0" smtClean="0"/>
              <a:t>);</a:t>
            </a:r>
          </a:p>
          <a:p>
            <a:pPr marL="371475" indent="-368300">
              <a:spcBef>
                <a:spcPts val="863"/>
              </a:spcBef>
              <a:spcAft>
                <a:spcPts val="863"/>
              </a:spcAft>
              <a:buSzPct val="128000"/>
              <a:buFont typeface="Arial" pitchFamily="34" charset="0"/>
              <a:buChar char="•"/>
              <a:tabLst>
                <a:tab pos="371475" algn="l"/>
                <a:tab pos="484188" algn="l"/>
                <a:tab pos="941388" algn="l"/>
                <a:tab pos="1398588" algn="l"/>
                <a:tab pos="1855788" algn="l"/>
                <a:tab pos="2312988" algn="l"/>
                <a:tab pos="2770188" algn="l"/>
                <a:tab pos="3227388" algn="l"/>
                <a:tab pos="3684588" algn="l"/>
                <a:tab pos="4141788" algn="l"/>
                <a:tab pos="4598988" algn="l"/>
                <a:tab pos="5056188" algn="l"/>
                <a:tab pos="5513388" algn="l"/>
                <a:tab pos="5970588" algn="l"/>
                <a:tab pos="6427788" algn="l"/>
                <a:tab pos="6884988" algn="l"/>
                <a:tab pos="7342188" algn="l"/>
                <a:tab pos="7799388" algn="l"/>
                <a:tab pos="8256588" algn="l"/>
                <a:tab pos="8713788" algn="l"/>
                <a:tab pos="9170988" algn="l"/>
              </a:tabLst>
            </a:pPr>
            <a:r>
              <a:rPr lang="en-US" sz="2400" b="1" dirty="0" smtClean="0"/>
              <a:t>SELECT</a:t>
            </a:r>
            <a:r>
              <a:rPr lang="en-US" sz="2400" dirty="0" smtClean="0"/>
              <a:t> </a:t>
            </a:r>
            <a:r>
              <a:rPr lang="en-US" sz="2400" dirty="0" err="1" smtClean="0"/>
              <a:t>c.id,c.name,c.address,ce.exp</a:t>
            </a:r>
            <a:r>
              <a:rPr lang="en-US" sz="2400" dirty="0" smtClean="0"/>
              <a:t> </a:t>
            </a:r>
            <a:r>
              <a:rPr lang="en-US" sz="2400" b="1" dirty="0" smtClean="0"/>
              <a:t>FROM </a:t>
            </a:r>
            <a:r>
              <a:rPr lang="en-US" sz="2400" dirty="0" smtClean="0"/>
              <a:t>customer c </a:t>
            </a:r>
            <a:r>
              <a:rPr lang="en-US" sz="2400" b="1" dirty="0" smtClean="0"/>
              <a:t>JOIN (SELECT </a:t>
            </a:r>
            <a:r>
              <a:rPr lang="en-US" sz="2400" dirty="0" err="1" smtClean="0"/>
              <a:t>cus_id,sum</a:t>
            </a:r>
            <a:r>
              <a:rPr lang="en-US" sz="2400" dirty="0" smtClean="0"/>
              <a:t>(price) AS exp </a:t>
            </a:r>
            <a:r>
              <a:rPr lang="en-US" sz="2400" b="1" dirty="0" smtClean="0"/>
              <a:t>FROM </a:t>
            </a:r>
            <a:r>
              <a:rPr lang="en-US" sz="2400" dirty="0" err="1" smtClean="0"/>
              <a:t>order_cust</a:t>
            </a:r>
            <a:r>
              <a:rPr lang="en-US" sz="2400" dirty="0" smtClean="0"/>
              <a:t> </a:t>
            </a:r>
            <a:r>
              <a:rPr lang="en-US" sz="2400" b="1" dirty="0" smtClean="0"/>
              <a:t>GROUP BY</a:t>
            </a:r>
            <a:r>
              <a:rPr lang="en-US" sz="2400" dirty="0" smtClean="0"/>
              <a:t> </a:t>
            </a:r>
            <a:r>
              <a:rPr lang="en-US" sz="2400" dirty="0" err="1" smtClean="0"/>
              <a:t>cus_id</a:t>
            </a:r>
            <a:r>
              <a:rPr lang="en-US" sz="2400" b="1" dirty="0" smtClean="0"/>
              <a:t>)</a:t>
            </a:r>
            <a:r>
              <a:rPr lang="en-US" sz="2400" dirty="0" smtClean="0"/>
              <a:t> </a:t>
            </a:r>
            <a:r>
              <a:rPr lang="en-US" sz="2400" dirty="0" err="1" smtClean="0"/>
              <a:t>ce</a:t>
            </a:r>
            <a:r>
              <a:rPr lang="en-US" sz="2400" dirty="0" smtClean="0"/>
              <a:t> ON (c.id=</a:t>
            </a:r>
            <a:r>
              <a:rPr lang="en-US" sz="2400" dirty="0" err="1" smtClean="0"/>
              <a:t>ce.cus_id</a:t>
            </a:r>
            <a:r>
              <a:rPr lang="en-US" sz="2400" dirty="0" smtClean="0"/>
              <a:t>);</a:t>
            </a:r>
          </a:p>
          <a:p>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pPr marL="368300" indent="-368300">
              <a:buSzPct val="93000"/>
              <a:tabLst>
                <a:tab pos="368300" algn="l"/>
                <a:tab pos="481013" algn="l"/>
                <a:tab pos="938213" algn="l"/>
                <a:tab pos="1395413" algn="l"/>
                <a:tab pos="1852613" algn="l"/>
                <a:tab pos="2309813" algn="l"/>
                <a:tab pos="2767013" algn="l"/>
                <a:tab pos="3224213" algn="l"/>
                <a:tab pos="3681413" algn="l"/>
                <a:tab pos="4138613" algn="l"/>
                <a:tab pos="4595813" algn="l"/>
                <a:tab pos="5053013" algn="l"/>
                <a:tab pos="5510213" algn="l"/>
                <a:tab pos="5967413" algn="l"/>
                <a:tab pos="6424613" algn="l"/>
                <a:tab pos="6881813" algn="l"/>
                <a:tab pos="7339013" algn="l"/>
                <a:tab pos="7796213" algn="l"/>
                <a:tab pos="8253413" algn="l"/>
                <a:tab pos="8710613" algn="l"/>
                <a:tab pos="9167813" algn="l"/>
              </a:tabLst>
            </a:pPr>
            <a:r>
              <a:rPr lang="en-US" dirty="0" smtClean="0">
                <a:solidFill>
                  <a:srgbClr val="666666"/>
                </a:solidFill>
              </a:rPr>
              <a:t>Background.</a:t>
            </a:r>
          </a:p>
          <a:p>
            <a:pPr marL="368300" indent="-368300">
              <a:buSzPct val="93000"/>
              <a:tabLst>
                <a:tab pos="368300" algn="l"/>
                <a:tab pos="481013" algn="l"/>
                <a:tab pos="938213" algn="l"/>
                <a:tab pos="1395413" algn="l"/>
                <a:tab pos="1852613" algn="l"/>
                <a:tab pos="2309813" algn="l"/>
                <a:tab pos="2767013" algn="l"/>
                <a:tab pos="3224213" algn="l"/>
                <a:tab pos="3681413" algn="l"/>
                <a:tab pos="4138613" algn="l"/>
                <a:tab pos="4595813" algn="l"/>
                <a:tab pos="5053013" algn="l"/>
                <a:tab pos="5510213" algn="l"/>
                <a:tab pos="5967413" algn="l"/>
                <a:tab pos="6424613" algn="l"/>
                <a:tab pos="6881813" algn="l"/>
                <a:tab pos="7339013" algn="l"/>
                <a:tab pos="7796213" algn="l"/>
                <a:tab pos="8253413" algn="l"/>
                <a:tab pos="8710613" algn="l"/>
                <a:tab pos="9167813" algn="l"/>
              </a:tabLst>
            </a:pPr>
            <a:r>
              <a:rPr lang="en-US" dirty="0" smtClean="0">
                <a:solidFill>
                  <a:srgbClr val="666666"/>
                </a:solidFill>
              </a:rPr>
              <a:t>HIVE</a:t>
            </a:r>
          </a:p>
          <a:p>
            <a:pPr marL="368300" indent="-368300">
              <a:buSzPct val="93000"/>
              <a:tabLst>
                <a:tab pos="368300" algn="l"/>
                <a:tab pos="481013" algn="l"/>
                <a:tab pos="938213" algn="l"/>
                <a:tab pos="1395413" algn="l"/>
                <a:tab pos="1852613" algn="l"/>
                <a:tab pos="2309813" algn="l"/>
                <a:tab pos="2767013" algn="l"/>
                <a:tab pos="3224213" algn="l"/>
                <a:tab pos="3681413" algn="l"/>
                <a:tab pos="4138613" algn="l"/>
                <a:tab pos="4595813" algn="l"/>
                <a:tab pos="5053013" algn="l"/>
                <a:tab pos="5510213" algn="l"/>
                <a:tab pos="5967413" algn="l"/>
                <a:tab pos="6424613" algn="l"/>
                <a:tab pos="6881813" algn="l"/>
                <a:tab pos="7339013" algn="l"/>
                <a:tab pos="7796213" algn="l"/>
                <a:tab pos="8253413" algn="l"/>
                <a:tab pos="8710613" algn="l"/>
                <a:tab pos="9167813" algn="l"/>
              </a:tabLst>
            </a:pPr>
            <a:r>
              <a:rPr lang="en-US" dirty="0" err="1" smtClean="0">
                <a:solidFill>
                  <a:srgbClr val="666666"/>
                </a:solidFill>
              </a:rPr>
              <a:t>HiveQL</a:t>
            </a:r>
            <a:r>
              <a:rPr lang="en-US" dirty="0" smtClean="0">
                <a:solidFill>
                  <a:srgbClr val="666666"/>
                </a:solidFill>
              </a:rPr>
              <a:t>.</a:t>
            </a:r>
          </a:p>
          <a:p>
            <a:pPr marL="368300" indent="-368300">
              <a:buSzPct val="93000"/>
              <a:tabLst>
                <a:tab pos="368300" algn="l"/>
                <a:tab pos="481013" algn="l"/>
                <a:tab pos="938213" algn="l"/>
                <a:tab pos="1395413" algn="l"/>
                <a:tab pos="1852613" algn="l"/>
                <a:tab pos="2309813" algn="l"/>
                <a:tab pos="2767013" algn="l"/>
                <a:tab pos="3224213" algn="l"/>
                <a:tab pos="3681413" algn="l"/>
                <a:tab pos="4138613" algn="l"/>
                <a:tab pos="4595813" algn="l"/>
                <a:tab pos="5053013" algn="l"/>
                <a:tab pos="5510213" algn="l"/>
                <a:tab pos="5967413" algn="l"/>
                <a:tab pos="6424613" algn="l"/>
                <a:tab pos="6881813" algn="l"/>
                <a:tab pos="7339013" algn="l"/>
                <a:tab pos="7796213" algn="l"/>
                <a:tab pos="8253413" algn="l"/>
                <a:tab pos="8710613" algn="l"/>
                <a:tab pos="9167813" algn="l"/>
              </a:tabLst>
            </a:pPr>
            <a:r>
              <a:rPr lang="en-US" b="1" dirty="0" smtClean="0"/>
              <a:t>Extension mechanisms.</a:t>
            </a:r>
            <a:endParaRPr lang="en-US" dirty="0" smtClean="0">
              <a:solidFill>
                <a:srgbClr val="666666"/>
              </a:solidFill>
            </a:endParaRPr>
          </a:p>
          <a:p>
            <a:pPr marL="368300" indent="-368300">
              <a:buSzPct val="93000"/>
              <a:tabLst>
                <a:tab pos="368300" algn="l"/>
                <a:tab pos="481013" algn="l"/>
                <a:tab pos="938213" algn="l"/>
                <a:tab pos="1395413" algn="l"/>
                <a:tab pos="1852613" algn="l"/>
                <a:tab pos="2309813" algn="l"/>
                <a:tab pos="2767013" algn="l"/>
                <a:tab pos="3224213" algn="l"/>
                <a:tab pos="3681413" algn="l"/>
                <a:tab pos="4138613" algn="l"/>
                <a:tab pos="4595813" algn="l"/>
                <a:tab pos="5053013" algn="l"/>
                <a:tab pos="5510213" algn="l"/>
                <a:tab pos="5967413" algn="l"/>
                <a:tab pos="6424613" algn="l"/>
                <a:tab pos="6881813" algn="l"/>
                <a:tab pos="7339013" algn="l"/>
                <a:tab pos="7796213" algn="l"/>
                <a:tab pos="8253413" algn="l"/>
                <a:tab pos="8710613" algn="l"/>
                <a:tab pos="9167813" algn="l"/>
              </a:tabLst>
            </a:pPr>
            <a:r>
              <a:rPr lang="en-US" dirty="0" smtClean="0">
                <a:solidFill>
                  <a:srgbClr val="666666"/>
                </a:solidFill>
              </a:rPr>
              <a:t>Performance comparison.</a:t>
            </a:r>
          </a:p>
          <a:p>
            <a:pPr>
              <a:buNone/>
            </a:pP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Built-in Functions</a:t>
            </a:r>
            <a:endParaRPr lang="en-US" dirty="0"/>
          </a:p>
        </p:txBody>
      </p:sp>
      <p:sp>
        <p:nvSpPr>
          <p:cNvPr id="3" name="Content Placeholder 2"/>
          <p:cNvSpPr>
            <a:spLocks noGrp="1"/>
          </p:cNvSpPr>
          <p:nvPr>
            <p:ph idx="1"/>
          </p:nvPr>
        </p:nvSpPr>
        <p:spPr/>
        <p:txBody>
          <a:bodyPr/>
          <a:lstStyle/>
          <a:p>
            <a:pPr marL="338138" indent="-338138">
              <a:buSzPct val="93000"/>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pPr>
            <a:r>
              <a:rPr lang="en-US" dirty="0" smtClean="0"/>
              <a:t>Mathematical: round, floor, ceil, rand, exp...</a:t>
            </a:r>
          </a:p>
          <a:p>
            <a:pPr marL="338138" indent="-338138">
              <a:buSzPct val="93000"/>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pPr>
            <a:r>
              <a:rPr lang="en-US" dirty="0" smtClean="0"/>
              <a:t>Collection: size, </a:t>
            </a:r>
            <a:r>
              <a:rPr lang="en-US" dirty="0" err="1" smtClean="0"/>
              <a:t>map_keys</a:t>
            </a:r>
            <a:r>
              <a:rPr lang="en-US" dirty="0" smtClean="0"/>
              <a:t>, </a:t>
            </a:r>
            <a:r>
              <a:rPr lang="en-US" dirty="0" err="1" smtClean="0"/>
              <a:t>map_values</a:t>
            </a:r>
            <a:r>
              <a:rPr lang="en-US" dirty="0" smtClean="0"/>
              <a:t>, </a:t>
            </a:r>
            <a:r>
              <a:rPr lang="en-US" dirty="0" err="1" smtClean="0"/>
              <a:t>array_contains</a:t>
            </a:r>
            <a:r>
              <a:rPr lang="en-US" dirty="0" smtClean="0"/>
              <a:t>.</a:t>
            </a:r>
          </a:p>
          <a:p>
            <a:pPr marL="338138" indent="-338138">
              <a:buSzPct val="93000"/>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pPr>
            <a:r>
              <a:rPr lang="en-US" dirty="0" smtClean="0"/>
              <a:t>Type Conversion: cast.</a:t>
            </a:r>
          </a:p>
          <a:p>
            <a:pPr marL="338138" indent="-338138">
              <a:buSzPct val="93000"/>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pPr>
            <a:r>
              <a:rPr lang="en-US" dirty="0" smtClean="0"/>
              <a:t>Date: </a:t>
            </a:r>
            <a:r>
              <a:rPr lang="en-US" dirty="0" err="1" smtClean="0"/>
              <a:t>from_unixtime</a:t>
            </a:r>
            <a:r>
              <a:rPr lang="en-US" dirty="0" smtClean="0"/>
              <a:t>, </a:t>
            </a:r>
            <a:r>
              <a:rPr lang="en-US" dirty="0" err="1" smtClean="0"/>
              <a:t>to_date</a:t>
            </a:r>
            <a:r>
              <a:rPr lang="en-US" dirty="0" smtClean="0"/>
              <a:t>, year, </a:t>
            </a:r>
            <a:r>
              <a:rPr lang="en-US" dirty="0" err="1" smtClean="0"/>
              <a:t>datediff</a:t>
            </a:r>
            <a:r>
              <a:rPr lang="en-US" dirty="0" smtClean="0"/>
              <a:t>...</a:t>
            </a:r>
          </a:p>
          <a:p>
            <a:pPr marL="338138" indent="-338138">
              <a:buSzPct val="93000"/>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pPr>
            <a:r>
              <a:rPr lang="en-US" dirty="0" smtClean="0"/>
              <a:t>Conditional: if, case, coalesce.</a:t>
            </a:r>
          </a:p>
          <a:p>
            <a:pPr marL="338138" indent="-338138">
              <a:buSzPct val="93000"/>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pPr>
            <a:r>
              <a:rPr lang="en-US" dirty="0" smtClean="0"/>
              <a:t>String: length, reverse, upper, trim...</a:t>
            </a:r>
          </a:p>
          <a:p>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User-defined function</a:t>
            </a:r>
            <a:endParaRPr lang="en-US" dirty="0"/>
          </a:p>
        </p:txBody>
      </p:sp>
      <p:sp>
        <p:nvSpPr>
          <p:cNvPr id="4" name="Content Placeholder 3"/>
          <p:cNvSpPr>
            <a:spLocks noGrp="1" noChangeArrowheads="1"/>
          </p:cNvSpPr>
          <p:nvPr>
            <p:ph idx="1"/>
          </p:nvPr>
        </p:nvSpPr>
        <p:spPr bwMode="auto">
          <a:xfrm>
            <a:off x="381000" y="1295400"/>
            <a:ext cx="7010400" cy="2971800"/>
          </a:xfrm>
          <a:prstGeom prst="rect">
            <a:avLst/>
          </a:prstGeom>
          <a:noFill/>
          <a:ln w="9525">
            <a:noFill/>
            <a:round/>
            <a:headEnd/>
            <a:tailEnd/>
          </a:ln>
          <a:effectLst/>
        </p:spPr>
        <p:txBody>
          <a:bodyPr wrap="none" lIns="90000" tIns="45000" rIns="90000" bIns="45000" anchor="ctr">
            <a:normAutofit fontScale="92500" lnSpcReduction="10000"/>
          </a:bodyPr>
          <a:lstStyle/>
          <a:p>
            <a:pPr>
              <a:buClrTx/>
              <a:buSzPct val="45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dirty="0" smtClean="0">
                <a:solidFill>
                  <a:srgbClr val="2300DC"/>
                </a:solidFill>
              </a:rPr>
              <a:t>package</a:t>
            </a:r>
            <a:r>
              <a:rPr lang="en-US" sz="1600" dirty="0" smtClean="0">
                <a:solidFill>
                  <a:srgbClr val="000000"/>
                </a:solidFill>
              </a:rPr>
              <a:t> </a:t>
            </a:r>
            <a:r>
              <a:rPr lang="en-US" sz="1600" dirty="0" err="1">
                <a:solidFill>
                  <a:srgbClr val="000000"/>
                </a:solidFill>
              </a:rPr>
              <a:t>com.example.hive.udf</a:t>
            </a:r>
            <a:r>
              <a:rPr lang="en-US" sz="1600" dirty="0">
                <a:solidFill>
                  <a:srgbClr val="000000"/>
                </a:solidFill>
              </a:rPr>
              <a:t>;</a:t>
            </a:r>
          </a:p>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1600" dirty="0">
              <a:solidFill>
                <a:srgbClr val="000000"/>
              </a:solidFill>
            </a:endParaRPr>
          </a:p>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dirty="0">
                <a:solidFill>
                  <a:srgbClr val="2300DC"/>
                </a:solidFill>
              </a:rPr>
              <a:t>import</a:t>
            </a:r>
            <a:r>
              <a:rPr lang="en-US" sz="1600" dirty="0">
                <a:solidFill>
                  <a:srgbClr val="000000"/>
                </a:solidFill>
              </a:rPr>
              <a:t> </a:t>
            </a:r>
            <a:r>
              <a:rPr lang="en-US" sz="1600" dirty="0" err="1">
                <a:solidFill>
                  <a:srgbClr val="000000"/>
                </a:solidFill>
              </a:rPr>
              <a:t>org.apache.hadoop.hive.ql.exec.UDF</a:t>
            </a:r>
            <a:r>
              <a:rPr lang="en-US" sz="1600" dirty="0">
                <a:solidFill>
                  <a:srgbClr val="000000"/>
                </a:solidFill>
              </a:rPr>
              <a:t>;</a:t>
            </a:r>
          </a:p>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dirty="0">
                <a:solidFill>
                  <a:srgbClr val="2300DC"/>
                </a:solidFill>
              </a:rPr>
              <a:t>import</a:t>
            </a:r>
            <a:r>
              <a:rPr lang="en-US" sz="1600" dirty="0">
                <a:solidFill>
                  <a:srgbClr val="000000"/>
                </a:solidFill>
              </a:rPr>
              <a:t> </a:t>
            </a:r>
            <a:r>
              <a:rPr lang="en-US" sz="1600" dirty="0" err="1">
                <a:solidFill>
                  <a:srgbClr val="000000"/>
                </a:solidFill>
              </a:rPr>
              <a:t>org.apache.hadoop.io.Text</a:t>
            </a:r>
            <a:r>
              <a:rPr lang="en-US" sz="1600" dirty="0">
                <a:solidFill>
                  <a:srgbClr val="000000"/>
                </a:solidFill>
              </a:rPr>
              <a:t>;</a:t>
            </a:r>
          </a:p>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1600" dirty="0">
              <a:solidFill>
                <a:srgbClr val="000000"/>
              </a:solidFill>
            </a:endParaRPr>
          </a:p>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dirty="0">
                <a:solidFill>
                  <a:srgbClr val="2300DC"/>
                </a:solidFill>
              </a:rPr>
              <a:t>public final class</a:t>
            </a:r>
            <a:r>
              <a:rPr lang="en-US" sz="1600" dirty="0">
                <a:solidFill>
                  <a:srgbClr val="000000"/>
                </a:solidFill>
              </a:rPr>
              <a:t> Lower </a:t>
            </a:r>
            <a:r>
              <a:rPr lang="en-US" sz="1600" dirty="0">
                <a:solidFill>
                  <a:srgbClr val="2300DC"/>
                </a:solidFill>
              </a:rPr>
              <a:t>extends</a:t>
            </a:r>
            <a:r>
              <a:rPr lang="en-US" sz="1600" dirty="0">
                <a:solidFill>
                  <a:srgbClr val="000000"/>
                </a:solidFill>
              </a:rPr>
              <a:t> UDF {</a:t>
            </a:r>
          </a:p>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dirty="0">
                <a:solidFill>
                  <a:srgbClr val="000000"/>
                </a:solidFill>
              </a:rPr>
              <a:t>  </a:t>
            </a:r>
            <a:r>
              <a:rPr lang="en-US" sz="1600" dirty="0">
                <a:solidFill>
                  <a:srgbClr val="2300DC"/>
                </a:solidFill>
              </a:rPr>
              <a:t>public</a:t>
            </a:r>
            <a:r>
              <a:rPr lang="en-US" sz="1600" dirty="0">
                <a:solidFill>
                  <a:srgbClr val="000000"/>
                </a:solidFill>
              </a:rPr>
              <a:t> Text evaluate(</a:t>
            </a:r>
            <a:r>
              <a:rPr lang="en-US" sz="1600" dirty="0">
                <a:solidFill>
                  <a:srgbClr val="2300DC"/>
                </a:solidFill>
              </a:rPr>
              <a:t>final</a:t>
            </a:r>
            <a:r>
              <a:rPr lang="en-US" sz="1600" dirty="0">
                <a:solidFill>
                  <a:srgbClr val="000000"/>
                </a:solidFill>
              </a:rPr>
              <a:t> Text s) {</a:t>
            </a:r>
          </a:p>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dirty="0">
                <a:solidFill>
                  <a:srgbClr val="000000"/>
                </a:solidFill>
              </a:rPr>
              <a:t>    </a:t>
            </a:r>
            <a:r>
              <a:rPr lang="en-US" sz="1600" dirty="0">
                <a:solidFill>
                  <a:srgbClr val="2300DC"/>
                </a:solidFill>
              </a:rPr>
              <a:t>if</a:t>
            </a:r>
            <a:r>
              <a:rPr lang="en-US" sz="1600" dirty="0">
                <a:solidFill>
                  <a:srgbClr val="000000"/>
                </a:solidFill>
              </a:rPr>
              <a:t> (s == null) { </a:t>
            </a:r>
            <a:r>
              <a:rPr lang="en-US" sz="1600" dirty="0">
                <a:solidFill>
                  <a:srgbClr val="2300DC"/>
                </a:solidFill>
              </a:rPr>
              <a:t>return</a:t>
            </a:r>
            <a:r>
              <a:rPr lang="en-US" sz="1600" dirty="0">
                <a:solidFill>
                  <a:srgbClr val="000000"/>
                </a:solidFill>
              </a:rPr>
              <a:t> null; }</a:t>
            </a:r>
          </a:p>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dirty="0">
                <a:solidFill>
                  <a:srgbClr val="000000"/>
                </a:solidFill>
              </a:rPr>
              <a:t>    </a:t>
            </a:r>
            <a:r>
              <a:rPr lang="en-US" sz="1600" dirty="0">
                <a:solidFill>
                  <a:srgbClr val="2300DC"/>
                </a:solidFill>
              </a:rPr>
              <a:t>return</a:t>
            </a:r>
            <a:r>
              <a:rPr lang="en-US" sz="1600" dirty="0">
                <a:solidFill>
                  <a:srgbClr val="000000"/>
                </a:solidFill>
              </a:rPr>
              <a:t> </a:t>
            </a:r>
            <a:r>
              <a:rPr lang="en-US" sz="1600" dirty="0">
                <a:solidFill>
                  <a:srgbClr val="2300DC"/>
                </a:solidFill>
              </a:rPr>
              <a:t>new</a:t>
            </a:r>
            <a:r>
              <a:rPr lang="en-US" sz="1600" dirty="0">
                <a:solidFill>
                  <a:srgbClr val="000000"/>
                </a:solidFill>
              </a:rPr>
              <a:t> Text(</a:t>
            </a:r>
            <a:r>
              <a:rPr lang="en-US" sz="1600" dirty="0" err="1">
                <a:solidFill>
                  <a:srgbClr val="000000"/>
                </a:solidFill>
              </a:rPr>
              <a:t>s.toString</a:t>
            </a:r>
            <a:r>
              <a:rPr lang="en-US" sz="1600" dirty="0">
                <a:solidFill>
                  <a:srgbClr val="000000"/>
                </a:solidFill>
              </a:rPr>
              <a:t>().</a:t>
            </a:r>
            <a:r>
              <a:rPr lang="en-US" sz="1600" dirty="0" err="1">
                <a:solidFill>
                  <a:srgbClr val="000000"/>
                </a:solidFill>
              </a:rPr>
              <a:t>toLowerCase</a:t>
            </a:r>
            <a:r>
              <a:rPr lang="en-US" sz="1600" dirty="0">
                <a:solidFill>
                  <a:srgbClr val="000000"/>
                </a:solidFill>
              </a:rPr>
              <a:t>());</a:t>
            </a:r>
          </a:p>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dirty="0">
                <a:solidFill>
                  <a:srgbClr val="000000"/>
                </a:solidFill>
              </a:rPr>
              <a:t>  }</a:t>
            </a:r>
          </a:p>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dirty="0">
                <a:solidFill>
                  <a:srgbClr val="000000"/>
                </a:solidFill>
              </a:rPr>
              <a:t>}</a:t>
            </a:r>
          </a:p>
        </p:txBody>
      </p:sp>
      <p:sp>
        <p:nvSpPr>
          <p:cNvPr id="6" name="Text Box 6"/>
          <p:cNvSpPr txBox="1">
            <a:spLocks noChangeArrowheads="1"/>
          </p:cNvSpPr>
          <p:nvPr/>
        </p:nvSpPr>
        <p:spPr bwMode="auto">
          <a:xfrm>
            <a:off x="228600" y="4191000"/>
            <a:ext cx="8915400" cy="533400"/>
          </a:xfrm>
          <a:prstGeom prst="rect">
            <a:avLst/>
          </a:prstGeom>
          <a:noFill/>
          <a:ln w="9525">
            <a:noFill/>
            <a:round/>
            <a:headEnd/>
            <a:tailEnd/>
          </a:ln>
          <a:effectLst/>
        </p:spPr>
        <p:txBody>
          <a:bodyPr lIns="101520" tIns="50760" rIns="101520" bIns="50760"/>
          <a:lstStyle/>
          <a:p>
            <a:pPr marL="342900" indent="-338138">
              <a:spcBef>
                <a:spcPts val="900"/>
              </a:spcBef>
              <a:buClrTx/>
              <a:buFontTx/>
              <a:buNone/>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r>
              <a:rPr lang="en-US" sz="2400" dirty="0">
                <a:solidFill>
                  <a:srgbClr val="000000"/>
                </a:solidFill>
                <a:latin typeface="Calibri" pitchFamily="32" charset="0"/>
              </a:rPr>
              <a:t>Registering the </a:t>
            </a:r>
            <a:r>
              <a:rPr lang="en-US" sz="2400" dirty="0" smtClean="0">
                <a:solidFill>
                  <a:srgbClr val="000000"/>
                </a:solidFill>
                <a:latin typeface="Calibri" pitchFamily="32" charset="0"/>
              </a:rPr>
              <a:t>class:</a:t>
            </a:r>
          </a:p>
          <a:p>
            <a:pPr marL="342900" indent="-338138">
              <a:spcBef>
                <a:spcPts val="900"/>
              </a:spcBef>
              <a:buClrTx/>
              <a:buFontTx/>
              <a:buNone/>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r>
              <a:rPr lang="en-US" sz="2000" b="1" dirty="0" smtClean="0">
                <a:solidFill>
                  <a:srgbClr val="000000"/>
                </a:solidFill>
              </a:rPr>
              <a:t>CREATE</a:t>
            </a:r>
            <a:r>
              <a:rPr lang="en-US" sz="2000" dirty="0" smtClean="0">
                <a:solidFill>
                  <a:srgbClr val="000000"/>
                </a:solidFill>
              </a:rPr>
              <a:t>  </a:t>
            </a:r>
            <a:r>
              <a:rPr lang="en-US" sz="2000" b="1" dirty="0" smtClean="0">
                <a:solidFill>
                  <a:srgbClr val="000000"/>
                </a:solidFill>
              </a:rPr>
              <a:t>FUNCTION</a:t>
            </a:r>
            <a:r>
              <a:rPr lang="en-US" sz="2000" dirty="0" smtClean="0">
                <a:solidFill>
                  <a:srgbClr val="000000"/>
                </a:solidFill>
              </a:rPr>
              <a:t> </a:t>
            </a:r>
            <a:r>
              <a:rPr lang="en-US" sz="2000" dirty="0" err="1" smtClean="0">
                <a:solidFill>
                  <a:srgbClr val="000000"/>
                </a:solidFill>
              </a:rPr>
              <a:t>my_lower</a:t>
            </a:r>
            <a:r>
              <a:rPr lang="en-US" sz="2000" dirty="0" smtClean="0">
                <a:solidFill>
                  <a:srgbClr val="000000"/>
                </a:solidFill>
              </a:rPr>
              <a:t> </a:t>
            </a:r>
            <a:r>
              <a:rPr lang="en-US" sz="2000" b="1" dirty="0" smtClean="0">
                <a:solidFill>
                  <a:srgbClr val="000000"/>
                </a:solidFill>
              </a:rPr>
              <a:t>AS</a:t>
            </a:r>
            <a:r>
              <a:rPr lang="en-US" sz="2000" dirty="0" smtClean="0">
                <a:solidFill>
                  <a:srgbClr val="000000"/>
                </a:solidFill>
              </a:rPr>
              <a:t> '</a:t>
            </a:r>
            <a:r>
              <a:rPr lang="en-US" sz="2000" dirty="0" err="1" smtClean="0">
                <a:solidFill>
                  <a:srgbClr val="000000"/>
                </a:solidFill>
              </a:rPr>
              <a:t>com.example.hive.udf.Lower</a:t>
            </a:r>
            <a:r>
              <a:rPr lang="en-US" sz="2000" dirty="0" smtClean="0">
                <a:solidFill>
                  <a:srgbClr val="000000"/>
                </a:solidFill>
              </a:rPr>
              <a:t>';</a:t>
            </a:r>
            <a:endParaRPr lang="en-US" sz="2000" dirty="0">
              <a:solidFill>
                <a:srgbClr val="000000"/>
              </a:solidFill>
              <a:latin typeface="Calibri" pitchFamily="32" charset="0"/>
            </a:endParaRPr>
          </a:p>
          <a:p>
            <a:pPr marL="342900" indent="-338138">
              <a:spcBef>
                <a:spcPts val="900"/>
              </a:spcBef>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r>
              <a:rPr lang="en-US" sz="2400" dirty="0" smtClean="0">
                <a:solidFill>
                  <a:srgbClr val="000000"/>
                </a:solidFill>
                <a:latin typeface="Calibri" pitchFamily="32" charset="0"/>
              </a:rPr>
              <a:t>Using the function:</a:t>
            </a:r>
          </a:p>
          <a:p>
            <a:pPr marL="342900" indent="-338138">
              <a:spcBef>
                <a:spcPts val="900"/>
              </a:spcBef>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r>
              <a:rPr lang="en-US" sz="2000" b="1" dirty="0" smtClean="0">
                <a:solidFill>
                  <a:srgbClr val="000000"/>
                </a:solidFill>
              </a:rPr>
              <a:t>SELECT</a:t>
            </a:r>
            <a:r>
              <a:rPr lang="en-US" sz="2000" dirty="0" smtClean="0">
                <a:solidFill>
                  <a:srgbClr val="000000"/>
                </a:solidFill>
              </a:rPr>
              <a:t> </a:t>
            </a:r>
            <a:r>
              <a:rPr lang="en-US" sz="2000" dirty="0" err="1" smtClean="0">
                <a:solidFill>
                  <a:srgbClr val="000000"/>
                </a:solidFill>
              </a:rPr>
              <a:t>my_lower</a:t>
            </a:r>
            <a:r>
              <a:rPr lang="en-US" sz="2000" dirty="0" smtClean="0">
                <a:solidFill>
                  <a:srgbClr val="000000"/>
                </a:solidFill>
              </a:rPr>
              <a:t>(title), sum(freq) </a:t>
            </a:r>
            <a:r>
              <a:rPr lang="en-US" sz="2000" b="1" dirty="0" smtClean="0">
                <a:solidFill>
                  <a:srgbClr val="000000"/>
                </a:solidFill>
              </a:rPr>
              <a:t>FROM</a:t>
            </a:r>
            <a:r>
              <a:rPr lang="en-US" sz="2000" dirty="0" smtClean="0">
                <a:solidFill>
                  <a:srgbClr val="000000"/>
                </a:solidFill>
              </a:rPr>
              <a:t> titles </a:t>
            </a:r>
            <a:r>
              <a:rPr lang="en-US" sz="2000" b="1" dirty="0" smtClean="0">
                <a:solidFill>
                  <a:srgbClr val="000000"/>
                </a:solidFill>
              </a:rPr>
              <a:t>GROUP</a:t>
            </a:r>
            <a:r>
              <a:rPr lang="en-US" sz="2000" dirty="0" smtClean="0">
                <a:solidFill>
                  <a:srgbClr val="000000"/>
                </a:solidFill>
              </a:rPr>
              <a:t> </a:t>
            </a:r>
            <a:r>
              <a:rPr lang="en-US" sz="2000" b="1" dirty="0" smtClean="0">
                <a:solidFill>
                  <a:srgbClr val="000000"/>
                </a:solidFill>
              </a:rPr>
              <a:t>BY</a:t>
            </a:r>
            <a:r>
              <a:rPr lang="en-US" sz="2000" dirty="0" smtClean="0">
                <a:solidFill>
                  <a:srgbClr val="000000"/>
                </a:solidFill>
              </a:rPr>
              <a:t> </a:t>
            </a:r>
            <a:r>
              <a:rPr lang="en-US" sz="2000" dirty="0" err="1" smtClean="0">
                <a:solidFill>
                  <a:srgbClr val="000000"/>
                </a:solidFill>
              </a:rPr>
              <a:t>my_lower</a:t>
            </a:r>
            <a:r>
              <a:rPr lang="en-US" sz="2000" dirty="0" smtClean="0">
                <a:solidFill>
                  <a:srgbClr val="000000"/>
                </a:solidFill>
              </a:rPr>
              <a:t>(title);</a:t>
            </a:r>
          </a:p>
          <a:p>
            <a:pPr marL="342900" indent="-338138">
              <a:spcBef>
                <a:spcPts val="900"/>
              </a:spcBef>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endParaRPr lang="en-US" sz="2800" dirty="0" smtClean="0">
              <a:solidFill>
                <a:srgbClr val="000000"/>
              </a:solidFill>
              <a:latin typeface="Calibri" pitchFamily="32" charset="0"/>
            </a:endParaRPr>
          </a:p>
          <a:p>
            <a:pPr marL="342900" indent="-338138">
              <a:spcBef>
                <a:spcPts val="900"/>
              </a:spcBef>
              <a:buClrTx/>
              <a:buFontTx/>
              <a:buNone/>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endParaRPr lang="en-US" sz="3600" dirty="0">
              <a:solidFill>
                <a:srgbClr val="2300DC"/>
              </a:solidFill>
              <a:latin typeface="Calibri" pitchFamily="32" charset="0"/>
            </a:endParaRPr>
          </a:p>
          <a:p>
            <a:pPr marL="342900" indent="-338138">
              <a:spcBef>
                <a:spcPts val="900"/>
              </a:spcBef>
              <a:buClrTx/>
              <a:buFontTx/>
              <a:buNone/>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endParaRPr lang="en-US" sz="3600" dirty="0">
              <a:solidFill>
                <a:srgbClr val="2300DC"/>
              </a:solidFill>
              <a:latin typeface="Calibri" pitchFamily="32"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Functions</a:t>
            </a:r>
            <a:endParaRPr lang="en-US" dirty="0"/>
          </a:p>
        </p:txBody>
      </p:sp>
      <p:sp>
        <p:nvSpPr>
          <p:cNvPr id="3" name="Content Placeholder 2"/>
          <p:cNvSpPr>
            <a:spLocks noGrp="1"/>
          </p:cNvSpPr>
          <p:nvPr>
            <p:ph idx="1"/>
          </p:nvPr>
        </p:nvSpPr>
        <p:spPr/>
        <p:txBody>
          <a:bodyPr>
            <a:normAutofit/>
          </a:bodyPr>
          <a:lstStyle/>
          <a:p>
            <a:pPr marL="338138" indent="-338138">
              <a:buSzPct val="93000"/>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pPr>
            <a:r>
              <a:rPr lang="en-US" dirty="0" smtClean="0"/>
              <a:t>Table-Generating:</a:t>
            </a:r>
          </a:p>
          <a:p>
            <a:pPr marL="1479550" lvl="1" indent="-565150">
              <a:buFont typeface="Times New Roman" pitchFamily="16" charset="0"/>
              <a:buChar char="–"/>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pPr>
            <a:r>
              <a:rPr lang="en-US" dirty="0" smtClean="0"/>
              <a:t>Lateral view:</a:t>
            </a:r>
          </a:p>
          <a:p>
            <a:pPr marL="1479550" lvl="1" indent="-565150">
              <a:buFont typeface="Times New Roman" pitchFamily="16" charset="0"/>
              <a:buChar char="–"/>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pPr>
            <a:endParaRPr lang="en-US" dirty="0" smtClean="0"/>
          </a:p>
        </p:txBody>
      </p:sp>
      <p:pic>
        <p:nvPicPr>
          <p:cNvPr id="1026" name="Picture 2" descr="C:\Users\Koushik\Pictures\table1.JPG"/>
          <p:cNvPicPr>
            <a:picLocks noChangeAspect="1" noChangeArrowheads="1"/>
          </p:cNvPicPr>
          <p:nvPr/>
        </p:nvPicPr>
        <p:blipFill>
          <a:blip r:embed="rId3" cstate="print"/>
          <a:srcRect/>
          <a:stretch>
            <a:fillRect/>
          </a:stretch>
        </p:blipFill>
        <p:spPr bwMode="auto">
          <a:xfrm>
            <a:off x="1371600" y="2895600"/>
            <a:ext cx="5214938" cy="1157957"/>
          </a:xfrm>
          <a:prstGeom prst="rect">
            <a:avLst/>
          </a:prstGeom>
          <a:noFill/>
        </p:spPr>
      </p:pic>
      <p:sp>
        <p:nvSpPr>
          <p:cNvPr id="5" name="Rectangle 4"/>
          <p:cNvSpPr/>
          <p:nvPr/>
        </p:nvSpPr>
        <p:spPr>
          <a:xfrm>
            <a:off x="838200" y="4267200"/>
            <a:ext cx="7467600" cy="646331"/>
          </a:xfrm>
          <a:prstGeom prst="rect">
            <a:avLst/>
          </a:prstGeom>
        </p:spPr>
        <p:txBody>
          <a:bodyPr wrap="square">
            <a:spAutoFit/>
          </a:bodyPr>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b="1" dirty="0" smtClean="0">
                <a:solidFill>
                  <a:srgbClr val="000000"/>
                </a:solidFill>
              </a:rPr>
              <a:t>SELECT</a:t>
            </a:r>
            <a:r>
              <a:rPr lang="en-US" dirty="0" smtClean="0">
                <a:solidFill>
                  <a:srgbClr val="000000"/>
                </a:solidFill>
              </a:rPr>
              <a:t> </a:t>
            </a:r>
            <a:r>
              <a:rPr lang="en-US" dirty="0" err="1" smtClean="0">
                <a:solidFill>
                  <a:srgbClr val="000000"/>
                </a:solidFill>
              </a:rPr>
              <a:t>pageid</a:t>
            </a:r>
            <a:r>
              <a:rPr lang="en-US" dirty="0" smtClean="0">
                <a:solidFill>
                  <a:srgbClr val="000000"/>
                </a:solidFill>
              </a:rPr>
              <a:t>, </a:t>
            </a:r>
            <a:r>
              <a:rPr lang="en-US" dirty="0" err="1" smtClean="0">
                <a:solidFill>
                  <a:srgbClr val="000000"/>
                </a:solidFill>
              </a:rPr>
              <a:t>adid</a:t>
            </a:r>
            <a:r>
              <a:rPr lang="en-US" dirty="0" smtClean="0">
                <a:solidFill>
                  <a:srgbClr val="000000"/>
                </a:solidFill>
              </a:rPr>
              <a:t> </a:t>
            </a:r>
          </a:p>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smtClean="0">
                <a:solidFill>
                  <a:srgbClr val="000000"/>
                </a:solidFill>
              </a:rPr>
              <a:t>	</a:t>
            </a:r>
            <a:r>
              <a:rPr lang="en-US" b="1" dirty="0" smtClean="0">
                <a:solidFill>
                  <a:srgbClr val="000000"/>
                </a:solidFill>
              </a:rPr>
              <a:t>FROM</a:t>
            </a:r>
            <a:r>
              <a:rPr lang="en-US" dirty="0" smtClean="0">
                <a:solidFill>
                  <a:srgbClr val="000000"/>
                </a:solidFill>
              </a:rPr>
              <a:t> </a:t>
            </a:r>
            <a:r>
              <a:rPr lang="en-US" dirty="0" err="1" smtClean="0">
                <a:solidFill>
                  <a:srgbClr val="000000"/>
                </a:solidFill>
              </a:rPr>
              <a:t>pageAds</a:t>
            </a:r>
            <a:r>
              <a:rPr lang="en-US" dirty="0" smtClean="0">
                <a:solidFill>
                  <a:srgbClr val="000000"/>
                </a:solidFill>
              </a:rPr>
              <a:t> </a:t>
            </a:r>
            <a:r>
              <a:rPr lang="en-US" b="1" dirty="0" smtClean="0">
                <a:solidFill>
                  <a:srgbClr val="000000"/>
                </a:solidFill>
              </a:rPr>
              <a:t>LATERAL VIEW</a:t>
            </a:r>
            <a:r>
              <a:rPr lang="en-US" dirty="0" smtClean="0">
                <a:solidFill>
                  <a:srgbClr val="000000"/>
                </a:solidFill>
              </a:rPr>
              <a:t> explode(</a:t>
            </a:r>
            <a:r>
              <a:rPr lang="en-US" dirty="0" err="1" smtClean="0">
                <a:solidFill>
                  <a:srgbClr val="000000"/>
                </a:solidFill>
              </a:rPr>
              <a:t>adid_list</a:t>
            </a:r>
            <a:r>
              <a:rPr lang="en-US" dirty="0" smtClean="0">
                <a:solidFill>
                  <a:srgbClr val="000000"/>
                </a:solidFill>
              </a:rPr>
              <a:t>) </a:t>
            </a:r>
            <a:r>
              <a:rPr lang="en-US" dirty="0" err="1" smtClean="0">
                <a:solidFill>
                  <a:srgbClr val="000000"/>
                </a:solidFill>
              </a:rPr>
              <a:t>adTable</a:t>
            </a:r>
            <a:r>
              <a:rPr lang="en-US" dirty="0" smtClean="0">
                <a:solidFill>
                  <a:srgbClr val="000000"/>
                </a:solidFill>
              </a:rPr>
              <a:t> </a:t>
            </a:r>
            <a:r>
              <a:rPr lang="en-US" b="1" dirty="0" smtClean="0">
                <a:solidFill>
                  <a:srgbClr val="000000"/>
                </a:solidFill>
              </a:rPr>
              <a:t>AS</a:t>
            </a:r>
            <a:r>
              <a:rPr lang="en-US" dirty="0" smtClean="0">
                <a:solidFill>
                  <a:srgbClr val="000000"/>
                </a:solidFill>
              </a:rPr>
              <a:t> </a:t>
            </a:r>
            <a:r>
              <a:rPr lang="en-US" dirty="0" err="1" smtClean="0">
                <a:solidFill>
                  <a:srgbClr val="000000"/>
                </a:solidFill>
              </a:rPr>
              <a:t>adid</a:t>
            </a:r>
            <a:r>
              <a:rPr lang="en-US" dirty="0" smtClean="0">
                <a:solidFill>
                  <a:srgbClr val="000000"/>
                </a:solidFill>
              </a:rPr>
              <a:t>;</a:t>
            </a:r>
            <a:endParaRPr lang="en-US" dirty="0">
              <a:solidFill>
                <a:srgbClr val="000000"/>
              </a:solidFill>
            </a:endParaRPr>
          </a:p>
        </p:txBody>
      </p:sp>
      <p:pic>
        <p:nvPicPr>
          <p:cNvPr id="1027" name="Picture 3" descr="C:\Users\Koushik\Pictures\table2.JPG"/>
          <p:cNvPicPr>
            <a:picLocks noChangeAspect="1" noChangeArrowheads="1"/>
          </p:cNvPicPr>
          <p:nvPr/>
        </p:nvPicPr>
        <p:blipFill>
          <a:blip r:embed="rId4" cstate="print"/>
          <a:srcRect/>
          <a:stretch>
            <a:fillRect/>
          </a:stretch>
        </p:blipFill>
        <p:spPr bwMode="auto">
          <a:xfrm>
            <a:off x="1219200" y="5105400"/>
            <a:ext cx="5562600" cy="1281113"/>
          </a:xfrm>
          <a:prstGeom prst="rect">
            <a:avLst/>
          </a:prstGeom>
          <a:noFill/>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pic>
        <p:nvPicPr>
          <p:cNvPr id="5" name="Content Placeholder 4" descr="hive 1.JPG"/>
          <p:cNvPicPr>
            <a:picLocks noGrp="1" noChangeAspect="1"/>
          </p:cNvPicPr>
          <p:nvPr>
            <p:ph idx="1"/>
          </p:nvPr>
        </p:nvPicPr>
        <p:blipFill>
          <a:blip r:embed="rId2" cstate="print"/>
          <a:stretch>
            <a:fillRect/>
          </a:stretch>
        </p:blipFill>
        <p:spPr>
          <a:xfrm>
            <a:off x="1066800" y="1958181"/>
            <a:ext cx="6172200" cy="3810000"/>
          </a:xfr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pPr marL="368300" indent="-368300">
              <a:buSzPct val="93000"/>
              <a:tabLst>
                <a:tab pos="368300" algn="l"/>
                <a:tab pos="481013" algn="l"/>
                <a:tab pos="938213" algn="l"/>
                <a:tab pos="1395413" algn="l"/>
                <a:tab pos="1852613" algn="l"/>
                <a:tab pos="2309813" algn="l"/>
                <a:tab pos="2767013" algn="l"/>
                <a:tab pos="3224213" algn="l"/>
                <a:tab pos="3681413" algn="l"/>
                <a:tab pos="4138613" algn="l"/>
                <a:tab pos="4595813" algn="l"/>
                <a:tab pos="5053013" algn="l"/>
                <a:tab pos="5510213" algn="l"/>
                <a:tab pos="5967413" algn="l"/>
                <a:tab pos="6424613" algn="l"/>
                <a:tab pos="6881813" algn="l"/>
                <a:tab pos="7339013" algn="l"/>
                <a:tab pos="7796213" algn="l"/>
                <a:tab pos="8253413" algn="l"/>
                <a:tab pos="8710613" algn="l"/>
                <a:tab pos="9167813" algn="l"/>
              </a:tabLst>
            </a:pPr>
            <a:r>
              <a:rPr lang="en-US" b="1" dirty="0" smtClean="0"/>
              <a:t>Background.</a:t>
            </a:r>
          </a:p>
          <a:p>
            <a:pPr marL="368300" indent="-368300">
              <a:buSzPct val="93000"/>
              <a:tabLst>
                <a:tab pos="368300" algn="l"/>
                <a:tab pos="481013" algn="l"/>
                <a:tab pos="938213" algn="l"/>
                <a:tab pos="1395413" algn="l"/>
                <a:tab pos="1852613" algn="l"/>
                <a:tab pos="2309813" algn="l"/>
                <a:tab pos="2767013" algn="l"/>
                <a:tab pos="3224213" algn="l"/>
                <a:tab pos="3681413" algn="l"/>
                <a:tab pos="4138613" algn="l"/>
                <a:tab pos="4595813" algn="l"/>
                <a:tab pos="5053013" algn="l"/>
                <a:tab pos="5510213" algn="l"/>
                <a:tab pos="5967413" algn="l"/>
                <a:tab pos="6424613" algn="l"/>
                <a:tab pos="6881813" algn="l"/>
                <a:tab pos="7339013" algn="l"/>
                <a:tab pos="7796213" algn="l"/>
                <a:tab pos="8253413" algn="l"/>
                <a:tab pos="8710613" algn="l"/>
                <a:tab pos="9167813" algn="l"/>
              </a:tabLst>
            </a:pPr>
            <a:r>
              <a:rPr lang="en-US" dirty="0" smtClean="0">
                <a:solidFill>
                  <a:srgbClr val="666666"/>
                </a:solidFill>
              </a:rPr>
              <a:t>HIVE.</a:t>
            </a:r>
          </a:p>
          <a:p>
            <a:pPr marL="368300" indent="-368300">
              <a:buSzPct val="93000"/>
              <a:tabLst>
                <a:tab pos="368300" algn="l"/>
                <a:tab pos="481013" algn="l"/>
                <a:tab pos="938213" algn="l"/>
                <a:tab pos="1395413" algn="l"/>
                <a:tab pos="1852613" algn="l"/>
                <a:tab pos="2309813" algn="l"/>
                <a:tab pos="2767013" algn="l"/>
                <a:tab pos="3224213" algn="l"/>
                <a:tab pos="3681413" algn="l"/>
                <a:tab pos="4138613" algn="l"/>
                <a:tab pos="4595813" algn="l"/>
                <a:tab pos="5053013" algn="l"/>
                <a:tab pos="5510213" algn="l"/>
                <a:tab pos="5967413" algn="l"/>
                <a:tab pos="6424613" algn="l"/>
                <a:tab pos="6881813" algn="l"/>
                <a:tab pos="7339013" algn="l"/>
                <a:tab pos="7796213" algn="l"/>
                <a:tab pos="8253413" algn="l"/>
                <a:tab pos="8710613" algn="l"/>
                <a:tab pos="9167813" algn="l"/>
              </a:tabLst>
            </a:pPr>
            <a:r>
              <a:rPr lang="en-US" dirty="0" err="1" smtClean="0">
                <a:solidFill>
                  <a:srgbClr val="666666"/>
                </a:solidFill>
              </a:rPr>
              <a:t>HiveQL</a:t>
            </a:r>
            <a:r>
              <a:rPr lang="en-US" dirty="0" smtClean="0">
                <a:solidFill>
                  <a:srgbClr val="666666"/>
                </a:solidFill>
              </a:rPr>
              <a:t>.</a:t>
            </a:r>
          </a:p>
          <a:p>
            <a:pPr marL="368300" indent="-368300">
              <a:buSzPct val="93000"/>
              <a:tabLst>
                <a:tab pos="368300" algn="l"/>
                <a:tab pos="481013" algn="l"/>
                <a:tab pos="938213" algn="l"/>
                <a:tab pos="1395413" algn="l"/>
                <a:tab pos="1852613" algn="l"/>
                <a:tab pos="2309813" algn="l"/>
                <a:tab pos="2767013" algn="l"/>
                <a:tab pos="3224213" algn="l"/>
                <a:tab pos="3681413" algn="l"/>
                <a:tab pos="4138613" algn="l"/>
                <a:tab pos="4595813" algn="l"/>
                <a:tab pos="5053013" algn="l"/>
                <a:tab pos="5510213" algn="l"/>
                <a:tab pos="5967413" algn="l"/>
                <a:tab pos="6424613" algn="l"/>
                <a:tab pos="6881813" algn="l"/>
                <a:tab pos="7339013" algn="l"/>
                <a:tab pos="7796213" algn="l"/>
                <a:tab pos="8253413" algn="l"/>
                <a:tab pos="8710613" algn="l"/>
                <a:tab pos="9167813" algn="l"/>
              </a:tabLst>
            </a:pPr>
            <a:r>
              <a:rPr lang="en-US" dirty="0" smtClean="0">
                <a:solidFill>
                  <a:srgbClr val="666666"/>
                </a:solidFill>
              </a:rPr>
              <a:t>Extension mechanisms.</a:t>
            </a:r>
          </a:p>
          <a:p>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pic>
        <p:nvPicPr>
          <p:cNvPr id="4" name="Content Placeholder 3" descr="hive2.JPG"/>
          <p:cNvPicPr>
            <a:picLocks noGrp="1" noChangeAspect="1"/>
          </p:cNvPicPr>
          <p:nvPr>
            <p:ph idx="1"/>
          </p:nvPr>
        </p:nvPicPr>
        <p:blipFill>
          <a:blip r:embed="rId2" cstate="print"/>
          <a:stretch>
            <a:fillRect/>
          </a:stretch>
        </p:blipFill>
        <p:spPr>
          <a:xfrm>
            <a:off x="457200" y="2438400"/>
            <a:ext cx="8229600" cy="3047999"/>
          </a:xfr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Motivation</a:t>
            </a:r>
            <a:endParaRPr lang="en-US" dirty="0"/>
          </a:p>
        </p:txBody>
      </p:sp>
      <p:sp>
        <p:nvSpPr>
          <p:cNvPr id="3" name="Content Placeholder 2"/>
          <p:cNvSpPr>
            <a:spLocks noGrp="1"/>
          </p:cNvSpPr>
          <p:nvPr>
            <p:ph idx="1"/>
          </p:nvPr>
        </p:nvSpPr>
        <p:spPr/>
        <p:txBody>
          <a:bodyPr/>
          <a:lstStyle/>
          <a:p>
            <a:pPr marL="368300" indent="-368300">
              <a:buSzPct val="93000"/>
              <a:tabLst>
                <a:tab pos="368300" algn="l"/>
                <a:tab pos="481013" algn="l"/>
                <a:tab pos="938213" algn="l"/>
                <a:tab pos="1395413" algn="l"/>
                <a:tab pos="1852613" algn="l"/>
                <a:tab pos="2309813" algn="l"/>
                <a:tab pos="2767013" algn="l"/>
                <a:tab pos="3224213" algn="l"/>
                <a:tab pos="3681413" algn="l"/>
                <a:tab pos="4138613" algn="l"/>
                <a:tab pos="4595813" algn="l"/>
                <a:tab pos="5053013" algn="l"/>
                <a:tab pos="5510213" algn="l"/>
                <a:tab pos="5967413" algn="l"/>
                <a:tab pos="6424613" algn="l"/>
                <a:tab pos="6881813" algn="l"/>
                <a:tab pos="7339013" algn="l"/>
                <a:tab pos="7796213" algn="l"/>
                <a:tab pos="8253413" algn="l"/>
                <a:tab pos="8710613" algn="l"/>
                <a:tab pos="9167813" algn="l"/>
              </a:tabLst>
            </a:pPr>
            <a:r>
              <a:rPr lang="en-US" dirty="0" smtClean="0"/>
              <a:t>Analysis of Data made by both engineering and non-engineering people.</a:t>
            </a:r>
          </a:p>
          <a:p>
            <a:pPr marL="368300" indent="-368300">
              <a:buSzPct val="93000"/>
              <a:tabLst>
                <a:tab pos="368300" algn="l"/>
                <a:tab pos="481013" algn="l"/>
                <a:tab pos="938213" algn="l"/>
                <a:tab pos="1395413" algn="l"/>
                <a:tab pos="1852613" algn="l"/>
                <a:tab pos="2309813" algn="l"/>
                <a:tab pos="2767013" algn="l"/>
                <a:tab pos="3224213" algn="l"/>
                <a:tab pos="3681413" algn="l"/>
                <a:tab pos="4138613" algn="l"/>
                <a:tab pos="4595813" algn="l"/>
                <a:tab pos="5053013" algn="l"/>
                <a:tab pos="5510213" algn="l"/>
                <a:tab pos="5967413" algn="l"/>
                <a:tab pos="6424613" algn="l"/>
                <a:tab pos="6881813" algn="l"/>
                <a:tab pos="7339013" algn="l"/>
                <a:tab pos="7796213" algn="l"/>
                <a:tab pos="8253413" algn="l"/>
                <a:tab pos="8710613" algn="l"/>
                <a:tab pos="9167813" algn="l"/>
              </a:tabLst>
            </a:pPr>
            <a:r>
              <a:rPr lang="en-US" dirty="0" smtClean="0"/>
              <a:t>The data are growing fast. In 2007, the volume was 15TB and it grew up  to 200TB in 2010.</a:t>
            </a:r>
          </a:p>
          <a:p>
            <a:pPr marL="368300" indent="-368300">
              <a:buSzPct val="93000"/>
              <a:tabLst>
                <a:tab pos="368300" algn="l"/>
                <a:tab pos="481013" algn="l"/>
                <a:tab pos="938213" algn="l"/>
                <a:tab pos="1395413" algn="l"/>
                <a:tab pos="1852613" algn="l"/>
                <a:tab pos="2309813" algn="l"/>
                <a:tab pos="2767013" algn="l"/>
                <a:tab pos="3224213" algn="l"/>
                <a:tab pos="3681413" algn="l"/>
                <a:tab pos="4138613" algn="l"/>
                <a:tab pos="4595813" algn="l"/>
                <a:tab pos="5053013" algn="l"/>
                <a:tab pos="5510213" algn="l"/>
                <a:tab pos="5967413" algn="l"/>
                <a:tab pos="6424613" algn="l"/>
                <a:tab pos="6881813" algn="l"/>
                <a:tab pos="7339013" algn="l"/>
                <a:tab pos="7796213" algn="l"/>
                <a:tab pos="8253413" algn="l"/>
                <a:tab pos="8710613" algn="l"/>
                <a:tab pos="9167813" algn="l"/>
              </a:tabLst>
            </a:pPr>
            <a:r>
              <a:rPr lang="en-US" dirty="0" smtClean="0"/>
              <a:t>Current RDBMS can NOT handle it.</a:t>
            </a:r>
          </a:p>
          <a:p>
            <a:pPr marL="368300" indent="-368300">
              <a:buSzPct val="93000"/>
              <a:tabLst>
                <a:tab pos="368300" algn="l"/>
                <a:tab pos="481013" algn="l"/>
                <a:tab pos="938213" algn="l"/>
                <a:tab pos="1395413" algn="l"/>
                <a:tab pos="1852613" algn="l"/>
                <a:tab pos="2309813" algn="l"/>
                <a:tab pos="2767013" algn="l"/>
                <a:tab pos="3224213" algn="l"/>
                <a:tab pos="3681413" algn="l"/>
                <a:tab pos="4138613" algn="l"/>
                <a:tab pos="4595813" algn="l"/>
                <a:tab pos="5053013" algn="l"/>
                <a:tab pos="5510213" algn="l"/>
                <a:tab pos="5967413" algn="l"/>
                <a:tab pos="6424613" algn="l"/>
                <a:tab pos="6881813" algn="l"/>
                <a:tab pos="7339013" algn="l"/>
                <a:tab pos="7796213" algn="l"/>
                <a:tab pos="8253413" algn="l"/>
                <a:tab pos="8710613" algn="l"/>
                <a:tab pos="9167813" algn="l"/>
              </a:tabLst>
            </a:pPr>
            <a:r>
              <a:rPr lang="en-US" dirty="0" smtClean="0"/>
              <a:t>Current solution are not available, not scalable, Expensive and Proprietary.</a:t>
            </a:r>
          </a:p>
          <a:p>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Background</a:t>
            </a:r>
            <a:endParaRPr lang="en-US" dirty="0"/>
          </a:p>
        </p:txBody>
      </p:sp>
      <p:sp>
        <p:nvSpPr>
          <p:cNvPr id="3" name="Content Placeholder 2"/>
          <p:cNvSpPr>
            <a:spLocks noGrp="1"/>
          </p:cNvSpPr>
          <p:nvPr>
            <p:ph idx="1"/>
          </p:nvPr>
        </p:nvSpPr>
        <p:spPr/>
        <p:txBody>
          <a:bodyPr/>
          <a:lstStyle/>
          <a:p>
            <a:r>
              <a:rPr lang="en-US" dirty="0" smtClean="0"/>
              <a:t>Map/Reduce - Apache </a:t>
            </a:r>
            <a:r>
              <a:rPr lang="en-US" dirty="0" err="1" smtClean="0"/>
              <a:t>Hadoop</a:t>
            </a:r>
            <a:r>
              <a:rPr lang="en-US" dirty="0" smtClean="0"/>
              <a:t> : A </a:t>
            </a:r>
            <a:r>
              <a:rPr lang="en-US" dirty="0" err="1" smtClean="0"/>
              <a:t>programing</a:t>
            </a:r>
            <a:r>
              <a:rPr lang="en-US" dirty="0" smtClean="0"/>
              <a:t> model and an associated implementation   introduced by </a:t>
            </a:r>
            <a:r>
              <a:rPr lang="en-US" dirty="0" err="1" smtClean="0"/>
              <a:t>Goolge</a:t>
            </a:r>
            <a:r>
              <a:rPr lang="en-US" dirty="0" smtClean="0"/>
              <a:t> in 2004.</a:t>
            </a:r>
          </a:p>
          <a:p>
            <a:r>
              <a:rPr lang="en-US" dirty="0" smtClean="0"/>
              <a:t>Apache </a:t>
            </a:r>
            <a:r>
              <a:rPr lang="en-US" dirty="0" err="1" smtClean="0"/>
              <a:t>Hadoop</a:t>
            </a:r>
            <a:r>
              <a:rPr lang="en-US" dirty="0" smtClean="0"/>
              <a:t> is a software framework inspired by Google's </a:t>
            </a:r>
            <a:r>
              <a:rPr lang="en-US" dirty="0" err="1" smtClean="0"/>
              <a:t>MapReduce</a:t>
            </a:r>
            <a:r>
              <a:rPr lang="en-US" dirty="0" smtClean="0"/>
              <a:t>.</a:t>
            </a:r>
          </a:p>
          <a:p>
            <a:r>
              <a:rPr lang="en-US" dirty="0" smtClean="0"/>
              <a:t>supports data-intensive distributed applications.</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pPr marL="368300" indent="-368300">
              <a:buSzPct val="93000"/>
              <a:tabLst>
                <a:tab pos="368300" algn="l"/>
                <a:tab pos="481013" algn="l"/>
                <a:tab pos="938213" algn="l"/>
                <a:tab pos="1395413" algn="l"/>
                <a:tab pos="1852613" algn="l"/>
                <a:tab pos="2309813" algn="l"/>
                <a:tab pos="2767013" algn="l"/>
                <a:tab pos="3224213" algn="l"/>
                <a:tab pos="3681413" algn="l"/>
                <a:tab pos="4138613" algn="l"/>
                <a:tab pos="4595813" algn="l"/>
                <a:tab pos="5053013" algn="l"/>
                <a:tab pos="5510213" algn="l"/>
                <a:tab pos="5967413" algn="l"/>
                <a:tab pos="6424613" algn="l"/>
                <a:tab pos="6881813" algn="l"/>
                <a:tab pos="7339013" algn="l"/>
                <a:tab pos="7796213" algn="l"/>
                <a:tab pos="8253413" algn="l"/>
                <a:tab pos="8710613" algn="l"/>
                <a:tab pos="9167813" algn="l"/>
              </a:tabLst>
            </a:pPr>
            <a:r>
              <a:rPr lang="en-US" dirty="0" smtClean="0">
                <a:solidFill>
                  <a:srgbClr val="666666"/>
                </a:solidFill>
              </a:rPr>
              <a:t>Background.</a:t>
            </a:r>
          </a:p>
          <a:p>
            <a:pPr marL="368300" indent="-368300">
              <a:buSzPct val="93000"/>
              <a:tabLst>
                <a:tab pos="368300" algn="l"/>
                <a:tab pos="481013" algn="l"/>
                <a:tab pos="938213" algn="l"/>
                <a:tab pos="1395413" algn="l"/>
                <a:tab pos="1852613" algn="l"/>
                <a:tab pos="2309813" algn="l"/>
                <a:tab pos="2767013" algn="l"/>
                <a:tab pos="3224213" algn="l"/>
                <a:tab pos="3681413" algn="l"/>
                <a:tab pos="4138613" algn="l"/>
                <a:tab pos="4595813" algn="l"/>
                <a:tab pos="5053013" algn="l"/>
                <a:tab pos="5510213" algn="l"/>
                <a:tab pos="5967413" algn="l"/>
                <a:tab pos="6424613" algn="l"/>
                <a:tab pos="6881813" algn="l"/>
                <a:tab pos="7339013" algn="l"/>
                <a:tab pos="7796213" algn="l"/>
                <a:tab pos="8253413" algn="l"/>
                <a:tab pos="8710613" algn="l"/>
                <a:tab pos="9167813" algn="l"/>
              </a:tabLst>
            </a:pPr>
            <a:r>
              <a:rPr lang="en-US" b="1" dirty="0" smtClean="0"/>
              <a:t>HIVE</a:t>
            </a:r>
          </a:p>
          <a:p>
            <a:pPr marL="368300" indent="-368300">
              <a:buSzPct val="93000"/>
              <a:tabLst>
                <a:tab pos="368300" algn="l"/>
                <a:tab pos="481013" algn="l"/>
                <a:tab pos="938213" algn="l"/>
                <a:tab pos="1395413" algn="l"/>
                <a:tab pos="1852613" algn="l"/>
                <a:tab pos="2309813" algn="l"/>
                <a:tab pos="2767013" algn="l"/>
                <a:tab pos="3224213" algn="l"/>
                <a:tab pos="3681413" algn="l"/>
                <a:tab pos="4138613" algn="l"/>
                <a:tab pos="4595813" algn="l"/>
                <a:tab pos="5053013" algn="l"/>
                <a:tab pos="5510213" algn="l"/>
                <a:tab pos="5967413" algn="l"/>
                <a:tab pos="6424613" algn="l"/>
                <a:tab pos="6881813" algn="l"/>
                <a:tab pos="7339013" algn="l"/>
                <a:tab pos="7796213" algn="l"/>
                <a:tab pos="8253413" algn="l"/>
                <a:tab pos="8710613" algn="l"/>
                <a:tab pos="9167813" algn="l"/>
              </a:tabLst>
            </a:pPr>
            <a:r>
              <a:rPr lang="en-US" dirty="0" err="1" smtClean="0">
                <a:solidFill>
                  <a:srgbClr val="666666"/>
                </a:solidFill>
              </a:rPr>
              <a:t>HiveQL</a:t>
            </a:r>
            <a:r>
              <a:rPr lang="en-US" dirty="0" smtClean="0">
                <a:solidFill>
                  <a:srgbClr val="666666"/>
                </a:solidFill>
              </a:rPr>
              <a:t>.</a:t>
            </a:r>
          </a:p>
          <a:p>
            <a:pPr marL="368300" indent="-368300">
              <a:buSzPct val="93000"/>
              <a:tabLst>
                <a:tab pos="368300" algn="l"/>
                <a:tab pos="481013" algn="l"/>
                <a:tab pos="938213" algn="l"/>
                <a:tab pos="1395413" algn="l"/>
                <a:tab pos="1852613" algn="l"/>
                <a:tab pos="2309813" algn="l"/>
                <a:tab pos="2767013" algn="l"/>
                <a:tab pos="3224213" algn="l"/>
                <a:tab pos="3681413" algn="l"/>
                <a:tab pos="4138613" algn="l"/>
                <a:tab pos="4595813" algn="l"/>
                <a:tab pos="5053013" algn="l"/>
                <a:tab pos="5510213" algn="l"/>
                <a:tab pos="5967413" algn="l"/>
                <a:tab pos="6424613" algn="l"/>
                <a:tab pos="6881813" algn="l"/>
                <a:tab pos="7339013" algn="l"/>
                <a:tab pos="7796213" algn="l"/>
                <a:tab pos="8253413" algn="l"/>
                <a:tab pos="8710613" algn="l"/>
                <a:tab pos="9167813" algn="l"/>
              </a:tabLst>
            </a:pPr>
            <a:r>
              <a:rPr lang="en-US" dirty="0" smtClean="0">
                <a:solidFill>
                  <a:srgbClr val="666666"/>
                </a:solidFill>
              </a:rPr>
              <a:t>Extension mechanisms.</a:t>
            </a:r>
          </a:p>
          <a:p>
            <a:pPr marL="368300" indent="-368300">
              <a:buSzPct val="93000"/>
              <a:tabLst>
                <a:tab pos="368300" algn="l"/>
                <a:tab pos="481013" algn="l"/>
                <a:tab pos="938213" algn="l"/>
                <a:tab pos="1395413" algn="l"/>
                <a:tab pos="1852613" algn="l"/>
                <a:tab pos="2309813" algn="l"/>
                <a:tab pos="2767013" algn="l"/>
                <a:tab pos="3224213" algn="l"/>
                <a:tab pos="3681413" algn="l"/>
                <a:tab pos="4138613" algn="l"/>
                <a:tab pos="4595813" algn="l"/>
                <a:tab pos="5053013" algn="l"/>
                <a:tab pos="5510213" algn="l"/>
                <a:tab pos="5967413" algn="l"/>
                <a:tab pos="6424613" algn="l"/>
                <a:tab pos="6881813" algn="l"/>
                <a:tab pos="7339013" algn="l"/>
                <a:tab pos="7796213" algn="l"/>
                <a:tab pos="8253413" algn="l"/>
                <a:tab pos="8710613" algn="l"/>
                <a:tab pos="9167813" algn="l"/>
              </a:tabLst>
            </a:pPr>
            <a:r>
              <a:rPr lang="en-US" dirty="0" smtClean="0">
                <a:solidFill>
                  <a:srgbClr val="666666"/>
                </a:solidFill>
              </a:rPr>
              <a:t>Performance comparison</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HIVE?</a:t>
            </a:r>
            <a:endParaRPr lang="en-US" dirty="0"/>
          </a:p>
        </p:txBody>
      </p:sp>
      <p:sp>
        <p:nvSpPr>
          <p:cNvPr id="3" name="Content Placeholder 2"/>
          <p:cNvSpPr>
            <a:spLocks noGrp="1"/>
          </p:cNvSpPr>
          <p:nvPr>
            <p:ph idx="1"/>
          </p:nvPr>
        </p:nvSpPr>
        <p:spPr/>
        <p:txBody>
          <a:bodyPr>
            <a:normAutofit/>
          </a:bodyPr>
          <a:lstStyle/>
          <a:p>
            <a:r>
              <a:rPr lang="en-US" sz="2400" dirty="0" smtClean="0"/>
              <a:t>A data warehouse infrastructure built on top of </a:t>
            </a:r>
            <a:r>
              <a:rPr lang="en-US" sz="2400" dirty="0" err="1" smtClean="0"/>
              <a:t>Hadoop</a:t>
            </a:r>
            <a:r>
              <a:rPr lang="en-US" sz="2400" dirty="0" smtClean="0"/>
              <a:t> for providing data summarization, query, and analysis.</a:t>
            </a:r>
          </a:p>
          <a:p>
            <a:pPr marL="812800" lvl="1" indent="-309563">
              <a:buFont typeface="Arial" charset="0"/>
              <a:buChar char="–"/>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2400" dirty="0"/>
              <a:t>ETL.</a:t>
            </a:r>
          </a:p>
          <a:p>
            <a:pPr marL="812800" lvl="1" indent="-309563">
              <a:buFont typeface="Arial" charset="0"/>
              <a:buChar char="–"/>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2400" dirty="0"/>
              <a:t>Structure.</a:t>
            </a:r>
          </a:p>
          <a:p>
            <a:pPr marL="812800" lvl="1" indent="-309563">
              <a:buFont typeface="Arial" charset="0"/>
              <a:buChar char="–"/>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2400" dirty="0"/>
              <a:t>Access to different storage.</a:t>
            </a:r>
          </a:p>
          <a:p>
            <a:pPr marL="812800" lvl="1" indent="-309563">
              <a:buFont typeface="Arial" charset="0"/>
              <a:buChar char="–"/>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2400" dirty="0"/>
              <a:t>Query execution via </a:t>
            </a:r>
            <a:r>
              <a:rPr lang="en-US" sz="2400" dirty="0" err="1"/>
              <a:t>MapReduce</a:t>
            </a:r>
            <a:r>
              <a:rPr lang="en-US" sz="2400" dirty="0"/>
              <a:t>.</a:t>
            </a:r>
          </a:p>
          <a:p>
            <a:pPr indent="-333375">
              <a:buSzPct val="119000"/>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2400" dirty="0" smtClean="0"/>
              <a:t>Key Building Principles:</a:t>
            </a:r>
          </a:p>
          <a:p>
            <a:pPr marL="812800" lvl="1" indent="-309563">
              <a:buFont typeface="Arial" charset="0"/>
              <a:buChar char="–"/>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2400" dirty="0"/>
              <a:t>SQL is a familiar language</a:t>
            </a:r>
          </a:p>
          <a:p>
            <a:pPr marL="812800" lvl="1" indent="-309563">
              <a:buFont typeface="Arial" charset="0"/>
              <a:buChar char="–"/>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2400" dirty="0"/>
              <a:t>Extensibility – Types, Functions, Formats, </a:t>
            </a:r>
            <a:r>
              <a:rPr lang="en-US" sz="2400" dirty="0" smtClean="0"/>
              <a:t>Scripts</a:t>
            </a:r>
          </a:p>
          <a:p>
            <a:pPr marL="812800" lvl="1" indent="-309563">
              <a:buFont typeface="Arial" charset="0"/>
              <a:buChar char="–"/>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2400" dirty="0" smtClean="0"/>
              <a:t>Performance</a:t>
            </a:r>
            <a:endParaRPr lang="en-US" sz="2400" dirty="0"/>
          </a:p>
          <a:p>
            <a:endParaRPr lang="en-US" sz="24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Units</a:t>
            </a:r>
            <a:endParaRPr lang="en-US" dirty="0"/>
          </a:p>
        </p:txBody>
      </p:sp>
      <p:sp>
        <p:nvSpPr>
          <p:cNvPr id="3" name="Content Placeholder 2"/>
          <p:cNvSpPr>
            <a:spLocks noGrp="1"/>
          </p:cNvSpPr>
          <p:nvPr>
            <p:ph idx="1"/>
          </p:nvPr>
        </p:nvSpPr>
        <p:spPr/>
        <p:txBody>
          <a:bodyPr/>
          <a:lstStyle/>
          <a:p>
            <a:pPr marL="368300" indent="-368300">
              <a:buSzPct val="93000"/>
              <a:tabLst>
                <a:tab pos="368300" algn="l"/>
                <a:tab pos="481013" algn="l"/>
                <a:tab pos="938213" algn="l"/>
                <a:tab pos="1395413" algn="l"/>
                <a:tab pos="1852613" algn="l"/>
                <a:tab pos="2309813" algn="l"/>
                <a:tab pos="2767013" algn="l"/>
                <a:tab pos="3224213" algn="l"/>
                <a:tab pos="3681413" algn="l"/>
                <a:tab pos="4138613" algn="l"/>
                <a:tab pos="4595813" algn="l"/>
                <a:tab pos="5053013" algn="l"/>
                <a:tab pos="5510213" algn="l"/>
                <a:tab pos="5967413" algn="l"/>
                <a:tab pos="6424613" algn="l"/>
                <a:tab pos="6881813" algn="l"/>
                <a:tab pos="7339013" algn="l"/>
                <a:tab pos="7796213" algn="l"/>
                <a:tab pos="8253413" algn="l"/>
                <a:tab pos="8710613" algn="l"/>
                <a:tab pos="9167813" algn="l"/>
              </a:tabLst>
            </a:pPr>
            <a:r>
              <a:rPr lang="en-US" dirty="0" smtClean="0"/>
              <a:t>Databases.</a:t>
            </a:r>
          </a:p>
          <a:p>
            <a:pPr marL="368300" indent="-368300">
              <a:buSzPct val="93000"/>
              <a:tabLst>
                <a:tab pos="368300" algn="l"/>
                <a:tab pos="481013" algn="l"/>
                <a:tab pos="938213" algn="l"/>
                <a:tab pos="1395413" algn="l"/>
                <a:tab pos="1852613" algn="l"/>
                <a:tab pos="2309813" algn="l"/>
                <a:tab pos="2767013" algn="l"/>
                <a:tab pos="3224213" algn="l"/>
                <a:tab pos="3681413" algn="l"/>
                <a:tab pos="4138613" algn="l"/>
                <a:tab pos="4595813" algn="l"/>
                <a:tab pos="5053013" algn="l"/>
                <a:tab pos="5510213" algn="l"/>
                <a:tab pos="5967413" algn="l"/>
                <a:tab pos="6424613" algn="l"/>
                <a:tab pos="6881813" algn="l"/>
                <a:tab pos="7339013" algn="l"/>
                <a:tab pos="7796213" algn="l"/>
                <a:tab pos="8253413" algn="l"/>
                <a:tab pos="8710613" algn="l"/>
                <a:tab pos="9167813" algn="l"/>
              </a:tabLst>
            </a:pPr>
            <a:r>
              <a:rPr lang="en-US" dirty="0" smtClean="0"/>
              <a:t>Tables.</a:t>
            </a:r>
          </a:p>
          <a:p>
            <a:pPr marL="368300" indent="-368300">
              <a:buSzPct val="93000"/>
              <a:tabLst>
                <a:tab pos="368300" algn="l"/>
                <a:tab pos="481013" algn="l"/>
                <a:tab pos="938213" algn="l"/>
                <a:tab pos="1395413" algn="l"/>
                <a:tab pos="1852613" algn="l"/>
                <a:tab pos="2309813" algn="l"/>
                <a:tab pos="2767013" algn="l"/>
                <a:tab pos="3224213" algn="l"/>
                <a:tab pos="3681413" algn="l"/>
                <a:tab pos="4138613" algn="l"/>
                <a:tab pos="4595813" algn="l"/>
                <a:tab pos="5053013" algn="l"/>
                <a:tab pos="5510213" algn="l"/>
                <a:tab pos="5967413" algn="l"/>
                <a:tab pos="6424613" algn="l"/>
                <a:tab pos="6881813" algn="l"/>
                <a:tab pos="7339013" algn="l"/>
                <a:tab pos="7796213" algn="l"/>
                <a:tab pos="8253413" algn="l"/>
                <a:tab pos="8710613" algn="l"/>
                <a:tab pos="9167813" algn="l"/>
              </a:tabLst>
            </a:pPr>
            <a:r>
              <a:rPr lang="en-US" dirty="0" smtClean="0"/>
              <a:t>Partitions.</a:t>
            </a:r>
          </a:p>
          <a:p>
            <a:pPr marL="368300" indent="-368300">
              <a:buSzPct val="93000"/>
              <a:tabLst>
                <a:tab pos="368300" algn="l"/>
                <a:tab pos="481013" algn="l"/>
                <a:tab pos="938213" algn="l"/>
                <a:tab pos="1395413" algn="l"/>
                <a:tab pos="1852613" algn="l"/>
                <a:tab pos="2309813" algn="l"/>
                <a:tab pos="2767013" algn="l"/>
                <a:tab pos="3224213" algn="l"/>
                <a:tab pos="3681413" algn="l"/>
                <a:tab pos="4138613" algn="l"/>
                <a:tab pos="4595813" algn="l"/>
                <a:tab pos="5053013" algn="l"/>
                <a:tab pos="5510213" algn="l"/>
                <a:tab pos="5967413" algn="l"/>
                <a:tab pos="6424613" algn="l"/>
                <a:tab pos="6881813" algn="l"/>
                <a:tab pos="7339013" algn="l"/>
                <a:tab pos="7796213" algn="l"/>
                <a:tab pos="8253413" algn="l"/>
                <a:tab pos="8710613" algn="l"/>
                <a:tab pos="9167813" algn="l"/>
              </a:tabLst>
            </a:pPr>
            <a:r>
              <a:rPr lang="en-US" dirty="0" smtClean="0"/>
              <a:t>Buckets (or Clusters).</a:t>
            </a:r>
          </a:p>
          <a:p>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Types</a:t>
            </a:r>
            <a:endParaRPr lang="en-US" dirty="0"/>
          </a:p>
        </p:txBody>
      </p:sp>
      <p:sp>
        <p:nvSpPr>
          <p:cNvPr id="3" name="Content Placeholder 2"/>
          <p:cNvSpPr>
            <a:spLocks noGrp="1"/>
          </p:cNvSpPr>
          <p:nvPr>
            <p:ph idx="1"/>
          </p:nvPr>
        </p:nvSpPr>
        <p:spPr/>
        <p:txBody>
          <a:bodyPr>
            <a:normAutofit lnSpcReduction="10000"/>
          </a:bodyPr>
          <a:lstStyle/>
          <a:p>
            <a:pPr marL="338138" indent="-338138">
              <a:buSzPct val="93000"/>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pPr>
            <a:r>
              <a:rPr lang="en-US" dirty="0" smtClean="0"/>
              <a:t>Primitive types</a:t>
            </a:r>
          </a:p>
          <a:p>
            <a:pPr marL="1479550" lvl="1" indent="-565150">
              <a:buFont typeface="Times New Roman" pitchFamily="16" charset="0"/>
              <a:buChar char="–"/>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pPr>
            <a:r>
              <a:rPr lang="en-US" dirty="0" err="1" smtClean="0"/>
              <a:t>Integers:</a:t>
            </a:r>
            <a:r>
              <a:rPr lang="en-US" sz="2000" dirty="0" err="1" smtClean="0"/>
              <a:t>TINYINT</a:t>
            </a:r>
            <a:r>
              <a:rPr lang="en-US" sz="2000" dirty="0" smtClean="0"/>
              <a:t>, SMALLINT, INT, BIGINT.</a:t>
            </a:r>
          </a:p>
          <a:p>
            <a:pPr marL="1479550" lvl="1" indent="-565150">
              <a:buFont typeface="Times New Roman" pitchFamily="16" charset="0"/>
              <a:buChar char="–"/>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pPr>
            <a:r>
              <a:rPr lang="en-US" dirty="0" smtClean="0"/>
              <a:t>Boolean: </a:t>
            </a:r>
            <a:r>
              <a:rPr lang="en-US" sz="2000" dirty="0" smtClean="0"/>
              <a:t>BOOLEAN.</a:t>
            </a:r>
          </a:p>
          <a:p>
            <a:pPr marL="1479550" lvl="1" indent="-565150">
              <a:buFont typeface="Times New Roman" pitchFamily="16" charset="0"/>
              <a:buChar char="–"/>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pPr>
            <a:r>
              <a:rPr lang="en-US" dirty="0" smtClean="0"/>
              <a:t>Floating point numbers: </a:t>
            </a:r>
            <a:r>
              <a:rPr lang="en-US" sz="2000" dirty="0" smtClean="0"/>
              <a:t>FLOAT, DOUBLE .</a:t>
            </a:r>
          </a:p>
          <a:p>
            <a:pPr marL="1479550" lvl="1" indent="-565150">
              <a:buFont typeface="Times New Roman" pitchFamily="16" charset="0"/>
              <a:buChar char="–"/>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pPr>
            <a:r>
              <a:rPr lang="en-US" dirty="0" smtClean="0"/>
              <a:t>String: </a:t>
            </a:r>
            <a:r>
              <a:rPr lang="en-US" sz="2000" dirty="0" smtClean="0"/>
              <a:t>STRING.</a:t>
            </a:r>
          </a:p>
          <a:p>
            <a:pPr marL="338138" indent="-338138">
              <a:buSzPct val="93000"/>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pPr>
            <a:r>
              <a:rPr lang="en-US" dirty="0" smtClean="0"/>
              <a:t>Complex types</a:t>
            </a:r>
          </a:p>
          <a:p>
            <a:pPr marL="1479550" lvl="1" indent="-565150">
              <a:buFont typeface="Times New Roman" pitchFamily="16" charset="0"/>
              <a:buChar char="–"/>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pPr>
            <a:r>
              <a:rPr lang="en-US" dirty="0" err="1" smtClean="0"/>
              <a:t>Structs</a:t>
            </a:r>
            <a:r>
              <a:rPr lang="en-US" dirty="0" smtClean="0"/>
              <a:t>: </a:t>
            </a:r>
            <a:r>
              <a:rPr lang="en-US" sz="2000" dirty="0" smtClean="0"/>
              <a:t>{a INT; b INT}.</a:t>
            </a:r>
          </a:p>
          <a:p>
            <a:pPr marL="1479550" lvl="1" indent="-565150">
              <a:buFont typeface="Times New Roman" pitchFamily="16" charset="0"/>
              <a:buChar char="–"/>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pPr>
            <a:r>
              <a:rPr lang="en-US" dirty="0" smtClean="0"/>
              <a:t>Maps:  </a:t>
            </a:r>
            <a:r>
              <a:rPr lang="en-US" sz="2000" dirty="0" smtClean="0"/>
              <a:t>M['group'].</a:t>
            </a:r>
          </a:p>
          <a:p>
            <a:pPr marL="1479550" lvl="1" indent="-565150">
              <a:buFont typeface="Times New Roman" pitchFamily="16" charset="0"/>
              <a:buChar char="–"/>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pPr>
            <a:r>
              <a:rPr lang="en-US" dirty="0" smtClean="0"/>
              <a:t>Arrays: </a:t>
            </a:r>
            <a:r>
              <a:rPr lang="en-US" sz="2000" dirty="0" smtClean="0"/>
              <a:t> ['a', 'b', 'c'], A[1] returns 'b</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pPr marL="368300" indent="-368300">
              <a:buSzPct val="93000"/>
              <a:tabLst>
                <a:tab pos="368300" algn="l"/>
                <a:tab pos="481013" algn="l"/>
                <a:tab pos="938213" algn="l"/>
                <a:tab pos="1395413" algn="l"/>
                <a:tab pos="1852613" algn="l"/>
                <a:tab pos="2309813" algn="l"/>
                <a:tab pos="2767013" algn="l"/>
                <a:tab pos="3224213" algn="l"/>
                <a:tab pos="3681413" algn="l"/>
                <a:tab pos="4138613" algn="l"/>
                <a:tab pos="4595813" algn="l"/>
                <a:tab pos="5053013" algn="l"/>
                <a:tab pos="5510213" algn="l"/>
                <a:tab pos="5967413" algn="l"/>
                <a:tab pos="6424613" algn="l"/>
                <a:tab pos="6881813" algn="l"/>
                <a:tab pos="7339013" algn="l"/>
                <a:tab pos="7796213" algn="l"/>
                <a:tab pos="8253413" algn="l"/>
                <a:tab pos="8710613" algn="l"/>
                <a:tab pos="9167813" algn="l"/>
              </a:tabLst>
            </a:pPr>
            <a:r>
              <a:rPr lang="en-US" dirty="0" smtClean="0">
                <a:solidFill>
                  <a:srgbClr val="666666"/>
                </a:solidFill>
              </a:rPr>
              <a:t>Background.</a:t>
            </a:r>
          </a:p>
          <a:p>
            <a:pPr marL="368300" indent="-368300">
              <a:buSzPct val="93000"/>
              <a:tabLst>
                <a:tab pos="368300" algn="l"/>
                <a:tab pos="481013" algn="l"/>
                <a:tab pos="938213" algn="l"/>
                <a:tab pos="1395413" algn="l"/>
                <a:tab pos="1852613" algn="l"/>
                <a:tab pos="2309813" algn="l"/>
                <a:tab pos="2767013" algn="l"/>
                <a:tab pos="3224213" algn="l"/>
                <a:tab pos="3681413" algn="l"/>
                <a:tab pos="4138613" algn="l"/>
                <a:tab pos="4595813" algn="l"/>
                <a:tab pos="5053013" algn="l"/>
                <a:tab pos="5510213" algn="l"/>
                <a:tab pos="5967413" algn="l"/>
                <a:tab pos="6424613" algn="l"/>
                <a:tab pos="6881813" algn="l"/>
                <a:tab pos="7339013" algn="l"/>
                <a:tab pos="7796213" algn="l"/>
                <a:tab pos="8253413" algn="l"/>
                <a:tab pos="8710613" algn="l"/>
                <a:tab pos="9167813" algn="l"/>
              </a:tabLst>
            </a:pPr>
            <a:r>
              <a:rPr lang="en-US" dirty="0" smtClean="0">
                <a:solidFill>
                  <a:srgbClr val="666666"/>
                </a:solidFill>
              </a:rPr>
              <a:t>HIVE.</a:t>
            </a:r>
          </a:p>
          <a:p>
            <a:pPr marL="368300" indent="-368300">
              <a:buSzPct val="93000"/>
              <a:tabLst>
                <a:tab pos="368300" algn="l"/>
                <a:tab pos="481013" algn="l"/>
                <a:tab pos="938213" algn="l"/>
                <a:tab pos="1395413" algn="l"/>
                <a:tab pos="1852613" algn="l"/>
                <a:tab pos="2309813" algn="l"/>
                <a:tab pos="2767013" algn="l"/>
                <a:tab pos="3224213" algn="l"/>
                <a:tab pos="3681413" algn="l"/>
                <a:tab pos="4138613" algn="l"/>
                <a:tab pos="4595813" algn="l"/>
                <a:tab pos="5053013" algn="l"/>
                <a:tab pos="5510213" algn="l"/>
                <a:tab pos="5967413" algn="l"/>
                <a:tab pos="6424613" algn="l"/>
                <a:tab pos="6881813" algn="l"/>
                <a:tab pos="7339013" algn="l"/>
                <a:tab pos="7796213" algn="l"/>
                <a:tab pos="8253413" algn="l"/>
                <a:tab pos="8710613" algn="l"/>
                <a:tab pos="9167813" algn="l"/>
              </a:tabLst>
            </a:pPr>
            <a:r>
              <a:rPr lang="en-US" b="1" dirty="0" err="1" smtClean="0"/>
              <a:t>HiveQL</a:t>
            </a:r>
            <a:r>
              <a:rPr lang="en-US" b="1" dirty="0" smtClean="0"/>
              <a:t>.</a:t>
            </a:r>
          </a:p>
          <a:p>
            <a:pPr marL="368300" indent="-368300">
              <a:buSzPct val="93000"/>
              <a:tabLst>
                <a:tab pos="368300" algn="l"/>
                <a:tab pos="481013" algn="l"/>
                <a:tab pos="938213" algn="l"/>
                <a:tab pos="1395413" algn="l"/>
                <a:tab pos="1852613" algn="l"/>
                <a:tab pos="2309813" algn="l"/>
                <a:tab pos="2767013" algn="l"/>
                <a:tab pos="3224213" algn="l"/>
                <a:tab pos="3681413" algn="l"/>
                <a:tab pos="4138613" algn="l"/>
                <a:tab pos="4595813" algn="l"/>
                <a:tab pos="5053013" algn="l"/>
                <a:tab pos="5510213" algn="l"/>
                <a:tab pos="5967413" algn="l"/>
                <a:tab pos="6424613" algn="l"/>
                <a:tab pos="6881813" algn="l"/>
                <a:tab pos="7339013" algn="l"/>
                <a:tab pos="7796213" algn="l"/>
                <a:tab pos="8253413" algn="l"/>
                <a:tab pos="8710613" algn="l"/>
                <a:tab pos="9167813" algn="l"/>
              </a:tabLst>
            </a:pPr>
            <a:r>
              <a:rPr lang="en-US" dirty="0" smtClean="0">
                <a:solidFill>
                  <a:srgbClr val="666666"/>
                </a:solidFill>
              </a:rPr>
              <a:t>Extension mechanisms.</a:t>
            </a:r>
          </a:p>
          <a:p>
            <a:pPr marL="368300" indent="-368300">
              <a:buSzPct val="93000"/>
              <a:tabLst>
                <a:tab pos="368300" algn="l"/>
                <a:tab pos="481013" algn="l"/>
                <a:tab pos="938213" algn="l"/>
                <a:tab pos="1395413" algn="l"/>
                <a:tab pos="1852613" algn="l"/>
                <a:tab pos="2309813" algn="l"/>
                <a:tab pos="2767013" algn="l"/>
                <a:tab pos="3224213" algn="l"/>
                <a:tab pos="3681413" algn="l"/>
                <a:tab pos="4138613" algn="l"/>
                <a:tab pos="4595813" algn="l"/>
                <a:tab pos="5053013" algn="l"/>
                <a:tab pos="5510213" algn="l"/>
                <a:tab pos="5967413" algn="l"/>
                <a:tab pos="6424613" algn="l"/>
                <a:tab pos="6881813" algn="l"/>
                <a:tab pos="7339013" algn="l"/>
                <a:tab pos="7796213" algn="l"/>
                <a:tab pos="8253413" algn="l"/>
                <a:tab pos="8710613" algn="l"/>
                <a:tab pos="9167813" algn="l"/>
              </a:tabLst>
            </a:pPr>
            <a:r>
              <a:rPr lang="en-US" dirty="0" smtClean="0">
                <a:solidFill>
                  <a:srgbClr val="666666"/>
                </a:solidFill>
              </a:rPr>
              <a:t>Performance comparison</a:t>
            </a: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61</TotalTime>
  <Words>2197</Words>
  <Application>Microsoft Office PowerPoint</Application>
  <PresentationFormat>On-screen Show (4:3)</PresentationFormat>
  <Paragraphs>187</Paragraphs>
  <Slides>20</Slides>
  <Notes>12</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Office Theme</vt:lpstr>
      <vt:lpstr>Introduction to  Apache HIVE</vt:lpstr>
      <vt:lpstr>Agenda</vt:lpstr>
      <vt:lpstr>Motivation</vt:lpstr>
      <vt:lpstr>Background</vt:lpstr>
      <vt:lpstr>Agenda</vt:lpstr>
      <vt:lpstr>HIVE?</vt:lpstr>
      <vt:lpstr>Data Units</vt:lpstr>
      <vt:lpstr>Data Types</vt:lpstr>
      <vt:lpstr>Agenda</vt:lpstr>
      <vt:lpstr>HiveQL</vt:lpstr>
      <vt:lpstr>DML Operations</vt:lpstr>
      <vt:lpstr>SELECTS and FILTERS</vt:lpstr>
      <vt:lpstr>Aggregations and Groups</vt:lpstr>
      <vt:lpstr>Join</vt:lpstr>
      <vt:lpstr>Agenda</vt:lpstr>
      <vt:lpstr>Built-in Functions</vt:lpstr>
      <vt:lpstr>User-defined function</vt:lpstr>
      <vt:lpstr>More Functions</vt:lpstr>
      <vt:lpstr>Example</vt:lpstr>
      <vt:lpstr>Example</vt:lpstr>
    </vt:vector>
  </TitlesOfParts>
  <Company>Microsoft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Apache HIVE</dc:title>
  <dc:creator>Koushik</dc:creator>
  <cp:lastModifiedBy>Koushik</cp:lastModifiedBy>
  <cp:revision>2</cp:revision>
  <dcterms:created xsi:type="dcterms:W3CDTF">2013-10-28T18:09:01Z</dcterms:created>
  <dcterms:modified xsi:type="dcterms:W3CDTF">2013-10-28T19:10:06Z</dcterms:modified>
</cp:coreProperties>
</file>