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82" r:id="rId2"/>
    <p:sldId id="283" r:id="rId3"/>
    <p:sldId id="284" r:id="rId4"/>
    <p:sldId id="285" r:id="rId5"/>
    <p:sldId id="286" r:id="rId6"/>
    <p:sldId id="287" r:id="rId7"/>
    <p:sldId id="289" r:id="rId8"/>
    <p:sldId id="290" r:id="rId9"/>
    <p:sldId id="291" r:id="rId10"/>
    <p:sldId id="292" r:id="rId11"/>
    <p:sldId id="293" r:id="rId12"/>
    <p:sldId id="294" r:id="rId13"/>
    <p:sldId id="301" r:id="rId14"/>
    <p:sldId id="295" r:id="rId15"/>
    <p:sldId id="296" r:id="rId16"/>
    <p:sldId id="297" r:id="rId17"/>
    <p:sldId id="298" r:id="rId18"/>
    <p:sldId id="299" r:id="rId19"/>
    <p:sldId id="300" r:id="rId20"/>
    <p:sldId id="288" r:id="rId21"/>
    <p:sldId id="302" r:id="rId22"/>
    <p:sldId id="304" r:id="rId23"/>
    <p:sldId id="305" r:id="rId24"/>
    <p:sldId id="318" r:id="rId25"/>
    <p:sldId id="320" r:id="rId26"/>
    <p:sldId id="319" r:id="rId27"/>
    <p:sldId id="321" r:id="rId28"/>
    <p:sldId id="322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4" r:id="rId37"/>
    <p:sldId id="315" r:id="rId38"/>
    <p:sldId id="316" r:id="rId39"/>
    <p:sldId id="280" r:id="rId40"/>
    <p:sldId id="281" r:id="rId41"/>
    <p:sldId id="317" r:id="rId4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8000"/>
    <a:srgbClr val="E1F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E57FF-D87D-4EA0-A2EF-D82EE6FFBA2D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FC79B-B754-4326-AC74-B3E5F82A44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198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442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613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547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775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9534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2530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2657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702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4023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2670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787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0930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0752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359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8718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2333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6601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8031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1620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3809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4636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376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2029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0702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7834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3169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3441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6715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2A09B5C-ABAE-447C-BCA4-0BA2C63CF12B}" type="slidenum">
              <a:rPr lang="ru-RU" altLang="ru-RU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40</a:t>
            </a:fld>
            <a:endParaRPr lang="ru-RU" altLang="ru-RU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421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93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051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233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313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549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232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08" y="6516233"/>
            <a:ext cx="7627292" cy="8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842384"/>
            <a:ext cx="9144000" cy="10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3007756" y="6581001"/>
            <a:ext cx="52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200" dirty="0" err="1">
                <a:solidFill>
                  <a:prstClr val="black"/>
                </a:solidFill>
              </a:rPr>
              <a:t>Ковалюк</a:t>
            </a:r>
            <a:r>
              <a:rPr lang="uk-UA" sz="1200" dirty="0">
                <a:solidFill>
                  <a:prstClr val="black"/>
                </a:solidFill>
              </a:rPr>
              <a:t> Т.В. Основи програмування</a:t>
            </a:r>
            <a:r>
              <a:rPr lang="en-US" sz="1200" dirty="0">
                <a:solidFill>
                  <a:prstClr val="black"/>
                </a:solidFill>
              </a:rPr>
              <a:t>: Python / C.</a:t>
            </a:r>
            <a:r>
              <a:rPr lang="uk-UA" sz="1200" dirty="0">
                <a:solidFill>
                  <a:prstClr val="black"/>
                </a:solidFill>
              </a:rPr>
              <a:t> 2019</a:t>
            </a:r>
            <a:r>
              <a:rPr lang="en-US" sz="1200" dirty="0">
                <a:solidFill>
                  <a:prstClr val="black"/>
                </a:solidFill>
              </a:rPr>
              <a:t> </a:t>
            </a:r>
            <a:endParaRPr lang="ru-RU" sz="1200" dirty="0">
              <a:solidFill>
                <a:prstClr val="black"/>
              </a:solidFill>
            </a:endParaRPr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8440482" y="6560785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B90A16E-565A-4D16-A269-B03B8AC28450}" type="slidenum">
              <a:rPr lang="ru-RU" smtClean="0"/>
              <a:pPr/>
              <a:t>‹#›</a:t>
            </a:fld>
            <a:r>
              <a:rPr lang="en-US" dirty="0" smtClean="0"/>
              <a:t>/</a:t>
            </a:r>
            <a:r>
              <a:rPr lang="uk-UA" dirty="0" smtClean="0"/>
              <a:t>35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722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/63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301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/63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200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08" y="6516233"/>
            <a:ext cx="7627292" cy="8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842384"/>
            <a:ext cx="9144000" cy="10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3007756" y="6581001"/>
            <a:ext cx="52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200" dirty="0" err="1">
                <a:solidFill>
                  <a:prstClr val="black"/>
                </a:solidFill>
              </a:rPr>
              <a:t>Ковалюк</a:t>
            </a:r>
            <a:r>
              <a:rPr lang="uk-UA" sz="1200" dirty="0">
                <a:solidFill>
                  <a:prstClr val="black"/>
                </a:solidFill>
              </a:rPr>
              <a:t> Т.В. Основи програмування</a:t>
            </a:r>
            <a:r>
              <a:rPr lang="en-US" sz="1200" dirty="0">
                <a:solidFill>
                  <a:prstClr val="black"/>
                </a:solidFill>
              </a:rPr>
              <a:t>: Python / C.</a:t>
            </a:r>
            <a:r>
              <a:rPr lang="uk-UA" sz="1200" dirty="0">
                <a:solidFill>
                  <a:prstClr val="black"/>
                </a:solidFill>
              </a:rPr>
              <a:t> 2019</a:t>
            </a:r>
            <a:r>
              <a:rPr lang="en-US" sz="1200" dirty="0">
                <a:solidFill>
                  <a:prstClr val="black"/>
                </a:solidFill>
              </a:rPr>
              <a:t> </a:t>
            </a:r>
            <a:endParaRPr lang="ru-RU" sz="1200" dirty="0">
              <a:solidFill>
                <a:prstClr val="black"/>
              </a:solidFill>
            </a:endParaRPr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8440482" y="6560785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B90A16E-565A-4D16-A269-B03B8AC28450}" type="slidenum">
              <a:rPr lang="ru-RU">
                <a:solidFill>
                  <a:prstClr val="black"/>
                </a:solidFill>
              </a:rPr>
              <a:pPr/>
              <a:t>‹#›</a:t>
            </a:fld>
            <a:r>
              <a:rPr lang="en-US" dirty="0" smtClean="0">
                <a:solidFill>
                  <a:prstClr val="black"/>
                </a:solidFill>
              </a:rPr>
              <a:t>/</a:t>
            </a:r>
            <a:r>
              <a:rPr lang="uk-UA" dirty="0" smtClean="0">
                <a:solidFill>
                  <a:prstClr val="black"/>
                </a:solidFill>
              </a:rPr>
              <a:t>33</a:t>
            </a: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956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F0BE6-3B93-4A34-8921-3CB2F46FB7B7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CB831-2B41-4D93-A00D-935A84A59A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469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6" r:id="rId2"/>
    <p:sldLayoutId id="2147483677" r:id="rId3"/>
    <p:sldLayoutId id="2147483675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file:///I:\!KH&#1059;%20&#1080;&#1084;%20&#1064;&#1077;&#1074;&#1095;&#1077;&#1085;&#1082;&#1072;\PYTHON\method%20lab%20work%20Python\ready\lab8_a.py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6.xml"/><Relationship Id="rId7" Type="http://schemas.openxmlformats.org/officeDocument/2006/relationships/slide" Target="slide2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8.xml"/><Relationship Id="rId5" Type="http://schemas.openxmlformats.org/officeDocument/2006/relationships/slide" Target="slide13.xml"/><Relationship Id="rId4" Type="http://schemas.openxmlformats.org/officeDocument/2006/relationships/slide" Target="slide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developerworks/ru/library/l-python_part_4/index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449217" y="239872"/>
            <a:ext cx="6416820" cy="2308324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uk-UA" sz="7200" b="1" dirty="0">
                <a:ln/>
                <a:solidFill>
                  <a:prstClr val="white"/>
                </a:solidFill>
              </a:rPr>
              <a:t>Основи </a:t>
            </a:r>
          </a:p>
          <a:p>
            <a:pPr algn="ctr"/>
            <a:r>
              <a:rPr lang="uk-UA" sz="7200" b="1" dirty="0">
                <a:ln/>
                <a:solidFill>
                  <a:prstClr val="white"/>
                </a:solidFill>
              </a:rPr>
              <a:t>програмування</a:t>
            </a:r>
            <a:endParaRPr lang="ru-RU" sz="7200" b="1" dirty="0">
              <a:ln/>
              <a:solidFill>
                <a:prstClr val="white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2729" y="2548196"/>
            <a:ext cx="9089796" cy="2800767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uk-UA" sz="4800" b="1" dirty="0">
                <a:ln/>
                <a:solidFill>
                  <a:prstClr val="white"/>
                </a:solidFill>
              </a:rPr>
              <a:t>Лектор </a:t>
            </a:r>
          </a:p>
          <a:p>
            <a:pPr algn="ctr"/>
            <a:r>
              <a:rPr lang="uk-UA" sz="4800" b="1" dirty="0" err="1">
                <a:ln/>
                <a:solidFill>
                  <a:prstClr val="white"/>
                </a:solidFill>
              </a:rPr>
              <a:t>Ковалюк</a:t>
            </a:r>
            <a:r>
              <a:rPr lang="uk-UA" sz="4800" b="1" dirty="0">
                <a:ln/>
                <a:solidFill>
                  <a:prstClr val="white"/>
                </a:solidFill>
              </a:rPr>
              <a:t> Тетяна Володимирівна, </a:t>
            </a:r>
          </a:p>
          <a:p>
            <a:pPr algn="ctr"/>
            <a:r>
              <a:rPr lang="uk-UA" sz="4800" b="1" dirty="0" err="1">
                <a:ln/>
                <a:solidFill>
                  <a:prstClr val="white"/>
                </a:solidFill>
              </a:rPr>
              <a:t>к.т.н</a:t>
            </a:r>
            <a:r>
              <a:rPr lang="uk-UA" sz="4800" b="1" dirty="0">
                <a:ln/>
                <a:solidFill>
                  <a:prstClr val="white"/>
                </a:solidFill>
              </a:rPr>
              <a:t>. доцент</a:t>
            </a:r>
          </a:p>
          <a:p>
            <a:pPr algn="ctr"/>
            <a:r>
              <a:rPr lang="en-US" sz="3200" b="1" dirty="0">
                <a:ln/>
                <a:solidFill>
                  <a:prstClr val="white"/>
                </a:solidFill>
              </a:rPr>
              <a:t>tkovalyuk@ukr.net</a:t>
            </a:r>
            <a:endParaRPr lang="ru-RU" sz="3200" b="1" dirty="0">
              <a:ln/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05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328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Доступ до </a:t>
            </a:r>
            <a:r>
              <a:rPr lang="ru-RU" sz="3600" b="1" dirty="0" err="1"/>
              <a:t>елементів</a:t>
            </a:r>
            <a:r>
              <a:rPr lang="ru-RU" sz="3600" b="1" dirty="0"/>
              <a:t> словника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1003638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Словник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err="1"/>
              <a:t>набір</a:t>
            </a:r>
            <a:r>
              <a:rPr lang="ru-RU" sz="2200" dirty="0"/>
              <a:t> </a:t>
            </a:r>
            <a:r>
              <a:rPr lang="ru-RU" sz="2200" dirty="0" err="1"/>
              <a:t>елементів</a:t>
            </a:r>
            <a:r>
              <a:rPr lang="ru-RU" sz="2200" dirty="0"/>
              <a:t> з доступом за </a:t>
            </a:r>
            <a:r>
              <a:rPr lang="ru-RU" sz="2200" dirty="0" err="1"/>
              <a:t>ключем</a:t>
            </a:r>
            <a:r>
              <a:rPr lang="ru-RU" sz="2200" dirty="0"/>
              <a:t>.</a:t>
            </a:r>
          </a:p>
          <a:p>
            <a:r>
              <a:rPr lang="ru-RU" sz="2200" b="1" dirty="0" smtClean="0">
                <a:solidFill>
                  <a:srgbClr val="0000CC"/>
                </a:solidFill>
              </a:rPr>
              <a:t>Ключ </a:t>
            </a:r>
            <a:r>
              <a:rPr lang="ru-RU" sz="2200" b="1" dirty="0">
                <a:solidFill>
                  <a:srgbClr val="0000CC"/>
                </a:solidFill>
              </a:rPr>
              <a:t>словника, </a:t>
            </a:r>
            <a:r>
              <a:rPr lang="ru-RU" sz="2200" b="1" dirty="0" err="1">
                <a:solidFill>
                  <a:srgbClr val="0000CC"/>
                </a:solidFill>
              </a:rPr>
              <a:t>це</a:t>
            </a:r>
            <a:r>
              <a:rPr lang="ru-RU" sz="2200" b="1" dirty="0">
                <a:solidFill>
                  <a:srgbClr val="0000CC"/>
                </a:solidFill>
              </a:rPr>
              <a:t> аналог </a:t>
            </a:r>
            <a:r>
              <a:rPr lang="ru-RU" sz="2200" b="1" dirty="0" err="1">
                <a:solidFill>
                  <a:srgbClr val="0000CC"/>
                </a:solidFill>
              </a:rPr>
              <a:t>індексу</a:t>
            </a:r>
            <a:r>
              <a:rPr lang="ru-RU" sz="2200" b="1" dirty="0">
                <a:solidFill>
                  <a:srgbClr val="0000CC"/>
                </a:solidFill>
              </a:rPr>
              <a:t> для списку. </a:t>
            </a:r>
            <a:endParaRPr lang="ru-RU" sz="2200" b="1" dirty="0" smtClean="0">
              <a:solidFill>
                <a:srgbClr val="0000CC"/>
              </a:solidFill>
            </a:endParaRPr>
          </a:p>
          <a:p>
            <a:r>
              <a:rPr lang="ru-RU" sz="2200" dirty="0" smtClean="0"/>
              <a:t>Для </a:t>
            </a:r>
            <a:r>
              <a:rPr lang="ru-RU" sz="2200" dirty="0"/>
              <a:t>того, </a:t>
            </a:r>
            <a:r>
              <a:rPr lang="ru-RU" sz="2200" dirty="0" err="1" smtClean="0"/>
              <a:t>щоб</a:t>
            </a:r>
            <a:r>
              <a:rPr lang="ru-RU" sz="2200" dirty="0" smtClean="0"/>
              <a:t> </a:t>
            </a:r>
            <a:r>
              <a:rPr lang="ru-RU" sz="2200" dirty="0" err="1" smtClean="0"/>
              <a:t>звернутися</a:t>
            </a:r>
            <a:r>
              <a:rPr lang="ru-RU" sz="2200" dirty="0" smtClean="0"/>
              <a:t> </a:t>
            </a:r>
            <a:r>
              <a:rPr lang="ru-RU" sz="2200" dirty="0"/>
              <a:t>до </a:t>
            </a:r>
            <a:r>
              <a:rPr lang="ru-RU" sz="2200" dirty="0" err="1"/>
              <a:t>відповідного</a:t>
            </a:r>
            <a:r>
              <a:rPr lang="ru-RU" sz="2200" dirty="0"/>
              <a:t> </a:t>
            </a:r>
            <a:r>
              <a:rPr lang="ru-RU" sz="2200" dirty="0" err="1"/>
              <a:t>елемента</a:t>
            </a:r>
            <a:r>
              <a:rPr lang="ru-RU" sz="2200" dirty="0"/>
              <a:t> словника, </a:t>
            </a:r>
            <a:r>
              <a:rPr lang="ru-RU" sz="2200" dirty="0" err="1"/>
              <a:t>необхідно</a:t>
            </a:r>
            <a:r>
              <a:rPr lang="ru-RU" sz="2200" dirty="0"/>
              <a:t> </a:t>
            </a:r>
            <a:r>
              <a:rPr lang="ru-RU" sz="2200" dirty="0" err="1"/>
              <a:t>вказати</a:t>
            </a:r>
            <a:r>
              <a:rPr lang="ru-RU" sz="2200" dirty="0"/>
              <a:t> </a:t>
            </a:r>
            <a:r>
              <a:rPr lang="ru-RU" sz="2200" b="1" dirty="0">
                <a:solidFill>
                  <a:srgbClr val="0000CC"/>
                </a:solidFill>
              </a:rPr>
              <a:t>ключ </a:t>
            </a:r>
            <a:r>
              <a:rPr lang="ru-RU" sz="2200" b="1" dirty="0" err="1" smtClean="0">
                <a:solidFill>
                  <a:srgbClr val="0000CC"/>
                </a:solidFill>
              </a:rPr>
              <a:t>цього</a:t>
            </a:r>
            <a:r>
              <a:rPr lang="ru-RU" sz="2200" b="1" dirty="0" smtClean="0">
                <a:solidFill>
                  <a:srgbClr val="0000CC"/>
                </a:solidFill>
              </a:rPr>
              <a:t> </a:t>
            </a:r>
            <a:r>
              <a:rPr lang="ru-RU" sz="2200" b="1" dirty="0" err="1" smtClean="0">
                <a:solidFill>
                  <a:srgbClr val="0000CC"/>
                </a:solidFill>
              </a:rPr>
              <a:t>елементу</a:t>
            </a:r>
            <a:r>
              <a:rPr lang="ru-RU" sz="2200" b="1" dirty="0" smtClean="0">
                <a:solidFill>
                  <a:srgbClr val="0000CC"/>
                </a:solidFill>
              </a:rPr>
              <a:t> </a:t>
            </a:r>
            <a:r>
              <a:rPr lang="ru-RU" sz="2200" b="1" dirty="0">
                <a:solidFill>
                  <a:srgbClr val="0000CC"/>
                </a:solidFill>
              </a:rPr>
              <a:t>у </a:t>
            </a:r>
            <a:r>
              <a:rPr lang="ru-RU" sz="2200" b="1" dirty="0" err="1">
                <a:solidFill>
                  <a:srgbClr val="0000CC"/>
                </a:solidFill>
              </a:rPr>
              <a:t>квадратних</a:t>
            </a:r>
            <a:r>
              <a:rPr lang="ru-RU" sz="2200" b="1" dirty="0">
                <a:solidFill>
                  <a:srgbClr val="0000CC"/>
                </a:solidFill>
              </a:rPr>
              <a:t> дужках</a:t>
            </a:r>
            <a:r>
              <a:rPr lang="ru-RU" sz="2200" dirty="0"/>
              <a:t>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404" y="2674661"/>
            <a:ext cx="6739340" cy="2306180"/>
          </a:xfrm>
          <a:prstGeom prst="rect">
            <a:avLst/>
          </a:prstGeom>
          <a:ln>
            <a:solidFill>
              <a:srgbClr val="0000CC"/>
            </a:solidFill>
          </a:ln>
        </p:spPr>
      </p:pic>
      <p:sp>
        <p:nvSpPr>
          <p:cNvPr id="5" name="Прямоугольник 4"/>
          <p:cNvSpPr/>
          <p:nvPr/>
        </p:nvSpPr>
        <p:spPr>
          <a:xfrm>
            <a:off x="1371600" y="5383787"/>
            <a:ext cx="6112344" cy="76944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50800" dir="5400000" algn="ctr" rotWithShape="0">
              <a:srgbClr val="FF0000"/>
            </a:outerShdw>
          </a:effectLst>
        </p:spPr>
        <p:txBody>
          <a:bodyPr wrap="square">
            <a:spAutoFit/>
          </a:bodyPr>
          <a:lstStyle/>
          <a:p>
            <a:r>
              <a:rPr lang="ru-RU" sz="2200" dirty="0" err="1" smtClean="0">
                <a:solidFill>
                  <a:srgbClr val="FF0000"/>
                </a:solidFill>
              </a:rPr>
              <a:t>Звернення</a:t>
            </a:r>
            <a:r>
              <a:rPr lang="ru-RU" sz="2200" dirty="0" smtClean="0">
                <a:solidFill>
                  <a:srgbClr val="FF0000"/>
                </a:solidFill>
              </a:rPr>
              <a:t> </a:t>
            </a:r>
            <a:r>
              <a:rPr lang="ru-RU" sz="2200" dirty="0">
                <a:solidFill>
                  <a:srgbClr val="FF0000"/>
                </a:solidFill>
              </a:rPr>
              <a:t>до словника за </a:t>
            </a:r>
            <a:r>
              <a:rPr lang="ru-RU" sz="2200" dirty="0" err="1">
                <a:solidFill>
                  <a:srgbClr val="FF0000"/>
                </a:solidFill>
              </a:rPr>
              <a:t>неіснуючим</a:t>
            </a:r>
            <a:r>
              <a:rPr lang="ru-RU" sz="2200" dirty="0">
                <a:solidFill>
                  <a:srgbClr val="FF0000"/>
                </a:solidFill>
              </a:rPr>
              <a:t> </a:t>
            </a:r>
            <a:r>
              <a:rPr lang="ru-RU" sz="2200" dirty="0" err="1">
                <a:solidFill>
                  <a:srgbClr val="FF0000"/>
                </a:solidFill>
              </a:rPr>
              <a:t>ключем</a:t>
            </a:r>
            <a:endParaRPr lang="ru-RU" sz="2200" dirty="0">
              <a:solidFill>
                <a:srgbClr val="FF0000"/>
              </a:solidFill>
            </a:endParaRPr>
          </a:p>
          <a:p>
            <a:r>
              <a:rPr lang="ru-RU" sz="2200" dirty="0" err="1">
                <a:solidFill>
                  <a:srgbClr val="FF0000"/>
                </a:solidFill>
              </a:rPr>
              <a:t>породжує</a:t>
            </a:r>
            <a:r>
              <a:rPr lang="ru-RU" sz="2200" dirty="0">
                <a:solidFill>
                  <a:srgbClr val="FF0000"/>
                </a:solidFill>
              </a:rPr>
              <a:t> </a:t>
            </a:r>
            <a:r>
              <a:rPr lang="ru-RU" sz="2200" dirty="0" err="1">
                <a:solidFill>
                  <a:srgbClr val="FF0000"/>
                </a:solidFill>
              </a:rPr>
              <a:t>помилку</a:t>
            </a:r>
            <a:r>
              <a:rPr lang="ru-RU" sz="2200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34" y="5152827"/>
            <a:ext cx="880428" cy="123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218337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err="1" smtClean="0"/>
              <a:t>Присвоєння</a:t>
            </a:r>
            <a:r>
              <a:rPr lang="ru-RU" sz="2200" dirty="0" smtClean="0"/>
              <a:t> </a:t>
            </a:r>
            <a:r>
              <a:rPr lang="ru-RU" sz="2200" b="1" dirty="0"/>
              <a:t>по </a:t>
            </a:r>
            <a:r>
              <a:rPr lang="ru-RU" sz="2200" b="1" dirty="0" err="1"/>
              <a:t>існуючому</a:t>
            </a:r>
            <a:r>
              <a:rPr lang="ru-RU" sz="2200" b="1" dirty="0"/>
              <a:t> ключу </a:t>
            </a:r>
            <a:r>
              <a:rPr lang="ru-RU" sz="2200" dirty="0" err="1"/>
              <a:t>перезаписує</a:t>
            </a:r>
            <a:r>
              <a:rPr lang="ru-RU" sz="2200" dirty="0"/>
              <a:t> </a:t>
            </a:r>
            <a:r>
              <a:rPr lang="ru-RU" sz="2200" dirty="0" err="1"/>
              <a:t>значення</a:t>
            </a:r>
            <a:r>
              <a:rPr lang="ru-RU" sz="2200" dirty="0"/>
              <a:t> </a:t>
            </a:r>
            <a:r>
              <a:rPr lang="ru-RU" sz="2200" dirty="0" err="1"/>
              <a:t>елемента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endParaRPr lang="ru-RU" sz="2200" dirty="0"/>
          </a:p>
          <a:p>
            <a:r>
              <a:rPr lang="ru-RU" sz="2200" dirty="0" err="1"/>
              <a:t>відповідає</a:t>
            </a:r>
            <a:r>
              <a:rPr lang="ru-RU" sz="2200" dirty="0"/>
              <a:t> </a:t>
            </a:r>
            <a:r>
              <a:rPr lang="ru-RU" sz="2200" dirty="0" err="1"/>
              <a:t>цьому</a:t>
            </a:r>
            <a:r>
              <a:rPr lang="ru-RU" sz="2200" dirty="0"/>
              <a:t> </a:t>
            </a:r>
            <a:r>
              <a:rPr lang="ru-RU" sz="2200" dirty="0" smtClean="0"/>
              <a:t>ключу.</a:t>
            </a:r>
          </a:p>
          <a:p>
            <a:r>
              <a:rPr lang="ru-RU" sz="2200" b="1" dirty="0" err="1" smtClean="0"/>
              <a:t>Присвоєння</a:t>
            </a:r>
            <a:r>
              <a:rPr lang="ru-RU" sz="2200" b="1" dirty="0" smtClean="0"/>
              <a:t> </a:t>
            </a:r>
            <a:r>
              <a:rPr lang="ru-RU" sz="2200" b="1" dirty="0"/>
              <a:t>по новому </a:t>
            </a:r>
            <a:r>
              <a:rPr lang="ru-RU" sz="2200" b="1" dirty="0" smtClean="0"/>
              <a:t>ключу </a:t>
            </a:r>
            <a:r>
              <a:rPr lang="ru-RU" sz="2200" dirty="0" err="1"/>
              <a:t>розширяє</a:t>
            </a:r>
            <a:r>
              <a:rPr lang="ru-RU" sz="2200" dirty="0"/>
              <a:t> </a:t>
            </a:r>
            <a:r>
              <a:rPr lang="ru-RU" sz="2200" dirty="0" smtClean="0"/>
              <a:t>словник новою </a:t>
            </a:r>
            <a:r>
              <a:rPr lang="ru-RU" sz="2200" dirty="0"/>
              <a:t>парою ключ-</a:t>
            </a:r>
            <a:r>
              <a:rPr lang="ru-RU" sz="2200" dirty="0" err="1"/>
              <a:t>значення</a:t>
            </a:r>
            <a:endParaRPr lang="ru-RU" sz="2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1328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Доступ до </a:t>
            </a:r>
            <a:r>
              <a:rPr lang="ru-RU" sz="3600" b="1" dirty="0" err="1"/>
              <a:t>елементів</a:t>
            </a:r>
            <a:r>
              <a:rPr lang="ru-RU" sz="3600" b="1" dirty="0"/>
              <a:t> словника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200" y="2664887"/>
            <a:ext cx="6451600" cy="2443163"/>
          </a:xfrm>
          <a:prstGeom prst="rect">
            <a:avLst/>
          </a:prstGeom>
        </p:spPr>
      </p:pic>
      <p:cxnSp>
        <p:nvCxnSpPr>
          <p:cNvPr id="8" name="Прямая со стрелкой 7"/>
          <p:cNvCxnSpPr/>
          <p:nvPr/>
        </p:nvCxnSpPr>
        <p:spPr>
          <a:xfrm flipH="1" flipV="1">
            <a:off x="5308600" y="3581400"/>
            <a:ext cx="1955800" cy="3050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 flipV="1">
            <a:off x="3048000" y="4572000"/>
            <a:ext cx="1651000" cy="990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53300" y="3733934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заміна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0" y="5562600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додавання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70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4800" y="1264335"/>
            <a:ext cx="8839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000000"/>
                </a:solidFill>
              </a:rPr>
              <a:t>Для </a:t>
            </a:r>
            <a:r>
              <a:rPr lang="ru-RU" sz="2200" dirty="0" err="1">
                <a:solidFill>
                  <a:srgbClr val="000000"/>
                </a:solidFill>
              </a:rPr>
              <a:t>видалення</a:t>
            </a:r>
            <a:r>
              <a:rPr lang="ru-RU" sz="2200" dirty="0">
                <a:solidFill>
                  <a:srgbClr val="000000"/>
                </a:solidFill>
              </a:rPr>
              <a:t> пари </a:t>
            </a:r>
            <a:r>
              <a:rPr lang="ru-RU" sz="2200" dirty="0" err="1">
                <a:solidFill>
                  <a:srgbClr val="000000"/>
                </a:solidFill>
              </a:rPr>
              <a:t>зі</a:t>
            </a:r>
            <a:r>
              <a:rPr lang="ru-RU" sz="2200" dirty="0">
                <a:solidFill>
                  <a:srgbClr val="000000"/>
                </a:solidFill>
              </a:rPr>
              <a:t> словника, </a:t>
            </a:r>
            <a:r>
              <a:rPr lang="ru-RU" sz="2200" dirty="0" err="1">
                <a:solidFill>
                  <a:srgbClr val="000000"/>
                </a:solidFill>
              </a:rPr>
              <a:t>використовують</a:t>
            </a:r>
            <a:r>
              <a:rPr lang="ru-RU" sz="2200" dirty="0">
                <a:solidFill>
                  <a:srgbClr val="000000"/>
                </a:solidFill>
              </a:rPr>
              <a:t> оператор </a:t>
            </a:r>
            <a:r>
              <a:rPr lang="ru-RU" sz="2200" b="1" dirty="0" err="1">
                <a:solidFill>
                  <a:srgbClr val="7F0055"/>
                </a:solidFill>
              </a:rPr>
              <a:t>del</a:t>
            </a:r>
            <a:endParaRPr lang="ru-RU" sz="2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1328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Доступ до </a:t>
            </a:r>
            <a:r>
              <a:rPr lang="ru-RU" sz="3600" b="1" dirty="0" err="1"/>
              <a:t>елементів</a:t>
            </a:r>
            <a:r>
              <a:rPr lang="ru-RU" sz="3600" b="1" dirty="0"/>
              <a:t> словника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62" y="2408992"/>
            <a:ext cx="6334614" cy="12994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510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1328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Операції</a:t>
            </a:r>
            <a:r>
              <a:rPr lang="ru-RU" sz="3600" b="1" dirty="0"/>
              <a:t> над словниками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4300" y="1010335"/>
            <a:ext cx="8915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1. </a:t>
            </a:r>
            <a:r>
              <a:rPr lang="ru-RU" sz="2200" dirty="0" err="1" smtClean="0"/>
              <a:t>Перевірка</a:t>
            </a:r>
            <a:r>
              <a:rPr lang="ru-RU" sz="2200" dirty="0" smtClean="0"/>
              <a:t> </a:t>
            </a:r>
            <a:r>
              <a:rPr lang="ru-RU" sz="2200" dirty="0" err="1"/>
              <a:t>приналежності</a:t>
            </a:r>
            <a:r>
              <a:rPr lang="ru-RU" sz="2200" dirty="0"/>
              <a:t> ключа </a:t>
            </a:r>
            <a:r>
              <a:rPr lang="ru-RU" sz="2200" dirty="0" err="1"/>
              <a:t>або</a:t>
            </a:r>
            <a:r>
              <a:rPr lang="ru-RU" sz="2200" dirty="0"/>
              <a:t> </a:t>
            </a:r>
            <a:r>
              <a:rPr lang="ru-RU" sz="2200" dirty="0" err="1"/>
              <a:t>значення</a:t>
            </a:r>
            <a:r>
              <a:rPr lang="ru-RU" sz="2200" dirty="0"/>
              <a:t> до словника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432684"/>
              </p:ext>
            </p:extLst>
          </p:nvPr>
        </p:nvGraphicFramePr>
        <p:xfrm>
          <a:off x="114300" y="1445652"/>
          <a:ext cx="90424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6377"/>
                <a:gridCol w="60460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err="1" smtClean="0">
                          <a:solidFill>
                            <a:srgbClr val="000000"/>
                          </a:solidFill>
                          <a:latin typeface="Arial,Bold"/>
                        </a:rPr>
                        <a:t>Операція</a:t>
                      </a:r>
                      <a:r>
                        <a:rPr lang="ru-RU" sz="2000" b="1" dirty="0" smtClean="0">
                          <a:solidFill>
                            <a:srgbClr val="000000"/>
                          </a:solidFill>
                          <a:latin typeface="Arial,Bold"/>
                        </a:rPr>
                        <a:t> 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err="1" smtClean="0">
                          <a:solidFill>
                            <a:srgbClr val="000000"/>
                          </a:solidFill>
                          <a:latin typeface="Arial,Bold"/>
                        </a:rPr>
                        <a:t>Опис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key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ru-RU" sz="2000" b="1" dirty="0" err="1" smtClean="0">
                          <a:solidFill>
                            <a:srgbClr val="7F0055"/>
                          </a:solidFill>
                          <a:latin typeface="Courier New,Bold"/>
                        </a:rPr>
                        <a:t>in</a:t>
                      </a:r>
                      <a:r>
                        <a:rPr lang="ru-RU" sz="2000" b="1" dirty="0" smtClean="0">
                          <a:solidFill>
                            <a:srgbClr val="7F0055"/>
                          </a:solidFill>
                          <a:latin typeface="Courier New,Bold"/>
                        </a:rPr>
                        <a:t> 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d 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Повертає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ru-RU" sz="2000" b="1" dirty="0" err="1" smtClean="0">
                          <a:solidFill>
                            <a:srgbClr val="7F0055"/>
                          </a:solidFill>
                          <a:latin typeface="Courier New,Bold"/>
                        </a:rPr>
                        <a:t>True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ru-RU" sz="2000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якщо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 ключ </a:t>
                      </a:r>
                      <a:r>
                        <a:rPr lang="ru-RU" sz="2000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key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входить до 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d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key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ru-RU" sz="2000" b="1" dirty="0" err="1" smtClean="0">
                          <a:solidFill>
                            <a:srgbClr val="7F0055"/>
                          </a:solidFill>
                          <a:latin typeface="Courier New,Bold"/>
                        </a:rPr>
                        <a:t>not</a:t>
                      </a:r>
                      <a:r>
                        <a:rPr lang="ru-RU" sz="2000" b="1" dirty="0" smtClean="0">
                          <a:solidFill>
                            <a:srgbClr val="7F0055"/>
                          </a:solidFill>
                          <a:latin typeface="Courier New,Bold"/>
                        </a:rPr>
                        <a:t> </a:t>
                      </a:r>
                      <a:r>
                        <a:rPr lang="ru-RU" sz="2000" b="1" dirty="0" err="1" smtClean="0">
                          <a:solidFill>
                            <a:srgbClr val="7F0055"/>
                          </a:solidFill>
                          <a:latin typeface="Courier New,Bold"/>
                        </a:rPr>
                        <a:t>in</a:t>
                      </a:r>
                      <a:r>
                        <a:rPr lang="ru-RU" sz="2000" b="1" dirty="0" smtClean="0">
                          <a:solidFill>
                            <a:srgbClr val="7F0055"/>
                          </a:solidFill>
                          <a:latin typeface="Courier New,Bold"/>
                        </a:rPr>
                        <a:t> 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d 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Повертає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ru-RU" sz="2000" b="1" dirty="0" err="1" smtClean="0">
                          <a:solidFill>
                            <a:srgbClr val="7F0055"/>
                          </a:solidFill>
                          <a:latin typeface="Courier New,Bold"/>
                        </a:rPr>
                        <a:t>True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ru-RU" sz="2000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якщо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 ключ </a:t>
                      </a:r>
                      <a:r>
                        <a:rPr lang="ru-RU" sz="2000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key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не входить до 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d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v </a:t>
                      </a:r>
                      <a:r>
                        <a:rPr lang="ru-RU" sz="2000" b="1" dirty="0" err="1" smtClean="0">
                          <a:solidFill>
                            <a:srgbClr val="7F0055"/>
                          </a:solidFill>
                          <a:latin typeface="Courier New,Bold"/>
                        </a:rPr>
                        <a:t>in</a:t>
                      </a:r>
                      <a:r>
                        <a:rPr lang="ru-RU" sz="2000" b="1" dirty="0" smtClean="0">
                          <a:solidFill>
                            <a:srgbClr val="7F0055"/>
                          </a:solidFill>
                          <a:latin typeface="Courier New,Bold"/>
                        </a:rPr>
                        <a:t> </a:t>
                      </a:r>
                      <a:r>
                        <a:rPr lang="ru-RU" sz="2000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d.values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() 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Повертає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ru-RU" sz="2000" b="1" dirty="0" err="1" smtClean="0">
                          <a:solidFill>
                            <a:srgbClr val="7F0055"/>
                          </a:solidFill>
                          <a:latin typeface="Courier New,Bold"/>
                        </a:rPr>
                        <a:t>True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ru-RU" sz="2000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якщо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ru-RU" sz="2000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значення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v 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входить до 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d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v </a:t>
                      </a:r>
                      <a:r>
                        <a:rPr lang="ru-RU" sz="2000" b="1" dirty="0" err="1" smtClean="0">
                          <a:solidFill>
                            <a:srgbClr val="7F0055"/>
                          </a:solidFill>
                          <a:latin typeface="Courier New,Bold"/>
                        </a:rPr>
                        <a:t>not</a:t>
                      </a:r>
                      <a:r>
                        <a:rPr lang="ru-RU" sz="2000" b="1" dirty="0" smtClean="0">
                          <a:solidFill>
                            <a:srgbClr val="7F0055"/>
                          </a:solidFill>
                          <a:latin typeface="Courier New,Bold"/>
                        </a:rPr>
                        <a:t> </a:t>
                      </a:r>
                      <a:r>
                        <a:rPr lang="ru-RU" sz="2000" b="1" dirty="0" err="1" smtClean="0">
                          <a:solidFill>
                            <a:srgbClr val="7F0055"/>
                          </a:solidFill>
                          <a:latin typeface="Courier New,Bold"/>
                        </a:rPr>
                        <a:t>in</a:t>
                      </a:r>
                      <a:r>
                        <a:rPr lang="ru-RU" sz="2000" b="1" dirty="0" smtClean="0">
                          <a:solidFill>
                            <a:srgbClr val="7F0055"/>
                          </a:solidFill>
                          <a:latin typeface="Courier New,Bold"/>
                        </a:rPr>
                        <a:t> </a:t>
                      </a:r>
                      <a:r>
                        <a:rPr lang="ru-RU" sz="2000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d.values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() 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Повертає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ru-RU" sz="2000" b="1" dirty="0" err="1" smtClean="0">
                          <a:solidFill>
                            <a:srgbClr val="7F0055"/>
                          </a:solidFill>
                          <a:latin typeface="Courier New,Bold"/>
                        </a:rPr>
                        <a:t>True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ru-RU" sz="2000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якщо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ru-RU" sz="2000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значення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v 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не входить до 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d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1943100" y="3444439"/>
            <a:ext cx="4572000" cy="3139321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sz="2200" dirty="0"/>
              <a:t>&gt;&gt;&gt; d = {</a:t>
            </a:r>
            <a:r>
              <a:rPr lang="en-US" sz="2200" dirty="0">
                <a:solidFill>
                  <a:srgbClr val="008000"/>
                </a:solidFill>
              </a:rPr>
              <a:t>'first</a:t>
            </a:r>
            <a:r>
              <a:rPr lang="en-US" sz="2200" dirty="0"/>
              <a:t>': 1, </a:t>
            </a:r>
            <a:r>
              <a:rPr lang="en-US" sz="2200" dirty="0">
                <a:solidFill>
                  <a:srgbClr val="008000"/>
                </a:solidFill>
              </a:rPr>
              <a:t>'second</a:t>
            </a:r>
            <a:r>
              <a:rPr lang="en-US" sz="2200" dirty="0"/>
              <a:t>': 2}</a:t>
            </a:r>
          </a:p>
          <a:p>
            <a:r>
              <a:rPr lang="en-US" sz="2200" dirty="0"/>
              <a:t>&gt;&gt;&gt; </a:t>
            </a:r>
            <a:r>
              <a:rPr lang="en-US" sz="2200" dirty="0">
                <a:solidFill>
                  <a:srgbClr val="008000"/>
                </a:solidFill>
              </a:rPr>
              <a:t>'first</a:t>
            </a:r>
            <a:r>
              <a:rPr lang="en-US" sz="2200" dirty="0"/>
              <a:t>' in d</a:t>
            </a:r>
          </a:p>
          <a:p>
            <a:r>
              <a:rPr lang="en-US" sz="2200" dirty="0">
                <a:solidFill>
                  <a:srgbClr val="0000CC"/>
                </a:solidFill>
              </a:rPr>
              <a:t>True</a:t>
            </a:r>
          </a:p>
          <a:p>
            <a:r>
              <a:rPr lang="en-US" sz="2200" dirty="0"/>
              <a:t>&gt;&gt;&gt; </a:t>
            </a:r>
            <a:r>
              <a:rPr lang="en-US" sz="2200" dirty="0">
                <a:solidFill>
                  <a:srgbClr val="008000"/>
                </a:solidFill>
              </a:rPr>
              <a:t>'third</a:t>
            </a:r>
            <a:r>
              <a:rPr lang="en-US" sz="2200" dirty="0"/>
              <a:t>' in d</a:t>
            </a:r>
          </a:p>
          <a:p>
            <a:r>
              <a:rPr lang="en-US" sz="2200" dirty="0">
                <a:solidFill>
                  <a:srgbClr val="0000CC"/>
                </a:solidFill>
              </a:rPr>
              <a:t>False</a:t>
            </a:r>
          </a:p>
          <a:p>
            <a:r>
              <a:rPr lang="en-US" sz="2200" dirty="0"/>
              <a:t>&gt;&gt;&gt; 222 in </a:t>
            </a:r>
            <a:r>
              <a:rPr lang="en-US" sz="2200" dirty="0" err="1"/>
              <a:t>d.values</a:t>
            </a:r>
            <a:r>
              <a:rPr lang="en-US" sz="2200" dirty="0"/>
              <a:t>()</a:t>
            </a:r>
          </a:p>
          <a:p>
            <a:r>
              <a:rPr lang="en-US" sz="2200" dirty="0">
                <a:solidFill>
                  <a:srgbClr val="0000CC"/>
                </a:solidFill>
              </a:rPr>
              <a:t>False</a:t>
            </a:r>
          </a:p>
          <a:p>
            <a:r>
              <a:rPr lang="en-US" sz="2200" dirty="0"/>
              <a:t>&gt;&gt;&gt; 2 in </a:t>
            </a:r>
            <a:r>
              <a:rPr lang="en-US" sz="2200" dirty="0" err="1"/>
              <a:t>d.values</a:t>
            </a:r>
            <a:r>
              <a:rPr lang="en-US" sz="2200" dirty="0"/>
              <a:t>()</a:t>
            </a:r>
          </a:p>
          <a:p>
            <a:r>
              <a:rPr lang="en-US" sz="2200" dirty="0">
                <a:solidFill>
                  <a:srgbClr val="0000CC"/>
                </a:solidFill>
              </a:rPr>
              <a:t>True</a:t>
            </a:r>
            <a:endParaRPr lang="ru-RU" sz="2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39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328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Операції</a:t>
            </a:r>
            <a:r>
              <a:rPr lang="ru-RU" sz="3600" b="1" dirty="0"/>
              <a:t> над словниками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4300" y="971034"/>
            <a:ext cx="505093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 smtClean="0"/>
              <a:t>2. </a:t>
            </a:r>
            <a:r>
              <a:rPr lang="ru-RU" sz="2200" dirty="0" err="1" smtClean="0"/>
              <a:t>Вибір</a:t>
            </a:r>
            <a:r>
              <a:rPr lang="ru-RU" sz="2200" dirty="0" smtClean="0"/>
              <a:t> </a:t>
            </a:r>
            <a:r>
              <a:rPr lang="ru-RU" sz="2200" dirty="0" err="1"/>
              <a:t>елементів</a:t>
            </a:r>
            <a:r>
              <a:rPr lang="ru-RU" sz="2200" dirty="0"/>
              <a:t> </a:t>
            </a:r>
            <a:r>
              <a:rPr lang="ru-RU" sz="2200" dirty="0" err="1"/>
              <a:t>чи</a:t>
            </a:r>
            <a:r>
              <a:rPr lang="ru-RU" sz="2200" dirty="0"/>
              <a:t> </a:t>
            </a:r>
            <a:r>
              <a:rPr lang="ru-RU" sz="2200" dirty="0" err="1"/>
              <a:t>колекцій</a:t>
            </a:r>
            <a:r>
              <a:rPr lang="ru-RU" sz="2200" dirty="0"/>
              <a:t> словника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772186"/>
              </p:ext>
            </p:extLst>
          </p:nvPr>
        </p:nvGraphicFramePr>
        <p:xfrm>
          <a:off x="114300" y="1445652"/>
          <a:ext cx="9042400" cy="2962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/>
                <a:gridCol w="73152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2200" b="1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Операція</a:t>
                      </a:r>
                      <a:r>
                        <a:rPr lang="ru-RU" sz="2200" b="1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ru-RU" sz="2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2200" b="1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Опис</a:t>
                      </a:r>
                      <a:endParaRPr lang="ru-RU" sz="2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GB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d.get</a:t>
                      </a:r>
                      <a:r>
                        <a:rPr lang="en-GB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(k) </a:t>
                      </a:r>
                      <a:endParaRPr lang="ru-RU" sz="2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Повертає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значення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ru-RU" sz="2200" b="1" dirty="0" smtClean="0">
                          <a:solidFill>
                            <a:srgbClr val="000000"/>
                          </a:solidFill>
                          <a:latin typeface="+mn-lt"/>
                        </a:rPr>
                        <a:t>ключа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GB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k </a:t>
                      </a: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або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GB" sz="2200" b="1" dirty="0" smtClean="0">
                          <a:solidFill>
                            <a:srgbClr val="7F0055"/>
                          </a:solidFill>
                          <a:latin typeface="+mn-lt"/>
                        </a:rPr>
                        <a:t>None</a:t>
                      </a:r>
                      <a:r>
                        <a:rPr lang="en-GB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, </a:t>
                      </a: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якщо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ключа </a:t>
                      </a:r>
                      <a:r>
                        <a:rPr lang="en-GB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k </a:t>
                      </a: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немає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у словнику.</a:t>
                      </a:r>
                      <a:endParaRPr lang="ru-RU" sz="2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d.get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(</a:t>
                      </a: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k,v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) </a:t>
                      </a:r>
                      <a:endParaRPr lang="ru-RU" sz="2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Повертає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значення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ru-RU" sz="2200" b="1" dirty="0" smtClean="0">
                          <a:solidFill>
                            <a:srgbClr val="000000"/>
                          </a:solidFill>
                          <a:latin typeface="+mn-lt"/>
                        </a:rPr>
                        <a:t>ключа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k </a:t>
                      </a: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або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v, </a:t>
                      </a: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якщо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ключа k </a:t>
                      </a: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немає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у словнику.</a:t>
                      </a:r>
                      <a:endParaRPr lang="ru-RU" sz="2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d.items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() </a:t>
                      </a:r>
                      <a:endParaRPr lang="ru-RU" sz="2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Повертає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колекцію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всіх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пар ключ-</a:t>
                      </a: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значення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в словнику d.</a:t>
                      </a:r>
                      <a:endParaRPr lang="ru-RU" sz="2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d.keys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() </a:t>
                      </a:r>
                      <a:endParaRPr lang="ru-RU" sz="2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Повертає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колекцію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всіх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ru-RU" sz="2200" b="1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ключів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словника d.</a:t>
                      </a:r>
                      <a:endParaRPr lang="ru-RU" sz="2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d.values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() </a:t>
                      </a:r>
                      <a:endParaRPr lang="ru-RU" sz="2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Повертає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колекцію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всіх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ru-RU" sz="2200" b="1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значень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в словнику d.</a:t>
                      </a:r>
                      <a:endParaRPr lang="ru-RU" sz="2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175" y="4432301"/>
            <a:ext cx="5755006" cy="2425700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</p:pic>
    </p:spTree>
    <p:extLst>
      <p:ext uri="{BB962C8B-B14F-4D97-AF65-F5344CB8AC3E}">
        <p14:creationId xmlns:p14="http://schemas.microsoft.com/office/powerpoint/2010/main" val="348802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328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Операції</a:t>
            </a:r>
            <a:r>
              <a:rPr lang="ru-RU" sz="3600" b="1" dirty="0"/>
              <a:t> над словниками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19966" y="1047234"/>
            <a:ext cx="241354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 smtClean="0"/>
              <a:t>3. </a:t>
            </a:r>
            <a:r>
              <a:rPr lang="ru-RU" sz="2200" dirty="0" err="1" smtClean="0"/>
              <a:t>Аналіз</a:t>
            </a:r>
            <a:r>
              <a:rPr lang="ru-RU" sz="2200" dirty="0" smtClean="0"/>
              <a:t> </a:t>
            </a:r>
            <a:r>
              <a:rPr lang="ru-RU" sz="2200" dirty="0"/>
              <a:t>словника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503139"/>
              </p:ext>
            </p:extLst>
          </p:nvPr>
        </p:nvGraphicFramePr>
        <p:xfrm>
          <a:off x="101600" y="1546542"/>
          <a:ext cx="9042400" cy="1572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/>
                <a:gridCol w="77089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2200" b="1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Операція</a:t>
                      </a:r>
                      <a:r>
                        <a:rPr lang="ru-RU" sz="2200" b="1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ru-RU" sz="2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2200" b="1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Опис</a:t>
                      </a:r>
                      <a:endParaRPr lang="ru-RU" sz="2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GB" sz="2200" dirty="0" err="1" smtClean="0"/>
                        <a:t>len</a:t>
                      </a:r>
                      <a:r>
                        <a:rPr lang="en-GB" sz="2200" dirty="0" smtClean="0"/>
                        <a:t>(d) </a:t>
                      </a:r>
                      <a:endParaRPr lang="ru-RU" sz="2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 err="1" smtClean="0"/>
                        <a:t>Довжина</a:t>
                      </a:r>
                      <a:r>
                        <a:rPr lang="ru-RU" sz="2200" dirty="0" smtClean="0"/>
                        <a:t> </a:t>
                      </a:r>
                      <a:r>
                        <a:rPr lang="en-GB" sz="2200" dirty="0" smtClean="0"/>
                        <a:t>d (</a:t>
                      </a:r>
                      <a:r>
                        <a:rPr lang="ru-RU" sz="2200" dirty="0" err="1" smtClean="0"/>
                        <a:t>кількість</a:t>
                      </a:r>
                      <a:r>
                        <a:rPr lang="ru-RU" sz="2200" dirty="0" smtClean="0"/>
                        <a:t> пар ключ-</a:t>
                      </a:r>
                      <a:r>
                        <a:rPr lang="ru-RU" sz="2200" dirty="0" err="1" smtClean="0"/>
                        <a:t>значення</a:t>
                      </a:r>
                      <a:r>
                        <a:rPr lang="ru-RU" sz="2200" dirty="0" smtClean="0"/>
                        <a:t>)</a:t>
                      </a:r>
                      <a:endParaRPr lang="ru-RU" sz="2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GB" sz="2200" dirty="0" smtClean="0"/>
                        <a:t>min(d) </a:t>
                      </a:r>
                      <a:endParaRPr lang="ru-RU" sz="2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 err="1" smtClean="0"/>
                        <a:t>Найменший</a:t>
                      </a:r>
                      <a:r>
                        <a:rPr lang="ru-RU" sz="2200" dirty="0" smtClean="0"/>
                        <a:t> ключ словника </a:t>
                      </a:r>
                      <a:r>
                        <a:rPr lang="en-GB" sz="2200" dirty="0" smtClean="0"/>
                        <a:t>d (</a:t>
                      </a:r>
                      <a:r>
                        <a:rPr lang="ru-RU" sz="2200" dirty="0" err="1" smtClean="0"/>
                        <a:t>якщо</a:t>
                      </a:r>
                      <a:r>
                        <a:rPr lang="ru-RU" sz="2200" dirty="0" smtClean="0"/>
                        <a:t> </a:t>
                      </a:r>
                      <a:r>
                        <a:rPr lang="ru-RU" sz="2200" dirty="0" err="1" smtClean="0"/>
                        <a:t>ключі</a:t>
                      </a:r>
                      <a:r>
                        <a:rPr lang="ru-RU" sz="2200" dirty="0" smtClean="0"/>
                        <a:t> </a:t>
                      </a:r>
                      <a:r>
                        <a:rPr lang="ru-RU" sz="2200" dirty="0" err="1" smtClean="0"/>
                        <a:t>можна</a:t>
                      </a:r>
                      <a:r>
                        <a:rPr lang="ru-RU" sz="2200" dirty="0" smtClean="0"/>
                        <a:t> </a:t>
                      </a:r>
                      <a:r>
                        <a:rPr lang="ru-RU" sz="2200" dirty="0" err="1" smtClean="0"/>
                        <a:t>порівнювати</a:t>
                      </a:r>
                      <a:r>
                        <a:rPr lang="ru-RU" sz="2200" dirty="0" smtClean="0"/>
                        <a:t>)</a:t>
                      </a:r>
                      <a:endParaRPr lang="ru-RU" sz="2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GB" sz="2200" dirty="0" smtClean="0"/>
                        <a:t>max(d) </a:t>
                      </a:r>
                      <a:endParaRPr lang="ru-RU" sz="2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 err="1" smtClean="0"/>
                        <a:t>Найбільший</a:t>
                      </a:r>
                      <a:r>
                        <a:rPr lang="ru-RU" sz="2200" dirty="0" smtClean="0"/>
                        <a:t> ключ словника </a:t>
                      </a:r>
                      <a:r>
                        <a:rPr lang="en-GB" sz="2200" dirty="0" smtClean="0"/>
                        <a:t>d (</a:t>
                      </a:r>
                      <a:r>
                        <a:rPr lang="ru-RU" sz="2200" dirty="0" err="1" smtClean="0"/>
                        <a:t>якщо</a:t>
                      </a:r>
                      <a:r>
                        <a:rPr lang="ru-RU" sz="2200" dirty="0" smtClean="0"/>
                        <a:t> </a:t>
                      </a:r>
                      <a:r>
                        <a:rPr lang="ru-RU" sz="2200" dirty="0" err="1" smtClean="0"/>
                        <a:t>ключі</a:t>
                      </a:r>
                      <a:r>
                        <a:rPr lang="ru-RU" sz="2200" dirty="0" smtClean="0"/>
                        <a:t> </a:t>
                      </a:r>
                      <a:r>
                        <a:rPr lang="ru-RU" sz="2200" dirty="0" err="1" smtClean="0"/>
                        <a:t>можна</a:t>
                      </a:r>
                      <a:r>
                        <a:rPr lang="ru-RU" sz="2200" dirty="0" smtClean="0"/>
                        <a:t> </a:t>
                      </a:r>
                      <a:r>
                        <a:rPr lang="ru-RU" sz="2200" dirty="0" err="1" smtClean="0"/>
                        <a:t>порівнювати</a:t>
                      </a:r>
                      <a:r>
                        <a:rPr lang="ru-RU" sz="2200" dirty="0" smtClean="0"/>
                        <a:t>)</a:t>
                      </a:r>
                      <a:endParaRPr lang="ru-RU" sz="2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921" y="3352120"/>
            <a:ext cx="5410679" cy="1407618"/>
          </a:xfrm>
          <a:prstGeom prst="rect">
            <a:avLst/>
          </a:prstGeom>
          <a:ln>
            <a:solidFill>
              <a:srgbClr val="0000CC"/>
            </a:solidFill>
          </a:ln>
        </p:spPr>
      </p:pic>
      <p:sp>
        <p:nvSpPr>
          <p:cNvPr id="7" name="Прямоугольник 6"/>
          <p:cNvSpPr/>
          <p:nvPr/>
        </p:nvSpPr>
        <p:spPr>
          <a:xfrm>
            <a:off x="190500" y="4988338"/>
            <a:ext cx="8763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/>
              <a:t>Вищенаведені</a:t>
            </a:r>
            <a:r>
              <a:rPr lang="ru-RU" sz="2000" dirty="0"/>
              <a:t> </a:t>
            </a:r>
            <a:r>
              <a:rPr lang="ru-RU" sz="2000" dirty="0" err="1"/>
              <a:t>операції</a:t>
            </a:r>
            <a:r>
              <a:rPr lang="ru-RU" sz="2000" dirty="0"/>
              <a:t> </a:t>
            </a:r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/>
              <a:t>проводити</a:t>
            </a:r>
            <a:r>
              <a:rPr lang="ru-RU" sz="2000" dirty="0"/>
              <a:t> не </a:t>
            </a:r>
            <a:r>
              <a:rPr lang="ru-RU" sz="2000" dirty="0" err="1"/>
              <a:t>лише</a:t>
            </a:r>
            <a:r>
              <a:rPr lang="ru-RU" sz="2000" dirty="0"/>
              <a:t> з ключами, але і з</a:t>
            </a:r>
          </a:p>
          <a:p>
            <a:r>
              <a:rPr lang="ru-RU" sz="2000" dirty="0" err="1"/>
              <a:t>значеннями</a:t>
            </a:r>
            <a:r>
              <a:rPr lang="ru-RU" sz="2000" dirty="0"/>
              <a:t> словника. Для </a:t>
            </a:r>
            <a:r>
              <a:rPr lang="ru-RU" sz="2000" dirty="0" err="1"/>
              <a:t>цього</a:t>
            </a:r>
            <a:r>
              <a:rPr lang="ru-RU" sz="2000" dirty="0"/>
              <a:t> </a:t>
            </a:r>
            <a:r>
              <a:rPr lang="ru-RU" sz="2000" dirty="0" err="1"/>
              <a:t>потрібно</a:t>
            </a:r>
            <a:r>
              <a:rPr lang="ru-RU" sz="2000" dirty="0"/>
              <a:t> </a:t>
            </a:r>
            <a:r>
              <a:rPr lang="ru-RU" sz="2000" dirty="0" err="1"/>
              <a:t>замість</a:t>
            </a:r>
            <a:r>
              <a:rPr lang="ru-RU" sz="2000" dirty="0"/>
              <a:t> словника </a:t>
            </a:r>
            <a:r>
              <a:rPr lang="ru-RU" sz="2000" dirty="0" err="1"/>
              <a:t>брати</a:t>
            </a:r>
            <a:r>
              <a:rPr lang="ru-RU" sz="2000" dirty="0"/>
              <a:t> </a:t>
            </a:r>
            <a:r>
              <a:rPr lang="ru-RU" sz="2000" dirty="0" err="1"/>
              <a:t>колекцію</a:t>
            </a:r>
            <a:endParaRPr lang="ru-RU" sz="2000" dirty="0"/>
          </a:p>
          <a:p>
            <a:r>
              <a:rPr lang="ru-RU" sz="2000" dirty="0" err="1"/>
              <a:t>його</a:t>
            </a:r>
            <a:r>
              <a:rPr lang="ru-RU" sz="2000" dirty="0"/>
              <a:t> </a:t>
            </a:r>
            <a:r>
              <a:rPr lang="ru-RU" sz="2000" dirty="0" err="1" smtClean="0"/>
              <a:t>значень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552700" y="5775514"/>
            <a:ext cx="2552700" cy="76944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2200" dirty="0"/>
              <a:t>&gt;&gt;&gt; min(</a:t>
            </a:r>
            <a:r>
              <a:rPr lang="en-GB" sz="2200" dirty="0" err="1"/>
              <a:t>d.values</a:t>
            </a:r>
            <a:r>
              <a:rPr lang="en-GB" sz="2200" dirty="0"/>
              <a:t>())</a:t>
            </a:r>
          </a:p>
          <a:p>
            <a:r>
              <a:rPr lang="en-GB" sz="2200" dirty="0">
                <a:solidFill>
                  <a:srgbClr val="0000CC"/>
                </a:solidFill>
              </a:rPr>
              <a:t>1</a:t>
            </a:r>
            <a:endParaRPr lang="ru-RU" sz="2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87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6625" y="1021834"/>
            <a:ext cx="329308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b="1" dirty="0" smtClean="0"/>
              <a:t>4. </a:t>
            </a:r>
            <a:r>
              <a:rPr lang="ru-RU" sz="2200" b="1" dirty="0" err="1" smtClean="0"/>
              <a:t>Модифікація</a:t>
            </a:r>
            <a:r>
              <a:rPr lang="ru-RU" sz="2200" b="1" dirty="0" smtClean="0"/>
              <a:t> </a:t>
            </a:r>
            <a:r>
              <a:rPr lang="ru-RU" sz="2200" b="1" dirty="0"/>
              <a:t>словника</a:t>
            </a:r>
            <a:endParaRPr lang="ru-RU" sz="2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1328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Операції</a:t>
            </a:r>
            <a:r>
              <a:rPr lang="ru-RU" sz="3600" b="1" dirty="0"/>
              <a:t> над словниками</a:t>
            </a:r>
            <a:endParaRPr lang="ru-RU" sz="36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87870"/>
              </p:ext>
            </p:extLst>
          </p:nvPr>
        </p:nvGraphicFramePr>
        <p:xfrm>
          <a:off x="114300" y="1445652"/>
          <a:ext cx="9042400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500"/>
                <a:gridCol w="7454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err="1" smtClean="0">
                          <a:solidFill>
                            <a:srgbClr val="000000"/>
                          </a:solidFill>
                          <a:latin typeface="Arial,Bold"/>
                        </a:rPr>
                        <a:t>Операція</a:t>
                      </a:r>
                      <a:r>
                        <a:rPr lang="ru-RU" sz="2000" b="1" dirty="0" smtClean="0">
                          <a:solidFill>
                            <a:srgbClr val="000000"/>
                          </a:solidFill>
                          <a:latin typeface="Arial,Bold"/>
                        </a:rPr>
                        <a:t> 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err="1" smtClean="0">
                          <a:solidFill>
                            <a:srgbClr val="000000"/>
                          </a:solidFill>
                          <a:latin typeface="Arial,Bold"/>
                        </a:rPr>
                        <a:t>Опис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err="1" smtClean="0"/>
                        <a:t>d.clear</a:t>
                      </a:r>
                      <a:r>
                        <a:rPr lang="en-GB" sz="2000" dirty="0" smtClean="0"/>
                        <a:t>() 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err="1" smtClean="0"/>
                        <a:t>Видаляє</a:t>
                      </a:r>
                      <a:r>
                        <a:rPr lang="ru-RU" sz="2000" dirty="0" smtClean="0"/>
                        <a:t> </a:t>
                      </a:r>
                      <a:r>
                        <a:rPr lang="ru-RU" sz="2000" dirty="0" err="1" smtClean="0"/>
                        <a:t>всі</a:t>
                      </a:r>
                      <a:r>
                        <a:rPr lang="ru-RU" sz="2000" dirty="0" smtClean="0"/>
                        <a:t> </a:t>
                      </a:r>
                      <a:r>
                        <a:rPr lang="ru-RU" sz="2000" dirty="0" err="1" smtClean="0"/>
                        <a:t>елементи</a:t>
                      </a:r>
                      <a:r>
                        <a:rPr lang="ru-RU" sz="2000" dirty="0" smtClean="0"/>
                        <a:t> </a:t>
                      </a:r>
                      <a:r>
                        <a:rPr lang="ru-RU" sz="2000" dirty="0" err="1" smtClean="0"/>
                        <a:t>зі</a:t>
                      </a:r>
                      <a:r>
                        <a:rPr lang="ru-RU" sz="2000" dirty="0" smtClean="0"/>
                        <a:t> словника </a:t>
                      </a:r>
                      <a:r>
                        <a:rPr lang="en-GB" sz="2000" dirty="0" smtClean="0"/>
                        <a:t>d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err="1" smtClean="0"/>
                        <a:t>d.copy</a:t>
                      </a:r>
                      <a:r>
                        <a:rPr lang="en-GB" sz="2000" dirty="0" smtClean="0"/>
                        <a:t>() 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err="1" smtClean="0"/>
                        <a:t>Повертає</a:t>
                      </a:r>
                      <a:r>
                        <a:rPr lang="ru-RU" sz="2000" dirty="0" smtClean="0"/>
                        <a:t> </a:t>
                      </a:r>
                      <a:r>
                        <a:rPr lang="ru-RU" sz="2000" dirty="0" err="1" smtClean="0"/>
                        <a:t>копію</a:t>
                      </a:r>
                      <a:r>
                        <a:rPr lang="ru-RU" sz="2000" dirty="0" smtClean="0"/>
                        <a:t> словника </a:t>
                      </a:r>
                      <a:r>
                        <a:rPr lang="en-GB" sz="2000" dirty="0" smtClean="0"/>
                        <a:t>d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err="1" smtClean="0"/>
                        <a:t>d.pop</a:t>
                      </a:r>
                      <a:r>
                        <a:rPr lang="en-GB" sz="2000" dirty="0" smtClean="0"/>
                        <a:t>(k) 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err="1" smtClean="0"/>
                        <a:t>Повертає</a:t>
                      </a:r>
                      <a:r>
                        <a:rPr lang="ru-RU" sz="2000" dirty="0" smtClean="0"/>
                        <a:t> </a:t>
                      </a:r>
                      <a:r>
                        <a:rPr lang="ru-RU" sz="2000" dirty="0" err="1" smtClean="0"/>
                        <a:t>значення</a:t>
                      </a:r>
                      <a:r>
                        <a:rPr lang="ru-RU" sz="2000" dirty="0" smtClean="0"/>
                        <a:t> ключа </a:t>
                      </a:r>
                      <a:r>
                        <a:rPr lang="en-GB" sz="2000" dirty="0" smtClean="0"/>
                        <a:t>k </a:t>
                      </a:r>
                      <a:r>
                        <a:rPr lang="ru-RU" sz="2000" dirty="0" smtClean="0"/>
                        <a:t>і </a:t>
                      </a:r>
                      <a:r>
                        <a:rPr lang="ru-RU" sz="2000" dirty="0" err="1" smtClean="0"/>
                        <a:t>видаляє</a:t>
                      </a:r>
                      <a:r>
                        <a:rPr lang="ru-RU" sz="2000" dirty="0" smtClean="0"/>
                        <a:t> </a:t>
                      </a:r>
                      <a:r>
                        <a:rPr lang="ru-RU" sz="2000" dirty="0" err="1" smtClean="0"/>
                        <a:t>зі</a:t>
                      </a:r>
                      <a:r>
                        <a:rPr lang="ru-RU" sz="2000" dirty="0" smtClean="0"/>
                        <a:t> словника </a:t>
                      </a:r>
                      <a:r>
                        <a:rPr lang="ru-RU" sz="2000" dirty="0" err="1" smtClean="0"/>
                        <a:t>елемент</a:t>
                      </a:r>
                      <a:r>
                        <a:rPr lang="ru-RU" sz="2000" dirty="0" smtClean="0"/>
                        <a:t> з </a:t>
                      </a:r>
                      <a:r>
                        <a:rPr lang="ru-RU" sz="2000" dirty="0" err="1" smtClean="0"/>
                        <a:t>ключем</a:t>
                      </a:r>
                      <a:r>
                        <a:rPr lang="ru-RU" sz="2000" dirty="0" smtClean="0"/>
                        <a:t> </a:t>
                      </a:r>
                      <a:r>
                        <a:rPr lang="en-GB" sz="2000" dirty="0" smtClean="0"/>
                        <a:t>k (</a:t>
                      </a:r>
                      <a:r>
                        <a:rPr lang="ru-RU" sz="2000" dirty="0" err="1" smtClean="0"/>
                        <a:t>якщо</a:t>
                      </a:r>
                      <a:r>
                        <a:rPr lang="ru-RU" sz="2000" dirty="0" smtClean="0"/>
                        <a:t> ключа </a:t>
                      </a:r>
                      <a:r>
                        <a:rPr lang="en-GB" sz="2000" dirty="0" smtClean="0"/>
                        <a:t>k </a:t>
                      </a:r>
                      <a:r>
                        <a:rPr lang="ru-RU" sz="2000" dirty="0" err="1" smtClean="0"/>
                        <a:t>немає</a:t>
                      </a:r>
                      <a:r>
                        <a:rPr lang="ru-RU" sz="2000" dirty="0" smtClean="0"/>
                        <a:t> у словнику, то </a:t>
                      </a:r>
                      <a:r>
                        <a:rPr lang="ru-RU" sz="2000" dirty="0" err="1" smtClean="0"/>
                        <a:t>видає</a:t>
                      </a:r>
                      <a:r>
                        <a:rPr lang="ru-RU" sz="2000" dirty="0" smtClean="0"/>
                        <a:t> </a:t>
                      </a:r>
                      <a:r>
                        <a:rPr lang="ru-RU" sz="2000" dirty="0" err="1" smtClean="0"/>
                        <a:t>помилку</a:t>
                      </a:r>
                      <a:r>
                        <a:rPr lang="ru-RU" sz="2000" dirty="0" smtClean="0"/>
                        <a:t>)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err="1" smtClean="0"/>
                        <a:t>d.pop</a:t>
                      </a:r>
                      <a:r>
                        <a:rPr lang="en-GB" sz="2000" dirty="0" smtClean="0"/>
                        <a:t>(</a:t>
                      </a:r>
                      <a:r>
                        <a:rPr lang="en-GB" sz="2000" dirty="0" err="1" smtClean="0"/>
                        <a:t>k,v</a:t>
                      </a:r>
                      <a:r>
                        <a:rPr lang="en-GB" sz="2000" dirty="0" smtClean="0"/>
                        <a:t>) 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err="1" smtClean="0"/>
                        <a:t>Повертає</a:t>
                      </a:r>
                      <a:r>
                        <a:rPr lang="ru-RU" sz="2000" dirty="0" smtClean="0"/>
                        <a:t> </a:t>
                      </a:r>
                      <a:r>
                        <a:rPr lang="ru-RU" sz="2000" dirty="0" err="1" smtClean="0"/>
                        <a:t>значення</a:t>
                      </a:r>
                      <a:r>
                        <a:rPr lang="ru-RU" sz="2000" dirty="0" smtClean="0"/>
                        <a:t> ключа </a:t>
                      </a:r>
                      <a:r>
                        <a:rPr lang="en-GB" sz="2000" dirty="0" smtClean="0"/>
                        <a:t>k </a:t>
                      </a:r>
                      <a:r>
                        <a:rPr lang="ru-RU" sz="2000" dirty="0" smtClean="0"/>
                        <a:t>і </a:t>
                      </a:r>
                      <a:r>
                        <a:rPr lang="ru-RU" sz="2000" dirty="0" err="1" smtClean="0"/>
                        <a:t>видаляє</a:t>
                      </a:r>
                      <a:r>
                        <a:rPr lang="ru-RU" sz="2000" dirty="0" smtClean="0"/>
                        <a:t> </a:t>
                      </a:r>
                      <a:r>
                        <a:rPr lang="ru-RU" sz="2000" dirty="0" err="1" smtClean="0"/>
                        <a:t>зі</a:t>
                      </a:r>
                      <a:r>
                        <a:rPr lang="ru-RU" sz="2000" dirty="0" smtClean="0"/>
                        <a:t> словника </a:t>
                      </a:r>
                      <a:r>
                        <a:rPr lang="ru-RU" sz="2000" dirty="0" err="1" smtClean="0"/>
                        <a:t>елемент</a:t>
                      </a:r>
                      <a:r>
                        <a:rPr lang="ru-RU" sz="2000" dirty="0" smtClean="0"/>
                        <a:t> з </a:t>
                      </a:r>
                      <a:r>
                        <a:rPr lang="ru-RU" sz="2000" dirty="0" err="1" smtClean="0"/>
                        <a:t>ключем</a:t>
                      </a:r>
                      <a:r>
                        <a:rPr lang="ru-RU" sz="2000" dirty="0" smtClean="0"/>
                        <a:t> </a:t>
                      </a:r>
                      <a:r>
                        <a:rPr lang="en-GB" sz="2000" dirty="0" smtClean="0"/>
                        <a:t>k. </a:t>
                      </a:r>
                      <a:r>
                        <a:rPr lang="ru-RU" sz="2000" dirty="0" err="1" smtClean="0"/>
                        <a:t>Якщо</a:t>
                      </a:r>
                      <a:r>
                        <a:rPr lang="ru-RU" sz="2000" dirty="0" smtClean="0"/>
                        <a:t> ключа </a:t>
                      </a:r>
                      <a:r>
                        <a:rPr lang="en-GB" sz="2000" dirty="0" smtClean="0"/>
                        <a:t>k </a:t>
                      </a:r>
                      <a:r>
                        <a:rPr lang="ru-RU" sz="2000" dirty="0" err="1" smtClean="0"/>
                        <a:t>немає</a:t>
                      </a:r>
                      <a:r>
                        <a:rPr lang="ru-RU" sz="2000" dirty="0" smtClean="0"/>
                        <a:t> у словнику, то </a:t>
                      </a:r>
                      <a:r>
                        <a:rPr lang="ru-RU" sz="2000" dirty="0" err="1" smtClean="0"/>
                        <a:t>повертає</a:t>
                      </a:r>
                      <a:r>
                        <a:rPr lang="ru-RU" sz="2000" dirty="0" smtClean="0"/>
                        <a:t> </a:t>
                      </a:r>
                      <a:r>
                        <a:rPr lang="ru-RU" sz="2000" dirty="0" err="1" smtClean="0"/>
                        <a:t>значення</a:t>
                      </a:r>
                      <a:r>
                        <a:rPr lang="ru-RU" sz="2000" dirty="0" smtClean="0"/>
                        <a:t> </a:t>
                      </a:r>
                      <a:r>
                        <a:rPr lang="en-GB" sz="2000" dirty="0" smtClean="0"/>
                        <a:t>v</a:t>
                      </a:r>
                      <a:r>
                        <a:rPr lang="uk-UA" sz="2000" dirty="0" smtClean="0"/>
                        <a:t>.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err="1" smtClean="0"/>
                        <a:t>d.popitem</a:t>
                      </a:r>
                      <a:r>
                        <a:rPr lang="en-GB" sz="2000" dirty="0" smtClean="0"/>
                        <a:t>() 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err="1" smtClean="0"/>
                        <a:t>Повертає</a:t>
                      </a:r>
                      <a:r>
                        <a:rPr lang="ru-RU" sz="2000" dirty="0" smtClean="0"/>
                        <a:t> і </a:t>
                      </a:r>
                      <a:r>
                        <a:rPr lang="ru-RU" sz="2000" dirty="0" err="1" smtClean="0"/>
                        <a:t>видаляє</a:t>
                      </a:r>
                      <a:r>
                        <a:rPr lang="ru-RU" sz="2000" dirty="0" smtClean="0"/>
                        <a:t> </a:t>
                      </a:r>
                      <a:r>
                        <a:rPr lang="ru-RU" sz="2000" dirty="0" err="1" smtClean="0"/>
                        <a:t>довільну</a:t>
                      </a:r>
                      <a:r>
                        <a:rPr lang="ru-RU" sz="2000" dirty="0" smtClean="0"/>
                        <a:t> пару ключ-</a:t>
                      </a:r>
                      <a:r>
                        <a:rPr lang="ru-RU" sz="2000" dirty="0" err="1" smtClean="0"/>
                        <a:t>значення</a:t>
                      </a:r>
                      <a:r>
                        <a:rPr lang="ru-RU" sz="2000" dirty="0" smtClean="0"/>
                        <a:t> </a:t>
                      </a:r>
                      <a:r>
                        <a:rPr lang="ru-RU" sz="2000" dirty="0" err="1" smtClean="0"/>
                        <a:t>зі</a:t>
                      </a:r>
                      <a:r>
                        <a:rPr lang="ru-RU" sz="2000" dirty="0" smtClean="0"/>
                        <a:t> словника </a:t>
                      </a:r>
                      <a:r>
                        <a:rPr lang="en-GB" sz="2000" dirty="0" smtClean="0"/>
                        <a:t>d (</a:t>
                      </a:r>
                      <a:r>
                        <a:rPr lang="ru-RU" sz="2000" dirty="0" err="1" smtClean="0"/>
                        <a:t>якщо</a:t>
                      </a:r>
                      <a:r>
                        <a:rPr lang="ru-RU" sz="2000" dirty="0" smtClean="0"/>
                        <a:t> словник </a:t>
                      </a:r>
                      <a:r>
                        <a:rPr lang="en-GB" sz="2000" dirty="0" smtClean="0"/>
                        <a:t>d </a:t>
                      </a:r>
                      <a:r>
                        <a:rPr lang="ru-RU" sz="2000" dirty="0" err="1" smtClean="0"/>
                        <a:t>порожній</a:t>
                      </a:r>
                      <a:r>
                        <a:rPr lang="ru-RU" sz="2000" dirty="0" smtClean="0"/>
                        <a:t>, то </a:t>
                      </a:r>
                      <a:r>
                        <a:rPr lang="ru-RU" sz="2000" dirty="0" err="1" smtClean="0"/>
                        <a:t>генерує</a:t>
                      </a:r>
                      <a:r>
                        <a:rPr lang="ru-RU" sz="2000" dirty="0" smtClean="0"/>
                        <a:t> </a:t>
                      </a:r>
                      <a:r>
                        <a:rPr lang="ru-RU" sz="2000" dirty="0" err="1" smtClean="0"/>
                        <a:t>помилку</a:t>
                      </a:r>
                      <a:r>
                        <a:rPr lang="ru-RU" sz="2000" dirty="0" smtClean="0"/>
                        <a:t>)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err="1" smtClean="0"/>
                        <a:t>d.update</a:t>
                      </a:r>
                      <a:r>
                        <a:rPr lang="en-GB" sz="2000" dirty="0" smtClean="0"/>
                        <a:t>(d1) 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err="1" smtClean="0"/>
                        <a:t>Додає</a:t>
                      </a:r>
                      <a:r>
                        <a:rPr lang="ru-RU" sz="2000" dirty="0" smtClean="0"/>
                        <a:t> в словник </a:t>
                      </a:r>
                      <a:r>
                        <a:rPr lang="en-GB" sz="2000" dirty="0" smtClean="0"/>
                        <a:t>d </a:t>
                      </a:r>
                      <a:r>
                        <a:rPr lang="ru-RU" sz="2000" dirty="0" smtClean="0"/>
                        <a:t>пари ключ-</a:t>
                      </a:r>
                      <a:r>
                        <a:rPr lang="ru-RU" sz="2000" dirty="0" err="1" smtClean="0"/>
                        <a:t>значення</a:t>
                      </a:r>
                      <a:r>
                        <a:rPr lang="ru-RU" sz="2000" dirty="0" smtClean="0"/>
                        <a:t> з </a:t>
                      </a:r>
                      <a:r>
                        <a:rPr lang="ru-RU" sz="2000" dirty="0" err="1" smtClean="0"/>
                        <a:t>колекції</a:t>
                      </a:r>
                      <a:r>
                        <a:rPr lang="ru-RU" sz="2000" dirty="0" smtClean="0"/>
                        <a:t> </a:t>
                      </a:r>
                      <a:r>
                        <a:rPr lang="en-GB" sz="2000" dirty="0" smtClean="0"/>
                        <a:t>d1, </a:t>
                      </a:r>
                      <a:r>
                        <a:rPr lang="ru-RU" sz="2000" dirty="0" err="1" smtClean="0"/>
                        <a:t>які</a:t>
                      </a:r>
                      <a:endParaRPr lang="ru-RU" sz="2000" dirty="0" smtClean="0"/>
                    </a:p>
                    <a:p>
                      <a:r>
                        <a:rPr lang="ru-RU" sz="2000" dirty="0" err="1" smtClean="0"/>
                        <a:t>відсутні</a:t>
                      </a:r>
                      <a:r>
                        <a:rPr lang="ru-RU" sz="2000" dirty="0" smtClean="0"/>
                        <a:t> в словнику </a:t>
                      </a:r>
                      <a:r>
                        <a:rPr lang="en-GB" sz="2000" dirty="0" smtClean="0"/>
                        <a:t>d, </a:t>
                      </a:r>
                      <a:r>
                        <a:rPr lang="ru-RU" sz="2000" dirty="0" smtClean="0"/>
                        <a:t>а для кожного ключа, </a:t>
                      </a:r>
                      <a:r>
                        <a:rPr lang="ru-RU" sz="2000" dirty="0" err="1" smtClean="0"/>
                        <a:t>який</a:t>
                      </a:r>
                      <a:r>
                        <a:rPr lang="ru-RU" sz="2000" dirty="0" smtClean="0"/>
                        <a:t> </a:t>
                      </a:r>
                      <a:r>
                        <a:rPr lang="ru-RU" sz="2000" dirty="0" err="1" smtClean="0"/>
                        <a:t>вже</a:t>
                      </a:r>
                      <a:r>
                        <a:rPr lang="ru-RU" sz="2000" dirty="0" smtClean="0"/>
                        <a:t> </a:t>
                      </a:r>
                      <a:r>
                        <a:rPr lang="ru-RU" sz="2000" dirty="0" err="1" smtClean="0"/>
                        <a:t>присутній</a:t>
                      </a:r>
                      <a:r>
                        <a:rPr lang="ru-RU" sz="2000" dirty="0" smtClean="0"/>
                        <a:t> в словнику </a:t>
                      </a:r>
                      <a:r>
                        <a:rPr lang="en-GB" sz="2000" dirty="0" smtClean="0"/>
                        <a:t>d, </a:t>
                      </a:r>
                      <a:r>
                        <a:rPr lang="ru-RU" sz="2000" dirty="0" err="1" smtClean="0"/>
                        <a:t>виконує</a:t>
                      </a:r>
                      <a:r>
                        <a:rPr lang="ru-RU" sz="2000" dirty="0" smtClean="0"/>
                        <a:t> </a:t>
                      </a:r>
                      <a:r>
                        <a:rPr lang="ru-RU" sz="2000" dirty="0" err="1" smtClean="0"/>
                        <a:t>заміну</a:t>
                      </a:r>
                      <a:r>
                        <a:rPr lang="ru-RU" sz="2000" dirty="0" smtClean="0"/>
                        <a:t> </a:t>
                      </a:r>
                      <a:r>
                        <a:rPr lang="ru-RU" sz="2000" dirty="0" err="1" smtClean="0"/>
                        <a:t>відповідним</a:t>
                      </a:r>
                      <a:r>
                        <a:rPr lang="ru-RU" sz="2000" dirty="0" smtClean="0"/>
                        <a:t> </a:t>
                      </a:r>
                      <a:r>
                        <a:rPr lang="ru-RU" sz="2000" dirty="0" err="1" smtClean="0"/>
                        <a:t>значенням</a:t>
                      </a:r>
                      <a:r>
                        <a:rPr lang="ru-RU" sz="2000" dirty="0" smtClean="0"/>
                        <a:t> з </a:t>
                      </a:r>
                      <a:r>
                        <a:rPr lang="en-GB" sz="2000" dirty="0" smtClean="0"/>
                        <a:t>d1 (</a:t>
                      </a:r>
                      <a:r>
                        <a:rPr lang="ru-RU" sz="2000" dirty="0" err="1" smtClean="0"/>
                        <a:t>колекція</a:t>
                      </a:r>
                      <a:r>
                        <a:rPr lang="ru-RU" sz="2000" dirty="0" smtClean="0"/>
                        <a:t> </a:t>
                      </a:r>
                      <a:r>
                        <a:rPr lang="en-GB" sz="2000" dirty="0" smtClean="0"/>
                        <a:t>d1 </a:t>
                      </a:r>
                      <a:r>
                        <a:rPr lang="ru-RU" sz="2000" dirty="0" err="1" smtClean="0"/>
                        <a:t>може</a:t>
                      </a:r>
                      <a:r>
                        <a:rPr lang="ru-RU" sz="2000" dirty="0" smtClean="0"/>
                        <a:t> бути як словником, так і будь-</a:t>
                      </a:r>
                      <a:r>
                        <a:rPr lang="ru-RU" sz="2000" dirty="0" err="1" smtClean="0"/>
                        <a:t>якою</a:t>
                      </a:r>
                      <a:r>
                        <a:rPr lang="ru-RU" sz="2000" dirty="0" smtClean="0"/>
                        <a:t> </a:t>
                      </a:r>
                      <a:r>
                        <a:rPr lang="ru-RU" sz="2000" dirty="0" err="1" smtClean="0"/>
                        <a:t>колекцією</a:t>
                      </a:r>
                      <a:r>
                        <a:rPr lang="ru-RU" sz="2000" dirty="0" smtClean="0"/>
                        <a:t>, </a:t>
                      </a:r>
                      <a:r>
                        <a:rPr lang="ru-RU" sz="2000" dirty="0" err="1" smtClean="0"/>
                        <a:t>що</a:t>
                      </a:r>
                      <a:r>
                        <a:rPr lang="ru-RU" sz="2000" dirty="0" smtClean="0"/>
                        <a:t> </a:t>
                      </a:r>
                      <a:r>
                        <a:rPr lang="ru-RU" sz="2000" dirty="0" err="1" smtClean="0"/>
                        <a:t>містить</a:t>
                      </a:r>
                      <a:r>
                        <a:rPr lang="ru-RU" sz="2000" dirty="0" smtClean="0"/>
                        <a:t> пари ключ-</a:t>
                      </a:r>
                      <a:r>
                        <a:rPr lang="ru-RU" sz="2000" dirty="0" err="1" smtClean="0"/>
                        <a:t>значення</a:t>
                      </a:r>
                      <a:r>
                        <a:rPr lang="ru-RU" sz="2000" dirty="0" smtClean="0"/>
                        <a:t>).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86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277" y="1308100"/>
            <a:ext cx="7629363" cy="3352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Прямоугольник 2"/>
          <p:cNvSpPr/>
          <p:nvPr/>
        </p:nvSpPr>
        <p:spPr>
          <a:xfrm>
            <a:off x="0" y="1328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Операції</a:t>
            </a:r>
            <a:r>
              <a:rPr lang="ru-RU" sz="3600" b="1" dirty="0"/>
              <a:t> над </a:t>
            </a:r>
            <a:r>
              <a:rPr lang="ru-RU" sz="3600" b="1" dirty="0" smtClean="0"/>
              <a:t>словниками. Приклад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26680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1328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>
                <a:latin typeface="Cambria,Bold"/>
              </a:rPr>
              <a:t>Обхід</a:t>
            </a:r>
            <a:r>
              <a:rPr lang="ru-RU" sz="3600" b="1" dirty="0">
                <a:latin typeface="Cambria,Bold"/>
              </a:rPr>
              <a:t> </a:t>
            </a:r>
            <a:r>
              <a:rPr lang="ru-RU" sz="3600" b="1" dirty="0" err="1">
                <a:latin typeface="Cambria,Bold"/>
              </a:rPr>
              <a:t>словників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8608" y="1110734"/>
            <a:ext cx="378706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/>
              <a:t>1. </a:t>
            </a:r>
            <a:r>
              <a:rPr lang="ru-RU" sz="2200" dirty="0" err="1"/>
              <a:t>Обхід</a:t>
            </a:r>
            <a:r>
              <a:rPr lang="ru-RU" sz="2200" dirty="0"/>
              <a:t> словника за ключами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133600" y="1550024"/>
            <a:ext cx="4572000" cy="76944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for key in d:</a:t>
            </a:r>
          </a:p>
          <a:p>
            <a:r>
              <a:rPr lang="uk-UA" sz="2200" dirty="0" smtClean="0">
                <a:solidFill>
                  <a:srgbClr val="0000CC"/>
                </a:solidFill>
              </a:rPr>
              <a:t>	</a:t>
            </a:r>
            <a:r>
              <a:rPr lang="en-US" sz="2200" dirty="0" err="1" smtClean="0">
                <a:solidFill>
                  <a:srgbClr val="0000CC"/>
                </a:solidFill>
              </a:rPr>
              <a:t>process_iteration</a:t>
            </a:r>
            <a:endParaRPr lang="ru-RU" sz="2200" dirty="0">
              <a:solidFill>
                <a:srgbClr val="0000CC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55" y="2711450"/>
            <a:ext cx="636154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9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328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>
                <a:latin typeface="Cambria,Bold"/>
              </a:rPr>
              <a:t>Обхід</a:t>
            </a:r>
            <a:r>
              <a:rPr lang="ru-RU" sz="3600" b="1" dirty="0">
                <a:latin typeface="Cambria,Bold"/>
              </a:rPr>
              <a:t> </a:t>
            </a:r>
            <a:r>
              <a:rPr lang="ru-RU" sz="3600" b="1" dirty="0" err="1">
                <a:latin typeface="Cambria,Bold"/>
              </a:rPr>
              <a:t>словників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80825" y="1225034"/>
            <a:ext cx="415254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/>
              <a:t>2. </a:t>
            </a:r>
            <a:r>
              <a:rPr lang="ru-RU" sz="2200" dirty="0" err="1"/>
              <a:t>Обхід</a:t>
            </a:r>
            <a:r>
              <a:rPr lang="ru-RU" sz="2200" dirty="0"/>
              <a:t> словника за </a:t>
            </a:r>
            <a:r>
              <a:rPr lang="ru-RU" sz="2200" dirty="0" err="1"/>
              <a:t>значеннями</a:t>
            </a:r>
            <a:endParaRPr lang="ru-RU" sz="2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159000" y="1899335"/>
            <a:ext cx="4572000" cy="76944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GB" sz="2200" dirty="0">
                <a:solidFill>
                  <a:srgbClr val="0000CC"/>
                </a:solidFill>
              </a:rPr>
              <a:t>for </a:t>
            </a:r>
            <a:r>
              <a:rPr lang="en-GB" sz="2200" dirty="0" err="1">
                <a:solidFill>
                  <a:srgbClr val="0000CC"/>
                </a:solidFill>
              </a:rPr>
              <a:t>val</a:t>
            </a:r>
            <a:r>
              <a:rPr lang="en-GB" sz="2200" dirty="0">
                <a:solidFill>
                  <a:srgbClr val="0000CC"/>
                </a:solidFill>
              </a:rPr>
              <a:t> in </a:t>
            </a:r>
            <a:r>
              <a:rPr lang="en-GB" sz="2200" dirty="0" err="1">
                <a:solidFill>
                  <a:srgbClr val="0000CC"/>
                </a:solidFill>
              </a:rPr>
              <a:t>d.values</a:t>
            </a:r>
            <a:r>
              <a:rPr lang="en-GB" sz="2200" dirty="0">
                <a:solidFill>
                  <a:srgbClr val="0000CC"/>
                </a:solidFill>
              </a:rPr>
              <a:t>():</a:t>
            </a:r>
          </a:p>
          <a:p>
            <a:r>
              <a:rPr lang="uk-UA" sz="2200" dirty="0" smtClean="0">
                <a:solidFill>
                  <a:srgbClr val="0000CC"/>
                </a:solidFill>
              </a:rPr>
              <a:t>	</a:t>
            </a:r>
            <a:r>
              <a:rPr lang="en-GB" sz="2200" dirty="0" err="1" smtClean="0">
                <a:solidFill>
                  <a:srgbClr val="0000CC"/>
                </a:solidFill>
              </a:rPr>
              <a:t>process_iteration</a:t>
            </a:r>
            <a:endParaRPr lang="ru-RU" sz="2200" dirty="0">
              <a:solidFill>
                <a:srgbClr val="0000CC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25" y="2912190"/>
            <a:ext cx="7313424" cy="2001200"/>
          </a:xfrm>
          <a:prstGeom prst="rect">
            <a:avLst/>
          </a:prstGeom>
          <a:ln>
            <a:solidFill>
              <a:srgbClr val="0000CC"/>
            </a:solidFill>
          </a:ln>
        </p:spPr>
      </p:pic>
    </p:spTree>
    <p:extLst>
      <p:ext uri="{BB962C8B-B14F-4D97-AF65-F5344CB8AC3E}">
        <p14:creationId xmlns:p14="http://schemas.microsoft.com/office/powerpoint/2010/main" val="200715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537"/>
            <a:ext cx="9144000" cy="6858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61257" y="326622"/>
            <a:ext cx="8753651" cy="193899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uk-UA" sz="6000" b="1" dirty="0">
                <a:ln/>
                <a:solidFill>
                  <a:prstClr val="white"/>
                </a:solidFill>
              </a:rPr>
              <a:t>Лекція </a:t>
            </a:r>
            <a:r>
              <a:rPr lang="en-US" sz="6000" b="1" dirty="0" smtClean="0">
                <a:ln/>
                <a:solidFill>
                  <a:prstClr val="white"/>
                </a:solidFill>
              </a:rPr>
              <a:t>10</a:t>
            </a:r>
            <a:endParaRPr lang="uk-UA" sz="6000" b="1" dirty="0">
              <a:ln/>
              <a:solidFill>
                <a:prstClr val="white"/>
              </a:solidFill>
            </a:endParaRPr>
          </a:p>
          <a:p>
            <a:pPr algn="ctr"/>
            <a:r>
              <a:rPr lang="uk-UA" sz="6000" b="1" dirty="0" smtClean="0">
                <a:ln/>
                <a:solidFill>
                  <a:prstClr val="white"/>
                </a:solidFill>
              </a:rPr>
              <a:t>Словники та множини</a:t>
            </a:r>
            <a:endParaRPr lang="en-US" sz="6000" b="1" dirty="0" smtClean="0">
              <a:ln/>
              <a:solidFill>
                <a:prstClr val="white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/63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75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7800" y="1048435"/>
            <a:ext cx="77343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3. </a:t>
            </a:r>
            <a:r>
              <a:rPr lang="ru-RU" sz="2200" dirty="0" err="1"/>
              <a:t>Обхід</a:t>
            </a:r>
            <a:r>
              <a:rPr lang="ru-RU" sz="2200" dirty="0"/>
              <a:t> словника за парами ключ-</a:t>
            </a:r>
            <a:r>
              <a:rPr lang="ru-RU" sz="2200" dirty="0" err="1"/>
              <a:t>значення</a:t>
            </a:r>
            <a:endParaRPr lang="ru-RU" sz="2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1328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>
                <a:latin typeface="Cambria,Bold"/>
              </a:rPr>
              <a:t>Обхід</a:t>
            </a:r>
            <a:r>
              <a:rPr lang="ru-RU" sz="3600" b="1" dirty="0">
                <a:latin typeface="Cambria,Bold"/>
              </a:rPr>
              <a:t> </a:t>
            </a:r>
            <a:r>
              <a:rPr lang="ru-RU" sz="3600" b="1" dirty="0" err="1">
                <a:latin typeface="Cambria,Bold"/>
              </a:rPr>
              <a:t>словників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58950" y="1596192"/>
            <a:ext cx="4572000" cy="76944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for key, </a:t>
            </a:r>
            <a:r>
              <a:rPr lang="en-US" sz="2200" dirty="0" err="1">
                <a:solidFill>
                  <a:srgbClr val="0000CC"/>
                </a:solidFill>
              </a:rPr>
              <a:t>val</a:t>
            </a:r>
            <a:r>
              <a:rPr lang="en-US" sz="2200" dirty="0">
                <a:solidFill>
                  <a:srgbClr val="0000CC"/>
                </a:solidFill>
              </a:rPr>
              <a:t> in </a:t>
            </a:r>
            <a:r>
              <a:rPr lang="en-US" sz="2200" dirty="0" err="1">
                <a:solidFill>
                  <a:srgbClr val="0000CC"/>
                </a:solidFill>
              </a:rPr>
              <a:t>d.items</a:t>
            </a:r>
            <a:r>
              <a:rPr lang="en-US" sz="2200" dirty="0">
                <a:solidFill>
                  <a:srgbClr val="0000CC"/>
                </a:solidFill>
              </a:rPr>
              <a:t>():</a:t>
            </a:r>
          </a:p>
          <a:p>
            <a:r>
              <a:rPr lang="uk-UA" sz="2200" dirty="0" smtClean="0">
                <a:solidFill>
                  <a:srgbClr val="0000CC"/>
                </a:solidFill>
              </a:rPr>
              <a:t>	</a:t>
            </a:r>
            <a:r>
              <a:rPr lang="en-US" sz="2200" dirty="0" err="1" smtClean="0">
                <a:solidFill>
                  <a:srgbClr val="0000CC"/>
                </a:solidFill>
              </a:rPr>
              <a:t>process_iteration</a:t>
            </a:r>
            <a:endParaRPr lang="ru-RU" sz="2200" dirty="0">
              <a:solidFill>
                <a:srgbClr val="0000CC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2870200"/>
            <a:ext cx="7383780" cy="1943100"/>
          </a:xfrm>
          <a:prstGeom prst="rect">
            <a:avLst/>
          </a:prstGeom>
          <a:ln>
            <a:solidFill>
              <a:srgbClr val="0000CC"/>
            </a:solidFill>
          </a:ln>
        </p:spPr>
      </p:pic>
    </p:spTree>
    <p:extLst>
      <p:ext uri="{BB962C8B-B14F-4D97-AF65-F5344CB8AC3E}">
        <p14:creationId xmlns:p14="http://schemas.microsoft.com/office/powerpoint/2010/main" val="198304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880239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00" b="1" i="1" dirty="0" smtClean="0"/>
              <a:t>Задача 1</a:t>
            </a:r>
            <a:r>
              <a:rPr lang="ru-RU" sz="2100" dirty="0" smtClean="0"/>
              <a:t>. Слова </a:t>
            </a:r>
            <a:r>
              <a:rPr lang="ru-RU" sz="2100" dirty="0"/>
              <a:t>у рядку </a:t>
            </a:r>
            <a:r>
              <a:rPr lang="ru-RU" sz="2100" dirty="0" err="1"/>
              <a:t>розділяються</a:t>
            </a:r>
            <a:r>
              <a:rPr lang="ru-RU" sz="2100" dirty="0"/>
              <a:t> одним </a:t>
            </a:r>
            <a:r>
              <a:rPr lang="ru-RU" sz="2100" dirty="0" err="1"/>
              <a:t>або</a:t>
            </a:r>
            <a:r>
              <a:rPr lang="ru-RU" sz="2100" dirty="0"/>
              <a:t> </a:t>
            </a:r>
            <a:r>
              <a:rPr lang="ru-RU" sz="2100" dirty="0" err="1" smtClean="0"/>
              <a:t>декількома</a:t>
            </a:r>
            <a:r>
              <a:rPr lang="ru-RU" sz="2100" dirty="0" smtClean="0"/>
              <a:t> пропусками</a:t>
            </a:r>
            <a:r>
              <a:rPr lang="ru-RU" sz="2100" dirty="0"/>
              <a:t>. </a:t>
            </a:r>
            <a:r>
              <a:rPr lang="ru-RU" sz="2100" dirty="0" err="1"/>
              <a:t>Визначити</a:t>
            </a:r>
            <a:r>
              <a:rPr lang="ru-RU" sz="2100" dirty="0"/>
              <a:t> </a:t>
            </a:r>
            <a:r>
              <a:rPr lang="ru-RU" sz="2100" dirty="0" err="1"/>
              <a:t>кількість</a:t>
            </a:r>
            <a:r>
              <a:rPr lang="ru-RU" sz="2100" dirty="0"/>
              <a:t> </a:t>
            </a:r>
            <a:r>
              <a:rPr lang="ru-RU" sz="2100" dirty="0" err="1"/>
              <a:t>входжень</a:t>
            </a:r>
            <a:r>
              <a:rPr lang="ru-RU" sz="2100" dirty="0"/>
              <a:t> кожного слова до рядка</a:t>
            </a:r>
            <a:r>
              <a:rPr lang="ru-RU" sz="2100" dirty="0" smtClean="0"/>
              <a:t>. </a:t>
            </a:r>
            <a:r>
              <a:rPr lang="ru-RU" sz="2100" dirty="0" err="1"/>
              <a:t>Визначити</a:t>
            </a:r>
            <a:r>
              <a:rPr lang="ru-RU" sz="2100" dirty="0"/>
              <a:t> слово, яке входить до тексту </a:t>
            </a:r>
            <a:r>
              <a:rPr lang="ru-RU" sz="2100" dirty="0" err="1"/>
              <a:t>найбільшу</a:t>
            </a:r>
            <a:r>
              <a:rPr lang="ru-RU" sz="2100" dirty="0"/>
              <a:t> </a:t>
            </a:r>
            <a:r>
              <a:rPr lang="ru-RU" sz="2100" dirty="0" err="1" smtClean="0"/>
              <a:t>кількість</a:t>
            </a:r>
            <a:r>
              <a:rPr lang="ru-RU" sz="2100" dirty="0" smtClean="0"/>
              <a:t> </a:t>
            </a:r>
            <a:r>
              <a:rPr lang="ru-RU" sz="2100" dirty="0" err="1" smtClean="0"/>
              <a:t>разів</a:t>
            </a:r>
            <a:r>
              <a:rPr lang="ru-RU" sz="2100" dirty="0"/>
              <a:t>.</a:t>
            </a:r>
          </a:p>
          <a:p>
            <a:r>
              <a:rPr lang="ru-RU" sz="2100" b="1" i="1" dirty="0" err="1"/>
              <a:t>Розв’язок</a:t>
            </a:r>
            <a:r>
              <a:rPr lang="ru-RU" sz="2100" dirty="0"/>
              <a:t>. Для </a:t>
            </a:r>
            <a:r>
              <a:rPr lang="ru-RU" sz="2100" dirty="0" err="1"/>
              <a:t>розв'язання</a:t>
            </a:r>
            <a:r>
              <a:rPr lang="ru-RU" sz="2100" dirty="0"/>
              <a:t> </a:t>
            </a:r>
            <a:r>
              <a:rPr lang="ru-RU" sz="2100" dirty="0" err="1"/>
              <a:t>задачі</a:t>
            </a:r>
            <a:r>
              <a:rPr lang="ru-RU" sz="2100" dirty="0"/>
              <a:t> </a:t>
            </a:r>
            <a:r>
              <a:rPr lang="ru-RU" sz="2100" dirty="0" err="1"/>
              <a:t>побудуємо</a:t>
            </a:r>
            <a:r>
              <a:rPr lang="ru-RU" sz="2100" dirty="0"/>
              <a:t> на </a:t>
            </a:r>
            <a:r>
              <a:rPr lang="ru-RU" sz="2100" dirty="0" err="1"/>
              <a:t>базі</a:t>
            </a:r>
            <a:r>
              <a:rPr lang="ru-RU" sz="2100" dirty="0"/>
              <a:t> рядка словник, у </a:t>
            </a:r>
            <a:r>
              <a:rPr lang="ru-RU" sz="2100" dirty="0" err="1" smtClean="0"/>
              <a:t>якому</a:t>
            </a:r>
            <a:r>
              <a:rPr lang="ru-RU" sz="2100" dirty="0" smtClean="0"/>
              <a:t> ключами </a:t>
            </a:r>
            <a:r>
              <a:rPr lang="ru-RU" sz="2100" dirty="0" err="1"/>
              <a:t>будуть</a:t>
            </a:r>
            <a:r>
              <a:rPr lang="ru-RU" sz="2100" dirty="0"/>
              <a:t> </a:t>
            </a:r>
            <a:r>
              <a:rPr lang="ru-RU" sz="2100" dirty="0" err="1"/>
              <a:t>унікальні</a:t>
            </a:r>
            <a:r>
              <a:rPr lang="ru-RU" sz="2100" dirty="0"/>
              <a:t> слова, а </a:t>
            </a:r>
            <a:r>
              <a:rPr lang="ru-RU" sz="2100" dirty="0" err="1"/>
              <a:t>значеннями</a:t>
            </a:r>
            <a:r>
              <a:rPr lang="ru-RU" sz="2100" dirty="0"/>
              <a:t> </a:t>
            </a:r>
            <a:r>
              <a:rPr lang="ru-RU" sz="2100" dirty="0" err="1"/>
              <a:t>кількість</a:t>
            </a:r>
            <a:r>
              <a:rPr lang="ru-RU" sz="2100" dirty="0"/>
              <a:t> </a:t>
            </a:r>
            <a:r>
              <a:rPr lang="ru-RU" sz="2100" dirty="0" err="1"/>
              <a:t>входжень</a:t>
            </a:r>
            <a:r>
              <a:rPr lang="ru-RU" sz="2100" dirty="0"/>
              <a:t> слова </a:t>
            </a:r>
            <a:r>
              <a:rPr lang="ru-RU" sz="2100" dirty="0" smtClean="0"/>
              <a:t>до рядка</a:t>
            </a:r>
            <a:r>
              <a:rPr lang="ru-RU" sz="2100" dirty="0"/>
              <a:t>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14540" y="0"/>
            <a:ext cx="90294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Приклад </a:t>
            </a:r>
            <a:r>
              <a:rPr lang="ru-RU" sz="3600" b="1" dirty="0" err="1" smtClean="0"/>
              <a:t>обробки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словників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843143"/>
            <a:ext cx="9143998" cy="401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1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0325"/>
            <a:ext cx="8844958" cy="41656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14540" y="0"/>
            <a:ext cx="90294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Приклад </a:t>
            </a:r>
            <a:r>
              <a:rPr lang="ru-RU" sz="3600" b="1" dirty="0" err="1" smtClean="0"/>
              <a:t>обробки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словників</a:t>
            </a:r>
            <a:endParaRPr lang="ru-RU" sz="36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40" y="5358844"/>
            <a:ext cx="8343660" cy="149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03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" y="1362342"/>
            <a:ext cx="5907327" cy="5406757"/>
          </a:xfrm>
          <a:prstGeom prst="rect">
            <a:avLst/>
          </a:prstGeom>
          <a:ln>
            <a:solidFill>
              <a:srgbClr val="0000CC"/>
            </a:solidFill>
          </a:ln>
        </p:spPr>
      </p:pic>
      <p:sp>
        <p:nvSpPr>
          <p:cNvPr id="3" name="Прямоугольник 2"/>
          <p:cNvSpPr/>
          <p:nvPr/>
        </p:nvSpPr>
        <p:spPr>
          <a:xfrm>
            <a:off x="114540" y="0"/>
            <a:ext cx="90294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Приклад </a:t>
            </a:r>
            <a:r>
              <a:rPr lang="ru-RU" sz="3600" b="1" dirty="0" err="1" smtClean="0"/>
              <a:t>обробки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словників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327" y="1647469"/>
            <a:ext cx="3351212" cy="42072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-65497" y="931456"/>
            <a:ext cx="73551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b="1" dirty="0" smtClean="0"/>
              <a:t>Задача2</a:t>
            </a:r>
            <a:r>
              <a:rPr lang="uk-UA" sz="2200" dirty="0" smtClean="0"/>
              <a:t>. Відсортувати словник по ключах та за значеннями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77875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/>
              <a:t>Приклад </a:t>
            </a:r>
            <a:r>
              <a:rPr lang="uk-UA" sz="3200" b="1" dirty="0" smtClean="0"/>
              <a:t>програми до лабораторної роботи №8</a:t>
            </a:r>
            <a:endParaRPr lang="ru-RU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84250"/>
            <a:ext cx="9143998" cy="5873750"/>
          </a:xfrm>
          <a:prstGeom prst="rect">
            <a:avLst/>
          </a:prstGeom>
        </p:spPr>
      </p:pic>
      <p:sp>
        <p:nvSpPr>
          <p:cNvPr id="6" name="Управляющая кнопка: далее 5">
            <a:hlinkClick r:id="rId3" action="ppaction://hlinkfile" highlightClick="1"/>
          </p:cNvPr>
          <p:cNvSpPr/>
          <p:nvPr/>
        </p:nvSpPr>
        <p:spPr>
          <a:xfrm>
            <a:off x="6692900" y="3479800"/>
            <a:ext cx="1003300" cy="6096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080000" y="4230351"/>
            <a:ext cx="406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/>
              <a:t>I:\!KHУ им </a:t>
            </a:r>
            <a:r>
              <a:rPr lang="ru-RU" sz="1000" dirty="0" err="1"/>
              <a:t>Шевченка</a:t>
            </a:r>
            <a:r>
              <a:rPr lang="ru-RU" sz="1000" dirty="0"/>
              <a:t>\PYTHON\</a:t>
            </a:r>
            <a:r>
              <a:rPr lang="ru-RU" sz="1000" dirty="0" err="1"/>
              <a:t>method</a:t>
            </a:r>
            <a:r>
              <a:rPr lang="ru-RU" sz="1000" dirty="0"/>
              <a:t> </a:t>
            </a:r>
            <a:r>
              <a:rPr lang="ru-RU" sz="1000" dirty="0" err="1"/>
              <a:t>lab</a:t>
            </a:r>
            <a:r>
              <a:rPr lang="ru-RU" sz="1000" dirty="0"/>
              <a:t> </a:t>
            </a:r>
            <a:r>
              <a:rPr lang="ru-RU" sz="1000" dirty="0" err="1"/>
              <a:t>work</a:t>
            </a:r>
            <a:r>
              <a:rPr lang="ru-RU" sz="1000" dirty="0"/>
              <a:t> </a:t>
            </a:r>
            <a:r>
              <a:rPr lang="ru-RU" sz="1000" dirty="0" err="1" smtClean="0"/>
              <a:t>Python</a:t>
            </a:r>
            <a:r>
              <a:rPr lang="ru-RU" sz="1000" dirty="0" smtClean="0"/>
              <a:t>\</a:t>
            </a:r>
            <a:r>
              <a:rPr lang="ru-RU" sz="1000" dirty="0" err="1" smtClean="0"/>
              <a:t>ready</a:t>
            </a:r>
            <a:r>
              <a:rPr lang="ru-RU" sz="1000" dirty="0" smtClean="0"/>
              <a:t>\</a:t>
            </a:r>
            <a:r>
              <a:rPr lang="en-GB" sz="1000" dirty="0"/>
              <a:t>lab8_a.py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360636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/>
              <a:t>Приклад </a:t>
            </a:r>
            <a:r>
              <a:rPr lang="uk-UA" sz="3200" b="1" dirty="0" smtClean="0"/>
              <a:t>програми до лабораторної роботи №8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926919"/>
            <a:ext cx="9017000" cy="620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2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/>
              <a:t>Приклад </a:t>
            </a:r>
            <a:r>
              <a:rPr lang="uk-UA" sz="3200" b="1" dirty="0" smtClean="0"/>
              <a:t>програми до лабораторної роботи №8</a:t>
            </a:r>
            <a:endParaRPr lang="ru-RU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66787"/>
            <a:ext cx="9143998" cy="589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5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016000"/>
            <a:ext cx="8267700" cy="511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0" y="0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/>
              <a:t>Результат </a:t>
            </a:r>
            <a:r>
              <a:rPr lang="ru-RU" sz="3200" b="1" dirty="0" err="1" smtClean="0"/>
              <a:t>роботи</a:t>
            </a:r>
            <a:r>
              <a:rPr lang="ru-RU" sz="3200" b="1" dirty="0" smtClean="0"/>
              <a:t> </a:t>
            </a:r>
            <a:r>
              <a:rPr lang="uk-UA" sz="3200" b="1" dirty="0" smtClean="0"/>
              <a:t>програми з </a:t>
            </a:r>
            <a:r>
              <a:rPr lang="uk-UA" sz="3200" b="1" dirty="0" err="1" smtClean="0"/>
              <a:t>лаб</a:t>
            </a:r>
            <a:r>
              <a:rPr lang="uk-UA" sz="3200" b="1" dirty="0" smtClean="0"/>
              <a:t>. роботи №8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0745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/>
              <a:t>Результат </a:t>
            </a:r>
            <a:r>
              <a:rPr lang="ru-RU" sz="3200" b="1" dirty="0" err="1" smtClean="0"/>
              <a:t>роботи</a:t>
            </a:r>
            <a:r>
              <a:rPr lang="ru-RU" sz="3200" b="1" dirty="0" smtClean="0"/>
              <a:t> </a:t>
            </a:r>
            <a:r>
              <a:rPr lang="uk-UA" sz="3200" b="1" dirty="0" smtClean="0"/>
              <a:t>програми з </a:t>
            </a:r>
            <a:r>
              <a:rPr lang="uk-UA" sz="3200" b="1" dirty="0" err="1" smtClean="0"/>
              <a:t>лаб</a:t>
            </a:r>
            <a:r>
              <a:rPr lang="uk-UA" sz="3200" b="1" dirty="0" smtClean="0"/>
              <a:t>. роботи №8</a:t>
            </a:r>
            <a:endParaRPr lang="ru-RU" sz="3200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97" y="1016000"/>
            <a:ext cx="8828404" cy="2717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97" y="3733801"/>
            <a:ext cx="8828404" cy="2514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sp>
        <p:nvSpPr>
          <p:cNvPr id="6" name="Овал 5"/>
          <p:cNvSpPr/>
          <p:nvPr/>
        </p:nvSpPr>
        <p:spPr>
          <a:xfrm>
            <a:off x="157797" y="1460500"/>
            <a:ext cx="3906203" cy="266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157796" y="4724401"/>
            <a:ext cx="7487604" cy="2666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99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0579" y="0"/>
            <a:ext cx="90034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Поняття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множин</a:t>
            </a:r>
            <a:r>
              <a:rPr lang="ru-RU" sz="3600" b="1" dirty="0" smtClean="0"/>
              <a:t> в </a:t>
            </a:r>
            <a:r>
              <a:rPr lang="en-US" sz="3600" b="1" dirty="0" smtClean="0"/>
              <a:t>Python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0579" y="1024235"/>
            <a:ext cx="8812921" cy="769441"/>
          </a:xfrm>
          <a:prstGeom prst="rect">
            <a:avLst/>
          </a:prstGeom>
          <a:ln w="38100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2200" dirty="0" err="1"/>
              <a:t>Множина</a:t>
            </a:r>
            <a:r>
              <a:rPr lang="ru-RU" sz="2200" dirty="0"/>
              <a:t> у </a:t>
            </a:r>
            <a:r>
              <a:rPr lang="ru-RU" sz="2200" dirty="0" err="1"/>
              <a:t>Python</a:t>
            </a:r>
            <a:r>
              <a:rPr lang="ru-RU" sz="2200" dirty="0"/>
              <a:t> –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err="1"/>
              <a:t>невпорядкована</a:t>
            </a:r>
            <a:r>
              <a:rPr lang="ru-RU" sz="2200" dirty="0"/>
              <a:t> </a:t>
            </a:r>
            <a:r>
              <a:rPr lang="ru-RU" sz="2200" dirty="0" err="1"/>
              <a:t>колекція</a:t>
            </a:r>
            <a:r>
              <a:rPr lang="ru-RU" sz="2200" dirty="0"/>
              <a:t> </a:t>
            </a:r>
            <a:r>
              <a:rPr lang="ru-RU" sz="2200" dirty="0" err="1"/>
              <a:t>унікальних</a:t>
            </a:r>
            <a:r>
              <a:rPr lang="ru-RU" sz="2200" dirty="0"/>
              <a:t> </a:t>
            </a:r>
            <a:r>
              <a:rPr lang="ru-RU" sz="2200" dirty="0" err="1"/>
              <a:t>об'єктів</a:t>
            </a:r>
            <a:r>
              <a:rPr lang="ru-RU" sz="2200" dirty="0"/>
              <a:t> (</a:t>
            </a:r>
            <a:r>
              <a:rPr lang="ru-RU" sz="2200" dirty="0" err="1" smtClean="0"/>
              <a:t>тобто</a:t>
            </a:r>
            <a:r>
              <a:rPr lang="en-US" sz="2200" dirty="0" smtClean="0"/>
              <a:t> </a:t>
            </a:r>
            <a:r>
              <a:rPr lang="ru-RU" sz="2200" dirty="0" smtClean="0"/>
              <a:t>таких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r>
              <a:rPr lang="ru-RU" sz="2200" dirty="0"/>
              <a:t> не </a:t>
            </a:r>
            <a:r>
              <a:rPr lang="ru-RU" sz="2200" dirty="0" err="1"/>
              <a:t>повторюються</a:t>
            </a:r>
            <a:r>
              <a:rPr lang="ru-RU" sz="2200" dirty="0"/>
              <a:t>) </a:t>
            </a:r>
            <a:r>
              <a:rPr lang="ru-RU" sz="2200" dirty="0" err="1"/>
              <a:t>довільних</a:t>
            </a:r>
            <a:r>
              <a:rPr lang="ru-RU" sz="2200" dirty="0"/>
              <a:t> </a:t>
            </a:r>
            <a:r>
              <a:rPr lang="ru-RU" sz="2200" dirty="0" err="1"/>
              <a:t>типів</a:t>
            </a:r>
            <a:r>
              <a:rPr lang="ru-RU" sz="2200" dirty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40578" y="2171580"/>
            <a:ext cx="881292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err="1"/>
              <a:t>Множини</a:t>
            </a:r>
            <a:r>
              <a:rPr lang="ru-RU" sz="2200" dirty="0"/>
              <a:t> у </a:t>
            </a:r>
            <a:r>
              <a:rPr lang="ru-RU" sz="2200" dirty="0" err="1"/>
              <a:t>Python</a:t>
            </a:r>
            <a:r>
              <a:rPr lang="ru-RU" sz="2200" dirty="0"/>
              <a:t> належать до </a:t>
            </a:r>
            <a:r>
              <a:rPr lang="ru-RU" sz="2200" dirty="0" err="1">
                <a:solidFill>
                  <a:srgbClr val="0000CC"/>
                </a:solidFill>
              </a:rPr>
              <a:t>змінюваних</a:t>
            </a:r>
            <a:r>
              <a:rPr lang="ru-RU" sz="2200" dirty="0">
                <a:solidFill>
                  <a:srgbClr val="0000CC"/>
                </a:solidFill>
              </a:rPr>
              <a:t> (</a:t>
            </a:r>
            <a:r>
              <a:rPr lang="ru-RU" sz="2200" dirty="0" err="1">
                <a:solidFill>
                  <a:srgbClr val="0000CC"/>
                </a:solidFill>
              </a:rPr>
              <a:t>mutable</a:t>
            </a:r>
            <a:r>
              <a:rPr lang="ru-RU" sz="2200" dirty="0">
                <a:solidFill>
                  <a:srgbClr val="0000CC"/>
                </a:solidFill>
              </a:rPr>
              <a:t>) </a:t>
            </a:r>
            <a:r>
              <a:rPr lang="ru-RU" sz="2200" dirty="0" err="1">
                <a:solidFill>
                  <a:srgbClr val="0000CC"/>
                </a:solidFill>
              </a:rPr>
              <a:t>типів</a:t>
            </a:r>
            <a:r>
              <a:rPr lang="ru-RU" sz="2200" dirty="0"/>
              <a:t>. </a:t>
            </a:r>
            <a:endParaRPr lang="en-US" sz="22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err="1" smtClean="0"/>
              <a:t>Елементи</a:t>
            </a:r>
            <a:r>
              <a:rPr lang="en-US" sz="2200" dirty="0" smtClean="0"/>
              <a:t> </a:t>
            </a:r>
            <a:r>
              <a:rPr lang="ru-RU" sz="2200" dirty="0" err="1" smtClean="0"/>
              <a:t>зберігаються</a:t>
            </a:r>
            <a:r>
              <a:rPr lang="ru-RU" sz="2200" dirty="0" smtClean="0"/>
              <a:t> </a:t>
            </a:r>
            <a:r>
              <a:rPr lang="ru-RU" sz="2200" dirty="0"/>
              <a:t>в </a:t>
            </a:r>
            <a:r>
              <a:rPr lang="ru-RU" sz="2200" dirty="0" err="1"/>
              <a:t>невідсортованому</a:t>
            </a:r>
            <a:r>
              <a:rPr lang="ru-RU" sz="2200" dirty="0"/>
              <a:t> порядку та не </a:t>
            </a:r>
            <a:r>
              <a:rPr lang="ru-RU" sz="2200" dirty="0" err="1"/>
              <a:t>залежать</a:t>
            </a:r>
            <a:r>
              <a:rPr lang="ru-RU" sz="2200" dirty="0"/>
              <a:t> </a:t>
            </a:r>
            <a:r>
              <a:rPr lang="ru-RU" sz="2200" dirty="0" err="1"/>
              <a:t>від</a:t>
            </a:r>
            <a:r>
              <a:rPr lang="ru-RU" sz="2200" dirty="0"/>
              <a:t> того коли </a:t>
            </a:r>
            <a:r>
              <a:rPr lang="ru-RU" sz="2200" dirty="0" smtClean="0"/>
              <a:t>вони</a:t>
            </a:r>
            <a:r>
              <a:rPr lang="en-US" sz="2200" dirty="0" smtClean="0"/>
              <a:t> </a:t>
            </a:r>
            <a:r>
              <a:rPr lang="ru-RU" sz="2200" dirty="0" err="1" smtClean="0"/>
              <a:t>додаються</a:t>
            </a:r>
            <a:r>
              <a:rPr lang="ru-RU" sz="2200" dirty="0" smtClean="0"/>
              <a:t> </a:t>
            </a:r>
            <a:r>
              <a:rPr lang="ru-RU" sz="2200" dirty="0"/>
              <a:t>у </a:t>
            </a:r>
            <a:r>
              <a:rPr lang="ru-RU" sz="2200" dirty="0" err="1"/>
              <a:t>множину</a:t>
            </a:r>
            <a:r>
              <a:rPr lang="ru-RU" sz="22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err="1"/>
              <a:t>Множини</a:t>
            </a:r>
            <a:r>
              <a:rPr lang="ru-RU" sz="2200" dirty="0"/>
              <a:t> </a:t>
            </a:r>
            <a:r>
              <a:rPr lang="ru-RU" sz="2200" dirty="0" err="1"/>
              <a:t>Python</a:t>
            </a:r>
            <a:r>
              <a:rPr lang="ru-RU" sz="2200" dirty="0"/>
              <a:t> </a:t>
            </a:r>
            <a:r>
              <a:rPr lang="ru-RU" sz="2200" dirty="0" err="1"/>
              <a:t>використовуються</a:t>
            </a:r>
            <a:r>
              <a:rPr lang="ru-RU" sz="2200" dirty="0"/>
              <a:t> для </a:t>
            </a:r>
            <a:r>
              <a:rPr lang="ru-RU" sz="2200" dirty="0" err="1"/>
              <a:t>розв’язання</a:t>
            </a:r>
            <a:r>
              <a:rPr lang="ru-RU" sz="2200" dirty="0"/>
              <a:t> </a:t>
            </a:r>
            <a:r>
              <a:rPr lang="ru-RU" sz="2200" dirty="0" smtClean="0"/>
              <a:t>задач</a:t>
            </a:r>
            <a:r>
              <a:rPr lang="uk-UA" sz="2200" dirty="0"/>
              <a:t>,</a:t>
            </a:r>
            <a:r>
              <a:rPr lang="ru-RU" sz="2200" dirty="0" smtClean="0"/>
              <a:t> </a:t>
            </a:r>
            <a:r>
              <a:rPr lang="ru-RU" sz="2200" dirty="0"/>
              <a:t>у </a:t>
            </a:r>
            <a:r>
              <a:rPr lang="ru-RU" sz="2200" dirty="0" err="1"/>
              <a:t>яких</a:t>
            </a:r>
            <a:r>
              <a:rPr lang="ru-RU" sz="2200" dirty="0"/>
              <a:t> </a:t>
            </a:r>
            <a:r>
              <a:rPr lang="ru-RU" sz="2200" dirty="0" err="1"/>
              <a:t>має</a:t>
            </a:r>
            <a:endParaRPr lang="ru-RU" sz="22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err="1"/>
              <a:t>значення</a:t>
            </a:r>
            <a:r>
              <a:rPr lang="ru-RU" sz="2200" dirty="0"/>
              <a:t> </a:t>
            </a:r>
            <a:r>
              <a:rPr lang="ru-RU" sz="2200" dirty="0" err="1"/>
              <a:t>лише</a:t>
            </a:r>
            <a:r>
              <a:rPr lang="ru-RU" sz="2200" dirty="0"/>
              <a:t> </a:t>
            </a:r>
            <a:r>
              <a:rPr lang="ru-RU" sz="2200" dirty="0" err="1"/>
              <a:t>приналежність</a:t>
            </a:r>
            <a:r>
              <a:rPr lang="ru-RU" sz="2200" dirty="0"/>
              <a:t> </a:t>
            </a:r>
            <a:r>
              <a:rPr lang="ru-RU" sz="2200" dirty="0" err="1"/>
              <a:t>елемента</a:t>
            </a:r>
            <a:r>
              <a:rPr lang="ru-RU" sz="2200" dirty="0"/>
              <a:t> до </a:t>
            </a:r>
            <a:r>
              <a:rPr lang="ru-RU" sz="2200" dirty="0" err="1"/>
              <a:t>деякої</a:t>
            </a:r>
            <a:r>
              <a:rPr lang="ru-RU" sz="2200" dirty="0"/>
              <a:t> </a:t>
            </a:r>
            <a:r>
              <a:rPr lang="ru-RU" sz="2200" dirty="0" err="1"/>
              <a:t>множини</a:t>
            </a:r>
            <a:r>
              <a:rPr lang="ru-RU" sz="2200" dirty="0"/>
              <a:t> </a:t>
            </a:r>
            <a:r>
              <a:rPr lang="ru-RU" sz="2200" dirty="0" err="1"/>
              <a:t>або</a:t>
            </a:r>
            <a:r>
              <a:rPr lang="ru-RU" sz="2200" dirty="0"/>
              <a:t> </a:t>
            </a:r>
            <a:r>
              <a:rPr lang="ru-RU" sz="2200" dirty="0" err="1" smtClean="0"/>
              <a:t>відсутність</a:t>
            </a:r>
            <a:r>
              <a:rPr lang="ru-RU" sz="2200" dirty="0" smtClean="0"/>
              <a:t> </a:t>
            </a:r>
            <a:r>
              <a:rPr lang="ru-RU" sz="2200" dirty="0" err="1" smtClean="0"/>
              <a:t>елемента</a:t>
            </a:r>
            <a:r>
              <a:rPr lang="ru-RU" sz="2200" dirty="0" smtClean="0"/>
              <a:t> </a:t>
            </a:r>
            <a:r>
              <a:rPr lang="ru-RU" sz="2200" dirty="0"/>
              <a:t>у </a:t>
            </a:r>
            <a:r>
              <a:rPr lang="ru-RU" sz="2200" dirty="0" err="1"/>
              <a:t>множині</a:t>
            </a:r>
            <a:r>
              <a:rPr lang="ru-RU" sz="2200" dirty="0"/>
              <a:t>. </a:t>
            </a:r>
            <a:endParaRPr lang="ru-RU" sz="22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smtClean="0"/>
              <a:t>Робота </a:t>
            </a:r>
            <a:r>
              <a:rPr lang="ru-RU" sz="2200" dirty="0"/>
              <a:t>з </a:t>
            </a:r>
            <a:r>
              <a:rPr lang="ru-RU" sz="2200" dirty="0" err="1"/>
              <a:t>множинами</a:t>
            </a:r>
            <a:r>
              <a:rPr lang="ru-RU" sz="2200" dirty="0"/>
              <a:t> у </a:t>
            </a:r>
            <a:r>
              <a:rPr lang="ru-RU" sz="2200" dirty="0" err="1"/>
              <a:t>Python</a:t>
            </a:r>
            <a:r>
              <a:rPr lang="ru-RU" sz="2200" dirty="0"/>
              <a:t> </a:t>
            </a:r>
            <a:r>
              <a:rPr lang="ru-RU" sz="2200" dirty="0" err="1"/>
              <a:t>подібна</a:t>
            </a:r>
            <a:r>
              <a:rPr lang="ru-RU" sz="2200" dirty="0"/>
              <a:t> до </a:t>
            </a:r>
            <a:r>
              <a:rPr lang="ru-RU" sz="2200" dirty="0" err="1"/>
              <a:t>роботи</a:t>
            </a:r>
            <a:r>
              <a:rPr lang="ru-RU" sz="2200" dirty="0"/>
              <a:t> </a:t>
            </a:r>
            <a:r>
              <a:rPr lang="ru-RU" sz="2200" dirty="0" smtClean="0"/>
              <a:t>з </a:t>
            </a:r>
            <a:r>
              <a:rPr lang="ru-RU" sz="2200" dirty="0" err="1" smtClean="0"/>
              <a:t>дискретними</a:t>
            </a:r>
            <a:r>
              <a:rPr lang="ru-RU" sz="2200" dirty="0" smtClean="0"/>
              <a:t> </a:t>
            </a:r>
            <a:r>
              <a:rPr lang="ru-RU" sz="2200" dirty="0" err="1"/>
              <a:t>множинами</a:t>
            </a:r>
            <a:r>
              <a:rPr lang="ru-RU" sz="2200" dirty="0"/>
              <a:t> у </a:t>
            </a:r>
            <a:r>
              <a:rPr lang="ru-RU" sz="2200" dirty="0" err="1"/>
              <a:t>математиці</a:t>
            </a:r>
            <a:r>
              <a:rPr lang="ru-RU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201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07220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Зміст</a:t>
            </a:r>
            <a:endParaRPr lang="ru-RU" sz="36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73897" y="1237734"/>
            <a:ext cx="4395562" cy="3816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uk-UA" sz="2200" b="1" dirty="0"/>
              <a:t>Поняття </a:t>
            </a:r>
            <a:r>
              <a:rPr lang="uk-UA" sz="2200" b="1" dirty="0" smtClean="0"/>
              <a:t>словників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 err="1">
                <a:hlinkClick r:id="rId3" action="ppaction://hlinksldjump"/>
              </a:rPr>
              <a:t>Створення</a:t>
            </a:r>
            <a:r>
              <a:rPr lang="ru-RU" sz="2200" b="1" dirty="0">
                <a:hlinkClick r:id="rId3" action="ppaction://hlinksldjump"/>
              </a:rPr>
              <a:t> </a:t>
            </a:r>
            <a:r>
              <a:rPr lang="ru-RU" sz="2200" b="1" dirty="0" err="1" smtClean="0">
                <a:hlinkClick r:id="rId3" action="ppaction://hlinksldjump"/>
              </a:rPr>
              <a:t>словників</a:t>
            </a:r>
            <a:endParaRPr lang="ru-RU" sz="2200" b="1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200" b="1" dirty="0">
                <a:hlinkClick r:id="rId4" action="ppaction://hlinksldjump"/>
              </a:rPr>
              <a:t>Доступ до </a:t>
            </a:r>
            <a:r>
              <a:rPr lang="ru-RU" sz="2200" b="1" dirty="0" err="1">
                <a:hlinkClick r:id="rId4" action="ppaction://hlinksldjump"/>
              </a:rPr>
              <a:t>елементів</a:t>
            </a:r>
            <a:r>
              <a:rPr lang="ru-RU" sz="2200" b="1" dirty="0">
                <a:hlinkClick r:id="rId4" action="ppaction://hlinksldjump"/>
              </a:rPr>
              <a:t> </a:t>
            </a:r>
            <a:r>
              <a:rPr lang="ru-RU" sz="2200" b="1" dirty="0" smtClean="0">
                <a:hlinkClick r:id="rId4" action="ppaction://hlinksldjump"/>
              </a:rPr>
              <a:t>словника</a:t>
            </a:r>
            <a:endParaRPr lang="ru-RU" sz="2200" b="1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200" b="1" dirty="0" err="1">
                <a:hlinkClick r:id="rId5" action="ppaction://hlinksldjump"/>
              </a:rPr>
              <a:t>Операції</a:t>
            </a:r>
            <a:r>
              <a:rPr lang="ru-RU" sz="2200" b="1" dirty="0">
                <a:hlinkClick r:id="rId5" action="ppaction://hlinksldjump"/>
              </a:rPr>
              <a:t> над </a:t>
            </a:r>
            <a:r>
              <a:rPr lang="ru-RU" sz="2200" b="1" dirty="0" smtClean="0">
                <a:hlinkClick r:id="rId5" action="ppaction://hlinksldjump"/>
              </a:rPr>
              <a:t>словниками</a:t>
            </a:r>
            <a:endParaRPr lang="ru-RU" sz="2200" b="1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200" b="1" dirty="0" err="1">
                <a:hlinkClick r:id="rId6" action="ppaction://hlinksldjump"/>
              </a:rPr>
              <a:t>Обхід</a:t>
            </a:r>
            <a:r>
              <a:rPr lang="ru-RU" sz="2200" b="1" dirty="0">
                <a:hlinkClick r:id="rId6" action="ppaction://hlinksldjump"/>
              </a:rPr>
              <a:t> </a:t>
            </a:r>
            <a:r>
              <a:rPr lang="ru-RU" sz="2200" b="1" dirty="0" err="1" smtClean="0">
                <a:hlinkClick r:id="rId6" action="ppaction://hlinksldjump"/>
              </a:rPr>
              <a:t>словників</a:t>
            </a:r>
            <a:endParaRPr lang="ru-RU" sz="2200" b="1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200" b="1" dirty="0">
                <a:hlinkClick r:id="rId7" action="ppaction://hlinksldjump"/>
              </a:rPr>
              <a:t>Приклад </a:t>
            </a:r>
            <a:r>
              <a:rPr lang="ru-RU" sz="2200" b="1" dirty="0" err="1">
                <a:hlinkClick r:id="rId7" action="ppaction://hlinksldjump"/>
              </a:rPr>
              <a:t>обробки</a:t>
            </a:r>
            <a:r>
              <a:rPr lang="ru-RU" sz="2200" b="1" dirty="0">
                <a:hlinkClick r:id="rId7" action="ppaction://hlinksldjump"/>
              </a:rPr>
              <a:t> </a:t>
            </a:r>
            <a:r>
              <a:rPr lang="ru-RU" sz="2200" b="1" dirty="0" err="1" smtClean="0">
                <a:hlinkClick r:id="rId7" action="ppaction://hlinksldjump"/>
              </a:rPr>
              <a:t>словників</a:t>
            </a:r>
            <a:endParaRPr lang="ru-RU" sz="2200" b="1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200" b="1" dirty="0" err="1">
                <a:hlinkClick r:id="rId8" action="ppaction://hlinksldjump"/>
              </a:rPr>
              <a:t>Поняття</a:t>
            </a:r>
            <a:r>
              <a:rPr lang="ru-RU" sz="2200" b="1" dirty="0">
                <a:hlinkClick r:id="rId8" action="ppaction://hlinksldjump"/>
              </a:rPr>
              <a:t> </a:t>
            </a:r>
            <a:r>
              <a:rPr lang="ru-RU" sz="2200" b="1" dirty="0" err="1">
                <a:hlinkClick r:id="rId8" action="ppaction://hlinksldjump"/>
              </a:rPr>
              <a:t>множин</a:t>
            </a:r>
            <a:r>
              <a:rPr lang="ru-RU" sz="2200" b="1" dirty="0">
                <a:hlinkClick r:id="rId8" action="ppaction://hlinksldjump"/>
              </a:rPr>
              <a:t> в </a:t>
            </a:r>
            <a:r>
              <a:rPr lang="en-US" sz="2200" b="1" dirty="0" smtClean="0">
                <a:hlinkClick r:id="rId8" action="ppaction://hlinksldjump"/>
              </a:rPr>
              <a:t>Python</a:t>
            </a:r>
            <a:endParaRPr lang="uk-UA" sz="2200" b="1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200" b="1" dirty="0" err="1"/>
              <a:t>Створення</a:t>
            </a:r>
            <a:r>
              <a:rPr lang="ru-RU" sz="2200" b="1" dirty="0"/>
              <a:t> </a:t>
            </a:r>
            <a:r>
              <a:rPr lang="ru-RU" sz="2200" b="1" dirty="0" err="1" smtClean="0"/>
              <a:t>множин</a:t>
            </a:r>
            <a:endParaRPr lang="ru-RU" sz="2200" b="1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200" b="1" dirty="0" err="1"/>
              <a:t>Операції</a:t>
            </a:r>
            <a:r>
              <a:rPr lang="ru-RU" sz="2200" b="1" dirty="0"/>
              <a:t> над </a:t>
            </a:r>
            <a:r>
              <a:rPr lang="ru-RU" sz="2200" b="1" dirty="0" err="1" smtClean="0"/>
              <a:t>множинами</a:t>
            </a:r>
            <a:endParaRPr lang="ru-RU" sz="2200" b="1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200" b="1" dirty="0"/>
              <a:t>Приклад </a:t>
            </a:r>
            <a:r>
              <a:rPr lang="ru-RU" sz="2200" b="1" dirty="0" err="1"/>
              <a:t>обробки</a:t>
            </a:r>
            <a:r>
              <a:rPr lang="ru-RU" sz="2200" b="1" dirty="0"/>
              <a:t> </a:t>
            </a:r>
            <a:r>
              <a:rPr lang="ru-RU" sz="2200" b="1" dirty="0" err="1" smtClean="0"/>
              <a:t>множин</a:t>
            </a:r>
            <a:endParaRPr lang="ru-RU" sz="2200" b="1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200" b="1" dirty="0" err="1"/>
              <a:t>Незмінні</a:t>
            </a:r>
            <a:r>
              <a:rPr lang="ru-RU" sz="2200" b="1" dirty="0"/>
              <a:t> </a:t>
            </a:r>
            <a:r>
              <a:rPr lang="ru-RU" sz="2200" b="1" dirty="0" err="1" smtClean="0"/>
              <a:t>множини</a:t>
            </a:r>
            <a:endParaRPr lang="ru-RU" sz="2200" b="1" dirty="0"/>
          </a:p>
        </p:txBody>
      </p:sp>
    </p:spTree>
    <p:extLst>
      <p:ext uri="{BB962C8B-B14F-4D97-AF65-F5344CB8AC3E}">
        <p14:creationId xmlns:p14="http://schemas.microsoft.com/office/powerpoint/2010/main" val="295716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89211" y="0"/>
            <a:ext cx="45839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>
                <a:latin typeface="Cambria,Bold"/>
              </a:rPr>
              <a:t>Створення</a:t>
            </a:r>
            <a:r>
              <a:rPr lang="ru-RU" sz="3600" b="1" dirty="0">
                <a:latin typeface="Cambria,Bold"/>
              </a:rPr>
              <a:t> </a:t>
            </a:r>
            <a:r>
              <a:rPr lang="ru-RU" sz="3600" b="1" dirty="0" err="1">
                <a:latin typeface="Cambria,Bold"/>
              </a:rPr>
              <a:t>множин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1482636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 smtClean="0"/>
              <a:t>Елементи</a:t>
            </a:r>
            <a:r>
              <a:rPr lang="ru-RU" sz="2200" dirty="0" smtClean="0"/>
              <a:t> </a:t>
            </a:r>
            <a:r>
              <a:rPr lang="ru-RU" sz="2200" dirty="0" err="1"/>
              <a:t>множини</a:t>
            </a:r>
            <a:r>
              <a:rPr lang="ru-RU" sz="2200" dirty="0"/>
              <a:t> </a:t>
            </a:r>
            <a:r>
              <a:rPr lang="ru-RU" sz="2200" dirty="0" err="1"/>
              <a:t>розділяються</a:t>
            </a:r>
            <a:r>
              <a:rPr lang="ru-RU" sz="2200" dirty="0"/>
              <a:t> комою, а </a:t>
            </a:r>
            <a:r>
              <a:rPr lang="ru-RU" sz="2200" dirty="0" smtClean="0"/>
              <a:t>вся </a:t>
            </a:r>
            <a:r>
              <a:rPr lang="ru-RU" sz="2200" dirty="0" err="1" smtClean="0"/>
              <a:t>послідовність</a:t>
            </a:r>
            <a:r>
              <a:rPr lang="ru-RU" sz="2200" dirty="0" smtClean="0"/>
              <a:t> </a:t>
            </a:r>
            <a:r>
              <a:rPr lang="ru-RU" sz="2200" dirty="0" err="1"/>
              <a:t>записується</a:t>
            </a:r>
            <a:r>
              <a:rPr lang="ru-RU" sz="2200" dirty="0"/>
              <a:t> у </a:t>
            </a:r>
            <a:r>
              <a:rPr lang="ru-RU" sz="2200" dirty="0" err="1">
                <a:solidFill>
                  <a:srgbClr val="FF0000"/>
                </a:solidFill>
              </a:rPr>
              <a:t>фігурних</a:t>
            </a:r>
            <a:r>
              <a:rPr lang="ru-RU" sz="2200" dirty="0">
                <a:solidFill>
                  <a:srgbClr val="FF0000"/>
                </a:solidFill>
              </a:rPr>
              <a:t> дужках</a:t>
            </a:r>
            <a:r>
              <a:rPr lang="ru-RU" sz="2200" dirty="0"/>
              <a:t>, </a:t>
            </a:r>
            <a:r>
              <a:rPr lang="ru-RU" sz="2200" dirty="0" err="1"/>
              <a:t>аналогічно</a:t>
            </a:r>
            <a:r>
              <a:rPr lang="ru-RU" sz="2200" dirty="0"/>
              <a:t> словникам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97277" y="962367"/>
            <a:ext cx="335155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b="1" dirty="0">
                <a:solidFill>
                  <a:srgbClr val="0000CC"/>
                </a:solidFill>
              </a:rPr>
              <a:t>1. За </a:t>
            </a:r>
            <a:r>
              <a:rPr lang="ru-RU" sz="2200" b="1" dirty="0" err="1">
                <a:solidFill>
                  <a:srgbClr val="0000CC"/>
                </a:solidFill>
              </a:rPr>
              <a:t>допомогою</a:t>
            </a:r>
            <a:r>
              <a:rPr lang="ru-RU" sz="2200" b="1" dirty="0">
                <a:solidFill>
                  <a:srgbClr val="0000CC"/>
                </a:solidFill>
              </a:rPr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літерала</a:t>
            </a:r>
            <a:endParaRPr lang="ru-RU" sz="2200" b="1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19100" y="2587536"/>
            <a:ext cx="83058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 err="1"/>
              <a:t>empty_set</a:t>
            </a:r>
            <a:r>
              <a:rPr lang="en-GB" sz="2200" dirty="0"/>
              <a:t> = set() </a:t>
            </a:r>
            <a:r>
              <a:rPr lang="uk-UA" sz="2200" dirty="0" smtClean="0"/>
              <a:t> 	</a:t>
            </a:r>
            <a:r>
              <a:rPr lang="en-GB" sz="2200" dirty="0" smtClean="0">
                <a:solidFill>
                  <a:srgbClr val="FF0000"/>
                </a:solidFill>
              </a:rPr>
              <a:t># </a:t>
            </a:r>
            <a:r>
              <a:rPr lang="ru-RU" sz="2200" dirty="0" err="1">
                <a:solidFill>
                  <a:srgbClr val="FF0000"/>
                </a:solidFill>
              </a:rPr>
              <a:t>Порожня</a:t>
            </a:r>
            <a:r>
              <a:rPr lang="ru-RU" sz="2200" dirty="0">
                <a:solidFill>
                  <a:srgbClr val="FF0000"/>
                </a:solidFill>
              </a:rPr>
              <a:t> </a:t>
            </a:r>
            <a:r>
              <a:rPr lang="ru-RU" sz="2200" dirty="0" err="1">
                <a:solidFill>
                  <a:srgbClr val="FF0000"/>
                </a:solidFill>
              </a:rPr>
              <a:t>множина</a:t>
            </a:r>
            <a:r>
              <a:rPr lang="ru-RU" sz="2200" dirty="0">
                <a:solidFill>
                  <a:srgbClr val="FF0000"/>
                </a:solidFill>
              </a:rPr>
              <a:t> </a:t>
            </a:r>
            <a:r>
              <a:rPr lang="ru-RU" sz="2200" dirty="0" err="1">
                <a:solidFill>
                  <a:srgbClr val="FF0000"/>
                </a:solidFill>
              </a:rPr>
              <a:t>може</a:t>
            </a:r>
            <a:r>
              <a:rPr lang="ru-RU" sz="2200" dirty="0">
                <a:solidFill>
                  <a:srgbClr val="FF0000"/>
                </a:solidFill>
              </a:rPr>
              <a:t> </a:t>
            </a:r>
            <a:r>
              <a:rPr lang="ru-RU" sz="2200" dirty="0" err="1">
                <a:solidFill>
                  <a:srgbClr val="FF0000"/>
                </a:solidFill>
              </a:rPr>
              <a:t>створюватися</a:t>
            </a:r>
            <a:endParaRPr lang="ru-RU" sz="2200" dirty="0">
              <a:solidFill>
                <a:srgbClr val="FF0000"/>
              </a:solidFill>
            </a:endParaRPr>
          </a:p>
          <a:p>
            <a:r>
              <a:rPr lang="ru-RU" sz="2200" dirty="0" smtClean="0">
                <a:solidFill>
                  <a:srgbClr val="FF0000"/>
                </a:solidFill>
              </a:rPr>
              <a:t>			# </a:t>
            </a:r>
            <a:r>
              <a:rPr lang="ru-RU" sz="2200" dirty="0" err="1">
                <a:solidFill>
                  <a:srgbClr val="FF0000"/>
                </a:solidFill>
              </a:rPr>
              <a:t>лише</a:t>
            </a:r>
            <a:r>
              <a:rPr lang="ru-RU" sz="2200" dirty="0">
                <a:solidFill>
                  <a:srgbClr val="FF0000"/>
                </a:solidFill>
              </a:rPr>
              <a:t> з </a:t>
            </a:r>
            <a:r>
              <a:rPr lang="ru-RU" sz="2200" dirty="0" err="1">
                <a:solidFill>
                  <a:srgbClr val="FF0000"/>
                </a:solidFill>
              </a:rPr>
              <a:t>допомогою</a:t>
            </a:r>
            <a:r>
              <a:rPr lang="ru-RU" sz="2200" dirty="0">
                <a:solidFill>
                  <a:srgbClr val="FF0000"/>
                </a:solidFill>
              </a:rPr>
              <a:t> </a:t>
            </a:r>
            <a:r>
              <a:rPr lang="ru-RU" sz="2200" dirty="0" err="1">
                <a:solidFill>
                  <a:srgbClr val="FF0000"/>
                </a:solidFill>
              </a:rPr>
              <a:t>інструкції</a:t>
            </a:r>
            <a:r>
              <a:rPr lang="ru-RU" sz="2200" dirty="0">
                <a:solidFill>
                  <a:srgbClr val="FF0000"/>
                </a:solidFill>
              </a:rPr>
              <a:t> </a:t>
            </a:r>
            <a:r>
              <a:rPr lang="en-GB" sz="2200" dirty="0">
                <a:solidFill>
                  <a:srgbClr val="FF0000"/>
                </a:solidFill>
              </a:rPr>
              <a:t>set</a:t>
            </a:r>
          </a:p>
          <a:p>
            <a:r>
              <a:rPr lang="en-GB" sz="2200" dirty="0"/>
              <a:t>M = {1, 2, 3, 3, 3} </a:t>
            </a:r>
            <a:r>
              <a:rPr lang="uk-UA" sz="2200" dirty="0" smtClean="0"/>
              <a:t>	</a:t>
            </a:r>
            <a:r>
              <a:rPr lang="en-GB" sz="2200" dirty="0" smtClean="0">
                <a:solidFill>
                  <a:srgbClr val="FF0000"/>
                </a:solidFill>
              </a:rPr>
              <a:t># </a:t>
            </a:r>
            <a:r>
              <a:rPr lang="ru-RU" sz="2200" dirty="0" err="1">
                <a:solidFill>
                  <a:srgbClr val="FF0000"/>
                </a:solidFill>
              </a:rPr>
              <a:t>Множина</a:t>
            </a:r>
            <a:r>
              <a:rPr lang="ru-RU" sz="2200" dirty="0">
                <a:solidFill>
                  <a:srgbClr val="FF0000"/>
                </a:solidFill>
              </a:rPr>
              <a:t> {1, 2, 3}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97276" y="4030991"/>
            <a:ext cx="874352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 smtClean="0"/>
              <a:t>Порожні</a:t>
            </a:r>
            <a:r>
              <a:rPr lang="ru-RU" sz="2200" dirty="0" smtClean="0"/>
              <a:t> </a:t>
            </a:r>
            <a:r>
              <a:rPr lang="ru-RU" sz="2200" dirty="0" err="1" smtClean="0"/>
              <a:t>фігурні</a:t>
            </a:r>
            <a:r>
              <a:rPr lang="ru-RU" sz="2200" dirty="0" smtClean="0"/>
              <a:t> </a:t>
            </a:r>
            <a:r>
              <a:rPr lang="ru-RU" sz="2200" dirty="0"/>
              <a:t>дужки </a:t>
            </a:r>
            <a:r>
              <a:rPr lang="ru-RU" sz="2200" dirty="0" err="1"/>
              <a:t>використовуються</a:t>
            </a:r>
            <a:r>
              <a:rPr lang="ru-RU" sz="2200" dirty="0"/>
              <a:t> для </a:t>
            </a:r>
            <a:r>
              <a:rPr lang="ru-RU" sz="2200" dirty="0" err="1"/>
              <a:t>створення</a:t>
            </a:r>
            <a:r>
              <a:rPr lang="ru-RU" sz="2200" dirty="0"/>
              <a:t> </a:t>
            </a:r>
            <a:r>
              <a:rPr lang="ru-RU" sz="2200" dirty="0" err="1"/>
              <a:t>словників</a:t>
            </a:r>
            <a:r>
              <a:rPr lang="ru-RU" sz="2200" dirty="0"/>
              <a:t>. Тому, </a:t>
            </a:r>
            <a:r>
              <a:rPr lang="ru-RU" sz="2200" dirty="0" err="1"/>
              <a:t>щоб</a:t>
            </a:r>
            <a:r>
              <a:rPr lang="ru-RU" sz="2200" dirty="0"/>
              <a:t> </a:t>
            </a:r>
            <a:r>
              <a:rPr lang="ru-RU" sz="2200" dirty="0" err="1" smtClean="0"/>
              <a:t>уникнути</a:t>
            </a:r>
            <a:r>
              <a:rPr lang="ru-RU" sz="2200" dirty="0" smtClean="0"/>
              <a:t> </a:t>
            </a:r>
            <a:r>
              <a:rPr lang="ru-RU" sz="2200" dirty="0" err="1" smtClean="0"/>
              <a:t>неоднозначності</a:t>
            </a:r>
            <a:r>
              <a:rPr lang="ru-RU" sz="2200" dirty="0" smtClean="0"/>
              <a:t> </a:t>
            </a:r>
            <a:r>
              <a:rPr lang="ru-RU" sz="2200" dirty="0" err="1"/>
              <a:t>порожні</a:t>
            </a:r>
            <a:r>
              <a:rPr lang="ru-RU" sz="2200" dirty="0"/>
              <a:t> </a:t>
            </a:r>
            <a:r>
              <a:rPr lang="ru-RU" sz="2200" dirty="0" err="1"/>
              <a:t>множини</a:t>
            </a:r>
            <a:r>
              <a:rPr lang="ru-RU" sz="2200" dirty="0"/>
              <a:t> </a:t>
            </a:r>
            <a:r>
              <a:rPr lang="ru-RU" sz="2200" dirty="0" err="1"/>
              <a:t>створюються</a:t>
            </a:r>
            <a:r>
              <a:rPr lang="ru-RU" sz="2200" dirty="0"/>
              <a:t> з </a:t>
            </a:r>
            <a:r>
              <a:rPr lang="ru-RU" sz="2200" dirty="0" err="1"/>
              <a:t>використанням</a:t>
            </a:r>
            <a:r>
              <a:rPr lang="ru-RU" sz="2200" dirty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 </a:t>
            </a:r>
            <a:r>
              <a:rPr lang="ru-RU" sz="2200" b="1" dirty="0" err="1" smtClean="0">
                <a:solidFill>
                  <a:srgbClr val="0000CC"/>
                </a:solidFill>
              </a:rPr>
              <a:t>set</a:t>
            </a:r>
            <a:r>
              <a:rPr lang="ru-RU" sz="2200" b="1" dirty="0" smtClean="0">
                <a:solidFill>
                  <a:srgbClr val="0000CC"/>
                </a:solidFill>
              </a:rPr>
              <a:t>()</a:t>
            </a:r>
            <a:r>
              <a:rPr lang="ru-RU" sz="2200" dirty="0" smtClean="0"/>
              <a:t>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40745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3210" y="2532150"/>
            <a:ext cx="894078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solidFill>
                  <a:srgbClr val="000000"/>
                </a:solidFill>
              </a:rPr>
              <a:t>Тут </a:t>
            </a:r>
            <a:r>
              <a:rPr lang="ru-RU" sz="2200" dirty="0">
                <a:solidFill>
                  <a:srgbClr val="000000"/>
                </a:solidFill>
              </a:rPr>
              <a:t>M – нова </a:t>
            </a:r>
            <a:r>
              <a:rPr lang="ru-RU" sz="2200" dirty="0" err="1">
                <a:solidFill>
                  <a:srgbClr val="000000"/>
                </a:solidFill>
              </a:rPr>
              <a:t>множна</a:t>
            </a:r>
            <a:r>
              <a:rPr lang="ru-RU" sz="2200" dirty="0">
                <a:solidFill>
                  <a:srgbClr val="000000"/>
                </a:solidFill>
              </a:rPr>
              <a:t>, </a:t>
            </a:r>
            <a:r>
              <a:rPr lang="ru-RU" sz="2200" dirty="0" err="1">
                <a:solidFill>
                  <a:srgbClr val="000000"/>
                </a:solidFill>
              </a:rPr>
              <a:t>що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будується</a:t>
            </a:r>
            <a:r>
              <a:rPr lang="ru-RU" sz="2200" dirty="0">
                <a:solidFill>
                  <a:srgbClr val="000000"/>
                </a:solidFill>
              </a:rPr>
              <a:t> на </a:t>
            </a:r>
            <a:r>
              <a:rPr lang="ru-RU" sz="2200" dirty="0" err="1">
                <a:solidFill>
                  <a:srgbClr val="000000"/>
                </a:solidFill>
              </a:rPr>
              <a:t>базі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колекції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collection</a:t>
            </a:r>
            <a:r>
              <a:rPr lang="ru-RU" sz="2200" dirty="0" smtClean="0">
                <a:solidFill>
                  <a:srgbClr val="000000"/>
                </a:solidFill>
              </a:rPr>
              <a:t>.</a:t>
            </a:r>
            <a:endParaRPr lang="ru-RU" sz="2200" dirty="0">
              <a:solidFill>
                <a:srgbClr val="0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489211" y="0"/>
            <a:ext cx="45839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>
                <a:latin typeface="Cambria,Bold"/>
              </a:rPr>
              <a:t>Створення</a:t>
            </a:r>
            <a:r>
              <a:rPr lang="ru-RU" sz="3600" b="1" dirty="0">
                <a:latin typeface="Cambria,Bold"/>
              </a:rPr>
              <a:t> </a:t>
            </a:r>
            <a:r>
              <a:rPr lang="ru-RU" sz="3600" b="1" dirty="0" err="1">
                <a:latin typeface="Cambria,Bold"/>
              </a:rPr>
              <a:t>множин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10788" y="964674"/>
            <a:ext cx="88332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>
                <a:solidFill>
                  <a:srgbClr val="000000"/>
                </a:solidFill>
              </a:rPr>
              <a:t>2. За </a:t>
            </a:r>
            <a:r>
              <a:rPr lang="ru-RU" sz="2200" b="1" dirty="0" err="1">
                <a:solidFill>
                  <a:srgbClr val="000000"/>
                </a:solidFill>
              </a:rPr>
              <a:t>допомогою</a:t>
            </a:r>
            <a:r>
              <a:rPr lang="ru-RU" sz="2200" b="1" dirty="0">
                <a:solidFill>
                  <a:srgbClr val="000000"/>
                </a:solidFill>
              </a:rPr>
              <a:t> </a:t>
            </a:r>
            <a:r>
              <a:rPr lang="ru-RU" sz="2200" b="1" dirty="0" err="1">
                <a:solidFill>
                  <a:srgbClr val="000000"/>
                </a:solidFill>
              </a:rPr>
              <a:t>перетворення</a:t>
            </a:r>
            <a:r>
              <a:rPr lang="ru-RU" sz="2200" b="1" dirty="0">
                <a:solidFill>
                  <a:srgbClr val="000000"/>
                </a:solidFill>
              </a:rPr>
              <a:t> у </a:t>
            </a:r>
            <a:r>
              <a:rPr lang="ru-RU" sz="2200" b="1" dirty="0" err="1">
                <a:solidFill>
                  <a:srgbClr val="000000"/>
                </a:solidFill>
              </a:rPr>
              <a:t>множину</a:t>
            </a:r>
            <a:r>
              <a:rPr lang="ru-RU" sz="2200" b="1" dirty="0">
                <a:solidFill>
                  <a:srgbClr val="000000"/>
                </a:solidFill>
              </a:rPr>
              <a:t> </a:t>
            </a:r>
            <a:r>
              <a:rPr lang="ru-RU" sz="2200" b="1" dirty="0" err="1">
                <a:solidFill>
                  <a:srgbClr val="000000"/>
                </a:solidFill>
              </a:rPr>
              <a:t>іншої</a:t>
            </a:r>
            <a:r>
              <a:rPr lang="ru-RU" sz="2200" b="1" dirty="0">
                <a:solidFill>
                  <a:srgbClr val="000000"/>
                </a:solidFill>
              </a:rPr>
              <a:t> </a:t>
            </a:r>
            <a:r>
              <a:rPr lang="ru-RU" sz="2200" b="1" dirty="0" err="1">
                <a:solidFill>
                  <a:srgbClr val="000000"/>
                </a:solidFill>
              </a:rPr>
              <a:t>колекції</a:t>
            </a:r>
            <a:r>
              <a:rPr lang="ru-RU" sz="2200" b="1" dirty="0">
                <a:solidFill>
                  <a:srgbClr val="000000"/>
                </a:solidFill>
              </a:rPr>
              <a:t> , </a:t>
            </a:r>
            <a:r>
              <a:rPr lang="ru-RU" sz="2200" b="1" dirty="0" err="1">
                <a:solidFill>
                  <a:srgbClr val="000000"/>
                </a:solidFill>
              </a:rPr>
              <a:t>використовуючи</a:t>
            </a:r>
            <a:r>
              <a:rPr lang="ru-RU" sz="2200" b="1" dirty="0">
                <a:solidFill>
                  <a:srgbClr val="000000"/>
                </a:solidFill>
              </a:rPr>
              <a:t> </a:t>
            </a:r>
            <a:r>
              <a:rPr lang="ru-RU" sz="2200" b="1" dirty="0" err="1">
                <a:solidFill>
                  <a:srgbClr val="000000"/>
                </a:solidFill>
              </a:rPr>
              <a:t>ключове</a:t>
            </a:r>
            <a:r>
              <a:rPr lang="ru-RU" sz="2200" b="1" dirty="0">
                <a:solidFill>
                  <a:srgbClr val="000000"/>
                </a:solidFill>
              </a:rPr>
              <a:t> слово </a:t>
            </a:r>
            <a:r>
              <a:rPr lang="en-GB" sz="2200" b="1" dirty="0">
                <a:solidFill>
                  <a:srgbClr val="000081"/>
                </a:solidFill>
              </a:rPr>
              <a:t>set</a:t>
            </a:r>
            <a:r>
              <a:rPr lang="en-GB" sz="22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489211" y="1917689"/>
            <a:ext cx="2366289" cy="430887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none">
            <a:spAutoFit/>
          </a:bodyPr>
          <a:lstStyle/>
          <a:p>
            <a:r>
              <a:rPr lang="en-GB" sz="2200" b="1" dirty="0">
                <a:solidFill>
                  <a:srgbClr val="333333"/>
                </a:solidFill>
              </a:rPr>
              <a:t>M = </a:t>
            </a:r>
            <a:r>
              <a:rPr lang="en-GB" sz="2200" b="1" dirty="0">
                <a:solidFill>
                  <a:srgbClr val="000081"/>
                </a:solidFill>
              </a:rPr>
              <a:t>set</a:t>
            </a:r>
            <a:r>
              <a:rPr lang="en-GB" sz="2200" b="1" dirty="0">
                <a:solidFill>
                  <a:srgbClr val="333333"/>
                </a:solidFill>
              </a:rPr>
              <a:t>(collection)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032000" y="3374936"/>
            <a:ext cx="2921000" cy="110799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994806"/>
                </a:solidFill>
              </a:rPr>
              <a:t>&gt;&gt;&gt; </a:t>
            </a:r>
            <a:r>
              <a:rPr lang="en-GB" sz="2200" dirty="0">
                <a:solidFill>
                  <a:srgbClr val="333333"/>
                </a:solidFill>
              </a:rPr>
              <a:t>M = </a:t>
            </a:r>
            <a:r>
              <a:rPr lang="en-GB" sz="2200" dirty="0">
                <a:solidFill>
                  <a:srgbClr val="000081"/>
                </a:solidFill>
              </a:rPr>
              <a:t>set</a:t>
            </a:r>
            <a:r>
              <a:rPr lang="en-GB" sz="2200" dirty="0">
                <a:solidFill>
                  <a:srgbClr val="333333"/>
                </a:solidFill>
              </a:rPr>
              <a:t>(</a:t>
            </a:r>
            <a:r>
              <a:rPr lang="en-GB" sz="2200" dirty="0">
                <a:solidFill>
                  <a:srgbClr val="0000C1"/>
                </a:solidFill>
              </a:rPr>
              <a:t>'</a:t>
            </a:r>
            <a:r>
              <a:rPr lang="ru-RU" sz="2200" dirty="0">
                <a:solidFill>
                  <a:srgbClr val="0000C1"/>
                </a:solidFill>
              </a:rPr>
              <a:t>мама'</a:t>
            </a:r>
            <a:r>
              <a:rPr lang="ru-RU" sz="2200" dirty="0">
                <a:solidFill>
                  <a:srgbClr val="333333"/>
                </a:solidFill>
              </a:rPr>
              <a:t>)</a:t>
            </a:r>
          </a:p>
          <a:p>
            <a:r>
              <a:rPr lang="en-GB" sz="2200" dirty="0">
                <a:solidFill>
                  <a:srgbClr val="994806"/>
                </a:solidFill>
              </a:rPr>
              <a:t>&gt;&gt;&gt; </a:t>
            </a:r>
            <a:r>
              <a:rPr lang="en-GB" sz="2200" dirty="0">
                <a:solidFill>
                  <a:srgbClr val="000081"/>
                </a:solidFill>
              </a:rPr>
              <a:t>print</a:t>
            </a:r>
            <a:r>
              <a:rPr lang="en-GB" sz="2200" dirty="0">
                <a:solidFill>
                  <a:srgbClr val="333333"/>
                </a:solidFill>
              </a:rPr>
              <a:t>(M)</a:t>
            </a:r>
          </a:p>
          <a:p>
            <a:r>
              <a:rPr lang="ru-RU" sz="2200" dirty="0">
                <a:solidFill>
                  <a:srgbClr val="333333"/>
                </a:solidFill>
              </a:rPr>
              <a:t>{</a:t>
            </a:r>
            <a:r>
              <a:rPr lang="ru-RU" sz="2200" dirty="0">
                <a:solidFill>
                  <a:srgbClr val="0000C1"/>
                </a:solidFill>
              </a:rPr>
              <a:t>'м'</a:t>
            </a:r>
            <a:r>
              <a:rPr lang="ru-RU" sz="2200" dirty="0">
                <a:solidFill>
                  <a:srgbClr val="0000FF"/>
                </a:solidFill>
              </a:rPr>
              <a:t>, </a:t>
            </a:r>
            <a:r>
              <a:rPr lang="ru-RU" sz="2200" dirty="0">
                <a:solidFill>
                  <a:srgbClr val="0000C1"/>
                </a:solidFill>
              </a:rPr>
              <a:t>'а</a:t>
            </a:r>
            <a:r>
              <a:rPr lang="ru-RU" sz="2200" dirty="0" smtClean="0">
                <a:solidFill>
                  <a:srgbClr val="0000C1"/>
                </a:solidFill>
              </a:rPr>
              <a:t>'</a:t>
            </a:r>
            <a:r>
              <a:rPr lang="ru-RU" sz="2200" dirty="0" smtClean="0">
                <a:solidFill>
                  <a:srgbClr val="333333"/>
                </a:solidFill>
              </a:rPr>
              <a:t>}</a:t>
            </a:r>
            <a:endParaRPr lang="ru-RU" sz="22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41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89211" y="0"/>
            <a:ext cx="45839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>
                <a:latin typeface="Cambria,Bold"/>
              </a:rPr>
              <a:t>Створення</a:t>
            </a:r>
            <a:r>
              <a:rPr lang="ru-RU" sz="3600" b="1" dirty="0">
                <a:latin typeface="Cambria,Bold"/>
              </a:rPr>
              <a:t> </a:t>
            </a:r>
            <a:r>
              <a:rPr lang="ru-RU" sz="3600" b="1" dirty="0" err="1">
                <a:latin typeface="Cambria,Bold"/>
              </a:rPr>
              <a:t>множин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09184" y="1150035"/>
            <a:ext cx="88205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>
                <a:solidFill>
                  <a:srgbClr val="0000CC"/>
                </a:solidFill>
              </a:rPr>
              <a:t>3. За </a:t>
            </a:r>
            <a:r>
              <a:rPr lang="ru-RU" sz="2200" b="1" dirty="0" err="1">
                <a:solidFill>
                  <a:srgbClr val="0000CC"/>
                </a:solidFill>
              </a:rPr>
              <a:t>допомогою</a:t>
            </a:r>
            <a:r>
              <a:rPr lang="ru-RU" sz="2200" b="1" dirty="0">
                <a:solidFill>
                  <a:srgbClr val="0000CC"/>
                </a:solidFill>
              </a:rPr>
              <a:t> оператор </a:t>
            </a:r>
            <a:r>
              <a:rPr lang="ru-RU" sz="2200" b="1" dirty="0" err="1">
                <a:solidFill>
                  <a:srgbClr val="0000CC"/>
                </a:solidFill>
              </a:rPr>
              <a:t>створення</a:t>
            </a:r>
            <a:r>
              <a:rPr lang="ru-RU" sz="2200" b="1" dirty="0">
                <a:solidFill>
                  <a:srgbClr val="0000CC"/>
                </a:solidFill>
              </a:rPr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множини</a:t>
            </a:r>
            <a:r>
              <a:rPr lang="ru-RU" sz="2200" dirty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04800" y="1800136"/>
            <a:ext cx="8839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Оператор </a:t>
            </a:r>
            <a:r>
              <a:rPr lang="ru-RU" sz="2200" dirty="0" err="1"/>
              <a:t>створення</a:t>
            </a:r>
            <a:r>
              <a:rPr lang="ru-RU" sz="2200" dirty="0"/>
              <a:t> </a:t>
            </a:r>
            <a:r>
              <a:rPr lang="ru-RU" sz="2200" dirty="0" err="1"/>
              <a:t>множини</a:t>
            </a:r>
            <a:r>
              <a:rPr lang="ru-RU" sz="2200" dirty="0"/>
              <a:t> –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err="1"/>
              <a:t>спосіб</a:t>
            </a:r>
            <a:r>
              <a:rPr lang="ru-RU" sz="2200" dirty="0"/>
              <a:t> </a:t>
            </a:r>
            <a:r>
              <a:rPr lang="ru-RU" sz="2200" dirty="0" err="1"/>
              <a:t>побудови</a:t>
            </a:r>
            <a:r>
              <a:rPr lang="ru-RU" sz="2200" dirty="0"/>
              <a:t> </a:t>
            </a:r>
            <a:r>
              <a:rPr lang="ru-RU" sz="2200" dirty="0" err="1"/>
              <a:t>множини</a:t>
            </a:r>
            <a:r>
              <a:rPr lang="ru-RU" sz="2200" dirty="0"/>
              <a:t> на </a:t>
            </a:r>
            <a:r>
              <a:rPr lang="ru-RU" sz="2200" dirty="0" err="1"/>
              <a:t>базі</a:t>
            </a:r>
            <a:endParaRPr lang="ru-RU" sz="2200" dirty="0"/>
          </a:p>
          <a:p>
            <a:r>
              <a:rPr lang="ru-RU" sz="2200" dirty="0" err="1"/>
              <a:t>колекції</a:t>
            </a:r>
            <a:r>
              <a:rPr lang="ru-RU" sz="2200" dirty="0"/>
              <a:t>, до </a:t>
            </a:r>
            <a:r>
              <a:rPr lang="ru-RU" sz="2200" dirty="0" err="1"/>
              <a:t>всіх</a:t>
            </a:r>
            <a:r>
              <a:rPr lang="ru-RU" sz="2200" dirty="0"/>
              <a:t> </a:t>
            </a:r>
            <a:r>
              <a:rPr lang="ru-RU" sz="2200" dirty="0" err="1"/>
              <a:t>елементів</a:t>
            </a:r>
            <a:r>
              <a:rPr lang="ru-RU" sz="2200" dirty="0"/>
              <a:t> </a:t>
            </a:r>
            <a:r>
              <a:rPr lang="ru-RU" sz="2200" dirty="0" err="1"/>
              <a:t>якої</a:t>
            </a:r>
            <a:r>
              <a:rPr lang="ru-RU" sz="2200" dirty="0"/>
              <a:t> </a:t>
            </a:r>
            <a:r>
              <a:rPr lang="ru-RU" sz="2200" dirty="0" err="1"/>
              <a:t>застосовується</a:t>
            </a:r>
            <a:r>
              <a:rPr lang="ru-RU" sz="2200" dirty="0"/>
              <a:t> </a:t>
            </a:r>
            <a:r>
              <a:rPr lang="ru-RU" sz="2200" dirty="0" err="1"/>
              <a:t>деякий</a:t>
            </a:r>
            <a:r>
              <a:rPr lang="ru-RU" sz="2200" dirty="0"/>
              <a:t> </a:t>
            </a:r>
            <a:r>
              <a:rPr lang="ru-RU" sz="2200" dirty="0" err="1"/>
              <a:t>вираз</a:t>
            </a:r>
            <a:r>
              <a:rPr lang="ru-RU" sz="2200" dirty="0"/>
              <a:t>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40984" y="2690480"/>
            <a:ext cx="7263527" cy="40011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= {expr(</a:t>
            </a:r>
            <a:r>
              <a:rPr lang="en-US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for </a:t>
            </a:r>
            <a:r>
              <a:rPr lang="en-US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collection if condition}</a:t>
            </a:r>
            <a:endParaRPr lang="ru-RU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09184" y="3438892"/>
            <a:ext cx="88205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/>
              <a:t>Цей</a:t>
            </a:r>
            <a:r>
              <a:rPr lang="ru-RU" sz="2000" dirty="0"/>
              <a:t> оператор </a:t>
            </a:r>
            <a:r>
              <a:rPr lang="ru-RU" sz="2000" dirty="0" err="1"/>
              <a:t>працює</a:t>
            </a:r>
            <a:r>
              <a:rPr lang="ru-RU" sz="2000" dirty="0"/>
              <a:t> </a:t>
            </a:r>
            <a:r>
              <a:rPr lang="ru-RU" sz="2000" dirty="0" smtClean="0"/>
              <a:t>так: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err="1" smtClean="0"/>
              <a:t>змінна</a:t>
            </a:r>
            <a:r>
              <a:rPr lang="ru-RU" sz="2000" dirty="0" smtClean="0"/>
              <a:t> </a:t>
            </a:r>
            <a:r>
              <a:rPr lang="en-GB" sz="2000" dirty="0" err="1"/>
              <a:t>i</a:t>
            </a:r>
            <a:r>
              <a:rPr lang="en-GB" sz="2000" dirty="0"/>
              <a:t> </a:t>
            </a:r>
            <a:r>
              <a:rPr lang="ru-RU" sz="2000" dirty="0" err="1"/>
              <a:t>послідовно</a:t>
            </a:r>
            <a:r>
              <a:rPr lang="ru-RU" sz="2000" dirty="0"/>
              <a:t> </a:t>
            </a:r>
            <a:r>
              <a:rPr lang="ru-RU" sz="2000" dirty="0" err="1"/>
              <a:t>пробігає</a:t>
            </a:r>
            <a:r>
              <a:rPr lang="ru-RU" sz="2000" dirty="0"/>
              <a:t> </a:t>
            </a:r>
            <a:r>
              <a:rPr lang="ru-RU" sz="2000" dirty="0" err="1" smtClean="0"/>
              <a:t>всі</a:t>
            </a:r>
            <a:r>
              <a:rPr lang="ru-RU" sz="2000" dirty="0" smtClean="0"/>
              <a:t> </a:t>
            </a:r>
            <a:r>
              <a:rPr lang="ru-RU" sz="2000" dirty="0" err="1" smtClean="0"/>
              <a:t>елементи</a:t>
            </a:r>
            <a:r>
              <a:rPr lang="ru-RU" sz="2000" dirty="0" smtClean="0"/>
              <a:t> </a:t>
            </a:r>
            <a:r>
              <a:rPr lang="en-GB" sz="2000" dirty="0" smtClean="0"/>
              <a:t>collection</a:t>
            </a:r>
            <a:r>
              <a:rPr lang="uk-UA" sz="2000" dirty="0"/>
              <a:t>,</a:t>
            </a:r>
            <a:endParaRPr lang="uk-UA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err="1" smtClean="0"/>
              <a:t>якщо</a:t>
            </a:r>
            <a:r>
              <a:rPr lang="ru-RU" sz="2000" dirty="0" smtClean="0"/>
              <a:t> </a:t>
            </a:r>
            <a:r>
              <a:rPr lang="ru-RU" sz="2000" dirty="0"/>
              <a:t>для поточного </a:t>
            </a:r>
            <a:r>
              <a:rPr lang="ru-RU" sz="2000" dirty="0" err="1"/>
              <a:t>значення</a:t>
            </a:r>
            <a:r>
              <a:rPr lang="ru-RU" sz="2000" dirty="0"/>
              <a:t> </a:t>
            </a:r>
            <a:r>
              <a:rPr lang="en-GB" sz="2000" dirty="0" err="1"/>
              <a:t>i</a:t>
            </a:r>
            <a:r>
              <a:rPr lang="en-GB" sz="2000" dirty="0"/>
              <a:t> </a:t>
            </a:r>
            <a:r>
              <a:rPr lang="ru-RU" sz="2000" dirty="0" err="1"/>
              <a:t>виконується</a:t>
            </a:r>
            <a:r>
              <a:rPr lang="ru-RU" sz="2000" dirty="0"/>
              <a:t> </a:t>
            </a:r>
            <a:r>
              <a:rPr lang="ru-RU" sz="2000" dirty="0" err="1" smtClean="0"/>
              <a:t>умова</a:t>
            </a:r>
            <a:r>
              <a:rPr lang="ru-RU" sz="2000" dirty="0" smtClean="0"/>
              <a:t> </a:t>
            </a:r>
            <a:r>
              <a:rPr lang="en-GB" sz="2000" dirty="0" smtClean="0"/>
              <a:t>condition</a:t>
            </a:r>
            <a:r>
              <a:rPr lang="en-GB" sz="2000" dirty="0"/>
              <a:t>, </a:t>
            </a:r>
            <a:r>
              <a:rPr lang="ru-RU" sz="2000" dirty="0"/>
              <a:t>то в </a:t>
            </a:r>
            <a:r>
              <a:rPr lang="ru-RU" sz="2000" dirty="0" err="1"/>
              <a:t>множину</a:t>
            </a:r>
            <a:r>
              <a:rPr lang="ru-RU" sz="2000" dirty="0"/>
              <a:t> </a:t>
            </a:r>
            <a:r>
              <a:rPr lang="en-GB" sz="2000" dirty="0"/>
              <a:t>M </a:t>
            </a:r>
            <a:r>
              <a:rPr lang="ru-RU" sz="2000" dirty="0" err="1"/>
              <a:t>додається</a:t>
            </a:r>
            <a:r>
              <a:rPr lang="ru-RU" sz="2000" dirty="0"/>
              <a:t> </a:t>
            </a:r>
            <a:r>
              <a:rPr lang="ru-RU" sz="2000" dirty="0" err="1"/>
              <a:t>елемент</a:t>
            </a:r>
            <a:r>
              <a:rPr lang="ru-RU" sz="2000" dirty="0"/>
              <a:t> </a:t>
            </a:r>
            <a:r>
              <a:rPr lang="en-GB" sz="2000" dirty="0"/>
              <a:t>expr(</a:t>
            </a:r>
            <a:r>
              <a:rPr lang="en-GB" sz="2000" dirty="0" err="1"/>
              <a:t>i</a:t>
            </a:r>
            <a:r>
              <a:rPr lang="en-GB" sz="2000" dirty="0"/>
              <a:t>).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612900" y="5058826"/>
            <a:ext cx="6464300" cy="92333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94806"/>
                </a:solidFill>
                <a:latin typeface="Courier New,Bold"/>
              </a:rPr>
              <a:t>&gt;&gt;&gt; 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M = </a:t>
            </a:r>
            <a:r>
              <a:rPr lang="en-US" dirty="0">
                <a:solidFill>
                  <a:srgbClr val="333333"/>
                </a:solidFill>
                <a:latin typeface="Courier New,Bold"/>
              </a:rPr>
              <a:t>{</a:t>
            </a:r>
            <a:r>
              <a:rPr lang="en-US" dirty="0" err="1">
                <a:solidFill>
                  <a:srgbClr val="333333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,Bold"/>
              </a:rPr>
              <a:t>for </a:t>
            </a:r>
            <a:r>
              <a:rPr lang="en-US" dirty="0" err="1">
                <a:solidFill>
                  <a:srgbClr val="333333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,Bold"/>
              </a:rPr>
              <a:t>in </a:t>
            </a:r>
            <a:r>
              <a:rPr lang="en-US" dirty="0">
                <a:solidFill>
                  <a:srgbClr val="0000C1"/>
                </a:solidFill>
                <a:latin typeface="Courier New" panose="02070309020205020404" pitchFamily="49" charset="0"/>
              </a:rPr>
              <a:t>"Boing 777" </a:t>
            </a:r>
            <a:r>
              <a:rPr lang="en-US" dirty="0">
                <a:solidFill>
                  <a:srgbClr val="7F0055"/>
                </a:solidFill>
                <a:latin typeface="Courier New,Bold"/>
              </a:rPr>
              <a:t>if </a:t>
            </a:r>
            <a:r>
              <a:rPr lang="en-US" dirty="0" err="1">
                <a:solidFill>
                  <a:srgbClr val="333333"/>
                </a:solidFill>
                <a:latin typeface="Courier New" panose="02070309020205020404" pitchFamily="49" charset="0"/>
              </a:rPr>
              <a:t>i</a:t>
            </a:r>
            <a:r>
              <a:rPr lang="en-US" dirty="0" err="1">
                <a:solidFill>
                  <a:srgbClr val="0000FF"/>
                </a:solidFill>
                <a:latin typeface="Courier New,Bold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urier New" panose="02070309020205020404" pitchFamily="49" charset="0"/>
              </a:rPr>
              <a:t>isdigit</a:t>
            </a:r>
            <a:r>
              <a:rPr lang="en-US" dirty="0">
                <a:solidFill>
                  <a:srgbClr val="333333"/>
                </a:solidFill>
                <a:latin typeface="Courier New,Bold"/>
              </a:rPr>
              <a:t>()}</a:t>
            </a:r>
          </a:p>
          <a:p>
            <a:r>
              <a:rPr lang="en-GB" dirty="0">
                <a:solidFill>
                  <a:srgbClr val="994806"/>
                </a:solidFill>
                <a:latin typeface="Courier New,Bold"/>
              </a:rPr>
              <a:t>&gt;&gt;&gt; </a:t>
            </a:r>
            <a:r>
              <a:rPr lang="en-GB" dirty="0">
                <a:solidFill>
                  <a:srgbClr val="000081"/>
                </a:solidFill>
                <a:latin typeface="Courier New" panose="02070309020205020404" pitchFamily="49" charset="0"/>
              </a:rPr>
              <a:t>print</a:t>
            </a:r>
            <a:r>
              <a:rPr lang="en-GB" dirty="0">
                <a:solidFill>
                  <a:srgbClr val="333333"/>
                </a:solidFill>
                <a:latin typeface="Courier New,Bold"/>
              </a:rPr>
              <a:t>(</a:t>
            </a:r>
            <a:r>
              <a:rPr lang="en-GB" dirty="0">
                <a:solidFill>
                  <a:srgbClr val="333333"/>
                </a:solidFill>
                <a:latin typeface="Courier New" panose="02070309020205020404" pitchFamily="49" charset="0"/>
              </a:rPr>
              <a:t>M</a:t>
            </a:r>
            <a:r>
              <a:rPr lang="en-GB" dirty="0">
                <a:solidFill>
                  <a:srgbClr val="333333"/>
                </a:solidFill>
                <a:latin typeface="Courier New,Bold"/>
              </a:rPr>
              <a:t>)</a:t>
            </a:r>
          </a:p>
          <a:p>
            <a:r>
              <a:rPr lang="ru-RU" dirty="0">
                <a:solidFill>
                  <a:srgbClr val="333333"/>
                </a:solidFill>
                <a:latin typeface="Courier New,Bold"/>
              </a:rPr>
              <a:t>{</a:t>
            </a:r>
            <a:r>
              <a:rPr lang="ru-RU" dirty="0">
                <a:solidFill>
                  <a:srgbClr val="0000C1"/>
                </a:solidFill>
                <a:latin typeface="Courier New" panose="02070309020205020404" pitchFamily="49" charset="0"/>
              </a:rPr>
              <a:t>'7'</a:t>
            </a:r>
            <a:r>
              <a:rPr lang="ru-RU" dirty="0">
                <a:solidFill>
                  <a:srgbClr val="333333"/>
                </a:solidFill>
                <a:latin typeface="Courier New,Bold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83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074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Операції</a:t>
            </a:r>
            <a:r>
              <a:rPr lang="ru-RU" sz="3600" b="1" dirty="0"/>
              <a:t> над </a:t>
            </a:r>
            <a:r>
              <a:rPr lang="ru-RU" sz="3600" b="1" dirty="0" err="1"/>
              <a:t>множинами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3" y="1987680"/>
            <a:ext cx="8460433" cy="314552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436018" y="1139890"/>
            <a:ext cx="33522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1. </a:t>
            </a:r>
            <a:r>
              <a:rPr lang="ru-RU" sz="2400" b="1" dirty="0" err="1" smtClean="0"/>
              <a:t>Операції</a:t>
            </a:r>
            <a:r>
              <a:rPr lang="ru-RU" sz="2400" b="1" dirty="0" smtClean="0"/>
              <a:t> </a:t>
            </a:r>
            <a:r>
              <a:rPr lang="ru-RU" sz="2400" b="1" dirty="0" err="1"/>
              <a:t>відношення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70534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074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Операції</a:t>
            </a:r>
            <a:r>
              <a:rPr lang="ru-RU" sz="3600" b="1" dirty="0"/>
              <a:t> над </a:t>
            </a:r>
            <a:r>
              <a:rPr lang="ru-RU" sz="3600" b="1" dirty="0" err="1"/>
              <a:t>множинами</a:t>
            </a:r>
            <a:endParaRPr lang="ru-RU" sz="3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7300"/>
            <a:ext cx="9144000" cy="20586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Прямоугольник 3"/>
          <p:cNvSpPr/>
          <p:nvPr/>
        </p:nvSpPr>
        <p:spPr>
          <a:xfrm>
            <a:off x="513872" y="956355"/>
            <a:ext cx="4483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2. </a:t>
            </a:r>
            <a:r>
              <a:rPr lang="ru-RU" sz="2400" b="1" dirty="0" err="1" smtClean="0"/>
              <a:t>Перетин</a:t>
            </a:r>
            <a:r>
              <a:rPr lang="ru-RU" sz="2400" b="1" dirty="0"/>
              <a:t>, </a:t>
            </a:r>
            <a:r>
              <a:rPr lang="ru-RU" sz="2400" b="1" dirty="0" err="1"/>
              <a:t>об'єднання</a:t>
            </a:r>
            <a:r>
              <a:rPr lang="ru-RU" sz="2400" b="1" dirty="0"/>
              <a:t>, </a:t>
            </a:r>
            <a:r>
              <a:rPr lang="ru-RU" sz="2400" b="1" dirty="0" err="1"/>
              <a:t>різниця</a:t>
            </a:r>
            <a:endParaRPr lang="ru-RU" sz="2400" b="1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82" y="4041290"/>
            <a:ext cx="7463917" cy="11417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3872" y="5183031"/>
            <a:ext cx="1841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/>
              <a:t>Яка операція?</a:t>
            </a:r>
            <a:endParaRPr lang="ru-R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755447" y="5209862"/>
            <a:ext cx="1841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/>
              <a:t>Яка операція?</a:t>
            </a: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812847" y="5212724"/>
            <a:ext cx="1841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/>
              <a:t>Яка операція?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870247" y="5209862"/>
            <a:ext cx="1841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/>
              <a:t>Яка операція?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3528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" y="2081401"/>
            <a:ext cx="9042400" cy="36843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Прямоугольник 2"/>
          <p:cNvSpPr/>
          <p:nvPr/>
        </p:nvSpPr>
        <p:spPr>
          <a:xfrm>
            <a:off x="0" y="1074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Операції</a:t>
            </a:r>
            <a:r>
              <a:rPr lang="ru-RU" sz="3600" b="1" dirty="0"/>
              <a:t> над </a:t>
            </a:r>
            <a:r>
              <a:rPr lang="ru-RU" sz="3600" b="1" dirty="0" err="1"/>
              <a:t>множинами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54685" y="1111260"/>
            <a:ext cx="485812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b="1" dirty="0" smtClean="0"/>
              <a:t>3. </a:t>
            </a:r>
            <a:r>
              <a:rPr lang="ru-RU" sz="2200" b="1" dirty="0" err="1" smtClean="0"/>
              <a:t>Додавання</a:t>
            </a:r>
            <a:r>
              <a:rPr lang="ru-RU" sz="2200" b="1" dirty="0" smtClean="0"/>
              <a:t> </a:t>
            </a:r>
            <a:r>
              <a:rPr lang="ru-RU" sz="2200" b="1" dirty="0"/>
              <a:t>та </a:t>
            </a:r>
            <a:r>
              <a:rPr lang="ru-RU" sz="2200" b="1" dirty="0" err="1"/>
              <a:t>видалення</a:t>
            </a:r>
            <a:r>
              <a:rPr lang="ru-RU" sz="2200" b="1" dirty="0"/>
              <a:t> </a:t>
            </a:r>
            <a:r>
              <a:rPr lang="ru-RU" sz="2200" b="1" dirty="0" err="1"/>
              <a:t>елементів</a:t>
            </a:r>
            <a:endParaRPr lang="ru-RU" sz="2200" b="1" dirty="0"/>
          </a:p>
        </p:txBody>
      </p:sp>
    </p:spTree>
    <p:extLst>
      <p:ext uri="{BB962C8B-B14F-4D97-AF65-F5344CB8AC3E}">
        <p14:creationId xmlns:p14="http://schemas.microsoft.com/office/powerpoint/2010/main" val="127187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43423"/>
            <a:ext cx="9144000" cy="3772503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0" y="1074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Приклад </a:t>
            </a:r>
            <a:r>
              <a:rPr lang="ru-RU" sz="3600" b="1" dirty="0" err="1" smtClean="0"/>
              <a:t>обробки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множин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894514"/>
            <a:ext cx="914400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00" b="1" i="1" dirty="0" smtClean="0"/>
              <a:t>Задача3</a:t>
            </a:r>
            <a:r>
              <a:rPr lang="ru-RU" sz="2100" i="1" dirty="0" smtClean="0"/>
              <a:t>. </a:t>
            </a:r>
            <a:r>
              <a:rPr lang="ru-RU" sz="2100" dirty="0" smtClean="0"/>
              <a:t>Слова </a:t>
            </a:r>
            <a:r>
              <a:rPr lang="ru-RU" sz="2100" dirty="0"/>
              <a:t>у рядку </a:t>
            </a:r>
            <a:r>
              <a:rPr lang="ru-RU" sz="2100" dirty="0" err="1"/>
              <a:t>розділяються</a:t>
            </a:r>
            <a:r>
              <a:rPr lang="ru-RU" sz="2100" dirty="0"/>
              <a:t> одним </a:t>
            </a:r>
            <a:r>
              <a:rPr lang="ru-RU" sz="2100" dirty="0" err="1"/>
              <a:t>або</a:t>
            </a:r>
            <a:r>
              <a:rPr lang="ru-RU" sz="2100" dirty="0"/>
              <a:t> </a:t>
            </a:r>
            <a:r>
              <a:rPr lang="ru-RU" sz="2100" dirty="0" err="1" smtClean="0"/>
              <a:t>декількома</a:t>
            </a:r>
            <a:r>
              <a:rPr lang="ru-RU" sz="2100" dirty="0" smtClean="0"/>
              <a:t> пропусками</a:t>
            </a:r>
            <a:r>
              <a:rPr lang="ru-RU" sz="2100" dirty="0"/>
              <a:t>. </a:t>
            </a:r>
            <a:r>
              <a:rPr lang="ru-RU" sz="2100" dirty="0" err="1"/>
              <a:t>Визначити</a:t>
            </a:r>
            <a:r>
              <a:rPr lang="ru-RU" sz="2100" dirty="0"/>
              <a:t> </a:t>
            </a:r>
            <a:r>
              <a:rPr lang="ru-RU" sz="2100" dirty="0" err="1"/>
              <a:t>кількість</a:t>
            </a:r>
            <a:r>
              <a:rPr lang="ru-RU" sz="2100" dirty="0"/>
              <a:t> </a:t>
            </a:r>
            <a:r>
              <a:rPr lang="ru-RU" sz="2100" dirty="0" err="1"/>
              <a:t>входжень</a:t>
            </a:r>
            <a:r>
              <a:rPr lang="ru-RU" sz="2100" dirty="0"/>
              <a:t> кожного слова до рядка</a:t>
            </a:r>
            <a:r>
              <a:rPr lang="ru-RU" sz="2100" dirty="0" smtClean="0"/>
              <a:t>.</a:t>
            </a:r>
          </a:p>
          <a:p>
            <a:r>
              <a:rPr lang="ru-RU" sz="2100" b="1" i="1" dirty="0" err="1"/>
              <a:t>Розв’язок</a:t>
            </a:r>
            <a:r>
              <a:rPr lang="ru-RU" sz="2100" b="1" dirty="0"/>
              <a:t>. </a:t>
            </a:r>
            <a:r>
              <a:rPr lang="ru-RU" sz="2100" dirty="0" err="1" smtClean="0"/>
              <a:t>Побудуємо</a:t>
            </a:r>
            <a:r>
              <a:rPr lang="ru-RU" sz="2100" dirty="0" smtClean="0"/>
              <a:t> </a:t>
            </a:r>
            <a:r>
              <a:rPr lang="ru-RU" sz="2100" dirty="0"/>
              <a:t>словник, </a:t>
            </a:r>
            <a:r>
              <a:rPr lang="ru-RU" sz="2100" dirty="0" err="1"/>
              <a:t>що</a:t>
            </a:r>
            <a:r>
              <a:rPr lang="ru-RU" sz="2100" dirty="0"/>
              <a:t> </a:t>
            </a:r>
            <a:r>
              <a:rPr lang="ru-RU" sz="2100" dirty="0" err="1"/>
              <a:t>містить</a:t>
            </a:r>
            <a:r>
              <a:rPr lang="ru-RU" sz="2100" dirty="0"/>
              <a:t> слова у </a:t>
            </a:r>
            <a:r>
              <a:rPr lang="ru-RU" sz="2100" dirty="0" err="1" smtClean="0"/>
              <a:t>якості</a:t>
            </a:r>
            <a:r>
              <a:rPr lang="ru-RU" sz="2100" dirty="0" smtClean="0"/>
              <a:t> </a:t>
            </a:r>
            <a:r>
              <a:rPr lang="ru-RU" sz="2100" dirty="0" err="1" smtClean="0"/>
              <a:t>ключів</a:t>
            </a:r>
            <a:r>
              <a:rPr lang="ru-RU" sz="2100" dirty="0" smtClean="0"/>
              <a:t> </a:t>
            </a:r>
            <a:r>
              <a:rPr lang="ru-RU" sz="2100" dirty="0"/>
              <a:t>та </a:t>
            </a:r>
            <a:r>
              <a:rPr lang="ru-RU" sz="2100" dirty="0" err="1" smtClean="0"/>
              <a:t>кількість</a:t>
            </a:r>
            <a:r>
              <a:rPr lang="ru-RU" sz="2100" dirty="0" smtClean="0"/>
              <a:t> </a:t>
            </a:r>
            <a:r>
              <a:rPr lang="ru-RU" sz="2100" dirty="0" err="1" smtClean="0"/>
              <a:t>входжень</a:t>
            </a:r>
            <a:r>
              <a:rPr lang="ru-RU" sz="2100" dirty="0" smtClean="0"/>
              <a:t> </a:t>
            </a:r>
            <a:r>
              <a:rPr lang="ru-RU" sz="2100" dirty="0"/>
              <a:t>як </a:t>
            </a:r>
            <a:r>
              <a:rPr lang="ru-RU" sz="2100" dirty="0" err="1"/>
              <a:t>значення</a:t>
            </a:r>
            <a:r>
              <a:rPr lang="ru-RU" sz="2100" dirty="0"/>
              <a:t>. </a:t>
            </a:r>
            <a:r>
              <a:rPr lang="ru-RU" sz="2100" dirty="0" err="1"/>
              <a:t>Щоб</a:t>
            </a:r>
            <a:r>
              <a:rPr lang="ru-RU" sz="2100" dirty="0"/>
              <a:t> не </a:t>
            </a:r>
            <a:r>
              <a:rPr lang="ru-RU" sz="2100" dirty="0" err="1"/>
              <a:t>перевіряти</a:t>
            </a:r>
            <a:r>
              <a:rPr lang="ru-RU" sz="2100" dirty="0"/>
              <a:t>, </a:t>
            </a:r>
            <a:r>
              <a:rPr lang="ru-RU" sz="2100" dirty="0" err="1"/>
              <a:t>чи</a:t>
            </a:r>
            <a:r>
              <a:rPr lang="ru-RU" sz="2100" dirty="0"/>
              <a:t> </a:t>
            </a:r>
            <a:r>
              <a:rPr lang="ru-RU" sz="2100" dirty="0" err="1"/>
              <a:t>міститься</a:t>
            </a:r>
            <a:r>
              <a:rPr lang="ru-RU" sz="2100" dirty="0"/>
              <a:t> </a:t>
            </a:r>
            <a:r>
              <a:rPr lang="ru-RU" sz="2100" dirty="0" err="1" smtClean="0"/>
              <a:t>вже</a:t>
            </a:r>
            <a:r>
              <a:rPr lang="ru-RU" sz="2100" dirty="0" smtClean="0"/>
              <a:t> слово </a:t>
            </a:r>
            <a:r>
              <a:rPr lang="ru-RU" sz="2100" dirty="0"/>
              <a:t>в словнику, </a:t>
            </a:r>
            <a:r>
              <a:rPr lang="ru-RU" sz="2100" dirty="0" err="1"/>
              <a:t>побудуємо</a:t>
            </a:r>
            <a:r>
              <a:rPr lang="ru-RU" sz="2100" dirty="0"/>
              <a:t> </a:t>
            </a:r>
            <a:r>
              <a:rPr lang="ru-RU" sz="2100" dirty="0" err="1"/>
              <a:t>множину</a:t>
            </a:r>
            <a:r>
              <a:rPr lang="ru-RU" sz="2100" dirty="0"/>
              <a:t> </a:t>
            </a:r>
            <a:r>
              <a:rPr lang="ru-RU" sz="2100" dirty="0" err="1"/>
              <a:t>слів</a:t>
            </a:r>
            <a:r>
              <a:rPr lang="ru-RU" sz="2100" dirty="0"/>
              <a:t>, </a:t>
            </a:r>
            <a:r>
              <a:rPr lang="ru-RU" sz="2100" dirty="0" err="1"/>
              <a:t>що</a:t>
            </a:r>
            <a:r>
              <a:rPr lang="ru-RU" sz="2100" dirty="0"/>
              <a:t> </a:t>
            </a:r>
            <a:r>
              <a:rPr lang="ru-RU" sz="2100" dirty="0" err="1"/>
              <a:t>містяться</a:t>
            </a:r>
            <a:r>
              <a:rPr lang="ru-RU" sz="2100" dirty="0"/>
              <a:t> у </a:t>
            </a:r>
            <a:r>
              <a:rPr lang="ru-RU" sz="2100" dirty="0" err="1" smtClean="0"/>
              <a:t>тексті</a:t>
            </a:r>
            <a:r>
              <a:rPr lang="ru-RU" sz="2100" dirty="0" smtClean="0"/>
              <a:t>.</a:t>
            </a:r>
            <a:endParaRPr lang="ru-RU" sz="21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500" y="4973637"/>
            <a:ext cx="3759200" cy="995363"/>
          </a:xfrm>
          <a:prstGeom prst="rect">
            <a:avLst/>
          </a:prstGeom>
          <a:solidFill>
            <a:schemeClr val="bg1"/>
          </a:solidFill>
          <a:ln w="38100">
            <a:solidFill>
              <a:srgbClr val="0000CC"/>
            </a:solidFill>
          </a:ln>
        </p:spPr>
      </p:pic>
    </p:spTree>
    <p:extLst>
      <p:ext uri="{BB962C8B-B14F-4D97-AF65-F5344CB8AC3E}">
        <p14:creationId xmlns:p14="http://schemas.microsoft.com/office/powerpoint/2010/main" val="18136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99098" y="107434"/>
            <a:ext cx="39969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/>
              <a:t>Незмінні</a:t>
            </a:r>
            <a:r>
              <a:rPr lang="ru-RU" sz="3600" b="1" dirty="0"/>
              <a:t> </a:t>
            </a:r>
            <a:r>
              <a:rPr lang="ru-RU" sz="3600" b="1" dirty="0" err="1"/>
              <a:t>множини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889844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err="1"/>
              <a:t>Окрім</a:t>
            </a:r>
            <a:r>
              <a:rPr lang="ru-RU" sz="2200" dirty="0"/>
              <a:t> </a:t>
            </a:r>
            <a:r>
              <a:rPr lang="ru-RU" sz="2200" dirty="0" err="1"/>
              <a:t>звичайних</a:t>
            </a:r>
            <a:r>
              <a:rPr lang="ru-RU" sz="2200" dirty="0"/>
              <a:t> </a:t>
            </a:r>
            <a:r>
              <a:rPr lang="ru-RU" sz="2200" dirty="0" err="1"/>
              <a:t>множин</a:t>
            </a:r>
            <a:r>
              <a:rPr lang="ru-RU" sz="2200" dirty="0"/>
              <a:t>, у </a:t>
            </a:r>
            <a:r>
              <a:rPr lang="en-GB" sz="2200" dirty="0"/>
              <a:t>Python </a:t>
            </a:r>
            <a:r>
              <a:rPr lang="ru-RU" sz="2200" dirty="0" err="1"/>
              <a:t>існують</a:t>
            </a:r>
            <a:r>
              <a:rPr lang="ru-RU" sz="2200" dirty="0"/>
              <a:t> </a:t>
            </a:r>
            <a:r>
              <a:rPr lang="ru-RU" sz="2200" dirty="0" err="1"/>
              <a:t>захищені</a:t>
            </a:r>
            <a:r>
              <a:rPr lang="ru-RU" sz="2200" dirty="0"/>
              <a:t> </a:t>
            </a:r>
            <a:r>
              <a:rPr lang="ru-RU" sz="2200" dirty="0" err="1"/>
              <a:t>від</a:t>
            </a:r>
            <a:r>
              <a:rPr lang="ru-RU" sz="2200" dirty="0"/>
              <a:t> </a:t>
            </a:r>
            <a:r>
              <a:rPr lang="ru-RU" sz="2200" dirty="0" err="1"/>
              <a:t>змін</a:t>
            </a:r>
            <a:r>
              <a:rPr lang="ru-RU" sz="2200" dirty="0"/>
              <a:t> </a:t>
            </a:r>
            <a:r>
              <a:rPr lang="ru-RU" sz="2200" dirty="0" err="1" smtClean="0"/>
              <a:t>множини</a:t>
            </a:r>
            <a:r>
              <a:rPr lang="ru-RU" sz="2200" dirty="0" smtClean="0"/>
              <a:t> (</a:t>
            </a:r>
            <a:r>
              <a:rPr lang="ru-RU" sz="2200" dirty="0" err="1" smtClean="0"/>
              <a:t>незмінні</a:t>
            </a:r>
            <a:r>
              <a:rPr lang="ru-RU" sz="2200" dirty="0" smtClean="0"/>
              <a:t> </a:t>
            </a:r>
            <a:r>
              <a:rPr lang="ru-RU" sz="2200" dirty="0" err="1"/>
              <a:t>множини</a:t>
            </a:r>
            <a:r>
              <a:rPr lang="ru-RU" sz="2200" dirty="0"/>
              <a:t>) </a:t>
            </a:r>
            <a:r>
              <a:rPr lang="en-GB" sz="2200" dirty="0" err="1">
                <a:solidFill>
                  <a:srgbClr val="0000CC"/>
                </a:solidFill>
              </a:rPr>
              <a:t>frozenset</a:t>
            </a:r>
            <a:r>
              <a:rPr lang="en-GB" sz="22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err="1"/>
              <a:t>Незмінні</a:t>
            </a:r>
            <a:r>
              <a:rPr lang="ru-RU" sz="2200" dirty="0"/>
              <a:t> </a:t>
            </a:r>
            <a:r>
              <a:rPr lang="ru-RU" sz="2200" dirty="0" err="1"/>
              <a:t>множини</a:t>
            </a:r>
            <a:r>
              <a:rPr lang="ru-RU" sz="2200" dirty="0"/>
              <a:t> </a:t>
            </a:r>
            <a:r>
              <a:rPr lang="en-GB" sz="2200" dirty="0" err="1">
                <a:solidFill>
                  <a:srgbClr val="0000CC"/>
                </a:solidFill>
              </a:rPr>
              <a:t>frozenset</a:t>
            </a:r>
            <a:r>
              <a:rPr lang="en-GB" sz="2200" dirty="0">
                <a:solidFill>
                  <a:srgbClr val="0000CC"/>
                </a:solidFill>
              </a:rPr>
              <a:t> </a:t>
            </a:r>
            <a:r>
              <a:rPr lang="ru-RU" sz="2200" dirty="0"/>
              <a:t>належать до типу </a:t>
            </a:r>
            <a:r>
              <a:rPr lang="en-GB" sz="2200" dirty="0" smtClean="0">
                <a:solidFill>
                  <a:srgbClr val="0000CC"/>
                </a:solidFill>
              </a:rPr>
              <a:t>immutable</a:t>
            </a:r>
            <a:r>
              <a:rPr lang="ru-RU" sz="2200" dirty="0" smtClean="0"/>
              <a:t>: </a:t>
            </a:r>
            <a:r>
              <a:rPr lang="ru-RU" sz="2200" dirty="0"/>
              <a:t>над </a:t>
            </a:r>
            <a:r>
              <a:rPr lang="ru-RU" sz="2200" dirty="0" err="1"/>
              <a:t>незмінними</a:t>
            </a:r>
            <a:r>
              <a:rPr lang="ru-RU" sz="2200" dirty="0"/>
              <a:t> </a:t>
            </a:r>
            <a:r>
              <a:rPr lang="ru-RU" sz="2200" dirty="0" err="1"/>
              <a:t>множинами</a:t>
            </a:r>
            <a:r>
              <a:rPr lang="ru-RU" sz="2200" dirty="0"/>
              <a:t> </a:t>
            </a:r>
            <a:r>
              <a:rPr lang="ru-RU" sz="2200" dirty="0" err="1"/>
              <a:t>можна</a:t>
            </a:r>
            <a:r>
              <a:rPr lang="ru-RU" sz="2200" dirty="0"/>
              <a:t> </a:t>
            </a:r>
            <a:r>
              <a:rPr lang="ru-RU" sz="2200" dirty="0" err="1"/>
              <a:t>проводити</a:t>
            </a:r>
            <a:r>
              <a:rPr lang="ru-RU" sz="2200" dirty="0"/>
              <a:t> </a:t>
            </a:r>
            <a:r>
              <a:rPr lang="ru-RU" sz="2200" dirty="0" err="1"/>
              <a:t>всі</a:t>
            </a:r>
            <a:r>
              <a:rPr lang="ru-RU" sz="2200" dirty="0"/>
              <a:t> </a:t>
            </a:r>
            <a:r>
              <a:rPr lang="ru-RU" sz="2200" dirty="0" err="1"/>
              <a:t>операції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r>
              <a:rPr lang="ru-RU" sz="2200" dirty="0"/>
              <a:t> і </a:t>
            </a:r>
            <a:r>
              <a:rPr lang="ru-RU" sz="2200" dirty="0" smtClean="0"/>
              <a:t>над </a:t>
            </a:r>
            <a:r>
              <a:rPr lang="ru-RU" sz="2200" dirty="0" err="1" smtClean="0"/>
              <a:t>звичайними</a:t>
            </a:r>
            <a:r>
              <a:rPr lang="ru-RU" sz="2200" dirty="0" smtClean="0"/>
              <a:t> </a:t>
            </a:r>
            <a:r>
              <a:rPr lang="ru-RU" sz="2200" dirty="0" err="1"/>
              <a:t>множинами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r>
              <a:rPr lang="ru-RU" sz="2200" dirty="0"/>
              <a:t> не </a:t>
            </a:r>
            <a:r>
              <a:rPr lang="ru-RU" sz="2200" dirty="0" err="1"/>
              <a:t>змінюють</a:t>
            </a:r>
            <a:r>
              <a:rPr lang="ru-RU" sz="2200" dirty="0"/>
              <a:t> </a:t>
            </a:r>
            <a:r>
              <a:rPr lang="ru-RU" sz="2200" dirty="0" err="1"/>
              <a:t>їх</a:t>
            </a:r>
            <a:r>
              <a:rPr lang="ru-RU" sz="2200" dirty="0"/>
              <a:t>. </a:t>
            </a:r>
            <a:endParaRPr lang="ru-RU" sz="22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200" dirty="0" err="1" smtClean="0">
                <a:solidFill>
                  <a:srgbClr val="0000CC"/>
                </a:solidFill>
              </a:rPr>
              <a:t>frozenset</a:t>
            </a:r>
            <a:r>
              <a:rPr lang="en-GB" sz="2200" dirty="0" smtClean="0">
                <a:solidFill>
                  <a:srgbClr val="0000CC"/>
                </a:solidFill>
              </a:rPr>
              <a:t> </a:t>
            </a:r>
            <a:r>
              <a:rPr lang="ru-RU" sz="2200" dirty="0" err="1"/>
              <a:t>використовують</a:t>
            </a:r>
            <a:r>
              <a:rPr lang="ru-RU" sz="2200" dirty="0"/>
              <a:t> </a:t>
            </a:r>
            <a:r>
              <a:rPr lang="ru-RU" sz="2200" dirty="0" err="1" smtClean="0"/>
              <a:t>тоді</a:t>
            </a:r>
            <a:r>
              <a:rPr lang="ru-RU" sz="2200" dirty="0" smtClean="0"/>
              <a:t>, коли </a:t>
            </a:r>
            <a:r>
              <a:rPr lang="ru-RU" sz="2200" dirty="0" err="1"/>
              <a:t>множина</a:t>
            </a:r>
            <a:r>
              <a:rPr lang="ru-RU" sz="2200" dirty="0"/>
              <a:t> </a:t>
            </a:r>
            <a:r>
              <a:rPr lang="ru-RU" sz="2200" dirty="0" err="1"/>
              <a:t>після</a:t>
            </a:r>
            <a:r>
              <a:rPr lang="ru-RU" sz="2200" dirty="0"/>
              <a:t> </a:t>
            </a:r>
            <a:r>
              <a:rPr lang="ru-RU" sz="2200" dirty="0" err="1"/>
              <a:t>створення</a:t>
            </a:r>
            <a:r>
              <a:rPr lang="ru-RU" sz="2200" dirty="0"/>
              <a:t> не </a:t>
            </a:r>
            <a:r>
              <a:rPr lang="ru-RU" sz="2200" dirty="0" err="1"/>
              <a:t>змінюється</a:t>
            </a:r>
            <a:r>
              <a:rPr lang="ru-RU" sz="2200" dirty="0"/>
              <a:t> і </a:t>
            </a:r>
            <a:r>
              <a:rPr lang="ru-RU" sz="2200" dirty="0" err="1"/>
              <a:t>потрібна</a:t>
            </a:r>
            <a:r>
              <a:rPr lang="ru-RU" sz="2200" dirty="0"/>
              <a:t> </a:t>
            </a:r>
            <a:r>
              <a:rPr lang="ru-RU" sz="2200" dirty="0" err="1"/>
              <a:t>більша</a:t>
            </a:r>
            <a:r>
              <a:rPr lang="ru-RU" sz="2200" dirty="0"/>
              <a:t> </a:t>
            </a:r>
            <a:r>
              <a:rPr lang="ru-RU" sz="2200" dirty="0" err="1"/>
              <a:t>швидкодія</a:t>
            </a:r>
            <a:r>
              <a:rPr lang="ru-RU" sz="2200" dirty="0"/>
              <a:t> </a:t>
            </a:r>
            <a:r>
              <a:rPr lang="ru-RU" sz="2200" dirty="0" smtClean="0"/>
              <a:t>у </a:t>
            </a:r>
            <a:r>
              <a:rPr lang="ru-RU" sz="2200" dirty="0" err="1" smtClean="0"/>
              <a:t>порівнянні</a:t>
            </a:r>
            <a:r>
              <a:rPr lang="ru-RU" sz="2200" dirty="0" smtClean="0"/>
              <a:t> </a:t>
            </a:r>
            <a:r>
              <a:rPr lang="ru-RU" sz="2200" dirty="0"/>
              <a:t>з </a:t>
            </a:r>
            <a:r>
              <a:rPr lang="ru-RU" sz="2200" dirty="0" err="1"/>
              <a:t>використанням</a:t>
            </a:r>
            <a:r>
              <a:rPr lang="ru-RU" sz="2200" dirty="0"/>
              <a:t> </a:t>
            </a:r>
            <a:r>
              <a:rPr lang="ru-RU" sz="2200" dirty="0" err="1"/>
              <a:t>звичайних</a:t>
            </a:r>
            <a:r>
              <a:rPr lang="ru-RU" sz="2200" dirty="0"/>
              <a:t> </a:t>
            </a:r>
            <a:r>
              <a:rPr lang="ru-RU" sz="2200" dirty="0" err="1"/>
              <a:t>множин</a:t>
            </a:r>
            <a:r>
              <a:rPr lang="ru-RU" sz="22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err="1"/>
              <a:t>Створюються</a:t>
            </a:r>
            <a:r>
              <a:rPr lang="ru-RU" sz="2200" dirty="0"/>
              <a:t> </a:t>
            </a:r>
            <a:r>
              <a:rPr lang="ru-RU" sz="2200" dirty="0" err="1"/>
              <a:t>незмінні</a:t>
            </a:r>
            <a:r>
              <a:rPr lang="ru-RU" sz="2200" dirty="0"/>
              <a:t> </a:t>
            </a:r>
            <a:r>
              <a:rPr lang="ru-RU" sz="2200" dirty="0" err="1"/>
              <a:t>множини</a:t>
            </a:r>
            <a:r>
              <a:rPr lang="ru-RU" sz="2200" dirty="0"/>
              <a:t> </a:t>
            </a:r>
            <a:r>
              <a:rPr lang="ru-RU" sz="2200" dirty="0" err="1"/>
              <a:t>перетворенням</a:t>
            </a:r>
            <a:r>
              <a:rPr lang="ru-RU" sz="2200" dirty="0"/>
              <a:t> будь-</a:t>
            </a:r>
            <a:r>
              <a:rPr lang="ru-RU" sz="2200" dirty="0" err="1"/>
              <a:t>якої</a:t>
            </a:r>
            <a:r>
              <a:rPr lang="ru-RU" sz="2200" dirty="0"/>
              <a:t> </a:t>
            </a:r>
            <a:r>
              <a:rPr lang="ru-RU" sz="2200" dirty="0" err="1"/>
              <a:t>колекції</a:t>
            </a:r>
            <a:r>
              <a:rPr lang="ru-RU" sz="2200" dirty="0"/>
              <a:t> </a:t>
            </a:r>
            <a:r>
              <a:rPr lang="ru-RU" sz="2200" dirty="0" smtClean="0"/>
              <a:t>за </a:t>
            </a:r>
            <a:r>
              <a:rPr lang="ru-RU" sz="2200" dirty="0" err="1" smtClean="0"/>
              <a:t>допомогою</a:t>
            </a:r>
            <a:r>
              <a:rPr lang="ru-RU" sz="2200" dirty="0" smtClean="0"/>
              <a:t> </a:t>
            </a:r>
            <a:r>
              <a:rPr lang="ru-RU" sz="2200" dirty="0" err="1"/>
              <a:t>інструкції</a:t>
            </a:r>
            <a:r>
              <a:rPr lang="ru-RU" sz="2200" dirty="0"/>
              <a:t> </a:t>
            </a:r>
            <a:r>
              <a:rPr lang="en-GB" sz="2200" dirty="0" err="1">
                <a:solidFill>
                  <a:srgbClr val="0000CC"/>
                </a:solidFill>
              </a:rPr>
              <a:t>frozenset</a:t>
            </a:r>
            <a:endParaRPr lang="ru-RU" sz="2200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321575" y="4628634"/>
            <a:ext cx="3863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333333"/>
                </a:solidFill>
                <a:latin typeface="Courier New" panose="02070309020205020404" pitchFamily="49" charset="0"/>
              </a:rPr>
              <a:t>M = </a:t>
            </a:r>
            <a:r>
              <a:rPr lang="de-DE" dirty="0" err="1">
                <a:solidFill>
                  <a:srgbClr val="000081"/>
                </a:solidFill>
                <a:latin typeface="Courier New" panose="02070309020205020404" pitchFamily="49" charset="0"/>
              </a:rPr>
              <a:t>frozenset</a:t>
            </a:r>
            <a:r>
              <a:rPr lang="de-DE" b="1" dirty="0">
                <a:solidFill>
                  <a:srgbClr val="333333"/>
                </a:solidFill>
                <a:latin typeface="Courier New,Bold"/>
              </a:rPr>
              <a:t>({</a:t>
            </a:r>
            <a:r>
              <a:rPr lang="de-DE" b="1" dirty="0">
                <a:solidFill>
                  <a:srgbClr val="FF0000"/>
                </a:solidFill>
                <a:latin typeface="Courier New,Bold"/>
              </a:rPr>
              <a:t>1</a:t>
            </a:r>
            <a:r>
              <a:rPr lang="de-DE" b="1" dirty="0">
                <a:solidFill>
                  <a:srgbClr val="0000FF"/>
                </a:solidFill>
                <a:latin typeface="Courier New,Bold"/>
              </a:rPr>
              <a:t>, </a:t>
            </a:r>
            <a:r>
              <a:rPr lang="de-DE" b="1" dirty="0">
                <a:solidFill>
                  <a:srgbClr val="FF0000"/>
                </a:solidFill>
                <a:latin typeface="Courier New,Bold"/>
              </a:rPr>
              <a:t>2</a:t>
            </a:r>
            <a:r>
              <a:rPr lang="de-DE" b="1" dirty="0">
                <a:solidFill>
                  <a:srgbClr val="0000FF"/>
                </a:solidFill>
                <a:latin typeface="Courier New,Bold"/>
              </a:rPr>
              <a:t>, </a:t>
            </a:r>
            <a:r>
              <a:rPr lang="de-DE" b="1" dirty="0">
                <a:solidFill>
                  <a:srgbClr val="FF0000"/>
                </a:solidFill>
                <a:latin typeface="Courier New,Bold"/>
              </a:rPr>
              <a:t>3</a:t>
            </a:r>
            <a:r>
              <a:rPr lang="de-DE" b="1" dirty="0">
                <a:solidFill>
                  <a:srgbClr val="333333"/>
                </a:solidFill>
                <a:latin typeface="Courier New,Bold"/>
              </a:rPr>
              <a:t>})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15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7800" y="1128236"/>
            <a:ext cx="89662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>
                <a:solidFill>
                  <a:srgbClr val="0000CC"/>
                </a:solidFill>
              </a:rPr>
              <a:t>frozenset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/>
              <a:t>можуть</a:t>
            </a:r>
            <a:r>
              <a:rPr lang="ru-RU" sz="2200" dirty="0"/>
              <a:t> </a:t>
            </a:r>
            <a:r>
              <a:rPr lang="ru-RU" sz="2200" dirty="0" err="1"/>
              <a:t>фігурувати</a:t>
            </a:r>
            <a:r>
              <a:rPr lang="ru-RU" sz="2200" dirty="0"/>
              <a:t> у </a:t>
            </a:r>
            <a:r>
              <a:rPr lang="ru-RU" sz="2200" dirty="0" err="1"/>
              <a:t>виразах</a:t>
            </a:r>
            <a:r>
              <a:rPr lang="ru-RU" sz="2200" dirty="0"/>
              <a:t> разом </a:t>
            </a:r>
            <a:r>
              <a:rPr lang="ru-RU" sz="2200" dirty="0" err="1"/>
              <a:t>із</a:t>
            </a:r>
            <a:r>
              <a:rPr lang="ru-RU" sz="2200" dirty="0"/>
              <a:t> </a:t>
            </a:r>
            <a:r>
              <a:rPr lang="ru-RU" sz="2200" dirty="0" err="1"/>
              <a:t>звичайними</a:t>
            </a:r>
            <a:r>
              <a:rPr lang="ru-RU" sz="2200" dirty="0"/>
              <a:t> </a:t>
            </a:r>
            <a:r>
              <a:rPr lang="ru-RU" sz="2200" dirty="0" err="1"/>
              <a:t>множинами</a:t>
            </a:r>
            <a:r>
              <a:rPr lang="ru-RU" sz="2200" dirty="0"/>
              <a:t>.</a:t>
            </a:r>
          </a:p>
          <a:p>
            <a:r>
              <a:rPr lang="ru-RU" sz="2200" dirty="0"/>
              <a:t>При </a:t>
            </a:r>
            <a:r>
              <a:rPr lang="ru-RU" sz="2200" dirty="0" err="1"/>
              <a:t>цьому</a:t>
            </a:r>
            <a:r>
              <a:rPr lang="ru-RU" sz="2200" dirty="0"/>
              <a:t> результат </a:t>
            </a:r>
            <a:r>
              <a:rPr lang="ru-RU" sz="2200" dirty="0" err="1"/>
              <a:t>виразу</a:t>
            </a:r>
            <a:r>
              <a:rPr lang="ru-RU" sz="2200" dirty="0"/>
              <a:t> буде того типу, до </a:t>
            </a:r>
            <a:r>
              <a:rPr lang="ru-RU" sz="2200" dirty="0" err="1"/>
              <a:t>якого</a:t>
            </a:r>
            <a:r>
              <a:rPr lang="ru-RU" sz="2200" dirty="0"/>
              <a:t> </a:t>
            </a:r>
            <a:r>
              <a:rPr lang="ru-RU" sz="2200" dirty="0" err="1"/>
              <a:t>належить</a:t>
            </a:r>
            <a:r>
              <a:rPr lang="ru-RU" sz="2200" dirty="0"/>
              <a:t> перший</a:t>
            </a:r>
          </a:p>
          <a:p>
            <a:r>
              <a:rPr lang="ru-RU" sz="2200" dirty="0"/>
              <a:t>операнд </a:t>
            </a:r>
            <a:r>
              <a:rPr lang="ru-RU" sz="2200" dirty="0" err="1"/>
              <a:t>операції</a:t>
            </a:r>
            <a:r>
              <a:rPr lang="ru-RU" sz="2200" dirty="0"/>
              <a:t> (</a:t>
            </a:r>
            <a:r>
              <a:rPr lang="ru-RU" sz="2200" b="1" dirty="0" err="1">
                <a:solidFill>
                  <a:srgbClr val="0000CC"/>
                </a:solidFill>
              </a:rPr>
              <a:t>set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/>
              <a:t>або</a:t>
            </a:r>
            <a:r>
              <a:rPr lang="ru-RU" sz="2200" dirty="0"/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frozenset</a:t>
            </a:r>
            <a:r>
              <a:rPr lang="ru-RU" sz="2200" dirty="0"/>
              <a:t>).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27200" y="2511336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200" dirty="0"/>
              <a:t>&gt;&gt;&gt; M = </a:t>
            </a:r>
            <a:r>
              <a:rPr lang="pt-BR" sz="2200" dirty="0">
                <a:solidFill>
                  <a:srgbClr val="0000CC"/>
                </a:solidFill>
              </a:rPr>
              <a:t>frozenset</a:t>
            </a:r>
            <a:r>
              <a:rPr lang="pt-BR" sz="2200" dirty="0"/>
              <a:t>({</a:t>
            </a:r>
            <a:r>
              <a:rPr lang="pt-BR" sz="2200" dirty="0">
                <a:solidFill>
                  <a:srgbClr val="C00000"/>
                </a:solidFill>
              </a:rPr>
              <a:t>1, 2, 3</a:t>
            </a:r>
            <a:r>
              <a:rPr lang="pt-BR" sz="2200" dirty="0"/>
              <a:t>})</a:t>
            </a:r>
          </a:p>
          <a:p>
            <a:r>
              <a:rPr lang="pt-BR" sz="2200" dirty="0"/>
              <a:t>&gt;&gt;&gt; N = {</a:t>
            </a:r>
            <a:r>
              <a:rPr lang="pt-BR" sz="2200" dirty="0">
                <a:solidFill>
                  <a:srgbClr val="C00000"/>
                </a:solidFill>
              </a:rPr>
              <a:t>1, 3, 2</a:t>
            </a:r>
            <a:r>
              <a:rPr lang="pt-BR" sz="2200" dirty="0"/>
              <a:t>}</a:t>
            </a:r>
          </a:p>
          <a:p>
            <a:r>
              <a:rPr lang="pt-BR" sz="2200" dirty="0"/>
              <a:t>&gt;&gt;&gt; M == N</a:t>
            </a:r>
          </a:p>
          <a:p>
            <a:r>
              <a:rPr lang="pt-BR" sz="2200" dirty="0">
                <a:solidFill>
                  <a:srgbClr val="C00000"/>
                </a:solidFill>
              </a:rPr>
              <a:t>True</a:t>
            </a:r>
            <a:endParaRPr lang="ru-RU" sz="2200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99098" y="107434"/>
            <a:ext cx="39969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/>
              <a:t>Незмінні</a:t>
            </a:r>
            <a:r>
              <a:rPr lang="ru-RU" sz="3600" b="1" dirty="0"/>
              <a:t> </a:t>
            </a:r>
            <a:r>
              <a:rPr lang="ru-RU" sz="3600" b="1" dirty="0" err="1"/>
              <a:t>множини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62734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1042988" y="5300663"/>
            <a:ext cx="2270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</a:pPr>
            <a:r>
              <a:rPr lang="uk-UA" sz="1200">
                <a:solidFill>
                  <a:prstClr val="black"/>
                </a:solidFill>
                <a:latin typeface="Arial" charset="0"/>
                <a:cs typeface="Times New Roman" pitchFamily="18" charset="0"/>
              </a:rPr>
              <a:t>:</a:t>
            </a:r>
            <a:endParaRPr lang="ru-RU" sz="900">
              <a:solidFill>
                <a:prstClr val="black"/>
              </a:solidFill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</a:pPr>
            <a:endParaRPr lang="ru-RU">
              <a:solidFill>
                <a:prstClr val="black"/>
              </a:solidFill>
              <a:latin typeface="Arial" charset="0"/>
            </a:endParaRPr>
          </a:p>
        </p:txBody>
      </p:sp>
      <p:pic>
        <p:nvPicPr>
          <p:cNvPr id="41992" name="Picture 8" descr="ANd9GcQp2EngoVy2C7KfXBJFiSMbrA79a4wclNq4Cj-cRuAwVWqtGhLaow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96838" y="-88617"/>
            <a:ext cx="1366838" cy="1079500"/>
          </a:xfrm>
          <a:prstGeom prst="rect">
            <a:avLst/>
          </a:prstGeom>
          <a:noFill/>
        </p:spPr>
      </p:pic>
      <p:sp>
        <p:nvSpPr>
          <p:cNvPr id="8" name="Прямоугольник 1"/>
          <p:cNvSpPr/>
          <p:nvPr/>
        </p:nvSpPr>
        <p:spPr>
          <a:xfrm>
            <a:off x="1187624" y="143203"/>
            <a:ext cx="7200800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 algn="ctr" eaLnBrk="1" hangingPunct="1"/>
            <a:r>
              <a:rPr lang="uk-UA" sz="3200" b="1" dirty="0" smtClean="0">
                <a:solidFill>
                  <a:srgbClr val="FF0000"/>
                </a:solidFill>
                <a:latin typeface="Arial" charset="0"/>
              </a:rPr>
              <a:t>Завдання для самостійної роботи</a:t>
            </a:r>
            <a:endParaRPr lang="uk-UA" sz="32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990883"/>
            <a:ext cx="9144000" cy="59400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uk-UA" sz="2000" dirty="0" smtClean="0"/>
              <a:t>1. Створити список, що містить дані про студентів, навчальні заклади та їх успішність. Перетворити список у словник та доповнити словник даними про місце роботи студента</a:t>
            </a:r>
          </a:p>
          <a:p>
            <a:r>
              <a:rPr lang="uk-UA" sz="2000" dirty="0" smtClean="0"/>
              <a:t>2. Створити словник, що містить дані про міста та кількість населення. Визначити місто з найбільшою кількістю населення.</a:t>
            </a:r>
          </a:p>
          <a:p>
            <a:r>
              <a:rPr lang="uk-UA" sz="2000" dirty="0" smtClean="0"/>
              <a:t>3. Створити словник з даними про концерти, дату їх проведення та середню вартість квитків. Вивести у вигляді таблиці дані про концерти, які відбудуться в заданий з клавіатури період (від одної дати до іншої включно)  </a:t>
            </a:r>
          </a:p>
          <a:p>
            <a:r>
              <a:rPr lang="uk-UA" sz="2000" dirty="0" smtClean="0"/>
              <a:t>4. Створити словник з даними про погоду (дата, температура, наявність опадів). Визначити дату з найкращими погодними </a:t>
            </a:r>
            <a:r>
              <a:rPr lang="uk-UA" sz="2000" dirty="0" smtClean="0"/>
              <a:t>умовами</a:t>
            </a:r>
          </a:p>
          <a:p>
            <a:pPr algn="ctr"/>
            <a:r>
              <a:rPr lang="uk-UA" sz="2000" b="1" dirty="0" smtClean="0"/>
              <a:t>Множини</a:t>
            </a:r>
            <a:endParaRPr lang="uk-UA" sz="2000" b="1" dirty="0" smtClean="0"/>
          </a:p>
          <a:p>
            <a:r>
              <a:rPr lang="uk-UA" sz="2000" dirty="0" smtClean="0"/>
              <a:t>5. Згенерувати список чисел. Визначити кількість різних чисел в </a:t>
            </a:r>
            <a:r>
              <a:rPr lang="uk-UA" sz="2000" dirty="0" err="1" smtClean="0"/>
              <a:t>згенерованому</a:t>
            </a:r>
            <a:r>
              <a:rPr lang="uk-UA" sz="2000" dirty="0" smtClean="0"/>
              <a:t> списку</a:t>
            </a:r>
          </a:p>
          <a:p>
            <a:r>
              <a:rPr lang="uk-UA" sz="2000" dirty="0" smtClean="0"/>
              <a:t>6. </a:t>
            </a:r>
            <a:r>
              <a:rPr lang="ru-RU" sz="2000" dirty="0" err="1" smtClean="0"/>
              <a:t>Введені</a:t>
            </a:r>
            <a:r>
              <a:rPr lang="ru-RU" sz="2000" dirty="0" smtClean="0"/>
              <a:t> два </a:t>
            </a:r>
            <a:r>
              <a:rPr lang="ru-RU" sz="2000" dirty="0"/>
              <a:t>списки чисел. </a:t>
            </a:r>
            <a:r>
              <a:rPr lang="ru-RU" sz="2000" dirty="0" err="1"/>
              <a:t>Знайдіть</a:t>
            </a:r>
            <a:r>
              <a:rPr lang="ru-RU" sz="2000" dirty="0"/>
              <a:t> </a:t>
            </a:r>
            <a:r>
              <a:rPr lang="ru-RU" sz="2000" dirty="0" err="1"/>
              <a:t>всі</a:t>
            </a:r>
            <a:r>
              <a:rPr lang="ru-RU" sz="2000" dirty="0"/>
              <a:t> числа, </a:t>
            </a:r>
            <a:r>
              <a:rPr lang="ru-RU" sz="2000" dirty="0" err="1"/>
              <a:t>які</a:t>
            </a:r>
            <a:r>
              <a:rPr lang="ru-RU" sz="2000" dirty="0"/>
              <a:t> </a:t>
            </a:r>
            <a:r>
              <a:rPr lang="ru-RU" sz="2000" dirty="0" err="1"/>
              <a:t>входять</a:t>
            </a:r>
            <a:r>
              <a:rPr lang="ru-RU" sz="2000" dirty="0"/>
              <a:t> як в перший, так і в </a:t>
            </a:r>
            <a:r>
              <a:rPr lang="ru-RU" sz="2000" dirty="0" err="1"/>
              <a:t>другій</a:t>
            </a:r>
            <a:r>
              <a:rPr lang="ru-RU" sz="2000" dirty="0"/>
              <a:t> список і </a:t>
            </a:r>
            <a:r>
              <a:rPr lang="ru-RU" sz="2000" dirty="0" err="1"/>
              <a:t>виведіть</a:t>
            </a:r>
            <a:r>
              <a:rPr lang="ru-RU" sz="2000" dirty="0"/>
              <a:t> </a:t>
            </a:r>
            <a:r>
              <a:rPr lang="ru-RU" sz="2000" dirty="0" err="1"/>
              <a:t>їх</a:t>
            </a:r>
            <a:r>
              <a:rPr lang="ru-RU" sz="2000" dirty="0"/>
              <a:t> в порядку </a:t>
            </a:r>
            <a:r>
              <a:rPr lang="ru-RU" sz="2000" dirty="0" err="1" smtClean="0"/>
              <a:t>зростання</a:t>
            </a:r>
            <a:r>
              <a:rPr lang="ru-RU" sz="2000" dirty="0" smtClean="0"/>
              <a:t>.</a:t>
            </a:r>
          </a:p>
          <a:p>
            <a:r>
              <a:rPr lang="uk-UA" sz="2000" dirty="0" smtClean="0"/>
              <a:t>7. </a:t>
            </a:r>
            <a:r>
              <a:rPr lang="ru-RU" sz="2000" dirty="0"/>
              <a:t>Задано </a:t>
            </a:r>
            <a:r>
              <a:rPr lang="ru-RU" sz="2000" dirty="0" err="1"/>
              <a:t>множини</a:t>
            </a:r>
            <a:r>
              <a:rPr lang="ru-RU" sz="2000" dirty="0"/>
              <a:t> А та В,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складаються</a:t>
            </a:r>
            <a:r>
              <a:rPr lang="ru-RU" sz="2000" dirty="0"/>
              <a:t> з </a:t>
            </a:r>
            <a:r>
              <a:rPr lang="ru-RU" sz="2000" dirty="0" err="1"/>
              <a:t>двоцифрових</a:t>
            </a:r>
            <a:r>
              <a:rPr lang="ru-RU" sz="2000" dirty="0"/>
              <a:t> чисел. </a:t>
            </a:r>
            <a:r>
              <a:rPr lang="ru-RU" sz="2000" dirty="0" err="1"/>
              <a:t>Знайти</a:t>
            </a:r>
            <a:r>
              <a:rPr lang="ru-RU" sz="2000" dirty="0"/>
              <a:t> суму тих </a:t>
            </a:r>
            <a:r>
              <a:rPr lang="ru-RU" sz="2000" dirty="0" err="1"/>
              <a:t>елементів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входять</a:t>
            </a:r>
            <a:r>
              <a:rPr lang="ru-RU" sz="2000" dirty="0"/>
              <a:t> </a:t>
            </a:r>
            <a:r>
              <a:rPr lang="ru-RU" sz="2000" dirty="0" err="1"/>
              <a:t>хоча</a:t>
            </a:r>
            <a:r>
              <a:rPr lang="ru-RU" sz="2000" dirty="0"/>
              <a:t> </a:t>
            </a:r>
            <a:r>
              <a:rPr lang="ru-RU" sz="2000" dirty="0" err="1"/>
              <a:t>би</a:t>
            </a:r>
            <a:r>
              <a:rPr lang="ru-RU" sz="2000" dirty="0"/>
              <a:t> в одну з </a:t>
            </a:r>
            <a:r>
              <a:rPr lang="ru-RU" sz="2000" dirty="0" err="1"/>
              <a:t>цих</a:t>
            </a:r>
            <a:r>
              <a:rPr lang="ru-RU" sz="2000" dirty="0"/>
              <a:t> </a:t>
            </a:r>
            <a:r>
              <a:rPr lang="ru-RU" sz="2000" dirty="0" err="1"/>
              <a:t>множин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8. Дано </a:t>
            </a:r>
            <a:r>
              <a:rPr lang="ru-RU" sz="2000" dirty="0"/>
              <a:t>два слова,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складаються</a:t>
            </a:r>
            <a:r>
              <a:rPr lang="ru-RU" sz="2000" dirty="0"/>
              <a:t> з </a:t>
            </a:r>
            <a:r>
              <a:rPr lang="ru-RU" sz="2000" dirty="0" err="1"/>
              <a:t>малих</a:t>
            </a:r>
            <a:r>
              <a:rPr lang="ru-RU" sz="2000" dirty="0"/>
              <a:t> </a:t>
            </a:r>
            <a:r>
              <a:rPr lang="ru-RU" sz="2000" dirty="0" err="1"/>
              <a:t>латинських</a:t>
            </a:r>
            <a:r>
              <a:rPr lang="ru-RU" sz="2000" dirty="0"/>
              <a:t> </a:t>
            </a:r>
            <a:r>
              <a:rPr lang="ru-RU" sz="2000" dirty="0" err="1"/>
              <a:t>літер</a:t>
            </a:r>
            <a:r>
              <a:rPr lang="ru-RU" sz="2000" dirty="0"/>
              <a:t>. </a:t>
            </a:r>
            <a:r>
              <a:rPr lang="ru-RU" sz="2000" dirty="0" err="1"/>
              <a:t>Вивести</a:t>
            </a:r>
            <a:r>
              <a:rPr lang="ru-RU" sz="2000" dirty="0"/>
              <a:t> </a:t>
            </a:r>
            <a:r>
              <a:rPr lang="ru-RU" sz="2000" dirty="0" err="1"/>
              <a:t>ті</a:t>
            </a:r>
            <a:r>
              <a:rPr lang="ru-RU" sz="2000" dirty="0"/>
              <a:t> </a:t>
            </a:r>
            <a:r>
              <a:rPr lang="ru-RU" sz="2000" dirty="0" err="1"/>
              <a:t>літери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не </a:t>
            </a:r>
            <a:r>
              <a:rPr lang="ru-RU" sz="2000" dirty="0" err="1"/>
              <a:t>входять</a:t>
            </a:r>
            <a:r>
              <a:rPr lang="ru-RU" sz="2000" dirty="0"/>
              <a:t> в </a:t>
            </a:r>
            <a:r>
              <a:rPr lang="ru-RU" sz="2000" dirty="0" err="1"/>
              <a:t>жодне</a:t>
            </a:r>
            <a:r>
              <a:rPr lang="ru-RU" sz="2000" dirty="0"/>
              <a:t> </a:t>
            </a:r>
            <a:r>
              <a:rPr lang="ru-RU" sz="2000" dirty="0" err="1"/>
              <a:t>із</a:t>
            </a:r>
            <a:r>
              <a:rPr lang="ru-RU" sz="2000" dirty="0"/>
              <a:t> </a:t>
            </a:r>
            <a:r>
              <a:rPr lang="ru-RU" sz="2000" dirty="0" err="1"/>
              <a:t>слів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863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07220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/>
              <a:t>Поняття словників</a:t>
            </a:r>
            <a:endParaRPr lang="ru-RU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2550" y="1875602"/>
            <a:ext cx="914399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err="1" smtClean="0"/>
              <a:t>Ключем</a:t>
            </a:r>
            <a:r>
              <a:rPr lang="ru-RU" sz="2200" dirty="0" smtClean="0"/>
              <a:t> </a:t>
            </a:r>
            <a:r>
              <a:rPr lang="ru-RU" sz="2200" dirty="0"/>
              <a:t>словника </a:t>
            </a:r>
            <a:r>
              <a:rPr lang="ru-RU" sz="2200" dirty="0" err="1"/>
              <a:t>може</a:t>
            </a:r>
            <a:r>
              <a:rPr lang="ru-RU" sz="2200" dirty="0"/>
              <a:t> бути </a:t>
            </a:r>
            <a:r>
              <a:rPr lang="ru-RU" sz="2200" dirty="0" err="1"/>
              <a:t>об'єкт</a:t>
            </a:r>
            <a:r>
              <a:rPr lang="ru-RU" sz="2200" dirty="0"/>
              <a:t> </a:t>
            </a:r>
            <a:r>
              <a:rPr lang="ru-RU" sz="2200" dirty="0" err="1"/>
              <a:t>незмінюваного</a:t>
            </a:r>
            <a:r>
              <a:rPr lang="ru-RU" sz="2200" dirty="0"/>
              <a:t> типу (число, </a:t>
            </a:r>
            <a:r>
              <a:rPr lang="ru-RU" sz="2200" dirty="0" smtClean="0"/>
              <a:t>рядок, кортеж</a:t>
            </a:r>
            <a:r>
              <a:rPr lang="ru-RU" sz="2200" dirty="0"/>
              <a:t>), за </a:t>
            </a:r>
            <a:r>
              <a:rPr lang="ru-RU" sz="2200" dirty="0" err="1"/>
              <a:t>допомогою</a:t>
            </a:r>
            <a:r>
              <a:rPr lang="ru-RU" sz="2200" dirty="0"/>
              <a:t> </a:t>
            </a:r>
            <a:r>
              <a:rPr lang="ru-RU" sz="2200" dirty="0" err="1"/>
              <a:t>якого</a:t>
            </a:r>
            <a:r>
              <a:rPr lang="ru-RU" sz="2200" dirty="0"/>
              <a:t> </a:t>
            </a:r>
            <a:r>
              <a:rPr lang="ru-RU" sz="2200" dirty="0" err="1"/>
              <a:t>можна</a:t>
            </a:r>
            <a:r>
              <a:rPr lang="ru-RU" sz="2200" dirty="0"/>
              <a:t> </a:t>
            </a:r>
            <a:r>
              <a:rPr lang="ru-RU" sz="2200" dirty="0" smtClean="0"/>
              <a:t>однозначно </a:t>
            </a:r>
            <a:r>
              <a:rPr lang="ru-RU" sz="2200" dirty="0" err="1"/>
              <a:t>звернутися</a:t>
            </a:r>
            <a:r>
              <a:rPr lang="ru-RU" sz="2200" dirty="0"/>
              <a:t> до </a:t>
            </a:r>
            <a:r>
              <a:rPr lang="ru-RU" sz="2200" dirty="0" err="1" smtClean="0"/>
              <a:t>елемента</a:t>
            </a:r>
            <a:r>
              <a:rPr lang="ru-RU" sz="2200" dirty="0" smtClean="0"/>
              <a:t> словника</a:t>
            </a:r>
            <a:r>
              <a:rPr lang="ru-RU" sz="2200" dirty="0"/>
              <a:t>. </a:t>
            </a:r>
            <a:endParaRPr lang="ru-RU" sz="22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smtClean="0"/>
              <a:t>Словники </a:t>
            </a:r>
            <a:r>
              <a:rPr lang="ru-RU" sz="2200" dirty="0" err="1"/>
              <a:t>називають</a:t>
            </a:r>
            <a:r>
              <a:rPr lang="ru-RU" sz="2200" dirty="0"/>
              <a:t> </a:t>
            </a:r>
            <a:r>
              <a:rPr lang="ru-RU" sz="2200" dirty="0" err="1"/>
              <a:t>асоціативними</a:t>
            </a:r>
            <a:r>
              <a:rPr lang="ru-RU" sz="2200" dirty="0"/>
              <a:t> </a:t>
            </a:r>
            <a:r>
              <a:rPr lang="ru-RU" sz="2200" dirty="0" err="1"/>
              <a:t>масивами</a:t>
            </a:r>
            <a:r>
              <a:rPr lang="ru-RU" sz="2200" dirty="0"/>
              <a:t> </a:t>
            </a:r>
            <a:r>
              <a:rPr lang="ru-RU" sz="2200" dirty="0" err="1"/>
              <a:t>або</a:t>
            </a:r>
            <a:r>
              <a:rPr lang="ru-RU" sz="2200" dirty="0"/>
              <a:t> </a:t>
            </a:r>
            <a:r>
              <a:rPr lang="ru-RU" sz="2200" dirty="0" err="1"/>
              <a:t>хеш-мапами</a:t>
            </a:r>
            <a:r>
              <a:rPr lang="ru-RU" sz="22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/>
              <a:t>Словники у </a:t>
            </a:r>
            <a:r>
              <a:rPr lang="ru-RU" sz="2200" dirty="0" err="1"/>
              <a:t>Python</a:t>
            </a:r>
            <a:r>
              <a:rPr lang="ru-RU" sz="2200" dirty="0"/>
              <a:t> належать до </a:t>
            </a:r>
            <a:r>
              <a:rPr lang="ru-RU" sz="2200" b="1" dirty="0" err="1"/>
              <a:t>змінюваних</a:t>
            </a:r>
            <a:r>
              <a:rPr lang="ru-RU" sz="2200" b="1" dirty="0"/>
              <a:t> </a:t>
            </a:r>
            <a:r>
              <a:rPr lang="ru-RU" sz="2200" dirty="0"/>
              <a:t>(</a:t>
            </a:r>
            <a:r>
              <a:rPr lang="ru-RU" sz="2200" b="1" dirty="0" err="1"/>
              <a:t>mutable</a:t>
            </a:r>
            <a:r>
              <a:rPr lang="ru-RU" sz="2200" dirty="0"/>
              <a:t>) </a:t>
            </a:r>
            <a:r>
              <a:rPr lang="ru-RU" sz="2200" dirty="0" err="1"/>
              <a:t>типів</a:t>
            </a:r>
            <a:r>
              <a:rPr lang="ru-RU" sz="2200" dirty="0"/>
              <a:t>. </a:t>
            </a:r>
            <a:endParaRPr lang="ru-RU" sz="22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err="1" smtClean="0"/>
              <a:t>Значення</a:t>
            </a:r>
            <a:r>
              <a:rPr lang="ru-RU" sz="2200" dirty="0" smtClean="0"/>
              <a:t> словника </a:t>
            </a:r>
            <a:r>
              <a:rPr lang="ru-RU" sz="2200" dirty="0" err="1"/>
              <a:t>зберігаються</a:t>
            </a:r>
            <a:r>
              <a:rPr lang="ru-RU" sz="2200" dirty="0"/>
              <a:t> в </a:t>
            </a:r>
            <a:r>
              <a:rPr lang="ru-RU" sz="2200" dirty="0" err="1"/>
              <a:t>невідсортованому</a:t>
            </a:r>
            <a:r>
              <a:rPr lang="ru-RU" sz="2200" dirty="0"/>
              <a:t> порядку, </a:t>
            </a:r>
            <a:r>
              <a:rPr lang="ru-RU" sz="2200" dirty="0" err="1"/>
              <a:t>більш</a:t>
            </a:r>
            <a:r>
              <a:rPr lang="ru-RU" sz="2200" dirty="0"/>
              <a:t> того, </a:t>
            </a:r>
            <a:r>
              <a:rPr lang="ru-RU" sz="2200" dirty="0" err="1"/>
              <a:t>ключі</a:t>
            </a:r>
            <a:r>
              <a:rPr lang="ru-RU" sz="2200" dirty="0"/>
              <a:t> </a:t>
            </a:r>
            <a:r>
              <a:rPr lang="ru-RU" sz="2200" dirty="0" err="1" smtClean="0"/>
              <a:t>можуть</a:t>
            </a:r>
            <a:r>
              <a:rPr lang="en-US" sz="2200" dirty="0" smtClean="0"/>
              <a:t> </a:t>
            </a:r>
            <a:r>
              <a:rPr lang="ru-RU" sz="2200" dirty="0" err="1" smtClean="0"/>
              <a:t>зберігатися</a:t>
            </a:r>
            <a:r>
              <a:rPr lang="ru-RU" sz="2200" dirty="0" smtClean="0"/>
              <a:t> </a:t>
            </a:r>
            <a:r>
              <a:rPr lang="ru-RU" sz="2200" dirty="0"/>
              <a:t>не в тому порядку, в </a:t>
            </a:r>
            <a:r>
              <a:rPr lang="ru-RU" sz="2200" dirty="0" err="1"/>
              <a:t>якому</a:t>
            </a:r>
            <a:r>
              <a:rPr lang="ru-RU" sz="2200" dirty="0"/>
              <a:t> вони </a:t>
            </a:r>
            <a:r>
              <a:rPr lang="ru-RU" sz="2200" dirty="0" err="1"/>
              <a:t>додаються</a:t>
            </a:r>
            <a:r>
              <a:rPr lang="ru-RU" sz="2200" dirty="0"/>
              <a:t> до </a:t>
            </a:r>
            <a:r>
              <a:rPr lang="ru-RU" sz="2200" dirty="0" err="1"/>
              <a:t>колекції</a:t>
            </a:r>
            <a:r>
              <a:rPr lang="ru-RU" sz="2200" dirty="0"/>
              <a:t>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65100" y="979856"/>
            <a:ext cx="8978900" cy="769441"/>
          </a:xfrm>
          <a:prstGeom prst="rect">
            <a:avLst/>
          </a:prstGeom>
          <a:ln w="285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2200" dirty="0"/>
              <a:t>Словник у </a:t>
            </a:r>
            <a:r>
              <a:rPr lang="ru-RU" sz="2200" dirty="0" err="1"/>
              <a:t>Python</a:t>
            </a:r>
            <a:r>
              <a:rPr lang="ru-RU" sz="2200" dirty="0"/>
              <a:t> –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err="1"/>
              <a:t>невпорядкована</a:t>
            </a:r>
            <a:r>
              <a:rPr lang="ru-RU" sz="2200" dirty="0"/>
              <a:t> </a:t>
            </a:r>
            <a:r>
              <a:rPr lang="ru-RU" sz="2200" dirty="0" err="1"/>
              <a:t>колекція</a:t>
            </a:r>
            <a:r>
              <a:rPr lang="ru-RU" sz="2200" dirty="0"/>
              <a:t> </a:t>
            </a:r>
            <a:r>
              <a:rPr lang="ru-RU" sz="2200" dirty="0" err="1"/>
              <a:t>об'єктів</a:t>
            </a:r>
            <a:r>
              <a:rPr lang="ru-RU" sz="2200" dirty="0"/>
              <a:t> </a:t>
            </a:r>
            <a:r>
              <a:rPr lang="ru-RU" sz="2200" dirty="0" err="1"/>
              <a:t>довільних</a:t>
            </a:r>
            <a:r>
              <a:rPr lang="ru-RU" sz="2200" dirty="0"/>
              <a:t> </a:t>
            </a:r>
            <a:r>
              <a:rPr lang="ru-RU" sz="2200" dirty="0" err="1"/>
              <a:t>типів</a:t>
            </a:r>
            <a:r>
              <a:rPr lang="ru-RU" sz="2200" dirty="0"/>
              <a:t> з доступом по ключу.</a:t>
            </a:r>
          </a:p>
        </p:txBody>
      </p:sp>
    </p:spTree>
    <p:extLst>
      <p:ext uri="{BB962C8B-B14F-4D97-AF65-F5344CB8AC3E}">
        <p14:creationId xmlns:p14="http://schemas.microsoft.com/office/powerpoint/2010/main" val="322796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39895"/>
            <a:ext cx="9144000" cy="266319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3200" b="1" dirty="0" err="1">
                <a:solidFill>
                  <a:srgbClr val="0000CC"/>
                </a:solidFill>
              </a:rPr>
              <a:t>Іноді</a:t>
            </a:r>
            <a:r>
              <a:rPr lang="ru-RU" sz="3200" b="1" dirty="0">
                <a:solidFill>
                  <a:srgbClr val="0000CC"/>
                </a:solidFill>
              </a:rPr>
              <a:t> </a:t>
            </a:r>
            <a:r>
              <a:rPr lang="ru-RU" b="1" dirty="0" err="1">
                <a:solidFill>
                  <a:srgbClr val="0000CC"/>
                </a:solidFill>
              </a:rPr>
              <a:t>кращі</a:t>
            </a:r>
            <a:r>
              <a:rPr lang="ru-RU" sz="3200" b="1" dirty="0">
                <a:solidFill>
                  <a:srgbClr val="0000CC"/>
                </a:solidFill>
              </a:rPr>
              <a:t> </a:t>
            </a:r>
            <a:r>
              <a:rPr lang="ru-RU" sz="3200" b="1" dirty="0" err="1">
                <a:solidFill>
                  <a:srgbClr val="0000CC"/>
                </a:solidFill>
              </a:rPr>
              <a:t>програми</a:t>
            </a:r>
            <a:r>
              <a:rPr lang="ru-RU" sz="3200" b="1" dirty="0">
                <a:solidFill>
                  <a:srgbClr val="0000CC"/>
                </a:solidFill>
              </a:rPr>
              <a:t> </a:t>
            </a:r>
            <a:r>
              <a:rPr lang="ru-RU" sz="3200" b="1" dirty="0" err="1">
                <a:solidFill>
                  <a:srgbClr val="0000CC"/>
                </a:solidFill>
              </a:rPr>
              <a:t>створюються</a:t>
            </a:r>
            <a:r>
              <a:rPr lang="ru-RU" sz="3200" b="1" dirty="0">
                <a:solidFill>
                  <a:srgbClr val="0000CC"/>
                </a:solidFill>
              </a:rPr>
              <a:t> на </a:t>
            </a:r>
            <a:r>
              <a:rPr lang="ru-RU" b="1" dirty="0" err="1">
                <a:solidFill>
                  <a:srgbClr val="0000CC"/>
                </a:solidFill>
              </a:rPr>
              <a:t>папірці</a:t>
            </a:r>
            <a:r>
              <a:rPr lang="ru-RU" sz="3200" b="1" dirty="0">
                <a:solidFill>
                  <a:srgbClr val="0000CC"/>
                </a:solidFill>
              </a:rPr>
              <a:t>. </a:t>
            </a:r>
            <a:r>
              <a:rPr lang="ru-RU" sz="3200" b="1" dirty="0" smtClean="0">
                <a:solidFill>
                  <a:srgbClr val="0000CC"/>
                </a:solidFill>
              </a:rPr>
              <a:t>	</a:t>
            </a:r>
            <a:r>
              <a:rPr lang="ru-RU" sz="3200" b="1" dirty="0" err="1" smtClean="0">
                <a:solidFill>
                  <a:srgbClr val="0000CC"/>
                </a:solidFill>
              </a:rPr>
              <a:t>Запрограмувати</a:t>
            </a:r>
            <a:r>
              <a:rPr lang="ru-RU" sz="3200" b="1" dirty="0" smtClean="0">
                <a:solidFill>
                  <a:srgbClr val="0000CC"/>
                </a:solidFill>
              </a:rPr>
              <a:t> </a:t>
            </a:r>
            <a:r>
              <a:rPr lang="ru-RU" sz="3200" b="1" dirty="0" err="1">
                <a:solidFill>
                  <a:srgbClr val="0000CC"/>
                </a:solidFill>
              </a:rPr>
              <a:t>їх</a:t>
            </a:r>
            <a:r>
              <a:rPr lang="ru-RU" sz="3200" b="1" dirty="0">
                <a:solidFill>
                  <a:srgbClr val="0000CC"/>
                </a:solidFill>
              </a:rPr>
              <a:t> - </a:t>
            </a:r>
            <a:r>
              <a:rPr lang="ru-RU" sz="3200" b="1" dirty="0" err="1">
                <a:solidFill>
                  <a:srgbClr val="0000CC"/>
                </a:solidFill>
              </a:rPr>
              <a:t>другорядна</a:t>
            </a:r>
            <a:r>
              <a:rPr lang="ru-RU" sz="3200" b="1" dirty="0">
                <a:solidFill>
                  <a:srgbClr val="0000CC"/>
                </a:solidFill>
              </a:rPr>
              <a:t> </a:t>
            </a:r>
            <a:r>
              <a:rPr lang="ru-RU" sz="3200" b="1" dirty="0" err="1">
                <a:solidFill>
                  <a:srgbClr val="0000CC"/>
                </a:solidFill>
              </a:rPr>
              <a:t>річ</a:t>
            </a:r>
            <a:r>
              <a:rPr lang="ru-RU" sz="3200" dirty="0" smtClean="0"/>
              <a:t>.</a:t>
            </a: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 smtClean="0"/>
              <a:t>				</a:t>
            </a:r>
            <a:r>
              <a:rPr lang="ru-RU" sz="3200" i="1" dirty="0" err="1" smtClean="0">
                <a:solidFill>
                  <a:srgbClr val="FF0000"/>
                </a:solidFill>
              </a:rPr>
              <a:t>Max</a:t>
            </a:r>
            <a:r>
              <a:rPr lang="ru-RU" sz="3200" i="1" dirty="0" smtClean="0">
                <a:solidFill>
                  <a:srgbClr val="FF0000"/>
                </a:solidFill>
              </a:rPr>
              <a:t> </a:t>
            </a:r>
            <a:r>
              <a:rPr lang="ru-RU" sz="3200" i="1" dirty="0" err="1">
                <a:solidFill>
                  <a:srgbClr val="FF0000"/>
                </a:solidFill>
              </a:rPr>
              <a:t>Kanat-Alexander</a:t>
            </a:r>
            <a:endParaRPr lang="ru-RU" sz="3200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374" y="2806700"/>
            <a:ext cx="5509252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3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3700" y="1454835"/>
            <a:ext cx="840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https://www.ibm.com/developerworks/ru/library/l-python_part_4/index.html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740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2400" y="1046540"/>
            <a:ext cx="8864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solidFill>
                  <a:srgbClr val="008000"/>
                </a:solidFill>
              </a:rPr>
              <a:t>Приклад: словник </a:t>
            </a:r>
            <a:r>
              <a:rPr lang="ru-RU" sz="2200" dirty="0" err="1">
                <a:solidFill>
                  <a:srgbClr val="008000"/>
                </a:solidFill>
              </a:rPr>
              <a:t>студентів</a:t>
            </a:r>
            <a:r>
              <a:rPr lang="ru-RU" sz="2200" dirty="0"/>
              <a:t>.</a:t>
            </a:r>
          </a:p>
          <a:p>
            <a:r>
              <a:rPr lang="ru-RU" sz="2200" dirty="0"/>
              <a:t>Ключ </a:t>
            </a:r>
            <a:r>
              <a:rPr lang="ru-RU" sz="2200" dirty="0" err="1"/>
              <a:t>має</a:t>
            </a:r>
            <a:r>
              <a:rPr lang="ru-RU" sz="2200" dirty="0"/>
              <a:t> однозначно </a:t>
            </a:r>
            <a:r>
              <a:rPr lang="ru-RU" sz="2200" dirty="0" err="1"/>
              <a:t>ідентифікувати</a:t>
            </a:r>
            <a:r>
              <a:rPr lang="ru-RU" sz="2200" dirty="0"/>
              <a:t> студента, тому у </a:t>
            </a:r>
            <a:r>
              <a:rPr lang="ru-RU" sz="2200" dirty="0" err="1"/>
              <a:t>ролі</a:t>
            </a:r>
            <a:r>
              <a:rPr lang="ru-RU" sz="2200" dirty="0"/>
              <a:t> ключа </a:t>
            </a:r>
            <a:r>
              <a:rPr lang="ru-RU" sz="2200" dirty="0" err="1" smtClean="0"/>
              <a:t>можуть</a:t>
            </a:r>
            <a:r>
              <a:rPr lang="ru-RU" sz="2200" dirty="0" smtClean="0"/>
              <a:t> бути </a:t>
            </a:r>
            <a:r>
              <a:rPr lang="ru-RU" sz="2200" dirty="0" err="1"/>
              <a:t>лише</a:t>
            </a:r>
            <a:r>
              <a:rPr lang="ru-RU" sz="2200" dirty="0"/>
              <a:t> </a:t>
            </a:r>
            <a:r>
              <a:rPr lang="ru-RU" sz="2200" dirty="0" err="1"/>
              <a:t>унікальні</a:t>
            </a:r>
            <a:r>
              <a:rPr lang="ru-RU" sz="2200" dirty="0"/>
              <a:t> для студента характеристики. </a:t>
            </a:r>
            <a:endParaRPr lang="ru-RU" sz="2200" dirty="0" smtClean="0"/>
          </a:p>
          <a:p>
            <a:r>
              <a:rPr lang="ru-RU" sz="2200" dirty="0" err="1" smtClean="0"/>
              <a:t>Наприклад</a:t>
            </a:r>
            <a:r>
              <a:rPr lang="ru-RU" sz="2200" dirty="0"/>
              <a:t>, </a:t>
            </a:r>
            <a:r>
              <a:rPr lang="ru-RU" sz="2200" dirty="0" smtClean="0"/>
              <a:t>такими характеристиками </a:t>
            </a:r>
            <a:r>
              <a:rPr lang="ru-RU" sz="2200" dirty="0" err="1"/>
              <a:t>можуть</a:t>
            </a:r>
            <a:r>
              <a:rPr lang="ru-RU" sz="2200" dirty="0"/>
              <a:t> </a:t>
            </a:r>
            <a:r>
              <a:rPr lang="ru-RU" sz="2200" dirty="0" smtClean="0"/>
              <a:t>бути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ru-RU" sz="2200" b="1" dirty="0" smtClean="0">
                <a:solidFill>
                  <a:srgbClr val="008000"/>
                </a:solidFill>
              </a:rPr>
              <a:t>номер </a:t>
            </a:r>
            <a:r>
              <a:rPr lang="ru-RU" sz="2200" b="1" dirty="0" err="1">
                <a:solidFill>
                  <a:srgbClr val="008000"/>
                </a:solidFill>
              </a:rPr>
              <a:t>студентського</a:t>
            </a:r>
            <a:r>
              <a:rPr lang="ru-RU" sz="2200" b="1" dirty="0">
                <a:solidFill>
                  <a:srgbClr val="008000"/>
                </a:solidFill>
              </a:rPr>
              <a:t> квитка </a:t>
            </a:r>
            <a:endParaRPr lang="ru-RU" sz="2200" b="1" dirty="0" smtClean="0">
              <a:solidFill>
                <a:srgbClr val="008000"/>
              </a:solidFill>
            </a:endParaRPr>
          </a:p>
          <a:p>
            <a:pPr lvl="4"/>
            <a:r>
              <a:rPr lang="ru-RU" sz="2200" dirty="0" err="1" smtClean="0">
                <a:solidFill>
                  <a:srgbClr val="008000"/>
                </a:solidFill>
              </a:rPr>
              <a:t>або</a:t>
            </a:r>
            <a:endParaRPr lang="ru-RU" sz="2200" dirty="0">
              <a:solidFill>
                <a:srgbClr val="008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ru-RU" sz="2200" b="1" dirty="0" err="1">
                <a:solidFill>
                  <a:srgbClr val="008000"/>
                </a:solidFill>
              </a:rPr>
              <a:t>ідентифікаційний</a:t>
            </a:r>
            <a:r>
              <a:rPr lang="ru-RU" sz="2200" b="1" dirty="0">
                <a:solidFill>
                  <a:srgbClr val="008000"/>
                </a:solidFill>
              </a:rPr>
              <a:t> код</a:t>
            </a:r>
            <a:r>
              <a:rPr lang="ru-RU" sz="2200" dirty="0">
                <a:solidFill>
                  <a:srgbClr val="008000"/>
                </a:solidFill>
              </a:rPr>
              <a:t>. </a:t>
            </a:r>
            <a:endParaRPr lang="ru-RU" sz="2200" dirty="0" smtClean="0">
              <a:solidFill>
                <a:srgbClr val="008000"/>
              </a:solidFill>
            </a:endParaRPr>
          </a:p>
          <a:p>
            <a:r>
              <a:rPr lang="ru-RU" sz="2200" dirty="0" err="1" smtClean="0"/>
              <a:t>Прізвище</a:t>
            </a:r>
            <a:r>
              <a:rPr lang="ru-RU" sz="2200" dirty="0" smtClean="0"/>
              <a:t> </a:t>
            </a:r>
            <a:r>
              <a:rPr lang="ru-RU" sz="2200" dirty="0"/>
              <a:t>та </a:t>
            </a:r>
            <a:r>
              <a:rPr lang="ru-RU" sz="2200" dirty="0" err="1"/>
              <a:t>Ім'я</a:t>
            </a:r>
            <a:r>
              <a:rPr lang="ru-RU" sz="2200" dirty="0"/>
              <a:t> не </a:t>
            </a:r>
            <a:r>
              <a:rPr lang="ru-RU" sz="2200" dirty="0" err="1"/>
              <a:t>можуть</a:t>
            </a:r>
            <a:r>
              <a:rPr lang="ru-RU" sz="2200" dirty="0"/>
              <a:t> бути ключами, </a:t>
            </a:r>
            <a:r>
              <a:rPr lang="ru-RU" sz="2200" dirty="0" err="1"/>
              <a:t>оскільки</a:t>
            </a:r>
            <a:r>
              <a:rPr lang="ru-RU" sz="2200" dirty="0"/>
              <a:t> </a:t>
            </a:r>
            <a:r>
              <a:rPr lang="ru-RU" sz="2200" dirty="0" smtClean="0"/>
              <a:t>у </a:t>
            </a:r>
            <a:r>
              <a:rPr lang="ru-RU" sz="2200" dirty="0" err="1" smtClean="0"/>
              <a:t>одній</a:t>
            </a:r>
            <a:r>
              <a:rPr lang="ru-RU" sz="2200" dirty="0" smtClean="0"/>
              <a:t> </a:t>
            </a:r>
            <a:r>
              <a:rPr lang="ru-RU" sz="2200" dirty="0" err="1"/>
              <a:t>групі</a:t>
            </a:r>
            <a:r>
              <a:rPr lang="ru-RU" sz="2200" dirty="0"/>
              <a:t> </a:t>
            </a:r>
            <a:r>
              <a:rPr lang="ru-RU" sz="2200" dirty="0" err="1"/>
              <a:t>може</a:t>
            </a:r>
            <a:r>
              <a:rPr lang="ru-RU" sz="2200" dirty="0"/>
              <a:t> </a:t>
            </a:r>
            <a:r>
              <a:rPr lang="ru-RU" sz="2200" dirty="0" err="1"/>
              <a:t>існувати</a:t>
            </a:r>
            <a:r>
              <a:rPr lang="ru-RU" sz="2200" dirty="0"/>
              <a:t> </a:t>
            </a:r>
            <a:r>
              <a:rPr lang="ru-RU" sz="2200" dirty="0" err="1"/>
              <a:t>кілька</a:t>
            </a:r>
            <a:r>
              <a:rPr lang="ru-RU" sz="2200" dirty="0"/>
              <a:t> </a:t>
            </a:r>
            <a:r>
              <a:rPr lang="ru-RU" sz="2200" dirty="0" err="1"/>
              <a:t>осіб</a:t>
            </a:r>
            <a:r>
              <a:rPr lang="ru-RU" sz="2200" dirty="0"/>
              <a:t> з </a:t>
            </a:r>
            <a:r>
              <a:rPr lang="ru-RU" sz="2200" dirty="0" err="1"/>
              <a:t>однаковим</a:t>
            </a:r>
            <a:r>
              <a:rPr lang="ru-RU" sz="2200" dirty="0"/>
              <a:t> </a:t>
            </a:r>
            <a:r>
              <a:rPr lang="ru-RU" sz="2200" dirty="0" err="1"/>
              <a:t>прізвищем</a:t>
            </a:r>
            <a:r>
              <a:rPr lang="ru-RU" sz="2200" dirty="0"/>
              <a:t> та </a:t>
            </a:r>
            <a:r>
              <a:rPr lang="ru-RU" sz="2200" dirty="0" err="1"/>
              <a:t>ім'ям</a:t>
            </a:r>
            <a:r>
              <a:rPr lang="ru-RU" sz="2200" dirty="0"/>
              <a:t>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207220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/>
              <a:t>Поняття словників</a:t>
            </a:r>
            <a:endParaRPr lang="ru-RU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9900" y="4277836"/>
            <a:ext cx="7175500" cy="110799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2200" dirty="0"/>
              <a:t>d = {"AA333333" : "</a:t>
            </a:r>
            <a:r>
              <a:rPr lang="ru-RU" sz="2200" dirty="0" err="1"/>
              <a:t>Іваненко</a:t>
            </a:r>
            <a:r>
              <a:rPr lang="ru-RU" sz="2200" dirty="0"/>
              <a:t> </a:t>
            </a:r>
            <a:r>
              <a:rPr lang="ru-RU" sz="2200" dirty="0" err="1"/>
              <a:t>Іван</a:t>
            </a:r>
            <a:r>
              <a:rPr lang="ru-RU" sz="2200" dirty="0"/>
              <a:t>",</a:t>
            </a:r>
          </a:p>
          <a:p>
            <a:r>
              <a:rPr lang="ru-RU" sz="2200" dirty="0" smtClean="0"/>
              <a:t>"</a:t>
            </a:r>
            <a:r>
              <a:rPr lang="ru-RU" sz="2200" dirty="0"/>
              <a:t>ВВ123123" : "Петренко Петро",</a:t>
            </a:r>
          </a:p>
          <a:p>
            <a:r>
              <a:rPr lang="ru-RU" sz="2200" dirty="0" smtClean="0"/>
              <a:t>"</a:t>
            </a:r>
            <a:r>
              <a:rPr lang="ru-RU" sz="2200" dirty="0"/>
              <a:t>AA999999" : "Петренко Петро" }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571500" y="6062940"/>
            <a:ext cx="1346200" cy="471387"/>
            <a:chOff x="571500" y="6062940"/>
            <a:chExt cx="1346200" cy="471387"/>
          </a:xfrm>
        </p:grpSpPr>
        <p:sp>
          <p:nvSpPr>
            <p:cNvPr id="5" name="TextBox 4"/>
            <p:cNvSpPr txBox="1"/>
            <p:nvPr/>
          </p:nvSpPr>
          <p:spPr>
            <a:xfrm>
              <a:off x="571500" y="6164995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dirty="0" smtClean="0"/>
                <a:t>ключ</a:t>
              </a:r>
              <a:endParaRPr lang="ru-RU" dirty="0"/>
            </a:p>
          </p:txBody>
        </p:sp>
        <p:cxnSp>
          <p:nvCxnSpPr>
            <p:cNvPr id="8" name="Прямая со стрелкой 7"/>
            <p:cNvCxnSpPr/>
            <p:nvPr/>
          </p:nvCxnSpPr>
          <p:spPr>
            <a:xfrm flipV="1">
              <a:off x="1244600" y="6062940"/>
              <a:ext cx="673100" cy="18466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Группа 10"/>
          <p:cNvGrpSpPr/>
          <p:nvPr/>
        </p:nvGrpSpPr>
        <p:grpSpPr>
          <a:xfrm>
            <a:off x="2946400" y="5970249"/>
            <a:ext cx="1155700" cy="492463"/>
            <a:chOff x="2946400" y="5970249"/>
            <a:chExt cx="1155700" cy="492463"/>
          </a:xfrm>
        </p:grpSpPr>
        <p:sp>
          <p:nvSpPr>
            <p:cNvPr id="6" name="TextBox 5"/>
            <p:cNvSpPr txBox="1"/>
            <p:nvPr/>
          </p:nvSpPr>
          <p:spPr>
            <a:xfrm>
              <a:off x="2946400" y="6093380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dirty="0" smtClean="0"/>
                <a:t>значення</a:t>
              </a:r>
              <a:endParaRPr lang="ru-RU" dirty="0"/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V="1">
              <a:off x="3327400" y="5970249"/>
              <a:ext cx="673100" cy="18466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236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92920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Створення</a:t>
            </a:r>
            <a:r>
              <a:rPr lang="ru-RU" sz="3600" b="1" dirty="0"/>
              <a:t> </a:t>
            </a:r>
            <a:r>
              <a:rPr lang="ru-RU" sz="3600" b="1" dirty="0" err="1"/>
              <a:t>словників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053237"/>
            <a:ext cx="90424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200" b="1" dirty="0" smtClean="0">
                <a:solidFill>
                  <a:srgbClr val="0000CC"/>
                </a:solidFill>
              </a:rPr>
              <a:t>За </a:t>
            </a:r>
            <a:r>
              <a:rPr lang="ru-RU" sz="2200" b="1" dirty="0" err="1">
                <a:solidFill>
                  <a:srgbClr val="0000CC"/>
                </a:solidFill>
              </a:rPr>
              <a:t>допомогою</a:t>
            </a:r>
            <a:r>
              <a:rPr lang="ru-RU" sz="2200" b="1" dirty="0">
                <a:solidFill>
                  <a:srgbClr val="0000CC"/>
                </a:solidFill>
              </a:rPr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літерала</a:t>
            </a:r>
            <a:r>
              <a:rPr lang="ru-RU" sz="2200" b="1" dirty="0">
                <a:solidFill>
                  <a:srgbClr val="0000CC"/>
                </a:solidFill>
              </a:rPr>
              <a:t>. </a:t>
            </a:r>
            <a:endParaRPr lang="ru-RU" sz="2200" b="1" dirty="0" smtClean="0">
              <a:solidFill>
                <a:srgbClr val="0000CC"/>
              </a:solidFill>
            </a:endParaRPr>
          </a:p>
          <a:p>
            <a:r>
              <a:rPr lang="ru-RU" sz="2200" dirty="0" smtClean="0"/>
              <a:t>Пари </a:t>
            </a:r>
            <a:r>
              <a:rPr lang="ru-RU" sz="2200" dirty="0"/>
              <a:t>ключ та </a:t>
            </a:r>
            <a:r>
              <a:rPr lang="ru-RU" sz="2200" dirty="0" err="1"/>
              <a:t>значення</a:t>
            </a:r>
            <a:r>
              <a:rPr lang="ru-RU" sz="2200" dirty="0"/>
              <a:t> </a:t>
            </a:r>
            <a:r>
              <a:rPr lang="ru-RU" sz="2200" dirty="0" err="1"/>
              <a:t>елементів</a:t>
            </a:r>
            <a:r>
              <a:rPr lang="ru-RU" sz="2200" dirty="0"/>
              <a:t> </a:t>
            </a:r>
            <a:r>
              <a:rPr lang="ru-RU" sz="2200" dirty="0" smtClean="0"/>
              <a:t>словника </a:t>
            </a:r>
            <a:r>
              <a:rPr lang="ru-RU" sz="2200" dirty="0" err="1" smtClean="0"/>
              <a:t>записуються</a:t>
            </a:r>
            <a:r>
              <a:rPr lang="ru-RU" sz="2200" dirty="0" smtClean="0"/>
              <a:t> </a:t>
            </a:r>
            <a:r>
              <a:rPr lang="ru-RU" sz="2200" dirty="0"/>
              <a:t>через </a:t>
            </a:r>
            <a:r>
              <a:rPr lang="ru-RU" sz="2200" dirty="0" err="1"/>
              <a:t>двокрапку</a:t>
            </a:r>
            <a:r>
              <a:rPr lang="ru-RU" sz="2200" dirty="0"/>
              <a:t>. </a:t>
            </a:r>
            <a:r>
              <a:rPr lang="ru-RU" sz="2200" dirty="0" err="1"/>
              <a:t>Різні</a:t>
            </a:r>
            <a:r>
              <a:rPr lang="ru-RU" sz="2200" dirty="0"/>
              <a:t> пари </a:t>
            </a:r>
            <a:r>
              <a:rPr lang="ru-RU" sz="2200" dirty="0" err="1"/>
              <a:t>розділяються</a:t>
            </a:r>
            <a:r>
              <a:rPr lang="ru-RU" sz="2200" dirty="0"/>
              <a:t> комою, а </a:t>
            </a:r>
            <a:r>
              <a:rPr lang="ru-RU" sz="2200" dirty="0" smtClean="0"/>
              <a:t>вся </a:t>
            </a:r>
            <a:r>
              <a:rPr lang="ru-RU" sz="2200" dirty="0" err="1" smtClean="0"/>
              <a:t>послідовність</a:t>
            </a:r>
            <a:r>
              <a:rPr lang="ru-RU" sz="2200" dirty="0" smtClean="0"/>
              <a:t> </a:t>
            </a:r>
            <a:r>
              <a:rPr lang="ru-RU" sz="2200" dirty="0" err="1"/>
              <a:t>записується</a:t>
            </a:r>
            <a:r>
              <a:rPr lang="ru-RU" sz="2200" dirty="0"/>
              <a:t> у </a:t>
            </a:r>
            <a:r>
              <a:rPr lang="ru-RU" sz="2200" dirty="0" err="1"/>
              <a:t>фігурних</a:t>
            </a:r>
            <a:r>
              <a:rPr lang="ru-RU" sz="2200" dirty="0"/>
              <a:t> дужках: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58946"/>
            <a:ext cx="9144001" cy="1956840"/>
          </a:xfrm>
          <a:prstGeom prst="rect">
            <a:avLst/>
          </a:prstGeom>
          <a:ln>
            <a:solidFill>
              <a:srgbClr val="0000CC"/>
            </a:solidFill>
          </a:ln>
        </p:spPr>
      </p:pic>
      <p:grpSp>
        <p:nvGrpSpPr>
          <p:cNvPr id="7" name="Группа 6"/>
          <p:cNvGrpSpPr/>
          <p:nvPr/>
        </p:nvGrpSpPr>
        <p:grpSpPr>
          <a:xfrm>
            <a:off x="393700" y="4724400"/>
            <a:ext cx="1155700" cy="1014623"/>
            <a:chOff x="571500" y="5519704"/>
            <a:chExt cx="1155700" cy="1014623"/>
          </a:xfrm>
        </p:grpSpPr>
        <p:sp>
          <p:nvSpPr>
            <p:cNvPr id="8" name="TextBox 7"/>
            <p:cNvSpPr txBox="1"/>
            <p:nvPr/>
          </p:nvSpPr>
          <p:spPr>
            <a:xfrm>
              <a:off x="571500" y="6164995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dirty="0" smtClean="0"/>
                <a:t>ключ</a:t>
              </a:r>
              <a:endParaRPr lang="ru-RU" dirty="0"/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V="1">
              <a:off x="1244600" y="5519704"/>
              <a:ext cx="101600" cy="72790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Группа 9"/>
          <p:cNvGrpSpPr/>
          <p:nvPr/>
        </p:nvGrpSpPr>
        <p:grpSpPr>
          <a:xfrm>
            <a:off x="2527300" y="4724400"/>
            <a:ext cx="1397000" cy="943008"/>
            <a:chOff x="2705100" y="5519704"/>
            <a:chExt cx="1397000" cy="943008"/>
          </a:xfrm>
        </p:grpSpPr>
        <p:sp>
          <p:nvSpPr>
            <p:cNvPr id="11" name="TextBox 10"/>
            <p:cNvSpPr txBox="1"/>
            <p:nvPr/>
          </p:nvSpPr>
          <p:spPr>
            <a:xfrm>
              <a:off x="2946400" y="6093380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dirty="0" smtClean="0"/>
                <a:t>значення</a:t>
              </a:r>
              <a:endParaRPr lang="ru-RU" dirty="0"/>
            </a:p>
          </p:txBody>
        </p:sp>
        <p:cxnSp>
          <p:nvCxnSpPr>
            <p:cNvPr id="12" name="Прямая со стрелкой 11"/>
            <p:cNvCxnSpPr/>
            <p:nvPr/>
          </p:nvCxnSpPr>
          <p:spPr>
            <a:xfrm flipH="1" flipV="1">
              <a:off x="2705100" y="5519704"/>
              <a:ext cx="622300" cy="63521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621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011535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0000CC"/>
                </a:solidFill>
              </a:rPr>
              <a:t>2. За </a:t>
            </a:r>
            <a:r>
              <a:rPr lang="ru-RU" sz="2200" dirty="0" err="1">
                <a:solidFill>
                  <a:srgbClr val="0000CC"/>
                </a:solidFill>
              </a:rPr>
              <a:t>допомогою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перетворення</a:t>
            </a:r>
            <a:r>
              <a:rPr lang="ru-RU" sz="2200" dirty="0">
                <a:solidFill>
                  <a:srgbClr val="0000CC"/>
                </a:solidFill>
              </a:rPr>
              <a:t> у словник </a:t>
            </a:r>
            <a:r>
              <a:rPr lang="ru-RU" sz="2200" dirty="0" err="1">
                <a:solidFill>
                  <a:srgbClr val="0000CC"/>
                </a:solidFill>
              </a:rPr>
              <a:t>іншої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 smtClean="0">
                <a:solidFill>
                  <a:srgbClr val="0000CC"/>
                </a:solidFill>
              </a:rPr>
              <a:t>колекції</a:t>
            </a:r>
            <a:r>
              <a:rPr lang="ru-RU" sz="2200" dirty="0" smtClean="0">
                <a:solidFill>
                  <a:srgbClr val="0000CC"/>
                </a:solidFill>
              </a:rPr>
              <a:t>, </a:t>
            </a:r>
            <a:r>
              <a:rPr lang="ru-RU" sz="2200" dirty="0" err="1">
                <a:solidFill>
                  <a:srgbClr val="0000CC"/>
                </a:solidFill>
              </a:rPr>
              <a:t>використовуючи</a:t>
            </a:r>
            <a:endParaRPr lang="ru-RU" sz="2200" dirty="0">
              <a:solidFill>
                <a:srgbClr val="0000CC"/>
              </a:solidFill>
            </a:endParaRPr>
          </a:p>
          <a:p>
            <a:r>
              <a:rPr lang="ru-RU" sz="2200" dirty="0" err="1">
                <a:solidFill>
                  <a:srgbClr val="0000CC"/>
                </a:solidFill>
              </a:rPr>
              <a:t>ключове</a:t>
            </a:r>
            <a:r>
              <a:rPr lang="ru-RU" sz="2200" dirty="0">
                <a:solidFill>
                  <a:srgbClr val="0000CC"/>
                </a:solidFill>
              </a:rPr>
              <a:t> слово </a:t>
            </a:r>
            <a:r>
              <a:rPr lang="en-GB" sz="2200" b="1" dirty="0">
                <a:solidFill>
                  <a:srgbClr val="0000CC"/>
                </a:solidFill>
              </a:rPr>
              <a:t>dict</a:t>
            </a:r>
            <a:r>
              <a:rPr lang="en-GB" sz="2200" dirty="0">
                <a:solidFill>
                  <a:srgbClr val="0000CC"/>
                </a:solidFill>
              </a:rPr>
              <a:t>.</a:t>
            </a:r>
            <a:endParaRPr lang="ru-RU" sz="2200" dirty="0">
              <a:solidFill>
                <a:srgbClr val="0000CC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92920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Створення</a:t>
            </a:r>
            <a:r>
              <a:rPr lang="ru-RU" sz="3600" b="1" dirty="0"/>
              <a:t> </a:t>
            </a:r>
            <a:r>
              <a:rPr lang="ru-RU" sz="3600" b="1" dirty="0" err="1"/>
              <a:t>словників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363193" y="1960220"/>
            <a:ext cx="3583032" cy="430887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none">
            <a:spAutoFit/>
          </a:bodyPr>
          <a:lstStyle/>
          <a:p>
            <a:r>
              <a:rPr lang="en-GB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GB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GB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(collection)</a:t>
            </a:r>
            <a:endParaRPr lang="ru-RU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2570351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Тут </a:t>
            </a:r>
            <a:r>
              <a:rPr lang="ru-RU" sz="2200" dirty="0">
                <a:solidFill>
                  <a:srgbClr val="0000CC"/>
                </a:solidFill>
              </a:rPr>
              <a:t>d</a:t>
            </a:r>
            <a:r>
              <a:rPr lang="ru-RU" sz="2200" dirty="0"/>
              <a:t> – </a:t>
            </a:r>
            <a:r>
              <a:rPr lang="ru-RU" sz="2200" dirty="0" err="1"/>
              <a:t>новий</a:t>
            </a:r>
            <a:r>
              <a:rPr lang="ru-RU" sz="2200" dirty="0"/>
              <a:t> словник, </a:t>
            </a:r>
            <a:endParaRPr lang="ru-RU" sz="2200" dirty="0" smtClean="0"/>
          </a:p>
          <a:p>
            <a:r>
              <a:rPr lang="ru-RU" sz="2200" dirty="0" err="1" smtClean="0">
                <a:solidFill>
                  <a:srgbClr val="0000CC"/>
                </a:solidFill>
              </a:rPr>
              <a:t>collection</a:t>
            </a:r>
            <a:r>
              <a:rPr lang="ru-RU" sz="2200" dirty="0" smtClean="0">
                <a:solidFill>
                  <a:srgbClr val="0000CC"/>
                </a:solidFill>
              </a:rPr>
              <a:t> </a:t>
            </a:r>
            <a:r>
              <a:rPr lang="ru-RU" sz="2200" dirty="0"/>
              <a:t>– </a:t>
            </a:r>
            <a:r>
              <a:rPr lang="ru-RU" sz="2200" dirty="0" err="1"/>
              <a:t>колекція</a:t>
            </a:r>
            <a:r>
              <a:rPr lang="ru-RU" sz="2200" dirty="0"/>
              <a:t> у </a:t>
            </a:r>
            <a:r>
              <a:rPr lang="ru-RU" sz="2200" dirty="0" err="1"/>
              <a:t>якій</a:t>
            </a:r>
            <a:r>
              <a:rPr lang="ru-RU" sz="2200" dirty="0"/>
              <a:t> </a:t>
            </a:r>
            <a:r>
              <a:rPr lang="ru-RU" sz="2200" dirty="0" err="1"/>
              <a:t>записані</a:t>
            </a:r>
            <a:r>
              <a:rPr lang="ru-RU" sz="2200" dirty="0"/>
              <a:t> пари </a:t>
            </a:r>
            <a:r>
              <a:rPr lang="ru-RU" sz="2200" dirty="0" smtClean="0"/>
              <a:t>ключ - </a:t>
            </a:r>
            <a:r>
              <a:rPr lang="ru-RU" sz="2200" dirty="0" err="1" smtClean="0"/>
              <a:t>значення</a:t>
            </a:r>
            <a:r>
              <a:rPr lang="ru-RU" sz="2200" dirty="0"/>
              <a:t>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90" y="3519036"/>
            <a:ext cx="6878638" cy="1633459"/>
          </a:xfrm>
          <a:prstGeom prst="rect">
            <a:avLst/>
          </a:prstGeom>
          <a:ln>
            <a:solidFill>
              <a:srgbClr val="0000CC"/>
            </a:solidFill>
          </a:ln>
        </p:spPr>
      </p:pic>
      <p:grpSp>
        <p:nvGrpSpPr>
          <p:cNvPr id="7" name="Группа 6"/>
          <p:cNvGrpSpPr/>
          <p:nvPr/>
        </p:nvGrpSpPr>
        <p:grpSpPr>
          <a:xfrm>
            <a:off x="393700" y="5152495"/>
            <a:ext cx="1155700" cy="835732"/>
            <a:chOff x="571500" y="5698595"/>
            <a:chExt cx="1155700" cy="835732"/>
          </a:xfrm>
        </p:grpSpPr>
        <p:sp>
          <p:nvSpPr>
            <p:cNvPr id="8" name="TextBox 7"/>
            <p:cNvSpPr txBox="1"/>
            <p:nvPr/>
          </p:nvSpPr>
          <p:spPr>
            <a:xfrm>
              <a:off x="571500" y="6164995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dirty="0" smtClean="0"/>
                <a:t>ключ</a:t>
              </a:r>
              <a:endParaRPr lang="ru-RU" dirty="0"/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H="1" flipV="1">
              <a:off x="1206500" y="5698595"/>
              <a:ext cx="38100" cy="54901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Группа 9"/>
          <p:cNvGrpSpPr/>
          <p:nvPr/>
        </p:nvGrpSpPr>
        <p:grpSpPr>
          <a:xfrm>
            <a:off x="1416050" y="5152495"/>
            <a:ext cx="1155700" cy="835732"/>
            <a:chOff x="1593850" y="5698595"/>
            <a:chExt cx="1155700" cy="835732"/>
          </a:xfrm>
        </p:grpSpPr>
        <p:sp>
          <p:nvSpPr>
            <p:cNvPr id="11" name="TextBox 10"/>
            <p:cNvSpPr txBox="1"/>
            <p:nvPr/>
          </p:nvSpPr>
          <p:spPr>
            <a:xfrm>
              <a:off x="1593850" y="6164995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dirty="0" smtClean="0"/>
                <a:t>значення</a:t>
              </a:r>
              <a:endParaRPr lang="ru-RU" dirty="0"/>
            </a:p>
          </p:txBody>
        </p:sp>
        <p:cxnSp>
          <p:nvCxnSpPr>
            <p:cNvPr id="12" name="Прямая со стрелкой 11"/>
            <p:cNvCxnSpPr/>
            <p:nvPr/>
          </p:nvCxnSpPr>
          <p:spPr>
            <a:xfrm flipH="1" flipV="1">
              <a:off x="1727200" y="5698595"/>
              <a:ext cx="152400" cy="466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451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92920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Створення</a:t>
            </a:r>
            <a:r>
              <a:rPr lang="ru-RU" sz="3600" b="1" dirty="0"/>
              <a:t> </a:t>
            </a:r>
            <a:r>
              <a:rPr lang="ru-RU" sz="3600" b="1" dirty="0" err="1"/>
              <a:t>словників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08861" y="1186934"/>
            <a:ext cx="42900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 smtClean="0">
                <a:solidFill>
                  <a:srgbClr val="0000CC"/>
                </a:solidFill>
              </a:rPr>
              <a:t>3. За </a:t>
            </a:r>
            <a:r>
              <a:rPr lang="ru-RU" sz="2200" dirty="0" err="1" smtClean="0">
                <a:solidFill>
                  <a:srgbClr val="0000CC"/>
                </a:solidFill>
              </a:rPr>
              <a:t>допомогою</a:t>
            </a:r>
            <a:r>
              <a:rPr lang="ru-RU" sz="2200" dirty="0" smtClean="0">
                <a:solidFill>
                  <a:srgbClr val="0000CC"/>
                </a:solidFill>
              </a:rPr>
              <a:t> методу </a:t>
            </a:r>
            <a:r>
              <a:rPr lang="ru-RU" sz="2200" b="1" dirty="0" err="1" smtClean="0">
                <a:solidFill>
                  <a:srgbClr val="0000CC"/>
                </a:solidFill>
              </a:rPr>
              <a:t>fromkeys</a:t>
            </a:r>
            <a:r>
              <a:rPr lang="ru-RU" sz="2200" dirty="0" smtClean="0">
                <a:solidFill>
                  <a:srgbClr val="0000CC"/>
                </a:solidFill>
              </a:rPr>
              <a:t>.</a:t>
            </a:r>
            <a:endParaRPr lang="ru-RU" sz="2200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23471" y="1865449"/>
            <a:ext cx="7835900" cy="40011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d = </a:t>
            </a:r>
            <a:r>
              <a:rPr lang="en-GB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dict</a:t>
            </a:r>
            <a:r>
              <a:rPr lang="en-GB" sz="2000" b="1" dirty="0" err="1">
                <a:solidFill>
                  <a:srgbClr val="C00000"/>
                </a:solidFill>
                <a:latin typeface="Courier New,Bold"/>
              </a:rPr>
              <a:t>.</a:t>
            </a:r>
            <a:r>
              <a:rPr lang="en-GB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fromkeys</a:t>
            </a:r>
            <a:r>
              <a:rPr lang="en-GB" sz="2000" b="1" dirty="0">
                <a:solidFill>
                  <a:srgbClr val="C00000"/>
                </a:solidFill>
                <a:latin typeface="Courier New,Bold"/>
              </a:rPr>
              <a:t>(</a:t>
            </a:r>
            <a:r>
              <a:rPr lang="en-GB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collection</a:t>
            </a:r>
            <a:r>
              <a:rPr lang="en-GB" sz="2000" b="1" dirty="0">
                <a:solidFill>
                  <a:srgbClr val="C00000"/>
                </a:solidFill>
                <a:latin typeface="Courier New,Bold"/>
              </a:rPr>
              <a:t>, </a:t>
            </a:r>
            <a:r>
              <a:rPr lang="en-GB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initial_value</a:t>
            </a:r>
            <a:r>
              <a:rPr lang="en-GB" sz="2000" b="1" dirty="0" smtClean="0">
                <a:solidFill>
                  <a:srgbClr val="C00000"/>
                </a:solidFill>
                <a:latin typeface="Courier New,Bold"/>
              </a:rPr>
              <a:t>)</a:t>
            </a:r>
            <a:endParaRPr lang="en-GB" sz="2000" b="1" dirty="0">
              <a:solidFill>
                <a:srgbClr val="C00000"/>
              </a:solidFill>
              <a:latin typeface="Courier New,Bold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2625636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000000"/>
                </a:solidFill>
              </a:rPr>
              <a:t>Тут </a:t>
            </a:r>
            <a:r>
              <a:rPr lang="en-GB" sz="2200" dirty="0">
                <a:solidFill>
                  <a:srgbClr val="0000CC"/>
                </a:solidFill>
              </a:rPr>
              <a:t>collection</a:t>
            </a:r>
            <a:r>
              <a:rPr lang="en-GB" sz="2200" dirty="0">
                <a:solidFill>
                  <a:srgbClr val="000000"/>
                </a:solidFill>
              </a:rPr>
              <a:t> – </a:t>
            </a:r>
            <a:r>
              <a:rPr lang="ru-RU" sz="2200" dirty="0" err="1">
                <a:solidFill>
                  <a:srgbClr val="000000"/>
                </a:solidFill>
              </a:rPr>
              <a:t>колекція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ключів</a:t>
            </a:r>
            <a:r>
              <a:rPr lang="ru-RU" sz="2200" dirty="0">
                <a:solidFill>
                  <a:srgbClr val="000000"/>
                </a:solidFill>
              </a:rPr>
              <a:t>, </a:t>
            </a:r>
            <a:r>
              <a:rPr lang="en-GB" sz="2200" dirty="0" err="1">
                <a:solidFill>
                  <a:srgbClr val="0000CC"/>
                </a:solidFill>
              </a:rPr>
              <a:t>initial_value</a:t>
            </a:r>
            <a:r>
              <a:rPr lang="en-GB" sz="2200" dirty="0">
                <a:solidFill>
                  <a:srgbClr val="0000CC"/>
                </a:solidFill>
              </a:rPr>
              <a:t> </a:t>
            </a:r>
            <a:r>
              <a:rPr lang="en-GB" sz="2200" dirty="0">
                <a:solidFill>
                  <a:srgbClr val="000000"/>
                </a:solidFill>
              </a:rPr>
              <a:t>– </a:t>
            </a:r>
            <a:r>
              <a:rPr lang="ru-RU" sz="2200" dirty="0">
                <a:solidFill>
                  <a:srgbClr val="000000"/>
                </a:solidFill>
              </a:rPr>
              <a:t>не </a:t>
            </a:r>
            <a:r>
              <a:rPr lang="ru-RU" sz="2200" dirty="0" err="1">
                <a:solidFill>
                  <a:srgbClr val="000000"/>
                </a:solidFill>
              </a:rPr>
              <a:t>обов'язковий</a:t>
            </a:r>
            <a:endParaRPr lang="ru-RU" sz="2200" dirty="0">
              <a:solidFill>
                <a:srgbClr val="000000"/>
              </a:solidFill>
            </a:endParaRPr>
          </a:p>
          <a:p>
            <a:r>
              <a:rPr lang="ru-RU" sz="2200" dirty="0">
                <a:solidFill>
                  <a:srgbClr val="000000"/>
                </a:solidFill>
              </a:rPr>
              <a:t>параметр, </a:t>
            </a:r>
            <a:r>
              <a:rPr lang="ru-RU" sz="2200" dirty="0" err="1">
                <a:solidFill>
                  <a:srgbClr val="000000"/>
                </a:solidFill>
              </a:rPr>
              <a:t>що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задає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початкове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значення</a:t>
            </a:r>
            <a:r>
              <a:rPr lang="ru-RU" sz="2200" dirty="0">
                <a:solidFill>
                  <a:srgbClr val="000000"/>
                </a:solidFill>
              </a:rPr>
              <a:t>, яке </a:t>
            </a:r>
            <a:r>
              <a:rPr lang="ru-RU" sz="2200" dirty="0" err="1">
                <a:solidFill>
                  <a:srgbClr val="000000"/>
                </a:solidFill>
              </a:rPr>
              <a:t>відповідає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всім</a:t>
            </a:r>
            <a:r>
              <a:rPr lang="ru-RU" sz="2200" dirty="0">
                <a:solidFill>
                  <a:srgbClr val="000000"/>
                </a:solidFill>
              </a:rPr>
              <a:t> ключам</a:t>
            </a:r>
            <a:endParaRPr lang="ru-RU" sz="22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3683130"/>
            <a:ext cx="7124700" cy="1598331"/>
          </a:xfrm>
          <a:prstGeom prst="rect">
            <a:avLst/>
          </a:prstGeom>
          <a:ln>
            <a:solidFill>
              <a:srgbClr val="0000CC"/>
            </a:solidFill>
          </a:ln>
        </p:spPr>
      </p:pic>
      <p:grpSp>
        <p:nvGrpSpPr>
          <p:cNvPr id="7" name="Группа 6"/>
          <p:cNvGrpSpPr/>
          <p:nvPr/>
        </p:nvGrpSpPr>
        <p:grpSpPr>
          <a:xfrm>
            <a:off x="964367" y="5281461"/>
            <a:ext cx="1155700" cy="835732"/>
            <a:chOff x="571500" y="5698595"/>
            <a:chExt cx="1155700" cy="835732"/>
          </a:xfrm>
        </p:grpSpPr>
        <p:sp>
          <p:nvSpPr>
            <p:cNvPr id="8" name="TextBox 7"/>
            <p:cNvSpPr txBox="1"/>
            <p:nvPr/>
          </p:nvSpPr>
          <p:spPr>
            <a:xfrm>
              <a:off x="571500" y="6164995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dirty="0" smtClean="0"/>
                <a:t>ключ</a:t>
              </a:r>
              <a:endParaRPr lang="ru-RU" dirty="0"/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H="1" flipV="1">
              <a:off x="1206500" y="5698595"/>
              <a:ext cx="38100" cy="54901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Группа 9"/>
          <p:cNvGrpSpPr/>
          <p:nvPr/>
        </p:nvGrpSpPr>
        <p:grpSpPr>
          <a:xfrm>
            <a:off x="2553871" y="5281461"/>
            <a:ext cx="1155700" cy="835732"/>
            <a:chOff x="1593850" y="5698595"/>
            <a:chExt cx="1155700" cy="835732"/>
          </a:xfrm>
        </p:grpSpPr>
        <p:sp>
          <p:nvSpPr>
            <p:cNvPr id="11" name="TextBox 10"/>
            <p:cNvSpPr txBox="1"/>
            <p:nvPr/>
          </p:nvSpPr>
          <p:spPr>
            <a:xfrm>
              <a:off x="1593850" y="6164995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dirty="0" smtClean="0"/>
                <a:t>значення</a:t>
              </a:r>
              <a:endParaRPr lang="ru-RU" dirty="0"/>
            </a:p>
          </p:txBody>
        </p:sp>
        <p:cxnSp>
          <p:nvCxnSpPr>
            <p:cNvPr id="12" name="Прямая со стрелкой 11"/>
            <p:cNvCxnSpPr/>
            <p:nvPr/>
          </p:nvCxnSpPr>
          <p:spPr>
            <a:xfrm flipH="1" flipV="1">
              <a:off x="1727200" y="5698595"/>
              <a:ext cx="152400" cy="466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027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061135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0000CC"/>
                </a:solidFill>
              </a:rPr>
              <a:t>4. За </a:t>
            </a:r>
            <a:r>
              <a:rPr lang="ru-RU" sz="2200" dirty="0" err="1">
                <a:solidFill>
                  <a:srgbClr val="0000CC"/>
                </a:solidFill>
              </a:rPr>
              <a:t>допомогою</a:t>
            </a:r>
            <a:r>
              <a:rPr lang="ru-RU" sz="2200" dirty="0">
                <a:solidFill>
                  <a:srgbClr val="0000CC"/>
                </a:solidFill>
              </a:rPr>
              <a:t> оператор </a:t>
            </a:r>
            <a:r>
              <a:rPr lang="ru-RU" sz="2200" dirty="0" err="1">
                <a:solidFill>
                  <a:srgbClr val="0000CC"/>
                </a:solidFill>
              </a:rPr>
              <a:t>створення</a:t>
            </a:r>
            <a:r>
              <a:rPr lang="ru-RU" sz="2200" dirty="0">
                <a:solidFill>
                  <a:srgbClr val="0000CC"/>
                </a:solidFill>
              </a:rPr>
              <a:t> словника (</a:t>
            </a:r>
            <a:r>
              <a:rPr lang="ru-RU" sz="2200" dirty="0" err="1">
                <a:solidFill>
                  <a:srgbClr val="0000CC"/>
                </a:solidFill>
              </a:rPr>
              <a:t>словникоутворення</a:t>
            </a:r>
            <a:r>
              <a:rPr lang="ru-RU" sz="2200" dirty="0">
                <a:solidFill>
                  <a:srgbClr val="0000CC"/>
                </a:solidFill>
              </a:rPr>
              <a:t>).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92920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Створення</a:t>
            </a:r>
            <a:r>
              <a:rPr lang="ru-RU" sz="3600" b="1" dirty="0"/>
              <a:t> </a:t>
            </a:r>
            <a:r>
              <a:rPr lang="ru-RU" sz="3600" b="1" dirty="0" err="1"/>
              <a:t>словників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6999" y="1698536"/>
            <a:ext cx="90169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Оператор </a:t>
            </a:r>
            <a:r>
              <a:rPr lang="ru-RU" sz="2200" dirty="0" err="1"/>
              <a:t>створення</a:t>
            </a:r>
            <a:r>
              <a:rPr lang="ru-RU" sz="2200" dirty="0"/>
              <a:t> словника –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err="1"/>
              <a:t>спосіб</a:t>
            </a:r>
            <a:r>
              <a:rPr lang="ru-RU" sz="2200" dirty="0"/>
              <a:t> </a:t>
            </a:r>
            <a:r>
              <a:rPr lang="ru-RU" sz="2200" dirty="0" err="1"/>
              <a:t>побудови</a:t>
            </a:r>
            <a:r>
              <a:rPr lang="ru-RU" sz="2200" dirty="0"/>
              <a:t> нового словника на</a:t>
            </a:r>
          </a:p>
          <a:p>
            <a:r>
              <a:rPr lang="ru-RU" sz="2200" dirty="0" err="1"/>
              <a:t>базі</a:t>
            </a:r>
            <a:r>
              <a:rPr lang="ru-RU" sz="2200" dirty="0"/>
              <a:t> </a:t>
            </a:r>
            <a:r>
              <a:rPr lang="ru-RU" sz="2200" dirty="0" err="1"/>
              <a:t>колекції</a:t>
            </a:r>
            <a:r>
              <a:rPr lang="ru-RU" sz="2200" dirty="0"/>
              <a:t>, до </a:t>
            </a:r>
            <a:r>
              <a:rPr lang="ru-RU" sz="2200" dirty="0" err="1"/>
              <a:t>всіх</a:t>
            </a:r>
            <a:r>
              <a:rPr lang="ru-RU" sz="2200" dirty="0"/>
              <a:t> </a:t>
            </a:r>
            <a:r>
              <a:rPr lang="ru-RU" sz="2200" dirty="0" err="1"/>
              <a:t>елементів</a:t>
            </a:r>
            <a:r>
              <a:rPr lang="ru-RU" sz="2200" dirty="0"/>
              <a:t> </a:t>
            </a:r>
            <a:r>
              <a:rPr lang="ru-RU" sz="2200" dirty="0" err="1"/>
              <a:t>якої</a:t>
            </a:r>
            <a:r>
              <a:rPr lang="ru-RU" sz="2200" dirty="0"/>
              <a:t> </a:t>
            </a:r>
            <a:r>
              <a:rPr lang="ru-RU" sz="2200" dirty="0" err="1"/>
              <a:t>застосовується</a:t>
            </a:r>
            <a:r>
              <a:rPr lang="ru-RU" sz="2200" dirty="0"/>
              <a:t> </a:t>
            </a:r>
            <a:r>
              <a:rPr lang="ru-RU" sz="2200" dirty="0" err="1"/>
              <a:t>деякий</a:t>
            </a:r>
            <a:r>
              <a:rPr lang="ru-RU" sz="2200" dirty="0"/>
              <a:t> </a:t>
            </a:r>
            <a:r>
              <a:rPr lang="ru-RU" sz="2200" dirty="0" err="1"/>
              <a:t>вираз</a:t>
            </a:r>
            <a:r>
              <a:rPr lang="ru-RU" sz="2200" dirty="0"/>
              <a:t>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3365718"/>
            <a:ext cx="914399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Оператор </a:t>
            </a:r>
            <a:r>
              <a:rPr lang="ru-RU" sz="2200" dirty="0" err="1"/>
              <a:t>працює</a:t>
            </a:r>
            <a:r>
              <a:rPr lang="ru-RU" sz="2200" dirty="0"/>
              <a:t> </a:t>
            </a:r>
            <a:r>
              <a:rPr lang="ru-RU" sz="2200" dirty="0" smtClean="0"/>
              <a:t>так: </a:t>
            </a:r>
            <a:r>
              <a:rPr lang="ru-RU" sz="2200" dirty="0" err="1"/>
              <a:t>змінна</a:t>
            </a:r>
            <a:r>
              <a:rPr lang="ru-RU" sz="2200" dirty="0"/>
              <a:t> </a:t>
            </a:r>
            <a:r>
              <a:rPr lang="en-GB" sz="2200" b="1" i="1" dirty="0" err="1">
                <a:solidFill>
                  <a:srgbClr val="0000CC"/>
                </a:solidFill>
              </a:rPr>
              <a:t>i</a:t>
            </a:r>
            <a:r>
              <a:rPr lang="en-GB" sz="2200" dirty="0"/>
              <a:t> </a:t>
            </a:r>
            <a:r>
              <a:rPr lang="ru-RU" sz="2200" dirty="0" err="1"/>
              <a:t>послідовно</a:t>
            </a:r>
            <a:r>
              <a:rPr lang="ru-RU" sz="2200" dirty="0"/>
              <a:t> </a:t>
            </a:r>
            <a:r>
              <a:rPr lang="ru-RU" sz="2200" dirty="0" err="1"/>
              <a:t>пробігає</a:t>
            </a:r>
            <a:r>
              <a:rPr lang="ru-RU" sz="2200" dirty="0"/>
              <a:t> </a:t>
            </a:r>
            <a:r>
              <a:rPr lang="ru-RU" sz="2200" dirty="0" err="1"/>
              <a:t>всі</a:t>
            </a:r>
            <a:r>
              <a:rPr lang="ru-RU" sz="2200" dirty="0"/>
              <a:t> </a:t>
            </a:r>
            <a:r>
              <a:rPr lang="ru-RU" sz="2200" dirty="0" err="1"/>
              <a:t>елементи</a:t>
            </a:r>
            <a:endParaRPr lang="ru-RU" sz="2200" dirty="0"/>
          </a:p>
          <a:p>
            <a:r>
              <a:rPr lang="en-GB" sz="2200" dirty="0">
                <a:solidFill>
                  <a:srgbClr val="0000CC"/>
                </a:solidFill>
              </a:rPr>
              <a:t>collection</a:t>
            </a:r>
            <a:r>
              <a:rPr lang="en-GB" sz="2200" dirty="0"/>
              <a:t>. </a:t>
            </a:r>
            <a:r>
              <a:rPr lang="ru-RU" sz="2200" dirty="0" err="1"/>
              <a:t>Якщо</a:t>
            </a:r>
            <a:r>
              <a:rPr lang="ru-RU" sz="2200" dirty="0"/>
              <a:t> для поточного </a:t>
            </a:r>
            <a:r>
              <a:rPr lang="ru-RU" sz="2200" dirty="0" err="1"/>
              <a:t>значення</a:t>
            </a:r>
            <a:r>
              <a:rPr lang="ru-RU" sz="2200" dirty="0"/>
              <a:t> </a:t>
            </a:r>
            <a:r>
              <a:rPr lang="en-GB" sz="2200" i="1" dirty="0" err="1">
                <a:solidFill>
                  <a:srgbClr val="0000CC"/>
                </a:solidFill>
              </a:rPr>
              <a:t>i</a:t>
            </a:r>
            <a:r>
              <a:rPr lang="en-GB" sz="2200" dirty="0"/>
              <a:t> </a:t>
            </a:r>
            <a:r>
              <a:rPr lang="ru-RU" sz="2200" dirty="0" err="1"/>
              <a:t>виконується</a:t>
            </a:r>
            <a:r>
              <a:rPr lang="ru-RU" sz="2200" dirty="0"/>
              <a:t> </a:t>
            </a:r>
            <a:r>
              <a:rPr lang="ru-RU" sz="2200" dirty="0" err="1"/>
              <a:t>умова</a:t>
            </a:r>
            <a:r>
              <a:rPr lang="ru-RU" sz="2200" dirty="0"/>
              <a:t> </a:t>
            </a:r>
            <a:r>
              <a:rPr lang="en-GB" sz="2200" dirty="0">
                <a:solidFill>
                  <a:srgbClr val="0000CC"/>
                </a:solidFill>
              </a:rPr>
              <a:t>condition</a:t>
            </a:r>
            <a:r>
              <a:rPr lang="en-GB" sz="2200" dirty="0"/>
              <a:t>,</a:t>
            </a:r>
          </a:p>
          <a:p>
            <a:r>
              <a:rPr lang="ru-RU" sz="2200" dirty="0"/>
              <a:t>то в словник </a:t>
            </a:r>
            <a:r>
              <a:rPr lang="en-GB" sz="2200" i="1" dirty="0">
                <a:solidFill>
                  <a:srgbClr val="0000CC"/>
                </a:solidFill>
              </a:rPr>
              <a:t>D</a:t>
            </a:r>
            <a:r>
              <a:rPr lang="en-GB" sz="2200" dirty="0"/>
              <a:t> </a:t>
            </a:r>
            <a:r>
              <a:rPr lang="ru-RU" sz="2200" dirty="0" err="1"/>
              <a:t>додається</a:t>
            </a:r>
            <a:r>
              <a:rPr lang="ru-RU" sz="2200" dirty="0"/>
              <a:t> пара </a:t>
            </a:r>
            <a:r>
              <a:rPr lang="en-GB" sz="2200" dirty="0">
                <a:solidFill>
                  <a:srgbClr val="0000CC"/>
                </a:solidFill>
              </a:rPr>
              <a:t>key(</a:t>
            </a:r>
            <a:r>
              <a:rPr lang="en-GB" sz="2200" dirty="0" err="1">
                <a:solidFill>
                  <a:srgbClr val="0000CC"/>
                </a:solidFill>
              </a:rPr>
              <a:t>i</a:t>
            </a:r>
            <a:r>
              <a:rPr lang="en-GB" sz="2200" dirty="0">
                <a:solidFill>
                  <a:srgbClr val="0000CC"/>
                </a:solidFill>
              </a:rPr>
              <a:t>) : expr(</a:t>
            </a:r>
            <a:r>
              <a:rPr lang="en-GB" sz="2200" dirty="0" err="1">
                <a:solidFill>
                  <a:srgbClr val="0000CC"/>
                </a:solidFill>
              </a:rPr>
              <a:t>i</a:t>
            </a:r>
            <a:r>
              <a:rPr lang="en-GB" sz="2200" dirty="0">
                <a:solidFill>
                  <a:srgbClr val="0000CC"/>
                </a:solidFill>
              </a:rPr>
              <a:t>).</a:t>
            </a:r>
            <a:endParaRPr lang="ru-RU" sz="2200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2716792"/>
            <a:ext cx="8877300" cy="40011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= {key(</a:t>
            </a:r>
            <a:r>
              <a:rPr lang="en-GB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: expr(</a:t>
            </a:r>
            <a:r>
              <a:rPr lang="en-GB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for </a:t>
            </a:r>
            <a:r>
              <a:rPr lang="en-GB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collection if condition}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49" y="4722530"/>
            <a:ext cx="8616951" cy="88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4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3361</TotalTime>
  <Words>1850</Words>
  <Application>Microsoft Office PowerPoint</Application>
  <PresentationFormat>Экран (4:3)</PresentationFormat>
  <Paragraphs>281</Paragraphs>
  <Slides>41</Slides>
  <Notes>35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51" baseType="lpstr">
      <vt:lpstr>Arial</vt:lpstr>
      <vt:lpstr>Arial,Bold</vt:lpstr>
      <vt:lpstr>Calibri</vt:lpstr>
      <vt:lpstr>Calibri Light</vt:lpstr>
      <vt:lpstr>Cambria,Bold</vt:lpstr>
      <vt:lpstr>Courier New</vt:lpstr>
      <vt:lpstr>Courier New,Bold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Іноді кращі програми створюються на папірці.  Запрограмувати їх - другорядна річ.     Max Kanat-Alexander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Tetyana Kovalyuk</dc:creator>
  <cp:lastModifiedBy>Tetyana Kovalyuk</cp:lastModifiedBy>
  <cp:revision>160</cp:revision>
  <dcterms:created xsi:type="dcterms:W3CDTF">2019-10-21T01:05:52Z</dcterms:created>
  <dcterms:modified xsi:type="dcterms:W3CDTF">2019-11-20T19:42:40Z</dcterms:modified>
</cp:coreProperties>
</file>