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9"/>
  </p:notesMasterIdLst>
  <p:sldIdLst>
    <p:sldId id="257" r:id="rId2"/>
    <p:sldId id="262" r:id="rId3"/>
    <p:sldId id="366" r:id="rId4"/>
    <p:sldId id="368" r:id="rId5"/>
    <p:sldId id="410" r:id="rId6"/>
    <p:sldId id="411" r:id="rId7"/>
    <p:sldId id="412" r:id="rId8"/>
    <p:sldId id="413" r:id="rId9"/>
    <p:sldId id="414" r:id="rId10"/>
    <p:sldId id="415" r:id="rId11"/>
    <p:sldId id="404" r:id="rId12"/>
    <p:sldId id="406" r:id="rId13"/>
    <p:sldId id="435" r:id="rId14"/>
    <p:sldId id="405" r:id="rId15"/>
    <p:sldId id="416" r:id="rId16"/>
    <p:sldId id="407" r:id="rId17"/>
    <p:sldId id="417" r:id="rId18"/>
    <p:sldId id="418" r:id="rId19"/>
    <p:sldId id="408" r:id="rId20"/>
    <p:sldId id="432" r:id="rId21"/>
    <p:sldId id="433" r:id="rId22"/>
    <p:sldId id="434" r:id="rId23"/>
    <p:sldId id="409" r:id="rId24"/>
    <p:sldId id="436" r:id="rId25"/>
    <p:sldId id="419" r:id="rId26"/>
    <p:sldId id="420" r:id="rId27"/>
    <p:sldId id="437" r:id="rId28"/>
    <p:sldId id="421" r:id="rId29"/>
    <p:sldId id="440" r:id="rId30"/>
    <p:sldId id="448" r:id="rId31"/>
    <p:sldId id="449" r:id="rId32"/>
    <p:sldId id="438" r:id="rId33"/>
    <p:sldId id="439" r:id="rId34"/>
    <p:sldId id="422" r:id="rId35"/>
    <p:sldId id="441" r:id="rId36"/>
    <p:sldId id="442" r:id="rId37"/>
    <p:sldId id="443" r:id="rId38"/>
    <p:sldId id="444" r:id="rId39"/>
    <p:sldId id="424" r:id="rId40"/>
    <p:sldId id="445" r:id="rId41"/>
    <p:sldId id="446" r:id="rId42"/>
    <p:sldId id="425" r:id="rId43"/>
    <p:sldId id="450" r:id="rId44"/>
    <p:sldId id="469" r:id="rId45"/>
    <p:sldId id="427" r:id="rId46"/>
    <p:sldId id="426" r:id="rId47"/>
    <p:sldId id="429" r:id="rId48"/>
    <p:sldId id="428" r:id="rId49"/>
    <p:sldId id="430" r:id="rId50"/>
    <p:sldId id="431" r:id="rId51"/>
    <p:sldId id="451" r:id="rId52"/>
    <p:sldId id="452" r:id="rId53"/>
    <p:sldId id="453" r:id="rId54"/>
    <p:sldId id="461" r:id="rId55"/>
    <p:sldId id="462" r:id="rId56"/>
    <p:sldId id="463" r:id="rId57"/>
    <p:sldId id="464" r:id="rId58"/>
    <p:sldId id="454" r:id="rId59"/>
    <p:sldId id="465" r:id="rId60"/>
    <p:sldId id="466" r:id="rId61"/>
    <p:sldId id="455" r:id="rId62"/>
    <p:sldId id="467" r:id="rId63"/>
    <p:sldId id="468" r:id="rId64"/>
    <p:sldId id="460" r:id="rId65"/>
    <p:sldId id="458" r:id="rId66"/>
    <p:sldId id="365" r:id="rId67"/>
    <p:sldId id="402" r:id="rId6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C9FFFF"/>
    <a:srgbClr val="008000"/>
    <a:srgbClr val="FFFFBD"/>
    <a:srgbClr val="FFFF99"/>
    <a:srgbClr val="FFFFAB"/>
    <a:srgbClr val="660066"/>
    <a:srgbClr val="FFDDDD"/>
    <a:srgbClr val="DFC9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9" autoAdjust="0"/>
    <p:restoredTop sz="94660"/>
  </p:normalViewPr>
  <p:slideViewPr>
    <p:cSldViewPr snapToGrid="0">
      <p:cViewPr varScale="1">
        <p:scale>
          <a:sx n="84" d="100"/>
          <a:sy n="84" d="100"/>
        </p:scale>
        <p:origin x="1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D73F2-F816-4DF0-99DE-52BFB3555780}" type="datetimeFigureOut">
              <a:rPr lang="ru-RU" smtClean="0"/>
              <a:t>30.09.2019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D8CC-BBD2-481A-B6FB-8C0B96A7B7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1036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DD8CC-BBD2-481A-B6FB-8C0B96A7B7C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6630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UY" smtClean="0"/>
          </a:p>
        </p:txBody>
      </p:sp>
      <p:sp>
        <p:nvSpPr>
          <p:cNvPr id="2662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14E72CB-F908-4AE1-B552-116DEDA4A270}" type="slidenum">
              <a:rPr lang="es-UY" smtClean="0">
                <a:latin typeface="Arial" pitchFamily="34" charset="0"/>
              </a:rPr>
              <a:pPr>
                <a:defRPr/>
              </a:pPr>
              <a:t>5</a:t>
            </a:fld>
            <a:endParaRPr lang="es-UY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103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UY" smtClean="0"/>
          </a:p>
        </p:txBody>
      </p:sp>
      <p:sp>
        <p:nvSpPr>
          <p:cNvPr id="67588" name="3 Marcador de número de diapositiva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9C9D52B-E184-4403-A507-7F63BE8D8B65}" type="slidenum">
              <a:rPr lang="es-UY" sz="1200"/>
              <a:pPr algn="r"/>
              <a:t>6</a:t>
            </a:fld>
            <a:endParaRPr lang="es-UY" sz="1200"/>
          </a:p>
        </p:txBody>
      </p:sp>
    </p:spTree>
    <p:extLst>
      <p:ext uri="{BB962C8B-B14F-4D97-AF65-F5344CB8AC3E}">
        <p14:creationId xmlns:p14="http://schemas.microsoft.com/office/powerpoint/2010/main" val="2403275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UY" smtClean="0"/>
          </a:p>
        </p:txBody>
      </p:sp>
      <p:sp>
        <p:nvSpPr>
          <p:cNvPr id="68612" name="3 Marcador de número de diapositiva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B73D327-FDFD-4233-91F0-340CFBC92902}" type="slidenum">
              <a:rPr lang="es-UY" sz="1200"/>
              <a:pPr algn="r"/>
              <a:t>8</a:t>
            </a:fld>
            <a:endParaRPr lang="es-UY" sz="1200"/>
          </a:p>
        </p:txBody>
      </p:sp>
    </p:spTree>
    <p:extLst>
      <p:ext uri="{BB962C8B-B14F-4D97-AF65-F5344CB8AC3E}">
        <p14:creationId xmlns:p14="http://schemas.microsoft.com/office/powerpoint/2010/main" val="1755848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DD8CC-BBD2-481A-B6FB-8C0B96A7B7CE}" type="slidenum">
              <a:rPr lang="ru-RU" smtClean="0"/>
              <a:t>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079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F0E5-0F1A-4D65-BA97-F5355F46B23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/63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902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708" y="6516233"/>
            <a:ext cx="7627292" cy="89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842384"/>
            <a:ext cx="9144000" cy="10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3007756" y="6581001"/>
            <a:ext cx="520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200" dirty="0" err="1">
                <a:solidFill>
                  <a:prstClr val="black"/>
                </a:solidFill>
              </a:rPr>
              <a:t>Ковалюк</a:t>
            </a:r>
            <a:r>
              <a:rPr lang="uk-UA" sz="1200" dirty="0">
                <a:solidFill>
                  <a:prstClr val="black"/>
                </a:solidFill>
              </a:rPr>
              <a:t> Т.В. Основи програмування</a:t>
            </a:r>
            <a:r>
              <a:rPr lang="en-US" sz="1200" dirty="0">
                <a:solidFill>
                  <a:prstClr val="black"/>
                </a:solidFill>
              </a:rPr>
              <a:t>: Python / C.</a:t>
            </a:r>
            <a:r>
              <a:rPr lang="uk-UA" sz="1200" dirty="0">
                <a:solidFill>
                  <a:prstClr val="black"/>
                </a:solidFill>
              </a:rPr>
              <a:t> 2019</a:t>
            </a:r>
            <a:r>
              <a:rPr lang="en-US" sz="1200" dirty="0">
                <a:solidFill>
                  <a:prstClr val="black"/>
                </a:solidFill>
              </a:rPr>
              <a:t> </a:t>
            </a:r>
            <a:endParaRPr lang="ru-RU" sz="1200" dirty="0">
              <a:solidFill>
                <a:prstClr val="black"/>
              </a:solidFill>
            </a:endParaRPr>
          </a:p>
        </p:txBody>
      </p:sp>
      <p:sp>
        <p:nvSpPr>
          <p:cNvPr id="2" name="Прямоугольник 1"/>
          <p:cNvSpPr/>
          <p:nvPr userDrawn="1"/>
        </p:nvSpPr>
        <p:spPr>
          <a:xfrm>
            <a:off x="8440482" y="6560785"/>
            <a:ext cx="780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7B90A16E-565A-4D16-A269-B03B8AC28450}" type="slidenum">
              <a:rPr lang="ru-RU" smtClean="0"/>
              <a:pPr/>
              <a:t>‹#›</a:t>
            </a:fld>
            <a:r>
              <a:rPr lang="en-US" dirty="0" smtClean="0"/>
              <a:t>/</a:t>
            </a:r>
            <a:r>
              <a:rPr lang="en-US" dirty="0" smtClean="0"/>
              <a:t>6</a:t>
            </a:r>
            <a:r>
              <a:rPr lang="uk-UA" dirty="0" smtClean="0"/>
              <a:t>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2828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3779912" y="6493826"/>
            <a:ext cx="4608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/>
            <a:r>
              <a:rPr lang="uk-UA" sz="1200" dirty="0">
                <a:solidFill>
                  <a:srgbClr val="000000"/>
                </a:solidFill>
                <a:latin typeface="Times New Roman"/>
                <a:cs typeface="+mn-cs"/>
              </a:rPr>
              <a:t>Т.В. </a:t>
            </a:r>
            <a:r>
              <a:rPr lang="uk-UA" sz="1200" dirty="0" err="1">
                <a:solidFill>
                  <a:srgbClr val="000000"/>
                </a:solidFill>
                <a:latin typeface="Times New Roman"/>
                <a:cs typeface="+mn-cs"/>
              </a:rPr>
              <a:t>Ковалюк</a:t>
            </a:r>
            <a:r>
              <a:rPr lang="uk-UA" sz="1200" dirty="0">
                <a:solidFill>
                  <a:srgbClr val="000000"/>
                </a:solidFill>
                <a:latin typeface="Times New Roman"/>
                <a:cs typeface="+mn-cs"/>
              </a:rPr>
              <a:t> Алгоритмізація та програмування. НТУУ «КПІ»</a:t>
            </a:r>
            <a:endParaRPr lang="ru-RU" sz="1200" dirty="0">
              <a:solidFill>
                <a:srgbClr val="000000"/>
              </a:solidFill>
              <a:latin typeface="Times New Roman"/>
              <a:cs typeface="+mn-cs"/>
            </a:endParaRPr>
          </a:p>
        </p:txBody>
      </p:sp>
      <p:pic>
        <p:nvPicPr>
          <p:cNvPr id="788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3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1697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556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9F0E5-0F1A-4D65-BA97-F5355F46B23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/63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898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4" r:id="rId2"/>
    <p:sldLayoutId id="2147483685" r:id="rId3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" TargetMode="External"/><Relationship Id="rId2" Type="http://schemas.openxmlformats.org/officeDocument/2006/relationships/hyperlink" Target="https://docs.python.org/3/library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ythonicway.com/python-module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functions.html#delattr" TargetMode="External"/><Relationship Id="rId7" Type="http://schemas.openxmlformats.org/officeDocument/2006/relationships/hyperlink" Target="https://docs.python.org/3/library/functions.html#vars" TargetMode="External"/><Relationship Id="rId2" Type="http://schemas.openxmlformats.org/officeDocument/2006/relationships/hyperlink" Target="https://pythoner.name/documentation/library/functio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python.org/3/library/functions.html#func-str" TargetMode="External"/><Relationship Id="rId5" Type="http://schemas.openxmlformats.org/officeDocument/2006/relationships/hyperlink" Target="https://docs.python.org/3/library/functions.html#staticmethod" TargetMode="External"/><Relationship Id="rId4" Type="http://schemas.openxmlformats.org/officeDocument/2006/relationships/hyperlink" Target="https://docs.python.org/3/library/functions.html#setattr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" TargetMode="External"/><Relationship Id="rId2" Type="http://schemas.openxmlformats.org/officeDocument/2006/relationships/hyperlink" Target="https://docs.python.org/3/library/index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png"/><Relationship Id="rId4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2.w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3.w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449217" y="239872"/>
            <a:ext cx="6416820" cy="2308324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uk-UA" sz="7200" b="1" dirty="0">
                <a:ln/>
                <a:solidFill>
                  <a:prstClr val="white"/>
                </a:solidFill>
              </a:rPr>
              <a:t>Основи </a:t>
            </a:r>
          </a:p>
          <a:p>
            <a:pPr algn="ctr"/>
            <a:r>
              <a:rPr lang="uk-UA" sz="7200" b="1" dirty="0">
                <a:ln/>
                <a:solidFill>
                  <a:prstClr val="white"/>
                </a:solidFill>
              </a:rPr>
              <a:t>програмування</a:t>
            </a:r>
            <a:endParaRPr lang="ru-RU" sz="7200" b="1" dirty="0">
              <a:ln/>
              <a:solidFill>
                <a:prstClr val="white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12729" y="2548196"/>
            <a:ext cx="9089796" cy="2800767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uk-UA" sz="4800" b="1" dirty="0">
                <a:ln/>
                <a:solidFill>
                  <a:prstClr val="white"/>
                </a:solidFill>
              </a:rPr>
              <a:t>Лектор </a:t>
            </a:r>
          </a:p>
          <a:p>
            <a:pPr algn="ctr"/>
            <a:r>
              <a:rPr lang="uk-UA" sz="4800" b="1" dirty="0" err="1">
                <a:ln/>
                <a:solidFill>
                  <a:prstClr val="white"/>
                </a:solidFill>
              </a:rPr>
              <a:t>Ковалюк</a:t>
            </a:r>
            <a:r>
              <a:rPr lang="uk-UA" sz="4800" b="1" dirty="0">
                <a:ln/>
                <a:solidFill>
                  <a:prstClr val="white"/>
                </a:solidFill>
              </a:rPr>
              <a:t> Тетяна Володимирівна, </a:t>
            </a:r>
          </a:p>
          <a:p>
            <a:pPr algn="ctr"/>
            <a:r>
              <a:rPr lang="uk-UA" sz="4800" b="1" dirty="0" err="1">
                <a:ln/>
                <a:solidFill>
                  <a:prstClr val="white"/>
                </a:solidFill>
              </a:rPr>
              <a:t>к.т.н</a:t>
            </a:r>
            <a:r>
              <a:rPr lang="uk-UA" sz="4800" b="1" dirty="0" smtClean="0">
                <a:ln/>
                <a:solidFill>
                  <a:prstClr val="white"/>
                </a:solidFill>
              </a:rPr>
              <a:t>. доцент</a:t>
            </a:r>
          </a:p>
          <a:p>
            <a:pPr algn="ctr"/>
            <a:r>
              <a:rPr lang="en-US" sz="3200" b="1" dirty="0" smtClean="0">
                <a:ln/>
                <a:solidFill>
                  <a:prstClr val="white"/>
                </a:solidFill>
              </a:rPr>
              <a:t>tkovalyuk@ukr.net</a:t>
            </a:r>
            <a:endParaRPr lang="ru-RU" sz="3200" b="1" dirty="0">
              <a:ln/>
              <a:solidFill>
                <a:prstClr val="white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F0E5-0F1A-4D65-BA97-F5355F46B23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/63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942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0" y="0"/>
            <a:ext cx="924197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uk-UA" sz="3600" b="1" dirty="0" smtClean="0"/>
              <a:t>Перевага повторного використання коду</a:t>
            </a:r>
            <a:endParaRPr lang="ru-RU" sz="3600" b="1" dirty="0"/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326029" y="1155246"/>
            <a:ext cx="8163180" cy="4062413"/>
            <a:chOff x="158" y="300"/>
            <a:chExt cx="4213" cy="1643"/>
          </a:xfrm>
        </p:grpSpPr>
        <p:sp>
          <p:nvSpPr>
            <p:cNvPr id="4" name="Text Box 3"/>
            <p:cNvSpPr txBox="1">
              <a:spLocks noChangeArrowheads="1"/>
            </p:cNvSpPr>
            <p:nvPr/>
          </p:nvSpPr>
          <p:spPr bwMode="auto">
            <a:xfrm>
              <a:off x="2018" y="300"/>
              <a:ext cx="998" cy="19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uk-UA" sz="2500" dirty="0"/>
                <a:t>програма</a:t>
              </a:r>
              <a:endParaRPr lang="ru-RU" sz="2500" dirty="0"/>
            </a:p>
          </p:txBody>
        </p:sp>
        <p:sp>
          <p:nvSpPr>
            <p:cNvPr id="5" name="Line 4"/>
            <p:cNvSpPr>
              <a:spLocks noChangeShapeType="1"/>
            </p:cNvSpPr>
            <p:nvPr/>
          </p:nvSpPr>
          <p:spPr bwMode="auto">
            <a:xfrm>
              <a:off x="2472" y="527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uk-UA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1338" y="754"/>
              <a:ext cx="24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uk-UA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1338" y="754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uk-UA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2472" y="754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uk-UA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3742" y="754"/>
              <a:ext cx="0" cy="2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uk-UA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703" y="981"/>
              <a:ext cx="1134" cy="19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uk-UA" sz="2500"/>
                <a:t>підпрограма1</a:t>
              </a:r>
              <a:endParaRPr lang="ru-RU" sz="2500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1338" y="1253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uk-UA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612" y="1525"/>
              <a:ext cx="13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uk-UA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612" y="1525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uk-UA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973" y="1525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uk-UA"/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1474" y="1752"/>
              <a:ext cx="953" cy="19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uk-UA" sz="2500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519" y="1706"/>
              <a:ext cx="1166" cy="17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uk-UA" sz="2200" dirty="0" smtClean="0"/>
                <a:t>підпрограма4</a:t>
              </a:r>
              <a:endParaRPr lang="ru-RU" sz="2200" dirty="0"/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158" y="1706"/>
              <a:ext cx="1180" cy="1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uk-UA" sz="2500" b="1" dirty="0" smtClean="0">
                  <a:solidFill>
                    <a:srgbClr val="0000CC"/>
                  </a:solidFill>
                </a:rPr>
                <a:t>підпрограма2</a:t>
              </a:r>
              <a:endParaRPr lang="ru-RU" sz="2500" b="1" dirty="0">
                <a:solidFill>
                  <a:srgbClr val="0000CC"/>
                </a:solidFill>
              </a:endParaRP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1927" y="981"/>
              <a:ext cx="1134" cy="19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uk-UA" sz="2500" b="1" dirty="0">
                  <a:solidFill>
                    <a:srgbClr val="0000CC"/>
                  </a:solidFill>
                </a:rPr>
                <a:t>підпрограма2</a:t>
              </a:r>
              <a:endParaRPr lang="ru-RU" sz="2500" b="1" dirty="0">
                <a:solidFill>
                  <a:srgbClr val="0000CC"/>
                </a:solidFill>
              </a:endParaRPr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3237" y="978"/>
              <a:ext cx="1134" cy="19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uk-UA" sz="2500"/>
                <a:t>підпрограма3</a:t>
              </a:r>
              <a:endParaRPr lang="ru-RU" sz="2500"/>
            </a:p>
          </p:txBody>
        </p:sp>
      </p:grpSp>
    </p:spTree>
    <p:extLst>
      <p:ext uri="{BB962C8B-B14F-4D97-AF65-F5344CB8AC3E}">
        <p14:creationId xmlns:p14="http://schemas.microsoft.com/office/powerpoint/2010/main" val="376862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0" y="0"/>
            <a:ext cx="924197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uk-UA" sz="3600" b="1" dirty="0" smtClean="0"/>
              <a:t>Перевага внесення змін в програму</a:t>
            </a:r>
            <a:endParaRPr lang="ru-RU" sz="3600" b="1" dirty="0"/>
          </a:p>
        </p:txBody>
      </p:sp>
      <p:grpSp>
        <p:nvGrpSpPr>
          <p:cNvPr id="23" name="Группа 22"/>
          <p:cNvGrpSpPr/>
          <p:nvPr/>
        </p:nvGrpSpPr>
        <p:grpSpPr>
          <a:xfrm>
            <a:off x="326029" y="1155246"/>
            <a:ext cx="8174806" cy="4799800"/>
            <a:chOff x="347801" y="1547132"/>
            <a:chExt cx="8174806" cy="4799800"/>
          </a:xfrm>
        </p:grpSpPr>
        <p:grpSp>
          <p:nvGrpSpPr>
            <p:cNvPr id="3" name="Group 2"/>
            <p:cNvGrpSpPr>
              <a:grpSpLocks/>
            </p:cNvGrpSpPr>
            <p:nvPr/>
          </p:nvGrpSpPr>
          <p:grpSpPr bwMode="auto">
            <a:xfrm>
              <a:off x="347801" y="1547132"/>
              <a:ext cx="8174806" cy="4062413"/>
              <a:chOff x="158" y="300"/>
              <a:chExt cx="4219" cy="1643"/>
            </a:xfrm>
          </p:grpSpPr>
          <p:sp>
            <p:nvSpPr>
              <p:cNvPr id="4" name="Text Box 3"/>
              <p:cNvSpPr txBox="1">
                <a:spLocks noChangeArrowheads="1"/>
              </p:cNvSpPr>
              <p:nvPr/>
            </p:nvSpPr>
            <p:spPr bwMode="auto">
              <a:xfrm>
                <a:off x="2018" y="300"/>
                <a:ext cx="998" cy="19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uk-UA" sz="2500" dirty="0"/>
                  <a:t>програма</a:t>
                </a:r>
                <a:endParaRPr lang="ru-RU" sz="2500" dirty="0"/>
              </a:p>
            </p:txBody>
          </p:sp>
          <p:sp>
            <p:nvSpPr>
              <p:cNvPr id="5" name="Line 4"/>
              <p:cNvSpPr>
                <a:spLocks noChangeShapeType="1"/>
              </p:cNvSpPr>
              <p:nvPr/>
            </p:nvSpPr>
            <p:spPr bwMode="auto">
              <a:xfrm>
                <a:off x="2472" y="52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6" name="Line 5"/>
              <p:cNvSpPr>
                <a:spLocks noChangeShapeType="1"/>
              </p:cNvSpPr>
              <p:nvPr/>
            </p:nvSpPr>
            <p:spPr bwMode="auto">
              <a:xfrm>
                <a:off x="1338" y="754"/>
                <a:ext cx="240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7" name="Line 6"/>
              <p:cNvSpPr>
                <a:spLocks noChangeShapeType="1"/>
              </p:cNvSpPr>
              <p:nvPr/>
            </p:nvSpPr>
            <p:spPr bwMode="auto">
              <a:xfrm>
                <a:off x="1338" y="754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8" name="Line 7"/>
              <p:cNvSpPr>
                <a:spLocks noChangeShapeType="1"/>
              </p:cNvSpPr>
              <p:nvPr/>
            </p:nvSpPr>
            <p:spPr bwMode="auto">
              <a:xfrm>
                <a:off x="2472" y="754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" name="Line 8"/>
              <p:cNvSpPr>
                <a:spLocks noChangeShapeType="1"/>
              </p:cNvSpPr>
              <p:nvPr/>
            </p:nvSpPr>
            <p:spPr bwMode="auto">
              <a:xfrm>
                <a:off x="3742" y="754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10" name="Text Box 9"/>
              <p:cNvSpPr txBox="1">
                <a:spLocks noChangeArrowheads="1"/>
              </p:cNvSpPr>
              <p:nvPr/>
            </p:nvSpPr>
            <p:spPr bwMode="auto">
              <a:xfrm>
                <a:off x="703" y="981"/>
                <a:ext cx="1134" cy="19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uk-UA" sz="2500"/>
                  <a:t>підпрограма1</a:t>
                </a:r>
                <a:endParaRPr lang="ru-RU" sz="2500"/>
              </a:p>
            </p:txBody>
          </p:sp>
          <p:sp>
            <p:nvSpPr>
              <p:cNvPr id="11" name="Line 10"/>
              <p:cNvSpPr>
                <a:spLocks noChangeShapeType="1"/>
              </p:cNvSpPr>
              <p:nvPr/>
            </p:nvSpPr>
            <p:spPr bwMode="auto">
              <a:xfrm>
                <a:off x="1338" y="1253"/>
                <a:ext cx="0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12" name="Line 11"/>
              <p:cNvSpPr>
                <a:spLocks noChangeShapeType="1"/>
              </p:cNvSpPr>
              <p:nvPr/>
            </p:nvSpPr>
            <p:spPr bwMode="auto">
              <a:xfrm>
                <a:off x="612" y="1525"/>
                <a:ext cx="136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13" name="Line 12"/>
              <p:cNvSpPr>
                <a:spLocks noChangeShapeType="1"/>
              </p:cNvSpPr>
              <p:nvPr/>
            </p:nvSpPr>
            <p:spPr bwMode="auto">
              <a:xfrm>
                <a:off x="612" y="1525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14" name="Line 13"/>
              <p:cNvSpPr>
                <a:spLocks noChangeShapeType="1"/>
              </p:cNvSpPr>
              <p:nvPr/>
            </p:nvSpPr>
            <p:spPr bwMode="auto">
              <a:xfrm>
                <a:off x="1973" y="1525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15" name="Text Box 14"/>
              <p:cNvSpPr txBox="1">
                <a:spLocks noChangeArrowheads="1"/>
              </p:cNvSpPr>
              <p:nvPr/>
            </p:nvSpPr>
            <p:spPr bwMode="auto">
              <a:xfrm>
                <a:off x="1474" y="1752"/>
                <a:ext cx="953" cy="191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uk-UA" sz="2500"/>
              </a:p>
            </p:txBody>
          </p:sp>
          <p:sp>
            <p:nvSpPr>
              <p:cNvPr id="16" name="Text Box 15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166" cy="17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uk-UA" sz="2200" b="1" dirty="0">
                    <a:solidFill>
                      <a:srgbClr val="C00000"/>
                    </a:solidFill>
                  </a:rPr>
                  <a:t>підпрограма5</a:t>
                </a:r>
                <a:endParaRPr lang="ru-RU" sz="22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7" name="Text Box 16"/>
              <p:cNvSpPr txBox="1">
                <a:spLocks noChangeArrowheads="1"/>
              </p:cNvSpPr>
              <p:nvPr/>
            </p:nvSpPr>
            <p:spPr bwMode="auto">
              <a:xfrm>
                <a:off x="158" y="1706"/>
                <a:ext cx="1180" cy="1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uk-UA" sz="2500" dirty="0"/>
                  <a:t>підпрограма4</a:t>
                </a:r>
                <a:endParaRPr lang="ru-RU" sz="2500" dirty="0"/>
              </a:p>
            </p:txBody>
          </p:sp>
          <p:sp>
            <p:nvSpPr>
              <p:cNvPr id="18" name="Text Box 17"/>
              <p:cNvSpPr txBox="1">
                <a:spLocks noChangeArrowheads="1"/>
              </p:cNvSpPr>
              <p:nvPr/>
            </p:nvSpPr>
            <p:spPr bwMode="auto">
              <a:xfrm>
                <a:off x="1927" y="981"/>
                <a:ext cx="1134" cy="19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uk-UA" sz="2500" dirty="0"/>
                  <a:t>підпрограма2</a:t>
                </a:r>
                <a:endParaRPr lang="ru-RU" sz="2500" dirty="0"/>
              </a:p>
            </p:txBody>
          </p:sp>
          <p:sp>
            <p:nvSpPr>
              <p:cNvPr id="19" name="Text Box 18"/>
              <p:cNvSpPr txBox="1">
                <a:spLocks noChangeArrowheads="1"/>
              </p:cNvSpPr>
              <p:nvPr/>
            </p:nvSpPr>
            <p:spPr bwMode="auto">
              <a:xfrm>
                <a:off x="3243" y="935"/>
                <a:ext cx="1134" cy="19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uk-UA" sz="2500"/>
                  <a:t>підпрограма3</a:t>
                </a:r>
                <a:endParaRPr lang="ru-RU" sz="2500"/>
              </a:p>
            </p:txBody>
          </p:sp>
        </p:grp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 flipH="1">
              <a:off x="3558836" y="4618159"/>
              <a:ext cx="1223962" cy="12954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uk-UA"/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3223078" y="5864332"/>
              <a:ext cx="2376488" cy="482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uk-UA" sz="2500" b="1">
                  <a:solidFill>
                    <a:schemeClr val="hlink"/>
                  </a:solidFill>
                </a:rPr>
                <a:t>підпрограма6</a:t>
              </a:r>
              <a:endParaRPr lang="ru-RU" sz="2500" b="1">
                <a:solidFill>
                  <a:schemeClr val="hlink"/>
                </a:solidFill>
              </a:endParaRPr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3127035" y="4565355"/>
              <a:ext cx="1655763" cy="12969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uk-UA"/>
            </a:p>
          </p:txBody>
        </p:sp>
      </p:grpSp>
    </p:spTree>
    <p:extLst>
      <p:ext uri="{BB962C8B-B14F-4D97-AF65-F5344CB8AC3E}">
        <p14:creationId xmlns:p14="http://schemas.microsoft.com/office/powerpoint/2010/main" val="98131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306207" y="1191667"/>
            <a:ext cx="439453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2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Вбудовані</a:t>
            </a:r>
            <a:r>
              <a:rPr lang="ru-RU" sz="22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ru-RU" sz="22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функції</a:t>
            </a:r>
            <a:endParaRPr lang="ru-RU" sz="22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uk-UA" sz="22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Функції з імпортованих модулів</a:t>
            </a:r>
          </a:p>
          <a:p>
            <a:pPr marL="342900" indent="-342900">
              <a:buFont typeface="+mj-lt"/>
              <a:buAutoNum type="arabicPeriod"/>
            </a:pPr>
            <a:r>
              <a:rPr lang="uk-UA" sz="2200" smtClean="0">
                <a:solidFill>
                  <a:srgbClr val="000000"/>
                </a:solidFill>
                <a:latin typeface="Times New Roman" panose="02020603050405020304" pitchFamily="18" charset="0"/>
              </a:rPr>
              <a:t>Функції користувача</a:t>
            </a:r>
            <a:endParaRPr lang="ru-RU" sz="2200" dirty="0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19743" y="108857"/>
            <a:ext cx="902425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uk-UA" sz="3600" b="1" dirty="0" smtClean="0"/>
              <a:t>Різновиди функцій </a:t>
            </a:r>
            <a:endParaRPr lang="ru-RU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72144" y="3396343"/>
            <a:ext cx="3211286" cy="923330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 rtlCol="0">
            <a:spAutoFit/>
          </a:bodyPr>
          <a:lstStyle/>
          <a:p>
            <a:r>
              <a:rPr lang="uk-UA" dirty="0" smtClean="0"/>
              <a:t>Стандартна бібліотека </a:t>
            </a:r>
            <a:r>
              <a:rPr lang="en-US" dirty="0" smtClean="0"/>
              <a:t>Python</a:t>
            </a:r>
            <a:r>
              <a:rPr lang="uk-UA" dirty="0" smtClean="0"/>
              <a:t> </a:t>
            </a:r>
            <a:r>
              <a:rPr lang="en-GB" dirty="0">
                <a:hlinkClick r:id="rId2"/>
              </a:rPr>
              <a:t>https://docs.python.org/3/library/index.html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805144" y="3396343"/>
            <a:ext cx="2710542" cy="923330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 rtlCol="0">
            <a:spAutoFit/>
          </a:bodyPr>
          <a:lstStyle/>
          <a:p>
            <a:r>
              <a:rPr lang="uk-UA" dirty="0"/>
              <a:t>Упаковка проектів </a:t>
            </a:r>
            <a:r>
              <a:rPr lang="en-GB" dirty="0" smtClean="0"/>
              <a:t>Python</a:t>
            </a:r>
            <a:r>
              <a:rPr lang="uk-UA" dirty="0" smtClean="0"/>
              <a:t> </a:t>
            </a:r>
            <a:r>
              <a:rPr lang="en-GB" dirty="0">
                <a:hlinkClick r:id="rId3"/>
              </a:rPr>
              <a:t>https://pypi.org</a:t>
            </a:r>
            <a:r>
              <a:rPr lang="en-GB" dirty="0" smtClean="0">
                <a:hlinkClick r:id="rId3"/>
              </a:rPr>
              <a:t>/</a:t>
            </a:r>
            <a:endParaRPr lang="uk-UA" dirty="0" smtClean="0"/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837400" y="3396343"/>
            <a:ext cx="2143314" cy="923330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 rtlCol="0">
            <a:spAutoFit/>
          </a:bodyPr>
          <a:lstStyle/>
          <a:p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</a:rPr>
              <a:t>Функції з </a:t>
            </a:r>
            <a:r>
              <a:rPr lang="uk-UA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модулів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GB" dirty="0">
                <a:hlinkClick r:id="rId4"/>
              </a:rPr>
              <a:t>http://pythonicway.com/python-modules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19743" y="2939143"/>
            <a:ext cx="8948057" cy="170905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3805144" y="2983077"/>
            <a:ext cx="1489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Python inside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207839" y="5189709"/>
            <a:ext cx="2215928" cy="369332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none">
            <a:spAutoFit/>
          </a:bodyPr>
          <a:lstStyle/>
          <a:p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</a:rPr>
              <a:t>Функції користувача</a:t>
            </a:r>
            <a:endParaRPr lang="ru-RU" dirty="0"/>
          </a:p>
        </p:txBody>
      </p:sp>
      <p:sp>
        <p:nvSpPr>
          <p:cNvPr id="13" name="Стрелка вправо 12"/>
          <p:cNvSpPr/>
          <p:nvPr/>
        </p:nvSpPr>
        <p:spPr>
          <a:xfrm rot="16200000">
            <a:off x="4112624" y="4648200"/>
            <a:ext cx="361405" cy="457200"/>
          </a:xfrm>
          <a:prstGeom prst="rightArrow">
            <a:avLst/>
          </a:prstGeom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76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431147"/>
              </p:ext>
            </p:extLst>
          </p:nvPr>
        </p:nvGraphicFramePr>
        <p:xfrm>
          <a:off x="-2" y="942558"/>
          <a:ext cx="9056915" cy="5717634"/>
        </p:xfrm>
        <a:graphic>
          <a:graphicData uri="http://schemas.openxmlformats.org/drawingml/2006/table">
            <a:tbl>
              <a:tblPr/>
              <a:tblGrid>
                <a:gridCol w="1811383"/>
                <a:gridCol w="1811383"/>
                <a:gridCol w="1811383"/>
                <a:gridCol w="1811383"/>
                <a:gridCol w="1811383"/>
              </a:tblGrid>
              <a:tr h="483482">
                <a:tc gridSpan="5"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effectLst/>
                          <a:latin typeface="+mn-lt"/>
                        </a:rPr>
                        <a:t>Built-in </a:t>
                      </a:r>
                      <a:r>
                        <a:rPr lang="en-GB" sz="2000" b="1" dirty="0" smtClean="0">
                          <a:effectLst/>
                          <a:latin typeface="+mn-lt"/>
                        </a:rPr>
                        <a:t>Functions</a:t>
                      </a:r>
                      <a:r>
                        <a:rPr lang="uk-UA" sz="2000" b="1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n-GB" sz="2000" dirty="0" smtClean="0">
                          <a:hlinkClick r:id="rId2"/>
                        </a:rPr>
                        <a:t>https://pythoner.name/documentation/library/functions</a:t>
                      </a:r>
                      <a:endParaRPr lang="en-GB" sz="2000" b="1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ru-RU" sz="1400" dirty="0">
                        <a:effectLst/>
                      </a:endParaRPr>
                    </a:p>
                  </a:txBody>
                  <a:tcPr marL="69069" marR="69069" marT="34534" marB="3453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/>
                      <a:endParaRPr lang="en-GB" sz="1400" dirty="0">
                        <a:effectLst/>
                      </a:endParaRPr>
                    </a:p>
                  </a:txBody>
                  <a:tcPr marL="69069" marR="69069" marT="34534" marB="3453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ru-RU" sz="1400" dirty="0">
                        <a:effectLst/>
                      </a:endParaRPr>
                    </a:p>
                  </a:txBody>
                  <a:tcPr marL="69069" marR="69069" marT="34534" marB="3453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ru-RU" sz="1400" dirty="0">
                        <a:effectLst/>
                      </a:endParaRPr>
                    </a:p>
                  </a:txBody>
                  <a:tcPr marL="69069" marR="69069" marT="34534" marB="3453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276275"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abs()</a:t>
                      </a:r>
                      <a:endParaRPr lang="en-GB" sz="2000" dirty="0">
                        <a:solidFill>
                          <a:srgbClr val="C00000"/>
                        </a:solidFill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 err="1">
                          <a:solidFill>
                            <a:srgbClr val="6363BB"/>
                          </a:solidFill>
                          <a:effectLst/>
                          <a:latin typeface="+mn-lt"/>
                          <a:hlinkClick r:id="rId3" tooltip="delattr"/>
                        </a:rPr>
                        <a:t>delattr</a:t>
                      </a:r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  <a:hlinkClick r:id="rId3" tooltip="delattr"/>
                        </a:rPr>
                        <a:t>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hash()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 err="1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memoryview</a:t>
                      </a:r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set()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6275"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all()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 err="1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dict</a:t>
                      </a:r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help()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min()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 err="1">
                          <a:solidFill>
                            <a:srgbClr val="6363BB"/>
                          </a:solidFill>
                          <a:effectLst/>
                          <a:latin typeface="+mn-lt"/>
                          <a:hlinkClick r:id="rId4" tooltip="setattr"/>
                        </a:rPr>
                        <a:t>setattr</a:t>
                      </a:r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  <a:hlinkClick r:id="rId4" tooltip="setattr"/>
                        </a:rPr>
                        <a:t>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6275"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any()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 err="1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dir</a:t>
                      </a:r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hex()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next()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slice()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6275"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 err="1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ascii</a:t>
                      </a:r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 err="1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divmod</a:t>
                      </a:r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id()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object()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sorted()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6275"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bin()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enumerate()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input()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 err="1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oct</a:t>
                      </a:r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 err="1">
                          <a:solidFill>
                            <a:srgbClr val="6363BB"/>
                          </a:solidFill>
                          <a:effectLst/>
                          <a:latin typeface="+mn-lt"/>
                          <a:hlinkClick r:id="rId5" tooltip="staticmethod"/>
                        </a:rPr>
                        <a:t>staticmethod</a:t>
                      </a:r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  <a:hlinkClick r:id="rId5" tooltip="staticmethod"/>
                        </a:rPr>
                        <a:t>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6275"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bool()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 err="1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eval</a:t>
                      </a:r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 err="1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int</a:t>
                      </a:r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open()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 err="1">
                          <a:solidFill>
                            <a:srgbClr val="6363BB"/>
                          </a:solidFill>
                          <a:effectLst/>
                          <a:latin typeface="+mn-lt"/>
                          <a:hlinkClick r:id="rId6"/>
                        </a:rPr>
                        <a:t>str</a:t>
                      </a:r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  <a:hlinkClick r:id="rId6"/>
                        </a:rPr>
                        <a:t>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6275"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breakpoint()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exec()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 err="1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isinstance</a:t>
                      </a:r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 err="1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ord</a:t>
                      </a:r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sum()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6275"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 err="1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bytearray</a:t>
                      </a:r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filter()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 err="1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issubclass</a:t>
                      </a:r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pow()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super()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6275"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bytes()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float()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 err="1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iter</a:t>
                      </a:r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print()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tuple()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6275"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callable()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format()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 err="1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len</a:t>
                      </a:r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property()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type()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6275"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 err="1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chr</a:t>
                      </a:r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 err="1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frozenset</a:t>
                      </a:r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list()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range()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 err="1">
                          <a:solidFill>
                            <a:srgbClr val="6363BB"/>
                          </a:solidFill>
                          <a:effectLst/>
                          <a:latin typeface="+mn-lt"/>
                          <a:hlinkClick r:id="rId7" tooltip="vars"/>
                        </a:rPr>
                        <a:t>vars</a:t>
                      </a:r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  <a:hlinkClick r:id="rId7" tooltip="vars"/>
                        </a:rPr>
                        <a:t>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6275"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 err="1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classmethod</a:t>
                      </a:r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 err="1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getattr</a:t>
                      </a:r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locals()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 err="1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repr</a:t>
                      </a:r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zip()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6275"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compile()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 err="1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globals</a:t>
                      </a:r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map()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reversed()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__import__()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6275">
                <a:tc>
                  <a:txBody>
                    <a:bodyPr/>
                    <a:lstStyle/>
                    <a:p>
                      <a:pPr algn="just"/>
                      <a:r>
                        <a:rPr lang="en-GB" sz="2000" b="0" i="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complex()</a:t>
                      </a:r>
                      <a:endParaRPr lang="en-GB" sz="2000" b="0" i="0" dirty="0">
                        <a:solidFill>
                          <a:srgbClr val="222222"/>
                        </a:solidFill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b="0" i="0" u="none" strike="noStrike" dirty="0" err="1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hasattr</a:t>
                      </a:r>
                      <a:r>
                        <a:rPr lang="en-GB" sz="2000" b="0" i="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()</a:t>
                      </a:r>
                      <a:endParaRPr lang="en-GB" sz="2000" b="0" i="0" dirty="0">
                        <a:solidFill>
                          <a:srgbClr val="222222"/>
                        </a:solidFill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b="0" i="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max()</a:t>
                      </a:r>
                      <a:endParaRPr lang="en-GB" sz="2000" b="0" i="0" dirty="0">
                        <a:solidFill>
                          <a:srgbClr val="222222"/>
                        </a:solidFill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b="0" i="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round()</a:t>
                      </a:r>
                      <a:endParaRPr lang="en-GB" sz="2000" b="0" i="0" dirty="0">
                        <a:solidFill>
                          <a:srgbClr val="222222"/>
                        </a:solidFill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 dirty="0">
                        <a:latin typeface="+mn-lt"/>
                      </a:endParaRPr>
                    </a:p>
                  </a:txBody>
                  <a:tcPr marL="69069" marR="69069" marT="34534" marB="345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19743" y="108857"/>
            <a:ext cx="902425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uk-UA" sz="3600" b="1" dirty="0" smtClean="0"/>
              <a:t>Вбудовані функції </a:t>
            </a:r>
            <a:r>
              <a:rPr lang="en-US" sz="3600" b="1" dirty="0" smtClean="0"/>
              <a:t>Python</a:t>
            </a:r>
            <a:r>
              <a:rPr lang="uk-UA" sz="3600" b="1" dirty="0" smtClean="0"/>
              <a:t> 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398793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119743" y="108857"/>
            <a:ext cx="902425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uk-UA" sz="3600" b="1" dirty="0" smtClean="0"/>
              <a:t>Вбудовані функції </a:t>
            </a:r>
            <a:r>
              <a:rPr lang="en-US" sz="3600" b="1" dirty="0" smtClean="0"/>
              <a:t>Python</a:t>
            </a:r>
            <a:r>
              <a:rPr lang="uk-UA" sz="3600" b="1" dirty="0" smtClean="0"/>
              <a:t> </a:t>
            </a:r>
            <a:endParaRPr lang="ru-RU" sz="36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950141"/>
            <a:ext cx="9144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В </a:t>
            </a:r>
            <a:r>
              <a:rPr lang="ru-RU" sz="2000" dirty="0" err="1"/>
              <a:t>Python</a:t>
            </a:r>
            <a:r>
              <a:rPr lang="ru-RU" sz="2000" dirty="0"/>
              <a:t> </a:t>
            </a:r>
            <a:r>
              <a:rPr lang="ru-RU" sz="2000" dirty="0" err="1"/>
              <a:t>існують</a:t>
            </a:r>
            <a:r>
              <a:rPr lang="ru-RU" sz="2000" dirty="0"/>
              <a:t> десятки </a:t>
            </a:r>
            <a:r>
              <a:rPr lang="ru-RU" sz="2000" dirty="0" err="1"/>
              <a:t>вбудованих</a:t>
            </a:r>
            <a:r>
              <a:rPr lang="ru-RU" sz="2000" dirty="0"/>
              <a:t> </a:t>
            </a:r>
            <a:r>
              <a:rPr lang="ru-RU" sz="2000" dirty="0" err="1"/>
              <a:t>функцій</a:t>
            </a:r>
            <a:r>
              <a:rPr lang="ru-RU" sz="2000" dirty="0"/>
              <a:t> і </a:t>
            </a:r>
            <a:r>
              <a:rPr lang="ru-RU" sz="2000" dirty="0" err="1"/>
              <a:t>класів</a:t>
            </a:r>
            <a:r>
              <a:rPr lang="ru-RU" sz="2000" dirty="0"/>
              <a:t>, </a:t>
            </a:r>
            <a:r>
              <a:rPr lang="ru-RU" sz="2000" dirty="0" err="1"/>
              <a:t>сотні</a:t>
            </a:r>
            <a:r>
              <a:rPr lang="ru-RU" sz="2000" dirty="0"/>
              <a:t> </a:t>
            </a:r>
            <a:r>
              <a:rPr lang="ru-RU" sz="2000" dirty="0" err="1"/>
              <a:t>інструментів</a:t>
            </a:r>
            <a:r>
              <a:rPr lang="ru-RU" sz="2000" dirty="0"/>
              <a:t>, </a:t>
            </a:r>
            <a:r>
              <a:rPr lang="ru-RU" sz="2000" dirty="0" err="1"/>
              <a:t>що</a:t>
            </a:r>
            <a:r>
              <a:rPr lang="ru-RU" sz="2000" dirty="0"/>
              <a:t> </a:t>
            </a:r>
            <a:r>
              <a:rPr lang="ru-RU" sz="2000" dirty="0" err="1"/>
              <a:t>входять</a:t>
            </a:r>
            <a:r>
              <a:rPr lang="ru-RU" sz="2000" dirty="0"/>
              <a:t> в </a:t>
            </a:r>
            <a:r>
              <a:rPr lang="ru-RU" sz="2000" b="1" dirty="0" err="1"/>
              <a:t>стандартну</a:t>
            </a:r>
            <a:r>
              <a:rPr lang="ru-RU" sz="2000" b="1" dirty="0"/>
              <a:t> </a:t>
            </a:r>
            <a:r>
              <a:rPr lang="ru-RU" sz="2000" b="1" dirty="0" err="1"/>
              <a:t>бібліотеку</a:t>
            </a:r>
            <a:r>
              <a:rPr lang="ru-RU" sz="2000" b="1" dirty="0"/>
              <a:t> </a:t>
            </a:r>
            <a:r>
              <a:rPr lang="ru-RU" sz="2000" b="1" dirty="0" err="1" smtClean="0"/>
              <a:t>Python</a:t>
            </a:r>
            <a:r>
              <a:rPr lang="ru-RU" sz="2000" b="1" dirty="0" smtClean="0"/>
              <a:t> </a:t>
            </a:r>
            <a:r>
              <a:rPr lang="en-GB" sz="1900" dirty="0">
                <a:hlinkClick r:id="rId2"/>
              </a:rPr>
              <a:t>https://docs.python.org/3/library/index.html</a:t>
            </a:r>
            <a:r>
              <a:rPr lang="ru-RU" sz="1900" dirty="0" smtClean="0"/>
              <a:t>, </a:t>
            </a:r>
          </a:p>
          <a:p>
            <a:r>
              <a:rPr lang="ru-RU" sz="2000" dirty="0" smtClean="0"/>
              <a:t>і </a:t>
            </a:r>
            <a:r>
              <a:rPr lang="ru-RU" sz="2000" dirty="0" err="1"/>
              <a:t>тисячі</a:t>
            </a:r>
            <a:r>
              <a:rPr lang="ru-RU" sz="2000" dirty="0"/>
              <a:t> </a:t>
            </a:r>
            <a:r>
              <a:rPr lang="ru-RU" sz="2000" dirty="0" err="1"/>
              <a:t>сторонніх</a:t>
            </a:r>
            <a:r>
              <a:rPr lang="ru-RU" sz="2000" dirty="0"/>
              <a:t> </a:t>
            </a:r>
            <a:r>
              <a:rPr lang="ru-RU" sz="2000" dirty="0" err="1"/>
              <a:t>бібліотек</a:t>
            </a:r>
            <a:r>
              <a:rPr lang="ru-RU" sz="2000" dirty="0"/>
              <a:t> на </a:t>
            </a:r>
            <a:r>
              <a:rPr lang="en-GB" sz="2000" b="1" dirty="0"/>
              <a:t>Python Package </a:t>
            </a:r>
            <a:r>
              <a:rPr lang="en-GB" sz="2000" b="1" dirty="0" smtClean="0"/>
              <a:t>Index</a:t>
            </a:r>
            <a:r>
              <a:rPr lang="uk-UA" sz="2000" b="1" dirty="0" smtClean="0"/>
              <a:t> (</a:t>
            </a:r>
            <a:r>
              <a:rPr lang="ru-RU" sz="2000" dirty="0" err="1" smtClean="0"/>
              <a:t>PyPI</a:t>
            </a:r>
            <a:r>
              <a:rPr lang="ru-RU" sz="2000" dirty="0" smtClean="0"/>
              <a:t>) </a:t>
            </a:r>
            <a:r>
              <a:rPr lang="en-GB" sz="2000" dirty="0">
                <a:hlinkClick r:id="rId3"/>
              </a:rPr>
              <a:t>https://pypi.org/</a:t>
            </a:r>
            <a:r>
              <a:rPr lang="ru-RU" sz="2000" dirty="0" smtClean="0"/>
              <a:t>. </a:t>
            </a:r>
          </a:p>
          <a:p>
            <a:endParaRPr lang="ru-RU" sz="2000" dirty="0"/>
          </a:p>
          <a:p>
            <a:r>
              <a:rPr lang="ru-RU" sz="2000" b="1" dirty="0" err="1"/>
              <a:t>Щоб</a:t>
            </a:r>
            <a:r>
              <a:rPr lang="ru-RU" sz="2000" b="1" dirty="0"/>
              <a:t> </a:t>
            </a:r>
            <a:r>
              <a:rPr lang="ru-RU" sz="2000" b="1" dirty="0" err="1"/>
              <a:t>розібратися</a:t>
            </a:r>
            <a:r>
              <a:rPr lang="ru-RU" sz="2000" b="1" dirty="0"/>
              <a:t>, на </a:t>
            </a:r>
            <a:r>
              <a:rPr lang="ru-RU" sz="2000" b="1" dirty="0" err="1"/>
              <a:t>які</a:t>
            </a:r>
            <a:r>
              <a:rPr lang="ru-RU" sz="2000" b="1" dirty="0"/>
              <a:t> </a:t>
            </a:r>
            <a:r>
              <a:rPr lang="ru-RU" sz="2000" b="1" dirty="0" err="1"/>
              <a:t>функції</a:t>
            </a:r>
            <a:r>
              <a:rPr lang="ru-RU" sz="2000" b="1" dirty="0"/>
              <a:t> </a:t>
            </a:r>
            <a:r>
              <a:rPr lang="ru-RU" sz="2000" b="1" dirty="0" err="1"/>
              <a:t>варто</a:t>
            </a:r>
            <a:r>
              <a:rPr lang="ru-RU" sz="2000" b="1" dirty="0"/>
              <a:t> </a:t>
            </a:r>
            <a:r>
              <a:rPr lang="ru-RU" sz="2000" b="1" dirty="0" err="1"/>
              <a:t>звернути</a:t>
            </a:r>
            <a:r>
              <a:rPr lang="ru-RU" sz="2000" b="1" dirty="0"/>
              <a:t> </a:t>
            </a:r>
            <a:r>
              <a:rPr lang="ru-RU" sz="2000" b="1" dirty="0" err="1"/>
              <a:t>увагу</a:t>
            </a:r>
            <a:r>
              <a:rPr lang="ru-RU" sz="2000" b="1" dirty="0"/>
              <a:t>, </a:t>
            </a:r>
            <a:r>
              <a:rPr lang="ru-RU" sz="2000" b="1" dirty="0" err="1"/>
              <a:t>їх</a:t>
            </a:r>
            <a:r>
              <a:rPr lang="ru-RU" sz="2000" b="1" dirty="0"/>
              <a:t> </a:t>
            </a:r>
            <a:r>
              <a:rPr lang="ru-RU" sz="2000" b="1" dirty="0" err="1"/>
              <a:t>слід</a:t>
            </a:r>
            <a:r>
              <a:rPr lang="ru-RU" sz="2000" b="1" dirty="0"/>
              <a:t> </a:t>
            </a:r>
            <a:r>
              <a:rPr lang="ru-RU" sz="2000" b="1" dirty="0" err="1"/>
              <a:t>розділити</a:t>
            </a:r>
            <a:r>
              <a:rPr lang="ru-RU" sz="2000" b="1" dirty="0"/>
              <a:t> на </a:t>
            </a:r>
            <a:r>
              <a:rPr lang="ru-RU" sz="2000" b="1" dirty="0" err="1" smtClean="0"/>
              <a:t>категорії</a:t>
            </a:r>
            <a:r>
              <a:rPr lang="ru-RU" sz="2000" b="1" dirty="0" smtClean="0"/>
              <a:t>:</a:t>
            </a:r>
            <a:endParaRPr lang="ru-RU" sz="2000" b="1" dirty="0"/>
          </a:p>
          <a:p>
            <a:endParaRPr lang="ru-RU" sz="2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19743" y="2969722"/>
            <a:ext cx="8904514" cy="313932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200" b="1" dirty="0" err="1">
                <a:solidFill>
                  <a:srgbClr val="0000CC"/>
                </a:solidFill>
              </a:rPr>
              <a:t>загальновідомі</a:t>
            </a:r>
            <a:r>
              <a:rPr lang="ru-RU" sz="2200" b="1" dirty="0">
                <a:solidFill>
                  <a:srgbClr val="0000CC"/>
                </a:solidFill>
              </a:rPr>
              <a:t>:</a:t>
            </a:r>
            <a:r>
              <a:rPr lang="ru-RU" sz="2200" dirty="0"/>
              <a:t> </a:t>
            </a:r>
            <a:r>
              <a:rPr lang="ru-RU" sz="2200" dirty="0" err="1"/>
              <a:t>їх</a:t>
            </a:r>
            <a:r>
              <a:rPr lang="ru-RU" sz="2200" dirty="0"/>
              <a:t> </a:t>
            </a:r>
            <a:r>
              <a:rPr lang="ru-RU" sz="2200" dirty="0" err="1"/>
              <a:t>використовують</a:t>
            </a:r>
            <a:r>
              <a:rPr lang="ru-RU" sz="2200" dirty="0"/>
              <a:t> </a:t>
            </a:r>
            <a:r>
              <a:rPr lang="ru-RU" sz="2200" dirty="0" err="1"/>
              <a:t>досить</a:t>
            </a:r>
            <a:r>
              <a:rPr lang="ru-RU" sz="2200" dirty="0"/>
              <a:t> часто;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b="1" dirty="0" err="1">
                <a:solidFill>
                  <a:srgbClr val="0000CC"/>
                </a:solidFill>
              </a:rPr>
              <a:t>неочевидні</a:t>
            </a:r>
            <a:r>
              <a:rPr lang="ru-RU" sz="2200" b="1" dirty="0">
                <a:solidFill>
                  <a:srgbClr val="0000CC"/>
                </a:solidFill>
              </a:rPr>
              <a:t> для </a:t>
            </a:r>
            <a:r>
              <a:rPr lang="ru-RU" sz="2200" b="1" dirty="0" err="1">
                <a:solidFill>
                  <a:srgbClr val="0000CC"/>
                </a:solidFill>
              </a:rPr>
              <a:t>новачків</a:t>
            </a:r>
            <a:r>
              <a:rPr lang="ru-RU" sz="2200" dirty="0">
                <a:solidFill>
                  <a:srgbClr val="0000CC"/>
                </a:solidFill>
              </a:rPr>
              <a:t>: </a:t>
            </a:r>
            <a:r>
              <a:rPr lang="ru-RU" sz="2200" dirty="0"/>
              <a:t>про </a:t>
            </a:r>
            <a:r>
              <a:rPr lang="ru-RU" sz="2200" dirty="0" err="1"/>
              <a:t>ці</a:t>
            </a:r>
            <a:r>
              <a:rPr lang="ru-RU" sz="2200" dirty="0"/>
              <a:t> </a:t>
            </a:r>
            <a:r>
              <a:rPr lang="ru-RU" sz="2200" dirty="0" err="1"/>
              <a:t>функції</a:t>
            </a:r>
            <a:r>
              <a:rPr lang="ru-RU" sz="2200" dirty="0"/>
              <a:t> </a:t>
            </a:r>
            <a:r>
              <a:rPr lang="ru-RU" sz="2200" dirty="0" err="1"/>
              <a:t>корисно</a:t>
            </a:r>
            <a:r>
              <a:rPr lang="ru-RU" sz="2200" dirty="0"/>
              <a:t> знати, але </a:t>
            </a:r>
            <a:r>
              <a:rPr lang="ru-RU" sz="2200" dirty="0" err="1"/>
              <a:t>їх</a:t>
            </a:r>
            <a:r>
              <a:rPr lang="ru-RU" sz="2200" dirty="0"/>
              <a:t> легко </a:t>
            </a:r>
            <a:r>
              <a:rPr lang="ru-RU" sz="2200" dirty="0" err="1"/>
              <a:t>пропустити</a:t>
            </a:r>
            <a:r>
              <a:rPr lang="ru-RU" sz="2200" dirty="0"/>
              <a:t>, коли </a:t>
            </a:r>
            <a:r>
              <a:rPr lang="ru-RU" sz="2200" dirty="0" err="1"/>
              <a:t>ви</a:t>
            </a:r>
            <a:r>
              <a:rPr lang="ru-RU" sz="2200" dirty="0"/>
              <a:t> </a:t>
            </a:r>
            <a:r>
              <a:rPr lang="ru-RU" sz="2200" dirty="0" err="1"/>
              <a:t>новачок</a:t>
            </a:r>
            <a:r>
              <a:rPr lang="ru-RU" sz="2200" dirty="0"/>
              <a:t> в </a:t>
            </a:r>
            <a:r>
              <a:rPr lang="ru-RU" sz="2200" dirty="0" err="1"/>
              <a:t>Python</a:t>
            </a:r>
            <a:r>
              <a:rPr lang="ru-RU" sz="2200" dirty="0"/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b="1" dirty="0" err="1">
                <a:solidFill>
                  <a:srgbClr val="0000CC"/>
                </a:solidFill>
              </a:rPr>
              <a:t>знадобляться</a:t>
            </a:r>
            <a:r>
              <a:rPr lang="ru-RU" sz="2200" b="1" dirty="0">
                <a:solidFill>
                  <a:srgbClr val="0000CC"/>
                </a:solidFill>
              </a:rPr>
              <a:t> </a:t>
            </a:r>
            <a:r>
              <a:rPr lang="ru-RU" sz="2200" b="1" dirty="0" err="1">
                <a:solidFill>
                  <a:srgbClr val="0000CC"/>
                </a:solidFill>
              </a:rPr>
              <a:t>пізніше</a:t>
            </a:r>
            <a:r>
              <a:rPr lang="ru-RU" sz="2200" dirty="0"/>
              <a:t>: про </a:t>
            </a:r>
            <a:r>
              <a:rPr lang="ru-RU" sz="2200" dirty="0" err="1"/>
              <a:t>ці</a:t>
            </a:r>
            <a:r>
              <a:rPr lang="ru-RU" sz="2200" dirty="0"/>
              <a:t> </a:t>
            </a:r>
            <a:r>
              <a:rPr lang="ru-RU" sz="2200" dirty="0" err="1"/>
              <a:t>вбудовані</a:t>
            </a:r>
            <a:r>
              <a:rPr lang="ru-RU" sz="2200" dirty="0"/>
              <a:t> </a:t>
            </a:r>
            <a:r>
              <a:rPr lang="ru-RU" sz="2200" dirty="0" err="1"/>
              <a:t>функції</a:t>
            </a:r>
            <a:r>
              <a:rPr lang="ru-RU" sz="2200" dirty="0"/>
              <a:t> </a:t>
            </a:r>
            <a:r>
              <a:rPr lang="ru-RU" sz="2200" dirty="0" err="1"/>
              <a:t>корисно</a:t>
            </a:r>
            <a:r>
              <a:rPr lang="ru-RU" sz="2200" dirty="0"/>
              <a:t> </a:t>
            </a:r>
            <a:r>
              <a:rPr lang="ru-RU" sz="2200" dirty="0" err="1"/>
              <a:t>пам'ятати</a:t>
            </a:r>
            <a:r>
              <a:rPr lang="ru-RU" sz="2200" dirty="0"/>
              <a:t>, </a:t>
            </a:r>
            <a:r>
              <a:rPr lang="ru-RU" sz="2200" dirty="0" err="1"/>
              <a:t>щоб</a:t>
            </a:r>
            <a:r>
              <a:rPr lang="ru-RU" sz="2200" dirty="0"/>
              <a:t> </a:t>
            </a:r>
            <a:r>
              <a:rPr lang="ru-RU" sz="2200" dirty="0" err="1"/>
              <a:t>знайти</a:t>
            </a:r>
            <a:r>
              <a:rPr lang="ru-RU" sz="2200" dirty="0"/>
              <a:t> </a:t>
            </a:r>
            <a:r>
              <a:rPr lang="ru-RU" sz="2200" dirty="0" err="1"/>
              <a:t>їх</a:t>
            </a:r>
            <a:r>
              <a:rPr lang="ru-RU" sz="2200" dirty="0"/>
              <a:t> </a:t>
            </a:r>
            <a:r>
              <a:rPr lang="ru-RU" sz="2200" dirty="0" err="1"/>
              <a:t>потім</a:t>
            </a:r>
            <a:r>
              <a:rPr lang="ru-RU" sz="2200" dirty="0"/>
              <a:t>, </a:t>
            </a:r>
            <a:r>
              <a:rPr lang="ru-RU" sz="2200" dirty="0" err="1"/>
              <a:t>якщо</a:t>
            </a:r>
            <a:r>
              <a:rPr lang="ru-RU" sz="2200" dirty="0"/>
              <a:t> вони </a:t>
            </a:r>
            <a:r>
              <a:rPr lang="ru-RU" sz="2200" dirty="0" err="1"/>
              <a:t>знадобляться</a:t>
            </a:r>
            <a:r>
              <a:rPr lang="ru-RU" sz="2200" dirty="0"/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b="1" dirty="0" err="1">
                <a:solidFill>
                  <a:srgbClr val="0000CC"/>
                </a:solidFill>
              </a:rPr>
              <a:t>можна</a:t>
            </a:r>
            <a:r>
              <a:rPr lang="ru-RU" sz="2200" b="1" dirty="0">
                <a:solidFill>
                  <a:srgbClr val="0000CC"/>
                </a:solidFill>
              </a:rPr>
              <a:t> </a:t>
            </a:r>
            <a:r>
              <a:rPr lang="ru-RU" sz="2200" b="1" dirty="0" err="1">
                <a:solidFill>
                  <a:srgbClr val="0000CC"/>
                </a:solidFill>
              </a:rPr>
              <a:t>вивчити</a:t>
            </a:r>
            <a:r>
              <a:rPr lang="ru-RU" sz="2200" b="1" dirty="0">
                <a:solidFill>
                  <a:srgbClr val="0000CC"/>
                </a:solidFill>
              </a:rPr>
              <a:t> коли-</a:t>
            </a:r>
            <a:r>
              <a:rPr lang="ru-RU" sz="2200" b="1" dirty="0" err="1">
                <a:solidFill>
                  <a:srgbClr val="0000CC"/>
                </a:solidFill>
              </a:rPr>
              <a:t>небудь</a:t>
            </a:r>
            <a:r>
              <a:rPr lang="ru-RU" sz="2200" dirty="0"/>
              <a:t>: </a:t>
            </a:r>
            <a:r>
              <a:rPr lang="ru-RU" sz="2200" dirty="0" err="1"/>
              <a:t>це</a:t>
            </a:r>
            <a:r>
              <a:rPr lang="ru-RU" sz="2200" dirty="0"/>
              <a:t> </a:t>
            </a:r>
            <a:r>
              <a:rPr lang="ru-RU" sz="2200" dirty="0" err="1"/>
              <a:t>може</a:t>
            </a:r>
            <a:r>
              <a:rPr lang="ru-RU" sz="2200" dirty="0"/>
              <a:t> стати в </a:t>
            </a:r>
            <a:r>
              <a:rPr lang="ru-RU" sz="2200" dirty="0" err="1"/>
              <a:t>нагоді</a:t>
            </a:r>
            <a:r>
              <a:rPr lang="ru-RU" sz="2200" dirty="0"/>
              <a:t>, але </a:t>
            </a:r>
            <a:r>
              <a:rPr lang="ru-RU" sz="2200" dirty="0" err="1"/>
              <a:t>тільки</a:t>
            </a:r>
            <a:r>
              <a:rPr lang="ru-RU" sz="2200" dirty="0"/>
              <a:t> за </a:t>
            </a:r>
            <a:r>
              <a:rPr lang="ru-RU" sz="2200" dirty="0" err="1"/>
              <a:t>певних</a:t>
            </a:r>
            <a:r>
              <a:rPr lang="ru-RU" sz="2200" dirty="0"/>
              <a:t> </a:t>
            </a:r>
            <a:r>
              <a:rPr lang="ru-RU" sz="2200" dirty="0" err="1"/>
              <a:t>обставин</a:t>
            </a:r>
            <a:r>
              <a:rPr lang="ru-RU" sz="2200" dirty="0"/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b="1" dirty="0" err="1">
                <a:solidFill>
                  <a:srgbClr val="0000CC"/>
                </a:solidFill>
              </a:rPr>
              <a:t>швидше</a:t>
            </a:r>
            <a:r>
              <a:rPr lang="ru-RU" sz="2200" b="1" dirty="0">
                <a:solidFill>
                  <a:srgbClr val="0000CC"/>
                </a:solidFill>
              </a:rPr>
              <a:t> за все, вони вам не </a:t>
            </a:r>
            <a:r>
              <a:rPr lang="ru-RU" sz="2200" b="1" dirty="0" err="1">
                <a:solidFill>
                  <a:srgbClr val="0000CC"/>
                </a:solidFill>
              </a:rPr>
              <a:t>потрібні</a:t>
            </a:r>
            <a:r>
              <a:rPr lang="ru-RU" sz="2200" dirty="0"/>
              <a:t>: вони навряд </a:t>
            </a:r>
            <a:r>
              <a:rPr lang="ru-RU" sz="2200" dirty="0" err="1"/>
              <a:t>чи</a:t>
            </a:r>
            <a:r>
              <a:rPr lang="ru-RU" sz="2200" dirty="0"/>
              <a:t> </a:t>
            </a:r>
            <a:r>
              <a:rPr lang="ru-RU" sz="2200" dirty="0" err="1"/>
              <a:t>знадобляться</a:t>
            </a:r>
            <a:r>
              <a:rPr lang="ru-RU" sz="2200" dirty="0"/>
              <a:t>, </a:t>
            </a:r>
            <a:r>
              <a:rPr lang="ru-RU" sz="2200" dirty="0" err="1"/>
              <a:t>якщо</a:t>
            </a:r>
            <a:r>
              <a:rPr lang="ru-RU" sz="2200" dirty="0"/>
              <a:t> </a:t>
            </a:r>
            <a:r>
              <a:rPr lang="ru-RU" sz="2200" dirty="0" err="1"/>
              <a:t>ви</a:t>
            </a:r>
            <a:r>
              <a:rPr lang="ru-RU" sz="2200" dirty="0"/>
              <a:t> не </a:t>
            </a:r>
            <a:r>
              <a:rPr lang="ru-RU" sz="2200" dirty="0" err="1"/>
              <a:t>займаєтеся</a:t>
            </a:r>
            <a:r>
              <a:rPr lang="ru-RU" sz="2200" dirty="0"/>
              <a:t> </a:t>
            </a:r>
            <a:r>
              <a:rPr lang="ru-RU" sz="2200" dirty="0" err="1"/>
              <a:t>чимось</a:t>
            </a:r>
            <a:r>
              <a:rPr lang="ru-RU" sz="2200" dirty="0"/>
              <a:t> </a:t>
            </a:r>
            <a:r>
              <a:rPr lang="ru-RU" sz="2200" dirty="0" err="1"/>
              <a:t>досить</a:t>
            </a:r>
            <a:r>
              <a:rPr lang="ru-RU" sz="2200" dirty="0"/>
              <a:t> </a:t>
            </a:r>
            <a:r>
              <a:rPr lang="ru-RU" sz="2200" dirty="0" err="1"/>
              <a:t>спеціалізованим</a:t>
            </a:r>
            <a:r>
              <a:rPr lang="ru-RU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423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99356" y="1069884"/>
            <a:ext cx="8665029" cy="2693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200" dirty="0" err="1" smtClean="0"/>
              <a:t>Вбудовані</a:t>
            </a:r>
            <a:r>
              <a:rPr lang="ru-RU" sz="2200" dirty="0" smtClean="0"/>
              <a:t> </a:t>
            </a:r>
            <a:r>
              <a:rPr lang="ru-RU" sz="2200" dirty="0" err="1"/>
              <a:t>функції</a:t>
            </a:r>
            <a:r>
              <a:rPr lang="ru-RU" sz="2200" dirty="0"/>
              <a:t> </a:t>
            </a:r>
            <a:r>
              <a:rPr lang="ru-RU" sz="2200" b="1" dirty="0" err="1" smtClean="0"/>
              <a:t>категорій</a:t>
            </a:r>
            <a:r>
              <a:rPr lang="en-US" sz="2200" b="1" dirty="0" smtClean="0"/>
              <a:t> 1 </a:t>
            </a:r>
            <a:r>
              <a:rPr lang="uk-UA" sz="2200" b="1" dirty="0" smtClean="0"/>
              <a:t>та</a:t>
            </a:r>
            <a:r>
              <a:rPr lang="en-US" sz="2200" b="1" dirty="0" smtClean="0"/>
              <a:t> 2</a:t>
            </a:r>
            <a:r>
              <a:rPr lang="ru-RU" sz="2200" b="1" dirty="0" smtClean="0"/>
              <a:t> </a:t>
            </a:r>
            <a:r>
              <a:rPr lang="ru-RU" sz="2200" b="1" dirty="0">
                <a:solidFill>
                  <a:srgbClr val="0000CC"/>
                </a:solidFill>
              </a:rPr>
              <a:t>є </a:t>
            </a:r>
            <a:r>
              <a:rPr lang="ru-RU" sz="2200" b="1" dirty="0" err="1">
                <a:solidFill>
                  <a:srgbClr val="0000CC"/>
                </a:solidFill>
              </a:rPr>
              <a:t>основними</a:t>
            </a:r>
            <a:r>
              <a:rPr lang="ru-RU" sz="2200" dirty="0"/>
              <a:t>. </a:t>
            </a:r>
            <a:r>
              <a:rPr lang="ru-RU" sz="2200" dirty="0" smtClean="0"/>
              <a:t>Вони </a:t>
            </a:r>
            <a:r>
              <a:rPr lang="ru-RU" sz="2200" dirty="0" err="1" smtClean="0"/>
              <a:t>будуть</a:t>
            </a:r>
            <a:r>
              <a:rPr lang="ru-RU" sz="2200" dirty="0" smtClean="0"/>
              <a:t> </a:t>
            </a:r>
            <a:r>
              <a:rPr lang="ru-RU" sz="2200" dirty="0" err="1"/>
              <a:t>потрібні</a:t>
            </a:r>
            <a:r>
              <a:rPr lang="ru-RU" sz="2200" dirty="0"/>
              <a:t> </a:t>
            </a:r>
            <a:r>
              <a:rPr lang="ru-RU" sz="2200" dirty="0" err="1"/>
              <a:t>майже</a:t>
            </a:r>
            <a:r>
              <a:rPr lang="ru-RU" sz="2200" dirty="0"/>
              <a:t> </a:t>
            </a:r>
            <a:r>
              <a:rPr lang="ru-RU" sz="2200" dirty="0" err="1"/>
              <a:t>всім</a:t>
            </a:r>
            <a:r>
              <a:rPr lang="ru-RU" sz="2200" dirty="0"/>
              <a:t> </a:t>
            </a:r>
            <a:r>
              <a:rPr lang="ru-RU" sz="2200" dirty="0" err="1" smtClean="0"/>
              <a:t>програмістам</a:t>
            </a:r>
            <a:r>
              <a:rPr lang="ru-RU" sz="2200" dirty="0" smtClean="0"/>
              <a:t> </a:t>
            </a:r>
            <a:r>
              <a:rPr lang="ru-RU" sz="2200" dirty="0"/>
              <a:t>на </a:t>
            </a:r>
            <a:r>
              <a:rPr lang="ru-RU" sz="2200" dirty="0" err="1"/>
              <a:t>Python</a:t>
            </a:r>
            <a:r>
              <a:rPr lang="ru-RU" sz="2200" dirty="0"/>
              <a:t>. </a:t>
            </a:r>
            <a:endParaRPr lang="ru-RU" sz="2200" dirty="0" smtClean="0"/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200" dirty="0" err="1" smtClean="0"/>
              <a:t>Вбудовані</a:t>
            </a:r>
            <a:r>
              <a:rPr lang="ru-RU" sz="2200" dirty="0" smtClean="0"/>
              <a:t> </a:t>
            </a:r>
            <a:r>
              <a:rPr lang="ru-RU" sz="2200" dirty="0" err="1"/>
              <a:t>модулі</a:t>
            </a:r>
            <a:r>
              <a:rPr lang="ru-RU" sz="2200" dirty="0"/>
              <a:t> </a:t>
            </a:r>
            <a:r>
              <a:rPr lang="ru-RU" sz="2200" b="1" dirty="0" err="1" smtClean="0"/>
              <a:t>категорій</a:t>
            </a:r>
            <a:r>
              <a:rPr lang="ru-RU" sz="2200" b="1" dirty="0" smtClean="0"/>
              <a:t> 3 та 4 </a:t>
            </a:r>
            <a:r>
              <a:rPr lang="ru-RU" sz="2200" b="1" dirty="0" smtClean="0">
                <a:solidFill>
                  <a:srgbClr val="0000CC"/>
                </a:solidFill>
              </a:rPr>
              <a:t>є </a:t>
            </a:r>
            <a:r>
              <a:rPr lang="ru-RU" sz="2200" b="1" dirty="0" err="1">
                <a:solidFill>
                  <a:srgbClr val="0000CC"/>
                </a:solidFill>
              </a:rPr>
              <a:t>спеціалізованими</a:t>
            </a:r>
            <a:r>
              <a:rPr lang="ru-RU" sz="2200" dirty="0"/>
              <a:t>, але потреби в них </a:t>
            </a:r>
            <a:r>
              <a:rPr lang="ru-RU" sz="2200" dirty="0" err="1"/>
              <a:t>будуть</a:t>
            </a:r>
            <a:r>
              <a:rPr lang="ru-RU" sz="2200" dirty="0"/>
              <a:t> </a:t>
            </a:r>
            <a:r>
              <a:rPr lang="ru-RU" sz="2200" dirty="0" err="1"/>
              <a:t>варіюватися</a:t>
            </a:r>
            <a:r>
              <a:rPr lang="ru-RU" sz="2200" dirty="0"/>
              <a:t> в </a:t>
            </a:r>
            <a:r>
              <a:rPr lang="ru-RU" sz="2200" dirty="0" err="1"/>
              <a:t>залежності</a:t>
            </a:r>
            <a:r>
              <a:rPr lang="ru-RU" sz="2200" dirty="0"/>
              <a:t> </a:t>
            </a:r>
            <a:r>
              <a:rPr lang="ru-RU" sz="2200" dirty="0" err="1"/>
              <a:t>від</a:t>
            </a:r>
            <a:r>
              <a:rPr lang="ru-RU" sz="2200" dirty="0"/>
              <a:t> </a:t>
            </a:r>
            <a:r>
              <a:rPr lang="ru-RU" sz="2200" dirty="0" err="1"/>
              <a:t>вашої</a:t>
            </a:r>
            <a:r>
              <a:rPr lang="ru-RU" sz="2200" dirty="0"/>
              <a:t> </a:t>
            </a:r>
            <a:r>
              <a:rPr lang="ru-RU" sz="2200" dirty="0" err="1"/>
              <a:t>спеціалізації</a:t>
            </a:r>
            <a:r>
              <a:rPr lang="ru-RU" sz="2200" dirty="0"/>
              <a:t>. </a:t>
            </a:r>
            <a:endParaRPr lang="ru-RU" sz="2200" dirty="0" smtClean="0"/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200" b="1" dirty="0" err="1" smtClean="0"/>
              <a:t>Категорія</a:t>
            </a:r>
            <a:r>
              <a:rPr lang="ru-RU" sz="2200" b="1" dirty="0" smtClean="0"/>
              <a:t> </a:t>
            </a:r>
            <a:r>
              <a:rPr lang="ru-RU" sz="2200" b="1" dirty="0"/>
              <a:t>5 </a:t>
            </a:r>
            <a:r>
              <a:rPr lang="ru-RU" sz="2200" dirty="0"/>
              <a:t>- </a:t>
            </a:r>
            <a:r>
              <a:rPr lang="ru-RU" sz="2200" dirty="0" err="1"/>
              <a:t>це</a:t>
            </a:r>
            <a:r>
              <a:rPr lang="ru-RU" sz="2200" dirty="0"/>
              <a:t> </a:t>
            </a:r>
            <a:r>
              <a:rPr lang="ru-RU" sz="2200" b="1" dirty="0" err="1">
                <a:solidFill>
                  <a:srgbClr val="0000CC"/>
                </a:solidFill>
              </a:rPr>
              <a:t>приховані</a:t>
            </a:r>
            <a:r>
              <a:rPr lang="ru-RU" sz="2200" b="1" dirty="0">
                <a:solidFill>
                  <a:srgbClr val="0000CC"/>
                </a:solidFill>
              </a:rPr>
              <a:t> </a:t>
            </a:r>
            <a:r>
              <a:rPr lang="ru-RU" sz="2200" b="1" dirty="0" err="1">
                <a:solidFill>
                  <a:srgbClr val="0000CC"/>
                </a:solidFill>
              </a:rPr>
              <a:t>вбудовані</a:t>
            </a:r>
            <a:r>
              <a:rPr lang="ru-RU" sz="2200" b="1" dirty="0">
                <a:solidFill>
                  <a:srgbClr val="0000CC"/>
                </a:solidFill>
              </a:rPr>
              <a:t> </a:t>
            </a:r>
            <a:r>
              <a:rPr lang="ru-RU" sz="2200" b="1" dirty="0" err="1">
                <a:solidFill>
                  <a:srgbClr val="0000CC"/>
                </a:solidFill>
              </a:rPr>
              <a:t>функції</a:t>
            </a:r>
            <a:r>
              <a:rPr lang="ru-RU" sz="2200" dirty="0"/>
              <a:t>. Вони </a:t>
            </a:r>
            <a:r>
              <a:rPr lang="ru-RU" sz="2200" dirty="0" err="1"/>
              <a:t>дуже</a:t>
            </a:r>
            <a:r>
              <a:rPr lang="ru-RU" sz="2200" dirty="0"/>
              <a:t> </a:t>
            </a:r>
            <a:r>
              <a:rPr lang="ru-RU" sz="2200" dirty="0" err="1"/>
              <a:t>корисні</a:t>
            </a:r>
            <a:r>
              <a:rPr lang="ru-RU" sz="2200" dirty="0"/>
              <a:t>, коли в них є потреба, але </a:t>
            </a:r>
            <a:r>
              <a:rPr lang="ru-RU" sz="2200" dirty="0" err="1"/>
              <a:t>багатьом</a:t>
            </a:r>
            <a:r>
              <a:rPr lang="ru-RU" sz="2200" dirty="0"/>
              <a:t> </a:t>
            </a:r>
            <a:r>
              <a:rPr lang="ru-RU" sz="2200" dirty="0" err="1"/>
              <a:t>програмістам</a:t>
            </a:r>
            <a:r>
              <a:rPr lang="ru-RU" sz="2200" dirty="0"/>
              <a:t> </a:t>
            </a:r>
            <a:r>
              <a:rPr lang="ru-RU" sz="2200" dirty="0" err="1"/>
              <a:t>Python</a:t>
            </a:r>
            <a:r>
              <a:rPr lang="ru-RU" sz="2200" dirty="0"/>
              <a:t> вони, </a:t>
            </a:r>
            <a:r>
              <a:rPr lang="ru-RU" sz="2200" dirty="0" err="1"/>
              <a:t>ймовірно</a:t>
            </a:r>
            <a:r>
              <a:rPr lang="ru-RU" sz="2200" dirty="0"/>
              <a:t>, </a:t>
            </a:r>
            <a:r>
              <a:rPr lang="ru-RU" sz="2200" dirty="0" err="1"/>
              <a:t>ніколи</a:t>
            </a:r>
            <a:r>
              <a:rPr lang="ru-RU" sz="2200" dirty="0"/>
              <a:t> не </a:t>
            </a:r>
            <a:r>
              <a:rPr lang="ru-RU" sz="2200" dirty="0" err="1"/>
              <a:t>знадобляться</a:t>
            </a:r>
            <a:r>
              <a:rPr lang="ru-RU" sz="2200" dirty="0"/>
              <a:t>.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19743" y="108857"/>
            <a:ext cx="902425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uk-UA" sz="3600" b="1" dirty="0" smtClean="0"/>
              <a:t>Вбудовані функції </a:t>
            </a:r>
            <a:r>
              <a:rPr lang="en-US" sz="3600" b="1" dirty="0" smtClean="0"/>
              <a:t>Python</a:t>
            </a:r>
            <a:r>
              <a:rPr lang="uk-UA" sz="3600" b="1" dirty="0" smtClean="0"/>
              <a:t> 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995543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76591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b="1" dirty="0" smtClean="0"/>
              <a:t>Вбудовані з</a:t>
            </a:r>
            <a:r>
              <a:rPr lang="ru-RU" sz="3600" b="1" dirty="0" err="1" smtClean="0"/>
              <a:t>агальновідомі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функції</a:t>
            </a:r>
            <a:endParaRPr lang="ru-RU" sz="360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010399"/>
              </p:ext>
            </p:extLst>
          </p:nvPr>
        </p:nvGraphicFramePr>
        <p:xfrm>
          <a:off x="87086" y="994228"/>
          <a:ext cx="8926285" cy="527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457"/>
                <a:gridCol w="3429000"/>
                <a:gridCol w="43978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>
                          <a:solidFill>
                            <a:schemeClr val="tx1"/>
                          </a:solidFill>
                        </a:rPr>
                        <a:t>Функція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>
                          <a:solidFill>
                            <a:schemeClr val="tx1"/>
                          </a:solidFill>
                        </a:rPr>
                        <a:t>Семантика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>
                          <a:solidFill>
                            <a:schemeClr val="tx1"/>
                          </a:solidFill>
                        </a:rPr>
                        <a:t>Приклад 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7536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print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dirty="0" smtClean="0">
                          <a:solidFill>
                            <a:schemeClr val="tx1"/>
                          </a:solidFill>
                        </a:rPr>
                        <a:t>Виведення даних на екран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&gt;&gt;&gt; words = [ "Welcome", "to", "Python"]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&gt;&gt;&gt; print (words)</a:t>
                      </a:r>
                    </a:p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[ 'Welcome', 'to', 'Python']</a:t>
                      </a:r>
                      <a:endParaRPr lang="ru-RU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>
                          <a:solidFill>
                            <a:schemeClr val="tx1"/>
                          </a:solidFill>
                        </a:rPr>
                        <a:t>len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dirty="0" smtClean="0">
                          <a:solidFill>
                            <a:schemeClr val="tx1"/>
                          </a:solidFill>
                        </a:rPr>
                        <a:t>Довжина рядка, довжина списку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&gt;&gt;&gt; words = [ "Welcome", "to", "Python"]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&gt;&gt;&gt;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len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(words)</a:t>
                      </a:r>
                    </a:p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3</a:t>
                      </a:r>
                      <a:endParaRPr lang="ru-RU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endParaRPr lang="en-GB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dirty="0" smtClean="0">
                          <a:solidFill>
                            <a:schemeClr val="tx1"/>
                          </a:solidFill>
                        </a:rPr>
                        <a:t>Перетворення числа в рядок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version</a:t>
                      </a:r>
                      <a:r>
                        <a:rPr lang="de-DE" dirty="0" smtClean="0"/>
                        <a:t> </a:t>
                      </a:r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de-DE" dirty="0" smtClean="0"/>
                        <a:t> </a:t>
                      </a:r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de-DE" dirty="0" smtClean="0"/>
                        <a:t> </a:t>
                      </a:r>
                      <a:endParaRPr lang="uk-UA" dirty="0" smtClean="0"/>
                    </a:p>
                    <a:p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</a:t>
                      </a:r>
                      <a:r>
                        <a:rPr lang="de-DE" dirty="0" smtClean="0"/>
                        <a:t> </a:t>
                      </a:r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"Python "</a:t>
                      </a:r>
                      <a:r>
                        <a:rPr lang="de-DE" dirty="0" smtClean="0"/>
                        <a:t> </a:t>
                      </a:r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de-DE" dirty="0" smtClean="0"/>
                        <a:t> </a:t>
                      </a:r>
                      <a:r>
                        <a:rPr lang="de-DE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de-DE" dirty="0" err="1" smtClean="0"/>
                        <a:t>version</a:t>
                      </a:r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de-DE" dirty="0" smtClean="0"/>
                        <a:t> </a:t>
                      </a:r>
                      <a:endParaRPr lang="uk-UA" dirty="0" smtClean="0"/>
                    </a:p>
                    <a:p>
                      <a:r>
                        <a:rPr lang="de-DE" sz="1800" kern="120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'Python 3'</a:t>
                      </a:r>
                      <a:endParaRPr lang="ru-RU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en-GB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dirty="0" smtClean="0">
                          <a:solidFill>
                            <a:schemeClr val="tx1"/>
                          </a:solidFill>
                        </a:rPr>
                        <a:t>Перетворення</a:t>
                      </a:r>
                      <a:r>
                        <a:rPr lang="uk-UA" baseline="0" dirty="0" smtClean="0">
                          <a:solidFill>
                            <a:schemeClr val="tx1"/>
                          </a:solidFill>
                        </a:rPr>
                        <a:t> рядка в ціле число, </a:t>
                      </a:r>
                      <a:r>
                        <a:rPr lang="ru-RU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відсікання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дробової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частини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у числа з </a:t>
                      </a:r>
                      <a:r>
                        <a:rPr lang="ru-RU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плаваючою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точкою.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uk-UA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</a:t>
                      </a:r>
                      <a:r>
                        <a:rPr lang="en-GB" dirty="0" smtClean="0"/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dirty="0" err="1" smtClean="0"/>
                        <a:t>sqrt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(28))</a:t>
                      </a:r>
                      <a:endParaRPr lang="uk-UA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dirty="0" smtClean="0"/>
                        <a:t> </a:t>
                      </a:r>
                      <a:r>
                        <a:rPr lang="en-GB" sz="1800" kern="120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ru-RU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float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dirty="0" smtClean="0">
                          <a:solidFill>
                            <a:schemeClr val="tx1"/>
                          </a:solidFill>
                        </a:rPr>
                        <a:t>Перетворення рядка та цілих чисел в число з плаваючою точкою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</a:t>
                      </a:r>
                      <a:r>
                        <a:rPr lang="en-GB" dirty="0" smtClean="0"/>
                        <a:t> pi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GB" dirty="0" smtClean="0"/>
                        <a:t>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'3.141592653589793238462643383‘</a:t>
                      </a:r>
                      <a:endParaRPr lang="uk-UA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</a:t>
                      </a:r>
                      <a:r>
                        <a:rPr lang="en-GB" dirty="0" smtClean="0"/>
                        <a:t>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float(</a:t>
                      </a:r>
                      <a:r>
                        <a:rPr lang="en-GB" dirty="0" smtClean="0"/>
                        <a:t>pi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GB" dirty="0" smtClean="0"/>
                        <a:t> </a:t>
                      </a:r>
                      <a:endParaRPr lang="uk-UA" dirty="0" smtClean="0"/>
                    </a:p>
                    <a:p>
                      <a:r>
                        <a:rPr lang="en-GB" sz="1800" kern="120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3.141592653589793</a:t>
                      </a:r>
                      <a:endParaRPr lang="ru-RU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5690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76591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b="1" dirty="0" smtClean="0"/>
              <a:t>Вбудовані з</a:t>
            </a:r>
            <a:r>
              <a:rPr lang="ru-RU" sz="3600" b="1" dirty="0" err="1" smtClean="0"/>
              <a:t>агальновідомі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функції</a:t>
            </a:r>
            <a:endParaRPr lang="ru-RU" sz="360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765918"/>
              </p:ext>
            </p:extLst>
          </p:nvPr>
        </p:nvGraphicFramePr>
        <p:xfrm>
          <a:off x="87086" y="994228"/>
          <a:ext cx="8926285" cy="605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457"/>
                <a:gridCol w="2895600"/>
                <a:gridCol w="49312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>
                          <a:solidFill>
                            <a:schemeClr val="tx1"/>
                          </a:solidFill>
                        </a:rPr>
                        <a:t>Функція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>
                          <a:solidFill>
                            <a:schemeClr val="tx1"/>
                          </a:solidFill>
                        </a:rPr>
                        <a:t>Семантика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>
                          <a:solidFill>
                            <a:schemeClr val="tx1"/>
                          </a:solidFill>
                        </a:rPr>
                        <a:t>Приклад 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75360"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Створення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списку з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ітерацій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циклу.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&gt;&gt;&gt; numbers = [2, 1, 3, 5, 8]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&gt;&gt;&gt; squares = (n ** 2 for n in numbers)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&gt;&gt;&gt;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list_of_squares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= list (squares)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&gt;&gt;&gt;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list_of_squares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[4, 1, 9, 25, 64]</a:t>
                      </a:r>
                      <a:endParaRPr lang="ru-RU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tuple</a:t>
                      </a:r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Створення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кортежів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&gt;&gt;&gt; numbers = [2, 1, 3, 4, 7]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&gt;&gt;&gt; tuple (numbers)</a:t>
                      </a:r>
                    </a:p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(2, 1, 3, 4, 7)</a:t>
                      </a:r>
                      <a:endParaRPr lang="ru-RU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>
                          <a:solidFill>
                            <a:schemeClr val="tx1"/>
                          </a:solidFill>
                        </a:rPr>
                        <a:t>dict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dirty="0" smtClean="0">
                          <a:solidFill>
                            <a:schemeClr val="tx1"/>
                          </a:solidFill>
                        </a:rPr>
                        <a:t>Створення словника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&gt;&gt;&gt;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color_counts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= [( 'red', 2), ( 'green', 1), ( 'blue', 3), ( 'purple', 5)]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&gt;&gt;&gt; colors = {}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&gt;&gt;&gt; for color, n in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color_counts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	colors [color] = n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	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&gt;&gt;&gt;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new_dictionary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dict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(colors)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&gt;&gt;&gt;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new_dictionary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{'red': 2, 'green': 1, 'blue': 3, 'purple': 5}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4204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76591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b="1" dirty="0" smtClean="0"/>
              <a:t>Вбудовані з</a:t>
            </a:r>
            <a:r>
              <a:rPr lang="ru-RU" sz="3600" b="1" dirty="0" err="1" smtClean="0"/>
              <a:t>агальновідомі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функції</a:t>
            </a:r>
            <a:endParaRPr lang="ru-RU" sz="360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02506"/>
              </p:ext>
            </p:extLst>
          </p:nvPr>
        </p:nvGraphicFramePr>
        <p:xfrm>
          <a:off x="97972" y="1309913"/>
          <a:ext cx="8926285" cy="363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457"/>
                <a:gridCol w="2895600"/>
                <a:gridCol w="49312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>
                          <a:solidFill>
                            <a:schemeClr val="tx1"/>
                          </a:solidFill>
                        </a:rPr>
                        <a:t>Функція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>
                          <a:solidFill>
                            <a:schemeClr val="tx1"/>
                          </a:solidFill>
                        </a:rPr>
                        <a:t>Семантика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>
                          <a:solidFill>
                            <a:schemeClr val="tx1"/>
                          </a:solidFill>
                        </a:rPr>
                        <a:t>Приклад 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75360"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створює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новий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набір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&gt;&gt;&gt; numbers = [1, 1, 2, 3, 5, 8]</a:t>
                      </a:r>
                    </a:p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&gt;&gt;&gt; set (numbers)</a:t>
                      </a:r>
                    </a:p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{1, 2, 3, 5, 8}</a:t>
                      </a:r>
                      <a:endParaRPr lang="ru-RU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range</a:t>
                      </a:r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створює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об'єкт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range,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який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являє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собою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діапазон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чисел.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&gt;&gt;&gt; for n in range (0, 50, 10):</a:t>
                      </a:r>
                    </a:p>
                    <a:p>
                      <a:r>
                        <a:rPr lang="uk-UA" dirty="0" smtClean="0">
                          <a:solidFill>
                            <a:srgbClr val="008000"/>
                          </a:solidFill>
                        </a:rPr>
                        <a:t>                 </a:t>
                      </a:r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print (n)</a:t>
                      </a:r>
                    </a:p>
                    <a:p>
                      <a:endParaRPr lang="uk-UA" dirty="0" smtClean="0">
                        <a:solidFill>
                          <a:srgbClr val="008000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0</a:t>
                      </a:r>
                    </a:p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10</a:t>
                      </a:r>
                    </a:p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20</a:t>
                      </a:r>
                    </a:p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30</a:t>
                      </a:r>
                    </a:p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40</a:t>
                      </a:r>
                      <a:endParaRPr lang="ru-RU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2126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76591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b="1" dirty="0" smtClean="0"/>
              <a:t>Вбудовані </a:t>
            </a:r>
            <a:r>
              <a:rPr lang="ru-RU" sz="3600" b="1" dirty="0" err="1" smtClean="0"/>
              <a:t>неочевидні</a:t>
            </a:r>
            <a:r>
              <a:rPr lang="ru-RU" sz="3600" b="1" dirty="0" smtClean="0"/>
              <a:t> </a:t>
            </a:r>
            <a:r>
              <a:rPr lang="ru-RU" sz="3600" b="1" dirty="0"/>
              <a:t>для </a:t>
            </a:r>
            <a:r>
              <a:rPr lang="ru-RU" sz="3600" b="1" dirty="0" err="1"/>
              <a:t>новачків</a:t>
            </a:r>
            <a:r>
              <a:rPr lang="ru-RU" sz="3600" b="1" dirty="0"/>
              <a:t> </a:t>
            </a:r>
            <a:r>
              <a:rPr lang="ru-RU" sz="3600" b="1" dirty="0" err="1" smtClean="0"/>
              <a:t>функції</a:t>
            </a:r>
            <a:endParaRPr lang="ru-RU" sz="360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533563"/>
              </p:ext>
            </p:extLst>
          </p:nvPr>
        </p:nvGraphicFramePr>
        <p:xfrm>
          <a:off x="0" y="1026885"/>
          <a:ext cx="9144000" cy="540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053"/>
                <a:gridCol w="2442118"/>
                <a:gridCol w="529682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>
                          <a:solidFill>
                            <a:schemeClr val="tx1"/>
                          </a:solidFill>
                        </a:rPr>
                        <a:t>Функція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>
                          <a:solidFill>
                            <a:schemeClr val="tx1"/>
                          </a:solidFill>
                        </a:rPr>
                        <a:t>Семантика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>
                          <a:solidFill>
                            <a:schemeClr val="tx1"/>
                          </a:solidFill>
                        </a:rPr>
                        <a:t>Приклад 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75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reversed</a:t>
                      </a:r>
                    </a:p>
                    <a:p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Функція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reversed, 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як 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enumerate 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і 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zip,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повертає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ітератор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numbers = [2, 1, 3, 4, 7]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reversed(numbers)</a:t>
                      </a:r>
                    </a:p>
                    <a:p>
                      <a:r>
                        <a:rPr lang="en-US" sz="1800" kern="1200" dirty="0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800" kern="1200" dirty="0" err="1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list_reverseiterator</a:t>
                      </a:r>
                      <a:r>
                        <a:rPr lang="en-US" sz="1800" kern="1200" dirty="0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object at 0x00000000033C4C18&gt;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reversed_numbers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reversed(numbers)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list(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reversed_numbers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sz="1800" kern="1200" dirty="0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[7, 4, 3, 1, 2]</a:t>
                      </a:r>
                      <a:endParaRPr lang="ru-RU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</a:t>
                      </a:r>
                    </a:p>
                    <a:p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dirty="0" smtClean="0">
                          <a:solidFill>
                            <a:schemeClr val="tx1"/>
                          </a:solidFill>
                        </a:rPr>
                        <a:t>П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овертає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суму набору чисел 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</a:t>
                      </a:r>
                      <a:r>
                        <a:rPr lang="en-GB" dirty="0" smtClean="0"/>
                        <a:t>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sum([2,</a:t>
                      </a:r>
                      <a:r>
                        <a:rPr lang="en-GB" dirty="0" smtClean="0"/>
                        <a:t>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</a:t>
                      </a:r>
                      <a:r>
                        <a:rPr lang="en-GB" dirty="0" smtClean="0"/>
                        <a:t>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</a:t>
                      </a:r>
                      <a:r>
                        <a:rPr lang="en-GB" dirty="0" smtClean="0"/>
                        <a:t>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</a:t>
                      </a:r>
                      <a:r>
                        <a:rPr lang="en-GB" dirty="0" smtClean="0"/>
                        <a:t>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7])</a:t>
                      </a:r>
                      <a:r>
                        <a:rPr lang="en-GB" dirty="0" smtClean="0"/>
                        <a:t> </a:t>
                      </a:r>
                      <a:endParaRPr lang="uk-UA" dirty="0" smtClean="0"/>
                    </a:p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endParaRPr lang="ru-RU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 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 </a:t>
                      </a: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</a:t>
                      </a:r>
                    </a:p>
                    <a:p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Визначають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мінімальне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і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максимальне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число з набору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відповідно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</a:t>
                      </a:r>
                      <a:r>
                        <a:rPr lang="en-US" dirty="0" smtClean="0"/>
                        <a:t> numbers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[2,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7,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11,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18]</a:t>
                      </a:r>
                      <a:endParaRPr lang="uk-UA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min(</a:t>
                      </a:r>
                      <a:r>
                        <a:rPr lang="en-US" dirty="0" smtClean="0"/>
                        <a:t>numbers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dirty="0" smtClean="0"/>
                        <a:t> </a:t>
                      </a:r>
                      <a:endParaRPr lang="uk-UA" dirty="0" smtClean="0"/>
                    </a:p>
                    <a:p>
                      <a:r>
                        <a:rPr lang="en-US" sz="1800" kern="1200" dirty="0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 </a:t>
                      </a:r>
                      <a:endParaRPr lang="uk-UA" dirty="0" smtClean="0">
                        <a:solidFill>
                          <a:srgbClr val="0000CC"/>
                        </a:solidFill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max(</a:t>
                      </a:r>
                      <a:r>
                        <a:rPr lang="en-US" dirty="0" smtClean="0"/>
                        <a:t>numbers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dirty="0" smtClean="0"/>
                        <a:t> </a:t>
                      </a:r>
                      <a:endParaRPr lang="uk-UA" dirty="0" smtClean="0"/>
                    </a:p>
                    <a:p>
                      <a:r>
                        <a:rPr lang="en-US" sz="1800" kern="1200" dirty="0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endParaRPr lang="ru-RU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sorted</a:t>
                      </a:r>
                    </a:p>
                    <a:p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Повертає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новий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список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всіх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значень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в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відсортованому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порядку.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&gt;&gt;&gt; numbers = [1, 8, 2, 13, 5, 3, 1]</a:t>
                      </a:r>
                      <a:endParaRPr lang="uk-UA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&gt;&gt;&gt; sorted(numbers)</a:t>
                      </a:r>
                    </a:p>
                    <a:p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[1, 1, 2, 3, 5, 8, 13]</a:t>
                      </a:r>
                      <a:endParaRPr lang="ru-RU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526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261257" y="588215"/>
            <a:ext cx="8103817" cy="1938992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uk-UA" sz="6000" b="1" dirty="0" smtClean="0">
                <a:ln/>
                <a:solidFill>
                  <a:prstClr val="white"/>
                </a:solidFill>
              </a:rPr>
              <a:t>Лекція </a:t>
            </a:r>
            <a:r>
              <a:rPr lang="en-US" sz="6000" b="1" dirty="0" smtClean="0">
                <a:ln/>
                <a:solidFill>
                  <a:prstClr val="white"/>
                </a:solidFill>
              </a:rPr>
              <a:t>4</a:t>
            </a:r>
            <a:endParaRPr lang="uk-UA" sz="6000" b="1" dirty="0" smtClean="0">
              <a:ln/>
              <a:solidFill>
                <a:prstClr val="white"/>
              </a:solidFill>
            </a:endParaRPr>
          </a:p>
          <a:p>
            <a:pPr algn="ctr"/>
            <a:r>
              <a:rPr lang="ru-RU" sz="6000" b="1" dirty="0" err="1" smtClean="0">
                <a:ln/>
                <a:solidFill>
                  <a:prstClr val="white"/>
                </a:solidFill>
              </a:rPr>
              <a:t>Функції</a:t>
            </a:r>
            <a:endParaRPr lang="uk-UA" sz="6000" b="1" dirty="0" smtClean="0">
              <a:ln/>
              <a:solidFill>
                <a:prstClr val="white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F0E5-0F1A-4D65-BA97-F5355F46B23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/63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8882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76591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b="1" dirty="0" smtClean="0"/>
              <a:t>Вбудовані </a:t>
            </a:r>
            <a:r>
              <a:rPr lang="ru-RU" sz="3600" b="1" dirty="0" err="1" smtClean="0"/>
              <a:t>неочевидні</a:t>
            </a:r>
            <a:r>
              <a:rPr lang="ru-RU" sz="3600" b="1" dirty="0" smtClean="0"/>
              <a:t> </a:t>
            </a:r>
            <a:r>
              <a:rPr lang="ru-RU" sz="3600" b="1" dirty="0"/>
              <a:t>для </a:t>
            </a:r>
            <a:r>
              <a:rPr lang="ru-RU" sz="3600" b="1" dirty="0" err="1"/>
              <a:t>новачків</a:t>
            </a:r>
            <a:r>
              <a:rPr lang="ru-RU" sz="3600" b="1" dirty="0"/>
              <a:t> </a:t>
            </a:r>
            <a:r>
              <a:rPr lang="ru-RU" sz="3600" b="1" dirty="0" err="1" smtClean="0"/>
              <a:t>функції</a:t>
            </a:r>
            <a:endParaRPr lang="ru-RU" sz="360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880624"/>
              </p:ext>
            </p:extLst>
          </p:nvPr>
        </p:nvGraphicFramePr>
        <p:xfrm>
          <a:off x="0" y="1026885"/>
          <a:ext cx="8926285" cy="558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599"/>
                <a:gridCol w="2383972"/>
                <a:gridCol w="517071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>
                          <a:solidFill>
                            <a:schemeClr val="tx1"/>
                          </a:solidFill>
                        </a:rPr>
                        <a:t>Функція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>
                          <a:solidFill>
                            <a:schemeClr val="tx1"/>
                          </a:solidFill>
                        </a:rPr>
                        <a:t>Семантика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>
                          <a:solidFill>
                            <a:schemeClr val="tx1"/>
                          </a:solidFill>
                        </a:rPr>
                        <a:t>Приклад 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75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</a:t>
                      </a:r>
                    </a:p>
                    <a:p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Ця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функція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перевіряє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достовірність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істинність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об'єктів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Python. </a:t>
                      </a:r>
                      <a:endParaRPr lang="uk-UA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uk-UA" dirty="0" smtClean="0">
                          <a:solidFill>
                            <a:schemeClr val="tx1"/>
                          </a:solidFill>
                        </a:rPr>
                        <a:t>Ч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исла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перевіряються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на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нерівність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нулю.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(5)</a:t>
                      </a:r>
                      <a:r>
                        <a:rPr lang="en-US" dirty="0" smtClean="0"/>
                        <a:t> </a:t>
                      </a:r>
                      <a:endParaRPr lang="uk-UA" dirty="0" smtClean="0"/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en-US" dirty="0" smtClean="0"/>
                        <a:t> </a:t>
                      </a:r>
                      <a:endParaRPr lang="uk-UA" dirty="0" smtClean="0"/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(-1)</a:t>
                      </a:r>
                      <a:r>
                        <a:rPr lang="en-US" dirty="0" smtClean="0"/>
                        <a:t> </a:t>
                      </a:r>
                      <a:endParaRPr lang="uk-UA" dirty="0" smtClean="0"/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en-US" dirty="0" smtClean="0"/>
                        <a:t> </a:t>
                      </a:r>
                      <a:endParaRPr lang="uk-UA" dirty="0" smtClean="0"/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(0)</a:t>
                      </a:r>
                      <a:r>
                        <a:rPr lang="en-US" dirty="0" smtClean="0"/>
                        <a:t> </a:t>
                      </a:r>
                      <a:endParaRPr lang="uk-UA" dirty="0" smtClean="0"/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ru-RU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enumerate</a:t>
                      </a:r>
                    </a:p>
                    <a:p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Якщо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потрібно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в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циклі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порахувати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кількість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елементів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Використовується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для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відстеження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індексу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елементів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в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послідовності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dirty="0" smtClean="0"/>
                        <a:t> item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enumerate(</a:t>
                      </a:r>
                      <a:r>
                        <a:rPr lang="en-US" dirty="0" smtClean="0"/>
                        <a:t>sequence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):</a:t>
                      </a:r>
                      <a:endParaRPr lang="uk-UA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uk-UA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n-US" dirty="0" smtClean="0"/>
                        <a:t> item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  <a:r>
                        <a:rPr lang="en-US" dirty="0" smtClean="0"/>
                        <a:t> sequence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[-(</a:t>
                      </a:r>
                      <a:r>
                        <a:rPr lang="en-US" dirty="0" smtClean="0"/>
                        <a:t>i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+1)]:</a:t>
                      </a:r>
                      <a:endParaRPr lang="uk-UA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uk-UA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res=False</a:t>
                      </a:r>
                      <a:endParaRPr lang="ru-RU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zip</a:t>
                      </a:r>
                    </a:p>
                    <a:p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Використовується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для перебору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відразу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декількох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об'єктів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одночасно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one_iterable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[2,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7,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11]</a:t>
                      </a:r>
                      <a:r>
                        <a:rPr lang="en-US" dirty="0" smtClean="0"/>
                        <a:t> 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another_iterable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['P',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'y',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't',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'h',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'o',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'n']</a:t>
                      </a:r>
                      <a:r>
                        <a:rPr lang="en-US" dirty="0" smtClean="0"/>
                        <a:t> 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en-US" dirty="0" smtClean="0"/>
                        <a:t> 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dirty="0" smtClean="0"/>
                        <a:t> letter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zip(</a:t>
                      </a:r>
                      <a:r>
                        <a:rPr lang="en-US" dirty="0" err="1" smtClean="0"/>
                        <a:t>one_iterable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dirty="0" smtClean="0"/>
                        <a:t>             </a:t>
                      </a:r>
                      <a:r>
                        <a:rPr lang="en-US" dirty="0" err="1" smtClean="0"/>
                        <a:t>another_iterable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):</a:t>
                      </a:r>
                      <a:r>
                        <a:rPr lang="en-US" dirty="0" smtClean="0"/>
                        <a:t> 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print(</a:t>
                      </a:r>
                      <a:r>
                        <a:rPr lang="en-US" dirty="0" smtClean="0"/>
                        <a:t>letter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dirty="0" smtClean="0"/>
                        <a:t> 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78289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76591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b="1" dirty="0" smtClean="0"/>
              <a:t>Вбудовані </a:t>
            </a:r>
            <a:r>
              <a:rPr lang="ru-RU" sz="3600" b="1" dirty="0" err="1" smtClean="0"/>
              <a:t>неочевидні</a:t>
            </a:r>
            <a:r>
              <a:rPr lang="ru-RU" sz="3600" b="1" dirty="0" smtClean="0"/>
              <a:t> </a:t>
            </a:r>
            <a:r>
              <a:rPr lang="ru-RU" sz="3600" b="1" dirty="0"/>
              <a:t>для </a:t>
            </a:r>
            <a:r>
              <a:rPr lang="ru-RU" sz="3600" b="1" dirty="0" err="1"/>
              <a:t>новачків</a:t>
            </a:r>
            <a:r>
              <a:rPr lang="ru-RU" sz="3600" b="1" dirty="0"/>
              <a:t> </a:t>
            </a:r>
            <a:r>
              <a:rPr lang="ru-RU" sz="3600" b="1" dirty="0" err="1" smtClean="0"/>
              <a:t>функції</a:t>
            </a:r>
            <a:endParaRPr lang="ru-RU" sz="360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208087"/>
              </p:ext>
            </p:extLst>
          </p:nvPr>
        </p:nvGraphicFramePr>
        <p:xfrm>
          <a:off x="0" y="961571"/>
          <a:ext cx="8926285" cy="558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599"/>
                <a:gridCol w="2383972"/>
                <a:gridCol w="517071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>
                          <a:solidFill>
                            <a:schemeClr val="tx1"/>
                          </a:solidFill>
                        </a:rPr>
                        <a:t>Функція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>
                          <a:solidFill>
                            <a:schemeClr val="tx1"/>
                          </a:solidFill>
                        </a:rPr>
                        <a:t>Семантика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>
                          <a:solidFill>
                            <a:schemeClr val="tx1"/>
                          </a:solidFill>
                        </a:rPr>
                        <a:t>Приклад 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75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any 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 </a:t>
                      </a: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</a:t>
                      </a:r>
                    </a:p>
                    <a:p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Перевіряють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всі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елементи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списку на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виконання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умови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mylist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= [0, 1, 1]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 = all(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mylist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print(x)</a:t>
                      </a:r>
                    </a:p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# Returns False because 0 is the same as False</a:t>
                      </a:r>
                      <a:endParaRPr lang="ru-RU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breakpoint</a:t>
                      </a:r>
                    </a:p>
                    <a:p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Призупиня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виконання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коду і переводить в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командний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рядок 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Python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Виклик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breakpoint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перекидає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користувача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в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відладчик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Python.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endParaRPr lang="en-GB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Переглядає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список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усіх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локальних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змінних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і список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усіх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атрибутів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певного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об'єкта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&gt;&gt;&gt; x=[1,2,3,4]</a:t>
                      </a:r>
                    </a:p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&gt;&gt;&gt; </a:t>
                      </a:r>
                      <a:r>
                        <a:rPr lang="en-US" dirty="0" err="1" smtClean="0">
                          <a:solidFill>
                            <a:srgbClr val="008000"/>
                          </a:solidFill>
                        </a:rPr>
                        <a:t>dir</a:t>
                      </a:r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()</a:t>
                      </a:r>
                    </a:p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['__annotations__', '__</a:t>
                      </a:r>
                      <a:r>
                        <a:rPr lang="en-US" dirty="0" err="1" smtClean="0">
                          <a:solidFill>
                            <a:srgbClr val="008000"/>
                          </a:solidFill>
                        </a:rPr>
                        <a:t>builtins</a:t>
                      </a:r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__', '__doc__', '__loader__', '__name__', '__package__', '__spec__', 'color', '</a:t>
                      </a:r>
                      <a:r>
                        <a:rPr lang="en-US" dirty="0" err="1" smtClean="0">
                          <a:solidFill>
                            <a:srgbClr val="008000"/>
                          </a:solidFill>
                        </a:rPr>
                        <a:t>color_counts</a:t>
                      </a:r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', 'colors', 'n', '</a:t>
                      </a:r>
                      <a:r>
                        <a:rPr lang="en-US" dirty="0" err="1" smtClean="0">
                          <a:solidFill>
                            <a:srgbClr val="008000"/>
                          </a:solidFill>
                        </a:rPr>
                        <a:t>new_dictionary</a:t>
                      </a:r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', 'numbers', '</a:t>
                      </a:r>
                      <a:r>
                        <a:rPr lang="en-US" dirty="0" err="1" smtClean="0">
                          <a:solidFill>
                            <a:srgbClr val="008000"/>
                          </a:solidFill>
                        </a:rPr>
                        <a:t>reversed_numbers</a:t>
                      </a:r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', 'x']</a:t>
                      </a:r>
                      <a:endParaRPr lang="ru-RU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82927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76591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b="1" dirty="0" smtClean="0"/>
              <a:t>Вбудовані </a:t>
            </a:r>
            <a:r>
              <a:rPr lang="ru-RU" sz="3600" b="1" dirty="0" err="1" smtClean="0"/>
              <a:t>неочевидні</a:t>
            </a:r>
            <a:r>
              <a:rPr lang="ru-RU" sz="3600" b="1" dirty="0" smtClean="0"/>
              <a:t> </a:t>
            </a:r>
            <a:r>
              <a:rPr lang="ru-RU" sz="3600" b="1" dirty="0"/>
              <a:t>для </a:t>
            </a:r>
            <a:r>
              <a:rPr lang="ru-RU" sz="3600" b="1" dirty="0" err="1"/>
              <a:t>новачків</a:t>
            </a:r>
            <a:r>
              <a:rPr lang="ru-RU" sz="3600" b="1" dirty="0"/>
              <a:t> </a:t>
            </a:r>
            <a:r>
              <a:rPr lang="ru-RU" sz="3600" b="1" dirty="0" err="1" smtClean="0"/>
              <a:t>функції</a:t>
            </a:r>
            <a:endParaRPr lang="ru-RU" sz="360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405964"/>
              </p:ext>
            </p:extLst>
          </p:nvPr>
        </p:nvGraphicFramePr>
        <p:xfrm>
          <a:off x="0" y="961571"/>
          <a:ext cx="8926285" cy="448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599"/>
                <a:gridCol w="2383972"/>
                <a:gridCol w="517071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>
                          <a:solidFill>
                            <a:schemeClr val="tx1"/>
                          </a:solidFill>
                        </a:rPr>
                        <a:t>Функція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>
                          <a:solidFill>
                            <a:schemeClr val="tx1"/>
                          </a:solidFill>
                        </a:rPr>
                        <a:t>Семантика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>
                          <a:solidFill>
                            <a:schemeClr val="tx1"/>
                          </a:solidFill>
                        </a:rPr>
                        <a:t>Приклад 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75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vars</a:t>
                      </a:r>
                      <a:endParaRPr lang="en-GB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Коли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виклик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відбувається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з аргументом, </a:t>
                      </a:r>
                      <a:r>
                        <a:rPr lang="en-GB" dirty="0" err="1" smtClean="0">
                          <a:solidFill>
                            <a:schemeClr val="tx1"/>
                          </a:solidFill>
                        </a:rPr>
                        <a:t>vars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отримує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доступ до атрибуту __</a:t>
                      </a:r>
                      <a:r>
                        <a:rPr lang="en-GB" dirty="0" err="1" smtClean="0">
                          <a:solidFill>
                            <a:schemeClr val="tx1"/>
                          </a:solidFill>
                        </a:rPr>
                        <a:t>dict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__,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який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являє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собою словник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усіх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атрибутів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екземпляра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vars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uk-UA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{'__name__':</a:t>
                      </a:r>
                      <a:r>
                        <a:rPr lang="en-GB" dirty="0" smtClean="0"/>
                        <a:t>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'__main__',</a:t>
                      </a:r>
                      <a:r>
                        <a:rPr lang="en-GB" dirty="0" smtClean="0"/>
                        <a:t>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'__doc__':</a:t>
                      </a:r>
                      <a:r>
                        <a:rPr lang="en-GB" dirty="0" smtClean="0"/>
                        <a:t>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None,</a:t>
                      </a:r>
                      <a:r>
                        <a:rPr lang="en-GB" dirty="0" smtClean="0"/>
                        <a:t>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'__package__':</a:t>
                      </a:r>
                      <a:r>
                        <a:rPr lang="en-GB" dirty="0" smtClean="0"/>
                        <a:t>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None,</a:t>
                      </a:r>
                      <a:r>
                        <a:rPr lang="en-GB" dirty="0" smtClean="0"/>
                        <a:t>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'__loader__':</a:t>
                      </a:r>
                      <a:r>
                        <a:rPr lang="en-GB" dirty="0" smtClean="0"/>
                        <a:t>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&lt;class</a:t>
                      </a:r>
                      <a:r>
                        <a:rPr lang="en-GB" dirty="0" smtClean="0"/>
                        <a:t>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'_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frozen_importlib.BuiltinImporter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'&gt;,</a:t>
                      </a:r>
                      <a:r>
                        <a:rPr lang="en-GB" dirty="0" smtClean="0"/>
                        <a:t>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'__spec__':</a:t>
                      </a:r>
                      <a:r>
                        <a:rPr lang="en-GB" dirty="0" smtClean="0"/>
                        <a:t>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None,</a:t>
                      </a:r>
                      <a:r>
                        <a:rPr lang="en-GB" dirty="0" smtClean="0"/>
                        <a:t>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'__annotations__':</a:t>
                      </a:r>
                      <a:r>
                        <a:rPr lang="en-GB" dirty="0" smtClean="0"/>
                        <a:t>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{},</a:t>
                      </a:r>
                      <a:r>
                        <a:rPr lang="en-GB" dirty="0" smtClean="0"/>
                        <a:t>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'__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builtins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__':</a:t>
                      </a:r>
                      <a:r>
                        <a:rPr lang="en-GB" dirty="0" smtClean="0"/>
                        <a:t>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GB" dirty="0" smtClean="0"/>
                        <a:t>module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builtins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GB" dirty="0" smtClean="0"/>
                        <a:t>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dirty="0" smtClean="0"/>
                        <a:t>built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-in)&gt;}</a:t>
                      </a:r>
                      <a:endParaRPr lang="ru-RU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  <a:p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Функція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повертає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тип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об'єкта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який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їй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передається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</a:t>
                      </a:r>
                      <a:r>
                        <a:rPr lang="en-US" dirty="0" smtClean="0"/>
                        <a:t> x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[1,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3]</a:t>
                      </a:r>
                      <a:endParaRPr lang="uk-UA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type(</a:t>
                      </a:r>
                      <a:r>
                        <a:rPr lang="en-US" dirty="0" smtClean="0"/>
                        <a:t>x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dirty="0" smtClean="0"/>
                        <a:t> </a:t>
                      </a:r>
                      <a:endParaRPr lang="uk-UA" dirty="0" smtClean="0"/>
                    </a:p>
                    <a:p>
                      <a:r>
                        <a:rPr lang="en-US" sz="1800" kern="120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&lt;class</a:t>
                      </a:r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'list'&gt;</a:t>
                      </a:r>
                      <a:endParaRPr lang="ru-RU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help</a:t>
                      </a:r>
                    </a:p>
                    <a:p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dirty="0" smtClean="0">
                          <a:solidFill>
                            <a:schemeClr val="tx1"/>
                          </a:solidFill>
                        </a:rPr>
                        <a:t>Довідка по об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uk-UA" dirty="0" err="1" smtClean="0">
                          <a:solidFill>
                            <a:schemeClr val="tx1"/>
                          </a:solidFill>
                        </a:rPr>
                        <a:t>єкту</a:t>
                      </a:r>
                      <a:r>
                        <a:rPr lang="uk-UA" dirty="0" smtClean="0">
                          <a:solidFill>
                            <a:schemeClr val="tx1"/>
                          </a:solidFill>
                        </a:rPr>
                        <a:t>, який вказується в дужках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&gt;&gt;&gt; help</a:t>
                      </a:r>
                    </a:p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Type help() for interactive help, or help(object) for help about object.</a:t>
                      </a:r>
                      <a:endParaRPr lang="ru-RU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75298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394337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76591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b="1" dirty="0" smtClean="0"/>
              <a:t>Вбудовані </a:t>
            </a:r>
            <a:r>
              <a:rPr lang="ru-RU" sz="3600" b="1" dirty="0" err="1" smtClean="0"/>
              <a:t>функції</a:t>
            </a:r>
            <a:r>
              <a:rPr lang="uk-UA" sz="3600" b="1" dirty="0" smtClean="0"/>
              <a:t>, які </a:t>
            </a:r>
            <a:r>
              <a:rPr lang="ru-RU" sz="3600" b="1" dirty="0" err="1"/>
              <a:t>знадобляться</a:t>
            </a:r>
            <a:r>
              <a:rPr lang="ru-RU" sz="3600" b="1" dirty="0"/>
              <a:t> </a:t>
            </a:r>
            <a:r>
              <a:rPr lang="ru-RU" sz="3600" b="1" dirty="0" err="1"/>
              <a:t>пізніше</a:t>
            </a:r>
            <a:endParaRPr lang="ru-RU" sz="3600" dirty="0"/>
          </a:p>
          <a:p>
            <a:pPr algn="ctr"/>
            <a:endParaRPr lang="ru-RU" sz="36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471933"/>
              </p:ext>
            </p:extLst>
          </p:nvPr>
        </p:nvGraphicFramePr>
        <p:xfrm>
          <a:off x="0" y="961571"/>
          <a:ext cx="8926285" cy="4363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599"/>
                <a:gridCol w="4049487"/>
                <a:gridCol w="35051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>
                          <a:solidFill>
                            <a:schemeClr val="tx1"/>
                          </a:solidFill>
                        </a:rPr>
                        <a:t>Функція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>
                          <a:solidFill>
                            <a:schemeClr val="tx1"/>
                          </a:solidFill>
                        </a:rPr>
                        <a:t>Семантика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>
                          <a:solidFill>
                            <a:schemeClr val="tx1"/>
                          </a:solidFill>
                        </a:rPr>
                        <a:t>Приклад 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75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</a:t>
                      </a:r>
                    </a:p>
                    <a:p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Відкриття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 файлу і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подальшої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роботи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з ним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</a:p>
                    <a:p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Функція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запитує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у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користувача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введення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чекає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натискання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клавіші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Enter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, а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потім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повертає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набраний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текст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</a:t>
                      </a:r>
                      <a:endParaRPr lang="en-GB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Представлення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об'єкту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в читабельному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вигляді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. Для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багатьох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об'єктів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функції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і </a:t>
                      </a:r>
                      <a:r>
                        <a:rPr lang="en-GB" dirty="0" err="1" smtClean="0">
                          <a:solidFill>
                            <a:schemeClr val="tx1"/>
                          </a:solidFill>
                        </a:rPr>
                        <a:t>repr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працюють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однаково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</a:t>
                      </a:r>
                      <a:r>
                        <a:rPr lang="en-GB" dirty="0" smtClean="0"/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(4),</a:t>
                      </a:r>
                      <a:r>
                        <a:rPr lang="en-GB" dirty="0" smtClean="0"/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(4)</a:t>
                      </a:r>
                      <a:r>
                        <a:rPr lang="en-GB" dirty="0" smtClean="0"/>
                        <a:t> </a:t>
                      </a:r>
                      <a:endParaRPr lang="uk-UA" dirty="0" smtClean="0"/>
                    </a:p>
                    <a:p>
                      <a:r>
                        <a:rPr lang="en-GB" sz="1800" kern="120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('4',</a:t>
                      </a:r>
                      <a:r>
                        <a:rPr lang="en-GB" dirty="0" smtClean="0">
                          <a:solidFill>
                            <a:srgbClr val="008000"/>
                          </a:solidFill>
                        </a:rPr>
                        <a:t> </a:t>
                      </a:r>
                      <a:r>
                        <a:rPr lang="en-GB" sz="1800" kern="120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'4')</a:t>
                      </a:r>
                      <a:endParaRPr lang="uk-UA" sz="1800" kern="1200" dirty="0" smtClean="0">
                        <a:solidFill>
                          <a:srgbClr val="008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</a:t>
                      </a:r>
                      <a:r>
                        <a:rPr lang="en-GB" dirty="0" smtClean="0"/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('hello'),</a:t>
                      </a:r>
                      <a:r>
                        <a:rPr lang="en-GB" dirty="0" smtClean="0"/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("hello")</a:t>
                      </a:r>
                      <a:r>
                        <a:rPr lang="en-GB" dirty="0" smtClean="0"/>
                        <a:t> </a:t>
                      </a:r>
                      <a:endParaRPr lang="uk-UA" dirty="0" smtClean="0">
                        <a:solidFill>
                          <a:srgbClr val="008000"/>
                        </a:solidFill>
                      </a:endParaRPr>
                    </a:p>
                    <a:p>
                      <a:r>
                        <a:rPr lang="en-GB" sz="1800" kern="120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('hello',</a:t>
                      </a:r>
                      <a:r>
                        <a:rPr lang="en-GB" dirty="0" smtClean="0">
                          <a:solidFill>
                            <a:srgbClr val="008000"/>
                          </a:solidFill>
                        </a:rPr>
                        <a:t> </a:t>
                      </a:r>
                      <a:r>
                        <a:rPr lang="en-GB" sz="1800" kern="120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"'hello'")</a:t>
                      </a:r>
                      <a:endParaRPr lang="ru-RU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super</a:t>
                      </a:r>
                    </a:p>
                    <a:p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Функція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важлива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якщо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використовується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спадкування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одного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класу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від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іншого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77857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394337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76591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b="1" dirty="0" smtClean="0"/>
              <a:t>Вбудовані </a:t>
            </a:r>
            <a:r>
              <a:rPr lang="ru-RU" sz="3600" b="1" dirty="0" err="1" smtClean="0"/>
              <a:t>функції</a:t>
            </a:r>
            <a:r>
              <a:rPr lang="uk-UA" sz="3600" b="1" dirty="0" smtClean="0"/>
              <a:t>, які </a:t>
            </a:r>
            <a:r>
              <a:rPr lang="ru-RU" sz="3600" b="1" dirty="0" err="1"/>
              <a:t>знадобляться</a:t>
            </a:r>
            <a:r>
              <a:rPr lang="ru-RU" sz="3600" b="1" dirty="0"/>
              <a:t> </a:t>
            </a:r>
            <a:r>
              <a:rPr lang="ru-RU" sz="3600" b="1" dirty="0" err="1"/>
              <a:t>пізніше</a:t>
            </a:r>
            <a:endParaRPr lang="ru-RU" sz="3600" dirty="0"/>
          </a:p>
          <a:p>
            <a:pPr algn="ctr"/>
            <a:endParaRPr lang="ru-RU" sz="36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810463"/>
              </p:ext>
            </p:extLst>
          </p:nvPr>
        </p:nvGraphicFramePr>
        <p:xfrm>
          <a:off x="0" y="961571"/>
          <a:ext cx="8926285" cy="530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8686"/>
                <a:gridCol w="4844143"/>
                <a:gridCol w="26234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>
                          <a:solidFill>
                            <a:schemeClr val="tx1"/>
                          </a:solidFill>
                        </a:rPr>
                        <a:t>Функція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>
                          <a:solidFill>
                            <a:schemeClr val="tx1"/>
                          </a:solidFill>
                        </a:rPr>
                        <a:t>Семантика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>
                          <a:solidFill>
                            <a:schemeClr val="tx1"/>
                          </a:solidFill>
                        </a:rPr>
                        <a:t>Приклад 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property</a:t>
                      </a:r>
                    </a:p>
                    <a:p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Ця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функція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є декоратором і дескриптором. 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 </a:t>
                      </a:r>
                      <a:r>
                        <a:rPr lang="ru-RU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Python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dirty="0" err="1" smtClean="0"/>
                        <a:t>property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використовується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замість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методів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dirty="0" err="1" smtClean="0"/>
                        <a:t>getter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 </a:t>
                      </a:r>
                      <a:r>
                        <a:rPr lang="ru-RU" dirty="0" err="1" smtClean="0"/>
                        <a:t>setter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issubclass</a:t>
                      </a:r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Перевіряє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, 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чи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є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клас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подклассом одного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або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декількох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інших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класів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</a:t>
                      </a:r>
                      <a:r>
                        <a:rPr lang="en-GB" dirty="0" smtClean="0"/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issubclass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GB" dirty="0" smtClean="0"/>
                        <a:t>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bool)</a:t>
                      </a:r>
                      <a:r>
                        <a:rPr lang="en-GB" dirty="0" smtClean="0"/>
                        <a:t> </a:t>
                      </a:r>
                      <a:endParaRPr lang="uk-UA" dirty="0" smtClean="0"/>
                    </a:p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ru-RU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isinstance</a:t>
                      </a:r>
                      <a:endParaRPr lang="en-GB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Перевіряє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чи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є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об'єкт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екземпляром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одного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або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декількох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класів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</a:t>
                      </a:r>
                      <a:r>
                        <a:rPr lang="en-GB" dirty="0" smtClean="0"/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isinstance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(True,</a:t>
                      </a:r>
                      <a:r>
                        <a:rPr lang="en-GB" dirty="0" smtClean="0"/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GB" dirty="0" smtClean="0"/>
                        <a:t>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ru-RU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776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hasattr</a:t>
                      </a: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getattr</a:t>
                      </a: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setattr</a:t>
                      </a: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 </a:t>
                      </a:r>
                      <a:r>
                        <a:rPr lang="en-GB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delattr</a:t>
                      </a:r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Потрібно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працювати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з атрибутами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об'єкта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, але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ім'я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атрибутів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є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динамічним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і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постійно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змінюється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classmethod</a:t>
                      </a: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 </a:t>
                      </a:r>
                      <a:r>
                        <a:rPr lang="en-GB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staticmethod</a:t>
                      </a:r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метод,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який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повинен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викликатися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в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екземплярі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або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в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класі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next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Функція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повертає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наступний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елемент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в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Ітератор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97588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/>
              <a:t>Функції</a:t>
            </a:r>
            <a:r>
              <a:rPr lang="ru-RU" sz="3600" b="1" dirty="0"/>
              <a:t>, </a:t>
            </a:r>
            <a:r>
              <a:rPr lang="ru-RU" sz="3600" b="1" dirty="0" err="1"/>
              <a:t>які</a:t>
            </a:r>
            <a:r>
              <a:rPr lang="ru-RU" sz="3600" b="1" dirty="0"/>
              <a:t> коли-</a:t>
            </a:r>
            <a:r>
              <a:rPr lang="ru-RU" sz="3600" b="1" dirty="0" err="1"/>
              <a:t>небудь</a:t>
            </a:r>
            <a:r>
              <a:rPr lang="ru-RU" sz="3600" b="1" dirty="0"/>
              <a:t> </a:t>
            </a:r>
            <a:r>
              <a:rPr lang="ru-RU" sz="3600" b="1" dirty="0" err="1"/>
              <a:t>можна</a:t>
            </a:r>
            <a:r>
              <a:rPr lang="ru-RU" sz="3600" b="1" dirty="0"/>
              <a:t> </a:t>
            </a:r>
            <a:r>
              <a:rPr lang="ru-RU" sz="3600" b="1" dirty="0" err="1"/>
              <a:t>вивчити</a:t>
            </a:r>
            <a:endParaRPr lang="ru-RU" sz="3600" b="1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278297"/>
              </p:ext>
            </p:extLst>
          </p:nvPr>
        </p:nvGraphicFramePr>
        <p:xfrm>
          <a:off x="242658" y="1162843"/>
          <a:ext cx="8487684" cy="41812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4746"/>
                <a:gridCol w="676293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>
                          <a:solidFill>
                            <a:schemeClr val="tx1"/>
                          </a:solidFill>
                        </a:rPr>
                        <a:t>Функція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>
                          <a:solidFill>
                            <a:schemeClr val="tx1"/>
                          </a:solidFill>
                        </a:rPr>
                        <a:t>Семантика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b="0" dirty="0" err="1">
                          <a:solidFill>
                            <a:schemeClr val="tx1"/>
                          </a:solidFill>
                          <a:effectLst/>
                        </a:rPr>
                        <a:t>Iter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b="0" dirty="0">
                          <a:solidFill>
                            <a:schemeClr val="tx1"/>
                          </a:solidFill>
                          <a:effectLst/>
                        </a:rPr>
                        <a:t>повертає </a:t>
                      </a:r>
                      <a:r>
                        <a:rPr lang="uk-UA" sz="1800" b="0" dirty="0" err="1">
                          <a:solidFill>
                            <a:schemeClr val="tx1"/>
                          </a:solidFill>
                          <a:effectLst/>
                        </a:rPr>
                        <a:t>ітератор</a:t>
                      </a:r>
                      <a:r>
                        <a:rPr lang="uk-UA" sz="1800" b="0" dirty="0">
                          <a:solidFill>
                            <a:schemeClr val="tx1"/>
                          </a:solidFill>
                          <a:effectLst/>
                        </a:rPr>
                        <a:t> (список, набір і т. д</a:t>
                      </a:r>
                      <a:r>
                        <a:rPr lang="uk-UA" sz="1800" b="0" dirty="0" smtClean="0">
                          <a:solidFill>
                            <a:schemeClr val="tx1"/>
                          </a:solidFill>
                          <a:effectLst/>
                        </a:rPr>
                        <a:t>.)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b="0" dirty="0" err="1" smtClean="0">
                          <a:solidFill>
                            <a:schemeClr val="tx1"/>
                          </a:solidFill>
                          <a:effectLst/>
                        </a:rPr>
                        <a:t>сallable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повертає </a:t>
                      </a:r>
                      <a:r>
                        <a:rPr lang="uk-UA" sz="1800" dirty="0" err="1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, якщо аргумент є </a:t>
                      </a:r>
                      <a:r>
                        <a:rPr lang="uk-UA" sz="1800" dirty="0" smtClean="0">
                          <a:solidFill>
                            <a:schemeClr val="tx1"/>
                          </a:solidFill>
                          <a:effectLst/>
                        </a:rPr>
                        <a:t>таким,</a:t>
                      </a:r>
                      <a:r>
                        <a:rPr lang="uk-UA" sz="1800" baseline="0" dirty="0" smtClean="0">
                          <a:solidFill>
                            <a:schemeClr val="tx1"/>
                          </a:solidFill>
                          <a:effectLst/>
                        </a:rPr>
                        <a:t> що </a:t>
                      </a:r>
                      <a:r>
                        <a:rPr lang="uk-UA" sz="1800" dirty="0" smtClean="0">
                          <a:solidFill>
                            <a:schemeClr val="tx1"/>
                          </a:solidFill>
                          <a:effectLst/>
                        </a:rPr>
                        <a:t>викликається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b="0" dirty="0" err="1">
                          <a:solidFill>
                            <a:schemeClr val="tx1"/>
                          </a:solidFill>
                          <a:effectLst/>
                        </a:rPr>
                        <a:t>filter</a:t>
                      </a:r>
                      <a:r>
                        <a:rPr lang="uk-UA" sz="18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uk-UA" sz="1800" b="0" dirty="0" err="1">
                          <a:solidFill>
                            <a:schemeClr val="tx1"/>
                          </a:solidFill>
                          <a:effectLst/>
                        </a:rPr>
                        <a:t>and</a:t>
                      </a:r>
                      <a:r>
                        <a:rPr lang="uk-UA" sz="18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uk-UA" sz="1800" b="0" dirty="0" err="1">
                          <a:solidFill>
                            <a:schemeClr val="tx1"/>
                          </a:solidFill>
                          <a:effectLst/>
                        </a:rPr>
                        <a:t>map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 smtClean="0">
                          <a:solidFill>
                            <a:schemeClr val="tx1"/>
                          </a:solidFill>
                          <a:effectLst/>
                        </a:rPr>
                        <a:t>генератор-вирази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;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</a:rPr>
                        <a:t>r</a:t>
                      </a:r>
                      <a:r>
                        <a:rPr lang="uk-UA" sz="1800" b="0" dirty="0" err="1" smtClean="0">
                          <a:solidFill>
                            <a:schemeClr val="tx1"/>
                          </a:solidFill>
                          <a:effectLst/>
                        </a:rPr>
                        <a:t>ound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 smtClean="0">
                          <a:solidFill>
                            <a:schemeClr val="tx1"/>
                          </a:solidFill>
                          <a:effectLst/>
                        </a:rPr>
                        <a:t>округлює число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r>
                        <a:rPr lang="uk-UA" sz="1800" b="0" dirty="0" err="1" smtClean="0">
                          <a:solidFill>
                            <a:schemeClr val="tx1"/>
                          </a:solidFill>
                          <a:effectLst/>
                        </a:rPr>
                        <a:t>ivmod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 smtClean="0">
                          <a:solidFill>
                            <a:schemeClr val="tx1"/>
                          </a:solidFill>
                          <a:effectLst/>
                        </a:rPr>
                        <a:t>виконує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ділення без залишку (//) і операцію по модулю (%) </a:t>
                      </a:r>
                      <a:r>
                        <a:rPr lang="uk-UA" sz="1800" dirty="0" smtClean="0">
                          <a:solidFill>
                            <a:schemeClr val="tx1"/>
                          </a:solidFill>
                          <a:effectLst/>
                        </a:rPr>
                        <a:t>одночасно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b="0" dirty="0" err="1">
                          <a:solidFill>
                            <a:schemeClr val="tx1"/>
                          </a:solidFill>
                          <a:effectLst/>
                        </a:rPr>
                        <a:t>bin</a:t>
                      </a:r>
                      <a:r>
                        <a:rPr lang="uk-UA" sz="18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b="0" dirty="0" err="1">
                          <a:solidFill>
                            <a:schemeClr val="tx1"/>
                          </a:solidFill>
                          <a:effectLst/>
                        </a:rPr>
                        <a:t>oct</a:t>
                      </a:r>
                      <a:r>
                        <a:rPr lang="uk-UA" sz="1800" b="0" dirty="0">
                          <a:solidFill>
                            <a:schemeClr val="tx1"/>
                          </a:solidFill>
                          <a:effectLst/>
                        </a:rPr>
                        <a:t> і </a:t>
                      </a:r>
                      <a:r>
                        <a:rPr lang="uk-UA" sz="1800" b="0" dirty="0" err="1">
                          <a:solidFill>
                            <a:schemeClr val="tx1"/>
                          </a:solidFill>
                          <a:effectLst/>
                        </a:rPr>
                        <a:t>hex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 smtClean="0">
                          <a:solidFill>
                            <a:schemeClr val="tx1"/>
                          </a:solidFill>
                          <a:effectLst/>
                        </a:rPr>
                        <a:t>служать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для відображення чисел у вигляді рядка в двійковій, </a:t>
                      </a:r>
                      <a:r>
                        <a:rPr lang="uk-UA" sz="1800" dirty="0" err="1">
                          <a:solidFill>
                            <a:schemeClr val="tx1"/>
                          </a:solidFill>
                          <a:effectLst/>
                        </a:rPr>
                        <a:t>вісімковій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 або </a:t>
                      </a:r>
                      <a:r>
                        <a:rPr lang="uk-UA" sz="1800" dirty="0" err="1">
                          <a:solidFill>
                            <a:schemeClr val="tx1"/>
                          </a:solidFill>
                          <a:effectLst/>
                        </a:rPr>
                        <a:t>шістнадцятковій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uk-UA" sz="1800" dirty="0" smtClean="0">
                          <a:solidFill>
                            <a:schemeClr val="tx1"/>
                          </a:solidFill>
                          <a:effectLst/>
                        </a:rPr>
                        <a:t>формі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b="0" dirty="0" err="1">
                          <a:solidFill>
                            <a:schemeClr val="tx1"/>
                          </a:solidFill>
                          <a:effectLst/>
                        </a:rPr>
                        <a:t>abs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 smtClean="0">
                          <a:solidFill>
                            <a:schemeClr val="tx1"/>
                          </a:solidFill>
                          <a:effectLst/>
                        </a:rPr>
                        <a:t>повертає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абсолютне значення числа (аргумент може бути цілим або числом з плаваючою комою, якщо аргумент є комплексним числом, його величина повертається</a:t>
                      </a:r>
                      <a:r>
                        <a:rPr lang="uk-UA" sz="1800" dirty="0" smtClean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18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b="0" dirty="0" err="1" smtClean="0">
                          <a:solidFill>
                            <a:schemeClr val="tx1"/>
                          </a:solidFill>
                          <a:effectLst/>
                        </a:rPr>
                        <a:t>hash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b="0" dirty="0" err="1" smtClean="0">
                          <a:solidFill>
                            <a:schemeClr val="tx1"/>
                          </a:solidFill>
                          <a:effectLst/>
                        </a:rPr>
                        <a:t>objec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30153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/>
              <a:t>Функції</a:t>
            </a:r>
            <a:r>
              <a:rPr lang="ru-RU" sz="3600" b="1" dirty="0"/>
              <a:t>, </a:t>
            </a:r>
            <a:r>
              <a:rPr lang="ru-RU" sz="3600" b="1" dirty="0" err="1"/>
              <a:t>які</a:t>
            </a:r>
            <a:r>
              <a:rPr lang="ru-RU" sz="3600" b="1" dirty="0"/>
              <a:t> коли-</a:t>
            </a:r>
            <a:r>
              <a:rPr lang="ru-RU" sz="3600" b="1" dirty="0" err="1"/>
              <a:t>небудь</a:t>
            </a:r>
            <a:r>
              <a:rPr lang="ru-RU" sz="3600" b="1" dirty="0"/>
              <a:t> </a:t>
            </a:r>
            <a:r>
              <a:rPr lang="ru-RU" sz="3600" b="1" dirty="0" err="1"/>
              <a:t>можна</a:t>
            </a:r>
            <a:r>
              <a:rPr lang="ru-RU" sz="3600" b="1" dirty="0"/>
              <a:t> </a:t>
            </a:r>
            <a:r>
              <a:rPr lang="ru-RU" sz="3600" b="1" dirty="0" err="1"/>
              <a:t>вивчити</a:t>
            </a:r>
            <a:endParaRPr lang="ru-RU" sz="3600" b="1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231505"/>
              </p:ext>
            </p:extLst>
          </p:nvPr>
        </p:nvGraphicFramePr>
        <p:xfrm>
          <a:off x="124505" y="1102291"/>
          <a:ext cx="8943295" cy="47682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98210"/>
                <a:gridCol w="694508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>
                          <a:solidFill>
                            <a:schemeClr val="tx1"/>
                          </a:solidFill>
                        </a:rPr>
                        <a:t>Функція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>
                          <a:solidFill>
                            <a:schemeClr val="tx1"/>
                          </a:solidFill>
                        </a:rPr>
                        <a:t>Семантика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b="0" dirty="0" err="1">
                          <a:solidFill>
                            <a:schemeClr val="tx1"/>
                          </a:solidFill>
                          <a:effectLst/>
                        </a:rPr>
                        <a:t>ord</a:t>
                      </a:r>
                      <a:r>
                        <a:rPr lang="uk-UA" sz="1800" b="0" dirty="0">
                          <a:solidFill>
                            <a:schemeClr val="tx1"/>
                          </a:solidFill>
                          <a:effectLst/>
                        </a:rPr>
                        <a:t> і </a:t>
                      </a:r>
                      <a:r>
                        <a:rPr lang="uk-UA" sz="1800" b="0" dirty="0" err="1">
                          <a:solidFill>
                            <a:schemeClr val="tx1"/>
                          </a:solidFill>
                          <a:effectLst/>
                        </a:rPr>
                        <a:t>chr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b="0" dirty="0" smtClean="0">
                          <a:solidFill>
                            <a:schemeClr val="tx1"/>
                          </a:solidFill>
                          <a:effectLst/>
                        </a:rPr>
                        <a:t>можуть </a:t>
                      </a:r>
                      <a:r>
                        <a:rPr lang="uk-UA" sz="1800" b="0" dirty="0">
                          <a:solidFill>
                            <a:schemeClr val="tx1"/>
                          </a:solidFill>
                          <a:effectLst/>
                        </a:rPr>
                        <a:t>стати в нагоді при вивченні ASCII або </a:t>
                      </a:r>
                      <a:r>
                        <a:rPr lang="uk-UA" sz="1800" b="0" dirty="0" err="1">
                          <a:solidFill>
                            <a:schemeClr val="tx1"/>
                          </a:solidFill>
                          <a:effectLst/>
                        </a:rPr>
                        <a:t>Unicode</a:t>
                      </a:r>
                      <a:r>
                        <a:rPr lang="uk-UA" sz="1800" b="0" dirty="0">
                          <a:solidFill>
                            <a:schemeClr val="tx1"/>
                          </a:solidFill>
                          <a:effectLst/>
                        </a:rPr>
                        <a:t>;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b="0">
                          <a:solidFill>
                            <a:schemeClr val="tx1"/>
                          </a:solidFill>
                          <a:effectLst/>
                        </a:rPr>
                        <a:t>exec і eval</a:t>
                      </a:r>
                      <a:endParaRPr lang="ru-RU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b="0" dirty="0" smtClean="0">
                          <a:solidFill>
                            <a:schemeClr val="tx1"/>
                          </a:solidFill>
                          <a:effectLst/>
                        </a:rPr>
                        <a:t>для </a:t>
                      </a:r>
                      <a:r>
                        <a:rPr lang="uk-UA" sz="1800" b="0" dirty="0">
                          <a:solidFill>
                            <a:schemeClr val="tx1"/>
                          </a:solidFill>
                          <a:effectLst/>
                        </a:rPr>
                        <a:t>виконання рядки;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b="0">
                          <a:solidFill>
                            <a:schemeClr val="tx1"/>
                          </a:solidFill>
                          <a:effectLst/>
                        </a:rPr>
                        <a:t>compile</a:t>
                      </a:r>
                      <a:endParaRPr lang="ru-RU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b="0">
                          <a:solidFill>
                            <a:schemeClr val="tx1"/>
                          </a:solidFill>
                          <a:effectLst/>
                        </a:rPr>
                        <a:t>slice</a:t>
                      </a:r>
                      <a:endParaRPr lang="ru-RU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b="0" dirty="0" smtClean="0">
                          <a:solidFill>
                            <a:schemeClr val="tx1"/>
                          </a:solidFill>
                          <a:effectLst/>
                        </a:rPr>
                        <a:t>якщо </a:t>
                      </a:r>
                      <a:r>
                        <a:rPr lang="uk-UA" sz="1800" b="0" dirty="0">
                          <a:solidFill>
                            <a:schemeClr val="tx1"/>
                          </a:solidFill>
                          <a:effectLst/>
                        </a:rPr>
                        <a:t>ви реалізуєте __</a:t>
                      </a:r>
                      <a:r>
                        <a:rPr lang="uk-UA" sz="1800" b="0" dirty="0" err="1">
                          <a:solidFill>
                            <a:schemeClr val="tx1"/>
                          </a:solidFill>
                          <a:effectLst/>
                        </a:rPr>
                        <a:t>getitem</a:t>
                      </a:r>
                      <a:r>
                        <a:rPr lang="uk-UA" sz="1800" b="0" dirty="0">
                          <a:solidFill>
                            <a:schemeClr val="tx1"/>
                          </a:solidFill>
                          <a:effectLst/>
                        </a:rPr>
                        <a:t>__ для створення користувальницької послідовності, це може вам знадобитися;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b="0">
                          <a:solidFill>
                            <a:schemeClr val="tx1"/>
                          </a:solidFill>
                          <a:effectLst/>
                        </a:rPr>
                        <a:t>bytes, bytearray і memoryview</a:t>
                      </a:r>
                      <a:endParaRPr lang="ru-RU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b="0" dirty="0" smtClean="0">
                          <a:solidFill>
                            <a:schemeClr val="tx1"/>
                          </a:solidFill>
                          <a:effectLst/>
                        </a:rPr>
                        <a:t>якщо </a:t>
                      </a:r>
                      <a:r>
                        <a:rPr lang="uk-UA" sz="1800" b="0" dirty="0">
                          <a:solidFill>
                            <a:schemeClr val="tx1"/>
                          </a:solidFill>
                          <a:effectLst/>
                        </a:rPr>
                        <a:t>ви часто працюєте з байтами;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b="0">
                          <a:solidFill>
                            <a:schemeClr val="tx1"/>
                          </a:solidFill>
                          <a:effectLst/>
                        </a:rPr>
                        <a:t>ascii</a:t>
                      </a:r>
                      <a:endParaRPr lang="ru-RU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b="0" dirty="0" smtClean="0">
                          <a:solidFill>
                            <a:schemeClr val="tx1"/>
                          </a:solidFill>
                          <a:effectLst/>
                        </a:rPr>
                        <a:t>схожий </a:t>
                      </a:r>
                      <a:r>
                        <a:rPr lang="uk-UA" sz="1800" b="0" dirty="0">
                          <a:solidFill>
                            <a:schemeClr val="tx1"/>
                          </a:solidFill>
                          <a:effectLst/>
                        </a:rPr>
                        <a:t>на </a:t>
                      </a:r>
                      <a:r>
                        <a:rPr lang="uk-UA" sz="1800" b="0" dirty="0" err="1">
                          <a:solidFill>
                            <a:schemeClr val="tx1"/>
                          </a:solidFill>
                          <a:effectLst/>
                        </a:rPr>
                        <a:t>repr</a:t>
                      </a:r>
                      <a:r>
                        <a:rPr lang="uk-UA" sz="1800" b="0" dirty="0">
                          <a:solidFill>
                            <a:schemeClr val="tx1"/>
                          </a:solidFill>
                          <a:effectLst/>
                        </a:rPr>
                        <a:t>, але повертає подання об'єкта тільки в ASCII;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b="0">
                          <a:solidFill>
                            <a:schemeClr val="tx1"/>
                          </a:solidFill>
                          <a:effectLst/>
                        </a:rPr>
                        <a:t>frozenset</a:t>
                      </a:r>
                      <a:endParaRPr lang="ru-RU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b="0" dirty="0" smtClean="0">
                          <a:solidFill>
                            <a:schemeClr val="tx1"/>
                          </a:solidFill>
                          <a:effectLst/>
                        </a:rPr>
                        <a:t>як </a:t>
                      </a:r>
                      <a:r>
                        <a:rPr lang="uk-UA" sz="1800" b="0" dirty="0" err="1">
                          <a:solidFill>
                            <a:schemeClr val="tx1"/>
                          </a:solidFill>
                          <a:effectLst/>
                        </a:rPr>
                        <a:t>set</a:t>
                      </a:r>
                      <a:r>
                        <a:rPr lang="uk-UA" sz="1800" b="0" dirty="0">
                          <a:solidFill>
                            <a:schemeClr val="tx1"/>
                          </a:solidFill>
                          <a:effectLst/>
                        </a:rPr>
                        <a:t>, але він залишається незмінною (і </a:t>
                      </a:r>
                      <a:r>
                        <a:rPr lang="uk-UA" sz="1800" b="0" dirty="0" err="1">
                          <a:solidFill>
                            <a:schemeClr val="tx1"/>
                          </a:solidFill>
                          <a:effectLst/>
                        </a:rPr>
                        <a:t>хешіруемий</a:t>
                      </a:r>
                      <a:r>
                        <a:rPr lang="uk-UA" sz="1800" b="0" dirty="0">
                          <a:solidFill>
                            <a:schemeClr val="tx1"/>
                          </a:solidFill>
                          <a:effectLst/>
                        </a:rPr>
                        <a:t>);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b="0">
                          <a:solidFill>
                            <a:schemeClr val="tx1"/>
                          </a:solidFill>
                          <a:effectLst/>
                        </a:rPr>
                        <a:t>__import__</a:t>
                      </a:r>
                      <a:endParaRPr lang="ru-RU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b="0" dirty="0" smtClean="0">
                          <a:solidFill>
                            <a:schemeClr val="tx1"/>
                          </a:solidFill>
                          <a:effectLst/>
                        </a:rPr>
                        <a:t>краще </a:t>
                      </a:r>
                      <a:r>
                        <a:rPr lang="uk-UA" sz="1800" b="0" dirty="0">
                          <a:solidFill>
                            <a:schemeClr val="tx1"/>
                          </a:solidFill>
                          <a:effectLst/>
                        </a:rPr>
                        <a:t>використовувати </a:t>
                      </a:r>
                      <a:r>
                        <a:rPr lang="uk-UA" sz="1800" b="0" dirty="0" err="1">
                          <a:solidFill>
                            <a:schemeClr val="tx1"/>
                          </a:solidFill>
                          <a:effectLst/>
                        </a:rPr>
                        <a:t>importlib</a:t>
                      </a:r>
                      <a:r>
                        <a:rPr lang="uk-UA" sz="1800" b="0" dirty="0">
                          <a:solidFill>
                            <a:schemeClr val="tx1"/>
                          </a:solidFill>
                          <a:effectLst/>
                        </a:rPr>
                        <a:t>;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b="0" dirty="0" err="1" smtClean="0">
                          <a:solidFill>
                            <a:schemeClr val="tx1"/>
                          </a:solidFill>
                          <a:effectLst/>
                        </a:rPr>
                        <a:t>аormat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b="0" dirty="0" smtClean="0">
                          <a:solidFill>
                            <a:schemeClr val="tx1"/>
                          </a:solidFill>
                          <a:effectLst/>
                        </a:rPr>
                        <a:t>викликає </a:t>
                      </a:r>
                      <a:r>
                        <a:rPr lang="uk-UA" sz="1800" b="0" dirty="0">
                          <a:solidFill>
                            <a:schemeClr val="tx1"/>
                          </a:solidFill>
                          <a:effectLst/>
                        </a:rPr>
                        <a:t>метод __</a:t>
                      </a:r>
                      <a:r>
                        <a:rPr lang="uk-UA" sz="1800" b="0" dirty="0" err="1">
                          <a:solidFill>
                            <a:schemeClr val="tx1"/>
                          </a:solidFill>
                          <a:effectLst/>
                        </a:rPr>
                        <a:t>format</a:t>
                      </a:r>
                      <a:r>
                        <a:rPr lang="uk-UA" sz="1800" b="0" dirty="0">
                          <a:solidFill>
                            <a:schemeClr val="tx1"/>
                          </a:solidFill>
                          <a:effectLst/>
                        </a:rPr>
                        <a:t>__, який використовується для форматування рядків;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</a:rPr>
                        <a:t>p</a:t>
                      </a:r>
                      <a:r>
                        <a:rPr lang="uk-UA" sz="1800" b="0" dirty="0" err="1" smtClean="0">
                          <a:solidFill>
                            <a:schemeClr val="tx1"/>
                          </a:solidFill>
                          <a:effectLst/>
                        </a:rPr>
                        <a:t>ow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b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uk-UA" sz="1800" b="0" dirty="0">
                          <a:solidFill>
                            <a:schemeClr val="tx1"/>
                          </a:solidFill>
                          <a:effectLst/>
                        </a:rPr>
                        <a:t>оператор піднесення до </a:t>
                      </a:r>
                      <a:r>
                        <a:rPr lang="uk-UA" sz="1800" b="0" dirty="0" err="1">
                          <a:solidFill>
                            <a:schemeClr val="tx1"/>
                          </a:solidFill>
                          <a:effectLst/>
                        </a:rPr>
                        <a:t>степеня</a:t>
                      </a:r>
                      <a:r>
                        <a:rPr lang="uk-UA" sz="1800" b="0" dirty="0">
                          <a:solidFill>
                            <a:schemeClr val="tx1"/>
                          </a:solidFill>
                          <a:effectLst/>
                        </a:rPr>
                        <a:t> (**);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b="0" dirty="0" err="1" smtClean="0">
                          <a:solidFill>
                            <a:schemeClr val="tx1"/>
                          </a:solidFill>
                          <a:effectLst/>
                        </a:rPr>
                        <a:t>complex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b="0" dirty="0">
                          <a:solidFill>
                            <a:schemeClr val="tx1"/>
                          </a:solidFill>
                          <a:effectLst/>
                        </a:rPr>
                        <a:t> якщо ви не використовуєте комплексні числа (4j + 3), вона вам не знадобиться.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7458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Объект 2"/>
          <p:cNvSpPr>
            <a:spLocks noGrp="1"/>
          </p:cNvSpPr>
          <p:nvPr>
            <p:ph idx="4294967295"/>
          </p:nvPr>
        </p:nvSpPr>
        <p:spPr bwMode="auto">
          <a:xfrm>
            <a:off x="147070" y="1031624"/>
            <a:ext cx="8852229" cy="12239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FontTx/>
              <a:buNone/>
            </a:pPr>
            <a:r>
              <a:rPr lang="uk-UA" sz="2200" dirty="0" smtClean="0">
                <a:cs typeface="Arial" pitchFamily="34" charset="0"/>
              </a:rPr>
              <a:t>Специфічні для певної програми дії не мають прямих відповідників у бібліотеках </a:t>
            </a:r>
            <a:r>
              <a:rPr lang="en-US" sz="2200" dirty="0" smtClean="0">
                <a:cs typeface="Arial" pitchFamily="34" charset="0"/>
              </a:rPr>
              <a:t>Python </a:t>
            </a:r>
            <a:r>
              <a:rPr lang="uk-UA" sz="2200" dirty="0" smtClean="0">
                <a:cs typeface="Arial" pitchFamily="34" charset="0"/>
              </a:rPr>
              <a:t>і для їх виконання програміст має створити власні функції, тобто </a:t>
            </a:r>
            <a:r>
              <a:rPr lang="uk-UA" sz="2200" b="1" i="1" dirty="0" smtClean="0">
                <a:cs typeface="Arial" pitchFamily="34" charset="0"/>
              </a:rPr>
              <a:t>функції користувача. </a:t>
            </a:r>
          </a:p>
        </p:txBody>
      </p:sp>
      <p:grpSp>
        <p:nvGrpSpPr>
          <p:cNvPr id="23556" name="Скругленный прямоугольник 5"/>
          <p:cNvGrpSpPr>
            <a:grpSpLocks/>
          </p:cNvGrpSpPr>
          <p:nvPr/>
        </p:nvGrpSpPr>
        <p:grpSpPr bwMode="auto">
          <a:xfrm>
            <a:off x="14086" y="4642168"/>
            <a:ext cx="9129912" cy="1390650"/>
            <a:chOff x="115" y="3183"/>
            <a:chExt cx="5561" cy="876"/>
          </a:xfrm>
        </p:grpSpPr>
        <p:pic>
          <p:nvPicPr>
            <p:cNvPr id="4101" name="Скругленный прямоугольник 5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5" y="3183"/>
              <a:ext cx="5561" cy="876"/>
            </a:xfrm>
            <a:prstGeom prst="rect">
              <a:avLst/>
            </a:prstGeom>
            <a:noFill/>
            <a:effectLst>
              <a:outerShdw dist="107763" dir="18900000" algn="ctr" rotWithShape="0">
                <a:srgbClr val="5F5F5F">
                  <a:alpha val="50000"/>
                </a:srgbClr>
              </a:outerShdw>
            </a:effectLst>
          </p:spPr>
        </p:pic>
        <p:sp>
          <p:nvSpPr>
            <p:cNvPr id="23561" name="Text Box 6"/>
            <p:cNvSpPr txBox="1">
              <a:spLocks noChangeArrowheads="1"/>
            </p:cNvSpPr>
            <p:nvPr/>
          </p:nvSpPr>
          <p:spPr bwMode="auto">
            <a:xfrm>
              <a:off x="196" y="3241"/>
              <a:ext cx="5392" cy="6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ru-RU" sz="2200" b="1" i="1" dirty="0">
                  <a:solidFill>
                    <a:srgbClr val="0000CC"/>
                  </a:solidFill>
                </a:rPr>
                <a:t>Параметрами</a:t>
              </a:r>
              <a:r>
                <a:rPr lang="ru-RU" sz="2200" dirty="0">
                  <a:solidFill>
                    <a:srgbClr val="000000"/>
                  </a:solidFill>
                </a:rPr>
                <a:t> </a:t>
              </a:r>
              <a:r>
                <a:rPr lang="ru-RU" sz="2200" dirty="0" err="1">
                  <a:solidFill>
                    <a:srgbClr val="000000"/>
                  </a:solidFill>
                </a:rPr>
                <a:t>називають</a:t>
              </a:r>
              <a:r>
                <a:rPr lang="ru-RU" sz="2200" dirty="0">
                  <a:solidFill>
                    <a:srgbClr val="000000"/>
                  </a:solidFill>
                </a:rPr>
                <a:t> </a:t>
              </a:r>
              <a:r>
                <a:rPr lang="ru-RU" sz="2200" dirty="0" err="1">
                  <a:solidFill>
                    <a:srgbClr val="000000"/>
                  </a:solidFill>
                </a:rPr>
                <a:t>змінні</a:t>
              </a:r>
              <a:r>
                <a:rPr lang="ru-RU" sz="2200" dirty="0">
                  <a:solidFill>
                    <a:srgbClr val="000000"/>
                  </a:solidFill>
                </a:rPr>
                <a:t>, за </a:t>
              </a:r>
              <a:r>
                <a:rPr lang="ru-RU" sz="2200" dirty="0" err="1">
                  <a:solidFill>
                    <a:srgbClr val="000000"/>
                  </a:solidFill>
                </a:rPr>
                <a:t>допомогою</a:t>
              </a:r>
              <a:r>
                <a:rPr lang="ru-RU" sz="2200" dirty="0">
                  <a:solidFill>
                    <a:srgbClr val="000000"/>
                  </a:solidFill>
                </a:rPr>
                <a:t> </a:t>
              </a:r>
              <a:r>
                <a:rPr lang="ru-RU" sz="2200" dirty="0" err="1">
                  <a:solidFill>
                    <a:srgbClr val="000000"/>
                  </a:solidFill>
                </a:rPr>
                <a:t>яких</a:t>
              </a:r>
              <a:r>
                <a:rPr lang="ru-RU" sz="2200" dirty="0">
                  <a:solidFill>
                    <a:srgbClr val="000000"/>
                  </a:solidFill>
                </a:rPr>
                <a:t> </a:t>
              </a:r>
              <a:r>
                <a:rPr lang="ru-RU" sz="2200" dirty="0" err="1">
                  <a:solidFill>
                    <a:srgbClr val="000000"/>
                  </a:solidFill>
                </a:rPr>
                <a:t>здійснюється</a:t>
              </a:r>
              <a:r>
                <a:rPr lang="ru-RU" sz="2200" dirty="0">
                  <a:solidFill>
                    <a:srgbClr val="000000"/>
                  </a:solidFill>
                </a:rPr>
                <a:t> </a:t>
              </a:r>
              <a:r>
                <a:rPr lang="ru-RU" sz="2200" dirty="0" err="1">
                  <a:solidFill>
                    <a:srgbClr val="000000"/>
                  </a:solidFill>
                </a:rPr>
                <a:t>передавання</a:t>
              </a:r>
              <a:r>
                <a:rPr lang="ru-RU" sz="2200" dirty="0">
                  <a:solidFill>
                    <a:srgbClr val="000000"/>
                  </a:solidFill>
                </a:rPr>
                <a:t> </a:t>
              </a:r>
              <a:r>
                <a:rPr lang="ru-RU" sz="2200" dirty="0" err="1">
                  <a:solidFill>
                    <a:srgbClr val="000000"/>
                  </a:solidFill>
                </a:rPr>
                <a:t>даних</a:t>
              </a:r>
              <a:r>
                <a:rPr lang="ru-RU" sz="2200" dirty="0">
                  <a:solidFill>
                    <a:srgbClr val="000000"/>
                  </a:solidFill>
                </a:rPr>
                <a:t> до </a:t>
              </a:r>
              <a:r>
                <a:rPr lang="ru-RU" sz="2200" dirty="0" err="1">
                  <a:solidFill>
                    <a:srgbClr val="000000"/>
                  </a:solidFill>
                </a:rPr>
                <a:t>функції</a:t>
              </a:r>
              <a:r>
                <a:rPr lang="ru-RU" sz="2200" dirty="0">
                  <a:solidFill>
                    <a:srgbClr val="000000"/>
                  </a:solidFill>
                </a:rPr>
                <a:t>, </a:t>
              </a:r>
              <a:r>
                <a:rPr lang="ru-RU" sz="2200" dirty="0" err="1">
                  <a:solidFill>
                    <a:srgbClr val="000000"/>
                  </a:solidFill>
                </a:rPr>
                <a:t>що</a:t>
              </a:r>
              <a:r>
                <a:rPr lang="ru-RU" sz="2200" dirty="0">
                  <a:solidFill>
                    <a:srgbClr val="000000"/>
                  </a:solidFill>
                </a:rPr>
                <a:t> </a:t>
              </a:r>
              <a:r>
                <a:rPr lang="ru-RU" sz="2200" dirty="0" err="1">
                  <a:solidFill>
                    <a:srgbClr val="000000"/>
                  </a:solidFill>
                </a:rPr>
                <a:t>викликається</a:t>
              </a:r>
              <a:r>
                <a:rPr lang="ru-RU" sz="2200" dirty="0">
                  <a:solidFill>
                    <a:srgbClr val="000000"/>
                  </a:solidFill>
                </a:rPr>
                <a:t>, з </a:t>
              </a:r>
              <a:r>
                <a:rPr lang="ru-RU" sz="2200" dirty="0" err="1">
                  <a:solidFill>
                    <a:srgbClr val="000000"/>
                  </a:solidFill>
                </a:rPr>
                <a:t>програмного</a:t>
              </a:r>
              <a:r>
                <a:rPr lang="ru-RU" sz="2200" dirty="0">
                  <a:solidFill>
                    <a:srgbClr val="000000"/>
                  </a:solidFill>
                </a:rPr>
                <a:t> блока, </a:t>
              </a:r>
              <a:r>
                <a:rPr lang="ru-RU" sz="2200" dirty="0" err="1">
                  <a:solidFill>
                    <a:srgbClr val="000000"/>
                  </a:solidFill>
                </a:rPr>
                <a:t>який</a:t>
              </a:r>
              <a:r>
                <a:rPr lang="ru-RU" sz="2200" dirty="0">
                  <a:solidFill>
                    <a:srgbClr val="000000"/>
                  </a:solidFill>
                </a:rPr>
                <a:t> </a:t>
              </a:r>
              <a:r>
                <a:rPr lang="ru-RU" sz="2200" dirty="0" err="1">
                  <a:solidFill>
                    <a:srgbClr val="000000"/>
                  </a:solidFill>
                </a:rPr>
                <a:t>здійснює</a:t>
              </a:r>
              <a:r>
                <a:rPr lang="ru-RU" sz="2200" dirty="0">
                  <a:solidFill>
                    <a:srgbClr val="000000"/>
                  </a:solidFill>
                </a:rPr>
                <a:t> </a:t>
              </a:r>
              <a:r>
                <a:rPr lang="ru-RU" sz="2200" dirty="0" err="1">
                  <a:solidFill>
                    <a:srgbClr val="000000"/>
                  </a:solidFill>
                </a:rPr>
                <a:t>виклик</a:t>
              </a:r>
              <a:r>
                <a:rPr lang="ru-RU" sz="2200" dirty="0">
                  <a:solidFill>
                    <a:srgbClr val="000000"/>
                  </a:solidFill>
                </a:rPr>
                <a:t>.</a:t>
              </a:r>
              <a:endParaRPr lang="uk-UA" sz="22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3557" name="Скругленный прямоугольник 5"/>
          <p:cNvGrpSpPr>
            <a:grpSpLocks/>
          </p:cNvGrpSpPr>
          <p:nvPr/>
        </p:nvGrpSpPr>
        <p:grpSpPr bwMode="auto">
          <a:xfrm>
            <a:off x="-1" y="2474225"/>
            <a:ext cx="9143999" cy="1873105"/>
            <a:chOff x="115" y="3183"/>
            <a:chExt cx="5561" cy="950"/>
          </a:xfrm>
        </p:grpSpPr>
        <p:pic>
          <p:nvPicPr>
            <p:cNvPr id="4106" name="Скругленный прямоугольник 5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5" y="3183"/>
              <a:ext cx="5561" cy="950"/>
            </a:xfrm>
            <a:prstGeom prst="rect">
              <a:avLst/>
            </a:prstGeom>
            <a:noFill/>
            <a:effectLst>
              <a:outerShdw dist="107763" dir="18900000" algn="ctr" rotWithShape="0">
                <a:srgbClr val="5F5F5F">
                  <a:alpha val="50000"/>
                </a:srgbClr>
              </a:outerShdw>
            </a:effectLst>
          </p:spPr>
        </p:pic>
        <p:sp>
          <p:nvSpPr>
            <p:cNvPr id="23559" name="Text Box 11"/>
            <p:cNvSpPr txBox="1">
              <a:spLocks noChangeArrowheads="1"/>
            </p:cNvSpPr>
            <p:nvPr/>
          </p:nvSpPr>
          <p:spPr bwMode="auto">
            <a:xfrm>
              <a:off x="196" y="3241"/>
              <a:ext cx="5392" cy="6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uk-UA" sz="2200" b="1" dirty="0">
                  <a:solidFill>
                    <a:srgbClr val="000099"/>
                  </a:solidFill>
                </a:rPr>
                <a:t>Функції </a:t>
              </a:r>
              <a:r>
                <a:rPr lang="uk-UA" sz="2200" b="1" dirty="0" smtClean="0">
                  <a:solidFill>
                    <a:srgbClr val="000099"/>
                  </a:solidFill>
                </a:rPr>
                <a:t>користувача можна </a:t>
              </a:r>
              <a:r>
                <a:rPr lang="uk-UA" sz="2200" b="1" dirty="0">
                  <a:solidFill>
                    <a:srgbClr val="000099"/>
                  </a:solidFill>
                </a:rPr>
                <a:t>поділити на:</a:t>
              </a:r>
            </a:p>
            <a:p>
              <a:pPr>
                <a:buClr>
                  <a:srgbClr val="990000"/>
                </a:buClr>
                <a:buFont typeface="Wingdings" pitchFamily="2" charset="2"/>
                <a:buChar char="q"/>
              </a:pPr>
              <a:r>
                <a:rPr lang="uk-UA" sz="2200" b="1" dirty="0" smtClean="0"/>
                <a:t> функції </a:t>
              </a:r>
              <a:r>
                <a:rPr lang="uk-UA" sz="2200" b="1" dirty="0"/>
                <a:t>без параметрів, що не повертають значення</a:t>
              </a:r>
            </a:p>
            <a:p>
              <a:pPr>
                <a:buClr>
                  <a:srgbClr val="990000"/>
                </a:buClr>
                <a:buFont typeface="Wingdings" pitchFamily="2" charset="2"/>
                <a:buChar char="q"/>
              </a:pPr>
              <a:r>
                <a:rPr lang="uk-UA" sz="2200" b="1" dirty="0" smtClean="0"/>
                <a:t> функції </a:t>
              </a:r>
              <a:r>
                <a:rPr lang="uk-UA" sz="2200" b="1" dirty="0"/>
                <a:t>з параметрами, що не повертають значення </a:t>
              </a:r>
            </a:p>
            <a:p>
              <a:pPr>
                <a:buClr>
                  <a:srgbClr val="990000"/>
                </a:buClr>
                <a:buFont typeface="Wingdings" pitchFamily="2" charset="2"/>
                <a:buChar char="q"/>
              </a:pPr>
              <a:r>
                <a:rPr lang="uk-UA" sz="2200" b="1" dirty="0" smtClean="0"/>
                <a:t> функції </a:t>
              </a:r>
              <a:r>
                <a:rPr lang="uk-UA" sz="2200" b="1" dirty="0"/>
                <a:t>з параметрами, що повертають значення. </a:t>
              </a:r>
            </a:p>
          </p:txBody>
        </p:sp>
      </p:grpSp>
      <p:sp>
        <p:nvSpPr>
          <p:cNvPr id="10" name="Rectangle 8"/>
          <p:cNvSpPr txBox="1">
            <a:spLocks noChangeArrowheads="1"/>
          </p:cNvSpPr>
          <p:nvPr/>
        </p:nvSpPr>
        <p:spPr bwMode="auto">
          <a:xfrm>
            <a:off x="14086" y="-3426"/>
            <a:ext cx="9129914" cy="792163"/>
          </a:xfrm>
          <a:prstGeom prst="rect">
            <a:avLst/>
          </a:prstGeom>
          <a:noFill/>
          <a:ln>
            <a:miter lim="800000"/>
            <a:headEnd/>
            <a:tailEnd/>
          </a:ln>
          <a:effec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uk-UA" b="1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 Функції користувача на </a:t>
            </a:r>
            <a:r>
              <a:rPr lang="en-US" b="1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Python</a:t>
            </a:r>
            <a:endParaRPr lang="uk-UA" b="1" dirty="0" smtClean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56760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771" y="120136"/>
            <a:ext cx="912222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300" b="1" dirty="0" err="1"/>
              <a:t>Визначення</a:t>
            </a:r>
            <a:r>
              <a:rPr lang="ru-RU" sz="3300" b="1" dirty="0"/>
              <a:t> </a:t>
            </a:r>
            <a:r>
              <a:rPr lang="ru-RU" sz="3300" b="1" dirty="0" err="1" smtClean="0"/>
              <a:t>функції</a:t>
            </a:r>
            <a:r>
              <a:rPr lang="ru-RU" sz="3300" b="1" dirty="0" smtClean="0"/>
              <a:t> </a:t>
            </a:r>
            <a:r>
              <a:rPr lang="ru-RU" sz="3300" b="1" dirty="0" err="1" smtClean="0"/>
              <a:t>користувача</a:t>
            </a:r>
            <a:r>
              <a:rPr lang="ru-RU" sz="3300" b="1" dirty="0" smtClean="0"/>
              <a:t> без </a:t>
            </a:r>
            <a:r>
              <a:rPr lang="ru-RU" sz="3300" b="1" dirty="0" err="1" smtClean="0"/>
              <a:t>параметрів</a:t>
            </a:r>
            <a:endParaRPr lang="ru-RU" sz="33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77585" y="972016"/>
            <a:ext cx="86106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200" dirty="0" smtClean="0"/>
              <a:t>Визначення функції складається з заголовка та тіла функції.</a:t>
            </a:r>
          </a:p>
          <a:p>
            <a:r>
              <a:rPr lang="uk-UA" sz="2200" dirty="0" smtClean="0"/>
              <a:t>Синтаксис </a:t>
            </a:r>
            <a:r>
              <a:rPr lang="uk-UA" sz="2200" dirty="0"/>
              <a:t>означення функції </a:t>
            </a:r>
            <a:r>
              <a:rPr lang="uk-UA" sz="2200" dirty="0" smtClean="0"/>
              <a:t>без </a:t>
            </a:r>
            <a:r>
              <a:rPr lang="uk-UA" sz="2200" dirty="0"/>
              <a:t>параметрів є </a:t>
            </a:r>
            <a:r>
              <a:rPr lang="uk-UA" sz="2200" dirty="0" smtClean="0"/>
              <a:t>таким:</a:t>
            </a:r>
            <a:endParaRPr lang="ru-RU" sz="2200" dirty="0"/>
          </a:p>
        </p:txBody>
      </p:sp>
      <p:grpSp>
        <p:nvGrpSpPr>
          <p:cNvPr id="4" name="Скругленный прямоугольник 3"/>
          <p:cNvGrpSpPr>
            <a:grpSpLocks/>
          </p:cNvGrpSpPr>
          <p:nvPr/>
        </p:nvGrpSpPr>
        <p:grpSpPr bwMode="auto">
          <a:xfrm>
            <a:off x="2212676" y="1870708"/>
            <a:ext cx="3730924" cy="1231963"/>
            <a:chOff x="1394" y="1263"/>
            <a:chExt cx="2972" cy="1448"/>
          </a:xfrm>
        </p:grpSpPr>
        <p:pic>
          <p:nvPicPr>
            <p:cNvPr id="5" name="Скругленный прямоугольник 3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94" y="1263"/>
              <a:ext cx="2972" cy="1448"/>
            </a:xfrm>
            <a:prstGeom prst="rect">
              <a:avLst/>
            </a:prstGeom>
            <a:noFill/>
            <a:effectLst>
              <a:outerShdw dist="107763" dir="18900000" algn="ctr" rotWithShape="0">
                <a:srgbClr val="5F5F5F">
                  <a:alpha val="50000"/>
                </a:srgbClr>
              </a:outerShdw>
            </a:effectLst>
          </p:spPr>
        </p:pic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490" y="1372"/>
              <a:ext cx="2780" cy="1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eaLnBrk="0" hangingPunct="0">
                <a:lnSpc>
                  <a:spcPct val="90000"/>
                </a:lnSpc>
                <a:spcBef>
                  <a:spcPct val="20000"/>
                </a:spcBef>
              </a:pPr>
              <a:r>
                <a:rPr lang="en-US" sz="2200" b="1" dirty="0" err="1" smtClean="0">
                  <a:solidFill>
                    <a:srgbClr val="0000CC"/>
                  </a:solidFill>
                </a:rPr>
                <a:t>def</a:t>
              </a:r>
              <a:r>
                <a:rPr lang="en-US" sz="2200" b="1" dirty="0" smtClean="0">
                  <a:solidFill>
                    <a:srgbClr val="0000CC"/>
                  </a:solidFill>
                </a:rPr>
                <a:t> </a:t>
              </a:r>
              <a:r>
                <a:rPr lang="en-US" sz="2200" b="1" dirty="0">
                  <a:solidFill>
                    <a:srgbClr val="000000"/>
                  </a:solidFill>
                </a:rPr>
                <a:t>&lt;</a:t>
              </a:r>
              <a:r>
                <a:rPr lang="ru-RU" sz="2200" b="1" dirty="0" err="1" smtClean="0">
                  <a:solidFill>
                    <a:srgbClr val="000000"/>
                  </a:solidFill>
                </a:rPr>
                <a:t>ім’я</a:t>
              </a:r>
              <a:r>
                <a:rPr lang="en-US" sz="2200" b="1" dirty="0" smtClean="0">
                  <a:solidFill>
                    <a:srgbClr val="000000"/>
                  </a:solidFill>
                </a:rPr>
                <a:t>_</a:t>
              </a:r>
              <a:r>
                <a:rPr lang="uk-UA" sz="2200" b="1" dirty="0" smtClean="0">
                  <a:solidFill>
                    <a:srgbClr val="000000"/>
                  </a:solidFill>
                </a:rPr>
                <a:t>функції</a:t>
              </a:r>
              <a:r>
                <a:rPr lang="ru-RU" sz="2200" b="1" dirty="0" smtClean="0">
                  <a:solidFill>
                    <a:srgbClr val="000000"/>
                  </a:solidFill>
                </a:rPr>
                <a:t>&gt;() :</a:t>
              </a:r>
            </a:p>
            <a:p>
              <a:pPr eaLnBrk="0" hangingPunct="0">
                <a:lnSpc>
                  <a:spcPct val="90000"/>
                </a:lnSpc>
                <a:spcBef>
                  <a:spcPct val="20000"/>
                </a:spcBef>
              </a:pPr>
              <a:r>
                <a:rPr lang="uk-UA" sz="2200" b="1" dirty="0">
                  <a:solidFill>
                    <a:srgbClr val="000000"/>
                  </a:solidFill>
                </a:rPr>
                <a:t>	</a:t>
              </a:r>
              <a:r>
                <a:rPr lang="uk-UA" sz="2200" b="1" dirty="0" smtClean="0">
                  <a:solidFill>
                    <a:srgbClr val="000000"/>
                  </a:solidFill>
                </a:rPr>
                <a:t>блок коду</a:t>
              </a:r>
              <a:endParaRPr lang="ru-RU" sz="22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7" name="Прямоугольник 6"/>
          <p:cNvSpPr/>
          <p:nvPr/>
        </p:nvSpPr>
        <p:spPr>
          <a:xfrm>
            <a:off x="1055914" y="3173487"/>
            <a:ext cx="7832271" cy="110799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sz="2200" b="1" dirty="0" smtClean="0"/>
              <a:t>Правила </a:t>
            </a:r>
            <a:r>
              <a:rPr lang="ru-RU" sz="2200" b="1" dirty="0" err="1" smtClean="0"/>
              <a:t>визначення</a:t>
            </a:r>
            <a:r>
              <a:rPr lang="ru-RU" sz="2200" b="1" dirty="0" smtClean="0"/>
              <a:t> </a:t>
            </a:r>
            <a:r>
              <a:rPr lang="ru-RU" sz="2200" b="1" dirty="0" err="1" smtClean="0"/>
              <a:t>імен</a:t>
            </a:r>
            <a:r>
              <a:rPr lang="ru-RU" sz="2200" b="1" dirty="0" smtClean="0"/>
              <a:t> </a:t>
            </a:r>
            <a:r>
              <a:rPr lang="ru-RU" sz="2200" b="1" dirty="0" err="1" smtClean="0"/>
              <a:t>функцій</a:t>
            </a:r>
            <a:r>
              <a:rPr lang="ru-RU" sz="2200" b="1" dirty="0" smtClean="0"/>
              <a:t>:</a:t>
            </a:r>
          </a:p>
          <a:p>
            <a:r>
              <a:rPr lang="ru-RU" sz="2200" dirty="0" err="1" smtClean="0"/>
              <a:t>Імена</a:t>
            </a:r>
            <a:r>
              <a:rPr lang="ru-RU" sz="2200" dirty="0" smtClean="0"/>
              <a:t> </a:t>
            </a:r>
            <a:r>
              <a:rPr lang="ru-RU" sz="2200" dirty="0" err="1"/>
              <a:t>повинні</a:t>
            </a:r>
            <a:r>
              <a:rPr lang="ru-RU" sz="2200" dirty="0"/>
              <a:t> </a:t>
            </a:r>
            <a:r>
              <a:rPr lang="ru-RU" sz="2200" dirty="0" err="1"/>
              <a:t>починатися</a:t>
            </a:r>
            <a:r>
              <a:rPr lang="ru-RU" sz="2200" dirty="0"/>
              <a:t> з </a:t>
            </a:r>
            <a:r>
              <a:rPr lang="ru-RU" sz="2200" dirty="0" err="1"/>
              <a:t>букви</a:t>
            </a:r>
            <a:r>
              <a:rPr lang="ru-RU" sz="2200" dirty="0"/>
              <a:t> </a:t>
            </a:r>
            <a:r>
              <a:rPr lang="ru-RU" sz="2200" dirty="0" err="1"/>
              <a:t>або</a:t>
            </a:r>
            <a:r>
              <a:rPr lang="ru-RU" sz="2200" dirty="0"/>
              <a:t> </a:t>
            </a:r>
            <a:r>
              <a:rPr lang="ru-RU" sz="2200" dirty="0" smtClean="0"/>
              <a:t>знака </a:t>
            </a:r>
            <a:r>
              <a:rPr lang="ru-RU" sz="2200" dirty="0" err="1" smtClean="0"/>
              <a:t>підкреслення</a:t>
            </a:r>
            <a:r>
              <a:rPr lang="ru-RU" sz="2200" dirty="0" smtClean="0"/>
              <a:t> </a:t>
            </a:r>
            <a:r>
              <a:rPr lang="ru-RU" sz="2200" dirty="0"/>
              <a:t>(</a:t>
            </a:r>
            <a:r>
              <a:rPr lang="ru-RU" sz="2200" dirty="0" err="1"/>
              <a:t>містити</a:t>
            </a:r>
            <a:r>
              <a:rPr lang="ru-RU" sz="2200" dirty="0"/>
              <a:t> </a:t>
            </a:r>
            <a:r>
              <a:rPr lang="ru-RU" sz="2200" dirty="0" err="1"/>
              <a:t>тільки</a:t>
            </a:r>
            <a:r>
              <a:rPr lang="ru-RU" sz="2200" dirty="0"/>
              <a:t> </a:t>
            </a:r>
            <a:r>
              <a:rPr lang="ru-RU" sz="2200" dirty="0" err="1"/>
              <a:t>букви</a:t>
            </a:r>
            <a:r>
              <a:rPr lang="ru-RU" sz="2200" dirty="0"/>
              <a:t>, </a:t>
            </a:r>
            <a:r>
              <a:rPr lang="ru-RU" sz="2200" dirty="0" err="1"/>
              <a:t>цифри</a:t>
            </a:r>
            <a:r>
              <a:rPr lang="ru-RU" sz="2200" dirty="0"/>
              <a:t> </a:t>
            </a:r>
            <a:r>
              <a:rPr lang="ru-RU" sz="2200" dirty="0" err="1"/>
              <a:t>або</a:t>
            </a:r>
            <a:r>
              <a:rPr lang="ru-RU" sz="2200" dirty="0"/>
              <a:t> знак </a:t>
            </a:r>
            <a:r>
              <a:rPr lang="ru-RU" sz="2200" dirty="0" err="1" smtClean="0"/>
              <a:t>підкреслення</a:t>
            </a:r>
            <a:r>
              <a:rPr lang="ru-RU" sz="2200" dirty="0" smtClean="0"/>
              <a:t>).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771" y="3269287"/>
            <a:ext cx="1146175" cy="1171990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1055915" y="4463887"/>
            <a:ext cx="7832270" cy="212365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sz="2200" b="1" dirty="0" smtClean="0"/>
              <a:t>Правила </a:t>
            </a:r>
            <a:r>
              <a:rPr lang="ru-RU" sz="2200" b="1" dirty="0" err="1" smtClean="0"/>
              <a:t>визначення</a:t>
            </a:r>
            <a:r>
              <a:rPr lang="ru-RU" sz="2200" b="1" dirty="0" smtClean="0"/>
              <a:t> заголовка і </a:t>
            </a:r>
            <a:r>
              <a:rPr lang="ru-RU" sz="2200" b="1" dirty="0" err="1" smtClean="0"/>
              <a:t>тіла</a:t>
            </a:r>
            <a:r>
              <a:rPr lang="ru-RU" sz="2200" b="1" dirty="0" smtClean="0"/>
              <a:t> </a:t>
            </a:r>
            <a:r>
              <a:rPr lang="ru-RU" sz="2200" b="1" dirty="0" err="1" smtClean="0"/>
              <a:t>функцій</a:t>
            </a:r>
            <a:r>
              <a:rPr lang="ru-RU" sz="2200" b="1" dirty="0" smtClean="0"/>
              <a:t>:</a:t>
            </a:r>
          </a:p>
          <a:p>
            <a:pPr marL="457200" indent="-457200">
              <a:buAutoNum type="arabicPeriod"/>
            </a:pPr>
            <a:r>
              <a:rPr lang="uk-UA" sz="2200" dirty="0" smtClean="0"/>
              <a:t>Ключове слово </a:t>
            </a:r>
            <a:r>
              <a:rPr lang="en-US" sz="2200" b="1" dirty="0" err="1" smtClean="0">
                <a:solidFill>
                  <a:srgbClr val="0000CC"/>
                </a:solidFill>
              </a:rPr>
              <a:t>def</a:t>
            </a:r>
            <a:r>
              <a:rPr lang="uk-UA" sz="2200" b="1" dirty="0" smtClean="0">
                <a:solidFill>
                  <a:srgbClr val="0000CC"/>
                </a:solidFill>
              </a:rPr>
              <a:t> </a:t>
            </a:r>
            <a:r>
              <a:rPr lang="uk-UA" sz="2200" dirty="0" smtClean="0"/>
              <a:t>означує оголошення заголовка функції;</a:t>
            </a:r>
          </a:p>
          <a:p>
            <a:pPr marL="457200" indent="-457200">
              <a:buAutoNum type="arabicPeriod"/>
            </a:pPr>
            <a:r>
              <a:rPr lang="uk-UA" sz="2200" dirty="0" smtClean="0"/>
              <a:t>Наявність дужок </a:t>
            </a:r>
            <a:r>
              <a:rPr lang="uk-UA" sz="2200" b="1" dirty="0" smtClean="0">
                <a:solidFill>
                  <a:srgbClr val="0000CC"/>
                </a:solidFill>
              </a:rPr>
              <a:t>()</a:t>
            </a:r>
            <a:r>
              <a:rPr lang="uk-UA" sz="2200" dirty="0" smtClean="0"/>
              <a:t> після імені функції </a:t>
            </a:r>
            <a:r>
              <a:rPr lang="uk-UA" sz="2200" dirty="0" err="1" smtClean="0"/>
              <a:t>обов</a:t>
            </a:r>
            <a:r>
              <a:rPr lang="en-US" sz="2200" dirty="0" smtClean="0"/>
              <a:t>’</a:t>
            </a:r>
            <a:r>
              <a:rPr lang="uk-UA" sz="2200" dirty="0" err="1" smtClean="0"/>
              <a:t>язкова</a:t>
            </a:r>
            <a:endParaRPr lang="uk-UA" sz="2200" dirty="0" smtClean="0"/>
          </a:p>
          <a:p>
            <a:pPr marL="457200" indent="-457200">
              <a:buAutoNum type="arabicPeriod"/>
            </a:pPr>
            <a:r>
              <a:rPr lang="uk-UA" sz="2200" dirty="0" smtClean="0"/>
              <a:t>Наявність двокрапки </a:t>
            </a:r>
            <a:r>
              <a:rPr lang="en-US" sz="2200" b="1" dirty="0" smtClean="0">
                <a:solidFill>
                  <a:srgbClr val="0000CC"/>
                </a:solidFill>
              </a:rPr>
              <a:t>:</a:t>
            </a:r>
            <a:r>
              <a:rPr lang="uk-UA" sz="2200" b="1" dirty="0" smtClean="0">
                <a:solidFill>
                  <a:srgbClr val="0000CC"/>
                </a:solidFill>
              </a:rPr>
              <a:t> </a:t>
            </a:r>
            <a:r>
              <a:rPr lang="uk-UA" sz="2200" dirty="0" smtClean="0"/>
              <a:t>перед тілом функції </a:t>
            </a:r>
            <a:r>
              <a:rPr lang="uk-UA" sz="2200" dirty="0" err="1" smtClean="0"/>
              <a:t>обов</a:t>
            </a:r>
            <a:r>
              <a:rPr lang="en-US" sz="2200" dirty="0"/>
              <a:t>’</a:t>
            </a:r>
            <a:r>
              <a:rPr lang="uk-UA" sz="2200" dirty="0" err="1" smtClean="0"/>
              <a:t>язкова</a:t>
            </a:r>
            <a:r>
              <a:rPr lang="uk-UA" sz="2200" dirty="0" smtClean="0"/>
              <a:t>;</a:t>
            </a:r>
          </a:p>
          <a:p>
            <a:pPr marL="457200" indent="-457200">
              <a:buAutoNum type="arabicPeriod"/>
            </a:pPr>
            <a:r>
              <a:rPr lang="uk-UA" sz="2200" dirty="0" smtClean="0"/>
              <a:t>Блок коду повинен мати </a:t>
            </a:r>
            <a:r>
              <a:rPr lang="uk-UA" sz="2200" b="1" dirty="0" smtClean="0">
                <a:solidFill>
                  <a:srgbClr val="0000CC"/>
                </a:solidFill>
              </a:rPr>
              <a:t>однакові для усіх операторів функції відступи </a:t>
            </a:r>
            <a:r>
              <a:rPr lang="uk-UA" sz="2200" dirty="0" smtClean="0"/>
              <a:t>для визначення початку і кінця тіла функції </a:t>
            </a:r>
            <a:endParaRPr lang="uk-UA" sz="2200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771" y="4577972"/>
            <a:ext cx="1146175" cy="117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8382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771" y="120136"/>
            <a:ext cx="912222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300" b="1" dirty="0" err="1"/>
              <a:t>Визначення</a:t>
            </a:r>
            <a:r>
              <a:rPr lang="ru-RU" sz="3300" b="1" dirty="0"/>
              <a:t> </a:t>
            </a:r>
            <a:r>
              <a:rPr lang="ru-RU" sz="3300" b="1" dirty="0" err="1" smtClean="0"/>
              <a:t>функції</a:t>
            </a:r>
            <a:r>
              <a:rPr lang="ru-RU" sz="3300" b="1" dirty="0" smtClean="0"/>
              <a:t> </a:t>
            </a:r>
            <a:r>
              <a:rPr lang="ru-RU" sz="3300" b="1" dirty="0" err="1" smtClean="0"/>
              <a:t>користувача</a:t>
            </a:r>
            <a:r>
              <a:rPr lang="ru-RU" sz="3300" b="1" dirty="0" smtClean="0"/>
              <a:t> без </a:t>
            </a:r>
            <a:r>
              <a:rPr lang="ru-RU" sz="3300" b="1" dirty="0" err="1" smtClean="0"/>
              <a:t>параметрів</a:t>
            </a:r>
            <a:endParaRPr lang="ru-RU" sz="33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8776" y="1196417"/>
            <a:ext cx="878502" cy="824606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1636507" y="1161394"/>
            <a:ext cx="666929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err="1" smtClean="0"/>
              <a:t>Визначимо</a:t>
            </a:r>
            <a:r>
              <a:rPr lang="ru-RU" sz="2200" dirty="0" smtClean="0"/>
              <a:t>  </a:t>
            </a:r>
            <a:r>
              <a:rPr lang="ru-RU" sz="2200" dirty="0" err="1"/>
              <a:t>функцію</a:t>
            </a:r>
            <a:r>
              <a:rPr lang="ru-RU" sz="2200" dirty="0"/>
              <a:t> без </a:t>
            </a:r>
            <a:r>
              <a:rPr lang="ru-RU" sz="2200" dirty="0" err="1"/>
              <a:t>вхідних</a:t>
            </a:r>
            <a:r>
              <a:rPr lang="ru-RU" sz="2200" dirty="0"/>
              <a:t> </a:t>
            </a:r>
            <a:r>
              <a:rPr lang="ru-RU" sz="2200" dirty="0" err="1"/>
              <a:t>параметрів</a:t>
            </a:r>
            <a:r>
              <a:rPr lang="ru-RU" sz="2200" dirty="0"/>
              <a:t>, яка </a:t>
            </a:r>
            <a:r>
              <a:rPr lang="ru-RU" sz="2200" dirty="0" err="1" smtClean="0"/>
              <a:t>виводить</a:t>
            </a:r>
            <a:r>
              <a:rPr lang="ru-RU" sz="2200" dirty="0" smtClean="0"/>
              <a:t> </a:t>
            </a:r>
            <a:r>
              <a:rPr lang="ru-RU" sz="2200" dirty="0" err="1" smtClean="0"/>
              <a:t>повідомлення</a:t>
            </a:r>
            <a:r>
              <a:rPr lang="ru-RU" sz="2200" dirty="0" smtClean="0"/>
              <a:t> </a:t>
            </a:r>
            <a:r>
              <a:rPr lang="ru-RU" sz="2200" dirty="0"/>
              <a:t>на </a:t>
            </a:r>
            <a:r>
              <a:rPr lang="ru-RU" sz="2200" dirty="0" err="1"/>
              <a:t>екран</a:t>
            </a:r>
            <a:r>
              <a:rPr lang="ru-RU" sz="2200" dirty="0"/>
              <a:t>: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2090057" y="2195195"/>
            <a:ext cx="4572000" cy="1785104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r>
              <a:rPr lang="ru-RU" sz="2200" dirty="0" err="1">
                <a:solidFill>
                  <a:srgbClr val="0000CC"/>
                </a:solidFill>
              </a:rPr>
              <a:t>def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err="1">
                <a:solidFill>
                  <a:srgbClr val="0000CC"/>
                </a:solidFill>
              </a:rPr>
              <a:t>Menu</a:t>
            </a:r>
            <a:r>
              <a:rPr lang="ru-RU" sz="2200" dirty="0">
                <a:solidFill>
                  <a:srgbClr val="0000CC"/>
                </a:solidFill>
              </a:rPr>
              <a:t>():</a:t>
            </a:r>
          </a:p>
          <a:p>
            <a:r>
              <a:rPr lang="ru-RU" sz="2200" dirty="0">
                <a:solidFill>
                  <a:srgbClr val="0000CC"/>
                </a:solidFill>
              </a:rPr>
              <a:t>    </a:t>
            </a:r>
            <a:r>
              <a:rPr lang="ru-RU" sz="2200" dirty="0" err="1">
                <a:solidFill>
                  <a:srgbClr val="0000CC"/>
                </a:solidFill>
              </a:rPr>
              <a:t>print</a:t>
            </a:r>
            <a:r>
              <a:rPr lang="ru-RU" sz="2200" dirty="0">
                <a:solidFill>
                  <a:srgbClr val="0000CC"/>
                </a:solidFill>
              </a:rPr>
              <a:t>('1. </a:t>
            </a:r>
            <a:r>
              <a:rPr lang="ru-RU" sz="2200" dirty="0" err="1">
                <a:solidFill>
                  <a:srgbClr val="0000CC"/>
                </a:solidFill>
              </a:rPr>
              <a:t>enter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err="1">
                <a:solidFill>
                  <a:srgbClr val="0000CC"/>
                </a:solidFill>
              </a:rPr>
              <a:t>data</a:t>
            </a:r>
            <a:r>
              <a:rPr lang="ru-RU" sz="2200" dirty="0">
                <a:solidFill>
                  <a:srgbClr val="0000CC"/>
                </a:solidFill>
              </a:rPr>
              <a:t>') </a:t>
            </a:r>
          </a:p>
          <a:p>
            <a:r>
              <a:rPr lang="ru-RU" sz="2200" dirty="0">
                <a:solidFill>
                  <a:srgbClr val="0000CC"/>
                </a:solidFill>
              </a:rPr>
              <a:t>    </a:t>
            </a:r>
            <a:r>
              <a:rPr lang="ru-RU" sz="2200" dirty="0" err="1">
                <a:solidFill>
                  <a:srgbClr val="0000CC"/>
                </a:solidFill>
              </a:rPr>
              <a:t>print</a:t>
            </a:r>
            <a:r>
              <a:rPr lang="ru-RU" sz="2200" dirty="0">
                <a:solidFill>
                  <a:srgbClr val="0000CC"/>
                </a:solidFill>
              </a:rPr>
              <a:t>('2. </a:t>
            </a:r>
            <a:r>
              <a:rPr lang="ru-RU" sz="2200" dirty="0" err="1" smtClean="0">
                <a:solidFill>
                  <a:srgbClr val="0000CC"/>
                </a:solidFill>
              </a:rPr>
              <a:t>sum</a:t>
            </a:r>
            <a:r>
              <a:rPr lang="ru-RU" sz="2200" dirty="0" smtClean="0">
                <a:solidFill>
                  <a:srgbClr val="0000CC"/>
                </a:solidFill>
              </a:rPr>
              <a:t> </a:t>
            </a:r>
            <a:r>
              <a:rPr lang="ru-RU" sz="2200" dirty="0" err="1" smtClean="0">
                <a:solidFill>
                  <a:srgbClr val="0000CC"/>
                </a:solidFill>
              </a:rPr>
              <a:t>year</a:t>
            </a:r>
            <a:r>
              <a:rPr lang="ru-RU" sz="2200" dirty="0" smtClean="0">
                <a:solidFill>
                  <a:srgbClr val="0000CC"/>
                </a:solidFill>
              </a:rPr>
              <a:t> </a:t>
            </a:r>
            <a:r>
              <a:rPr lang="ru-RU" sz="2200" dirty="0" err="1">
                <a:solidFill>
                  <a:srgbClr val="0000CC"/>
                </a:solidFill>
              </a:rPr>
              <a:t>by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err="1">
                <a:solidFill>
                  <a:srgbClr val="0000CC"/>
                </a:solidFill>
              </a:rPr>
              <a:t>year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smtClean="0">
                <a:solidFill>
                  <a:srgbClr val="0000CC"/>
                </a:solidFill>
              </a:rPr>
              <a:t>') </a:t>
            </a:r>
            <a:endParaRPr lang="ru-RU" sz="2200" dirty="0">
              <a:solidFill>
                <a:srgbClr val="0000CC"/>
              </a:solidFill>
            </a:endParaRPr>
          </a:p>
          <a:p>
            <a:r>
              <a:rPr lang="ru-RU" sz="2200" dirty="0">
                <a:solidFill>
                  <a:srgbClr val="0000CC"/>
                </a:solidFill>
              </a:rPr>
              <a:t>    </a:t>
            </a:r>
            <a:r>
              <a:rPr lang="ru-RU" sz="2200" dirty="0" err="1">
                <a:solidFill>
                  <a:srgbClr val="0000CC"/>
                </a:solidFill>
              </a:rPr>
              <a:t>print</a:t>
            </a:r>
            <a:r>
              <a:rPr lang="ru-RU" sz="2200" dirty="0">
                <a:solidFill>
                  <a:srgbClr val="0000CC"/>
                </a:solidFill>
              </a:rPr>
              <a:t>('3. </a:t>
            </a:r>
            <a:r>
              <a:rPr lang="ru-RU" sz="2200" dirty="0" err="1">
                <a:solidFill>
                  <a:srgbClr val="0000CC"/>
                </a:solidFill>
              </a:rPr>
              <a:t>final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err="1">
                <a:solidFill>
                  <a:srgbClr val="0000CC"/>
                </a:solidFill>
              </a:rPr>
              <a:t>sum</a:t>
            </a:r>
            <a:r>
              <a:rPr lang="ru-RU" sz="2200" dirty="0">
                <a:solidFill>
                  <a:srgbClr val="0000CC"/>
                </a:solidFill>
              </a:rPr>
              <a:t>') </a:t>
            </a:r>
          </a:p>
          <a:p>
            <a:r>
              <a:rPr lang="ru-RU" sz="2200" dirty="0">
                <a:solidFill>
                  <a:srgbClr val="0000CC"/>
                </a:solidFill>
              </a:rPr>
              <a:t>    </a:t>
            </a:r>
            <a:r>
              <a:rPr lang="ru-RU" sz="2200" dirty="0" err="1">
                <a:solidFill>
                  <a:srgbClr val="0000CC"/>
                </a:solidFill>
              </a:rPr>
              <a:t>print</a:t>
            </a:r>
            <a:r>
              <a:rPr lang="ru-RU" sz="2200" dirty="0">
                <a:solidFill>
                  <a:srgbClr val="0000CC"/>
                </a:solidFill>
              </a:rPr>
              <a:t>('4. </a:t>
            </a:r>
            <a:r>
              <a:rPr lang="ru-RU" sz="2200" dirty="0" err="1">
                <a:solidFill>
                  <a:srgbClr val="0000CC"/>
                </a:solidFill>
              </a:rPr>
              <a:t>clear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err="1">
                <a:solidFill>
                  <a:srgbClr val="0000CC"/>
                </a:solidFill>
              </a:rPr>
              <a:t>calculations</a:t>
            </a:r>
            <a:r>
              <a:rPr lang="ru-RU" sz="2200" dirty="0">
                <a:solidFill>
                  <a:srgbClr val="0000CC"/>
                </a:solidFill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1898941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0" y="188913"/>
            <a:ext cx="9144000" cy="504825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sz="3600" b="1" dirty="0" smtClean="0">
                <a:latin typeface="+mn-lt"/>
              </a:rPr>
              <a:t>Зміст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294967295"/>
          </p:nvPr>
        </p:nvSpPr>
        <p:spPr>
          <a:xfrm>
            <a:off x="8326419" y="6731668"/>
            <a:ext cx="817581" cy="252663"/>
          </a:xfrm>
        </p:spPr>
        <p:txBody>
          <a:bodyPr/>
          <a:lstStyle/>
          <a:p>
            <a:fld id="{7B90A16E-565A-4D16-A269-B03B8AC28450}" type="slidenum">
              <a:rPr lang="ru-RU" smtClean="0"/>
              <a:pPr/>
              <a:t>3</a:t>
            </a:fld>
            <a:r>
              <a:rPr lang="en-US" smtClean="0"/>
              <a:t>/63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798968" y="981194"/>
            <a:ext cx="7807822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uk-UA" b="1" dirty="0">
                <a:cs typeface="Arial" pitchFamily="34" charset="0"/>
              </a:rPr>
              <a:t>Поняття </a:t>
            </a:r>
            <a:r>
              <a:rPr lang="uk-UA" b="1" dirty="0" smtClean="0">
                <a:cs typeface="Arial" pitchFamily="34" charset="0"/>
              </a:rPr>
              <a:t>функції</a:t>
            </a:r>
          </a:p>
          <a:p>
            <a:pPr marL="342900" indent="-342900">
              <a:buFont typeface="+mj-lt"/>
              <a:buAutoNum type="arabicPeriod"/>
            </a:pPr>
            <a:r>
              <a:rPr lang="uk-UA" b="1" dirty="0" smtClean="0"/>
              <a:t>Повторне </a:t>
            </a:r>
            <a:r>
              <a:rPr lang="uk-UA" b="1" dirty="0"/>
              <a:t>використання </a:t>
            </a:r>
            <a:r>
              <a:rPr lang="uk-UA" b="1" dirty="0" smtClean="0"/>
              <a:t>коду</a:t>
            </a:r>
          </a:p>
          <a:p>
            <a:pPr marL="342900" indent="-342900">
              <a:buFont typeface="+mj-lt"/>
              <a:buAutoNum type="arabicPeriod"/>
            </a:pPr>
            <a:r>
              <a:rPr lang="uk-UA" b="1" dirty="0"/>
              <a:t>Різновиди функцій </a:t>
            </a:r>
            <a:endParaRPr lang="uk-UA" b="1" dirty="0" smtClean="0"/>
          </a:p>
          <a:p>
            <a:pPr marL="342900" indent="-342900">
              <a:buFont typeface="+mj-lt"/>
              <a:buAutoNum type="arabicPeriod"/>
            </a:pPr>
            <a:r>
              <a:rPr lang="uk-UA" b="1" dirty="0"/>
              <a:t>Вбудовані функції </a:t>
            </a:r>
            <a:r>
              <a:rPr lang="en-US" b="1" dirty="0" smtClean="0"/>
              <a:t>Python</a:t>
            </a:r>
            <a:endParaRPr lang="uk-UA" b="1" dirty="0" smtClean="0"/>
          </a:p>
          <a:p>
            <a:pPr marL="342900" indent="-342900">
              <a:buFont typeface="+mj-lt"/>
              <a:buAutoNum type="arabicPeriod"/>
            </a:pPr>
            <a:r>
              <a:rPr lang="uk-UA" b="1" dirty="0">
                <a:cs typeface="Arial" pitchFamily="34" charset="0"/>
              </a:rPr>
              <a:t>Функції користувача на </a:t>
            </a:r>
            <a:r>
              <a:rPr lang="en-US" b="1" dirty="0" smtClean="0">
                <a:cs typeface="Arial" pitchFamily="34" charset="0"/>
              </a:rPr>
              <a:t>Python</a:t>
            </a:r>
            <a:endParaRPr lang="uk-UA" b="1" dirty="0" smtClean="0">
              <a:cs typeface="Arial" pitchFamily="34" charset="0"/>
            </a:endParaRPr>
          </a:p>
          <a:p>
            <a:pPr lvl="1"/>
            <a:r>
              <a:rPr lang="ru-RU" b="1" dirty="0" smtClean="0"/>
              <a:t>5.1. </a:t>
            </a:r>
            <a:r>
              <a:rPr lang="ru-RU" b="1" dirty="0" err="1" smtClean="0"/>
              <a:t>Визначення</a:t>
            </a:r>
            <a:r>
              <a:rPr lang="ru-RU" b="1" dirty="0" smtClean="0"/>
              <a:t> </a:t>
            </a:r>
            <a:r>
              <a:rPr lang="ru-RU" b="1" dirty="0" err="1"/>
              <a:t>функції</a:t>
            </a:r>
            <a:r>
              <a:rPr lang="ru-RU" b="1" dirty="0"/>
              <a:t> </a:t>
            </a:r>
            <a:r>
              <a:rPr lang="ru-RU" b="1" dirty="0" err="1"/>
              <a:t>користувача</a:t>
            </a:r>
            <a:r>
              <a:rPr lang="ru-RU" b="1" dirty="0"/>
              <a:t> без </a:t>
            </a:r>
            <a:r>
              <a:rPr lang="ru-RU" b="1" dirty="0" err="1" smtClean="0"/>
              <a:t>параметрів</a:t>
            </a:r>
            <a:endParaRPr lang="ru-RU" b="1" dirty="0" smtClean="0"/>
          </a:p>
          <a:p>
            <a:pPr lvl="1"/>
            <a:r>
              <a:rPr lang="uk-UA" b="1" dirty="0" smtClean="0">
                <a:cs typeface="Arial" pitchFamily="34" charset="0"/>
              </a:rPr>
              <a:t>5.2. Виклик </a:t>
            </a:r>
            <a:r>
              <a:rPr lang="uk-UA" b="1" dirty="0">
                <a:cs typeface="Arial" pitchFamily="34" charset="0"/>
              </a:rPr>
              <a:t>функції, що не повертає значення і не має </a:t>
            </a:r>
            <a:r>
              <a:rPr lang="uk-UA" b="1" dirty="0" smtClean="0">
                <a:cs typeface="Arial" pitchFamily="34" charset="0"/>
              </a:rPr>
              <a:t>параметрів</a:t>
            </a:r>
          </a:p>
          <a:p>
            <a:pPr lvl="1"/>
            <a:r>
              <a:rPr lang="uk-UA" b="1" dirty="0" smtClean="0">
                <a:cs typeface="Arial" pitchFamily="34" charset="0"/>
              </a:rPr>
              <a:t>5.3. Механізм </a:t>
            </a:r>
            <a:r>
              <a:rPr lang="uk-UA" b="1" dirty="0">
                <a:cs typeface="Arial" pitchFamily="34" charset="0"/>
              </a:rPr>
              <a:t>виклику </a:t>
            </a:r>
            <a:r>
              <a:rPr lang="uk-UA" b="1" dirty="0" smtClean="0">
                <a:cs typeface="Arial" pitchFamily="34" charset="0"/>
              </a:rPr>
              <a:t>функцій</a:t>
            </a:r>
          </a:p>
          <a:p>
            <a:pPr lvl="1"/>
            <a:r>
              <a:rPr lang="uk-UA" b="1" dirty="0" smtClean="0">
                <a:cs typeface="Arial" pitchFamily="34" charset="0"/>
              </a:rPr>
              <a:t>5.4. Визначення функції </a:t>
            </a:r>
            <a:r>
              <a:rPr lang="uk-UA" b="1" dirty="0">
                <a:cs typeface="Arial" pitchFamily="34" charset="0"/>
              </a:rPr>
              <a:t>користувача з </a:t>
            </a:r>
            <a:r>
              <a:rPr lang="uk-UA" b="1" dirty="0" smtClean="0">
                <a:cs typeface="Arial" pitchFamily="34" charset="0"/>
              </a:rPr>
              <a:t>параметрами</a:t>
            </a:r>
          </a:p>
          <a:p>
            <a:pPr lvl="1"/>
            <a:r>
              <a:rPr lang="uk-UA" b="1" dirty="0" smtClean="0">
                <a:cs typeface="Arial" pitchFamily="34" charset="0"/>
              </a:rPr>
              <a:t>5.5. Виклик </a:t>
            </a:r>
            <a:r>
              <a:rPr lang="uk-UA" b="1" dirty="0">
                <a:cs typeface="Arial" pitchFamily="34" charset="0"/>
              </a:rPr>
              <a:t>функції користувача з </a:t>
            </a:r>
            <a:r>
              <a:rPr lang="uk-UA" b="1" dirty="0" smtClean="0">
                <a:cs typeface="Arial" pitchFamily="34" charset="0"/>
              </a:rPr>
              <a:t>параметрами</a:t>
            </a:r>
          </a:p>
          <a:p>
            <a:pPr lvl="1"/>
            <a:r>
              <a:rPr lang="uk-UA" b="1" dirty="0" smtClean="0">
                <a:cs typeface="Arial" pitchFamily="34" charset="0"/>
              </a:rPr>
              <a:t>5.6. Функції, </a:t>
            </a:r>
            <a:r>
              <a:rPr lang="uk-UA" b="1" dirty="0">
                <a:cs typeface="Arial" pitchFamily="34" charset="0"/>
              </a:rPr>
              <a:t>що повертають значення</a:t>
            </a:r>
          </a:p>
          <a:p>
            <a:pPr lvl="1"/>
            <a:r>
              <a:rPr lang="ru-RU" b="1" dirty="0" smtClean="0">
                <a:solidFill>
                  <a:srgbClr val="000000"/>
                </a:solidFill>
              </a:rPr>
              <a:t>5.7. </a:t>
            </a:r>
            <a:r>
              <a:rPr lang="ru-RU" b="1" dirty="0" err="1" smtClean="0">
                <a:solidFill>
                  <a:srgbClr val="000000"/>
                </a:solidFill>
              </a:rPr>
              <a:t>Простори</a:t>
            </a:r>
            <a:r>
              <a:rPr lang="ru-RU" b="1" dirty="0" smtClean="0">
                <a:solidFill>
                  <a:srgbClr val="000000"/>
                </a:solidFill>
              </a:rPr>
              <a:t> </a:t>
            </a:r>
            <a:r>
              <a:rPr lang="ru-RU" b="1" dirty="0" err="1">
                <a:solidFill>
                  <a:srgbClr val="000000"/>
                </a:solidFill>
              </a:rPr>
              <a:t>імен</a:t>
            </a:r>
            <a:r>
              <a:rPr lang="ru-RU" b="1" dirty="0">
                <a:solidFill>
                  <a:srgbClr val="000000"/>
                </a:solidFill>
              </a:rPr>
              <a:t> та </a:t>
            </a:r>
            <a:r>
              <a:rPr lang="ru-RU" b="1" dirty="0" err="1">
                <a:solidFill>
                  <a:srgbClr val="000000"/>
                </a:solidFill>
              </a:rPr>
              <a:t>області</a:t>
            </a:r>
            <a:r>
              <a:rPr lang="ru-RU" b="1" dirty="0">
                <a:solidFill>
                  <a:srgbClr val="000000"/>
                </a:solidFill>
              </a:rPr>
              <a:t> </a:t>
            </a:r>
            <a:r>
              <a:rPr lang="ru-RU" b="1" dirty="0" err="1">
                <a:solidFill>
                  <a:srgbClr val="000000"/>
                </a:solidFill>
              </a:rPr>
              <a:t>видимості</a:t>
            </a:r>
            <a:r>
              <a:rPr lang="ru-RU" b="1" dirty="0">
                <a:solidFill>
                  <a:srgbClr val="000000"/>
                </a:solidFill>
              </a:rPr>
              <a:t> </a:t>
            </a:r>
            <a:endParaRPr lang="ru-RU" dirty="0"/>
          </a:p>
          <a:p>
            <a:pPr lvl="1"/>
            <a:r>
              <a:rPr lang="ru-RU" b="1" dirty="0" smtClean="0">
                <a:solidFill>
                  <a:srgbClr val="000000"/>
                </a:solidFill>
              </a:rPr>
              <a:t>5.8. </a:t>
            </a:r>
            <a:r>
              <a:rPr lang="ru-RU" b="1" dirty="0" err="1" smtClean="0">
                <a:solidFill>
                  <a:srgbClr val="000000"/>
                </a:solidFill>
              </a:rPr>
              <a:t>Глобальні</a:t>
            </a:r>
            <a:r>
              <a:rPr lang="ru-RU" b="1" dirty="0" smtClean="0">
                <a:solidFill>
                  <a:srgbClr val="000000"/>
                </a:solidFill>
              </a:rPr>
              <a:t> </a:t>
            </a:r>
            <a:r>
              <a:rPr lang="ru-RU" b="1" dirty="0" err="1">
                <a:solidFill>
                  <a:srgbClr val="000000"/>
                </a:solidFill>
              </a:rPr>
              <a:t>змінні</a:t>
            </a:r>
            <a:r>
              <a:rPr lang="ru-RU" b="1" dirty="0">
                <a:solidFill>
                  <a:srgbClr val="000000"/>
                </a:solidFill>
              </a:rPr>
              <a:t> </a:t>
            </a:r>
            <a:endParaRPr lang="ru-RU" dirty="0"/>
          </a:p>
          <a:p>
            <a:pPr lvl="1"/>
            <a:r>
              <a:rPr lang="uk-UA" dirty="0" smtClean="0"/>
              <a:t>5.9. Різновиди аргументів</a:t>
            </a:r>
          </a:p>
          <a:p>
            <a:pPr lvl="1"/>
            <a:r>
              <a:rPr lang="ru-RU" b="1" dirty="0" smtClean="0">
                <a:solidFill>
                  <a:srgbClr val="000000"/>
                </a:solidFill>
              </a:rPr>
              <a:t>5.10. </a:t>
            </a:r>
            <a:r>
              <a:rPr lang="ru-RU" b="1" dirty="0" err="1" smtClean="0">
                <a:solidFill>
                  <a:srgbClr val="000000"/>
                </a:solidFill>
              </a:rPr>
              <a:t>Позиційні</a:t>
            </a:r>
            <a:r>
              <a:rPr lang="ru-RU" b="1" dirty="0" smtClean="0">
                <a:solidFill>
                  <a:srgbClr val="000000"/>
                </a:solidFill>
              </a:rPr>
              <a:t> </a:t>
            </a:r>
            <a:r>
              <a:rPr lang="ru-RU" b="1" dirty="0" err="1">
                <a:solidFill>
                  <a:srgbClr val="000000"/>
                </a:solidFill>
              </a:rPr>
              <a:t>аргументи</a:t>
            </a:r>
            <a:r>
              <a:rPr lang="ru-RU" b="1" dirty="0">
                <a:solidFill>
                  <a:srgbClr val="000000"/>
                </a:solidFill>
              </a:rPr>
              <a:t> </a:t>
            </a:r>
            <a:endParaRPr lang="ru-RU" b="1" dirty="0" smtClean="0">
              <a:solidFill>
                <a:srgbClr val="000000"/>
              </a:solidFill>
            </a:endParaRPr>
          </a:p>
          <a:p>
            <a:pPr lvl="1"/>
            <a:r>
              <a:rPr lang="ru-RU" b="1" dirty="0" smtClean="0">
                <a:solidFill>
                  <a:srgbClr val="000000"/>
                </a:solidFill>
              </a:rPr>
              <a:t>5.11. </a:t>
            </a:r>
            <a:r>
              <a:rPr lang="ru-RU" b="1" dirty="0" err="1" smtClean="0">
                <a:solidFill>
                  <a:srgbClr val="000000"/>
                </a:solidFill>
              </a:rPr>
              <a:t>Іменовані</a:t>
            </a:r>
            <a:r>
              <a:rPr lang="ru-RU" b="1" dirty="0" smtClean="0">
                <a:solidFill>
                  <a:srgbClr val="000000"/>
                </a:solidFill>
              </a:rPr>
              <a:t> </a:t>
            </a:r>
            <a:r>
              <a:rPr lang="ru-RU" b="1" dirty="0" err="1">
                <a:solidFill>
                  <a:srgbClr val="000000"/>
                </a:solidFill>
              </a:rPr>
              <a:t>аргументи</a:t>
            </a:r>
            <a:r>
              <a:rPr lang="ru-RU" b="1" dirty="0">
                <a:solidFill>
                  <a:srgbClr val="000000"/>
                </a:solidFill>
              </a:rPr>
              <a:t> </a:t>
            </a:r>
            <a:endParaRPr lang="ru-RU" b="1" dirty="0" smtClean="0">
              <a:solidFill>
                <a:srgbClr val="000000"/>
              </a:solidFill>
            </a:endParaRPr>
          </a:p>
          <a:p>
            <a:pPr lvl="1"/>
            <a:r>
              <a:rPr lang="ru-RU" b="1" dirty="0" smtClean="0"/>
              <a:t>5.12 </a:t>
            </a:r>
            <a:r>
              <a:rPr lang="ru-RU" b="1" dirty="0" err="1" smtClean="0"/>
              <a:t>Параметри</a:t>
            </a:r>
            <a:r>
              <a:rPr lang="ru-RU" b="1" dirty="0" smtClean="0"/>
              <a:t> </a:t>
            </a:r>
            <a:r>
              <a:rPr lang="ru-RU" b="1" dirty="0"/>
              <a:t>за </a:t>
            </a:r>
            <a:r>
              <a:rPr lang="ru-RU" b="1" dirty="0" err="1" smtClean="0"/>
              <a:t>замовчуванням</a:t>
            </a:r>
            <a:endParaRPr lang="ru-RU" b="1" dirty="0" smtClean="0"/>
          </a:p>
          <a:p>
            <a:pPr lvl="1"/>
            <a:r>
              <a:rPr lang="uk-UA" b="1" dirty="0" smtClean="0"/>
              <a:t>5.13. Внутрішні функції</a:t>
            </a:r>
          </a:p>
          <a:p>
            <a:pPr marL="0" lvl="1"/>
            <a:r>
              <a:rPr lang="uk-UA" b="1" dirty="0" smtClean="0"/>
              <a:t>Лабораторна </a:t>
            </a:r>
            <a:r>
              <a:rPr lang="uk-UA" b="1" dirty="0" err="1" smtClean="0"/>
              <a:t>ролота</a:t>
            </a:r>
            <a:r>
              <a:rPr lang="uk-UA" b="1" dirty="0" smtClean="0"/>
              <a:t> №4</a:t>
            </a:r>
            <a:endParaRPr lang="ru-RU" dirty="0"/>
          </a:p>
          <a:p>
            <a:pPr marL="800100" lvl="1" indent="-342900">
              <a:buFont typeface="+mj-lt"/>
              <a:buAutoNum type="arabicPeriod"/>
            </a:pPr>
            <a:endParaRPr lang="ru-RU" dirty="0"/>
          </a:p>
          <a:p>
            <a:pPr marL="800100" lvl="1" indent="-342900">
              <a:buFont typeface="+mj-lt"/>
              <a:buAutoNum type="arabicPeriod"/>
            </a:pPr>
            <a:endParaRPr lang="ru-RU" dirty="0"/>
          </a:p>
          <a:p>
            <a:pPr marL="800100" lvl="1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uk-UA" b="1" dirty="0" smtClean="0"/>
              <a:t> </a:t>
            </a:r>
            <a:endParaRPr lang="ru-RU" b="1" dirty="0"/>
          </a:p>
          <a:p>
            <a:pPr marL="342900" indent="-342900">
              <a:buFont typeface="+mj-lt"/>
              <a:buAutoNum type="arabicPeriod"/>
            </a:pPr>
            <a:endParaRPr lang="ru-RU" b="1" dirty="0"/>
          </a:p>
          <a:p>
            <a:pPr marL="342900" indent="-342900">
              <a:buFont typeface="+mj-lt"/>
              <a:buAutoNum type="arabicPeriod"/>
            </a:pPr>
            <a:endParaRPr lang="uk-UA" b="1" dirty="0" smtClean="0"/>
          </a:p>
          <a:p>
            <a:pPr marL="342900" indent="-34290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52670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41" y="1054554"/>
            <a:ext cx="7496175" cy="379095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1771" y="120136"/>
            <a:ext cx="912222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300" b="1" dirty="0" err="1" smtClean="0"/>
              <a:t>Помилки</a:t>
            </a:r>
            <a:r>
              <a:rPr lang="ru-RU" sz="3300" b="1" dirty="0" smtClean="0"/>
              <a:t> </a:t>
            </a:r>
            <a:r>
              <a:rPr lang="ru-RU" sz="3300" b="1" dirty="0" err="1" smtClean="0"/>
              <a:t>оголошення</a:t>
            </a:r>
            <a:r>
              <a:rPr lang="ru-RU" sz="3300" b="1" dirty="0" smtClean="0"/>
              <a:t> </a:t>
            </a:r>
            <a:r>
              <a:rPr lang="ru-RU" sz="3300" b="1" dirty="0" err="1" smtClean="0"/>
              <a:t>функції</a:t>
            </a:r>
            <a:r>
              <a:rPr lang="ru-RU" sz="3300" b="1" dirty="0" smtClean="0"/>
              <a:t> </a:t>
            </a:r>
            <a:endParaRPr lang="ru-RU" sz="3300" dirty="0"/>
          </a:p>
        </p:txBody>
      </p:sp>
    </p:spTree>
    <p:extLst>
      <p:ext uri="{BB962C8B-B14F-4D97-AF65-F5344CB8AC3E}">
        <p14:creationId xmlns:p14="http://schemas.microsoft.com/office/powerpoint/2010/main" val="17811847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1771" y="120136"/>
            <a:ext cx="912222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300" b="1" dirty="0" err="1" smtClean="0"/>
              <a:t>Помилки</a:t>
            </a:r>
            <a:r>
              <a:rPr lang="ru-RU" sz="3300" b="1" dirty="0" smtClean="0"/>
              <a:t> </a:t>
            </a:r>
            <a:r>
              <a:rPr lang="ru-RU" sz="3300" b="1" dirty="0" err="1" smtClean="0"/>
              <a:t>оголошення</a:t>
            </a:r>
            <a:r>
              <a:rPr lang="ru-RU" sz="3300" b="1" dirty="0" smtClean="0"/>
              <a:t> </a:t>
            </a:r>
            <a:r>
              <a:rPr lang="ru-RU" sz="3300" b="1" dirty="0" err="1" smtClean="0"/>
              <a:t>функції</a:t>
            </a:r>
            <a:r>
              <a:rPr lang="ru-RU" sz="3300" b="1" dirty="0" smtClean="0"/>
              <a:t> </a:t>
            </a:r>
            <a:endParaRPr lang="ru-RU" sz="33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42" y="1076325"/>
            <a:ext cx="8077201" cy="276633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429" y="4029075"/>
            <a:ext cx="7315200" cy="28289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254" y="4857542"/>
            <a:ext cx="1146175" cy="117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9456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5" name="Скругленный прямоугольник 3"/>
          <p:cNvGrpSpPr>
            <a:grpSpLocks/>
          </p:cNvGrpSpPr>
          <p:nvPr/>
        </p:nvGrpSpPr>
        <p:grpSpPr bwMode="auto">
          <a:xfrm>
            <a:off x="2415041" y="1960566"/>
            <a:ext cx="3485016" cy="1183368"/>
            <a:chOff x="1394" y="1263"/>
            <a:chExt cx="2972" cy="1448"/>
          </a:xfrm>
        </p:grpSpPr>
        <p:pic>
          <p:nvPicPr>
            <p:cNvPr id="54276" name="Скругленный прямоугольник 3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94" y="1263"/>
              <a:ext cx="2972" cy="1448"/>
            </a:xfrm>
            <a:prstGeom prst="rect">
              <a:avLst/>
            </a:prstGeom>
            <a:noFill/>
            <a:effectLst>
              <a:outerShdw dist="107763" dir="18900000" algn="ctr" rotWithShape="0">
                <a:srgbClr val="808080">
                  <a:alpha val="50000"/>
                </a:srgbClr>
              </a:outerShdw>
            </a:effectLst>
          </p:spPr>
        </p:pic>
        <p:sp>
          <p:nvSpPr>
            <p:cNvPr id="28679" name="Text Box 5"/>
            <p:cNvSpPr txBox="1">
              <a:spLocks noChangeArrowheads="1"/>
            </p:cNvSpPr>
            <p:nvPr/>
          </p:nvSpPr>
          <p:spPr bwMode="auto">
            <a:xfrm>
              <a:off x="1490" y="1372"/>
              <a:ext cx="2780" cy="1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uk-UA" sz="2200" b="1" dirty="0" smtClean="0"/>
                <a:t>ім’я </a:t>
              </a:r>
              <a:r>
                <a:rPr lang="uk-UA" sz="2200" b="1" dirty="0"/>
                <a:t>функції</a:t>
              </a:r>
              <a:r>
                <a:rPr lang="uk-UA" sz="2200" b="1" dirty="0" smtClean="0"/>
                <a:t>()</a:t>
              </a:r>
              <a:endParaRPr lang="ru-RU" sz="2200" b="1" dirty="0"/>
            </a:p>
          </p:txBody>
        </p:sp>
      </p:grpSp>
      <p:sp>
        <p:nvSpPr>
          <p:cNvPr id="28676" name="Rectangle 8"/>
          <p:cNvSpPr>
            <a:spLocks noChangeArrowheads="1"/>
          </p:cNvSpPr>
          <p:nvPr/>
        </p:nvSpPr>
        <p:spPr bwMode="auto">
          <a:xfrm>
            <a:off x="334282" y="1031753"/>
            <a:ext cx="8809718" cy="76944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uk-UA" sz="2200" dirty="0"/>
              <a:t>Формат оператора </a:t>
            </a:r>
            <a:r>
              <a:rPr lang="uk-UA" sz="2200" b="1" dirty="0"/>
              <a:t>виклику </a:t>
            </a:r>
            <a:r>
              <a:rPr lang="uk-UA" sz="2200" b="1" dirty="0" smtClean="0"/>
              <a:t>функції</a:t>
            </a:r>
            <a:r>
              <a:rPr lang="uk-UA" sz="2200" dirty="0" smtClean="0"/>
              <a:t>, що не повертає значення та не має </a:t>
            </a:r>
            <a:r>
              <a:rPr lang="uk-UA" sz="2200" dirty="0"/>
              <a:t>параметрів такий:</a:t>
            </a:r>
          </a:p>
        </p:txBody>
      </p:sp>
      <p:sp>
        <p:nvSpPr>
          <p:cNvPr id="28677" name="Rectangle 9"/>
          <p:cNvSpPr>
            <a:spLocks noChangeArrowheads="1"/>
          </p:cNvSpPr>
          <p:nvPr/>
        </p:nvSpPr>
        <p:spPr bwMode="auto">
          <a:xfrm>
            <a:off x="128601" y="3233013"/>
            <a:ext cx="8895656" cy="1446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342900" indent="-342900" eaLnBrk="0" hangingPunct="0"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uk-UA" sz="2200" dirty="0" smtClean="0"/>
              <a:t>Така функція не </a:t>
            </a:r>
            <a:r>
              <a:rPr lang="uk-UA" sz="2200" dirty="0"/>
              <a:t>повертає ніякого значення в точку її виклику. </a:t>
            </a:r>
          </a:p>
          <a:p>
            <a:pPr marL="342900" indent="-342900" eaLnBrk="0" hangingPunct="0"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uk-UA" sz="2200" dirty="0"/>
              <a:t>В такому випадку </a:t>
            </a:r>
            <a:r>
              <a:rPr lang="uk-UA" sz="2200" i="1" dirty="0"/>
              <a:t>виклик функції</a:t>
            </a:r>
            <a:r>
              <a:rPr lang="uk-UA" sz="2200" dirty="0"/>
              <a:t> </a:t>
            </a:r>
            <a:r>
              <a:rPr lang="uk-UA" sz="2200" dirty="0" smtClean="0"/>
              <a:t>без </a:t>
            </a:r>
            <a:r>
              <a:rPr lang="uk-UA" sz="2200" dirty="0"/>
              <a:t>параметрів здійснюється за її </a:t>
            </a:r>
            <a:r>
              <a:rPr lang="uk-UA" sz="2200" b="1" dirty="0">
                <a:solidFill>
                  <a:srgbClr val="0000CC"/>
                </a:solidFill>
              </a:rPr>
              <a:t>іменем</a:t>
            </a:r>
            <a:r>
              <a:rPr lang="uk-UA" sz="2200" dirty="0"/>
              <a:t>, яке використовується в </a:t>
            </a:r>
            <a:r>
              <a:rPr lang="uk-UA" sz="2200" dirty="0" smtClean="0"/>
              <a:t>програмі або </a:t>
            </a:r>
            <a:r>
              <a:rPr lang="uk-UA" sz="2200" dirty="0"/>
              <a:t>в інших функціях як окремий оператор і </a:t>
            </a:r>
            <a:r>
              <a:rPr lang="uk-UA" sz="2200" b="1" dirty="0"/>
              <a:t>не використовується у складі виразу.  </a:t>
            </a:r>
          </a:p>
        </p:txBody>
      </p:sp>
      <p:sp>
        <p:nvSpPr>
          <p:cNvPr id="8" name="Rectangle 8"/>
          <p:cNvSpPr txBox="1">
            <a:spLocks noChangeArrowheads="1"/>
          </p:cNvSpPr>
          <p:nvPr/>
        </p:nvSpPr>
        <p:spPr bwMode="auto">
          <a:xfrm>
            <a:off x="128601" y="44450"/>
            <a:ext cx="9129914" cy="792163"/>
          </a:xfrm>
          <a:prstGeom prst="rect">
            <a:avLst/>
          </a:prstGeom>
          <a:noFill/>
          <a:ln>
            <a:miter lim="800000"/>
            <a:headEnd/>
            <a:tailEnd/>
          </a:ln>
          <a:effec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uk-UA" b="1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 Виклик функції, що не повертає значення і не має параметрів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088572" y="4747570"/>
            <a:ext cx="7935686" cy="178510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ru-RU" sz="2200" dirty="0" err="1">
                <a:solidFill>
                  <a:srgbClr val="000000"/>
                </a:solidFill>
              </a:rPr>
              <a:t>Всі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дії</a:t>
            </a:r>
            <a:r>
              <a:rPr lang="ru-RU" sz="2200" dirty="0">
                <a:solidFill>
                  <a:srgbClr val="000000"/>
                </a:solidFill>
              </a:rPr>
              <a:t> в </a:t>
            </a:r>
            <a:r>
              <a:rPr lang="ru-RU" sz="2200" dirty="0" err="1">
                <a:solidFill>
                  <a:srgbClr val="000000"/>
                </a:solidFill>
              </a:rPr>
              <a:t>програмі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виконуються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послідовно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зверху</a:t>
            </a:r>
            <a:r>
              <a:rPr lang="ru-RU" sz="2200" dirty="0">
                <a:solidFill>
                  <a:srgbClr val="000000"/>
                </a:solidFill>
              </a:rPr>
              <a:t> вниз. </a:t>
            </a:r>
            <a:r>
              <a:rPr lang="ru-RU" sz="2200" dirty="0" err="1">
                <a:solidFill>
                  <a:srgbClr val="000000"/>
                </a:solidFill>
              </a:rPr>
              <a:t>Це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означає</a:t>
            </a:r>
            <a:r>
              <a:rPr lang="ru-RU" sz="2200" dirty="0">
                <a:solidFill>
                  <a:srgbClr val="000000"/>
                </a:solidFill>
              </a:rPr>
              <a:t>, </a:t>
            </a:r>
            <a:r>
              <a:rPr lang="ru-RU" sz="2200" dirty="0" err="1">
                <a:solidFill>
                  <a:srgbClr val="000000"/>
                </a:solidFill>
              </a:rPr>
              <a:t>що</a:t>
            </a:r>
            <a:r>
              <a:rPr lang="ru-RU" sz="2200" dirty="0">
                <a:solidFill>
                  <a:srgbClr val="000000"/>
                </a:solidFill>
              </a:rPr>
              <a:t> перш </a:t>
            </a:r>
            <a:r>
              <a:rPr lang="ru-RU" sz="2200" dirty="0" err="1">
                <a:solidFill>
                  <a:srgbClr val="000000"/>
                </a:solidFill>
              </a:rPr>
              <a:t>ніж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використовувати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ідентифікатор</a:t>
            </a:r>
            <a:r>
              <a:rPr lang="ru-RU" sz="2200" dirty="0">
                <a:solidFill>
                  <a:srgbClr val="000000"/>
                </a:solidFill>
              </a:rPr>
              <a:t> в </a:t>
            </a:r>
            <a:r>
              <a:rPr lang="ru-RU" sz="2200" dirty="0" err="1">
                <a:solidFill>
                  <a:srgbClr val="000000"/>
                </a:solidFill>
              </a:rPr>
              <a:t>програмі</a:t>
            </a:r>
            <a:r>
              <a:rPr lang="ru-RU" sz="2200" dirty="0">
                <a:solidFill>
                  <a:srgbClr val="000000"/>
                </a:solidFill>
              </a:rPr>
              <a:t>, </a:t>
            </a:r>
            <a:r>
              <a:rPr lang="ru-RU" sz="2200" dirty="0" err="1">
                <a:solidFill>
                  <a:srgbClr val="000000"/>
                </a:solidFill>
              </a:rPr>
              <a:t>його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необхідно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попередньо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оголосити</a:t>
            </a:r>
            <a:r>
              <a:rPr lang="ru-RU" sz="2200" dirty="0">
                <a:solidFill>
                  <a:srgbClr val="000000"/>
                </a:solidFill>
              </a:rPr>
              <a:t>, </a:t>
            </a:r>
            <a:r>
              <a:rPr lang="ru-RU" sz="2200" dirty="0" err="1">
                <a:solidFill>
                  <a:srgbClr val="000000"/>
                </a:solidFill>
              </a:rPr>
              <a:t>присвоївши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йому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значення</a:t>
            </a:r>
            <a:r>
              <a:rPr lang="ru-RU" sz="2200" dirty="0">
                <a:solidFill>
                  <a:srgbClr val="000000"/>
                </a:solidFill>
              </a:rPr>
              <a:t>. </a:t>
            </a:r>
            <a:r>
              <a:rPr lang="ru-RU" sz="2200" b="1" dirty="0">
                <a:solidFill>
                  <a:srgbClr val="C00000"/>
                </a:solidFill>
              </a:rPr>
              <a:t>Тому </a:t>
            </a:r>
            <a:r>
              <a:rPr lang="ru-RU" sz="2200" b="1" dirty="0" err="1">
                <a:solidFill>
                  <a:srgbClr val="C00000"/>
                </a:solidFill>
              </a:rPr>
              <a:t>визначення</a:t>
            </a:r>
            <a:r>
              <a:rPr lang="ru-RU" sz="2200" b="1" dirty="0">
                <a:solidFill>
                  <a:srgbClr val="C00000"/>
                </a:solidFill>
              </a:rPr>
              <a:t> </a:t>
            </a:r>
            <a:r>
              <a:rPr lang="ru-RU" sz="2200" b="1" dirty="0" err="1">
                <a:solidFill>
                  <a:srgbClr val="C00000"/>
                </a:solidFill>
              </a:rPr>
              <a:t>функції</a:t>
            </a:r>
            <a:r>
              <a:rPr lang="ru-RU" sz="2200" b="1" dirty="0">
                <a:solidFill>
                  <a:srgbClr val="C00000"/>
                </a:solidFill>
              </a:rPr>
              <a:t> </a:t>
            </a:r>
            <a:r>
              <a:rPr lang="ru-RU" sz="2200" b="1" dirty="0" err="1">
                <a:solidFill>
                  <a:srgbClr val="C00000"/>
                </a:solidFill>
              </a:rPr>
              <a:t>має</a:t>
            </a:r>
            <a:r>
              <a:rPr lang="ru-RU" sz="2200" b="1" dirty="0">
                <a:solidFill>
                  <a:srgbClr val="C00000"/>
                </a:solidFill>
              </a:rPr>
              <a:t> бути </a:t>
            </a:r>
            <a:r>
              <a:rPr lang="ru-RU" sz="2200" b="1" dirty="0" err="1">
                <a:solidFill>
                  <a:srgbClr val="C00000"/>
                </a:solidFill>
              </a:rPr>
              <a:t>розташоване</a:t>
            </a:r>
            <a:r>
              <a:rPr lang="ru-RU" sz="2200" b="1" dirty="0">
                <a:solidFill>
                  <a:srgbClr val="C00000"/>
                </a:solidFill>
              </a:rPr>
              <a:t> перед </a:t>
            </a:r>
            <a:r>
              <a:rPr lang="ru-RU" sz="2200" b="1" dirty="0" err="1">
                <a:solidFill>
                  <a:srgbClr val="C00000"/>
                </a:solidFill>
              </a:rPr>
              <a:t>викликом</a:t>
            </a:r>
            <a:r>
              <a:rPr lang="ru-RU" sz="2200" b="1" dirty="0">
                <a:solidFill>
                  <a:srgbClr val="C00000"/>
                </a:solidFill>
              </a:rPr>
              <a:t> </a:t>
            </a:r>
            <a:r>
              <a:rPr lang="ru-RU" sz="2200" b="1" dirty="0" err="1">
                <a:solidFill>
                  <a:srgbClr val="C00000"/>
                </a:solidFill>
              </a:rPr>
              <a:t>функції</a:t>
            </a:r>
            <a:r>
              <a:rPr lang="ru-RU" sz="2200" dirty="0">
                <a:solidFill>
                  <a:srgbClr val="000000"/>
                </a:solidFill>
              </a:rPr>
              <a:t>. </a:t>
            </a:r>
            <a:endParaRPr lang="ru-RU" sz="22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771" y="5021887"/>
            <a:ext cx="1146175" cy="117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16573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3"/>
          <p:cNvSpPr>
            <a:spLocks noChangeArrowheads="1"/>
          </p:cNvSpPr>
          <p:nvPr/>
        </p:nvSpPr>
        <p:spPr bwMode="auto">
          <a:xfrm>
            <a:off x="0" y="1014295"/>
            <a:ext cx="9074150" cy="308544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tIns="0" bIns="38088" anchor="ctr">
            <a:spAutoFit/>
          </a:bodyPr>
          <a:lstStyle/>
          <a:p>
            <a:pPr marL="457200" indent="-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990000"/>
              </a:buClr>
              <a:buFont typeface="+mj-lt"/>
              <a:buAutoNum type="arabicPeriod"/>
              <a:tabLst>
                <a:tab pos="215900" algn="l"/>
              </a:tabLst>
            </a:pPr>
            <a:r>
              <a:rPr lang="uk-UA" sz="2200" dirty="0">
                <a:solidFill>
                  <a:prstClr val="black"/>
                </a:solidFill>
                <a:cs typeface="Arial" pitchFamily="34" charset="0"/>
              </a:rPr>
              <a:t>Під час виклику </a:t>
            </a:r>
            <a:r>
              <a:rPr lang="uk-UA" sz="2200" dirty="0" smtClean="0">
                <a:solidFill>
                  <a:prstClr val="black"/>
                </a:solidFill>
                <a:cs typeface="Arial" pitchFamily="34" charset="0"/>
              </a:rPr>
              <a:t>функції їй </a:t>
            </a:r>
            <a:r>
              <a:rPr lang="uk-UA" sz="2200" dirty="0">
                <a:solidFill>
                  <a:prstClr val="black"/>
                </a:solidFill>
                <a:cs typeface="Arial" pitchFamily="34" charset="0"/>
              </a:rPr>
              <a:t>передається </a:t>
            </a:r>
            <a:r>
              <a:rPr lang="uk-UA" sz="2200" dirty="0" smtClean="0">
                <a:solidFill>
                  <a:prstClr val="black"/>
                </a:solidFill>
                <a:cs typeface="Arial" pitchFamily="34" charset="0"/>
              </a:rPr>
              <a:t>керування, виконання основної програми, з якої викликана функція, переривається.</a:t>
            </a:r>
            <a:endParaRPr lang="uk-UA" sz="2200" dirty="0">
              <a:solidFill>
                <a:prstClr val="black"/>
              </a:solidFill>
              <a:cs typeface="Arial" pitchFamily="34" charset="0"/>
            </a:endParaRPr>
          </a:p>
          <a:p>
            <a:pPr marL="457200" indent="-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990000"/>
              </a:buClr>
              <a:buFont typeface="+mj-lt"/>
              <a:buAutoNum type="arabicPeriod"/>
              <a:tabLst>
                <a:tab pos="215900" algn="l"/>
              </a:tabLst>
            </a:pPr>
            <a:r>
              <a:rPr lang="uk-UA" sz="2200" dirty="0">
                <a:solidFill>
                  <a:prstClr val="black"/>
                </a:solidFill>
                <a:cs typeface="Arial" pitchFamily="34" charset="0"/>
              </a:rPr>
              <a:t>По завершенні роботи </a:t>
            </a:r>
            <a:r>
              <a:rPr lang="uk-UA" sz="2200" dirty="0" smtClean="0">
                <a:solidFill>
                  <a:prstClr val="black"/>
                </a:solidFill>
                <a:cs typeface="Arial" pitchFamily="34" charset="0"/>
              </a:rPr>
              <a:t>функції вона </a:t>
            </a:r>
            <a:r>
              <a:rPr lang="uk-UA" sz="2200" dirty="0">
                <a:solidFill>
                  <a:prstClr val="black"/>
                </a:solidFill>
                <a:cs typeface="Arial" pitchFamily="34" charset="0"/>
              </a:rPr>
              <a:t>повертає керування програмі, що її викликала, в ту точку, з якої виклик було здійснено. </a:t>
            </a:r>
          </a:p>
          <a:p>
            <a:pPr marL="457200" indent="-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990000"/>
              </a:buClr>
              <a:buFont typeface="+mj-lt"/>
              <a:buAutoNum type="arabicPeriod"/>
              <a:tabLst>
                <a:tab pos="215900" algn="l"/>
              </a:tabLst>
            </a:pPr>
            <a:r>
              <a:rPr lang="uk-UA" sz="2200" dirty="0">
                <a:solidFill>
                  <a:prstClr val="black"/>
                </a:solidFill>
                <a:cs typeface="Arial" pitchFamily="34" charset="0"/>
              </a:rPr>
              <a:t>Перша команда </a:t>
            </a:r>
            <a:r>
              <a:rPr lang="uk-UA" sz="2200" dirty="0" err="1" smtClean="0">
                <a:solidFill>
                  <a:prstClr val="black"/>
                </a:solidFill>
                <a:cs typeface="Arial" pitchFamily="34" charset="0"/>
              </a:rPr>
              <a:t>фугеції</a:t>
            </a:r>
            <a:r>
              <a:rPr lang="uk-UA" sz="2200" dirty="0" smtClean="0">
                <a:solidFill>
                  <a:prstClr val="black"/>
                </a:solidFill>
                <a:cs typeface="Arial" pitchFamily="34" charset="0"/>
              </a:rPr>
              <a:t> називається </a:t>
            </a:r>
            <a:r>
              <a:rPr lang="uk-UA" sz="2200" i="1" dirty="0">
                <a:solidFill>
                  <a:srgbClr val="000099"/>
                </a:solidFill>
                <a:cs typeface="Arial" pitchFamily="34" charset="0"/>
              </a:rPr>
              <a:t>точкою входу</a:t>
            </a:r>
            <a:r>
              <a:rPr lang="uk-UA" sz="2200" dirty="0">
                <a:solidFill>
                  <a:prstClr val="black"/>
                </a:solidFill>
                <a:cs typeface="Arial" pitchFamily="34" charset="0"/>
              </a:rPr>
              <a:t>, а адреса такої команди — </a:t>
            </a:r>
            <a:r>
              <a:rPr lang="uk-UA" sz="2200" i="1" dirty="0">
                <a:solidFill>
                  <a:srgbClr val="000099"/>
                </a:solidFill>
                <a:cs typeface="Arial" pitchFamily="34" charset="0"/>
              </a:rPr>
              <a:t>адресою точки входу</a:t>
            </a:r>
            <a:r>
              <a:rPr lang="uk-UA" sz="2200" dirty="0">
                <a:solidFill>
                  <a:prstClr val="black"/>
                </a:solidFill>
                <a:cs typeface="Arial" pitchFamily="34" charset="0"/>
              </a:rPr>
              <a:t>. </a:t>
            </a:r>
          </a:p>
          <a:p>
            <a:pPr marL="457200" indent="-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990000"/>
              </a:buClr>
              <a:buFont typeface="+mj-lt"/>
              <a:buAutoNum type="arabicPeriod"/>
              <a:tabLst>
                <a:tab pos="215900" algn="l"/>
              </a:tabLst>
            </a:pPr>
            <a:r>
              <a:rPr lang="uk-UA" sz="2200" dirty="0">
                <a:solidFill>
                  <a:prstClr val="black"/>
                </a:solidFill>
                <a:cs typeface="Arial" pitchFamily="34" charset="0"/>
              </a:rPr>
              <a:t>Оператор, що продовжує виконання програми по завершенні роботи підпрограми, називається </a:t>
            </a:r>
            <a:r>
              <a:rPr lang="uk-UA" sz="2200" i="1" dirty="0">
                <a:solidFill>
                  <a:srgbClr val="000099"/>
                </a:solidFill>
                <a:cs typeface="Arial" pitchFamily="34" charset="0"/>
              </a:rPr>
              <a:t>точкою </a:t>
            </a:r>
            <a:r>
              <a:rPr lang="uk-UA" sz="2200" dirty="0">
                <a:solidFill>
                  <a:srgbClr val="000099"/>
                </a:solidFill>
                <a:cs typeface="Arial" pitchFamily="34" charset="0"/>
              </a:rPr>
              <a:t>повернення із</a:t>
            </a:r>
            <a:r>
              <a:rPr lang="uk-UA" sz="2200" dirty="0">
                <a:solidFill>
                  <a:prstClr val="black"/>
                </a:solidFill>
                <a:cs typeface="Arial" pitchFamily="34" charset="0"/>
              </a:rPr>
              <a:t> </a:t>
            </a:r>
            <a:r>
              <a:rPr lang="uk-UA" sz="2200" i="1" dirty="0">
                <a:solidFill>
                  <a:srgbClr val="000099"/>
                </a:solidFill>
                <a:cs typeface="Arial" pitchFamily="34" charset="0"/>
              </a:rPr>
              <a:t>підпрограми</a:t>
            </a:r>
            <a:r>
              <a:rPr lang="uk-UA" sz="2200" dirty="0">
                <a:solidFill>
                  <a:srgbClr val="000099"/>
                </a:solidFill>
                <a:cs typeface="Arial" pitchFamily="34" charset="0"/>
              </a:rPr>
              <a:t>.</a:t>
            </a:r>
            <a:r>
              <a:rPr lang="uk-UA" sz="2200" dirty="0">
                <a:solidFill>
                  <a:prstClr val="black"/>
                </a:solidFill>
                <a:cs typeface="Arial" pitchFamily="34" charset="0"/>
              </a:rPr>
              <a:t> </a:t>
            </a:r>
          </a:p>
          <a:p>
            <a:pPr marL="457200" indent="-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990000"/>
              </a:buClr>
              <a:buFont typeface="+mj-lt"/>
              <a:buAutoNum type="arabicPeriod"/>
              <a:tabLst>
                <a:tab pos="215900" algn="l"/>
              </a:tabLst>
            </a:pPr>
            <a:r>
              <a:rPr lang="uk-UA" sz="2200" dirty="0">
                <a:solidFill>
                  <a:prstClr val="black"/>
                </a:solidFill>
                <a:cs typeface="Arial" pitchFamily="34" charset="0"/>
              </a:rPr>
              <a:t>Коли здійснюється виклик функції, точка повернення з неї запам’ятовується і зберігається до завершення роботи цієї функції. </a:t>
            </a:r>
            <a:endParaRPr lang="es-ES" sz="2200" dirty="0">
              <a:solidFill>
                <a:prstClr val="black"/>
              </a:solidFill>
              <a:cs typeface="Arial" pitchFamily="34" charset="0"/>
            </a:endParaRPr>
          </a:p>
        </p:txBody>
      </p:sp>
      <p:grpSp>
        <p:nvGrpSpPr>
          <p:cNvPr id="22533" name="Group 39"/>
          <p:cNvGrpSpPr>
            <a:grpSpLocks/>
          </p:cNvGrpSpPr>
          <p:nvPr/>
        </p:nvGrpSpPr>
        <p:grpSpPr bwMode="auto">
          <a:xfrm>
            <a:off x="276111" y="4162760"/>
            <a:ext cx="8605864" cy="2232025"/>
            <a:chOff x="340" y="2296"/>
            <a:chExt cx="5172" cy="1905"/>
          </a:xfrm>
        </p:grpSpPr>
        <p:sp>
          <p:nvSpPr>
            <p:cNvPr id="22534" name="Rectangle 25"/>
            <p:cNvSpPr>
              <a:spLocks noChangeArrowheads="1"/>
            </p:cNvSpPr>
            <p:nvPr/>
          </p:nvSpPr>
          <p:spPr bwMode="auto">
            <a:xfrm>
              <a:off x="340" y="2750"/>
              <a:ext cx="1134" cy="127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35" name="Line 26"/>
            <p:cNvSpPr>
              <a:spLocks noChangeShapeType="1"/>
            </p:cNvSpPr>
            <p:nvPr/>
          </p:nvSpPr>
          <p:spPr bwMode="auto">
            <a:xfrm>
              <a:off x="521" y="2976"/>
              <a:ext cx="635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uk-UA" sz="240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36" name="Line 27"/>
            <p:cNvSpPr>
              <a:spLocks noChangeShapeType="1"/>
            </p:cNvSpPr>
            <p:nvPr/>
          </p:nvSpPr>
          <p:spPr bwMode="auto">
            <a:xfrm>
              <a:off x="521" y="3248"/>
              <a:ext cx="635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uk-UA" sz="240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37" name="Line 28"/>
            <p:cNvSpPr>
              <a:spLocks noChangeShapeType="1"/>
            </p:cNvSpPr>
            <p:nvPr/>
          </p:nvSpPr>
          <p:spPr bwMode="auto">
            <a:xfrm>
              <a:off x="521" y="3521"/>
              <a:ext cx="635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uk-UA" sz="240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38" name="AutoShape 29"/>
            <p:cNvSpPr>
              <a:spLocks noChangeArrowheads="1"/>
            </p:cNvSpPr>
            <p:nvPr/>
          </p:nvSpPr>
          <p:spPr bwMode="auto">
            <a:xfrm>
              <a:off x="1746" y="2296"/>
              <a:ext cx="1588" cy="544"/>
            </a:xfrm>
            <a:prstGeom prst="wedgeRoundRectCallout">
              <a:avLst>
                <a:gd name="adj1" fmla="val -87468"/>
                <a:gd name="adj2" fmla="val 125185"/>
                <a:gd name="adj3" fmla="val 16667"/>
              </a:avLst>
            </a:prstGeom>
            <a:solidFill>
              <a:srgbClr val="FFFF8B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uk-UA" sz="20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Точка виклику функції</a:t>
              </a:r>
              <a:endPara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39" name="Text Box 30"/>
            <p:cNvSpPr txBox="1">
              <a:spLocks noChangeArrowheads="1"/>
            </p:cNvSpPr>
            <p:nvPr/>
          </p:nvSpPr>
          <p:spPr bwMode="auto">
            <a:xfrm>
              <a:off x="418" y="2488"/>
              <a:ext cx="844" cy="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uk-UA" sz="200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Програма</a:t>
              </a:r>
              <a:endParaRPr lang="ru-RU" sz="200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40" name="Rectangle 31"/>
            <p:cNvSpPr>
              <a:spLocks noChangeArrowheads="1"/>
            </p:cNvSpPr>
            <p:nvPr/>
          </p:nvSpPr>
          <p:spPr bwMode="auto">
            <a:xfrm>
              <a:off x="4423" y="2886"/>
              <a:ext cx="1089" cy="113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41" name="Text Box 32"/>
            <p:cNvSpPr txBox="1">
              <a:spLocks noChangeArrowheads="1"/>
            </p:cNvSpPr>
            <p:nvPr/>
          </p:nvSpPr>
          <p:spPr bwMode="auto">
            <a:xfrm>
              <a:off x="4635" y="2545"/>
              <a:ext cx="665" cy="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uk-UA" sz="20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Функція</a:t>
              </a:r>
              <a:endPara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42" name="Line 33"/>
            <p:cNvSpPr>
              <a:spLocks noChangeShapeType="1"/>
            </p:cNvSpPr>
            <p:nvPr/>
          </p:nvSpPr>
          <p:spPr bwMode="auto">
            <a:xfrm>
              <a:off x="4695" y="3112"/>
              <a:ext cx="635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uk-UA" sz="240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43" name="Line 34"/>
            <p:cNvSpPr>
              <a:spLocks noChangeShapeType="1"/>
            </p:cNvSpPr>
            <p:nvPr/>
          </p:nvSpPr>
          <p:spPr bwMode="auto">
            <a:xfrm>
              <a:off x="4695" y="3384"/>
              <a:ext cx="635" cy="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uk-UA" sz="240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44" name="Line 35"/>
            <p:cNvSpPr>
              <a:spLocks noChangeShapeType="1"/>
            </p:cNvSpPr>
            <p:nvPr/>
          </p:nvSpPr>
          <p:spPr bwMode="auto">
            <a:xfrm>
              <a:off x="4695" y="3657"/>
              <a:ext cx="635" cy="0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uk-UA" sz="240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45" name="AutoShape 36"/>
            <p:cNvSpPr>
              <a:spLocks noChangeArrowheads="1"/>
            </p:cNvSpPr>
            <p:nvPr/>
          </p:nvSpPr>
          <p:spPr bwMode="auto">
            <a:xfrm>
              <a:off x="1701" y="3657"/>
              <a:ext cx="1770" cy="544"/>
            </a:xfrm>
            <a:prstGeom prst="wedgeRoundRectCallout">
              <a:avLst>
                <a:gd name="adj1" fmla="val 125199"/>
                <a:gd name="adj2" fmla="val -46139"/>
                <a:gd name="adj3" fmla="val 16667"/>
              </a:avLst>
            </a:prstGeom>
            <a:solidFill>
              <a:srgbClr val="FFFF8B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uk-UA" sz="20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Точка повернення з функції</a:t>
              </a:r>
              <a:endPara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46" name="Line 37"/>
            <p:cNvSpPr>
              <a:spLocks noChangeShapeType="1"/>
            </p:cNvSpPr>
            <p:nvPr/>
          </p:nvSpPr>
          <p:spPr bwMode="auto">
            <a:xfrm flipH="1" flipV="1">
              <a:off x="1262" y="3248"/>
              <a:ext cx="3477" cy="409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uk-UA" sz="240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47" name="Text Box 38"/>
            <p:cNvSpPr txBox="1">
              <a:spLocks noChangeArrowheads="1"/>
            </p:cNvSpPr>
            <p:nvPr/>
          </p:nvSpPr>
          <p:spPr bwMode="auto">
            <a:xfrm rot="256132">
              <a:off x="2296" y="3202"/>
              <a:ext cx="2184" cy="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uk-UA" sz="2000" dirty="0">
                  <a:solidFill>
                    <a:srgbClr val="000099"/>
                  </a:solidFill>
                  <a:latin typeface="Arial" pitchFamily="34" charset="0"/>
                  <a:cs typeface="Arial" pitchFamily="34" charset="0"/>
                </a:rPr>
                <a:t>Значення, що повертається</a:t>
              </a:r>
              <a:endParaRPr lang="ru-RU" sz="20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0" name="Rectangle 8"/>
          <p:cNvSpPr txBox="1">
            <a:spLocks noChangeArrowheads="1"/>
          </p:cNvSpPr>
          <p:nvPr/>
        </p:nvSpPr>
        <p:spPr bwMode="auto">
          <a:xfrm>
            <a:off x="14086" y="-3426"/>
            <a:ext cx="9129914" cy="792163"/>
          </a:xfrm>
          <a:prstGeom prst="rect">
            <a:avLst/>
          </a:prstGeom>
          <a:noFill/>
          <a:ln>
            <a:miter lim="800000"/>
            <a:headEnd/>
            <a:tailEnd/>
          </a:ln>
          <a:effec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uk-UA" b="1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 Механізм виклику функцій</a:t>
            </a:r>
          </a:p>
        </p:txBody>
      </p:sp>
      <p:sp>
        <p:nvSpPr>
          <p:cNvPr id="19" name="Line 37"/>
          <p:cNvSpPr>
            <a:spLocks noChangeShapeType="1"/>
          </p:cNvSpPr>
          <p:nvPr/>
        </p:nvSpPr>
        <p:spPr bwMode="auto">
          <a:xfrm flipV="1">
            <a:off x="1633881" y="5085023"/>
            <a:ext cx="5788824" cy="177931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stealth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uk-UA" sz="24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90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771" y="120136"/>
            <a:ext cx="912222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300" b="1" dirty="0" err="1" smtClean="0"/>
              <a:t>Виклик</a:t>
            </a:r>
            <a:r>
              <a:rPr lang="ru-RU" sz="3300" b="1" dirty="0" smtClean="0"/>
              <a:t> </a:t>
            </a:r>
            <a:r>
              <a:rPr lang="ru-RU" sz="3300" b="1" dirty="0" err="1" smtClean="0"/>
              <a:t>функції</a:t>
            </a:r>
            <a:r>
              <a:rPr lang="ru-RU" sz="3300" b="1" dirty="0" smtClean="0"/>
              <a:t> </a:t>
            </a:r>
            <a:r>
              <a:rPr lang="ru-RU" sz="3300" b="1" dirty="0" err="1" smtClean="0"/>
              <a:t>користувача</a:t>
            </a:r>
            <a:r>
              <a:rPr lang="ru-RU" sz="3300" b="1" dirty="0" smtClean="0"/>
              <a:t> без </a:t>
            </a:r>
            <a:r>
              <a:rPr lang="ru-RU" sz="3300" b="1" dirty="0" err="1" smtClean="0"/>
              <a:t>параметрів</a:t>
            </a:r>
            <a:endParaRPr lang="ru-RU" sz="33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99300" y="2568752"/>
            <a:ext cx="869757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/>
              <a:t>Коли </a:t>
            </a:r>
            <a:r>
              <a:rPr lang="ru-RU" sz="2200" dirty="0" err="1"/>
              <a:t>викликається</a:t>
            </a:r>
            <a:r>
              <a:rPr lang="ru-RU" sz="2200" dirty="0"/>
              <a:t> </a:t>
            </a:r>
            <a:r>
              <a:rPr lang="ru-RU" sz="2200" dirty="0" err="1"/>
              <a:t>функція</a:t>
            </a:r>
            <a:r>
              <a:rPr lang="ru-RU" sz="2200" dirty="0"/>
              <a:t> </a:t>
            </a:r>
            <a:r>
              <a:rPr lang="en-GB" sz="2200" dirty="0" smtClean="0">
                <a:solidFill>
                  <a:srgbClr val="0000CC"/>
                </a:solidFill>
              </a:rPr>
              <a:t>Menu(), </a:t>
            </a:r>
            <a:r>
              <a:rPr lang="en-GB" sz="2200" dirty="0"/>
              <a:t>Python </a:t>
            </a:r>
            <a:r>
              <a:rPr lang="ru-RU" sz="2200" dirty="0" err="1" smtClean="0"/>
              <a:t>виконує</a:t>
            </a:r>
            <a:r>
              <a:rPr lang="ru-RU" sz="2200" dirty="0" smtClean="0"/>
              <a:t> код </a:t>
            </a:r>
            <a:r>
              <a:rPr lang="ru-RU" sz="2200" dirty="0" err="1" smtClean="0"/>
              <a:t>функції</a:t>
            </a:r>
            <a:r>
              <a:rPr lang="ru-RU" sz="2200" dirty="0" smtClean="0"/>
              <a:t> </a:t>
            </a:r>
            <a:r>
              <a:rPr lang="ru-RU" sz="2200" dirty="0"/>
              <a:t>– </a:t>
            </a:r>
            <a:r>
              <a:rPr lang="ru-RU" sz="2200" dirty="0" err="1"/>
              <a:t>виводить</a:t>
            </a:r>
            <a:r>
              <a:rPr lang="ru-RU" sz="2200" dirty="0"/>
              <a:t> </a:t>
            </a:r>
            <a:r>
              <a:rPr lang="uk-UA" sz="2200" dirty="0" smtClean="0"/>
              <a:t>повідомлення </a:t>
            </a:r>
            <a:r>
              <a:rPr lang="ru-RU" sz="2200" dirty="0" smtClean="0"/>
              <a:t>на </a:t>
            </a:r>
            <a:r>
              <a:rPr lang="ru-RU" sz="2200" dirty="0" err="1"/>
              <a:t>екран</a:t>
            </a:r>
            <a:r>
              <a:rPr lang="ru-RU" sz="2200" dirty="0"/>
              <a:t> та </a:t>
            </a:r>
            <a:r>
              <a:rPr lang="ru-RU" sz="2200" dirty="0" err="1" smtClean="0"/>
              <a:t>повертає</a:t>
            </a:r>
            <a:r>
              <a:rPr lang="ru-RU" sz="2200" dirty="0" smtClean="0"/>
              <a:t> назад </a:t>
            </a:r>
            <a:r>
              <a:rPr lang="ru-RU" sz="2200" dirty="0" err="1"/>
              <a:t>керування</a:t>
            </a:r>
            <a:r>
              <a:rPr lang="ru-RU" sz="2200" dirty="0"/>
              <a:t> </a:t>
            </a:r>
            <a:r>
              <a:rPr lang="ru-RU" sz="2200" dirty="0" err="1"/>
              <a:t>основній</a:t>
            </a:r>
            <a:r>
              <a:rPr lang="ru-RU" sz="2200" dirty="0"/>
              <a:t> </a:t>
            </a:r>
            <a:r>
              <a:rPr lang="ru-RU" sz="2200" dirty="0" err="1"/>
              <a:t>програмі</a:t>
            </a:r>
            <a:r>
              <a:rPr lang="ru-RU" sz="2200" dirty="0"/>
              <a:t>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24316" y="1003247"/>
            <a:ext cx="844754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/>
              <a:t>Для </a:t>
            </a:r>
            <a:r>
              <a:rPr lang="ru-RU" sz="2200" dirty="0" err="1"/>
              <a:t>виклику</a:t>
            </a:r>
            <a:r>
              <a:rPr lang="ru-RU" sz="2200" dirty="0"/>
              <a:t> </a:t>
            </a:r>
            <a:r>
              <a:rPr lang="ru-RU" sz="2200" dirty="0" err="1"/>
              <a:t>функції</a:t>
            </a:r>
            <a:r>
              <a:rPr lang="ru-RU" sz="2200" dirty="0"/>
              <a:t> </a:t>
            </a:r>
            <a:r>
              <a:rPr lang="ru-RU" sz="2200" dirty="0" err="1"/>
              <a:t>необхідно</a:t>
            </a:r>
            <a:r>
              <a:rPr lang="ru-RU" sz="2200" dirty="0"/>
              <a:t> </a:t>
            </a:r>
            <a:r>
              <a:rPr lang="ru-RU" sz="2200" dirty="0" err="1"/>
              <a:t>написати</a:t>
            </a:r>
            <a:r>
              <a:rPr lang="ru-RU" sz="2200" dirty="0"/>
              <a:t> </a:t>
            </a:r>
            <a:r>
              <a:rPr lang="ru-RU" sz="2200" b="1" dirty="0" err="1"/>
              <a:t>її</a:t>
            </a:r>
            <a:r>
              <a:rPr lang="ru-RU" sz="2200" b="1" dirty="0"/>
              <a:t> </a:t>
            </a:r>
            <a:r>
              <a:rPr lang="ru-RU" sz="2200" b="1" dirty="0" err="1"/>
              <a:t>ім’я</a:t>
            </a:r>
            <a:r>
              <a:rPr lang="ru-RU" sz="2200" b="1" dirty="0"/>
              <a:t> та </a:t>
            </a:r>
            <a:r>
              <a:rPr lang="ru-RU" sz="2200" b="1" dirty="0" err="1"/>
              <a:t>круглі</a:t>
            </a:r>
            <a:r>
              <a:rPr lang="ru-RU" sz="2200" b="1" dirty="0"/>
              <a:t> дужки</a:t>
            </a:r>
            <a:r>
              <a:rPr lang="ru-RU" sz="2200" dirty="0"/>
              <a:t>: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807153" y="1717081"/>
            <a:ext cx="2526847" cy="430887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 smtClean="0">
                <a:solidFill>
                  <a:srgbClr val="0000CC"/>
                </a:solidFill>
              </a:rPr>
              <a:t>&gt;&gt;&gt;Menu</a:t>
            </a:r>
            <a:r>
              <a:rPr lang="en-GB" sz="2200" b="1" dirty="0" smtClean="0">
                <a:solidFill>
                  <a:srgbClr val="0000CC"/>
                </a:solidFill>
              </a:rPr>
              <a:t>() </a:t>
            </a:r>
            <a:endParaRPr lang="ru-RU" sz="2200" b="1" dirty="0">
              <a:solidFill>
                <a:srgbClr val="0000CC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3759" y="1533754"/>
            <a:ext cx="878502" cy="824606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783771" y="3887140"/>
            <a:ext cx="8213099" cy="1477328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CC"/>
                </a:solidFill>
              </a:rPr>
              <a:t>=== RESTART: J:/!KHУ им </a:t>
            </a:r>
            <a:r>
              <a:rPr lang="ru-RU" dirty="0" err="1">
                <a:solidFill>
                  <a:srgbClr val="0000CC"/>
                </a:solidFill>
              </a:rPr>
              <a:t>Шевченка</a:t>
            </a:r>
            <a:r>
              <a:rPr lang="ru-RU" dirty="0">
                <a:solidFill>
                  <a:srgbClr val="0000CC"/>
                </a:solidFill>
              </a:rPr>
              <a:t>/</a:t>
            </a:r>
            <a:r>
              <a:rPr lang="ru-RU" dirty="0" err="1">
                <a:solidFill>
                  <a:srgbClr val="0000CC"/>
                </a:solidFill>
              </a:rPr>
              <a:t>introduction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in</a:t>
            </a:r>
            <a:r>
              <a:rPr lang="ru-RU" dirty="0">
                <a:solidFill>
                  <a:srgbClr val="0000CC"/>
                </a:solidFill>
              </a:rPr>
              <a:t> Python/example/deposit.py ===</a:t>
            </a:r>
          </a:p>
          <a:p>
            <a:r>
              <a:rPr lang="ru-RU" dirty="0">
                <a:solidFill>
                  <a:srgbClr val="0000CC"/>
                </a:solidFill>
              </a:rPr>
              <a:t>1. </a:t>
            </a:r>
            <a:r>
              <a:rPr lang="ru-RU" dirty="0" err="1">
                <a:solidFill>
                  <a:srgbClr val="0000CC"/>
                </a:solidFill>
              </a:rPr>
              <a:t>enter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data</a:t>
            </a:r>
            <a:endParaRPr lang="ru-RU" dirty="0">
              <a:solidFill>
                <a:srgbClr val="0000CC"/>
              </a:solidFill>
            </a:endParaRPr>
          </a:p>
          <a:p>
            <a:r>
              <a:rPr lang="ru-RU" dirty="0">
                <a:solidFill>
                  <a:srgbClr val="0000CC"/>
                </a:solidFill>
              </a:rPr>
              <a:t>2. </a:t>
            </a:r>
            <a:r>
              <a:rPr lang="ru-RU" dirty="0" err="1">
                <a:solidFill>
                  <a:srgbClr val="0000CC"/>
                </a:solidFill>
              </a:rPr>
              <a:t>year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by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year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sum</a:t>
            </a:r>
            <a:endParaRPr lang="ru-RU" dirty="0">
              <a:solidFill>
                <a:srgbClr val="0000CC"/>
              </a:solidFill>
            </a:endParaRPr>
          </a:p>
          <a:p>
            <a:r>
              <a:rPr lang="ru-RU" dirty="0">
                <a:solidFill>
                  <a:srgbClr val="0000CC"/>
                </a:solidFill>
              </a:rPr>
              <a:t>3. </a:t>
            </a:r>
            <a:r>
              <a:rPr lang="ru-RU" dirty="0" err="1">
                <a:solidFill>
                  <a:srgbClr val="0000CC"/>
                </a:solidFill>
              </a:rPr>
              <a:t>final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sum</a:t>
            </a:r>
            <a:endParaRPr lang="ru-RU" dirty="0">
              <a:solidFill>
                <a:srgbClr val="0000CC"/>
              </a:solidFill>
            </a:endParaRPr>
          </a:p>
          <a:p>
            <a:r>
              <a:rPr lang="ru-RU" dirty="0">
                <a:solidFill>
                  <a:srgbClr val="0000CC"/>
                </a:solidFill>
              </a:rPr>
              <a:t>4. </a:t>
            </a:r>
            <a:r>
              <a:rPr lang="ru-RU" dirty="0" err="1">
                <a:solidFill>
                  <a:srgbClr val="0000CC"/>
                </a:solidFill>
              </a:rPr>
              <a:t>clear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calculations</a:t>
            </a:r>
            <a:endParaRPr lang="ru-RU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3854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4" name="Рисунок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36826" y="4048256"/>
            <a:ext cx="1507174" cy="2535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5" name="Объект 2"/>
          <p:cNvSpPr txBox="1">
            <a:spLocks/>
          </p:cNvSpPr>
          <p:nvPr/>
        </p:nvSpPr>
        <p:spPr bwMode="auto">
          <a:xfrm>
            <a:off x="472547" y="3032373"/>
            <a:ext cx="6769100" cy="16573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uk-UA" sz="2200" dirty="0">
                <a:solidFill>
                  <a:prstClr val="black"/>
                </a:solidFill>
                <a:cs typeface="Arial" pitchFamily="34" charset="0"/>
              </a:rPr>
              <a:t>Параметри відіграють роль</a:t>
            </a:r>
            <a:r>
              <a:rPr lang="en-US" sz="2200" dirty="0">
                <a:solidFill>
                  <a:prstClr val="black"/>
                </a:solidFill>
                <a:cs typeface="Arial" pitchFamily="34" charset="0"/>
              </a:rPr>
              <a:t> </a:t>
            </a:r>
            <a:r>
              <a:rPr lang="uk-UA" sz="2200" dirty="0">
                <a:solidFill>
                  <a:prstClr val="black"/>
                </a:solidFill>
                <a:cs typeface="Arial" pitchFamily="34" charset="0"/>
              </a:rPr>
              <a:t>своєрідного буфера між функцією та «зовнішнім світом»: </a:t>
            </a:r>
            <a:r>
              <a:rPr lang="uk-UA" sz="2200" dirty="0" smtClean="0">
                <a:solidFill>
                  <a:prstClr val="black"/>
                </a:solidFill>
                <a:cs typeface="Arial" pitchFamily="34" charset="0"/>
              </a:rPr>
              <a:t>усі </a:t>
            </a:r>
            <a:r>
              <a:rPr lang="uk-UA" sz="2200" dirty="0">
                <a:solidFill>
                  <a:prstClr val="black"/>
                </a:solidFill>
                <a:cs typeface="Arial" pitchFamily="34" charset="0"/>
              </a:rPr>
              <a:t>значення, які надходять до функції ззовні, </a:t>
            </a:r>
            <a:r>
              <a:rPr lang="uk-UA" sz="2200" dirty="0" smtClean="0">
                <a:solidFill>
                  <a:prstClr val="black"/>
                </a:solidFill>
                <a:cs typeface="Arial" pitchFamily="34" charset="0"/>
              </a:rPr>
              <a:t>мають бути присвоєні </a:t>
            </a:r>
            <a:r>
              <a:rPr lang="uk-UA" sz="2200" dirty="0">
                <a:solidFill>
                  <a:prstClr val="black"/>
                </a:solidFill>
                <a:cs typeface="Arial" pitchFamily="34" charset="0"/>
              </a:rPr>
              <a:t>її параметрам.</a:t>
            </a:r>
            <a:r>
              <a:rPr lang="ru-RU" sz="2200" dirty="0">
                <a:solidFill>
                  <a:prstClr val="black"/>
                </a:solidFill>
                <a:cs typeface="Arial" pitchFamily="34" charset="0"/>
              </a:rPr>
              <a:t> </a:t>
            </a:r>
            <a:endParaRPr lang="uk-UA" sz="2200" dirty="0">
              <a:solidFill>
                <a:prstClr val="black"/>
              </a:solidFill>
              <a:cs typeface="Arial" pitchFamily="34" charset="0"/>
            </a:endParaRPr>
          </a:p>
        </p:txBody>
      </p:sp>
      <p:grpSp>
        <p:nvGrpSpPr>
          <p:cNvPr id="30726" name="Group 12"/>
          <p:cNvGrpSpPr>
            <a:grpSpLocks/>
          </p:cNvGrpSpPr>
          <p:nvPr/>
        </p:nvGrpSpPr>
        <p:grpSpPr bwMode="auto">
          <a:xfrm>
            <a:off x="1266297" y="4689723"/>
            <a:ext cx="5975350" cy="1439862"/>
            <a:chOff x="-19" y="3627"/>
            <a:chExt cx="3764" cy="907"/>
          </a:xfrm>
        </p:grpSpPr>
        <p:pic>
          <p:nvPicPr>
            <p:cNvPr id="7177" name="Скругленный прямоугольник 3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9" y="3627"/>
              <a:ext cx="3764" cy="907"/>
            </a:xfrm>
            <a:prstGeom prst="rect">
              <a:avLst/>
            </a:prstGeom>
            <a:noFill/>
            <a:effectLst>
              <a:outerShdw dist="107763" dir="18900000" algn="ctr" rotWithShape="0">
                <a:srgbClr val="5F5F5F">
                  <a:alpha val="50000"/>
                </a:srgbClr>
              </a:outerShdw>
            </a:effectLst>
          </p:spPr>
        </p:pic>
        <p:sp>
          <p:nvSpPr>
            <p:cNvPr id="30728" name="Rectangle 11"/>
            <p:cNvSpPr>
              <a:spLocks noChangeArrowheads="1"/>
            </p:cNvSpPr>
            <p:nvPr/>
          </p:nvSpPr>
          <p:spPr bwMode="auto">
            <a:xfrm>
              <a:off x="68" y="3718"/>
              <a:ext cx="3677" cy="6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ru-RU" sz="2200" dirty="0" err="1">
                  <a:solidFill>
                    <a:prstClr val="black"/>
                  </a:solidFill>
                  <a:cs typeface="Arial" pitchFamily="34" charset="0"/>
                </a:rPr>
                <a:t>Значення</a:t>
              </a:r>
              <a:r>
                <a:rPr lang="ru-RU" sz="2200" dirty="0">
                  <a:solidFill>
                    <a:prstClr val="black"/>
                  </a:solidFill>
                  <a:cs typeface="Arial" pitchFamily="34" charset="0"/>
                </a:rPr>
                <a:t> </a:t>
              </a:r>
              <a:r>
                <a:rPr lang="ru-RU" sz="2200" dirty="0" err="1">
                  <a:solidFill>
                    <a:prstClr val="black"/>
                  </a:solidFill>
                  <a:cs typeface="Arial" pitchFamily="34" charset="0"/>
                </a:rPr>
                <a:t>параметрів</a:t>
              </a:r>
              <a:r>
                <a:rPr lang="ru-RU" sz="2200" dirty="0">
                  <a:solidFill>
                    <a:prstClr val="black"/>
                  </a:solidFill>
                  <a:cs typeface="Arial" pitchFamily="34" charset="0"/>
                </a:rPr>
                <a:t> </a:t>
              </a:r>
              <a:r>
                <a:rPr lang="ru-RU" sz="2200" dirty="0" err="1" smtClean="0">
                  <a:solidFill>
                    <a:prstClr val="black"/>
                  </a:solidFill>
                  <a:cs typeface="Arial" pitchFamily="34" charset="0"/>
                </a:rPr>
                <a:t>функції</a:t>
              </a:r>
              <a:r>
                <a:rPr lang="ru-RU" sz="2200" dirty="0" smtClean="0">
                  <a:solidFill>
                    <a:prstClr val="black"/>
                  </a:solidFill>
                  <a:cs typeface="Arial" pitchFamily="34" charset="0"/>
                </a:rPr>
                <a:t>, </a:t>
              </a:r>
              <a:r>
                <a:rPr lang="ru-RU" sz="2200" dirty="0" err="1">
                  <a:solidFill>
                    <a:prstClr val="black"/>
                  </a:solidFill>
                  <a:cs typeface="Arial" pitchFamily="34" charset="0"/>
                </a:rPr>
                <a:t>що</a:t>
              </a:r>
              <a:r>
                <a:rPr lang="ru-RU" sz="2200" dirty="0">
                  <a:solidFill>
                    <a:prstClr val="black"/>
                  </a:solidFill>
                  <a:cs typeface="Arial" pitchFamily="34" charset="0"/>
                </a:rPr>
                <a:t> </a:t>
              </a:r>
              <a:r>
                <a:rPr lang="ru-RU" sz="2200" dirty="0" err="1">
                  <a:solidFill>
                    <a:prstClr val="black"/>
                  </a:solidFill>
                  <a:cs typeface="Arial" pitchFamily="34" charset="0"/>
                </a:rPr>
                <a:t>вказуються</a:t>
              </a:r>
              <a:r>
                <a:rPr lang="ru-RU" sz="2200" dirty="0">
                  <a:solidFill>
                    <a:prstClr val="black"/>
                  </a:solidFill>
                  <a:cs typeface="Arial" pitchFamily="34" charset="0"/>
                </a:rPr>
                <a:t> </a:t>
              </a:r>
              <a:r>
                <a:rPr lang="ru-RU" sz="2200" dirty="0" err="1">
                  <a:solidFill>
                    <a:prstClr val="black"/>
                  </a:solidFill>
                  <a:cs typeface="Arial" pitchFamily="34" charset="0"/>
                </a:rPr>
                <a:t>під</a:t>
              </a:r>
              <a:r>
                <a:rPr lang="ru-RU" sz="2200" dirty="0">
                  <a:solidFill>
                    <a:prstClr val="black"/>
                  </a:solidFill>
                  <a:cs typeface="Arial" pitchFamily="34" charset="0"/>
                </a:rPr>
                <a:t> час </a:t>
              </a:r>
              <a:r>
                <a:rPr lang="ru-RU" sz="2200" dirty="0" err="1">
                  <a:solidFill>
                    <a:prstClr val="black"/>
                  </a:solidFill>
                  <a:cs typeface="Arial" pitchFamily="34" charset="0"/>
                </a:rPr>
                <a:t>її</a:t>
              </a:r>
              <a:r>
                <a:rPr lang="ru-RU" sz="2200" dirty="0">
                  <a:solidFill>
                    <a:prstClr val="black"/>
                  </a:solidFill>
                  <a:cs typeface="Arial" pitchFamily="34" charset="0"/>
                </a:rPr>
                <a:t> </a:t>
              </a:r>
              <a:r>
                <a:rPr lang="ru-RU" sz="2200" dirty="0" err="1">
                  <a:solidFill>
                    <a:prstClr val="black"/>
                  </a:solidFill>
                  <a:cs typeface="Arial" pitchFamily="34" charset="0"/>
                </a:rPr>
                <a:t>виклику</a:t>
              </a:r>
              <a:r>
                <a:rPr lang="ru-RU" sz="2200" dirty="0">
                  <a:solidFill>
                    <a:prstClr val="black"/>
                  </a:solidFill>
                  <a:cs typeface="Arial" pitchFamily="34" charset="0"/>
                </a:rPr>
                <a:t>, </a:t>
              </a:r>
              <a:r>
                <a:rPr lang="ru-RU" sz="2200" dirty="0" err="1">
                  <a:solidFill>
                    <a:prstClr val="black"/>
                  </a:solidFill>
                  <a:cs typeface="Arial" pitchFamily="34" charset="0"/>
                </a:rPr>
                <a:t>називають</a:t>
              </a:r>
              <a:r>
                <a:rPr lang="ru-RU" sz="2200" dirty="0">
                  <a:solidFill>
                    <a:prstClr val="black"/>
                  </a:solidFill>
                  <a:cs typeface="Arial" pitchFamily="34" charset="0"/>
                </a:rPr>
                <a:t> </a:t>
              </a:r>
              <a:r>
                <a:rPr lang="ru-RU" sz="2200" b="1" i="1" dirty="0">
                  <a:solidFill>
                    <a:prstClr val="black"/>
                  </a:solidFill>
                  <a:cs typeface="Arial" pitchFamily="34" charset="0"/>
                </a:rPr>
                <a:t>аргументами</a:t>
              </a:r>
              <a:r>
                <a:rPr lang="ru-RU" sz="2200" b="1" dirty="0">
                  <a:solidFill>
                    <a:prstClr val="black"/>
                  </a:solidFill>
                  <a:cs typeface="Arial" pitchFamily="34" charset="0"/>
                </a:rPr>
                <a:t> </a:t>
              </a:r>
              <a:r>
                <a:rPr lang="ru-RU" sz="2200" b="1" i="1" dirty="0" err="1" smtClean="0">
                  <a:solidFill>
                    <a:prstClr val="black"/>
                  </a:solidFill>
                  <a:cs typeface="Arial" pitchFamily="34" charset="0"/>
                </a:rPr>
                <a:t>функції</a:t>
              </a:r>
              <a:r>
                <a:rPr lang="ru-RU" sz="2200" b="1" dirty="0" smtClean="0">
                  <a:solidFill>
                    <a:prstClr val="black"/>
                  </a:solidFill>
                  <a:cs typeface="Arial" pitchFamily="34" charset="0"/>
                </a:rPr>
                <a:t>.</a:t>
              </a:r>
              <a:endParaRPr lang="uk-UA" sz="2200" b="1" dirty="0">
                <a:solidFill>
                  <a:prstClr val="black"/>
                </a:solidFill>
                <a:cs typeface="Arial" pitchFamily="34" charset="0"/>
              </a:endParaRPr>
            </a:p>
          </p:txBody>
        </p:sp>
      </p:grp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967" y="4786559"/>
            <a:ext cx="399975" cy="1155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60" y="1052736"/>
            <a:ext cx="399975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Скругленный прямоугольник 3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66296" y="1064136"/>
            <a:ext cx="7035965" cy="1788800"/>
          </a:xfrm>
          <a:prstGeom prst="rect">
            <a:avLst/>
          </a:prstGeom>
          <a:noFill/>
          <a:effectLst>
            <a:outerShdw dist="107763" dir="18900000" algn="ctr" rotWithShape="0">
              <a:srgbClr val="5F5F5F">
                <a:alpha val="50000"/>
              </a:srgbClr>
            </a:outerShdw>
          </a:effectLst>
        </p:spPr>
      </p:pic>
      <p:sp>
        <p:nvSpPr>
          <p:cNvPr id="2" name="Прямокутник 1"/>
          <p:cNvSpPr/>
          <p:nvPr/>
        </p:nvSpPr>
        <p:spPr>
          <a:xfrm>
            <a:off x="1571096" y="1064136"/>
            <a:ext cx="70333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400" dirty="0">
                <a:solidFill>
                  <a:prstClr val="black"/>
                </a:solidFill>
                <a:cs typeface="Arial" pitchFamily="34" charset="0"/>
              </a:rPr>
              <a:t>Для передачі функції вхідних значень, над якими слід виконати певні дії, застосовують спеціальні змінні, </a:t>
            </a:r>
            <a:r>
              <a:rPr lang="uk-UA" sz="2400" b="1" i="1" dirty="0">
                <a:solidFill>
                  <a:prstClr val="black"/>
                </a:solidFill>
                <a:cs typeface="Arial" pitchFamily="34" charset="0"/>
              </a:rPr>
              <a:t>параметри функції</a:t>
            </a:r>
            <a:r>
              <a:rPr lang="uk-UA" sz="2400" dirty="0">
                <a:solidFill>
                  <a:prstClr val="black"/>
                </a:solidFill>
                <a:cs typeface="Arial" pitchFamily="34" charset="0"/>
              </a:rPr>
              <a:t>, що оголошуються в її заголовку</a:t>
            </a:r>
            <a:r>
              <a:rPr lang="ru-RU" sz="2400" dirty="0">
                <a:solidFill>
                  <a:prstClr val="black"/>
                </a:solidFill>
                <a:cs typeface="Arial" pitchFamily="34" charset="0"/>
              </a:rPr>
              <a:t>.</a:t>
            </a:r>
            <a:endParaRPr lang="uk-UA" sz="2400" dirty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14086" y="-3426"/>
            <a:ext cx="9129914" cy="792163"/>
          </a:xfrm>
          <a:prstGeom prst="rect">
            <a:avLst/>
          </a:prstGeom>
          <a:noFill/>
          <a:ln>
            <a:miter lim="800000"/>
            <a:headEnd/>
            <a:tailEnd/>
          </a:ln>
          <a:effec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uk-UA" b="1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 Функції користувача з параметрами</a:t>
            </a:r>
          </a:p>
        </p:txBody>
      </p:sp>
    </p:spTree>
    <p:extLst>
      <p:ext uri="{BB962C8B-B14F-4D97-AF65-F5344CB8AC3E}">
        <p14:creationId xmlns:p14="http://schemas.microsoft.com/office/powerpoint/2010/main" val="380480659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1" name="Скругленный прямоугольник 5"/>
          <p:cNvGrpSpPr>
            <a:grpSpLocks/>
          </p:cNvGrpSpPr>
          <p:nvPr/>
        </p:nvGrpSpPr>
        <p:grpSpPr bwMode="auto">
          <a:xfrm>
            <a:off x="315913" y="987878"/>
            <a:ext cx="8828087" cy="1390650"/>
            <a:chOff x="115" y="3183"/>
            <a:chExt cx="5561" cy="876"/>
          </a:xfrm>
        </p:grpSpPr>
        <p:pic>
          <p:nvPicPr>
            <p:cNvPr id="60426" name="Скругленный прямоугольник 5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5" y="3183"/>
              <a:ext cx="5561" cy="876"/>
            </a:xfrm>
            <a:prstGeom prst="rect">
              <a:avLst/>
            </a:prstGeom>
            <a:noFill/>
            <a:effectLst>
              <a:outerShdw dist="107763" dir="18900000" algn="ctr" rotWithShape="0">
                <a:srgbClr val="5F5F5F">
                  <a:alpha val="50000"/>
                </a:srgbClr>
              </a:outerShdw>
            </a:effectLst>
          </p:spPr>
        </p:pic>
        <p:sp>
          <p:nvSpPr>
            <p:cNvPr id="32783" name="Text Box 11"/>
            <p:cNvSpPr txBox="1">
              <a:spLocks noChangeArrowheads="1"/>
            </p:cNvSpPr>
            <p:nvPr/>
          </p:nvSpPr>
          <p:spPr bwMode="auto">
            <a:xfrm>
              <a:off x="196" y="3241"/>
              <a:ext cx="5392" cy="6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ru-RU" sz="2400" b="1" i="1" dirty="0">
                  <a:solidFill>
                    <a:srgbClr val="000000"/>
                  </a:solidFill>
                  <a:cs typeface="Arial" pitchFamily="34" charset="0"/>
                </a:rPr>
                <a:t>Параметрами</a:t>
              </a:r>
              <a:r>
                <a:rPr lang="ru-RU" sz="2400" dirty="0">
                  <a:solidFill>
                    <a:srgbClr val="000000"/>
                  </a:solidFill>
                  <a:cs typeface="Arial" pitchFamily="34" charset="0"/>
                </a:rPr>
                <a:t> </a:t>
              </a:r>
              <a:r>
                <a:rPr lang="ru-RU" sz="2400" dirty="0" err="1">
                  <a:solidFill>
                    <a:srgbClr val="000000"/>
                  </a:solidFill>
                  <a:cs typeface="Arial" pitchFamily="34" charset="0"/>
                </a:rPr>
                <a:t>називають</a:t>
              </a:r>
              <a:r>
                <a:rPr lang="ru-RU" sz="2400" dirty="0">
                  <a:solidFill>
                    <a:srgbClr val="000000"/>
                  </a:solidFill>
                  <a:cs typeface="Arial" pitchFamily="34" charset="0"/>
                </a:rPr>
                <a:t> </a:t>
              </a:r>
              <a:r>
                <a:rPr lang="ru-RU" sz="2400" dirty="0" err="1">
                  <a:solidFill>
                    <a:srgbClr val="000000"/>
                  </a:solidFill>
                  <a:cs typeface="Arial" pitchFamily="34" charset="0"/>
                </a:rPr>
                <a:t>змінні</a:t>
              </a:r>
              <a:r>
                <a:rPr lang="ru-RU" sz="2400" dirty="0">
                  <a:solidFill>
                    <a:srgbClr val="000000"/>
                  </a:solidFill>
                  <a:cs typeface="Arial" pitchFamily="34" charset="0"/>
                </a:rPr>
                <a:t>, за </a:t>
              </a:r>
              <a:r>
                <a:rPr lang="ru-RU" sz="2400" dirty="0" err="1">
                  <a:solidFill>
                    <a:srgbClr val="000000"/>
                  </a:solidFill>
                  <a:cs typeface="Arial" pitchFamily="34" charset="0"/>
                </a:rPr>
                <a:t>допомогою</a:t>
              </a:r>
              <a:r>
                <a:rPr lang="ru-RU" sz="2400" dirty="0">
                  <a:solidFill>
                    <a:srgbClr val="000000"/>
                  </a:solidFill>
                  <a:cs typeface="Arial" pitchFamily="34" charset="0"/>
                </a:rPr>
                <a:t> </a:t>
              </a:r>
              <a:r>
                <a:rPr lang="ru-RU" sz="2400" dirty="0" err="1">
                  <a:solidFill>
                    <a:srgbClr val="000000"/>
                  </a:solidFill>
                  <a:cs typeface="Arial" pitchFamily="34" charset="0"/>
                </a:rPr>
                <a:t>яких</a:t>
              </a:r>
              <a:r>
                <a:rPr lang="ru-RU" sz="2400" dirty="0">
                  <a:solidFill>
                    <a:srgbClr val="000000"/>
                  </a:solidFill>
                  <a:cs typeface="Arial" pitchFamily="34" charset="0"/>
                </a:rPr>
                <a:t> </a:t>
              </a:r>
              <a:r>
                <a:rPr lang="ru-RU" sz="2400" dirty="0" err="1">
                  <a:solidFill>
                    <a:srgbClr val="000000"/>
                  </a:solidFill>
                  <a:cs typeface="Arial" pitchFamily="34" charset="0"/>
                </a:rPr>
                <a:t>здійснюється</a:t>
              </a:r>
              <a:r>
                <a:rPr lang="ru-RU" sz="2400" dirty="0">
                  <a:solidFill>
                    <a:srgbClr val="000000"/>
                  </a:solidFill>
                  <a:cs typeface="Arial" pitchFamily="34" charset="0"/>
                </a:rPr>
                <a:t> </a:t>
              </a:r>
              <a:r>
                <a:rPr lang="ru-RU" sz="2400" dirty="0" err="1">
                  <a:solidFill>
                    <a:srgbClr val="000000"/>
                  </a:solidFill>
                  <a:cs typeface="Arial" pitchFamily="34" charset="0"/>
                </a:rPr>
                <a:t>передавання</a:t>
              </a:r>
              <a:r>
                <a:rPr lang="ru-RU" sz="2400" dirty="0">
                  <a:solidFill>
                    <a:srgbClr val="000000"/>
                  </a:solidFill>
                  <a:cs typeface="Arial" pitchFamily="34" charset="0"/>
                </a:rPr>
                <a:t> </a:t>
              </a:r>
              <a:r>
                <a:rPr lang="ru-RU" sz="2400" dirty="0" err="1">
                  <a:solidFill>
                    <a:srgbClr val="000000"/>
                  </a:solidFill>
                  <a:cs typeface="Arial" pitchFamily="34" charset="0"/>
                </a:rPr>
                <a:t>даних</a:t>
              </a:r>
              <a:r>
                <a:rPr lang="ru-RU" sz="2400" dirty="0">
                  <a:solidFill>
                    <a:srgbClr val="000000"/>
                  </a:solidFill>
                  <a:cs typeface="Arial" pitchFamily="34" charset="0"/>
                </a:rPr>
                <a:t> </a:t>
              </a:r>
              <a:r>
                <a:rPr lang="ru-RU" sz="2400" dirty="0" smtClean="0">
                  <a:solidFill>
                    <a:srgbClr val="000000"/>
                  </a:solidFill>
                  <a:cs typeface="Arial" pitchFamily="34" charset="0"/>
                </a:rPr>
                <a:t>у </a:t>
              </a:r>
              <a:r>
                <a:rPr lang="ru-RU" sz="2400" dirty="0" err="1" smtClean="0">
                  <a:solidFill>
                    <a:srgbClr val="000000"/>
                  </a:solidFill>
                  <a:cs typeface="Arial" pitchFamily="34" charset="0"/>
                </a:rPr>
                <a:t>функцію</a:t>
              </a:r>
              <a:r>
                <a:rPr lang="ru-RU" sz="2400" dirty="0" smtClean="0">
                  <a:solidFill>
                    <a:srgbClr val="000000"/>
                  </a:solidFill>
                  <a:cs typeface="Arial" pitchFamily="34" charset="0"/>
                </a:rPr>
                <a:t>, </a:t>
              </a:r>
              <a:r>
                <a:rPr lang="ru-RU" sz="2400" dirty="0" err="1">
                  <a:solidFill>
                    <a:srgbClr val="000000"/>
                  </a:solidFill>
                  <a:cs typeface="Arial" pitchFamily="34" charset="0"/>
                </a:rPr>
                <a:t>що</a:t>
              </a:r>
              <a:r>
                <a:rPr lang="ru-RU" sz="2400" dirty="0">
                  <a:solidFill>
                    <a:srgbClr val="000000"/>
                  </a:solidFill>
                  <a:cs typeface="Arial" pitchFamily="34" charset="0"/>
                </a:rPr>
                <a:t> </a:t>
              </a:r>
              <a:r>
                <a:rPr lang="ru-RU" sz="2400" dirty="0" err="1">
                  <a:solidFill>
                    <a:srgbClr val="000000"/>
                  </a:solidFill>
                  <a:cs typeface="Arial" pitchFamily="34" charset="0"/>
                </a:rPr>
                <a:t>викликається</a:t>
              </a:r>
              <a:r>
                <a:rPr lang="ru-RU" sz="2400" dirty="0">
                  <a:solidFill>
                    <a:srgbClr val="000000"/>
                  </a:solidFill>
                  <a:cs typeface="Arial" pitchFamily="34" charset="0"/>
                </a:rPr>
                <a:t>, з </a:t>
              </a:r>
              <a:r>
                <a:rPr lang="ru-RU" sz="2400" dirty="0" err="1">
                  <a:solidFill>
                    <a:srgbClr val="000000"/>
                  </a:solidFill>
                  <a:cs typeface="Arial" pitchFamily="34" charset="0"/>
                </a:rPr>
                <a:t>програмного</a:t>
              </a:r>
              <a:r>
                <a:rPr lang="ru-RU" sz="2400" dirty="0">
                  <a:solidFill>
                    <a:srgbClr val="000000"/>
                  </a:solidFill>
                  <a:cs typeface="Arial" pitchFamily="34" charset="0"/>
                </a:rPr>
                <a:t> блока, </a:t>
              </a:r>
              <a:r>
                <a:rPr lang="ru-RU" sz="2400" dirty="0" err="1">
                  <a:solidFill>
                    <a:srgbClr val="000000"/>
                  </a:solidFill>
                  <a:cs typeface="Arial" pitchFamily="34" charset="0"/>
                </a:rPr>
                <a:t>який</a:t>
              </a:r>
              <a:r>
                <a:rPr lang="ru-RU" sz="2400" dirty="0">
                  <a:solidFill>
                    <a:srgbClr val="000000"/>
                  </a:solidFill>
                  <a:cs typeface="Arial" pitchFamily="34" charset="0"/>
                </a:rPr>
                <a:t> </a:t>
              </a:r>
              <a:r>
                <a:rPr lang="ru-RU" sz="2400" dirty="0" err="1">
                  <a:solidFill>
                    <a:srgbClr val="000000"/>
                  </a:solidFill>
                  <a:cs typeface="Arial" pitchFamily="34" charset="0"/>
                </a:rPr>
                <a:t>здійснює</a:t>
              </a:r>
              <a:r>
                <a:rPr lang="ru-RU" sz="2400" dirty="0">
                  <a:solidFill>
                    <a:srgbClr val="000000"/>
                  </a:solidFill>
                  <a:cs typeface="Arial" pitchFamily="34" charset="0"/>
                </a:rPr>
                <a:t> </a:t>
              </a:r>
              <a:r>
                <a:rPr lang="ru-RU" sz="2400" dirty="0" err="1">
                  <a:solidFill>
                    <a:srgbClr val="000000"/>
                  </a:solidFill>
                  <a:cs typeface="Arial" pitchFamily="34" charset="0"/>
                </a:rPr>
                <a:t>виклик</a:t>
              </a:r>
              <a:r>
                <a:rPr lang="ru-RU" sz="2400" dirty="0">
                  <a:solidFill>
                    <a:srgbClr val="000000"/>
                  </a:solidFill>
                  <a:cs typeface="Arial" pitchFamily="34" charset="0"/>
                </a:rPr>
                <a:t>.</a:t>
              </a:r>
              <a:endParaRPr lang="uk-UA" sz="2400" dirty="0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32785" name="Group 17"/>
          <p:cNvGrpSpPr>
            <a:grpSpLocks/>
          </p:cNvGrpSpPr>
          <p:nvPr/>
        </p:nvGrpSpPr>
        <p:grpSpPr bwMode="auto">
          <a:xfrm>
            <a:off x="0" y="3073740"/>
            <a:ext cx="9144000" cy="2663825"/>
            <a:chOff x="0" y="1842"/>
            <a:chExt cx="5760" cy="1678"/>
          </a:xfrm>
        </p:grpSpPr>
        <p:grpSp>
          <p:nvGrpSpPr>
            <p:cNvPr id="32772" name="Group 24"/>
            <p:cNvGrpSpPr>
              <a:grpSpLocks/>
            </p:cNvGrpSpPr>
            <p:nvPr/>
          </p:nvGrpSpPr>
          <p:grpSpPr bwMode="auto">
            <a:xfrm>
              <a:off x="0" y="1842"/>
              <a:ext cx="5760" cy="952"/>
              <a:chOff x="0" y="1842"/>
              <a:chExt cx="5760" cy="952"/>
            </a:xfrm>
          </p:grpSpPr>
          <p:sp>
            <p:nvSpPr>
              <p:cNvPr id="32777" name="Rectangle 8"/>
              <p:cNvSpPr>
                <a:spLocks noChangeArrowheads="1"/>
              </p:cNvSpPr>
              <p:nvPr/>
            </p:nvSpPr>
            <p:spPr bwMode="auto">
              <a:xfrm>
                <a:off x="0" y="1842"/>
                <a:ext cx="1882" cy="952"/>
              </a:xfrm>
              <a:prstGeom prst="rect">
                <a:avLst/>
              </a:prstGeom>
              <a:solidFill>
                <a:srgbClr val="FFFFB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uk-UA" sz="2200" dirty="0">
                    <a:solidFill>
                      <a:prstClr val="black"/>
                    </a:solidFill>
                    <a:cs typeface="Arial" pitchFamily="34" charset="0"/>
                  </a:rPr>
                  <a:t>Програмний блок, 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uk-UA" sz="2200" dirty="0">
                    <a:solidFill>
                      <a:prstClr val="black"/>
                    </a:solidFill>
                    <a:cs typeface="Arial" pitchFamily="34" charset="0"/>
                  </a:rPr>
                  <a:t>що викликає функцію</a:t>
                </a:r>
                <a:endParaRPr lang="ru-RU" sz="2200" dirty="0">
                  <a:solidFill>
                    <a:prstClr val="black"/>
                  </a:solidFill>
                  <a:cs typeface="Arial" pitchFamily="34" charset="0"/>
                </a:endParaRPr>
              </a:p>
            </p:txBody>
          </p:sp>
          <p:sp>
            <p:nvSpPr>
              <p:cNvPr id="32778" name="Rectangle 14"/>
              <p:cNvSpPr>
                <a:spLocks noChangeArrowheads="1"/>
              </p:cNvSpPr>
              <p:nvPr/>
            </p:nvSpPr>
            <p:spPr bwMode="auto">
              <a:xfrm>
                <a:off x="4144" y="1842"/>
                <a:ext cx="1616" cy="952"/>
              </a:xfrm>
              <a:prstGeom prst="rect">
                <a:avLst/>
              </a:prstGeom>
              <a:solidFill>
                <a:srgbClr val="FFFFB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uk-UA" sz="2200">
                    <a:solidFill>
                      <a:prstClr val="black"/>
                    </a:solidFill>
                    <a:cs typeface="Arial" pitchFamily="34" charset="0"/>
                  </a:rPr>
                  <a:t>Функція, що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uk-UA" sz="2200">
                    <a:solidFill>
                      <a:prstClr val="black"/>
                    </a:solidFill>
                    <a:cs typeface="Arial" pitchFamily="34" charset="0"/>
                  </a:rPr>
                  <a:t> використовує дані, 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uk-UA" sz="2200">
                    <a:solidFill>
                      <a:prstClr val="black"/>
                    </a:solidFill>
                    <a:cs typeface="Arial" pitchFamily="34" charset="0"/>
                  </a:rPr>
                  <a:t>як значення 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uk-UA" sz="2200">
                    <a:solidFill>
                      <a:prstClr val="black"/>
                    </a:solidFill>
                    <a:cs typeface="Arial" pitchFamily="34" charset="0"/>
                  </a:rPr>
                  <a:t>параметрів</a:t>
                </a:r>
                <a:endParaRPr lang="ru-RU" sz="2200">
                  <a:solidFill>
                    <a:prstClr val="black"/>
                  </a:solidFill>
                  <a:cs typeface="Arial" pitchFamily="34" charset="0"/>
                </a:endParaRPr>
              </a:p>
            </p:txBody>
          </p:sp>
          <p:sp>
            <p:nvSpPr>
              <p:cNvPr id="32779" name="Oval 16"/>
              <p:cNvSpPr>
                <a:spLocks noChangeArrowheads="1"/>
              </p:cNvSpPr>
              <p:nvPr/>
            </p:nvSpPr>
            <p:spPr bwMode="auto">
              <a:xfrm>
                <a:off x="2245" y="1979"/>
                <a:ext cx="1587" cy="54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uk-UA" sz="2200">
                    <a:solidFill>
                      <a:prstClr val="black"/>
                    </a:solidFill>
                    <a:cs typeface="Arial" pitchFamily="34" charset="0"/>
                  </a:rPr>
                  <a:t>Дані, що 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uk-UA" sz="2200">
                    <a:solidFill>
                      <a:prstClr val="black"/>
                    </a:solidFill>
                    <a:cs typeface="Arial" pitchFamily="34" charset="0"/>
                  </a:rPr>
                  <a:t>передаються</a:t>
                </a:r>
                <a:endParaRPr lang="ru-RU" sz="2200">
                  <a:solidFill>
                    <a:prstClr val="black"/>
                  </a:solidFill>
                  <a:cs typeface="Arial" pitchFamily="34" charset="0"/>
                </a:endParaRPr>
              </a:p>
            </p:txBody>
          </p:sp>
          <p:sp>
            <p:nvSpPr>
              <p:cNvPr id="32780" name="AutoShape 21"/>
              <p:cNvSpPr>
                <a:spLocks noChangeArrowheads="1"/>
              </p:cNvSpPr>
              <p:nvPr/>
            </p:nvSpPr>
            <p:spPr bwMode="auto">
              <a:xfrm rot="5400000">
                <a:off x="1956" y="2086"/>
                <a:ext cx="215" cy="273"/>
              </a:xfrm>
              <a:prstGeom prst="upArrow">
                <a:avLst>
                  <a:gd name="adj1" fmla="val 50000"/>
                  <a:gd name="adj2" fmla="val 31744"/>
                </a:avLst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vert="eaVert"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  <a:cs typeface="Arial" pitchFamily="34" charset="0"/>
                </a:endParaRPr>
              </a:p>
            </p:txBody>
          </p:sp>
          <p:sp>
            <p:nvSpPr>
              <p:cNvPr id="32781" name="AutoShape 22"/>
              <p:cNvSpPr>
                <a:spLocks noChangeArrowheads="1"/>
              </p:cNvSpPr>
              <p:nvPr/>
            </p:nvSpPr>
            <p:spPr bwMode="auto">
              <a:xfrm rot="5400000">
                <a:off x="3907" y="2131"/>
                <a:ext cx="215" cy="273"/>
              </a:xfrm>
              <a:prstGeom prst="upArrow">
                <a:avLst>
                  <a:gd name="adj1" fmla="val 50000"/>
                  <a:gd name="adj2" fmla="val 31744"/>
                </a:avLst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vert="eaVert"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32773" name="Text Box 25"/>
            <p:cNvSpPr txBox="1">
              <a:spLocks noChangeArrowheads="1"/>
            </p:cNvSpPr>
            <p:nvPr/>
          </p:nvSpPr>
          <p:spPr bwMode="auto">
            <a:xfrm>
              <a:off x="2336" y="3203"/>
              <a:ext cx="904" cy="27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uk-UA" sz="2200">
                  <a:solidFill>
                    <a:prstClr val="black"/>
                  </a:solidFill>
                  <a:cs typeface="Arial" pitchFamily="34" charset="0"/>
                </a:rPr>
                <a:t>аргументи</a:t>
              </a:r>
              <a:endParaRPr lang="ru-RU" sz="2200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32774" name="Line 26"/>
            <p:cNvSpPr>
              <a:spLocks noChangeShapeType="1"/>
            </p:cNvSpPr>
            <p:nvPr/>
          </p:nvSpPr>
          <p:spPr bwMode="auto">
            <a:xfrm flipV="1">
              <a:off x="2744" y="2478"/>
              <a:ext cx="363" cy="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uk-UA" sz="2400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32775" name="Text Box 27"/>
            <p:cNvSpPr txBox="1">
              <a:spLocks noChangeArrowheads="1"/>
            </p:cNvSpPr>
            <p:nvPr/>
          </p:nvSpPr>
          <p:spPr bwMode="auto">
            <a:xfrm>
              <a:off x="4332" y="3249"/>
              <a:ext cx="938" cy="27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uk-UA" sz="2200">
                  <a:solidFill>
                    <a:prstClr val="black"/>
                  </a:solidFill>
                  <a:cs typeface="Arial" pitchFamily="34" charset="0"/>
                </a:rPr>
                <a:t>параметри</a:t>
              </a:r>
              <a:endParaRPr lang="ru-RU" sz="2200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32776" name="Line 28"/>
            <p:cNvSpPr>
              <a:spLocks noChangeShapeType="1"/>
            </p:cNvSpPr>
            <p:nvPr/>
          </p:nvSpPr>
          <p:spPr bwMode="auto">
            <a:xfrm flipV="1">
              <a:off x="4876" y="2750"/>
              <a:ext cx="363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uk-UA" sz="2400">
                <a:solidFill>
                  <a:prstClr val="black"/>
                </a:solidFill>
                <a:cs typeface="Arial" pitchFamily="34" charset="0"/>
              </a:endParaRPr>
            </a:p>
          </p:txBody>
        </p:sp>
      </p:grpSp>
      <p:sp>
        <p:nvSpPr>
          <p:cNvPr id="18" name="Rectangle 8"/>
          <p:cNvSpPr txBox="1">
            <a:spLocks noChangeArrowheads="1"/>
          </p:cNvSpPr>
          <p:nvPr/>
        </p:nvSpPr>
        <p:spPr bwMode="auto">
          <a:xfrm>
            <a:off x="14086" y="-3426"/>
            <a:ext cx="9129914" cy="792163"/>
          </a:xfrm>
          <a:prstGeom prst="rect">
            <a:avLst/>
          </a:prstGeom>
          <a:noFill/>
          <a:ln>
            <a:miter lim="800000"/>
            <a:headEnd/>
            <a:tailEnd/>
          </a:ln>
          <a:effec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uk-UA" b="1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 Функції користувача з параметрами</a:t>
            </a:r>
          </a:p>
        </p:txBody>
      </p:sp>
    </p:spTree>
    <p:extLst>
      <p:ext uri="{BB962C8B-B14F-4D97-AF65-F5344CB8AC3E}">
        <p14:creationId xmlns:p14="http://schemas.microsoft.com/office/powerpoint/2010/main" val="113866493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4" name="Group 3"/>
          <p:cNvGrpSpPr>
            <a:grpSpLocks/>
          </p:cNvGrpSpPr>
          <p:nvPr/>
        </p:nvGrpSpPr>
        <p:grpSpPr bwMode="auto">
          <a:xfrm>
            <a:off x="1498602" y="1656015"/>
            <a:ext cx="6208485" cy="1043972"/>
            <a:chOff x="-64" y="845"/>
            <a:chExt cx="5824" cy="5613"/>
          </a:xfrm>
        </p:grpSpPr>
        <p:pic>
          <p:nvPicPr>
            <p:cNvPr id="57348" name="Скругленный прямоугольник 3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64" y="845"/>
              <a:ext cx="5824" cy="4440"/>
            </a:xfrm>
            <a:prstGeom prst="rect">
              <a:avLst/>
            </a:prstGeom>
            <a:noFill/>
            <a:effectLst>
              <a:outerShdw dist="107763" dir="18900000" algn="ctr" rotWithShape="0">
                <a:srgbClr val="5F5F5F">
                  <a:alpha val="50000"/>
                </a:srgbClr>
              </a:outerShdw>
            </a:effectLst>
          </p:spPr>
        </p:pic>
        <p:sp>
          <p:nvSpPr>
            <p:cNvPr id="5129" name="Text Box 5"/>
            <p:cNvSpPr txBox="1">
              <a:spLocks noChangeArrowheads="1"/>
            </p:cNvSpPr>
            <p:nvPr/>
          </p:nvSpPr>
          <p:spPr bwMode="auto">
            <a:xfrm>
              <a:off x="131" y="1408"/>
              <a:ext cx="5376" cy="5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 err="1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def</a:t>
              </a:r>
              <a:r>
                <a:rPr lang="en-US" sz="2400" b="1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uk-UA" sz="2400" b="1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ім’я</a:t>
              </a:r>
              <a:r>
                <a:rPr lang="en-US" sz="2400" b="1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_</a:t>
              </a:r>
              <a:r>
                <a:rPr lang="uk-UA" sz="2400" b="1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функції</a:t>
              </a:r>
              <a:r>
                <a:rPr lang="en-US" sz="2400" b="1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uk-UA" sz="2400" b="1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( ім’я1,..., ім’я</a:t>
              </a:r>
              <a:r>
                <a:rPr lang="en-US" sz="2400" b="1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uk-UA" sz="2400" b="1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):</a:t>
              </a:r>
              <a:endParaRPr lang="uk-UA" sz="24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uk-UA" sz="24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125" name="Rectangle 8"/>
          <p:cNvSpPr>
            <a:spLocks noChangeArrowheads="1"/>
          </p:cNvSpPr>
          <p:nvPr/>
        </p:nvSpPr>
        <p:spPr bwMode="auto">
          <a:xfrm>
            <a:off x="1498226" y="1006932"/>
            <a:ext cx="5526833" cy="4308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uk-UA" sz="2200" dirty="0">
                <a:solidFill>
                  <a:prstClr val="black"/>
                </a:solidFill>
                <a:cs typeface="Arial" pitchFamily="34" charset="0"/>
              </a:rPr>
              <a:t>Синтаксис заголовка функції </a:t>
            </a:r>
            <a:r>
              <a:rPr lang="uk-UA" sz="2200" dirty="0" smtClean="0">
                <a:solidFill>
                  <a:prstClr val="black"/>
                </a:solidFill>
                <a:cs typeface="Arial" pitchFamily="34" charset="0"/>
              </a:rPr>
              <a:t>з </a:t>
            </a:r>
            <a:r>
              <a:rPr lang="uk-UA" sz="2200" dirty="0">
                <a:solidFill>
                  <a:prstClr val="black"/>
                </a:solidFill>
                <a:cs typeface="Arial" pitchFamily="34" charset="0"/>
              </a:rPr>
              <a:t>параметрами:</a:t>
            </a:r>
            <a:endParaRPr lang="es-ES" sz="2200" dirty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14086" y="-3426"/>
            <a:ext cx="9129914" cy="792163"/>
          </a:xfrm>
          <a:prstGeom prst="rect">
            <a:avLst/>
          </a:prstGeom>
          <a:noFill/>
          <a:ln>
            <a:miter lim="800000"/>
            <a:headEnd/>
            <a:tailEnd/>
          </a:ln>
          <a:effec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uk-UA" b="1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 </a:t>
            </a:r>
            <a:r>
              <a:rPr lang="uk-UA" b="1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Функції </a:t>
            </a:r>
            <a:r>
              <a:rPr lang="uk-UA" b="1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користувача з параметрами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740229" y="2633990"/>
            <a:ext cx="7739742" cy="76944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uk-UA" sz="2200" dirty="0" smtClean="0">
                <a:solidFill>
                  <a:prstClr val="black"/>
                </a:solidFill>
                <a:cs typeface="Arial" pitchFamily="34" charset="0"/>
              </a:rPr>
              <a:t>Тут </a:t>
            </a:r>
            <a:r>
              <a:rPr lang="uk-UA" sz="2200" b="1" dirty="0">
                <a:solidFill>
                  <a:prstClr val="black"/>
                </a:solidFill>
                <a:cs typeface="Arial" pitchFamily="34" charset="0"/>
              </a:rPr>
              <a:t>ім’я1,..., ім’я</a:t>
            </a:r>
            <a:r>
              <a:rPr lang="en-US" sz="2200" b="1" dirty="0">
                <a:solidFill>
                  <a:prstClr val="black"/>
                </a:solidFill>
                <a:cs typeface="Arial" pitchFamily="34" charset="0"/>
              </a:rPr>
              <a:t>N </a:t>
            </a:r>
            <a:r>
              <a:rPr lang="uk-UA" sz="2200" dirty="0" smtClean="0">
                <a:solidFill>
                  <a:prstClr val="black"/>
                </a:solidFill>
                <a:cs typeface="Arial" pitchFamily="34" charset="0"/>
              </a:rPr>
              <a:t>позначені параметри функції.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uk-UA" sz="2200" dirty="0" smtClean="0">
                <a:solidFill>
                  <a:prstClr val="black"/>
                </a:solidFill>
                <a:cs typeface="Arial" pitchFamily="34" charset="0"/>
              </a:rPr>
              <a:t>Перелік параметрів записується через кому.</a:t>
            </a:r>
            <a:endParaRPr lang="es-ES" sz="2200" dirty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740229" y="3677990"/>
            <a:ext cx="7739742" cy="76944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200" dirty="0" smtClean="0">
                <a:solidFill>
                  <a:prstClr val="black"/>
                </a:solidFill>
                <a:cs typeface="Arial" pitchFamily="34" charset="0"/>
              </a:rPr>
              <a:t>Параметри, що передаються у функцію в її заголовку, використовуються потім в тілі функції. </a:t>
            </a:r>
            <a:endParaRPr lang="es-ES" sz="2200" dirty="0">
              <a:solidFill>
                <a:prstClr val="black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90567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7" name="Скругленный прямоугольник 3"/>
          <p:cNvGrpSpPr>
            <a:grpSpLocks/>
          </p:cNvGrpSpPr>
          <p:nvPr/>
        </p:nvGrpSpPr>
        <p:grpSpPr bwMode="auto">
          <a:xfrm>
            <a:off x="1936070" y="1574824"/>
            <a:ext cx="4718050" cy="1295400"/>
            <a:chOff x="1394" y="1263"/>
            <a:chExt cx="2972" cy="1448"/>
          </a:xfrm>
        </p:grpSpPr>
        <p:pic>
          <p:nvPicPr>
            <p:cNvPr id="59396" name="Скругленный прямоугольник 3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94" y="1263"/>
              <a:ext cx="2972" cy="1448"/>
            </a:xfrm>
            <a:prstGeom prst="rect">
              <a:avLst/>
            </a:prstGeom>
            <a:noFill/>
            <a:effectLst>
              <a:outerShdw dist="107763" dir="18900000" algn="ctr" rotWithShape="0">
                <a:srgbClr val="5F5F5F">
                  <a:alpha val="50000"/>
                </a:srgbClr>
              </a:outerShdw>
            </a:effectLst>
          </p:spPr>
        </p:pic>
        <p:sp>
          <p:nvSpPr>
            <p:cNvPr id="31751" name="Text Box 5"/>
            <p:cNvSpPr txBox="1">
              <a:spLocks noChangeArrowheads="1"/>
            </p:cNvSpPr>
            <p:nvPr/>
          </p:nvSpPr>
          <p:spPr bwMode="auto">
            <a:xfrm>
              <a:off x="1490" y="1372"/>
              <a:ext cx="2780" cy="1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uk-UA" sz="2400" b="1" dirty="0" err="1" smtClean="0">
                  <a:solidFill>
                    <a:prstClr val="black"/>
                  </a:solidFill>
                  <a:cs typeface="Arial" pitchFamily="34" charset="0"/>
                </a:rPr>
                <a:t>ім’я_функції</a:t>
              </a:r>
              <a:r>
                <a:rPr lang="uk-UA" sz="2400" b="1" dirty="0" smtClean="0">
                  <a:solidFill>
                    <a:prstClr val="black"/>
                  </a:solidFill>
                  <a:cs typeface="Arial" pitchFamily="34" charset="0"/>
                </a:rPr>
                <a:t>(аргументи)</a:t>
              </a:r>
              <a:endParaRPr lang="ru-RU" sz="2400" b="1" dirty="0">
                <a:solidFill>
                  <a:prstClr val="black"/>
                </a:solidFill>
                <a:cs typeface="Arial" pitchFamily="34" charset="0"/>
              </a:endParaRPr>
            </a:p>
          </p:txBody>
        </p:sp>
      </p:grpSp>
      <p:sp>
        <p:nvSpPr>
          <p:cNvPr id="31748" name="Rectangle 6"/>
          <p:cNvSpPr>
            <a:spLocks noChangeArrowheads="1"/>
          </p:cNvSpPr>
          <p:nvPr/>
        </p:nvSpPr>
        <p:spPr bwMode="auto">
          <a:xfrm>
            <a:off x="102507" y="1033376"/>
            <a:ext cx="6436955" cy="4308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200" dirty="0">
                <a:solidFill>
                  <a:prstClr val="black"/>
                </a:solidFill>
                <a:cs typeface="Arial" pitchFamily="34" charset="0"/>
              </a:rPr>
              <a:t>Формат оператора </a:t>
            </a:r>
            <a:r>
              <a:rPr lang="uk-UA" sz="2200" b="1" dirty="0">
                <a:solidFill>
                  <a:prstClr val="black"/>
                </a:solidFill>
                <a:cs typeface="Arial" pitchFamily="34" charset="0"/>
              </a:rPr>
              <a:t>виклику функції</a:t>
            </a:r>
            <a:r>
              <a:rPr lang="uk-UA" sz="2200" dirty="0">
                <a:solidFill>
                  <a:prstClr val="black"/>
                </a:solidFill>
                <a:cs typeface="Arial" pitchFamily="34" charset="0"/>
              </a:rPr>
              <a:t> </a:t>
            </a:r>
            <a:r>
              <a:rPr lang="uk-UA" sz="2200" dirty="0" smtClean="0">
                <a:solidFill>
                  <a:prstClr val="black"/>
                </a:solidFill>
                <a:cs typeface="Arial" pitchFamily="34" charset="0"/>
              </a:rPr>
              <a:t>з </a:t>
            </a:r>
            <a:r>
              <a:rPr lang="uk-UA" sz="2200" dirty="0">
                <a:solidFill>
                  <a:prstClr val="black"/>
                </a:solidFill>
                <a:cs typeface="Arial" pitchFamily="34" charset="0"/>
              </a:rPr>
              <a:t>параметрами:</a:t>
            </a:r>
          </a:p>
        </p:txBody>
      </p:sp>
      <p:sp>
        <p:nvSpPr>
          <p:cNvPr id="31749" name="Rectangle 7"/>
          <p:cNvSpPr>
            <a:spLocks noChangeArrowheads="1"/>
          </p:cNvSpPr>
          <p:nvPr/>
        </p:nvSpPr>
        <p:spPr bwMode="auto">
          <a:xfrm>
            <a:off x="92946" y="3268323"/>
            <a:ext cx="9144000" cy="24622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uk-UA" sz="2200" dirty="0" smtClean="0">
                <a:solidFill>
                  <a:prstClr val="black"/>
                </a:solidFill>
                <a:cs typeface="Arial" pitchFamily="34" charset="0"/>
              </a:rPr>
              <a:t>Функція з параметрами, означена вище, </a:t>
            </a:r>
            <a:r>
              <a:rPr lang="uk-UA" sz="2200" b="1" dirty="0" smtClean="0">
                <a:solidFill>
                  <a:srgbClr val="0000CC"/>
                </a:solidFill>
                <a:cs typeface="Arial" pitchFamily="34" charset="0"/>
              </a:rPr>
              <a:t>не </a:t>
            </a:r>
            <a:r>
              <a:rPr lang="uk-UA" sz="2200" b="1" dirty="0">
                <a:solidFill>
                  <a:srgbClr val="0000CC"/>
                </a:solidFill>
                <a:cs typeface="Arial" pitchFamily="34" charset="0"/>
              </a:rPr>
              <a:t>повертає ніякого значення </a:t>
            </a:r>
            <a:r>
              <a:rPr lang="uk-UA" sz="2200" dirty="0">
                <a:solidFill>
                  <a:prstClr val="black"/>
                </a:solidFill>
                <a:cs typeface="Arial" pitchFamily="34" charset="0"/>
              </a:rPr>
              <a:t>в точку її виклику. 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uk-UA" sz="2200" dirty="0">
                <a:solidFill>
                  <a:prstClr val="black"/>
                </a:solidFill>
                <a:cs typeface="Arial" pitchFamily="34" charset="0"/>
              </a:rPr>
              <a:t>В такому випадку </a:t>
            </a:r>
            <a:r>
              <a:rPr lang="uk-UA" sz="2200" i="1" dirty="0">
                <a:solidFill>
                  <a:prstClr val="black"/>
                </a:solidFill>
                <a:cs typeface="Arial" pitchFamily="34" charset="0"/>
              </a:rPr>
              <a:t>виклик функції</a:t>
            </a:r>
            <a:r>
              <a:rPr lang="uk-UA" sz="2200" dirty="0">
                <a:solidFill>
                  <a:prstClr val="black"/>
                </a:solidFill>
                <a:cs typeface="Arial" pitchFamily="34" charset="0"/>
              </a:rPr>
              <a:t> </a:t>
            </a:r>
            <a:r>
              <a:rPr lang="uk-UA" sz="2200" dirty="0" smtClean="0">
                <a:solidFill>
                  <a:prstClr val="black"/>
                </a:solidFill>
                <a:cs typeface="Arial" pitchFamily="34" charset="0"/>
              </a:rPr>
              <a:t>з </a:t>
            </a:r>
            <a:r>
              <a:rPr lang="uk-UA" sz="2200" dirty="0">
                <a:solidFill>
                  <a:prstClr val="black"/>
                </a:solidFill>
                <a:cs typeface="Arial" pitchFamily="34" charset="0"/>
              </a:rPr>
              <a:t>параметрами здійснюється за </a:t>
            </a:r>
            <a:r>
              <a:rPr lang="uk-UA" sz="2200" b="1" dirty="0">
                <a:solidFill>
                  <a:srgbClr val="0000CC"/>
                </a:solidFill>
                <a:cs typeface="Arial" pitchFamily="34" charset="0"/>
              </a:rPr>
              <a:t>її іменем</a:t>
            </a:r>
            <a:r>
              <a:rPr lang="uk-UA" sz="2200" dirty="0">
                <a:solidFill>
                  <a:prstClr val="black"/>
                </a:solidFill>
                <a:cs typeface="Arial" pitchFamily="34" charset="0"/>
              </a:rPr>
              <a:t>, яке використовується в головній або в інших функціях як окремий оператор і </a:t>
            </a:r>
            <a:r>
              <a:rPr lang="uk-UA" sz="2200" b="1" dirty="0">
                <a:solidFill>
                  <a:prstClr val="black"/>
                </a:solidFill>
                <a:cs typeface="Arial" pitchFamily="34" charset="0"/>
              </a:rPr>
              <a:t>не використовується у складі виразу.  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uk-UA" sz="2200" dirty="0">
                <a:solidFill>
                  <a:prstClr val="black"/>
                </a:solidFill>
                <a:cs typeface="Arial" pitchFamily="34" charset="0"/>
              </a:rPr>
              <a:t>Параметри під час виклику замінюються </a:t>
            </a:r>
            <a:r>
              <a:rPr lang="uk-UA" sz="2200" b="1" dirty="0">
                <a:solidFill>
                  <a:srgbClr val="0000CC"/>
                </a:solidFill>
                <a:cs typeface="Arial" pitchFamily="34" charset="0"/>
              </a:rPr>
              <a:t>аргументами</a:t>
            </a:r>
            <a:r>
              <a:rPr lang="uk-UA" sz="2200" dirty="0">
                <a:solidFill>
                  <a:prstClr val="black"/>
                </a:solidFill>
                <a:cs typeface="Arial" pitchFamily="34" charset="0"/>
              </a:rPr>
              <a:t>, тобто фактичними значеннями. </a:t>
            </a:r>
          </a:p>
        </p:txBody>
      </p:sp>
      <p:sp>
        <p:nvSpPr>
          <p:cNvPr id="9" name="Rectangle 8"/>
          <p:cNvSpPr txBox="1">
            <a:spLocks noChangeArrowheads="1"/>
          </p:cNvSpPr>
          <p:nvPr/>
        </p:nvSpPr>
        <p:spPr bwMode="auto">
          <a:xfrm>
            <a:off x="14086" y="-3426"/>
            <a:ext cx="9129914" cy="792163"/>
          </a:xfrm>
          <a:prstGeom prst="rect">
            <a:avLst/>
          </a:prstGeom>
          <a:noFill/>
          <a:ln>
            <a:miter lim="800000"/>
            <a:headEnd/>
            <a:tailEnd/>
          </a:ln>
          <a:effec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uk-UA" b="1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 Виклик функції користувача з параметрами</a:t>
            </a:r>
          </a:p>
        </p:txBody>
      </p:sp>
    </p:spTree>
    <p:extLst>
      <p:ext uri="{BB962C8B-B14F-4D97-AF65-F5344CB8AC3E}">
        <p14:creationId xmlns:p14="http://schemas.microsoft.com/office/powerpoint/2010/main" val="257941147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56" y="1027767"/>
            <a:ext cx="5539817" cy="3859919"/>
          </a:xfrm>
          <a:prstGeom prst="rect">
            <a:avLst/>
          </a:prstGeom>
        </p:spPr>
      </p:pic>
      <p:sp>
        <p:nvSpPr>
          <p:cNvPr id="2" name="Rectangle 8"/>
          <p:cNvSpPr txBox="1">
            <a:spLocks noChangeArrowheads="1"/>
          </p:cNvSpPr>
          <p:nvPr/>
        </p:nvSpPr>
        <p:spPr bwMode="auto">
          <a:xfrm>
            <a:off x="14086" y="-3426"/>
            <a:ext cx="9129914" cy="792163"/>
          </a:xfrm>
          <a:prstGeom prst="rect">
            <a:avLst/>
          </a:prstGeom>
          <a:noFill/>
          <a:ln>
            <a:miter lim="800000"/>
            <a:headEnd/>
            <a:tailEnd/>
          </a:ln>
          <a:effec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uk-UA" b="1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 Приклад функції користувача з параметрами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81616" y="1027767"/>
            <a:ext cx="878502" cy="82460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5819" y="2774496"/>
            <a:ext cx="4208181" cy="383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215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95399" y="1028700"/>
            <a:ext cx="7403267" cy="5364162"/>
          </a:xfrm>
          <a:prstGeom prst="rect">
            <a:avLst/>
          </a:prstGeom>
          <a:ln w="28575">
            <a:noFill/>
            <a:beve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0" y="0"/>
            <a:ext cx="93249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uk-UA" sz="3600" b="1" dirty="0"/>
              <a:t>Процес розробки програмного забезпечення</a:t>
            </a:r>
            <a:endParaRPr lang="ru-RU" sz="36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8326419" y="6731668"/>
            <a:ext cx="817581" cy="252663"/>
          </a:xfrm>
        </p:spPr>
        <p:txBody>
          <a:bodyPr/>
          <a:lstStyle/>
          <a:p>
            <a:fld id="{7B90A16E-565A-4D16-A269-B03B8AC28450}" type="slidenum">
              <a:rPr lang="ru-RU" smtClean="0"/>
              <a:pPr/>
              <a:t>4</a:t>
            </a:fld>
            <a:r>
              <a:rPr lang="en-US" smtClean="0"/>
              <a:t>/63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510909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6" y="928449"/>
            <a:ext cx="6188412" cy="3327865"/>
          </a:xfrm>
          <a:prstGeom prst="rect">
            <a:avLst/>
          </a:prstGeom>
        </p:spPr>
      </p:pic>
      <p:sp>
        <p:nvSpPr>
          <p:cNvPr id="2" name="Rectangle 8"/>
          <p:cNvSpPr txBox="1">
            <a:spLocks noChangeArrowheads="1"/>
          </p:cNvSpPr>
          <p:nvPr/>
        </p:nvSpPr>
        <p:spPr bwMode="auto">
          <a:xfrm>
            <a:off x="14086" y="-3426"/>
            <a:ext cx="9129914" cy="792163"/>
          </a:xfrm>
          <a:prstGeom prst="rect">
            <a:avLst/>
          </a:prstGeom>
          <a:noFill/>
          <a:ln>
            <a:miter lim="800000"/>
            <a:headEnd/>
            <a:tailEnd/>
          </a:ln>
          <a:effec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uk-UA" b="1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 Приклад функції користувача з параметрами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81616" y="1027767"/>
            <a:ext cx="878502" cy="82460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9090" y="2503714"/>
            <a:ext cx="4284910" cy="417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0578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Объект 2"/>
          <p:cNvSpPr>
            <a:spLocks noGrp="1"/>
          </p:cNvSpPr>
          <p:nvPr>
            <p:ph idx="4294967295"/>
          </p:nvPr>
        </p:nvSpPr>
        <p:spPr bwMode="auto">
          <a:xfrm>
            <a:off x="128602" y="1029607"/>
            <a:ext cx="8893175" cy="1604736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Clr>
                <a:srgbClr val="990000"/>
              </a:buClr>
              <a:buFont typeface="Wingdings" pitchFamily="2" charset="2"/>
              <a:buChar char="q"/>
            </a:pPr>
            <a:r>
              <a:rPr lang="uk-UA" sz="2200" dirty="0" smtClean="0">
                <a:cs typeface="Arial" pitchFamily="34" charset="0"/>
              </a:rPr>
              <a:t> Функція може повернути значення у точку її виклику </a:t>
            </a:r>
          </a:p>
          <a:p>
            <a:pPr marL="0" indent="0">
              <a:buClr>
                <a:srgbClr val="990000"/>
              </a:buClr>
              <a:buFont typeface="Wingdings" pitchFamily="2" charset="2"/>
              <a:buChar char="q"/>
            </a:pPr>
            <a:r>
              <a:rPr lang="uk-UA" sz="2200" dirty="0" smtClean="0">
                <a:cs typeface="Arial" pitchFamily="34" charset="0"/>
              </a:rPr>
              <a:t> Під час виклику функції, що повертає значення в точку виклику,  її  ім’я може бути інтерпретовано як ім’я деякої змінної величини. </a:t>
            </a:r>
          </a:p>
          <a:p>
            <a:pPr marL="0" indent="0">
              <a:buClr>
                <a:srgbClr val="990000"/>
              </a:buClr>
              <a:buFont typeface="Wingdings" pitchFamily="2" charset="2"/>
              <a:buChar char="q"/>
            </a:pPr>
            <a:r>
              <a:rPr lang="uk-UA" sz="2200" dirty="0" smtClean="0">
                <a:cs typeface="Arial" pitchFamily="34" charset="0"/>
              </a:rPr>
              <a:t> Функцію, що повертає значення, </a:t>
            </a:r>
            <a:r>
              <a:rPr lang="uk-UA" sz="2200" b="1" dirty="0" smtClean="0">
                <a:cs typeface="Arial" pitchFamily="34" charset="0"/>
              </a:rPr>
              <a:t>можна викликати у виразах</a:t>
            </a:r>
            <a:r>
              <a:rPr lang="ru-RU" sz="2200" b="1" dirty="0" smtClean="0">
                <a:cs typeface="Arial" pitchFamily="34" charset="0"/>
              </a:rPr>
              <a:t> </a:t>
            </a:r>
            <a:endParaRPr lang="en-US" sz="2200" b="1" dirty="0" smtClean="0">
              <a:cs typeface="Arial" pitchFamily="34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205047" y="3374569"/>
            <a:ext cx="6740284" cy="1480458"/>
          </a:xfrm>
          <a:prstGeom prst="roundRect">
            <a:avLst/>
          </a:prstGeom>
          <a:gradFill>
            <a:gsLst>
              <a:gs pos="0">
                <a:srgbClr val="5E9EFF"/>
              </a:gs>
              <a:gs pos="23000">
                <a:srgbClr val="C4D6EB"/>
              </a:gs>
              <a:gs pos="100000">
                <a:srgbClr val="FFEBFA"/>
              </a:gs>
            </a:gsLst>
            <a:lin ang="16200000" scaled="0"/>
          </a:gradFill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bg2"/>
            </a:contourClr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uk-UA" sz="2400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4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uk-UA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ім’я</a:t>
            </a:r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_</a:t>
            </a:r>
            <a:r>
              <a:rPr lang="uk-UA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функції(</a:t>
            </a:r>
            <a:r>
              <a:rPr lang="uk-UA" sz="24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список_параметрів</a:t>
            </a:r>
            <a:r>
              <a:rPr lang="uk-UA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 </a:t>
            </a:r>
            <a:endParaRPr lang="uk-UA" sz="24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uk-UA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uk-UA" sz="2400" b="1" dirty="0" err="1" smtClean="0">
                <a:solidFill>
                  <a:srgbClr val="000000"/>
                </a:solidFill>
                <a:cs typeface="Arial" pitchFamily="34" charset="0"/>
              </a:rPr>
              <a:t>оператори_функції</a:t>
            </a:r>
            <a:endParaRPr lang="uk-UA" sz="2400" b="1" dirty="0" smtClean="0">
              <a:solidFill>
                <a:srgbClr val="000000"/>
              </a:solidFill>
              <a:cs typeface="Arial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uk-UA" sz="24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return (</a:t>
            </a:r>
            <a:r>
              <a:rPr lang="uk-UA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вираз</a:t>
            </a:r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uk-UA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 </a:t>
            </a:r>
            <a:endParaRPr lang="uk-UA" sz="24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en-US" sz="24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847" name="Text Box 12"/>
          <p:cNvSpPr txBox="1">
            <a:spLocks noChangeArrowheads="1"/>
          </p:cNvSpPr>
          <p:nvPr/>
        </p:nvSpPr>
        <p:spPr bwMode="auto">
          <a:xfrm>
            <a:off x="2698637" y="2775856"/>
            <a:ext cx="309014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400" b="1" dirty="0">
                <a:solidFill>
                  <a:prstClr val="black"/>
                </a:solidFill>
                <a:cs typeface="Arial" pitchFamily="34" charset="0"/>
              </a:rPr>
              <a:t>Оголошення</a:t>
            </a:r>
            <a:r>
              <a:rPr lang="uk-UA" sz="24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функції</a:t>
            </a:r>
            <a:endParaRPr lang="ru-RU" sz="2400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8"/>
          <p:cNvSpPr txBox="1">
            <a:spLocks noChangeArrowheads="1"/>
          </p:cNvSpPr>
          <p:nvPr/>
        </p:nvSpPr>
        <p:spPr bwMode="auto">
          <a:xfrm>
            <a:off x="14086" y="0"/>
            <a:ext cx="9129914" cy="792163"/>
          </a:xfrm>
          <a:prstGeom prst="rect">
            <a:avLst/>
          </a:prstGeom>
          <a:noFill/>
          <a:ln>
            <a:miter lim="800000"/>
            <a:headEnd/>
            <a:tailEnd/>
          </a:ln>
          <a:effec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uk-UA" b="1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 Функції , що повертають значення</a:t>
            </a:r>
          </a:p>
        </p:txBody>
      </p:sp>
    </p:spTree>
    <p:extLst>
      <p:ext uri="{BB962C8B-B14F-4D97-AF65-F5344CB8AC3E}">
        <p14:creationId xmlns:p14="http://schemas.microsoft.com/office/powerpoint/2010/main" val="219070628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 txBox="1">
            <a:spLocks noChangeArrowheads="1"/>
          </p:cNvSpPr>
          <p:nvPr/>
        </p:nvSpPr>
        <p:spPr bwMode="auto">
          <a:xfrm>
            <a:off x="14086" y="0"/>
            <a:ext cx="9129914" cy="792163"/>
          </a:xfrm>
          <a:prstGeom prst="rect">
            <a:avLst/>
          </a:prstGeom>
          <a:noFill/>
          <a:ln>
            <a:miter lim="800000"/>
            <a:headEnd/>
            <a:tailEnd/>
          </a:ln>
          <a:effec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uk-UA" b="1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 Функції , що повертають значення</a:t>
            </a:r>
          </a:p>
        </p:txBody>
      </p:sp>
      <p:sp>
        <p:nvSpPr>
          <p:cNvPr id="3" name="Text Box 12"/>
          <p:cNvSpPr txBox="1">
            <a:spLocks noChangeArrowheads="1"/>
          </p:cNvSpPr>
          <p:nvPr/>
        </p:nvSpPr>
        <p:spPr bwMode="auto">
          <a:xfrm>
            <a:off x="2089037" y="1055913"/>
            <a:ext cx="543264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400" b="1" dirty="0" smtClean="0">
                <a:solidFill>
                  <a:prstClr val="black"/>
                </a:solidFill>
                <a:cs typeface="Arial" pitchFamily="34" charset="0"/>
              </a:rPr>
              <a:t>Правила повернення значень з </a:t>
            </a:r>
            <a:r>
              <a:rPr lang="uk-UA" sz="2400" b="1" dirty="0">
                <a:solidFill>
                  <a:prstClr val="black"/>
                </a:solidFill>
                <a:cs typeface="Arial" pitchFamily="34" charset="0"/>
              </a:rPr>
              <a:t>функції</a:t>
            </a:r>
            <a:endParaRPr lang="ru-RU" sz="2400" b="1" dirty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192100" y="1025138"/>
            <a:ext cx="8773886" cy="24622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uk-UA" sz="2200" dirty="0">
                <a:solidFill>
                  <a:prstClr val="black"/>
                </a:solidFill>
                <a:cs typeface="Arial" pitchFamily="34" charset="0"/>
              </a:rPr>
              <a:t>Під час виконання функції </a:t>
            </a:r>
            <a:r>
              <a:rPr lang="uk-UA" sz="2200" b="1" dirty="0">
                <a:solidFill>
                  <a:srgbClr val="C00000"/>
                </a:solidFill>
                <a:cs typeface="Arial" pitchFamily="34" charset="0"/>
              </a:rPr>
              <a:t>останнім</a:t>
            </a:r>
            <a:r>
              <a:rPr lang="uk-UA" sz="2200" dirty="0">
                <a:solidFill>
                  <a:prstClr val="black"/>
                </a:solidFill>
                <a:cs typeface="Arial" pitchFamily="34" charset="0"/>
              </a:rPr>
              <a:t> має виконуватись оператор повернення </a:t>
            </a:r>
            <a:r>
              <a:rPr lang="uk-UA" sz="2200" b="1" dirty="0" err="1">
                <a:solidFill>
                  <a:prstClr val="black"/>
                </a:solidFill>
                <a:cs typeface="Arial" pitchFamily="34" charset="0"/>
              </a:rPr>
              <a:t>return</a:t>
            </a:r>
            <a:r>
              <a:rPr lang="uk-UA" sz="2200" dirty="0">
                <a:solidFill>
                  <a:prstClr val="black"/>
                </a:solidFill>
                <a:cs typeface="Arial" pitchFamily="34" charset="0"/>
              </a:rPr>
              <a:t>. Значення виразу, що повертається цим оператором, і вважатиметься </a:t>
            </a:r>
            <a:r>
              <a:rPr lang="uk-UA" sz="2200" b="1" dirty="0">
                <a:solidFill>
                  <a:prstClr val="black"/>
                </a:solidFill>
                <a:cs typeface="Arial" pitchFamily="34" charset="0"/>
              </a:rPr>
              <a:t>значенням </a:t>
            </a:r>
            <a:r>
              <a:rPr lang="uk-UA" sz="2200" b="1" dirty="0" smtClean="0">
                <a:solidFill>
                  <a:prstClr val="black"/>
                </a:solidFill>
                <a:cs typeface="Arial" pitchFamily="34" charset="0"/>
              </a:rPr>
              <a:t>функції</a:t>
            </a:r>
            <a:r>
              <a:rPr lang="uk-UA" sz="2200" dirty="0" smtClean="0">
                <a:solidFill>
                  <a:prstClr val="black"/>
                </a:solidFill>
                <a:cs typeface="Arial" pitchFamily="34" charset="0"/>
              </a:rPr>
              <a:t>.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ru-RU" sz="2200" dirty="0"/>
              <a:t>В </a:t>
            </a:r>
            <a:r>
              <a:rPr lang="ru-RU" sz="2200" dirty="0" err="1"/>
              <a:t>Python</a:t>
            </a:r>
            <a:r>
              <a:rPr lang="ru-RU" sz="2200" dirty="0"/>
              <a:t> </a:t>
            </a:r>
            <a:r>
              <a:rPr lang="ru-RU" sz="2200" dirty="0" err="1"/>
              <a:t>функції</a:t>
            </a:r>
            <a:r>
              <a:rPr lang="ru-RU" sz="2200" dirty="0"/>
              <a:t> </a:t>
            </a:r>
            <a:r>
              <a:rPr lang="ru-RU" sz="2200" dirty="0" err="1"/>
              <a:t>здатні</a:t>
            </a:r>
            <a:r>
              <a:rPr lang="ru-RU" sz="2200" dirty="0"/>
              <a:t> </a:t>
            </a:r>
            <a:r>
              <a:rPr lang="ru-RU" sz="2200" dirty="0" err="1"/>
              <a:t>повертати</a:t>
            </a:r>
            <a:r>
              <a:rPr lang="ru-RU" sz="2200" dirty="0"/>
              <a:t> </a:t>
            </a:r>
            <a:r>
              <a:rPr lang="ru-RU" sz="2200" b="1" dirty="0" err="1"/>
              <a:t>кілька</a:t>
            </a:r>
            <a:r>
              <a:rPr lang="ru-RU" sz="2200" b="1" dirty="0"/>
              <a:t> </a:t>
            </a:r>
            <a:r>
              <a:rPr lang="ru-RU" sz="2200" b="1" dirty="0" err="1"/>
              <a:t>значень</a:t>
            </a:r>
            <a:r>
              <a:rPr lang="ru-RU" sz="2200" b="1" dirty="0"/>
              <a:t> </a:t>
            </a:r>
            <a:r>
              <a:rPr lang="ru-RU" sz="2200" b="1" dirty="0" err="1" smtClean="0"/>
              <a:t>одночасно</a:t>
            </a:r>
            <a:r>
              <a:rPr lang="ru-RU" sz="2200" dirty="0" smtClean="0"/>
              <a:t>: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sz="2200" dirty="0" smtClean="0"/>
              <a:t>Наприклад, </a:t>
            </a:r>
            <a:r>
              <a:rPr lang="en-GB" sz="2200" dirty="0" smtClean="0">
                <a:solidFill>
                  <a:srgbClr val="0000CC"/>
                </a:solidFill>
              </a:rPr>
              <a:t>return </a:t>
            </a:r>
            <a:r>
              <a:rPr lang="en-GB" sz="2200" dirty="0">
                <a:solidFill>
                  <a:srgbClr val="0000CC"/>
                </a:solidFill>
              </a:rPr>
              <a:t>x1, x2 </a:t>
            </a:r>
            <a:r>
              <a:rPr lang="ru-RU" sz="2200" dirty="0" smtClean="0">
                <a:solidFill>
                  <a:srgbClr val="0000CC"/>
                </a:solidFill>
              </a:rPr>
              <a:t> 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3"/>
            </a:pPr>
            <a:r>
              <a:rPr lang="ru-RU" sz="2200" dirty="0" err="1"/>
              <a:t>Всередині</a:t>
            </a:r>
            <a:r>
              <a:rPr lang="ru-RU" sz="2200" dirty="0"/>
              <a:t> </a:t>
            </a:r>
            <a:r>
              <a:rPr lang="ru-RU" sz="2200" dirty="0" err="1"/>
              <a:t>функції</a:t>
            </a:r>
            <a:r>
              <a:rPr lang="ru-RU" sz="2200" dirty="0"/>
              <a:t> </a:t>
            </a:r>
            <a:r>
              <a:rPr lang="ru-RU" sz="2200" dirty="0" err="1"/>
              <a:t>може</a:t>
            </a:r>
            <a:r>
              <a:rPr lang="ru-RU" sz="2200" dirty="0"/>
              <a:t> </a:t>
            </a:r>
            <a:r>
              <a:rPr lang="ru-RU" sz="2200" dirty="0" err="1"/>
              <a:t>міститися</a:t>
            </a:r>
            <a:r>
              <a:rPr lang="ru-RU" sz="2200" dirty="0"/>
              <a:t> </a:t>
            </a:r>
            <a:r>
              <a:rPr lang="ru-RU" sz="2200" b="1" dirty="0" err="1"/>
              <a:t>довільна</a:t>
            </a:r>
            <a:r>
              <a:rPr lang="ru-RU" sz="2200" b="1" dirty="0"/>
              <a:t> </a:t>
            </a:r>
            <a:r>
              <a:rPr lang="ru-RU" sz="2200" b="1" dirty="0" err="1"/>
              <a:t>кількість</a:t>
            </a:r>
            <a:r>
              <a:rPr lang="ru-RU" sz="2200" b="1" dirty="0"/>
              <a:t> </a:t>
            </a:r>
            <a:r>
              <a:rPr lang="ru-RU" sz="2200" b="1" dirty="0" err="1" smtClean="0"/>
              <a:t>операторів</a:t>
            </a:r>
            <a:r>
              <a:rPr lang="ru-RU" sz="2200" b="1" dirty="0" smtClean="0"/>
              <a:t> </a:t>
            </a:r>
            <a:r>
              <a:rPr lang="en-GB" sz="2200" b="1" i="1" dirty="0" smtClean="0"/>
              <a:t>return</a:t>
            </a:r>
            <a:r>
              <a:rPr lang="en-GB" sz="2200" b="1" dirty="0"/>
              <a:t>.</a:t>
            </a:r>
            <a:r>
              <a:rPr lang="en-GB" sz="2200" dirty="0"/>
              <a:t> </a:t>
            </a:r>
            <a:r>
              <a:rPr lang="ru-RU" sz="2200" dirty="0" err="1"/>
              <a:t>Однак</a:t>
            </a:r>
            <a:r>
              <a:rPr lang="ru-RU" sz="2200" dirty="0"/>
              <a:t> </a:t>
            </a:r>
            <a:r>
              <a:rPr lang="ru-RU" sz="2200" dirty="0" err="1"/>
              <a:t>спрацює</a:t>
            </a:r>
            <a:r>
              <a:rPr lang="ru-RU" sz="2200" dirty="0"/>
              <a:t> </a:t>
            </a:r>
            <a:r>
              <a:rPr lang="ru-RU" sz="2200" dirty="0" err="1"/>
              <a:t>лише</a:t>
            </a:r>
            <a:r>
              <a:rPr lang="ru-RU" sz="2200" dirty="0"/>
              <a:t> один з них. </a:t>
            </a:r>
            <a:r>
              <a:rPr lang="uk-UA" sz="2200" dirty="0" smtClean="0"/>
              <a:t>  </a:t>
            </a:r>
            <a:endParaRPr lang="es-ES" sz="22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99414" y="3518126"/>
            <a:ext cx="4005943" cy="2862322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sz="2000" dirty="0" err="1">
                <a:solidFill>
                  <a:srgbClr val="0000CC"/>
                </a:solidFill>
              </a:rPr>
              <a:t>def</a:t>
            </a:r>
            <a:r>
              <a:rPr lang="en-GB" sz="2000" dirty="0">
                <a:solidFill>
                  <a:srgbClr val="0000CC"/>
                </a:solidFill>
              </a:rPr>
              <a:t> </a:t>
            </a:r>
            <a:r>
              <a:rPr lang="en-GB" sz="2000" dirty="0" err="1">
                <a:solidFill>
                  <a:srgbClr val="0000CC"/>
                </a:solidFill>
              </a:rPr>
              <a:t>traffic_light</a:t>
            </a:r>
            <a:r>
              <a:rPr lang="en-GB" sz="2000" dirty="0">
                <a:solidFill>
                  <a:srgbClr val="0000CC"/>
                </a:solidFill>
              </a:rPr>
              <a:t> (</a:t>
            </a:r>
            <a:r>
              <a:rPr lang="en-GB" sz="2000" dirty="0" err="1">
                <a:solidFill>
                  <a:srgbClr val="0000CC"/>
                </a:solidFill>
              </a:rPr>
              <a:t>color</a:t>
            </a:r>
            <a:r>
              <a:rPr lang="en-GB" sz="2000" dirty="0">
                <a:solidFill>
                  <a:srgbClr val="0000CC"/>
                </a:solidFill>
              </a:rPr>
              <a:t>): 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</a:t>
            </a:r>
            <a:r>
              <a:rPr lang="uk-UA" sz="2000" dirty="0" smtClean="0">
                <a:solidFill>
                  <a:srgbClr val="0000CC"/>
                </a:solidFill>
              </a:rPr>
              <a:t>      </a:t>
            </a:r>
            <a:r>
              <a:rPr lang="en-GB" sz="2000" dirty="0" smtClean="0">
                <a:solidFill>
                  <a:srgbClr val="0000CC"/>
                </a:solidFill>
              </a:rPr>
              <a:t>if </a:t>
            </a:r>
            <a:r>
              <a:rPr lang="en-GB" sz="2000" dirty="0" err="1">
                <a:solidFill>
                  <a:srgbClr val="0000CC"/>
                </a:solidFill>
              </a:rPr>
              <a:t>color</a:t>
            </a:r>
            <a:r>
              <a:rPr lang="en-GB" sz="2000" dirty="0">
                <a:solidFill>
                  <a:srgbClr val="0000CC"/>
                </a:solidFill>
              </a:rPr>
              <a:t> == 'red': 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  </a:t>
            </a:r>
            <a:r>
              <a:rPr lang="en-GB" sz="2000" dirty="0" smtClean="0">
                <a:solidFill>
                  <a:srgbClr val="0000CC"/>
                </a:solidFill>
              </a:rPr>
              <a:t>return </a:t>
            </a:r>
            <a:r>
              <a:rPr lang="en-GB" sz="2000" dirty="0">
                <a:solidFill>
                  <a:srgbClr val="0000CC"/>
                </a:solidFill>
              </a:rPr>
              <a:t>"STOP!" 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</a:t>
            </a:r>
            <a:r>
              <a:rPr lang="en-GB" sz="2000" dirty="0" err="1" smtClean="0">
                <a:solidFill>
                  <a:srgbClr val="0000CC"/>
                </a:solidFill>
              </a:rPr>
              <a:t>elif</a:t>
            </a:r>
            <a:r>
              <a:rPr lang="en-GB" sz="2000" dirty="0" smtClean="0">
                <a:solidFill>
                  <a:srgbClr val="0000CC"/>
                </a:solidFill>
              </a:rPr>
              <a:t> </a:t>
            </a:r>
            <a:r>
              <a:rPr lang="en-GB" sz="2000" dirty="0" err="1">
                <a:solidFill>
                  <a:srgbClr val="0000CC"/>
                </a:solidFill>
              </a:rPr>
              <a:t>color</a:t>
            </a:r>
            <a:r>
              <a:rPr lang="en-GB" sz="2000" dirty="0">
                <a:solidFill>
                  <a:srgbClr val="0000CC"/>
                </a:solidFill>
              </a:rPr>
              <a:t> == "green": 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  </a:t>
            </a:r>
            <a:r>
              <a:rPr lang="en-GB" sz="2000" dirty="0" smtClean="0">
                <a:solidFill>
                  <a:srgbClr val="0000CC"/>
                </a:solidFill>
              </a:rPr>
              <a:t>return </a:t>
            </a:r>
            <a:r>
              <a:rPr lang="en-GB" sz="2000" dirty="0">
                <a:solidFill>
                  <a:srgbClr val="0000CC"/>
                </a:solidFill>
              </a:rPr>
              <a:t>"GO!" 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</a:t>
            </a:r>
            <a:r>
              <a:rPr lang="en-GB" sz="2000" dirty="0" err="1" smtClean="0">
                <a:solidFill>
                  <a:srgbClr val="0000CC"/>
                </a:solidFill>
              </a:rPr>
              <a:t>elif</a:t>
            </a:r>
            <a:r>
              <a:rPr lang="en-GB" sz="2000" dirty="0" smtClean="0">
                <a:solidFill>
                  <a:srgbClr val="0000CC"/>
                </a:solidFill>
              </a:rPr>
              <a:t> </a:t>
            </a:r>
            <a:r>
              <a:rPr lang="en-GB" sz="2000" dirty="0" err="1">
                <a:solidFill>
                  <a:srgbClr val="0000CC"/>
                </a:solidFill>
              </a:rPr>
              <a:t>color</a:t>
            </a:r>
            <a:r>
              <a:rPr lang="en-GB" sz="2000" dirty="0">
                <a:solidFill>
                  <a:srgbClr val="0000CC"/>
                </a:solidFill>
              </a:rPr>
              <a:t> == 'yellow': 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  </a:t>
            </a:r>
            <a:r>
              <a:rPr lang="en-GB" sz="2000" dirty="0" smtClean="0">
                <a:solidFill>
                  <a:srgbClr val="0000CC"/>
                </a:solidFill>
              </a:rPr>
              <a:t>return </a:t>
            </a:r>
            <a:r>
              <a:rPr lang="en-GB" sz="2000" dirty="0">
                <a:solidFill>
                  <a:srgbClr val="0000CC"/>
                </a:solidFill>
              </a:rPr>
              <a:t>"GET READY!" 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</a:t>
            </a:r>
            <a:r>
              <a:rPr lang="en-GB" sz="2000" dirty="0" smtClean="0">
                <a:solidFill>
                  <a:srgbClr val="0000CC"/>
                </a:solidFill>
              </a:rPr>
              <a:t>else</a:t>
            </a:r>
            <a:r>
              <a:rPr lang="en-GB" sz="2000" dirty="0">
                <a:solidFill>
                  <a:srgbClr val="0000CC"/>
                </a:solidFill>
              </a:rPr>
              <a:t>: 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  </a:t>
            </a:r>
            <a:r>
              <a:rPr lang="en-GB" sz="2000" dirty="0" smtClean="0">
                <a:solidFill>
                  <a:srgbClr val="0000CC"/>
                </a:solidFill>
              </a:rPr>
              <a:t>return </a:t>
            </a:r>
            <a:r>
              <a:rPr lang="en-GB" sz="2000" dirty="0">
                <a:solidFill>
                  <a:srgbClr val="0000CC"/>
                </a:solidFill>
              </a:rPr>
              <a:t>"Broken traffic light!" </a:t>
            </a:r>
            <a:endParaRPr lang="ru-RU" sz="2000" dirty="0">
              <a:solidFill>
                <a:srgbClr val="0000CC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235678" y="3518126"/>
            <a:ext cx="3570865" cy="70788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sz="2000">
                <a:solidFill>
                  <a:srgbClr val="0000CC"/>
                </a:solidFill>
              </a:rPr>
              <a:t>result=traffic_light ('red')</a:t>
            </a:r>
          </a:p>
          <a:p>
            <a:r>
              <a:rPr lang="en-GB" sz="2000">
                <a:solidFill>
                  <a:srgbClr val="0000CC"/>
                </a:solidFill>
              </a:rPr>
              <a:t>print(result)</a:t>
            </a:r>
            <a:endParaRPr lang="ru-RU" sz="2000" dirty="0">
              <a:solidFill>
                <a:srgbClr val="0000CC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678" y="4495800"/>
            <a:ext cx="3908322" cy="1578124"/>
          </a:xfrm>
          <a:prstGeom prst="rect">
            <a:avLst/>
          </a:prstGeom>
        </p:spPr>
      </p:pic>
      <p:sp>
        <p:nvSpPr>
          <p:cNvPr id="8" name="Овал 7"/>
          <p:cNvSpPr/>
          <p:nvPr/>
        </p:nvSpPr>
        <p:spPr>
          <a:xfrm>
            <a:off x="5127171" y="5334000"/>
            <a:ext cx="925286" cy="4463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39687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 txBox="1">
            <a:spLocks noChangeArrowheads="1"/>
          </p:cNvSpPr>
          <p:nvPr/>
        </p:nvSpPr>
        <p:spPr bwMode="auto">
          <a:xfrm>
            <a:off x="14086" y="0"/>
            <a:ext cx="9129914" cy="792163"/>
          </a:xfrm>
          <a:prstGeom prst="rect">
            <a:avLst/>
          </a:prstGeom>
          <a:noFill/>
          <a:ln>
            <a:miter lim="800000"/>
            <a:headEnd/>
            <a:tailEnd/>
          </a:ln>
          <a:effec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uk-UA" b="1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 Функції , що повертають значення</a:t>
            </a:r>
          </a:p>
        </p:txBody>
      </p:sp>
      <p:sp>
        <p:nvSpPr>
          <p:cNvPr id="3" name="Text Box 12"/>
          <p:cNvSpPr txBox="1">
            <a:spLocks noChangeArrowheads="1"/>
          </p:cNvSpPr>
          <p:nvPr/>
        </p:nvSpPr>
        <p:spPr bwMode="auto">
          <a:xfrm>
            <a:off x="2089037" y="1055913"/>
            <a:ext cx="543264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400" b="1" dirty="0" smtClean="0">
                <a:solidFill>
                  <a:prstClr val="black"/>
                </a:solidFill>
                <a:cs typeface="Arial" pitchFamily="34" charset="0"/>
              </a:rPr>
              <a:t>Правила повернення значень з </a:t>
            </a:r>
            <a:r>
              <a:rPr lang="uk-UA" sz="2400" b="1" dirty="0">
                <a:solidFill>
                  <a:prstClr val="black"/>
                </a:solidFill>
                <a:cs typeface="Arial" pitchFamily="34" charset="0"/>
              </a:rPr>
              <a:t>функції</a:t>
            </a:r>
            <a:endParaRPr lang="ru-RU" sz="2400" b="1" dirty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97971" y="1603606"/>
            <a:ext cx="8948057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>
                <a:solidFill>
                  <a:srgbClr val="000000"/>
                </a:solidFill>
              </a:rPr>
              <a:t>4. </a:t>
            </a:r>
            <a:r>
              <a:rPr lang="ru-RU" sz="2200" dirty="0" err="1" smtClean="0">
                <a:solidFill>
                  <a:srgbClr val="000000"/>
                </a:solidFill>
              </a:rPr>
              <a:t>Якщо</a:t>
            </a:r>
            <a:r>
              <a:rPr lang="ru-RU" sz="2200" dirty="0" smtClean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функція</a:t>
            </a:r>
            <a:r>
              <a:rPr lang="ru-RU" sz="2200" dirty="0">
                <a:solidFill>
                  <a:srgbClr val="000000"/>
                </a:solidFill>
              </a:rPr>
              <a:t> не </a:t>
            </a:r>
            <a:r>
              <a:rPr lang="ru-RU" sz="2200" dirty="0" err="1">
                <a:solidFill>
                  <a:srgbClr val="000000"/>
                </a:solidFill>
              </a:rPr>
              <a:t>викликає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CC"/>
                </a:solidFill>
              </a:rPr>
              <a:t>return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>
                <a:solidFill>
                  <a:srgbClr val="000000"/>
                </a:solidFill>
              </a:rPr>
              <a:t>явно, буде </a:t>
            </a:r>
            <a:r>
              <a:rPr lang="ru-RU" sz="2200" dirty="0" err="1">
                <a:solidFill>
                  <a:srgbClr val="000000"/>
                </a:solidFill>
              </a:rPr>
              <a:t>отримано</a:t>
            </a:r>
            <a:r>
              <a:rPr lang="ru-RU" sz="2200" dirty="0">
                <a:solidFill>
                  <a:srgbClr val="000000"/>
                </a:solidFill>
              </a:rPr>
              <a:t> результат </a:t>
            </a:r>
            <a:r>
              <a:rPr lang="ru-RU" sz="2200" b="1" dirty="0" err="1">
                <a:solidFill>
                  <a:srgbClr val="0000CC"/>
                </a:solidFill>
              </a:rPr>
              <a:t>None</a:t>
            </a:r>
            <a:r>
              <a:rPr lang="ru-RU" sz="2200" dirty="0">
                <a:solidFill>
                  <a:srgbClr val="000000"/>
                </a:solidFill>
              </a:rPr>
              <a:t>. </a:t>
            </a:r>
            <a:endParaRPr lang="ru-RU" sz="2200" dirty="0" smtClean="0">
              <a:solidFill>
                <a:srgbClr val="000000"/>
              </a:solidFill>
            </a:endParaRPr>
          </a:p>
          <a:p>
            <a:r>
              <a:rPr lang="en-GB" sz="2200" b="1" dirty="0">
                <a:solidFill>
                  <a:srgbClr val="0000CC"/>
                </a:solidFill>
              </a:rPr>
              <a:t>None</a:t>
            </a:r>
            <a:r>
              <a:rPr lang="en-GB" sz="2200" b="1" i="1" dirty="0">
                <a:solidFill>
                  <a:srgbClr val="0000CC"/>
                </a:solidFill>
              </a:rPr>
              <a:t> </a:t>
            </a:r>
            <a:r>
              <a:rPr lang="en-GB" sz="2200" dirty="0"/>
              <a:t>– </a:t>
            </a:r>
            <a:r>
              <a:rPr lang="ru-RU" sz="2200" dirty="0" err="1"/>
              <a:t>це</a:t>
            </a:r>
            <a:r>
              <a:rPr lang="ru-RU" sz="2200" dirty="0"/>
              <a:t> </a:t>
            </a:r>
            <a:r>
              <a:rPr lang="ru-RU" sz="2200" dirty="0" err="1"/>
              <a:t>спеціальне</a:t>
            </a:r>
            <a:r>
              <a:rPr lang="ru-RU" sz="2200" dirty="0"/>
              <a:t> </a:t>
            </a:r>
            <a:r>
              <a:rPr lang="ru-RU" sz="2200" dirty="0" err="1"/>
              <a:t>значення</a:t>
            </a:r>
            <a:r>
              <a:rPr lang="ru-RU" sz="2200" dirty="0"/>
              <a:t> в </a:t>
            </a:r>
            <a:r>
              <a:rPr lang="en-GB" sz="2200" dirty="0"/>
              <a:t>Python, </a:t>
            </a:r>
            <a:r>
              <a:rPr lang="ru-RU" sz="2200" dirty="0"/>
              <a:t>яке </a:t>
            </a:r>
            <a:r>
              <a:rPr lang="ru-RU" sz="2200" dirty="0" err="1" smtClean="0"/>
              <a:t>визначає</a:t>
            </a:r>
            <a:r>
              <a:rPr lang="ru-RU" sz="2200" dirty="0" smtClean="0"/>
              <a:t> </a:t>
            </a:r>
            <a:r>
              <a:rPr lang="ru-RU" sz="2200" dirty="0" err="1" smtClean="0"/>
              <a:t>порожній</a:t>
            </a:r>
            <a:r>
              <a:rPr lang="ru-RU" sz="2200" dirty="0" smtClean="0"/>
              <a:t> об</a:t>
            </a:r>
            <a:r>
              <a:rPr lang="en-US" sz="2200" dirty="0" smtClean="0"/>
              <a:t>’</a:t>
            </a:r>
            <a:r>
              <a:rPr lang="uk-UA" sz="2200" dirty="0" err="1" smtClean="0"/>
              <a:t>єкт</a:t>
            </a:r>
            <a:r>
              <a:rPr lang="ru-RU" sz="2200" dirty="0" smtClean="0"/>
              <a:t>, </a:t>
            </a:r>
            <a:r>
              <a:rPr lang="ru-RU" sz="2200" dirty="0" err="1"/>
              <a:t>якщо</a:t>
            </a:r>
            <a:r>
              <a:rPr lang="ru-RU" sz="2200" dirty="0"/>
              <a:t> </a:t>
            </a:r>
            <a:r>
              <a:rPr lang="ru-RU" sz="2200" dirty="0" err="1"/>
              <a:t>функція</a:t>
            </a:r>
            <a:r>
              <a:rPr lang="ru-RU" sz="2200" dirty="0"/>
              <a:t> </a:t>
            </a:r>
            <a:r>
              <a:rPr lang="ru-RU" sz="2200" dirty="0" err="1"/>
              <a:t>нічого</a:t>
            </a:r>
            <a:r>
              <a:rPr lang="ru-RU" sz="2200" dirty="0"/>
              <a:t> не </a:t>
            </a:r>
            <a:r>
              <a:rPr lang="ru-RU" sz="2200" dirty="0" err="1"/>
              <a:t>повертає</a:t>
            </a:r>
            <a:r>
              <a:rPr lang="ru-RU" sz="2200" dirty="0"/>
              <a:t>. </a:t>
            </a:r>
            <a:endParaRPr lang="ru-RU" sz="2200" dirty="0" smtClean="0"/>
          </a:p>
          <a:p>
            <a:r>
              <a:rPr lang="ru-RU" sz="2200" dirty="0" err="1" smtClean="0"/>
              <a:t>Воно</a:t>
            </a:r>
            <a:r>
              <a:rPr lang="ru-RU" sz="2200" dirty="0" smtClean="0"/>
              <a:t> </a:t>
            </a:r>
            <a:r>
              <a:rPr lang="ru-RU" sz="2200" dirty="0"/>
              <a:t>не є </a:t>
            </a:r>
            <a:r>
              <a:rPr lang="ru-RU" sz="2200" dirty="0" err="1"/>
              <a:t>булевим</a:t>
            </a:r>
            <a:r>
              <a:rPr lang="ru-RU" sz="2200" dirty="0"/>
              <a:t> </a:t>
            </a:r>
            <a:r>
              <a:rPr lang="ru-RU" sz="2200" dirty="0" err="1"/>
              <a:t>значенням</a:t>
            </a:r>
            <a:r>
              <a:rPr lang="ru-RU" sz="2200" dirty="0"/>
              <a:t> </a:t>
            </a:r>
            <a:r>
              <a:rPr lang="en-GB" sz="2200" i="1" dirty="0"/>
              <a:t>False</a:t>
            </a:r>
            <a:r>
              <a:rPr lang="en-GB" sz="2200" dirty="0"/>
              <a:t>, </a:t>
            </a:r>
            <a:r>
              <a:rPr lang="ru-RU" sz="2200" dirty="0" err="1"/>
              <a:t>незважаючи</a:t>
            </a:r>
            <a:r>
              <a:rPr lang="ru-RU" sz="2200" dirty="0"/>
              <a:t> на те </a:t>
            </a:r>
            <a:r>
              <a:rPr lang="ru-RU" sz="2200" dirty="0" err="1"/>
              <a:t>що</a:t>
            </a:r>
            <a:r>
              <a:rPr lang="ru-RU" sz="2200" dirty="0"/>
              <a:t> схоже на </a:t>
            </a:r>
            <a:r>
              <a:rPr lang="ru-RU" sz="2200" dirty="0" err="1"/>
              <a:t>нього</a:t>
            </a:r>
            <a:r>
              <a:rPr lang="ru-RU" sz="2200" dirty="0"/>
              <a:t> </a:t>
            </a:r>
            <a:r>
              <a:rPr lang="ru-RU" sz="2200" dirty="0" err="1"/>
              <a:t>під</a:t>
            </a:r>
            <a:r>
              <a:rPr lang="ru-RU" sz="2200" dirty="0"/>
              <a:t> час </a:t>
            </a:r>
            <a:r>
              <a:rPr lang="ru-RU" sz="2200" dirty="0" err="1"/>
              <a:t>перевірки</a:t>
            </a:r>
            <a:r>
              <a:rPr lang="ru-RU" sz="2200" dirty="0"/>
              <a:t> </a:t>
            </a:r>
            <a:r>
              <a:rPr lang="ru-RU" sz="2200" dirty="0" err="1"/>
              <a:t>булевої</a:t>
            </a:r>
            <a:r>
              <a:rPr lang="ru-RU" sz="2200" dirty="0"/>
              <a:t> </a:t>
            </a:r>
            <a:r>
              <a:rPr lang="ru-RU" sz="2200" dirty="0" err="1"/>
              <a:t>змінної</a:t>
            </a:r>
            <a:r>
              <a:rPr lang="ru-RU" sz="2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505818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 txBox="1">
            <a:spLocks noChangeArrowheads="1"/>
          </p:cNvSpPr>
          <p:nvPr/>
        </p:nvSpPr>
        <p:spPr bwMode="auto">
          <a:xfrm>
            <a:off x="14086" y="0"/>
            <a:ext cx="9129914" cy="792163"/>
          </a:xfrm>
          <a:prstGeom prst="rect">
            <a:avLst/>
          </a:prstGeom>
          <a:noFill/>
          <a:ln>
            <a:miter lim="800000"/>
            <a:headEnd/>
            <a:tailEnd/>
          </a:ln>
          <a:effec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uk-UA" b="1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 </a:t>
            </a:r>
            <a:r>
              <a:rPr lang="uk-UA" b="1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Виклик функції, </a:t>
            </a:r>
            <a:r>
              <a:rPr lang="uk-UA" b="1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що </a:t>
            </a:r>
            <a:r>
              <a:rPr lang="uk-UA" b="1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повертає </a:t>
            </a:r>
            <a:r>
              <a:rPr lang="uk-UA" b="1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значення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17270" y="1131570"/>
            <a:ext cx="367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dirty="0" smtClean="0"/>
              <a:t>Оператор виклику функції: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20858" y="1690086"/>
            <a:ext cx="851637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uk-UA" sz="2400" dirty="0" err="1" smtClean="0"/>
              <a:t>ім</a:t>
            </a:r>
            <a:r>
              <a:rPr lang="en-US" sz="2400" dirty="0" smtClean="0"/>
              <a:t>’</a:t>
            </a:r>
            <a:r>
              <a:rPr lang="uk-UA" sz="2400" dirty="0" err="1" smtClean="0"/>
              <a:t>я_функції</a:t>
            </a:r>
            <a:r>
              <a:rPr lang="uk-UA" sz="2400" dirty="0" smtClean="0"/>
              <a:t> (аргументи) або </a:t>
            </a:r>
            <a:r>
              <a:rPr lang="uk-UA" sz="2400" dirty="0" err="1"/>
              <a:t>ім</a:t>
            </a:r>
            <a:r>
              <a:rPr lang="en-US" sz="2400" dirty="0"/>
              <a:t>’</a:t>
            </a:r>
            <a:r>
              <a:rPr lang="uk-UA" sz="2400" dirty="0" err="1"/>
              <a:t>я_функції</a:t>
            </a:r>
            <a:r>
              <a:rPr lang="uk-UA" sz="2400" dirty="0"/>
              <a:t> </a:t>
            </a:r>
            <a:r>
              <a:rPr lang="uk-UA" sz="2400" dirty="0" smtClean="0"/>
              <a:t>( ) </a:t>
            </a:r>
          </a:p>
          <a:p>
            <a:pPr marL="457200" indent="-457200">
              <a:buFontTx/>
              <a:buAutoNum type="arabicPeriod"/>
            </a:pPr>
            <a:r>
              <a:rPr lang="uk-UA" sz="2400" dirty="0" smtClean="0"/>
              <a:t>Змінна=</a:t>
            </a:r>
            <a:r>
              <a:rPr lang="uk-UA" sz="2400" dirty="0" err="1"/>
              <a:t>ім</a:t>
            </a:r>
            <a:r>
              <a:rPr lang="en-US" sz="2400" dirty="0"/>
              <a:t>’</a:t>
            </a:r>
            <a:r>
              <a:rPr lang="uk-UA" sz="2400" dirty="0" err="1"/>
              <a:t>я_функції</a:t>
            </a:r>
            <a:r>
              <a:rPr lang="uk-UA" sz="2400" dirty="0"/>
              <a:t> (аргументи</a:t>
            </a:r>
            <a:r>
              <a:rPr lang="uk-UA" sz="2400" dirty="0" smtClean="0"/>
              <a:t>) або </a:t>
            </a:r>
            <a:r>
              <a:rPr lang="uk-UA" sz="2400" dirty="0"/>
              <a:t>Змінна=</a:t>
            </a:r>
            <a:r>
              <a:rPr lang="uk-UA" sz="2400" dirty="0" err="1"/>
              <a:t>ім</a:t>
            </a:r>
            <a:r>
              <a:rPr lang="en-US" sz="2400" dirty="0"/>
              <a:t>’</a:t>
            </a:r>
            <a:r>
              <a:rPr lang="uk-UA" sz="2400" dirty="0" err="1"/>
              <a:t>я_функції</a:t>
            </a:r>
            <a:r>
              <a:rPr lang="uk-UA" sz="2400" dirty="0"/>
              <a:t> </a:t>
            </a:r>
            <a:r>
              <a:rPr lang="uk-UA" sz="2400" dirty="0" smtClean="0"/>
              <a:t>() </a:t>
            </a:r>
          </a:p>
          <a:p>
            <a:pPr marL="457200" indent="-457200">
              <a:buFontTx/>
              <a:buAutoNum type="arabicPeriod"/>
            </a:pPr>
            <a:r>
              <a:rPr lang="uk-UA" sz="2400" dirty="0" smtClean="0"/>
              <a:t>Змінна1, змінна2=</a:t>
            </a:r>
            <a:r>
              <a:rPr lang="uk-UA" sz="2400" dirty="0" err="1"/>
              <a:t>ім</a:t>
            </a:r>
            <a:r>
              <a:rPr lang="en-US" sz="2400" dirty="0"/>
              <a:t>’</a:t>
            </a:r>
            <a:r>
              <a:rPr lang="uk-UA" sz="2400" dirty="0" err="1"/>
              <a:t>я_функції</a:t>
            </a:r>
            <a:r>
              <a:rPr lang="uk-UA" sz="2400" dirty="0"/>
              <a:t> (аргументи) </a:t>
            </a:r>
          </a:p>
          <a:p>
            <a:pPr marL="457200" indent="-457200">
              <a:buAutoNum type="arabicPeriod"/>
            </a:pP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4087" y="3259746"/>
            <a:ext cx="91299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/>
              <a:t>Варіанти 2 та 3 можливі через те, </a:t>
            </a:r>
            <a:r>
              <a:rPr lang="uk-UA" sz="2400" b="1" dirty="0" smtClean="0">
                <a:solidFill>
                  <a:srgbClr val="0000CC"/>
                </a:solidFill>
              </a:rPr>
              <a:t>що </a:t>
            </a:r>
            <a:r>
              <a:rPr lang="ru-RU" sz="2400" b="1" dirty="0">
                <a:solidFill>
                  <a:srgbClr val="0000CC"/>
                </a:solidFill>
              </a:rPr>
              <a:t>в </a:t>
            </a:r>
            <a:r>
              <a:rPr lang="ru-RU" sz="2400" b="1" dirty="0" err="1">
                <a:solidFill>
                  <a:srgbClr val="0000CC"/>
                </a:solidFill>
              </a:rPr>
              <a:t>Python</a:t>
            </a:r>
            <a:r>
              <a:rPr lang="ru-RU" sz="2400" b="1" dirty="0">
                <a:solidFill>
                  <a:srgbClr val="0000CC"/>
                </a:solidFill>
              </a:rPr>
              <a:t> </a:t>
            </a:r>
            <a:r>
              <a:rPr lang="ru-RU" sz="2400" b="1" dirty="0" err="1">
                <a:solidFill>
                  <a:srgbClr val="0000CC"/>
                </a:solidFill>
              </a:rPr>
              <a:t>функції</a:t>
            </a:r>
            <a:r>
              <a:rPr lang="ru-RU" sz="2400" b="1" dirty="0">
                <a:solidFill>
                  <a:srgbClr val="0000CC"/>
                </a:solidFill>
              </a:rPr>
              <a:t> є </a:t>
            </a:r>
            <a:r>
              <a:rPr lang="ru-RU" sz="2400" b="1" dirty="0" err="1">
                <a:solidFill>
                  <a:srgbClr val="0000CC"/>
                </a:solidFill>
              </a:rPr>
              <a:t>значеннями</a:t>
            </a:r>
            <a:r>
              <a:rPr lang="uk-UA" sz="2400" b="1" dirty="0" smtClean="0">
                <a:solidFill>
                  <a:srgbClr val="0000CC"/>
                </a:solidFill>
              </a:rPr>
              <a:t> </a:t>
            </a:r>
            <a:endParaRPr lang="uk-UA" sz="2400" b="1" dirty="0">
              <a:solidFill>
                <a:srgbClr val="0000CC"/>
              </a:solidFill>
            </a:endParaRPr>
          </a:p>
          <a:p>
            <a:pPr marL="457200" indent="-457200">
              <a:buAutoNum type="arabicPeriod"/>
            </a:pPr>
            <a:endParaRPr lang="ru-RU" sz="24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8791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2279025"/>
            <a:ext cx="8741228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200" b="1" dirty="0" err="1" smtClean="0"/>
              <a:t>Локальний</a:t>
            </a:r>
            <a:r>
              <a:rPr lang="ru-RU" sz="2200" b="1" dirty="0" smtClean="0"/>
              <a:t> </a:t>
            </a:r>
            <a:r>
              <a:rPr lang="ru-RU" sz="2200" b="1" dirty="0" err="1"/>
              <a:t>простір</a:t>
            </a:r>
            <a:r>
              <a:rPr lang="ru-RU" sz="2200" b="1" dirty="0"/>
              <a:t> </a:t>
            </a:r>
            <a:r>
              <a:rPr lang="ru-RU" sz="2200" b="1" dirty="0" err="1"/>
              <a:t>імен</a:t>
            </a:r>
            <a:r>
              <a:rPr lang="ru-RU" sz="2200" dirty="0"/>
              <a:t>: </a:t>
            </a:r>
            <a:r>
              <a:rPr lang="ru-RU" sz="2200" dirty="0" err="1"/>
              <a:t>це</a:t>
            </a:r>
            <a:r>
              <a:rPr lang="ru-RU" sz="2200" dirty="0"/>
              <a:t> </a:t>
            </a:r>
            <a:r>
              <a:rPr lang="ru-RU" sz="2200" dirty="0" err="1"/>
              <a:t>простір</a:t>
            </a:r>
            <a:r>
              <a:rPr lang="ru-RU" sz="2200" dirty="0"/>
              <a:t> </a:t>
            </a:r>
            <a:r>
              <a:rPr lang="ru-RU" sz="2200" dirty="0" err="1" smtClean="0"/>
              <a:t>імен</a:t>
            </a:r>
            <a:r>
              <a:rPr lang="ru-RU" sz="2200" dirty="0" smtClean="0"/>
              <a:t>, </a:t>
            </a:r>
            <a:r>
              <a:rPr lang="ru-RU" sz="2200" dirty="0" err="1" smtClean="0"/>
              <a:t>що</a:t>
            </a:r>
            <a:r>
              <a:rPr lang="ru-RU" sz="2200" dirty="0" smtClean="0"/>
              <a:t>  </a:t>
            </a:r>
            <a:r>
              <a:rPr lang="ru-RU" sz="2200" dirty="0" err="1"/>
              <a:t>містить</a:t>
            </a:r>
            <a:r>
              <a:rPr lang="ru-RU" sz="2200" dirty="0"/>
              <a:t> </a:t>
            </a:r>
            <a:r>
              <a:rPr lang="ru-RU" sz="2200" dirty="0" err="1"/>
              <a:t>локальні</a:t>
            </a:r>
            <a:r>
              <a:rPr lang="ru-RU" sz="2200" dirty="0"/>
              <a:t> </a:t>
            </a:r>
            <a:r>
              <a:rPr lang="ru-RU" sz="2200" dirty="0" err="1"/>
              <a:t>імена</a:t>
            </a:r>
            <a:r>
              <a:rPr lang="ru-RU" sz="2200" dirty="0"/>
              <a:t> </a:t>
            </a:r>
            <a:r>
              <a:rPr lang="ru-RU" sz="2200" dirty="0" err="1"/>
              <a:t>всередині</a:t>
            </a:r>
            <a:r>
              <a:rPr lang="ru-RU" sz="2200" dirty="0"/>
              <a:t> </a:t>
            </a:r>
            <a:r>
              <a:rPr lang="ru-RU" sz="2200" dirty="0" err="1"/>
              <a:t>функції</a:t>
            </a:r>
            <a:r>
              <a:rPr lang="ru-RU" sz="2200" dirty="0"/>
              <a:t>. </a:t>
            </a:r>
            <a:r>
              <a:rPr lang="ru-RU" sz="2200" dirty="0" err="1" smtClean="0"/>
              <a:t>Цей</a:t>
            </a:r>
            <a:r>
              <a:rPr lang="ru-RU" sz="2200" dirty="0" smtClean="0"/>
              <a:t> </a:t>
            </a:r>
            <a:r>
              <a:rPr lang="ru-RU" sz="2200" dirty="0" err="1"/>
              <a:t>простір</a:t>
            </a:r>
            <a:r>
              <a:rPr lang="ru-RU" sz="2200" dirty="0"/>
              <a:t> </a:t>
            </a:r>
            <a:r>
              <a:rPr lang="ru-RU" sz="2200" dirty="0" err="1"/>
              <a:t>імен</a:t>
            </a:r>
            <a:r>
              <a:rPr lang="ru-RU" sz="2200" dirty="0"/>
              <a:t> </a:t>
            </a:r>
            <a:r>
              <a:rPr lang="ru-RU" sz="2200" dirty="0" err="1"/>
              <a:t>створюється</a:t>
            </a:r>
            <a:r>
              <a:rPr lang="ru-RU" sz="2200" dirty="0"/>
              <a:t> при </a:t>
            </a:r>
            <a:r>
              <a:rPr lang="ru-RU" sz="2200" dirty="0" err="1"/>
              <a:t>виконанні</a:t>
            </a:r>
            <a:r>
              <a:rPr lang="ru-RU" sz="2200" dirty="0"/>
              <a:t> </a:t>
            </a:r>
            <a:r>
              <a:rPr lang="ru-RU" sz="2200" dirty="0" err="1"/>
              <a:t>функції</a:t>
            </a:r>
            <a:r>
              <a:rPr lang="ru-RU" sz="2200" dirty="0"/>
              <a:t> та </a:t>
            </a:r>
            <a:r>
              <a:rPr lang="ru-RU" sz="2200" dirty="0" err="1"/>
              <a:t>триває</a:t>
            </a:r>
            <a:r>
              <a:rPr lang="ru-RU" sz="2200" dirty="0"/>
              <a:t> до тих </a:t>
            </a:r>
            <a:r>
              <a:rPr lang="ru-RU" sz="2200" dirty="0" err="1"/>
              <a:t>пір</a:t>
            </a:r>
            <a:r>
              <a:rPr lang="ru-RU" sz="2200" dirty="0"/>
              <a:t>, </a:t>
            </a:r>
            <a:r>
              <a:rPr lang="ru-RU" sz="2200" dirty="0" err="1"/>
              <a:t>поки</a:t>
            </a:r>
            <a:r>
              <a:rPr lang="ru-RU" sz="2200" dirty="0"/>
              <a:t> </a:t>
            </a:r>
            <a:r>
              <a:rPr lang="ru-RU" sz="2200" dirty="0" err="1"/>
              <a:t>функція</a:t>
            </a:r>
            <a:r>
              <a:rPr lang="ru-RU" sz="2200" dirty="0"/>
              <a:t> не </a:t>
            </a:r>
            <a:r>
              <a:rPr lang="ru-RU" sz="2200" dirty="0" err="1"/>
              <a:t>повернеться</a:t>
            </a:r>
            <a:r>
              <a:rPr lang="ru-RU" sz="2200" dirty="0"/>
              <a:t>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200" b="1" dirty="0" err="1"/>
              <a:t>Глобальний</a:t>
            </a:r>
            <a:r>
              <a:rPr lang="ru-RU" sz="2200" b="1" dirty="0"/>
              <a:t> </a:t>
            </a:r>
            <a:r>
              <a:rPr lang="ru-RU" sz="2200" b="1" dirty="0" err="1"/>
              <a:t>простір</a:t>
            </a:r>
            <a:r>
              <a:rPr lang="ru-RU" sz="2200" b="1" dirty="0"/>
              <a:t> </a:t>
            </a:r>
            <a:r>
              <a:rPr lang="ru-RU" sz="2200" b="1" dirty="0" err="1"/>
              <a:t>імен</a:t>
            </a:r>
            <a:r>
              <a:rPr lang="ru-RU" sz="2200" dirty="0"/>
              <a:t>: </a:t>
            </a:r>
            <a:r>
              <a:rPr lang="ru-RU" sz="2200" dirty="0" err="1"/>
              <a:t>це</a:t>
            </a:r>
            <a:r>
              <a:rPr lang="ru-RU" sz="2200" dirty="0"/>
              <a:t> </a:t>
            </a:r>
            <a:r>
              <a:rPr lang="ru-RU" sz="2200" dirty="0" err="1"/>
              <a:t>простір</a:t>
            </a:r>
            <a:r>
              <a:rPr lang="ru-RU" sz="2200" dirty="0"/>
              <a:t> </a:t>
            </a:r>
            <a:r>
              <a:rPr lang="ru-RU" sz="2200" dirty="0" err="1"/>
              <a:t>імен</a:t>
            </a:r>
            <a:r>
              <a:rPr lang="ru-RU" sz="2200" dirty="0"/>
              <a:t>, </a:t>
            </a:r>
            <a:r>
              <a:rPr lang="ru-RU" sz="2200" dirty="0" err="1" smtClean="0"/>
              <a:t>який</a:t>
            </a:r>
            <a:r>
              <a:rPr lang="ru-RU" sz="2200" dirty="0" smtClean="0"/>
              <a:t> </a:t>
            </a:r>
            <a:r>
              <a:rPr lang="ru-RU" sz="2200" dirty="0" err="1"/>
              <a:t>включає</a:t>
            </a:r>
            <a:r>
              <a:rPr lang="ru-RU" sz="2200" dirty="0"/>
              <a:t> </a:t>
            </a:r>
            <a:r>
              <a:rPr lang="ru-RU" sz="2200" dirty="0" err="1"/>
              <a:t>імена</a:t>
            </a:r>
            <a:r>
              <a:rPr lang="ru-RU" sz="2200" dirty="0"/>
              <a:t> з </a:t>
            </a:r>
            <a:r>
              <a:rPr lang="ru-RU" sz="2200" dirty="0" err="1"/>
              <a:t>різних</a:t>
            </a:r>
            <a:r>
              <a:rPr lang="ru-RU" sz="2200" dirty="0"/>
              <a:t> </a:t>
            </a:r>
            <a:r>
              <a:rPr lang="ru-RU" sz="2200" dirty="0" err="1"/>
              <a:t>імпортованих</a:t>
            </a:r>
            <a:r>
              <a:rPr lang="ru-RU" sz="2200" dirty="0"/>
              <a:t> </a:t>
            </a:r>
            <a:r>
              <a:rPr lang="ru-RU" sz="2200" dirty="0" err="1"/>
              <a:t>модулів</a:t>
            </a:r>
            <a:r>
              <a:rPr lang="ru-RU" sz="2200" dirty="0"/>
              <a:t>, </a:t>
            </a:r>
            <a:r>
              <a:rPr lang="ru-RU" sz="2200" dirty="0" err="1"/>
              <a:t>які</a:t>
            </a:r>
            <a:r>
              <a:rPr lang="ru-RU" sz="2200" dirty="0"/>
              <a:t> </a:t>
            </a:r>
            <a:r>
              <a:rPr lang="ru-RU" sz="2200" dirty="0" err="1"/>
              <a:t>ви</a:t>
            </a:r>
            <a:r>
              <a:rPr lang="ru-RU" sz="2200" dirty="0"/>
              <a:t> </a:t>
            </a:r>
            <a:r>
              <a:rPr lang="ru-RU" sz="2200" dirty="0" err="1"/>
              <a:t>використовуєте</a:t>
            </a:r>
            <a:r>
              <a:rPr lang="ru-RU" sz="2200" dirty="0"/>
              <a:t> в </a:t>
            </a:r>
            <a:r>
              <a:rPr lang="ru-RU" sz="2200" dirty="0" err="1"/>
              <a:t>проекті</a:t>
            </a:r>
            <a:r>
              <a:rPr lang="ru-RU" sz="2200" dirty="0"/>
              <a:t>. </a:t>
            </a:r>
            <a:r>
              <a:rPr lang="ru-RU" sz="2200" dirty="0" err="1" smtClean="0"/>
              <a:t>Вій</a:t>
            </a:r>
            <a:r>
              <a:rPr lang="ru-RU" sz="2200" dirty="0" smtClean="0"/>
              <a:t> </a:t>
            </a:r>
            <a:r>
              <a:rPr lang="ru-RU" sz="2200" dirty="0" err="1"/>
              <a:t>створюється</a:t>
            </a:r>
            <a:r>
              <a:rPr lang="ru-RU" sz="2200" dirty="0"/>
              <a:t>, коли модуль включений в проект, і </a:t>
            </a:r>
            <a:r>
              <a:rPr lang="ru-RU" sz="2200" dirty="0" err="1" smtClean="0"/>
              <a:t>він</a:t>
            </a:r>
            <a:r>
              <a:rPr lang="ru-RU" sz="2200" dirty="0" smtClean="0"/>
              <a:t> </a:t>
            </a:r>
            <a:r>
              <a:rPr lang="ru-RU" sz="2200" dirty="0" err="1"/>
              <a:t>існує</a:t>
            </a:r>
            <a:r>
              <a:rPr lang="ru-RU" sz="2200" dirty="0"/>
              <a:t> до </a:t>
            </a:r>
            <a:r>
              <a:rPr lang="ru-RU" sz="2200" dirty="0" err="1"/>
              <a:t>завершення</a:t>
            </a:r>
            <a:r>
              <a:rPr lang="ru-RU" sz="2200" dirty="0"/>
              <a:t> скрипта.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200" b="1" dirty="0" err="1" smtClean="0"/>
              <a:t>Вбудований</a:t>
            </a:r>
            <a:r>
              <a:rPr lang="ru-RU" sz="2200" b="1" dirty="0" smtClean="0"/>
              <a:t> </a:t>
            </a:r>
            <a:r>
              <a:rPr lang="ru-RU" sz="2200" b="1" dirty="0" err="1"/>
              <a:t>простір</a:t>
            </a:r>
            <a:r>
              <a:rPr lang="ru-RU" sz="2200" b="1" dirty="0"/>
              <a:t> </a:t>
            </a:r>
            <a:r>
              <a:rPr lang="ru-RU" sz="2200" b="1" dirty="0" err="1"/>
              <a:t>імен</a:t>
            </a:r>
            <a:r>
              <a:rPr lang="ru-RU" sz="2200" dirty="0"/>
              <a:t>: </a:t>
            </a:r>
            <a:r>
              <a:rPr lang="ru-RU" sz="2200" dirty="0" err="1"/>
              <a:t>це</a:t>
            </a:r>
            <a:r>
              <a:rPr lang="ru-RU" sz="2200" dirty="0"/>
              <a:t> </a:t>
            </a:r>
            <a:r>
              <a:rPr lang="ru-RU" sz="2200" dirty="0" err="1"/>
              <a:t>простір</a:t>
            </a:r>
            <a:r>
              <a:rPr lang="ru-RU" sz="2200" dirty="0"/>
              <a:t> </a:t>
            </a:r>
            <a:r>
              <a:rPr lang="ru-RU" sz="2200" dirty="0" err="1"/>
              <a:t>імен</a:t>
            </a:r>
            <a:r>
              <a:rPr lang="ru-RU" sz="2200" dirty="0"/>
              <a:t> </a:t>
            </a:r>
            <a:r>
              <a:rPr lang="ru-RU" sz="2200" dirty="0" err="1"/>
              <a:t>містить</a:t>
            </a:r>
            <a:r>
              <a:rPr lang="ru-RU" sz="2200" dirty="0"/>
              <a:t> </a:t>
            </a:r>
            <a:r>
              <a:rPr lang="ru-RU" sz="2200" dirty="0" err="1"/>
              <a:t>вбудовані</a:t>
            </a:r>
            <a:r>
              <a:rPr lang="ru-RU" sz="2200" dirty="0"/>
              <a:t> </a:t>
            </a:r>
            <a:r>
              <a:rPr lang="ru-RU" sz="2200" dirty="0" err="1"/>
              <a:t>функції</a:t>
            </a:r>
            <a:r>
              <a:rPr lang="ru-RU" sz="2200" dirty="0"/>
              <a:t> і </a:t>
            </a:r>
            <a:r>
              <a:rPr lang="ru-RU" sz="2200" dirty="0" err="1"/>
              <a:t>вбудовані</a:t>
            </a:r>
            <a:r>
              <a:rPr lang="ru-RU" sz="2200" dirty="0"/>
              <a:t> </a:t>
            </a:r>
            <a:r>
              <a:rPr lang="ru-RU" sz="2200" dirty="0" err="1"/>
              <a:t>імена</a:t>
            </a:r>
            <a:r>
              <a:rPr lang="ru-RU" sz="2200" dirty="0"/>
              <a:t> </a:t>
            </a:r>
            <a:r>
              <a:rPr lang="ru-RU" sz="2200" dirty="0" err="1"/>
              <a:t>винятків</a:t>
            </a:r>
            <a:r>
              <a:rPr lang="ru-RU" sz="2200" dirty="0"/>
              <a:t>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-92396" y="141906"/>
            <a:ext cx="92363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>
                <a:solidFill>
                  <a:srgbClr val="000000"/>
                </a:solidFill>
              </a:rPr>
              <a:t>Простори</a:t>
            </a:r>
            <a:r>
              <a:rPr lang="ru-RU" sz="3600" b="1" dirty="0" smtClean="0">
                <a:solidFill>
                  <a:srgbClr val="000000"/>
                </a:solidFill>
              </a:rPr>
              <a:t> </a:t>
            </a:r>
            <a:r>
              <a:rPr lang="ru-RU" sz="3600" b="1" dirty="0" err="1" smtClean="0">
                <a:solidFill>
                  <a:srgbClr val="000000"/>
                </a:solidFill>
              </a:rPr>
              <a:t>імен</a:t>
            </a:r>
            <a:r>
              <a:rPr lang="ru-RU" sz="3600" b="1" dirty="0" smtClean="0">
                <a:solidFill>
                  <a:srgbClr val="000000"/>
                </a:solidFill>
              </a:rPr>
              <a:t> та </a:t>
            </a:r>
            <a:r>
              <a:rPr lang="ru-RU" sz="3600" b="1" dirty="0" err="1" smtClean="0">
                <a:solidFill>
                  <a:srgbClr val="000000"/>
                </a:solidFill>
              </a:rPr>
              <a:t>області</a:t>
            </a:r>
            <a:r>
              <a:rPr lang="ru-RU" sz="3600" b="1" dirty="0" smtClean="0">
                <a:solidFill>
                  <a:srgbClr val="000000"/>
                </a:solidFill>
              </a:rPr>
              <a:t> </a:t>
            </a:r>
            <a:r>
              <a:rPr lang="ru-RU" sz="3600" b="1" dirty="0" err="1" smtClean="0">
                <a:solidFill>
                  <a:srgbClr val="000000"/>
                </a:solidFill>
              </a:rPr>
              <a:t>видимості</a:t>
            </a:r>
            <a:r>
              <a:rPr lang="ru-RU" sz="3600" b="1" dirty="0" smtClean="0">
                <a:solidFill>
                  <a:srgbClr val="000000"/>
                </a:solidFill>
              </a:rPr>
              <a:t> </a:t>
            </a:r>
            <a:endParaRPr lang="ru-RU" sz="3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39484" y="927437"/>
            <a:ext cx="890451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 err="1">
                <a:solidFill>
                  <a:srgbClr val="0000CC"/>
                </a:solidFill>
              </a:rPr>
              <a:t>Простір</a:t>
            </a:r>
            <a:r>
              <a:rPr lang="ru-RU" sz="2200" b="1" dirty="0">
                <a:solidFill>
                  <a:srgbClr val="0000CC"/>
                </a:solidFill>
              </a:rPr>
              <a:t> </a:t>
            </a:r>
            <a:r>
              <a:rPr lang="ru-RU" sz="2200" b="1" dirty="0" err="1">
                <a:solidFill>
                  <a:srgbClr val="0000CC"/>
                </a:solidFill>
              </a:rPr>
              <a:t>імен</a:t>
            </a:r>
            <a:r>
              <a:rPr lang="ru-RU" sz="2200" b="1" dirty="0">
                <a:solidFill>
                  <a:srgbClr val="0000CC"/>
                </a:solidFill>
              </a:rPr>
              <a:t> </a:t>
            </a:r>
            <a:r>
              <a:rPr lang="ru-RU" sz="2200" dirty="0"/>
              <a:t>- </a:t>
            </a:r>
            <a:r>
              <a:rPr lang="ru-RU" sz="2200" dirty="0" err="1"/>
              <a:t>це</a:t>
            </a:r>
            <a:r>
              <a:rPr lang="ru-RU" sz="2200" dirty="0"/>
              <a:t> </a:t>
            </a:r>
            <a:r>
              <a:rPr lang="ru-RU" sz="2200" dirty="0" smtClean="0"/>
              <a:t>система</a:t>
            </a:r>
            <a:r>
              <a:rPr lang="ru-RU" sz="2200" dirty="0"/>
              <a:t>, яка </a:t>
            </a:r>
            <a:r>
              <a:rPr lang="ru-RU" sz="2200" dirty="0" err="1"/>
              <a:t>гарантує</a:t>
            </a:r>
            <a:r>
              <a:rPr lang="ru-RU" sz="2200" dirty="0"/>
              <a:t>, </a:t>
            </a:r>
            <a:r>
              <a:rPr lang="ru-RU" sz="2200" dirty="0" err="1"/>
              <a:t>що</a:t>
            </a:r>
            <a:r>
              <a:rPr lang="ru-RU" sz="2200" dirty="0"/>
              <a:t> </a:t>
            </a:r>
            <a:r>
              <a:rPr lang="ru-RU" sz="2200" dirty="0" err="1"/>
              <a:t>всі</a:t>
            </a:r>
            <a:r>
              <a:rPr lang="ru-RU" sz="2200" dirty="0"/>
              <a:t> </a:t>
            </a:r>
            <a:r>
              <a:rPr lang="ru-RU" sz="2200" dirty="0" err="1"/>
              <a:t>імена</a:t>
            </a:r>
            <a:r>
              <a:rPr lang="ru-RU" sz="2200" dirty="0"/>
              <a:t> в </a:t>
            </a:r>
            <a:r>
              <a:rPr lang="ru-RU" sz="2200" dirty="0" err="1"/>
              <a:t>програмі</a:t>
            </a:r>
            <a:r>
              <a:rPr lang="ru-RU" sz="2200" dirty="0"/>
              <a:t> </a:t>
            </a:r>
            <a:r>
              <a:rPr lang="ru-RU" sz="2200" dirty="0" err="1"/>
              <a:t>унікальні</a:t>
            </a:r>
            <a:r>
              <a:rPr lang="ru-RU" sz="2200" dirty="0"/>
              <a:t> і </a:t>
            </a:r>
            <a:r>
              <a:rPr lang="ru-RU" sz="2200" dirty="0" err="1"/>
              <a:t>можуть</a:t>
            </a:r>
            <a:r>
              <a:rPr lang="ru-RU" sz="2200" dirty="0"/>
              <a:t> </a:t>
            </a:r>
            <a:r>
              <a:rPr lang="ru-RU" sz="2200" dirty="0" err="1"/>
              <a:t>використовуватися</a:t>
            </a:r>
            <a:r>
              <a:rPr lang="ru-RU" sz="2200" dirty="0"/>
              <a:t> без будь-</a:t>
            </a:r>
            <a:r>
              <a:rPr lang="ru-RU" sz="2200" dirty="0" err="1"/>
              <a:t>яких</a:t>
            </a:r>
            <a:r>
              <a:rPr lang="ru-RU" sz="2200" dirty="0"/>
              <a:t> </a:t>
            </a:r>
            <a:r>
              <a:rPr lang="ru-RU" sz="2200" dirty="0" err="1" smtClean="0"/>
              <a:t>конфліктів</a:t>
            </a:r>
            <a:r>
              <a:rPr lang="ru-RU" sz="2200" dirty="0" smtClean="0"/>
              <a:t>.</a:t>
            </a:r>
          </a:p>
          <a:p>
            <a:pPr algn="ctr"/>
            <a:r>
              <a:rPr lang="uk-UA" sz="2200" b="1" dirty="0" smtClean="0"/>
              <a:t>Вирізняють: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8523402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92396" y="141906"/>
            <a:ext cx="92363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>
                <a:solidFill>
                  <a:srgbClr val="000000"/>
                </a:solidFill>
              </a:rPr>
              <a:t>Простори</a:t>
            </a:r>
            <a:r>
              <a:rPr lang="ru-RU" sz="3600" b="1" dirty="0" smtClean="0">
                <a:solidFill>
                  <a:srgbClr val="000000"/>
                </a:solidFill>
              </a:rPr>
              <a:t> </a:t>
            </a:r>
            <a:r>
              <a:rPr lang="ru-RU" sz="3600" b="1" dirty="0" err="1" smtClean="0">
                <a:solidFill>
                  <a:srgbClr val="000000"/>
                </a:solidFill>
              </a:rPr>
              <a:t>імен</a:t>
            </a:r>
            <a:r>
              <a:rPr lang="ru-RU" sz="3600" b="1" dirty="0" smtClean="0">
                <a:solidFill>
                  <a:srgbClr val="000000"/>
                </a:solidFill>
              </a:rPr>
              <a:t> та </a:t>
            </a:r>
            <a:r>
              <a:rPr lang="ru-RU" sz="3600" b="1" dirty="0" err="1" smtClean="0">
                <a:solidFill>
                  <a:srgbClr val="000000"/>
                </a:solidFill>
              </a:rPr>
              <a:t>області</a:t>
            </a:r>
            <a:r>
              <a:rPr lang="ru-RU" sz="3600" b="1" dirty="0" smtClean="0">
                <a:solidFill>
                  <a:srgbClr val="000000"/>
                </a:solidFill>
              </a:rPr>
              <a:t> </a:t>
            </a:r>
            <a:r>
              <a:rPr lang="ru-RU" sz="3600" b="1" dirty="0" err="1" smtClean="0">
                <a:solidFill>
                  <a:srgbClr val="000000"/>
                </a:solidFill>
              </a:rPr>
              <a:t>видимості</a:t>
            </a:r>
            <a:r>
              <a:rPr lang="ru-RU" sz="3600" b="1" dirty="0" smtClean="0">
                <a:solidFill>
                  <a:srgbClr val="000000"/>
                </a:solidFill>
              </a:rPr>
              <a:t> </a:t>
            </a:r>
            <a:endParaRPr lang="ru-RU" sz="3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907426"/>
            <a:ext cx="8757423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100" dirty="0" err="1"/>
              <a:t>Кожна</a:t>
            </a:r>
            <a:r>
              <a:rPr lang="ru-RU" sz="2100" dirty="0"/>
              <a:t> </a:t>
            </a:r>
            <a:r>
              <a:rPr lang="ru-RU" sz="2100" dirty="0" err="1"/>
              <a:t>функція</a:t>
            </a:r>
            <a:r>
              <a:rPr lang="ru-RU" sz="2100" dirty="0"/>
              <a:t> </a:t>
            </a:r>
            <a:r>
              <a:rPr lang="ru-RU" sz="2100" dirty="0" err="1"/>
              <a:t>визначає</a:t>
            </a:r>
            <a:r>
              <a:rPr lang="ru-RU" sz="2100" dirty="0"/>
              <a:t> </a:t>
            </a:r>
            <a:r>
              <a:rPr lang="ru-RU" sz="2100" dirty="0" err="1"/>
              <a:t>власний</a:t>
            </a:r>
            <a:r>
              <a:rPr lang="ru-RU" sz="2100" dirty="0"/>
              <a:t> </a:t>
            </a:r>
            <a:r>
              <a:rPr lang="ru-RU" sz="2100" dirty="0" err="1"/>
              <a:t>простір</a:t>
            </a:r>
            <a:r>
              <a:rPr lang="ru-RU" sz="2100" dirty="0"/>
              <a:t> </a:t>
            </a:r>
            <a:r>
              <a:rPr lang="ru-RU" sz="2100" dirty="0" err="1"/>
              <a:t>імен</a:t>
            </a:r>
            <a:r>
              <a:rPr lang="ru-RU" sz="2100" dirty="0"/>
              <a:t>. </a:t>
            </a:r>
            <a:endParaRPr lang="ru-RU" sz="21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100" dirty="0" err="1" smtClean="0"/>
              <a:t>Якщо</a:t>
            </a:r>
            <a:r>
              <a:rPr lang="ru-RU" sz="2100" dirty="0" smtClean="0"/>
              <a:t> </a:t>
            </a:r>
            <a:r>
              <a:rPr lang="ru-RU" sz="2100" dirty="0" err="1"/>
              <a:t>визначити</a:t>
            </a:r>
            <a:r>
              <a:rPr lang="ru-RU" sz="2100" dirty="0"/>
              <a:t> </a:t>
            </a:r>
            <a:r>
              <a:rPr lang="ru-RU" sz="2100" dirty="0" err="1" smtClean="0"/>
              <a:t>змінну</a:t>
            </a:r>
            <a:r>
              <a:rPr lang="ru-RU" sz="2100" dirty="0" smtClean="0"/>
              <a:t> </a:t>
            </a:r>
            <a:r>
              <a:rPr lang="ru-RU" sz="2100" b="1" dirty="0" smtClean="0">
                <a:solidFill>
                  <a:srgbClr val="0000CC"/>
                </a:solidFill>
              </a:rPr>
              <a:t>х</a:t>
            </a:r>
            <a:r>
              <a:rPr lang="ru-RU" sz="2100" dirty="0" smtClean="0"/>
              <a:t> </a:t>
            </a:r>
            <a:r>
              <a:rPr lang="ru-RU" sz="2100" dirty="0"/>
              <a:t>в </a:t>
            </a:r>
            <a:r>
              <a:rPr lang="ru-RU" sz="2100" dirty="0" err="1"/>
              <a:t>основній</a:t>
            </a:r>
            <a:r>
              <a:rPr lang="ru-RU" sz="2100" dirty="0"/>
              <a:t> </a:t>
            </a:r>
            <a:r>
              <a:rPr lang="ru-RU" sz="2100" dirty="0" err="1"/>
              <a:t>програмі</a:t>
            </a:r>
            <a:r>
              <a:rPr lang="ru-RU" sz="2100" dirty="0"/>
              <a:t> та </a:t>
            </a:r>
            <a:r>
              <a:rPr lang="ru-RU" sz="2100" dirty="0" err="1"/>
              <a:t>іншу</a:t>
            </a:r>
            <a:r>
              <a:rPr lang="ru-RU" sz="2100" dirty="0"/>
              <a:t> </a:t>
            </a:r>
            <a:r>
              <a:rPr lang="ru-RU" sz="2100" dirty="0" err="1"/>
              <a:t>змінну</a:t>
            </a:r>
            <a:r>
              <a:rPr lang="ru-RU" sz="2100" dirty="0"/>
              <a:t> </a:t>
            </a:r>
            <a:r>
              <a:rPr lang="ru-RU" sz="2100" b="1" dirty="0">
                <a:solidFill>
                  <a:srgbClr val="0000CC"/>
                </a:solidFill>
              </a:rPr>
              <a:t>х</a:t>
            </a:r>
            <a:r>
              <a:rPr lang="ru-RU" sz="2100" dirty="0"/>
              <a:t> в </a:t>
            </a:r>
            <a:r>
              <a:rPr lang="ru-RU" sz="2100" dirty="0" err="1"/>
              <a:t>окремій</a:t>
            </a:r>
            <a:r>
              <a:rPr lang="ru-RU" sz="2100" dirty="0"/>
              <a:t> </a:t>
            </a:r>
            <a:r>
              <a:rPr lang="ru-RU" sz="2100" dirty="0" err="1"/>
              <a:t>функції</a:t>
            </a:r>
            <a:r>
              <a:rPr lang="ru-RU" sz="2100" dirty="0"/>
              <a:t>, то вони </a:t>
            </a:r>
            <a:r>
              <a:rPr lang="ru-RU" sz="2100" dirty="0" err="1"/>
              <a:t>будуть</a:t>
            </a:r>
            <a:r>
              <a:rPr lang="ru-RU" sz="2100" dirty="0"/>
              <a:t> </a:t>
            </a:r>
            <a:r>
              <a:rPr lang="ru-RU" sz="2100" dirty="0" err="1"/>
              <a:t>посилатися</a:t>
            </a:r>
            <a:r>
              <a:rPr lang="ru-RU" sz="2100" dirty="0"/>
              <a:t> на </a:t>
            </a:r>
            <a:r>
              <a:rPr lang="ru-RU" sz="2100" dirty="0" err="1"/>
              <a:t>різні</a:t>
            </a:r>
            <a:r>
              <a:rPr lang="ru-RU" sz="2100" dirty="0"/>
              <a:t> </a:t>
            </a:r>
            <a:r>
              <a:rPr lang="ru-RU" sz="2100" dirty="0" err="1"/>
              <a:t>значення</a:t>
            </a:r>
            <a:r>
              <a:rPr lang="ru-RU" sz="2100" dirty="0"/>
              <a:t>. </a:t>
            </a:r>
            <a:endParaRPr lang="ru-RU" sz="21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100" dirty="0" smtClean="0"/>
              <a:t>В </a:t>
            </a:r>
            <a:r>
              <a:rPr lang="ru-RU" sz="2100" dirty="0" err="1"/>
              <a:t>основній</a:t>
            </a:r>
            <a:r>
              <a:rPr lang="ru-RU" sz="2100" dirty="0"/>
              <a:t> </a:t>
            </a:r>
            <a:r>
              <a:rPr lang="ru-RU" sz="2100" dirty="0" err="1"/>
              <a:t>програмі</a:t>
            </a:r>
            <a:r>
              <a:rPr lang="ru-RU" sz="2100" dirty="0"/>
              <a:t> </a:t>
            </a:r>
            <a:r>
              <a:rPr lang="ru-RU" sz="2100" dirty="0" err="1"/>
              <a:t>визначається</a:t>
            </a:r>
            <a:r>
              <a:rPr lang="ru-RU" sz="2100" dirty="0"/>
              <a:t> </a:t>
            </a:r>
            <a:r>
              <a:rPr lang="ru-RU" sz="2100" b="1" dirty="0" err="1"/>
              <a:t>глобальний</a:t>
            </a:r>
            <a:r>
              <a:rPr lang="ru-RU" sz="2100" b="1" dirty="0"/>
              <a:t> </a:t>
            </a:r>
            <a:r>
              <a:rPr lang="ru-RU" sz="2100" b="1" dirty="0" err="1"/>
              <a:t>простір</a:t>
            </a:r>
            <a:r>
              <a:rPr lang="ru-RU" sz="2100" b="1" dirty="0"/>
              <a:t> </a:t>
            </a:r>
            <a:r>
              <a:rPr lang="ru-RU" sz="2100" b="1" dirty="0" err="1"/>
              <a:t>імен</a:t>
            </a:r>
            <a:r>
              <a:rPr lang="ru-RU" sz="2100" dirty="0"/>
              <a:t>, а </a:t>
            </a:r>
            <a:r>
              <a:rPr lang="ru-RU" sz="2100" dirty="0" err="1"/>
              <a:t>змінні</a:t>
            </a:r>
            <a:r>
              <a:rPr lang="ru-RU" sz="2100" dirty="0"/>
              <a:t> </a:t>
            </a:r>
            <a:r>
              <a:rPr lang="ru-RU" sz="2100" dirty="0" err="1"/>
              <a:t>що</a:t>
            </a:r>
            <a:r>
              <a:rPr lang="ru-RU" sz="2100" dirty="0"/>
              <a:t> тут </a:t>
            </a:r>
            <a:r>
              <a:rPr lang="ru-RU" sz="2100" dirty="0" err="1"/>
              <a:t>знаходяться</a:t>
            </a:r>
            <a:r>
              <a:rPr lang="ru-RU" sz="2100" dirty="0"/>
              <a:t> </a:t>
            </a:r>
            <a:r>
              <a:rPr lang="ru-RU" sz="2100" dirty="0" err="1"/>
              <a:t>називаються</a:t>
            </a:r>
            <a:r>
              <a:rPr lang="ru-RU" sz="2100" dirty="0"/>
              <a:t> </a:t>
            </a:r>
            <a:r>
              <a:rPr lang="ru-RU" sz="2100" b="1" dirty="0" err="1" smtClean="0"/>
              <a:t>глобальними</a:t>
            </a:r>
            <a:r>
              <a:rPr lang="ru-RU" sz="2100" dirty="0" smtClean="0"/>
              <a:t>, </a:t>
            </a:r>
            <a:r>
              <a:rPr lang="ru-RU" sz="2100" dirty="0" err="1"/>
              <a:t>тобто</a:t>
            </a:r>
            <a:r>
              <a:rPr lang="ru-RU" sz="2100" dirty="0"/>
              <a:t> до </a:t>
            </a:r>
            <a:r>
              <a:rPr lang="ru-RU" sz="2100" dirty="0" err="1"/>
              <a:t>неї</a:t>
            </a:r>
            <a:r>
              <a:rPr lang="ru-RU" sz="2100" dirty="0"/>
              <a:t> </a:t>
            </a:r>
            <a:r>
              <a:rPr lang="ru-RU" sz="2100" dirty="0" err="1"/>
              <a:t>можна</a:t>
            </a:r>
            <a:r>
              <a:rPr lang="ru-RU" sz="2100" dirty="0"/>
              <a:t> </a:t>
            </a:r>
            <a:r>
              <a:rPr lang="ru-RU" sz="2100" dirty="0" err="1"/>
              <a:t>звернутися</a:t>
            </a:r>
            <a:r>
              <a:rPr lang="ru-RU" sz="2100" dirty="0"/>
              <a:t> з будь </a:t>
            </a:r>
            <a:r>
              <a:rPr lang="ru-RU" sz="2100" dirty="0" err="1"/>
              <a:t>якого</a:t>
            </a:r>
            <a:r>
              <a:rPr lang="ru-RU" sz="2100" dirty="0"/>
              <a:t> </a:t>
            </a:r>
            <a:r>
              <a:rPr lang="ru-RU" sz="2100" dirty="0" err="1"/>
              <a:t>місця</a:t>
            </a:r>
            <a:r>
              <a:rPr lang="ru-RU" sz="2100" dirty="0"/>
              <a:t> </a:t>
            </a:r>
            <a:r>
              <a:rPr lang="ru-RU" sz="2100" dirty="0" err="1"/>
              <a:t>програми</a:t>
            </a:r>
            <a:r>
              <a:rPr lang="ru-RU" sz="2100" dirty="0"/>
              <a:t>, в тому </a:t>
            </a:r>
            <a:r>
              <a:rPr lang="ru-RU" sz="2100" dirty="0" err="1"/>
              <a:t>числі</a:t>
            </a:r>
            <a:r>
              <a:rPr lang="ru-RU" sz="2100" dirty="0"/>
              <a:t> і </a:t>
            </a:r>
            <a:r>
              <a:rPr lang="ru-RU" sz="2100" dirty="0" err="1"/>
              <a:t>всередині</a:t>
            </a:r>
            <a:r>
              <a:rPr lang="ru-RU" sz="2100" dirty="0"/>
              <a:t> </a:t>
            </a:r>
            <a:r>
              <a:rPr lang="ru-RU" sz="2100" dirty="0" err="1"/>
              <a:t>функції</a:t>
            </a:r>
            <a:r>
              <a:rPr lang="ru-RU" sz="2100" dirty="0"/>
              <a:t>. </a:t>
            </a:r>
            <a:endParaRPr lang="ru-RU" sz="21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100" dirty="0" err="1" smtClean="0"/>
              <a:t>Змінна</a:t>
            </a:r>
            <a:r>
              <a:rPr lang="ru-RU" sz="2100" dirty="0" smtClean="0"/>
              <a:t> </a:t>
            </a:r>
            <a:r>
              <a:rPr lang="ru-RU" sz="2100" dirty="0"/>
              <a:t>є</a:t>
            </a:r>
            <a:r>
              <a:rPr lang="ru-RU" sz="2100" b="1" dirty="0"/>
              <a:t> локальною </a:t>
            </a:r>
            <a:r>
              <a:rPr lang="ru-RU" sz="2100" dirty="0"/>
              <a:t>(видно </a:t>
            </a:r>
            <a:r>
              <a:rPr lang="ru-RU" sz="2100" dirty="0" err="1"/>
              <a:t>тільки</a:t>
            </a:r>
            <a:r>
              <a:rPr lang="ru-RU" sz="2100" dirty="0"/>
              <a:t> </a:t>
            </a:r>
            <a:r>
              <a:rPr lang="ru-RU" sz="2100" dirty="0" err="1"/>
              <a:t>всередині</a:t>
            </a:r>
            <a:r>
              <a:rPr lang="ru-RU" sz="2100" dirty="0"/>
              <a:t> </a:t>
            </a:r>
            <a:r>
              <a:rPr lang="ru-RU" sz="2100" dirty="0" err="1"/>
              <a:t>функції</a:t>
            </a:r>
            <a:r>
              <a:rPr lang="ru-RU" sz="2100" dirty="0"/>
              <a:t>), </a:t>
            </a:r>
            <a:r>
              <a:rPr lang="ru-RU" sz="2100" dirty="0" err="1"/>
              <a:t>якщо</a:t>
            </a:r>
            <a:r>
              <a:rPr lang="ru-RU" sz="2100" dirty="0"/>
              <a:t> </a:t>
            </a:r>
            <a:r>
              <a:rPr lang="ru-RU" sz="2100" dirty="0" err="1"/>
              <a:t>значення</a:t>
            </a:r>
            <a:r>
              <a:rPr lang="ru-RU" sz="2100" dirty="0"/>
              <a:t> </a:t>
            </a:r>
            <a:r>
              <a:rPr lang="ru-RU" sz="2100" dirty="0" err="1"/>
              <a:t>їй</a:t>
            </a:r>
            <a:r>
              <a:rPr lang="ru-RU" sz="2100" dirty="0"/>
              <a:t> </a:t>
            </a:r>
            <a:r>
              <a:rPr lang="ru-RU" sz="2100" dirty="0" err="1"/>
              <a:t>присвоюється</a:t>
            </a:r>
            <a:r>
              <a:rPr lang="ru-RU" sz="2100" dirty="0"/>
              <a:t> </a:t>
            </a:r>
            <a:r>
              <a:rPr lang="ru-RU" sz="2100" b="1" dirty="0" err="1"/>
              <a:t>всередині</a:t>
            </a:r>
            <a:r>
              <a:rPr lang="ru-RU" sz="2100" b="1" dirty="0"/>
              <a:t> </a:t>
            </a:r>
            <a:r>
              <a:rPr lang="ru-RU" sz="2100" b="1" dirty="0" err="1" smtClean="0"/>
              <a:t>функцій</a:t>
            </a:r>
            <a:r>
              <a:rPr lang="ru-RU" sz="2100" dirty="0" smtClean="0"/>
              <a:t>.</a:t>
            </a:r>
            <a:endParaRPr lang="ru-RU" sz="21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03" y="3908247"/>
            <a:ext cx="5291832" cy="294975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934" y="3908247"/>
            <a:ext cx="3731065" cy="268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5174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" y="1085119"/>
            <a:ext cx="8980714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err="1"/>
              <a:t>Простори</a:t>
            </a:r>
            <a:r>
              <a:rPr lang="ru-RU" sz="2200" dirty="0"/>
              <a:t> </a:t>
            </a:r>
            <a:r>
              <a:rPr lang="ru-RU" sz="2200" dirty="0" err="1" smtClean="0"/>
              <a:t>імен</a:t>
            </a:r>
            <a:r>
              <a:rPr lang="ru-RU" sz="2200" dirty="0" smtClean="0"/>
              <a:t> </a:t>
            </a:r>
            <a:r>
              <a:rPr lang="ru-RU" sz="2200" dirty="0" err="1" smtClean="0"/>
              <a:t>допомагають</a:t>
            </a:r>
            <a:r>
              <a:rPr lang="ru-RU" sz="2200" dirty="0" smtClean="0"/>
              <a:t> однозначно </a:t>
            </a:r>
            <a:r>
              <a:rPr lang="ru-RU" sz="2200" dirty="0" err="1"/>
              <a:t>ідентифікувати</a:t>
            </a:r>
            <a:r>
              <a:rPr lang="ru-RU" sz="2200" dirty="0"/>
              <a:t> </a:t>
            </a:r>
            <a:r>
              <a:rPr lang="ru-RU" sz="2200" dirty="0" err="1"/>
              <a:t>всі</a:t>
            </a:r>
            <a:r>
              <a:rPr lang="ru-RU" sz="2200" dirty="0"/>
              <a:t> </a:t>
            </a:r>
            <a:r>
              <a:rPr lang="ru-RU" sz="2200" dirty="0" err="1"/>
              <a:t>імена</a:t>
            </a:r>
            <a:r>
              <a:rPr lang="ru-RU" sz="2200" dirty="0"/>
              <a:t> </a:t>
            </a:r>
            <a:r>
              <a:rPr lang="ru-RU" sz="2200" dirty="0" err="1"/>
              <a:t>всередині</a:t>
            </a:r>
            <a:r>
              <a:rPr lang="ru-RU" sz="2200" dirty="0"/>
              <a:t> </a:t>
            </a:r>
            <a:r>
              <a:rPr lang="ru-RU" sz="2200" dirty="0" err="1"/>
              <a:t>програми</a:t>
            </a:r>
            <a:r>
              <a:rPr lang="ru-RU" sz="2200" dirty="0"/>
              <a:t>. </a:t>
            </a:r>
            <a:r>
              <a:rPr lang="ru-RU" sz="2200" dirty="0" err="1"/>
              <a:t>Однак</a:t>
            </a:r>
            <a:r>
              <a:rPr lang="ru-RU" sz="2200" dirty="0"/>
              <a:t> </a:t>
            </a:r>
            <a:r>
              <a:rPr lang="ru-RU" sz="2200" dirty="0" err="1"/>
              <a:t>це</a:t>
            </a:r>
            <a:r>
              <a:rPr lang="ru-RU" sz="2200" dirty="0"/>
              <a:t> не </a:t>
            </a:r>
            <a:r>
              <a:rPr lang="ru-RU" sz="2200" dirty="0" err="1"/>
              <a:t>означає</a:t>
            </a:r>
            <a:r>
              <a:rPr lang="ru-RU" sz="2200" dirty="0"/>
              <a:t>, </a:t>
            </a:r>
            <a:r>
              <a:rPr lang="ru-RU" sz="2200" dirty="0" err="1"/>
              <a:t>що</a:t>
            </a:r>
            <a:r>
              <a:rPr lang="ru-RU" sz="2200" dirty="0"/>
              <a:t> </a:t>
            </a:r>
            <a:r>
              <a:rPr lang="ru-RU" sz="2200" dirty="0" err="1" smtClean="0"/>
              <a:t>можна</a:t>
            </a:r>
            <a:r>
              <a:rPr lang="ru-RU" sz="2200" dirty="0" smtClean="0"/>
              <a:t> </a:t>
            </a:r>
            <a:r>
              <a:rPr lang="ru-RU" sz="2200" dirty="0" err="1"/>
              <a:t>використовувати</a:t>
            </a:r>
            <a:r>
              <a:rPr lang="ru-RU" sz="2200" dirty="0"/>
              <a:t> </a:t>
            </a:r>
            <a:r>
              <a:rPr lang="ru-RU" sz="2200" dirty="0" err="1"/>
              <a:t>ім'я</a:t>
            </a:r>
            <a:r>
              <a:rPr lang="ru-RU" sz="2200" dirty="0"/>
              <a:t> </a:t>
            </a:r>
            <a:r>
              <a:rPr lang="ru-RU" sz="2200" dirty="0" err="1"/>
              <a:t>змінної</a:t>
            </a:r>
            <a:r>
              <a:rPr lang="ru-RU" sz="2200" dirty="0"/>
              <a:t> </a:t>
            </a:r>
            <a:r>
              <a:rPr lang="ru-RU" sz="2200" dirty="0" err="1"/>
              <a:t>всюди</a:t>
            </a:r>
            <a:r>
              <a:rPr lang="ru-RU" sz="2200" dirty="0"/>
              <a:t>, де </a:t>
            </a:r>
            <a:r>
              <a:rPr lang="ru-RU" sz="2200" dirty="0" err="1"/>
              <a:t>захочемо</a:t>
            </a:r>
            <a:r>
              <a:rPr lang="ru-RU" sz="2200" dirty="0"/>
              <a:t>. </a:t>
            </a:r>
            <a:endParaRPr lang="ru-RU" sz="2200" dirty="0" smtClean="0"/>
          </a:p>
          <a:p>
            <a:r>
              <a:rPr lang="ru-RU" sz="2200" dirty="0" err="1" smtClean="0"/>
              <a:t>Ім'я</a:t>
            </a:r>
            <a:r>
              <a:rPr lang="ru-RU" sz="2200" dirty="0" smtClean="0"/>
              <a:t> </a:t>
            </a:r>
            <a:r>
              <a:rPr lang="ru-RU" sz="2200" dirty="0" err="1"/>
              <a:t>також</a:t>
            </a:r>
            <a:r>
              <a:rPr lang="ru-RU" sz="2200" dirty="0"/>
              <a:t> </a:t>
            </a:r>
            <a:r>
              <a:rPr lang="ru-RU" sz="2200" dirty="0" err="1"/>
              <a:t>має</a:t>
            </a:r>
            <a:r>
              <a:rPr lang="ru-RU" sz="2200" dirty="0"/>
              <a:t> </a:t>
            </a:r>
            <a:r>
              <a:rPr lang="ru-RU" sz="2200" b="1" dirty="0"/>
              <a:t>область </a:t>
            </a:r>
            <a:r>
              <a:rPr lang="ru-RU" sz="2200" b="1" dirty="0" err="1"/>
              <a:t>дії</a:t>
            </a:r>
            <a:r>
              <a:rPr lang="ru-RU" sz="2200" dirty="0"/>
              <a:t>, </a:t>
            </a:r>
            <a:r>
              <a:rPr lang="ru-RU" sz="2200" dirty="0" err="1"/>
              <a:t>що</a:t>
            </a:r>
            <a:r>
              <a:rPr lang="ru-RU" sz="2200" dirty="0"/>
              <a:t> </a:t>
            </a:r>
            <a:r>
              <a:rPr lang="ru-RU" sz="2200" dirty="0" err="1"/>
              <a:t>визначає</a:t>
            </a:r>
            <a:r>
              <a:rPr lang="ru-RU" sz="2200" dirty="0"/>
              <a:t> </a:t>
            </a:r>
            <a:r>
              <a:rPr lang="ru-RU" sz="2200" dirty="0" err="1"/>
              <a:t>частини</a:t>
            </a:r>
            <a:r>
              <a:rPr lang="ru-RU" sz="2200" dirty="0"/>
              <a:t> </a:t>
            </a:r>
            <a:r>
              <a:rPr lang="ru-RU" sz="2200" dirty="0" err="1"/>
              <a:t>програми</a:t>
            </a:r>
            <a:r>
              <a:rPr lang="ru-RU" sz="2200" dirty="0"/>
              <a:t>, в </a:t>
            </a:r>
            <a:r>
              <a:rPr lang="ru-RU" sz="2200" dirty="0" err="1"/>
              <a:t>яких</a:t>
            </a:r>
            <a:r>
              <a:rPr lang="ru-RU" sz="2200" dirty="0"/>
              <a:t> </a:t>
            </a:r>
            <a:r>
              <a:rPr lang="ru-RU" sz="2200" dirty="0" err="1"/>
              <a:t>ви</a:t>
            </a:r>
            <a:r>
              <a:rPr lang="ru-RU" sz="2200" dirty="0"/>
              <a:t> можете </a:t>
            </a:r>
            <a:r>
              <a:rPr lang="ru-RU" sz="2200" dirty="0" err="1"/>
              <a:t>використовувати</a:t>
            </a:r>
            <a:r>
              <a:rPr lang="ru-RU" sz="2200" dirty="0"/>
              <a:t> </a:t>
            </a:r>
            <a:r>
              <a:rPr lang="ru-RU" sz="2200" dirty="0" err="1"/>
              <a:t>це</a:t>
            </a:r>
            <a:r>
              <a:rPr lang="ru-RU" sz="2200" dirty="0"/>
              <a:t> </a:t>
            </a:r>
            <a:r>
              <a:rPr lang="ru-RU" sz="2200" dirty="0" err="1"/>
              <a:t>ім'я</a:t>
            </a:r>
            <a:r>
              <a:rPr lang="ru-RU" sz="2200" dirty="0"/>
              <a:t> без </a:t>
            </a:r>
            <a:r>
              <a:rPr lang="ru-RU" sz="2200" dirty="0" err="1"/>
              <a:t>використання</a:t>
            </a:r>
            <a:r>
              <a:rPr lang="ru-RU" sz="2200" dirty="0"/>
              <a:t> </a:t>
            </a:r>
            <a:r>
              <a:rPr lang="ru-RU" sz="2200" dirty="0" err="1"/>
              <a:t>префікса</a:t>
            </a:r>
            <a:r>
              <a:rPr lang="ru-RU" sz="2200" dirty="0"/>
              <a:t>. </a:t>
            </a:r>
            <a:endParaRPr lang="ru-RU" sz="2200" dirty="0" smtClean="0"/>
          </a:p>
          <a:p>
            <a:endParaRPr lang="ru-RU" sz="2200" dirty="0" smtClean="0"/>
          </a:p>
          <a:p>
            <a:r>
              <a:rPr lang="ru-RU" sz="2200" dirty="0" smtClean="0"/>
              <a:t>Так </a:t>
            </a:r>
            <a:r>
              <a:rPr lang="ru-RU" sz="2200" dirty="0"/>
              <a:t>само, як </a:t>
            </a:r>
            <a:r>
              <a:rPr lang="ru-RU" sz="2200" dirty="0" smtClean="0"/>
              <a:t>простор </a:t>
            </a:r>
            <a:r>
              <a:rPr lang="ru-RU" sz="2200" dirty="0" err="1"/>
              <a:t>імен</a:t>
            </a:r>
            <a:r>
              <a:rPr lang="ru-RU" sz="2200" dirty="0"/>
              <a:t>, в </a:t>
            </a:r>
            <a:r>
              <a:rPr lang="ru-RU" sz="2200" dirty="0" err="1"/>
              <a:t>програмі</a:t>
            </a:r>
            <a:r>
              <a:rPr lang="ru-RU" sz="2200" dirty="0"/>
              <a:t> </a:t>
            </a:r>
            <a:r>
              <a:rPr lang="ru-RU" sz="2200" dirty="0" err="1"/>
              <a:t>також</a:t>
            </a:r>
            <a:r>
              <a:rPr lang="ru-RU" sz="2200" dirty="0"/>
              <a:t> є </a:t>
            </a:r>
            <a:r>
              <a:rPr lang="ru-RU" sz="2200" dirty="0" err="1"/>
              <a:t>кілька</a:t>
            </a:r>
            <a:r>
              <a:rPr lang="ru-RU" sz="2200" dirty="0"/>
              <a:t> </a:t>
            </a:r>
            <a:r>
              <a:rPr lang="ru-RU" sz="2200" dirty="0" smtClean="0"/>
              <a:t>областей </a:t>
            </a:r>
            <a:r>
              <a:rPr lang="ru-RU" sz="2200" dirty="0" err="1" smtClean="0"/>
              <a:t>дій</a:t>
            </a:r>
            <a:r>
              <a:rPr lang="ru-RU" sz="2200" dirty="0" smtClean="0"/>
              <a:t>. </a:t>
            </a:r>
            <a:endParaRPr lang="ru-RU" sz="22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200" b="1" dirty="0"/>
              <a:t>Локальна область</a:t>
            </a:r>
            <a:r>
              <a:rPr lang="ru-RU" sz="2200" dirty="0"/>
              <a:t>, яка є </a:t>
            </a:r>
            <a:r>
              <a:rPr lang="ru-RU" sz="2200" dirty="0" err="1"/>
              <a:t>найбільш</a:t>
            </a:r>
            <a:r>
              <a:rPr lang="ru-RU" sz="2200" dirty="0"/>
              <a:t> </a:t>
            </a:r>
            <a:r>
              <a:rPr lang="ru-RU" sz="2200" dirty="0" err="1"/>
              <a:t>внутрішньою</a:t>
            </a:r>
            <a:r>
              <a:rPr lang="ru-RU" sz="2200" dirty="0"/>
              <a:t> </a:t>
            </a:r>
            <a:r>
              <a:rPr lang="ru-RU" sz="2200" dirty="0" err="1"/>
              <a:t>областю</a:t>
            </a:r>
            <a:r>
              <a:rPr lang="ru-RU" sz="2200" dirty="0"/>
              <a:t>, яка </a:t>
            </a:r>
            <a:r>
              <a:rPr lang="ru-RU" sz="2200" dirty="0" err="1"/>
              <a:t>містить</a:t>
            </a:r>
            <a:r>
              <a:rPr lang="ru-RU" sz="2200" dirty="0"/>
              <a:t> список </a:t>
            </a:r>
            <a:r>
              <a:rPr lang="ru-RU" sz="2200" dirty="0" err="1"/>
              <a:t>локальних</a:t>
            </a:r>
            <a:r>
              <a:rPr lang="ru-RU" sz="2200" dirty="0"/>
              <a:t> </a:t>
            </a:r>
            <a:r>
              <a:rPr lang="ru-RU" sz="2200" dirty="0" err="1"/>
              <a:t>імен</a:t>
            </a:r>
            <a:r>
              <a:rPr lang="ru-RU" sz="2200" dirty="0"/>
              <a:t>, </a:t>
            </a:r>
            <a:r>
              <a:rPr lang="ru-RU" sz="2200" dirty="0" err="1"/>
              <a:t>доступних</a:t>
            </a:r>
            <a:r>
              <a:rPr lang="ru-RU" sz="2200" dirty="0"/>
              <a:t> в </a:t>
            </a:r>
            <a:r>
              <a:rPr lang="ru-RU" sz="2200" dirty="0" err="1"/>
              <a:t>поточній</a:t>
            </a:r>
            <a:r>
              <a:rPr lang="ru-RU" sz="2200" dirty="0"/>
              <a:t> </a:t>
            </a:r>
            <a:r>
              <a:rPr lang="ru-RU" sz="2200" dirty="0" err="1"/>
              <a:t>функції</a:t>
            </a:r>
            <a:r>
              <a:rPr lang="ru-RU" sz="22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200" b="1" dirty="0"/>
              <a:t>Область </a:t>
            </a:r>
            <a:r>
              <a:rPr lang="ru-RU" sz="2200" b="1" dirty="0" err="1"/>
              <a:t>всіх</a:t>
            </a:r>
            <a:r>
              <a:rPr lang="ru-RU" sz="2200" b="1" dirty="0"/>
              <a:t> </a:t>
            </a:r>
            <a:r>
              <a:rPr lang="ru-RU" sz="2200" b="1" dirty="0" err="1" smtClean="0"/>
              <a:t>функцій</a:t>
            </a:r>
            <a:r>
              <a:rPr lang="ru-RU" sz="2200" b="1" dirty="0" smtClean="0"/>
              <a:t>, </a:t>
            </a:r>
            <a:r>
              <a:rPr lang="ru-RU" sz="2200" b="1" dirty="0" err="1" smtClean="0"/>
              <a:t>що</a:t>
            </a:r>
            <a:r>
              <a:rPr lang="ru-RU" sz="2200" b="1" dirty="0" smtClean="0"/>
              <a:t> </a:t>
            </a:r>
            <a:r>
              <a:rPr lang="ru-RU" sz="2200" b="1" dirty="0" err="1" smtClean="0"/>
              <a:t>закривають</a:t>
            </a:r>
            <a:r>
              <a:rPr lang="ru-RU" sz="2200" dirty="0" smtClean="0"/>
              <a:t>. </a:t>
            </a:r>
            <a:r>
              <a:rPr lang="ru-RU" sz="2200" dirty="0" err="1"/>
              <a:t>Пошук</a:t>
            </a:r>
            <a:r>
              <a:rPr lang="ru-RU" sz="2200" dirty="0"/>
              <a:t> </a:t>
            </a:r>
            <a:r>
              <a:rPr lang="ru-RU" sz="2200" dirty="0" err="1"/>
              <a:t>імені</a:t>
            </a:r>
            <a:r>
              <a:rPr lang="ru-RU" sz="2200" dirty="0"/>
              <a:t> </a:t>
            </a:r>
            <a:r>
              <a:rPr lang="ru-RU" sz="2200" dirty="0" err="1"/>
              <a:t>починається</a:t>
            </a:r>
            <a:r>
              <a:rPr lang="ru-RU" sz="2200" dirty="0"/>
              <a:t> з </a:t>
            </a:r>
            <a:r>
              <a:rPr lang="ru-RU" sz="2200" dirty="0" err="1"/>
              <a:t>найближчої</a:t>
            </a:r>
            <a:r>
              <a:rPr lang="ru-RU" sz="2200" dirty="0"/>
              <a:t> </a:t>
            </a:r>
            <a:r>
              <a:rPr lang="ru-RU" sz="2200" dirty="0" err="1" smtClean="0"/>
              <a:t>охоплючої</a:t>
            </a:r>
            <a:r>
              <a:rPr lang="ru-RU" sz="2200" dirty="0" smtClean="0"/>
              <a:t> </a:t>
            </a:r>
            <a:r>
              <a:rPr lang="ru-RU" sz="2200" dirty="0" err="1"/>
              <a:t>області</a:t>
            </a:r>
            <a:r>
              <a:rPr lang="ru-RU" sz="2200" dirty="0"/>
              <a:t> і </a:t>
            </a:r>
            <a:r>
              <a:rPr lang="ru-RU" sz="2200" dirty="0" err="1"/>
              <a:t>переміщається</a:t>
            </a:r>
            <a:r>
              <a:rPr lang="ru-RU" sz="2200" dirty="0"/>
              <a:t> </a:t>
            </a:r>
            <a:r>
              <a:rPr lang="ru-RU" sz="2200" dirty="0" err="1"/>
              <a:t>назовні</a:t>
            </a:r>
            <a:r>
              <a:rPr lang="ru-RU" sz="22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200" b="1" dirty="0"/>
              <a:t>Область </a:t>
            </a:r>
            <a:r>
              <a:rPr lang="ru-RU" sz="2200" b="1" dirty="0" err="1"/>
              <a:t>рівня</a:t>
            </a:r>
            <a:r>
              <a:rPr lang="ru-RU" sz="2200" b="1" dirty="0"/>
              <a:t> модуля</a:t>
            </a:r>
            <a:r>
              <a:rPr lang="ru-RU" sz="2200" dirty="0"/>
              <a:t>, </a:t>
            </a:r>
            <a:r>
              <a:rPr lang="ru-RU" sz="2200" dirty="0" err="1"/>
              <a:t>що</a:t>
            </a:r>
            <a:r>
              <a:rPr lang="ru-RU" sz="2200" dirty="0"/>
              <a:t> </a:t>
            </a:r>
            <a:r>
              <a:rPr lang="ru-RU" sz="2200" dirty="0" err="1"/>
              <a:t>містить</a:t>
            </a:r>
            <a:r>
              <a:rPr lang="ru-RU" sz="2200" dirty="0"/>
              <a:t> </a:t>
            </a:r>
            <a:r>
              <a:rPr lang="ru-RU" sz="2200" dirty="0" err="1"/>
              <a:t>всі</a:t>
            </a:r>
            <a:r>
              <a:rPr lang="ru-RU" sz="2200" dirty="0"/>
              <a:t> </a:t>
            </a:r>
            <a:r>
              <a:rPr lang="ru-RU" sz="2200" dirty="0" err="1"/>
              <a:t>глобальні</a:t>
            </a:r>
            <a:r>
              <a:rPr lang="ru-RU" sz="2200" dirty="0"/>
              <a:t> </a:t>
            </a:r>
            <a:r>
              <a:rPr lang="ru-RU" sz="2200" dirty="0" err="1"/>
              <a:t>імена</a:t>
            </a:r>
            <a:r>
              <a:rPr lang="ru-RU" sz="2200" dirty="0"/>
              <a:t> з поточного модуля.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200" b="1" dirty="0" smtClean="0"/>
              <a:t>Область</a:t>
            </a:r>
            <a:r>
              <a:rPr lang="ru-RU" sz="2200" b="1" dirty="0"/>
              <a:t>, яка </a:t>
            </a:r>
            <a:r>
              <a:rPr lang="ru-RU" sz="2200" b="1" dirty="0" err="1"/>
              <a:t>містить</a:t>
            </a:r>
            <a:r>
              <a:rPr lang="ru-RU" sz="2200" b="1" dirty="0"/>
              <a:t> список </a:t>
            </a:r>
            <a:r>
              <a:rPr lang="ru-RU" sz="2200" b="1" dirty="0" err="1"/>
              <a:t>всіх</a:t>
            </a:r>
            <a:r>
              <a:rPr lang="ru-RU" sz="2200" b="1" dirty="0"/>
              <a:t> </a:t>
            </a:r>
            <a:r>
              <a:rPr lang="ru-RU" sz="2200" b="1" dirty="0" err="1"/>
              <a:t>вбудованих</a:t>
            </a:r>
            <a:r>
              <a:rPr lang="ru-RU" sz="2200" b="1" dirty="0"/>
              <a:t> </a:t>
            </a:r>
            <a:r>
              <a:rPr lang="ru-RU" sz="2200" b="1" dirty="0" err="1"/>
              <a:t>імен</a:t>
            </a:r>
            <a:r>
              <a:rPr lang="ru-RU" sz="2200" dirty="0"/>
              <a:t>. </a:t>
            </a:r>
            <a:r>
              <a:rPr lang="ru-RU" sz="2200" dirty="0" err="1"/>
              <a:t>Пошук</a:t>
            </a:r>
            <a:r>
              <a:rPr lang="ru-RU" sz="2200" dirty="0"/>
              <a:t> в </a:t>
            </a:r>
            <a:r>
              <a:rPr lang="ru-RU" sz="2200" dirty="0" err="1"/>
              <a:t>цій</a:t>
            </a:r>
            <a:r>
              <a:rPr lang="ru-RU" sz="2200" dirty="0"/>
              <a:t> </a:t>
            </a:r>
            <a:r>
              <a:rPr lang="ru-RU" sz="2200" dirty="0" err="1"/>
              <a:t>області</a:t>
            </a:r>
            <a:r>
              <a:rPr lang="ru-RU" sz="2200" dirty="0"/>
              <a:t> </a:t>
            </a:r>
            <a:r>
              <a:rPr lang="ru-RU" sz="2200" dirty="0" err="1"/>
              <a:t>виконується</a:t>
            </a:r>
            <a:r>
              <a:rPr lang="ru-RU" sz="2200" dirty="0"/>
              <a:t> </a:t>
            </a:r>
            <a:r>
              <a:rPr lang="ru-RU" sz="2200" dirty="0" err="1"/>
              <a:t>останнім</a:t>
            </a:r>
            <a:r>
              <a:rPr lang="ru-RU" sz="2200" dirty="0"/>
              <a:t>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600200" y="0"/>
            <a:ext cx="66446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 err="1" smtClean="0">
                <a:solidFill>
                  <a:srgbClr val="000000"/>
                </a:solidFill>
              </a:rPr>
              <a:t>Області</a:t>
            </a:r>
            <a:r>
              <a:rPr lang="ru-RU" sz="3600" b="1" dirty="0" smtClean="0">
                <a:solidFill>
                  <a:srgbClr val="000000"/>
                </a:solidFill>
              </a:rPr>
              <a:t>  </a:t>
            </a:r>
            <a:r>
              <a:rPr lang="ru-RU" sz="3600" b="1" dirty="0" err="1" smtClean="0">
                <a:solidFill>
                  <a:srgbClr val="000000"/>
                </a:solidFill>
              </a:rPr>
              <a:t>видимості</a:t>
            </a:r>
            <a:r>
              <a:rPr lang="ru-RU" sz="3600" b="1" dirty="0" smtClean="0">
                <a:solidFill>
                  <a:srgbClr val="000000"/>
                </a:solidFill>
              </a:rPr>
              <a:t> </a:t>
            </a:r>
            <a:r>
              <a:rPr lang="ru-RU" sz="3600" b="1" dirty="0" err="1" smtClean="0">
                <a:solidFill>
                  <a:srgbClr val="000000"/>
                </a:solidFill>
              </a:rPr>
              <a:t>змінних</a:t>
            </a:r>
            <a:r>
              <a:rPr lang="ru-RU" sz="3600" b="1" dirty="0" smtClean="0">
                <a:solidFill>
                  <a:srgbClr val="000000"/>
                </a:solidFill>
              </a:rPr>
              <a:t> 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0960595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92396" y="141906"/>
            <a:ext cx="92363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>
                <a:solidFill>
                  <a:srgbClr val="000000"/>
                </a:solidFill>
              </a:rPr>
              <a:t>Глобальні</a:t>
            </a:r>
            <a:r>
              <a:rPr lang="ru-RU" sz="3600" b="1" dirty="0" smtClean="0">
                <a:solidFill>
                  <a:srgbClr val="000000"/>
                </a:solidFill>
              </a:rPr>
              <a:t> </a:t>
            </a:r>
            <a:r>
              <a:rPr lang="ru-RU" sz="3600" b="1" dirty="0" err="1" smtClean="0">
                <a:solidFill>
                  <a:srgbClr val="000000"/>
                </a:solidFill>
              </a:rPr>
              <a:t>змінні</a:t>
            </a:r>
            <a:r>
              <a:rPr lang="ru-RU" sz="3600" b="1" dirty="0" smtClean="0">
                <a:solidFill>
                  <a:srgbClr val="000000"/>
                </a:solidFill>
              </a:rPr>
              <a:t> </a:t>
            </a:r>
            <a:endParaRPr lang="ru-RU" sz="3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50370" y="1053290"/>
            <a:ext cx="8893627" cy="4539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200" dirty="0" err="1"/>
              <a:t>Змінні</a:t>
            </a:r>
            <a:r>
              <a:rPr lang="ru-RU" sz="2200" dirty="0"/>
              <a:t>, </a:t>
            </a:r>
            <a:r>
              <a:rPr lang="ru-RU" sz="2200" dirty="0" err="1"/>
              <a:t>які</a:t>
            </a:r>
            <a:r>
              <a:rPr lang="ru-RU" sz="2200" dirty="0"/>
              <a:t> </a:t>
            </a:r>
            <a:r>
              <a:rPr lang="ru-RU" sz="2200" dirty="0" err="1"/>
              <a:t>оголошені</a:t>
            </a:r>
            <a:r>
              <a:rPr lang="ru-RU" sz="2200" dirty="0"/>
              <a:t> </a:t>
            </a:r>
            <a:r>
              <a:rPr lang="ru-RU" sz="2200" dirty="0" err="1"/>
              <a:t>всередині</a:t>
            </a:r>
            <a:r>
              <a:rPr lang="ru-RU" sz="2200" dirty="0"/>
              <a:t> </a:t>
            </a:r>
            <a:r>
              <a:rPr lang="ru-RU" sz="2200" dirty="0" err="1"/>
              <a:t>функції</a:t>
            </a:r>
            <a:r>
              <a:rPr lang="ru-RU" sz="2200" dirty="0"/>
              <a:t>, </a:t>
            </a:r>
            <a:r>
              <a:rPr lang="ru-RU" sz="2200" dirty="0" err="1"/>
              <a:t>називають</a:t>
            </a:r>
            <a:r>
              <a:rPr lang="ru-RU" sz="2200" dirty="0"/>
              <a:t> </a:t>
            </a:r>
            <a:r>
              <a:rPr lang="ru-RU" sz="2200" b="1" i="1" dirty="0" err="1">
                <a:solidFill>
                  <a:srgbClr val="0000CC"/>
                </a:solidFill>
              </a:rPr>
              <a:t>локальними</a:t>
            </a:r>
            <a:r>
              <a:rPr lang="ru-RU" sz="2200" dirty="0"/>
              <a:t>. </a:t>
            </a:r>
            <a:r>
              <a:rPr lang="ru-RU" sz="2200" dirty="0" err="1"/>
              <a:t>Ці</a:t>
            </a:r>
            <a:r>
              <a:rPr lang="ru-RU" sz="2200" dirty="0"/>
              <a:t> </a:t>
            </a:r>
            <a:r>
              <a:rPr lang="ru-RU" sz="2200" dirty="0" err="1"/>
              <a:t>змінні</a:t>
            </a:r>
            <a:r>
              <a:rPr lang="ru-RU" sz="2200" dirty="0"/>
              <a:t> </a:t>
            </a:r>
            <a:r>
              <a:rPr lang="ru-RU" sz="2200" dirty="0" err="1"/>
              <a:t>стають</a:t>
            </a:r>
            <a:r>
              <a:rPr lang="ru-RU" sz="2200" dirty="0"/>
              <a:t> недоступными </a:t>
            </a:r>
            <a:r>
              <a:rPr lang="ru-RU" sz="2200" dirty="0" err="1"/>
              <a:t>після</a:t>
            </a:r>
            <a:r>
              <a:rPr lang="ru-RU" sz="2200" dirty="0"/>
              <a:t> </a:t>
            </a:r>
            <a:r>
              <a:rPr lang="ru-RU" sz="2200" dirty="0" err="1"/>
              <a:t>виходу</a:t>
            </a:r>
            <a:r>
              <a:rPr lang="ru-RU" sz="2200" dirty="0"/>
              <a:t> з </a:t>
            </a:r>
            <a:r>
              <a:rPr lang="ru-RU" sz="2200" dirty="0" err="1"/>
              <a:t>функції</a:t>
            </a:r>
            <a:r>
              <a:rPr lang="ru-RU" sz="2200" dirty="0"/>
              <a:t>. </a:t>
            </a:r>
            <a:endParaRPr lang="en-US" sz="2200" dirty="0" smtClean="0"/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200" dirty="0" err="1" smtClean="0"/>
              <a:t>Змінні</a:t>
            </a:r>
            <a:r>
              <a:rPr lang="ru-RU" sz="2200" dirty="0"/>
              <a:t>, </a:t>
            </a:r>
            <a:r>
              <a:rPr lang="ru-RU" sz="2200" dirty="0" err="1"/>
              <a:t>які</a:t>
            </a:r>
            <a:r>
              <a:rPr lang="ru-RU" sz="2200" dirty="0"/>
              <a:t> </a:t>
            </a:r>
            <a:r>
              <a:rPr lang="ru-RU" sz="2200" dirty="0" err="1"/>
              <a:t>оголошені</a:t>
            </a:r>
            <a:r>
              <a:rPr lang="ru-RU" sz="2200" dirty="0"/>
              <a:t> поза </a:t>
            </a:r>
            <a:r>
              <a:rPr lang="ru-RU" sz="2200" dirty="0" err="1"/>
              <a:t>функцією</a:t>
            </a:r>
            <a:r>
              <a:rPr lang="ru-RU" sz="2200" dirty="0"/>
              <a:t>, але </a:t>
            </a:r>
            <a:r>
              <a:rPr lang="ru-RU" sz="2200" dirty="0" err="1"/>
              <a:t>доступні</a:t>
            </a:r>
            <a:r>
              <a:rPr lang="ru-RU" sz="2200" dirty="0"/>
              <a:t> </a:t>
            </a:r>
            <a:r>
              <a:rPr lang="ru-RU" sz="2200" dirty="0" err="1"/>
              <a:t>всередині</a:t>
            </a:r>
            <a:r>
              <a:rPr lang="ru-RU" sz="2200" dirty="0"/>
              <a:t> </a:t>
            </a:r>
            <a:r>
              <a:rPr lang="ru-RU" sz="2200" dirty="0" err="1"/>
              <a:t>функції</a:t>
            </a:r>
            <a:r>
              <a:rPr lang="ru-RU" sz="2200" dirty="0"/>
              <a:t>, </a:t>
            </a:r>
            <a:r>
              <a:rPr lang="ru-RU" sz="2200" dirty="0" err="1"/>
              <a:t>називають</a:t>
            </a:r>
            <a:r>
              <a:rPr lang="ru-RU" sz="2200" dirty="0"/>
              <a:t> </a:t>
            </a:r>
            <a:r>
              <a:rPr lang="ru-RU" sz="2200" b="1" i="1" dirty="0" err="1" smtClean="0">
                <a:solidFill>
                  <a:srgbClr val="0000CC"/>
                </a:solidFill>
              </a:rPr>
              <a:t>глобальними</a:t>
            </a:r>
            <a:r>
              <a:rPr lang="en-US" sz="2200" b="1" i="1" dirty="0" smtClean="0">
                <a:solidFill>
                  <a:srgbClr val="0000CC"/>
                </a:solidFill>
              </a:rPr>
              <a:t>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200" dirty="0" err="1" smtClean="0"/>
              <a:t>Якщо</a:t>
            </a:r>
            <a:r>
              <a:rPr lang="ru-RU" sz="2200" dirty="0" smtClean="0"/>
              <a:t>  </a:t>
            </a:r>
            <a:r>
              <a:rPr lang="ru-RU" sz="2200" dirty="0" err="1"/>
              <a:t>всередині</a:t>
            </a:r>
            <a:r>
              <a:rPr lang="ru-RU" sz="2200" dirty="0"/>
              <a:t> </a:t>
            </a:r>
            <a:r>
              <a:rPr lang="ru-RU" sz="2200" dirty="0" err="1"/>
              <a:t>функції</a:t>
            </a:r>
            <a:r>
              <a:rPr lang="ru-RU" sz="2200" dirty="0"/>
              <a:t> </a:t>
            </a:r>
            <a:r>
              <a:rPr lang="ru-RU" sz="2200" dirty="0" err="1"/>
              <a:t>модифікується</a:t>
            </a:r>
            <a:r>
              <a:rPr lang="ru-RU" sz="2200" dirty="0"/>
              <a:t> </a:t>
            </a:r>
            <a:r>
              <a:rPr lang="ru-RU" sz="2200" dirty="0" err="1"/>
              <a:t>значення</a:t>
            </a:r>
            <a:r>
              <a:rPr lang="ru-RU" sz="2200" dirty="0"/>
              <a:t> </a:t>
            </a:r>
            <a:r>
              <a:rPr lang="ru-RU" sz="2200" dirty="0" err="1"/>
              <a:t>деякої</a:t>
            </a:r>
            <a:r>
              <a:rPr lang="ru-RU" sz="2200" dirty="0"/>
              <a:t> </a:t>
            </a:r>
            <a:r>
              <a:rPr lang="ru-RU" sz="2200" dirty="0" err="1"/>
              <a:t>змінної</a:t>
            </a:r>
            <a:r>
              <a:rPr lang="ru-RU" sz="2200" dirty="0"/>
              <a:t>, то </a:t>
            </a:r>
            <a:r>
              <a:rPr lang="ru-RU" sz="2200" dirty="0" err="1"/>
              <a:t>змінна</a:t>
            </a:r>
            <a:r>
              <a:rPr lang="ru-RU" sz="2200" dirty="0"/>
              <a:t> з таким </a:t>
            </a:r>
            <a:r>
              <a:rPr lang="ru-RU" sz="2200" dirty="0" err="1"/>
              <a:t>ім'ям</a:t>
            </a:r>
            <a:r>
              <a:rPr lang="ru-RU" sz="2200" dirty="0"/>
              <a:t> </a:t>
            </a:r>
            <a:r>
              <a:rPr lang="ru-RU" sz="2200" dirty="0" err="1"/>
              <a:t>вважається</a:t>
            </a:r>
            <a:r>
              <a:rPr lang="ru-RU" sz="2200" dirty="0"/>
              <a:t> </a:t>
            </a:r>
            <a:r>
              <a:rPr lang="ru-RU" sz="2200" b="1" dirty="0">
                <a:solidFill>
                  <a:srgbClr val="0000CC"/>
                </a:solidFill>
              </a:rPr>
              <a:t>локальною</a:t>
            </a:r>
            <a:r>
              <a:rPr lang="ru-RU" sz="2200" dirty="0"/>
              <a:t>, і </a:t>
            </a:r>
            <a:r>
              <a:rPr lang="ru-RU" sz="2200" dirty="0" err="1"/>
              <a:t>її</a:t>
            </a:r>
            <a:r>
              <a:rPr lang="ru-RU" sz="2200" dirty="0"/>
              <a:t> </a:t>
            </a:r>
            <a:r>
              <a:rPr lang="ru-RU" sz="2200" dirty="0" err="1"/>
              <a:t>модифікація</a:t>
            </a:r>
            <a:r>
              <a:rPr lang="ru-RU" sz="2200" dirty="0"/>
              <a:t> не </a:t>
            </a:r>
            <a:r>
              <a:rPr lang="ru-RU" sz="2200" dirty="0" err="1"/>
              <a:t>призведе</a:t>
            </a:r>
            <a:r>
              <a:rPr lang="ru-RU" sz="2200" dirty="0"/>
              <a:t> до </a:t>
            </a:r>
            <a:r>
              <a:rPr lang="ru-RU" sz="2200" dirty="0" err="1"/>
              <a:t>зміни</a:t>
            </a:r>
            <a:r>
              <a:rPr lang="ru-RU" sz="2200" dirty="0"/>
              <a:t> </a:t>
            </a:r>
            <a:r>
              <a:rPr lang="ru-RU" sz="2200" dirty="0" err="1"/>
              <a:t>глобальної</a:t>
            </a:r>
            <a:r>
              <a:rPr lang="ru-RU" sz="2200" dirty="0"/>
              <a:t> </a:t>
            </a:r>
            <a:r>
              <a:rPr lang="ru-RU" sz="2200" dirty="0" err="1"/>
              <a:t>змінної</a:t>
            </a:r>
            <a:r>
              <a:rPr lang="ru-RU" sz="2200" dirty="0"/>
              <a:t> з таким самим </a:t>
            </a:r>
            <a:r>
              <a:rPr lang="ru-RU" sz="2200" dirty="0" err="1"/>
              <a:t>ім'ям</a:t>
            </a:r>
            <a:r>
              <a:rPr lang="ru-RU" sz="2200" dirty="0" smtClean="0"/>
              <a:t>.</a:t>
            </a:r>
            <a:r>
              <a:rPr lang="ru-RU" sz="2200" dirty="0"/>
              <a:t> </a:t>
            </a:r>
            <a:endParaRPr lang="en-US" sz="2200" dirty="0" smtClean="0"/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200" dirty="0" err="1" smtClean="0"/>
              <a:t>Щоб</a:t>
            </a:r>
            <a:r>
              <a:rPr lang="ru-RU" sz="2200" dirty="0" smtClean="0"/>
              <a:t> </a:t>
            </a:r>
            <a:r>
              <a:rPr lang="ru-RU" sz="2200" dirty="0" err="1"/>
              <a:t>змінити</a:t>
            </a:r>
            <a:r>
              <a:rPr lang="ru-RU" sz="2200" dirty="0"/>
              <a:t> </a:t>
            </a:r>
            <a:r>
              <a:rPr lang="ru-RU" sz="2200" dirty="0" err="1"/>
              <a:t>значення</a:t>
            </a:r>
            <a:r>
              <a:rPr lang="ru-RU" sz="2200" dirty="0"/>
              <a:t> </a:t>
            </a:r>
            <a:r>
              <a:rPr lang="ru-RU" sz="2200" dirty="0" err="1"/>
              <a:t>глобальної</a:t>
            </a:r>
            <a:r>
              <a:rPr lang="ru-RU" sz="2200" dirty="0"/>
              <a:t> </a:t>
            </a:r>
            <a:r>
              <a:rPr lang="ru-RU" sz="2200" dirty="0" err="1"/>
              <a:t>змінної</a:t>
            </a:r>
            <a:r>
              <a:rPr lang="ru-RU" sz="2200" dirty="0"/>
              <a:t> </a:t>
            </a:r>
            <a:r>
              <a:rPr lang="ru-RU" sz="2200" dirty="0" err="1"/>
              <a:t>всередині</a:t>
            </a:r>
            <a:r>
              <a:rPr lang="ru-RU" sz="2200" dirty="0"/>
              <a:t> </a:t>
            </a:r>
            <a:r>
              <a:rPr lang="ru-RU" sz="2200" dirty="0" err="1"/>
              <a:t>функції</a:t>
            </a:r>
            <a:r>
              <a:rPr lang="ru-RU" sz="2200" dirty="0"/>
              <a:t>, треба явно </a:t>
            </a:r>
            <a:r>
              <a:rPr lang="ru-RU" sz="2200" dirty="0" err="1"/>
              <a:t>вказати</a:t>
            </a:r>
            <a:r>
              <a:rPr lang="ru-RU" sz="2200" dirty="0"/>
              <a:t> </a:t>
            </a:r>
            <a:r>
              <a:rPr lang="ru-RU" sz="2200" dirty="0" err="1"/>
              <a:t>що</a:t>
            </a:r>
            <a:r>
              <a:rPr lang="ru-RU" sz="2200" dirty="0"/>
              <a:t> </a:t>
            </a:r>
            <a:r>
              <a:rPr lang="ru-RU" sz="2200" dirty="0" err="1"/>
              <a:t>ця</a:t>
            </a:r>
            <a:r>
              <a:rPr lang="ru-RU" sz="2200" dirty="0"/>
              <a:t> </a:t>
            </a:r>
            <a:r>
              <a:rPr lang="ru-RU" sz="2200" dirty="0" err="1"/>
              <a:t>змінна</a:t>
            </a:r>
            <a:r>
              <a:rPr lang="ru-RU" sz="2200" dirty="0"/>
              <a:t> є глобальною. </a:t>
            </a:r>
            <a:r>
              <a:rPr lang="ru-RU" sz="2200" dirty="0" err="1"/>
              <a:t>Робиться</a:t>
            </a:r>
            <a:r>
              <a:rPr lang="ru-RU" sz="2200" dirty="0"/>
              <a:t> </a:t>
            </a:r>
            <a:r>
              <a:rPr lang="ru-RU" sz="2200" dirty="0" err="1"/>
              <a:t>це</a:t>
            </a:r>
            <a:r>
              <a:rPr lang="ru-RU" sz="2200" dirty="0"/>
              <a:t> за </a:t>
            </a:r>
            <a:r>
              <a:rPr lang="ru-RU" sz="2200" dirty="0" err="1"/>
              <a:t>допомогою</a:t>
            </a:r>
            <a:r>
              <a:rPr lang="ru-RU" sz="2200" dirty="0"/>
              <a:t> </a:t>
            </a:r>
            <a:r>
              <a:rPr lang="ru-RU" sz="2200" dirty="0" err="1"/>
              <a:t>інструкції</a:t>
            </a:r>
            <a:r>
              <a:rPr lang="ru-RU" sz="2200" dirty="0"/>
              <a:t> </a:t>
            </a:r>
            <a:r>
              <a:rPr lang="en-GB" sz="2200" b="1" dirty="0" smtClean="0">
                <a:solidFill>
                  <a:srgbClr val="0000CC"/>
                </a:solidFill>
              </a:rPr>
              <a:t>global</a:t>
            </a:r>
            <a:r>
              <a:rPr lang="uk-UA" sz="2200" dirty="0" smtClean="0"/>
              <a:t>.</a:t>
            </a:r>
            <a:endParaRPr lang="ru-RU" sz="2200" dirty="0"/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ru-RU" sz="2200" dirty="0"/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ru-RU" sz="2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0371" y="1866530"/>
            <a:ext cx="88936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Roboto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7706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08857" y="1228475"/>
            <a:ext cx="5921829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CC"/>
                </a:solidFill>
              </a:rPr>
              <a:t>result = 0</a:t>
            </a:r>
          </a:p>
          <a:p>
            <a:r>
              <a:rPr lang="en-GB" dirty="0" err="1" smtClean="0">
                <a:solidFill>
                  <a:srgbClr val="0000CC"/>
                </a:solidFill>
              </a:rPr>
              <a:t>def</a:t>
            </a:r>
            <a:r>
              <a:rPr lang="en-GB" dirty="0" smtClean="0">
                <a:solidFill>
                  <a:srgbClr val="0000CC"/>
                </a:solidFill>
              </a:rPr>
              <a:t> </a:t>
            </a:r>
            <a:r>
              <a:rPr lang="en-GB" dirty="0">
                <a:solidFill>
                  <a:srgbClr val="0000CC"/>
                </a:solidFill>
              </a:rPr>
              <a:t>rectangle():</a:t>
            </a:r>
          </a:p>
          <a:p>
            <a:r>
              <a:rPr lang="en-GB" dirty="0">
                <a:solidFill>
                  <a:srgbClr val="0000CC"/>
                </a:solidFill>
              </a:rPr>
              <a:t>    a = float(input("</a:t>
            </a:r>
            <a:r>
              <a:rPr lang="ru-RU" dirty="0">
                <a:solidFill>
                  <a:srgbClr val="0000CC"/>
                </a:solidFill>
              </a:rPr>
              <a:t>Ширина: "))</a:t>
            </a:r>
          </a:p>
          <a:p>
            <a:r>
              <a:rPr lang="ru-RU" dirty="0">
                <a:solidFill>
                  <a:srgbClr val="0000CC"/>
                </a:solidFill>
              </a:rPr>
              <a:t>    </a:t>
            </a:r>
            <a:r>
              <a:rPr lang="en-GB" dirty="0">
                <a:solidFill>
                  <a:srgbClr val="0000CC"/>
                </a:solidFill>
              </a:rPr>
              <a:t>b = float(input("</a:t>
            </a:r>
            <a:r>
              <a:rPr lang="ru-RU" dirty="0">
                <a:solidFill>
                  <a:srgbClr val="0000CC"/>
                </a:solidFill>
              </a:rPr>
              <a:t>Высота: "))</a:t>
            </a:r>
          </a:p>
          <a:p>
            <a:r>
              <a:rPr lang="ru-RU" dirty="0">
                <a:solidFill>
                  <a:srgbClr val="0000CC"/>
                </a:solidFill>
              </a:rPr>
              <a:t>    </a:t>
            </a:r>
            <a:r>
              <a:rPr lang="en-GB" b="1" dirty="0">
                <a:solidFill>
                  <a:srgbClr val="0000CC"/>
                </a:solidFill>
              </a:rPr>
              <a:t>global result</a:t>
            </a:r>
          </a:p>
          <a:p>
            <a:r>
              <a:rPr lang="en-GB" dirty="0">
                <a:solidFill>
                  <a:srgbClr val="0000CC"/>
                </a:solidFill>
              </a:rPr>
              <a:t>    result = </a:t>
            </a:r>
            <a:r>
              <a:rPr lang="en-GB" dirty="0" smtClean="0">
                <a:solidFill>
                  <a:srgbClr val="0000CC"/>
                </a:solidFill>
              </a:rPr>
              <a:t>a*b</a:t>
            </a:r>
            <a:endParaRPr lang="uk-UA" dirty="0" smtClean="0">
              <a:solidFill>
                <a:srgbClr val="0000CC"/>
              </a:solidFill>
            </a:endParaRPr>
          </a:p>
          <a:p>
            <a:endParaRPr lang="en-GB" dirty="0">
              <a:solidFill>
                <a:srgbClr val="0000CC"/>
              </a:solidFill>
            </a:endParaRPr>
          </a:p>
          <a:p>
            <a:r>
              <a:rPr lang="en-GB" dirty="0" err="1" smtClean="0">
                <a:solidFill>
                  <a:srgbClr val="0000CC"/>
                </a:solidFill>
              </a:rPr>
              <a:t>def</a:t>
            </a:r>
            <a:r>
              <a:rPr lang="en-GB" dirty="0" smtClean="0">
                <a:solidFill>
                  <a:srgbClr val="0000CC"/>
                </a:solidFill>
              </a:rPr>
              <a:t> </a:t>
            </a:r>
            <a:r>
              <a:rPr lang="en-GB" dirty="0">
                <a:solidFill>
                  <a:srgbClr val="0000CC"/>
                </a:solidFill>
              </a:rPr>
              <a:t>triangle():</a:t>
            </a:r>
          </a:p>
          <a:p>
            <a:r>
              <a:rPr lang="en-GB" dirty="0">
                <a:solidFill>
                  <a:srgbClr val="0000CC"/>
                </a:solidFill>
              </a:rPr>
              <a:t>    a = float(input("</a:t>
            </a:r>
            <a:r>
              <a:rPr lang="ru-RU" dirty="0">
                <a:solidFill>
                  <a:srgbClr val="0000CC"/>
                </a:solidFill>
              </a:rPr>
              <a:t>Основание: "))</a:t>
            </a:r>
          </a:p>
          <a:p>
            <a:r>
              <a:rPr lang="ru-RU" dirty="0">
                <a:solidFill>
                  <a:srgbClr val="0000CC"/>
                </a:solidFill>
              </a:rPr>
              <a:t>    </a:t>
            </a:r>
            <a:r>
              <a:rPr lang="en-GB" dirty="0">
                <a:solidFill>
                  <a:srgbClr val="0000CC"/>
                </a:solidFill>
              </a:rPr>
              <a:t>h = float(input("</a:t>
            </a:r>
            <a:r>
              <a:rPr lang="ru-RU" dirty="0">
                <a:solidFill>
                  <a:srgbClr val="0000CC"/>
                </a:solidFill>
              </a:rPr>
              <a:t>Высота: "))</a:t>
            </a:r>
          </a:p>
          <a:p>
            <a:r>
              <a:rPr lang="ru-RU" dirty="0">
                <a:solidFill>
                  <a:srgbClr val="0000CC"/>
                </a:solidFill>
              </a:rPr>
              <a:t>    </a:t>
            </a:r>
            <a:r>
              <a:rPr lang="en-GB" b="1" dirty="0">
                <a:solidFill>
                  <a:srgbClr val="0000CC"/>
                </a:solidFill>
              </a:rPr>
              <a:t>global result</a:t>
            </a:r>
          </a:p>
          <a:p>
            <a:r>
              <a:rPr lang="en-GB" dirty="0">
                <a:solidFill>
                  <a:srgbClr val="0000CC"/>
                </a:solidFill>
              </a:rPr>
              <a:t>    result = 0.5 * a * h</a:t>
            </a:r>
          </a:p>
          <a:p>
            <a:endParaRPr lang="uk-UA" dirty="0" smtClean="0">
              <a:solidFill>
                <a:srgbClr val="0000CC"/>
              </a:solidFill>
            </a:endParaRPr>
          </a:p>
          <a:p>
            <a:r>
              <a:rPr lang="en-GB" dirty="0" smtClean="0">
                <a:solidFill>
                  <a:srgbClr val="0000CC"/>
                </a:solidFill>
              </a:rPr>
              <a:t>figure </a:t>
            </a:r>
            <a:r>
              <a:rPr lang="en-GB" dirty="0">
                <a:solidFill>
                  <a:srgbClr val="0000CC"/>
                </a:solidFill>
              </a:rPr>
              <a:t>= input</a:t>
            </a:r>
            <a:r>
              <a:rPr lang="en-GB" dirty="0" smtClean="0">
                <a:solidFill>
                  <a:srgbClr val="0000CC"/>
                </a:solidFill>
              </a:rPr>
              <a:t>(«</a:t>
            </a:r>
            <a:r>
              <a:rPr lang="uk-UA" dirty="0" smtClean="0">
                <a:solidFill>
                  <a:srgbClr val="0000CC"/>
                </a:solidFill>
              </a:rPr>
              <a:t>ввести </a:t>
            </a:r>
            <a:r>
              <a:rPr lang="en-GB" dirty="0" smtClean="0">
                <a:solidFill>
                  <a:srgbClr val="0000CC"/>
                </a:solidFill>
              </a:rPr>
              <a:t>1-</a:t>
            </a:r>
            <a:r>
              <a:rPr lang="ru-RU" dirty="0">
                <a:solidFill>
                  <a:srgbClr val="0000CC"/>
                </a:solidFill>
              </a:rPr>
              <a:t>прямоугольник, 2-треугольник: ")</a:t>
            </a:r>
          </a:p>
          <a:p>
            <a:r>
              <a:rPr lang="en-GB" dirty="0">
                <a:solidFill>
                  <a:srgbClr val="0000CC"/>
                </a:solidFill>
              </a:rPr>
              <a:t>if figure == '1':</a:t>
            </a:r>
          </a:p>
          <a:p>
            <a:r>
              <a:rPr lang="en-GB" dirty="0">
                <a:solidFill>
                  <a:srgbClr val="0000CC"/>
                </a:solidFill>
              </a:rPr>
              <a:t>	rectangle()</a:t>
            </a:r>
          </a:p>
          <a:p>
            <a:r>
              <a:rPr lang="en-GB" dirty="0" err="1">
                <a:solidFill>
                  <a:srgbClr val="0000CC"/>
                </a:solidFill>
              </a:rPr>
              <a:t>elif</a:t>
            </a:r>
            <a:r>
              <a:rPr lang="en-GB" dirty="0">
                <a:solidFill>
                  <a:srgbClr val="0000CC"/>
                </a:solidFill>
              </a:rPr>
              <a:t> figure == '2':</a:t>
            </a:r>
          </a:p>
          <a:p>
            <a:r>
              <a:rPr lang="en-GB" dirty="0">
                <a:solidFill>
                  <a:srgbClr val="0000CC"/>
                </a:solidFill>
              </a:rPr>
              <a:t>	triangle()</a:t>
            </a:r>
          </a:p>
          <a:p>
            <a:r>
              <a:rPr lang="en-GB" dirty="0" smtClean="0">
                <a:solidFill>
                  <a:srgbClr val="0000CC"/>
                </a:solidFill>
              </a:rPr>
              <a:t>print</a:t>
            </a:r>
            <a:r>
              <a:rPr lang="en-GB" dirty="0">
                <a:solidFill>
                  <a:srgbClr val="0000CC"/>
                </a:solidFill>
              </a:rPr>
              <a:t>("</a:t>
            </a:r>
            <a:r>
              <a:rPr lang="ru-RU" dirty="0">
                <a:solidFill>
                  <a:srgbClr val="0000CC"/>
                </a:solidFill>
              </a:rPr>
              <a:t>Площадь: %.2</a:t>
            </a:r>
            <a:r>
              <a:rPr lang="en-GB" dirty="0">
                <a:solidFill>
                  <a:srgbClr val="0000CC"/>
                </a:solidFill>
              </a:rPr>
              <a:t>f" % result)</a:t>
            </a:r>
            <a:endParaRPr lang="ru-RU" dirty="0">
              <a:solidFill>
                <a:srgbClr val="0000CC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100" y="934388"/>
            <a:ext cx="4773386" cy="3434186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-92396" y="141906"/>
            <a:ext cx="92363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>
                <a:solidFill>
                  <a:srgbClr val="000000"/>
                </a:solidFill>
              </a:rPr>
              <a:t>Приклад </a:t>
            </a:r>
            <a:r>
              <a:rPr lang="ru-RU" sz="3600" b="1" dirty="0" err="1" smtClean="0">
                <a:solidFill>
                  <a:srgbClr val="000000"/>
                </a:solidFill>
              </a:rPr>
              <a:t>використання</a:t>
            </a:r>
            <a:r>
              <a:rPr lang="ru-RU" sz="3600" b="1" dirty="0" smtClean="0">
                <a:solidFill>
                  <a:srgbClr val="000000"/>
                </a:solidFill>
              </a:rPr>
              <a:t> </a:t>
            </a:r>
            <a:r>
              <a:rPr lang="ru-RU" sz="3600" b="1" dirty="0" err="1" smtClean="0">
                <a:solidFill>
                  <a:srgbClr val="000000"/>
                </a:solidFill>
              </a:rPr>
              <a:t>глобальних</a:t>
            </a:r>
            <a:r>
              <a:rPr lang="ru-RU" sz="3600" b="1" dirty="0" smtClean="0">
                <a:solidFill>
                  <a:srgbClr val="000000"/>
                </a:solidFill>
              </a:rPr>
              <a:t> </a:t>
            </a:r>
            <a:r>
              <a:rPr lang="ru-RU" sz="3600" b="1" dirty="0" err="1" smtClean="0">
                <a:solidFill>
                  <a:srgbClr val="000000"/>
                </a:solidFill>
              </a:rPr>
              <a:t>змінних</a:t>
            </a:r>
            <a:r>
              <a:rPr lang="ru-RU" sz="3600" b="1" dirty="0" smtClean="0">
                <a:solidFill>
                  <a:srgbClr val="000000"/>
                </a:solidFill>
              </a:rPr>
              <a:t> </a:t>
            </a:r>
            <a:endParaRPr lang="ru-RU" sz="36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50598" y="934388"/>
            <a:ext cx="878502" cy="82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817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0"/>
            <a:ext cx="9144000" cy="842383"/>
          </a:xfrm>
          <a:prstGeom prst="rect">
            <a:avLst/>
          </a:prstGeom>
          <a:noFill/>
          <a:ln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algn="ctr"/>
            <a:r>
              <a:rPr lang="uk-UA" b="1" dirty="0" smtClean="0">
                <a:cs typeface="Arial" pitchFamily="34" charset="0"/>
              </a:rPr>
              <a:t> Поняття функції</a:t>
            </a:r>
          </a:p>
        </p:txBody>
      </p:sp>
      <p:graphicFrame>
        <p:nvGraphicFramePr>
          <p:cNvPr id="1026" name="Object 16"/>
          <p:cNvGraphicFramePr>
            <a:graphicFrameLocks noChangeAspect="1"/>
          </p:cNvGraphicFramePr>
          <p:nvPr>
            <p:extLst/>
          </p:nvPr>
        </p:nvGraphicFramePr>
        <p:xfrm>
          <a:off x="179513" y="982586"/>
          <a:ext cx="8964488" cy="5460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5" name="Точечный рисунок" r:id="rId4" imgW="9038095" imgH="5582429" progId="Paint.Picture">
                  <p:embed/>
                </p:oleObj>
              </mc:Choice>
              <mc:Fallback>
                <p:oleObj name="Точечный рисунок" r:id="rId4" imgW="9038095" imgH="558242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clrChange>
                          <a:clrFrom>
                            <a:srgbClr val="FEFEFE"/>
                          </a:clrFrom>
                          <a:clrTo>
                            <a:srgbClr val="FEFEFE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3" y="982586"/>
                        <a:ext cx="8964488" cy="54601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728119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665514" y="979714"/>
            <a:ext cx="5323114" cy="5355312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#Калькулятор </a:t>
            </a:r>
            <a:r>
              <a:rPr lang="ru-RU" dirty="0" err="1">
                <a:solidFill>
                  <a:srgbClr val="FF0000"/>
                </a:solidFill>
              </a:rPr>
              <a:t>нарахувань</a:t>
            </a:r>
            <a:r>
              <a:rPr lang="ru-RU" dirty="0">
                <a:solidFill>
                  <a:srgbClr val="FF0000"/>
                </a:solidFill>
              </a:rPr>
              <a:t> за </a:t>
            </a:r>
            <a:r>
              <a:rPr lang="ru-RU" dirty="0" err="1">
                <a:solidFill>
                  <a:srgbClr val="FF0000"/>
                </a:solidFill>
              </a:rPr>
              <a:t>депозитними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внесками</a:t>
            </a:r>
            <a:endParaRPr lang="ru-RU" dirty="0">
              <a:solidFill>
                <a:srgbClr val="FF0000"/>
              </a:solidFill>
            </a:endParaRPr>
          </a:p>
          <a:p>
            <a:r>
              <a:rPr lang="en-GB" dirty="0" smtClean="0">
                <a:solidFill>
                  <a:srgbClr val="0000CC"/>
                </a:solidFill>
              </a:rPr>
              <a:t>deposit=period=rate=year=sum=0</a:t>
            </a:r>
            <a:endParaRPr lang="en-GB" dirty="0">
              <a:solidFill>
                <a:srgbClr val="0000CC"/>
              </a:solidFill>
            </a:endParaRPr>
          </a:p>
          <a:p>
            <a:r>
              <a:rPr lang="en-GB" dirty="0" err="1">
                <a:solidFill>
                  <a:srgbClr val="0000CC"/>
                </a:solidFill>
              </a:rPr>
              <a:t>def</a:t>
            </a:r>
            <a:r>
              <a:rPr lang="en-GB" dirty="0">
                <a:solidFill>
                  <a:srgbClr val="0000CC"/>
                </a:solidFill>
              </a:rPr>
              <a:t> Menu():</a:t>
            </a:r>
          </a:p>
          <a:p>
            <a:r>
              <a:rPr lang="en-GB" dirty="0">
                <a:solidFill>
                  <a:srgbClr val="0000CC"/>
                </a:solidFill>
              </a:rPr>
              <a:t>    print('1. enter data') </a:t>
            </a:r>
          </a:p>
          <a:p>
            <a:r>
              <a:rPr lang="en-GB" dirty="0">
                <a:solidFill>
                  <a:srgbClr val="0000CC"/>
                </a:solidFill>
              </a:rPr>
              <a:t>    print('2. year by year sum') </a:t>
            </a:r>
          </a:p>
          <a:p>
            <a:r>
              <a:rPr lang="en-GB" dirty="0">
                <a:solidFill>
                  <a:srgbClr val="0000CC"/>
                </a:solidFill>
              </a:rPr>
              <a:t>    print('3. final sum') </a:t>
            </a:r>
          </a:p>
          <a:p>
            <a:r>
              <a:rPr lang="en-GB" dirty="0">
                <a:solidFill>
                  <a:srgbClr val="0000CC"/>
                </a:solidFill>
              </a:rPr>
              <a:t>    print('4. break calculations')</a:t>
            </a:r>
          </a:p>
          <a:p>
            <a:r>
              <a:rPr lang="en-GB" dirty="0">
                <a:solidFill>
                  <a:srgbClr val="0000CC"/>
                </a:solidFill>
              </a:rPr>
              <a:t>    </a:t>
            </a:r>
          </a:p>
          <a:p>
            <a:r>
              <a:rPr lang="en-GB" dirty="0" err="1">
                <a:solidFill>
                  <a:srgbClr val="0000CC"/>
                </a:solidFill>
              </a:rPr>
              <a:t>def</a:t>
            </a:r>
            <a:r>
              <a:rPr lang="en-GB" dirty="0">
                <a:solidFill>
                  <a:srgbClr val="0000CC"/>
                </a:solidFill>
              </a:rPr>
              <a:t> browse():</a:t>
            </a:r>
          </a:p>
          <a:p>
            <a:r>
              <a:rPr lang="en-GB" dirty="0">
                <a:solidFill>
                  <a:srgbClr val="0000CC"/>
                </a:solidFill>
              </a:rPr>
              <a:t>    global year</a:t>
            </a:r>
            <a:r>
              <a:rPr lang="en-GB" dirty="0" smtClean="0">
                <a:solidFill>
                  <a:srgbClr val="0000CC"/>
                </a:solidFill>
              </a:rPr>
              <a:t>,</a:t>
            </a:r>
            <a:r>
              <a:rPr lang="uk-UA" dirty="0" smtClean="0">
                <a:solidFill>
                  <a:srgbClr val="0000CC"/>
                </a:solidFill>
              </a:rPr>
              <a:t> </a:t>
            </a:r>
            <a:r>
              <a:rPr lang="en-GB" dirty="0" smtClean="0">
                <a:solidFill>
                  <a:srgbClr val="0000CC"/>
                </a:solidFill>
              </a:rPr>
              <a:t>sum</a:t>
            </a:r>
            <a:endParaRPr lang="en-GB" dirty="0">
              <a:solidFill>
                <a:srgbClr val="0000CC"/>
              </a:solidFill>
            </a:endParaRPr>
          </a:p>
          <a:p>
            <a:r>
              <a:rPr lang="en-GB" dirty="0">
                <a:solidFill>
                  <a:srgbClr val="0000CC"/>
                </a:solidFill>
              </a:rPr>
              <a:t>    print('sum at the end of ',year,' year is ',sum,'\n')</a:t>
            </a:r>
          </a:p>
          <a:p>
            <a:endParaRPr lang="en-GB" dirty="0">
              <a:solidFill>
                <a:srgbClr val="0000CC"/>
              </a:solidFill>
            </a:endParaRPr>
          </a:p>
          <a:p>
            <a:r>
              <a:rPr lang="en-GB" dirty="0" err="1">
                <a:solidFill>
                  <a:srgbClr val="0000CC"/>
                </a:solidFill>
              </a:rPr>
              <a:t>def</a:t>
            </a:r>
            <a:r>
              <a:rPr lang="en-GB" dirty="0">
                <a:solidFill>
                  <a:srgbClr val="0000CC"/>
                </a:solidFill>
              </a:rPr>
              <a:t> </a:t>
            </a:r>
            <a:r>
              <a:rPr lang="en-GB" dirty="0" err="1">
                <a:solidFill>
                  <a:srgbClr val="0000CC"/>
                </a:solidFill>
              </a:rPr>
              <a:t>init</a:t>
            </a:r>
            <a:r>
              <a:rPr lang="en-GB" dirty="0">
                <a:solidFill>
                  <a:srgbClr val="0000CC"/>
                </a:solidFill>
              </a:rPr>
              <a:t>():</a:t>
            </a:r>
          </a:p>
          <a:p>
            <a:r>
              <a:rPr lang="en-GB" dirty="0">
                <a:solidFill>
                  <a:srgbClr val="0000CC"/>
                </a:solidFill>
              </a:rPr>
              <a:t>    global deposit</a:t>
            </a:r>
            <a:r>
              <a:rPr lang="en-GB" dirty="0" smtClean="0">
                <a:solidFill>
                  <a:srgbClr val="0000CC"/>
                </a:solidFill>
              </a:rPr>
              <a:t>,</a:t>
            </a:r>
            <a:r>
              <a:rPr lang="uk-UA" dirty="0" smtClean="0">
                <a:solidFill>
                  <a:srgbClr val="0000CC"/>
                </a:solidFill>
              </a:rPr>
              <a:t> </a:t>
            </a:r>
            <a:r>
              <a:rPr lang="en-GB" dirty="0" err="1" smtClean="0">
                <a:solidFill>
                  <a:srgbClr val="0000CC"/>
                </a:solidFill>
              </a:rPr>
              <a:t>period,rate</a:t>
            </a:r>
            <a:r>
              <a:rPr lang="en-GB" dirty="0" smtClean="0">
                <a:solidFill>
                  <a:srgbClr val="0000CC"/>
                </a:solidFill>
              </a:rPr>
              <a:t>,</a:t>
            </a:r>
            <a:r>
              <a:rPr lang="uk-UA" dirty="0" smtClean="0">
                <a:solidFill>
                  <a:srgbClr val="0000CC"/>
                </a:solidFill>
              </a:rPr>
              <a:t> </a:t>
            </a:r>
            <a:r>
              <a:rPr lang="en-GB" dirty="0" smtClean="0">
                <a:solidFill>
                  <a:srgbClr val="0000CC"/>
                </a:solidFill>
              </a:rPr>
              <a:t>year</a:t>
            </a:r>
            <a:endParaRPr lang="en-GB" dirty="0">
              <a:solidFill>
                <a:srgbClr val="0000CC"/>
              </a:solidFill>
            </a:endParaRPr>
          </a:p>
          <a:p>
            <a:r>
              <a:rPr lang="en-GB" dirty="0">
                <a:solidFill>
                  <a:srgbClr val="0000CC"/>
                </a:solidFill>
              </a:rPr>
              <a:t>    print('enter deposit:')</a:t>
            </a:r>
          </a:p>
          <a:p>
            <a:r>
              <a:rPr lang="en-GB" dirty="0">
                <a:solidFill>
                  <a:srgbClr val="0000CC"/>
                </a:solidFill>
              </a:rPr>
              <a:t>    deposit=float(input())</a:t>
            </a:r>
          </a:p>
          <a:p>
            <a:r>
              <a:rPr lang="en-GB" dirty="0">
                <a:solidFill>
                  <a:srgbClr val="0000CC"/>
                </a:solidFill>
              </a:rPr>
              <a:t>    period=</a:t>
            </a:r>
            <a:r>
              <a:rPr lang="en-GB" dirty="0" err="1">
                <a:solidFill>
                  <a:srgbClr val="0000CC"/>
                </a:solidFill>
              </a:rPr>
              <a:t>int</a:t>
            </a:r>
            <a:r>
              <a:rPr lang="en-GB" dirty="0">
                <a:solidFill>
                  <a:srgbClr val="0000CC"/>
                </a:solidFill>
              </a:rPr>
              <a:t>(input('enter month 6..12:'))</a:t>
            </a:r>
          </a:p>
          <a:p>
            <a:r>
              <a:rPr lang="en-GB" dirty="0">
                <a:solidFill>
                  <a:srgbClr val="0000CC"/>
                </a:solidFill>
              </a:rPr>
              <a:t>    rate=float(input('enter rate 10..20:'))</a:t>
            </a:r>
          </a:p>
          <a:p>
            <a:r>
              <a:rPr lang="en-GB" dirty="0">
                <a:solidFill>
                  <a:srgbClr val="0000CC"/>
                </a:solidFill>
              </a:rPr>
              <a:t>    browse</a:t>
            </a:r>
            <a:r>
              <a:rPr lang="en-GB" dirty="0" smtClean="0">
                <a:solidFill>
                  <a:srgbClr val="0000CC"/>
                </a:solidFill>
              </a:rPr>
              <a:t>()</a:t>
            </a:r>
            <a:endParaRPr lang="en-GB" dirty="0">
              <a:solidFill>
                <a:srgbClr val="0000CC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-92396" y="141906"/>
            <a:ext cx="92363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>
                <a:solidFill>
                  <a:srgbClr val="000000"/>
                </a:solidFill>
              </a:rPr>
              <a:t>Приклад </a:t>
            </a:r>
            <a:r>
              <a:rPr lang="ru-RU" sz="3600" b="1" dirty="0" err="1" smtClean="0">
                <a:solidFill>
                  <a:srgbClr val="000000"/>
                </a:solidFill>
              </a:rPr>
              <a:t>використання</a:t>
            </a:r>
            <a:r>
              <a:rPr lang="ru-RU" sz="3600" b="1" dirty="0" smtClean="0">
                <a:solidFill>
                  <a:srgbClr val="000000"/>
                </a:solidFill>
              </a:rPr>
              <a:t> </a:t>
            </a:r>
            <a:r>
              <a:rPr lang="ru-RU" sz="3600" b="1" dirty="0" err="1" smtClean="0">
                <a:solidFill>
                  <a:srgbClr val="000000"/>
                </a:solidFill>
              </a:rPr>
              <a:t>глобальних</a:t>
            </a:r>
            <a:r>
              <a:rPr lang="ru-RU" sz="3600" b="1" dirty="0" smtClean="0">
                <a:solidFill>
                  <a:srgbClr val="000000"/>
                </a:solidFill>
              </a:rPr>
              <a:t> </a:t>
            </a:r>
            <a:r>
              <a:rPr lang="ru-RU" sz="3600" b="1" dirty="0" err="1" smtClean="0">
                <a:solidFill>
                  <a:srgbClr val="000000"/>
                </a:solidFill>
              </a:rPr>
              <a:t>змінних</a:t>
            </a:r>
            <a:r>
              <a:rPr lang="ru-RU" sz="3600" b="1" dirty="0" smtClean="0">
                <a:solidFill>
                  <a:srgbClr val="000000"/>
                </a:solidFill>
              </a:rPr>
              <a:t> </a:t>
            </a:r>
            <a:endParaRPr lang="ru-RU" sz="36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5531" y="979714"/>
            <a:ext cx="878502" cy="82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31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417929" y="1042750"/>
            <a:ext cx="6215743" cy="3970318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dirty="0" err="1" smtClean="0">
                <a:solidFill>
                  <a:srgbClr val="0000CC"/>
                </a:solidFill>
              </a:rPr>
              <a:t>def</a:t>
            </a:r>
            <a:r>
              <a:rPr lang="en-GB" dirty="0" smtClean="0">
                <a:solidFill>
                  <a:srgbClr val="0000CC"/>
                </a:solidFill>
              </a:rPr>
              <a:t> </a:t>
            </a:r>
            <a:r>
              <a:rPr lang="en-GB" dirty="0">
                <a:solidFill>
                  <a:srgbClr val="0000CC"/>
                </a:solidFill>
              </a:rPr>
              <a:t>solution():</a:t>
            </a:r>
          </a:p>
          <a:p>
            <a:r>
              <a:rPr lang="en-GB" dirty="0">
                <a:solidFill>
                  <a:srgbClr val="0000CC"/>
                </a:solidFill>
              </a:rPr>
              <a:t>    global </a:t>
            </a:r>
            <a:r>
              <a:rPr lang="en-GB" dirty="0" err="1">
                <a:solidFill>
                  <a:srgbClr val="0000CC"/>
                </a:solidFill>
              </a:rPr>
              <a:t>deposit,period,rate,year,sum</a:t>
            </a:r>
            <a:endParaRPr lang="en-GB" dirty="0">
              <a:solidFill>
                <a:srgbClr val="0000CC"/>
              </a:solidFill>
            </a:endParaRPr>
          </a:p>
          <a:p>
            <a:r>
              <a:rPr lang="en-GB" dirty="0">
                <a:solidFill>
                  <a:srgbClr val="0000CC"/>
                </a:solidFill>
              </a:rPr>
              <a:t>    </a:t>
            </a:r>
            <a:r>
              <a:rPr lang="en-GB" dirty="0" smtClean="0">
                <a:solidFill>
                  <a:srgbClr val="0000CC"/>
                </a:solidFill>
              </a:rPr>
              <a:t>sum=deposit          </a:t>
            </a:r>
            <a:r>
              <a:rPr lang="en-GB" dirty="0">
                <a:solidFill>
                  <a:srgbClr val="FF0000"/>
                </a:solidFill>
              </a:rPr>
              <a:t>#</a:t>
            </a:r>
            <a:r>
              <a:rPr lang="ru-RU" dirty="0" err="1">
                <a:solidFill>
                  <a:srgbClr val="FF0000"/>
                </a:solidFill>
              </a:rPr>
              <a:t>початкове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значення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en-GB" dirty="0">
                <a:solidFill>
                  <a:srgbClr val="FF0000"/>
                </a:solidFill>
              </a:rPr>
              <a:t>sum </a:t>
            </a:r>
          </a:p>
          <a:p>
            <a:r>
              <a:rPr lang="en-GB" dirty="0">
                <a:solidFill>
                  <a:srgbClr val="0000CC"/>
                </a:solidFill>
              </a:rPr>
              <a:t>    for year in range (1, period, 1):</a:t>
            </a:r>
          </a:p>
          <a:p>
            <a:r>
              <a:rPr lang="en-GB" dirty="0">
                <a:solidFill>
                  <a:srgbClr val="0000CC"/>
                </a:solidFill>
              </a:rPr>
              <a:t>        sum*=(1+rate)     </a:t>
            </a:r>
            <a:r>
              <a:rPr lang="en-GB" dirty="0">
                <a:solidFill>
                  <a:srgbClr val="FF0000"/>
                </a:solidFill>
              </a:rPr>
              <a:t>#</a:t>
            </a:r>
            <a:r>
              <a:rPr lang="ru-RU" dirty="0" err="1">
                <a:solidFill>
                  <a:srgbClr val="FF0000"/>
                </a:solidFill>
              </a:rPr>
              <a:t>рекурентна</a:t>
            </a:r>
            <a:r>
              <a:rPr lang="ru-RU" dirty="0">
                <a:solidFill>
                  <a:srgbClr val="FF0000"/>
                </a:solidFill>
              </a:rPr>
              <a:t> формула </a:t>
            </a:r>
            <a:r>
              <a:rPr lang="ru-RU" dirty="0" err="1">
                <a:solidFill>
                  <a:srgbClr val="FF0000"/>
                </a:solidFill>
              </a:rPr>
              <a:t>збільшення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суми</a:t>
            </a:r>
            <a:r>
              <a:rPr lang="ru-RU" dirty="0">
                <a:solidFill>
                  <a:srgbClr val="FF0000"/>
                </a:solidFill>
              </a:rPr>
              <a:t> </a:t>
            </a:r>
          </a:p>
          <a:p>
            <a:r>
              <a:rPr lang="ru-RU" dirty="0">
                <a:solidFill>
                  <a:srgbClr val="0000CC"/>
                </a:solidFill>
              </a:rPr>
              <a:t>        </a:t>
            </a:r>
            <a:r>
              <a:rPr lang="en-GB" dirty="0">
                <a:solidFill>
                  <a:srgbClr val="0000CC"/>
                </a:solidFill>
              </a:rPr>
              <a:t>browse()</a:t>
            </a:r>
          </a:p>
          <a:p>
            <a:endParaRPr lang="en-GB" dirty="0">
              <a:solidFill>
                <a:srgbClr val="0000CC"/>
              </a:solidFill>
            </a:endParaRPr>
          </a:p>
          <a:p>
            <a:r>
              <a:rPr lang="en-GB" dirty="0" err="1">
                <a:solidFill>
                  <a:srgbClr val="0000CC"/>
                </a:solidFill>
              </a:rPr>
              <a:t>def</a:t>
            </a:r>
            <a:r>
              <a:rPr lang="en-GB" dirty="0">
                <a:solidFill>
                  <a:srgbClr val="0000CC"/>
                </a:solidFill>
              </a:rPr>
              <a:t> final():</a:t>
            </a:r>
          </a:p>
          <a:p>
            <a:r>
              <a:rPr lang="en-GB" dirty="0">
                <a:solidFill>
                  <a:srgbClr val="0000CC"/>
                </a:solidFill>
              </a:rPr>
              <a:t>    global </a:t>
            </a:r>
            <a:r>
              <a:rPr lang="en-GB" dirty="0" err="1">
                <a:solidFill>
                  <a:srgbClr val="0000CC"/>
                </a:solidFill>
              </a:rPr>
              <a:t>deposit,period,rate,year,sum</a:t>
            </a:r>
            <a:endParaRPr lang="en-GB" dirty="0">
              <a:solidFill>
                <a:srgbClr val="0000CC"/>
              </a:solidFill>
            </a:endParaRPr>
          </a:p>
          <a:p>
            <a:r>
              <a:rPr lang="en-GB" dirty="0">
                <a:solidFill>
                  <a:srgbClr val="0000CC"/>
                </a:solidFill>
              </a:rPr>
              <a:t>    year=period</a:t>
            </a:r>
          </a:p>
          <a:p>
            <a:r>
              <a:rPr lang="en-GB" dirty="0">
                <a:solidFill>
                  <a:srgbClr val="FF0000"/>
                </a:solidFill>
              </a:rPr>
              <a:t>  #</a:t>
            </a:r>
            <a:r>
              <a:rPr lang="ru-RU" dirty="0" err="1">
                <a:solidFill>
                  <a:srgbClr val="FF0000"/>
                </a:solidFill>
              </a:rPr>
              <a:t>розрахунок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суми</a:t>
            </a:r>
            <a:r>
              <a:rPr lang="ru-RU" dirty="0">
                <a:solidFill>
                  <a:srgbClr val="FF0000"/>
                </a:solidFill>
              </a:rPr>
              <a:t> за формулою </a:t>
            </a:r>
            <a:r>
              <a:rPr lang="ru-RU" dirty="0" err="1">
                <a:solidFill>
                  <a:srgbClr val="FF0000"/>
                </a:solidFill>
              </a:rPr>
              <a:t>складних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відсотків</a:t>
            </a:r>
            <a:r>
              <a:rPr lang="ru-RU" dirty="0">
                <a:solidFill>
                  <a:srgbClr val="FF0000"/>
                </a:solidFill>
              </a:rPr>
              <a:t>                   </a:t>
            </a:r>
          </a:p>
          <a:p>
            <a:r>
              <a:rPr lang="ru-RU" dirty="0">
                <a:solidFill>
                  <a:srgbClr val="0000CC"/>
                </a:solidFill>
              </a:rPr>
              <a:t>    </a:t>
            </a:r>
            <a:r>
              <a:rPr lang="en-GB" dirty="0">
                <a:solidFill>
                  <a:srgbClr val="0000CC"/>
                </a:solidFill>
              </a:rPr>
              <a:t>sum=deposit*pow((1+rate),period) </a:t>
            </a:r>
          </a:p>
          <a:p>
            <a:r>
              <a:rPr lang="en-GB" dirty="0">
                <a:solidFill>
                  <a:srgbClr val="0000CC"/>
                </a:solidFill>
              </a:rPr>
              <a:t>    browse() </a:t>
            </a:r>
          </a:p>
          <a:p>
            <a:r>
              <a:rPr lang="en-GB" dirty="0">
                <a:solidFill>
                  <a:srgbClr val="0000CC"/>
                </a:solidFill>
              </a:rPr>
              <a:t>   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-92396" y="141906"/>
            <a:ext cx="92363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>
                <a:solidFill>
                  <a:srgbClr val="000000"/>
                </a:solidFill>
              </a:rPr>
              <a:t>Приклад </a:t>
            </a:r>
            <a:r>
              <a:rPr lang="ru-RU" sz="3600" b="1" dirty="0" err="1" smtClean="0">
                <a:solidFill>
                  <a:srgbClr val="000000"/>
                </a:solidFill>
              </a:rPr>
              <a:t>використання</a:t>
            </a:r>
            <a:r>
              <a:rPr lang="ru-RU" sz="3600" b="1" dirty="0" smtClean="0">
                <a:solidFill>
                  <a:srgbClr val="000000"/>
                </a:solidFill>
              </a:rPr>
              <a:t> </a:t>
            </a:r>
            <a:r>
              <a:rPr lang="ru-RU" sz="3600" b="1" dirty="0" err="1" smtClean="0">
                <a:solidFill>
                  <a:srgbClr val="000000"/>
                </a:solidFill>
              </a:rPr>
              <a:t>глобальних</a:t>
            </a:r>
            <a:r>
              <a:rPr lang="ru-RU" sz="3600" b="1" dirty="0" smtClean="0">
                <a:solidFill>
                  <a:srgbClr val="000000"/>
                </a:solidFill>
              </a:rPr>
              <a:t> </a:t>
            </a:r>
            <a:r>
              <a:rPr lang="ru-RU" sz="3600" b="1" dirty="0" err="1" smtClean="0">
                <a:solidFill>
                  <a:srgbClr val="000000"/>
                </a:solidFill>
              </a:rPr>
              <a:t>змінних</a:t>
            </a:r>
            <a:r>
              <a:rPr lang="ru-RU" sz="3600" b="1" dirty="0" smtClean="0">
                <a:solidFill>
                  <a:srgbClr val="000000"/>
                </a:solidFill>
              </a:rPr>
              <a:t> </a:t>
            </a:r>
            <a:endParaRPr lang="ru-RU" sz="3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5531" y="979714"/>
            <a:ext cx="878502" cy="82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0087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5531" y="1982794"/>
            <a:ext cx="3592285" cy="313932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CC"/>
                </a:solidFill>
              </a:rPr>
              <a:t>while True</a:t>
            </a:r>
            <a:r>
              <a:rPr lang="en-GB" dirty="0" smtClean="0">
                <a:solidFill>
                  <a:srgbClr val="0000CC"/>
                </a:solidFill>
              </a:rPr>
              <a:t>:</a:t>
            </a:r>
            <a:r>
              <a:rPr lang="uk-UA" dirty="0" smtClean="0">
                <a:solidFill>
                  <a:srgbClr val="0000CC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#</a:t>
            </a:r>
            <a:r>
              <a:rPr lang="uk-UA" dirty="0" smtClean="0">
                <a:solidFill>
                  <a:srgbClr val="FF0000"/>
                </a:solidFill>
              </a:rPr>
              <a:t> основна програма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0000CC"/>
                </a:solidFill>
              </a:rPr>
              <a:t>    Menu()</a:t>
            </a:r>
          </a:p>
          <a:p>
            <a:r>
              <a:rPr lang="en-GB" dirty="0">
                <a:solidFill>
                  <a:srgbClr val="0000CC"/>
                </a:solidFill>
              </a:rPr>
              <a:t>    key=</a:t>
            </a:r>
            <a:r>
              <a:rPr lang="en-GB" dirty="0" err="1">
                <a:solidFill>
                  <a:srgbClr val="0000CC"/>
                </a:solidFill>
              </a:rPr>
              <a:t>int</a:t>
            </a:r>
            <a:r>
              <a:rPr lang="en-GB" dirty="0">
                <a:solidFill>
                  <a:srgbClr val="0000CC"/>
                </a:solidFill>
              </a:rPr>
              <a:t>(input('input key 1-4:'))</a:t>
            </a:r>
          </a:p>
          <a:p>
            <a:r>
              <a:rPr lang="en-GB" dirty="0">
                <a:solidFill>
                  <a:srgbClr val="0000CC"/>
                </a:solidFill>
              </a:rPr>
              <a:t>    if key==1:</a:t>
            </a:r>
          </a:p>
          <a:p>
            <a:r>
              <a:rPr lang="en-GB" dirty="0">
                <a:solidFill>
                  <a:srgbClr val="0000CC"/>
                </a:solidFill>
              </a:rPr>
              <a:t>        </a:t>
            </a:r>
            <a:r>
              <a:rPr lang="en-GB" dirty="0" err="1">
                <a:solidFill>
                  <a:srgbClr val="0000CC"/>
                </a:solidFill>
              </a:rPr>
              <a:t>init</a:t>
            </a:r>
            <a:r>
              <a:rPr lang="en-GB" dirty="0">
                <a:solidFill>
                  <a:srgbClr val="0000CC"/>
                </a:solidFill>
              </a:rPr>
              <a:t>()</a:t>
            </a:r>
          </a:p>
          <a:p>
            <a:r>
              <a:rPr lang="en-GB" dirty="0">
                <a:solidFill>
                  <a:srgbClr val="0000CC"/>
                </a:solidFill>
              </a:rPr>
              <a:t>    if key==2:</a:t>
            </a:r>
          </a:p>
          <a:p>
            <a:r>
              <a:rPr lang="en-GB" dirty="0">
                <a:solidFill>
                  <a:srgbClr val="0000CC"/>
                </a:solidFill>
              </a:rPr>
              <a:t>         solution()</a:t>
            </a:r>
          </a:p>
          <a:p>
            <a:r>
              <a:rPr lang="en-GB" dirty="0">
                <a:solidFill>
                  <a:srgbClr val="0000CC"/>
                </a:solidFill>
              </a:rPr>
              <a:t>    if key==3:</a:t>
            </a:r>
          </a:p>
          <a:p>
            <a:r>
              <a:rPr lang="en-GB" dirty="0">
                <a:solidFill>
                  <a:srgbClr val="0000CC"/>
                </a:solidFill>
              </a:rPr>
              <a:t>         final()</a:t>
            </a:r>
          </a:p>
          <a:p>
            <a:r>
              <a:rPr lang="en-GB" dirty="0">
                <a:solidFill>
                  <a:srgbClr val="0000CC"/>
                </a:solidFill>
              </a:rPr>
              <a:t>    if key==4:</a:t>
            </a:r>
          </a:p>
          <a:p>
            <a:r>
              <a:rPr lang="en-GB" dirty="0">
                <a:solidFill>
                  <a:srgbClr val="0000CC"/>
                </a:solidFill>
              </a:rPr>
              <a:t>        break</a:t>
            </a:r>
            <a:endParaRPr lang="ru-RU" dirty="0">
              <a:solidFill>
                <a:srgbClr val="0000CC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441" y="889908"/>
            <a:ext cx="4947557" cy="563063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-92396" y="141906"/>
            <a:ext cx="92363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>
                <a:solidFill>
                  <a:srgbClr val="000000"/>
                </a:solidFill>
              </a:rPr>
              <a:t>Приклад </a:t>
            </a:r>
            <a:r>
              <a:rPr lang="ru-RU" sz="3600" b="1" dirty="0" err="1" smtClean="0">
                <a:solidFill>
                  <a:srgbClr val="000000"/>
                </a:solidFill>
              </a:rPr>
              <a:t>використання</a:t>
            </a:r>
            <a:r>
              <a:rPr lang="ru-RU" sz="3600" b="1" dirty="0" smtClean="0">
                <a:solidFill>
                  <a:srgbClr val="000000"/>
                </a:solidFill>
              </a:rPr>
              <a:t> </a:t>
            </a:r>
            <a:r>
              <a:rPr lang="ru-RU" sz="3600" b="1" dirty="0" err="1" smtClean="0">
                <a:solidFill>
                  <a:srgbClr val="000000"/>
                </a:solidFill>
              </a:rPr>
              <a:t>глобальних</a:t>
            </a:r>
            <a:r>
              <a:rPr lang="ru-RU" sz="3600" b="1" dirty="0" smtClean="0">
                <a:solidFill>
                  <a:srgbClr val="000000"/>
                </a:solidFill>
              </a:rPr>
              <a:t> </a:t>
            </a:r>
            <a:r>
              <a:rPr lang="ru-RU" sz="3600" b="1" dirty="0" err="1" smtClean="0">
                <a:solidFill>
                  <a:srgbClr val="000000"/>
                </a:solidFill>
              </a:rPr>
              <a:t>змінних</a:t>
            </a:r>
            <a:r>
              <a:rPr lang="ru-RU" sz="3600" b="1" dirty="0" smtClean="0">
                <a:solidFill>
                  <a:srgbClr val="000000"/>
                </a:solidFill>
              </a:rPr>
              <a:t> </a:t>
            </a:r>
            <a:endParaRPr lang="ru-RU" sz="36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5531" y="979714"/>
            <a:ext cx="878502" cy="82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142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/>
              <a:t>Різновиди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аргументів</a:t>
            </a:r>
            <a:endParaRPr lang="ru-RU" sz="3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72843" y="997133"/>
            <a:ext cx="879831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err="1"/>
              <a:t>Функція</a:t>
            </a:r>
            <a:r>
              <a:rPr lang="ru-RU" sz="2200" dirty="0"/>
              <a:t> </a:t>
            </a:r>
            <a:r>
              <a:rPr lang="ru-RU" sz="2200" dirty="0" err="1"/>
              <a:t>може</a:t>
            </a:r>
            <a:r>
              <a:rPr lang="ru-RU" sz="2200" dirty="0"/>
              <a:t> </a:t>
            </a:r>
            <a:r>
              <a:rPr lang="ru-RU" sz="2200" dirty="0" err="1"/>
              <a:t>приймати</a:t>
            </a:r>
            <a:r>
              <a:rPr lang="ru-RU" sz="2200" dirty="0"/>
              <a:t> </a:t>
            </a:r>
            <a:r>
              <a:rPr lang="ru-RU" sz="2200" dirty="0" err="1"/>
              <a:t>довільну</a:t>
            </a:r>
            <a:r>
              <a:rPr lang="ru-RU" sz="2200" dirty="0"/>
              <a:t> </a:t>
            </a:r>
            <a:r>
              <a:rPr lang="ru-RU" sz="2200" dirty="0" err="1"/>
              <a:t>кількість</a:t>
            </a:r>
            <a:r>
              <a:rPr lang="ru-RU" sz="2200" dirty="0"/>
              <a:t> </a:t>
            </a:r>
            <a:r>
              <a:rPr lang="ru-RU" sz="2200" dirty="0" err="1"/>
              <a:t>аргументів</a:t>
            </a:r>
            <a:r>
              <a:rPr lang="ru-RU" sz="2200" dirty="0"/>
              <a:t> </a:t>
            </a:r>
            <a:r>
              <a:rPr lang="ru-RU" sz="2200" dirty="0" err="1"/>
              <a:t>або</a:t>
            </a:r>
            <a:r>
              <a:rPr lang="ru-RU" sz="2200" dirty="0"/>
              <a:t> не </a:t>
            </a:r>
            <a:r>
              <a:rPr lang="ru-RU" sz="2200" dirty="0" err="1"/>
              <a:t>приймати</a:t>
            </a:r>
            <a:r>
              <a:rPr lang="ru-RU" sz="2200" dirty="0"/>
              <a:t> </a:t>
            </a:r>
            <a:r>
              <a:rPr lang="ru-RU" sz="2200" dirty="0" err="1"/>
              <a:t>їх</a:t>
            </a:r>
            <a:r>
              <a:rPr lang="ru-RU" sz="2200" dirty="0"/>
              <a:t> </a:t>
            </a:r>
            <a:r>
              <a:rPr lang="ru-RU" sz="2200" dirty="0" err="1"/>
              <a:t>зовсім</a:t>
            </a:r>
            <a:r>
              <a:rPr lang="ru-RU" sz="2200" dirty="0"/>
              <a:t>. </a:t>
            </a:r>
            <a:endParaRPr lang="ru-RU" sz="2200" dirty="0" smtClean="0"/>
          </a:p>
          <a:p>
            <a:r>
              <a:rPr lang="ru-RU" sz="2200" dirty="0" smtClean="0"/>
              <a:t>У </a:t>
            </a:r>
            <a:r>
              <a:rPr lang="ru-RU" sz="2200" dirty="0" err="1"/>
              <a:t>функцію</a:t>
            </a:r>
            <a:r>
              <a:rPr lang="ru-RU" sz="2200" dirty="0"/>
              <a:t> </a:t>
            </a:r>
            <a:r>
              <a:rPr lang="ru-RU" sz="2200" dirty="0" err="1"/>
              <a:t>можна</a:t>
            </a:r>
            <a:r>
              <a:rPr lang="ru-RU" sz="2200" dirty="0"/>
              <a:t> </a:t>
            </a:r>
            <a:r>
              <a:rPr lang="ru-RU" sz="2200" dirty="0" err="1"/>
              <a:t>передавати</a:t>
            </a:r>
            <a:r>
              <a:rPr lang="ru-RU" sz="2200" dirty="0"/>
              <a:t> не </a:t>
            </a:r>
            <a:r>
              <a:rPr lang="ru-RU" sz="2200" dirty="0" err="1"/>
              <a:t>лише</a:t>
            </a:r>
            <a:r>
              <a:rPr lang="ru-RU" sz="2200" dirty="0"/>
              <a:t> </a:t>
            </a:r>
            <a:r>
              <a:rPr lang="ru-RU" sz="2200" dirty="0" err="1"/>
              <a:t>окремі</a:t>
            </a:r>
            <a:r>
              <a:rPr lang="ru-RU" sz="2200" dirty="0"/>
              <a:t> </a:t>
            </a:r>
            <a:r>
              <a:rPr lang="ru-RU" sz="2200" dirty="0" err="1"/>
              <a:t>об’єкти</a:t>
            </a:r>
            <a:r>
              <a:rPr lang="ru-RU" sz="2200" dirty="0"/>
              <a:t> але і </a:t>
            </a:r>
            <a:r>
              <a:rPr lang="ru-RU" sz="2200" dirty="0" err="1" smtClean="0"/>
              <a:t>колекції</a:t>
            </a:r>
            <a:r>
              <a:rPr lang="ru-RU" sz="2200" dirty="0" smtClean="0"/>
              <a:t> -  </a:t>
            </a:r>
            <a:r>
              <a:rPr lang="ru-RU" sz="2200" dirty="0" err="1" smtClean="0"/>
              <a:t>послідовності</a:t>
            </a:r>
            <a:r>
              <a:rPr lang="ru-RU" sz="2200" dirty="0" smtClean="0"/>
              <a:t> </a:t>
            </a:r>
            <a:r>
              <a:rPr lang="ru-RU" sz="2200" dirty="0"/>
              <a:t>(список, кортеж та </a:t>
            </a:r>
            <a:r>
              <a:rPr lang="ru-RU" sz="2200" dirty="0" err="1"/>
              <a:t>ін</a:t>
            </a:r>
            <a:r>
              <a:rPr lang="ru-RU" sz="2200" dirty="0"/>
              <a:t>.). </a:t>
            </a:r>
            <a:endParaRPr lang="ru-RU" sz="2200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1994868" y="2615492"/>
            <a:ext cx="4572001" cy="178510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200" dirty="0" err="1"/>
              <a:t>Аргументи</a:t>
            </a:r>
            <a:r>
              <a:rPr lang="ru-RU" sz="2200" dirty="0"/>
              <a:t> </a:t>
            </a:r>
            <a:r>
              <a:rPr lang="ru-RU" sz="2200" dirty="0" err="1"/>
              <a:t>можуть</a:t>
            </a:r>
            <a:r>
              <a:rPr lang="ru-RU" sz="2200" dirty="0"/>
              <a:t> </a:t>
            </a:r>
            <a:r>
              <a:rPr lang="ru-RU" sz="2200" dirty="0" smtClean="0"/>
              <a:t>бути: 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200" dirty="0" err="1" smtClean="0">
                <a:solidFill>
                  <a:srgbClr val="0000CC"/>
                </a:solidFill>
              </a:rPr>
              <a:t>позиційними</a:t>
            </a:r>
            <a:r>
              <a:rPr lang="ru-RU" sz="2200" dirty="0">
                <a:solidFill>
                  <a:srgbClr val="0000CC"/>
                </a:solidFill>
              </a:rPr>
              <a:t>, </a:t>
            </a:r>
            <a:endParaRPr lang="ru-RU" sz="2200" dirty="0" smtClean="0">
              <a:solidFill>
                <a:srgbClr val="0000CC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ru-RU" sz="2200" dirty="0" err="1" smtClean="0">
                <a:solidFill>
                  <a:srgbClr val="0000CC"/>
                </a:solidFill>
              </a:rPr>
              <a:t>іменованими</a:t>
            </a:r>
            <a:r>
              <a:rPr lang="ru-RU" sz="2200" dirty="0">
                <a:solidFill>
                  <a:srgbClr val="0000CC"/>
                </a:solidFill>
              </a:rPr>
              <a:t>, </a:t>
            </a:r>
            <a:endParaRPr lang="ru-RU" sz="2200" dirty="0" smtClean="0">
              <a:solidFill>
                <a:srgbClr val="0000CC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ru-RU" sz="2200" dirty="0" err="1" smtClean="0">
                <a:solidFill>
                  <a:srgbClr val="0000CC"/>
                </a:solidFill>
              </a:rPr>
              <a:t>обов’язковими</a:t>
            </a:r>
            <a:r>
              <a:rPr lang="ru-RU" sz="2200" dirty="0" smtClean="0">
                <a:solidFill>
                  <a:srgbClr val="0000CC"/>
                </a:solidFill>
              </a:rPr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200" dirty="0" smtClean="0">
                <a:solidFill>
                  <a:srgbClr val="0000CC"/>
                </a:solidFill>
              </a:rPr>
              <a:t>не </a:t>
            </a:r>
            <a:r>
              <a:rPr lang="ru-RU" sz="2200" dirty="0" err="1">
                <a:solidFill>
                  <a:srgbClr val="0000CC"/>
                </a:solidFill>
              </a:rPr>
              <a:t>обов’язковими</a:t>
            </a:r>
            <a:r>
              <a:rPr lang="ru-RU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19661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>
                <a:solidFill>
                  <a:srgbClr val="000000"/>
                </a:solidFill>
              </a:rPr>
              <a:t>Позиційні</a:t>
            </a:r>
            <a:r>
              <a:rPr lang="ru-RU" sz="3600" b="1" dirty="0">
                <a:solidFill>
                  <a:srgbClr val="000000"/>
                </a:solidFill>
              </a:rPr>
              <a:t> </a:t>
            </a:r>
            <a:r>
              <a:rPr lang="ru-RU" sz="3600" b="1" dirty="0" err="1">
                <a:solidFill>
                  <a:srgbClr val="000000"/>
                </a:solidFill>
              </a:rPr>
              <a:t>аргументи</a:t>
            </a:r>
            <a:r>
              <a:rPr lang="ru-RU" sz="3600" b="1" dirty="0">
                <a:solidFill>
                  <a:srgbClr val="000000"/>
                </a:solidFill>
              </a:rPr>
              <a:t> </a:t>
            </a:r>
            <a:endParaRPr lang="ru-RU" sz="3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44966" y="1013670"/>
            <a:ext cx="899903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err="1"/>
              <a:t>Найбільш</a:t>
            </a:r>
            <a:r>
              <a:rPr lang="ru-RU" sz="2200" dirty="0"/>
              <a:t> </a:t>
            </a:r>
            <a:r>
              <a:rPr lang="ru-RU" sz="2200" dirty="0" err="1"/>
              <a:t>поширений</a:t>
            </a:r>
            <a:r>
              <a:rPr lang="ru-RU" sz="2200" dirty="0"/>
              <a:t> тип </a:t>
            </a:r>
            <a:r>
              <a:rPr lang="ru-RU" sz="2200" dirty="0" err="1"/>
              <a:t>аргументів</a:t>
            </a:r>
            <a:r>
              <a:rPr lang="ru-RU" sz="2200" dirty="0"/>
              <a:t> – </a:t>
            </a:r>
            <a:r>
              <a:rPr lang="ru-RU" sz="2200" dirty="0" err="1"/>
              <a:t>це</a:t>
            </a:r>
            <a:r>
              <a:rPr lang="ru-RU" sz="2200" dirty="0"/>
              <a:t> </a:t>
            </a:r>
            <a:r>
              <a:rPr lang="ru-RU" sz="2200" dirty="0" err="1"/>
              <a:t>позиційні</a:t>
            </a:r>
            <a:r>
              <a:rPr lang="ru-RU" sz="2200" dirty="0"/>
              <a:t> </a:t>
            </a:r>
            <a:r>
              <a:rPr lang="ru-RU" sz="2200" dirty="0" err="1"/>
              <a:t>аргументи</a:t>
            </a:r>
            <a:r>
              <a:rPr lang="ru-RU" sz="2200" dirty="0"/>
              <a:t>, </a:t>
            </a:r>
            <a:r>
              <a:rPr lang="ru-RU" sz="2200" dirty="0" err="1" smtClean="0"/>
              <a:t>значення</a:t>
            </a:r>
            <a:r>
              <a:rPr lang="ru-RU" sz="2200" dirty="0" smtClean="0"/>
              <a:t> </a:t>
            </a:r>
            <a:r>
              <a:rPr lang="ru-RU" sz="2200" dirty="0" err="1" smtClean="0"/>
              <a:t>яких</a:t>
            </a:r>
            <a:r>
              <a:rPr lang="ru-RU" sz="2200" dirty="0" smtClean="0"/>
              <a:t> </a:t>
            </a:r>
            <a:r>
              <a:rPr lang="ru-RU" sz="2200" dirty="0" err="1"/>
              <a:t>копіюються</a:t>
            </a:r>
            <a:r>
              <a:rPr lang="ru-RU" sz="2200" dirty="0"/>
              <a:t> у </a:t>
            </a:r>
            <a:r>
              <a:rPr lang="ru-RU" sz="2200" dirty="0" err="1"/>
              <a:t>відповідні</a:t>
            </a:r>
            <a:r>
              <a:rPr lang="ru-RU" sz="2200" dirty="0"/>
              <a:t> </a:t>
            </a:r>
            <a:r>
              <a:rPr lang="ru-RU" sz="2200" dirty="0" err="1"/>
              <a:t>параметри</a:t>
            </a:r>
            <a:r>
              <a:rPr lang="ru-RU" sz="2200" dirty="0"/>
              <a:t> </a:t>
            </a:r>
            <a:r>
              <a:rPr lang="ru-RU" sz="2200" dirty="0" err="1"/>
              <a:t>функції</a:t>
            </a:r>
            <a:r>
              <a:rPr lang="ru-RU" sz="2200" dirty="0"/>
              <a:t> </a:t>
            </a:r>
            <a:r>
              <a:rPr lang="ru-RU" sz="2200" dirty="0" err="1"/>
              <a:t>відповідно</a:t>
            </a:r>
            <a:r>
              <a:rPr lang="ru-RU" sz="2200" dirty="0"/>
              <a:t> до </a:t>
            </a:r>
            <a:r>
              <a:rPr lang="ru-RU" sz="2200" dirty="0" smtClean="0"/>
              <a:t>порядку </a:t>
            </a:r>
            <a:r>
              <a:rPr lang="ru-RU" sz="2200" dirty="0" err="1" smtClean="0"/>
              <a:t>слідування</a:t>
            </a:r>
            <a:r>
              <a:rPr lang="ru-RU" sz="2200" dirty="0"/>
              <a:t>, </a:t>
            </a:r>
            <a:r>
              <a:rPr lang="ru-RU" sz="2200" dirty="0" err="1"/>
              <a:t>необхідно</a:t>
            </a:r>
            <a:r>
              <a:rPr lang="ru-RU" sz="2200" dirty="0"/>
              <a:t> </a:t>
            </a:r>
            <a:r>
              <a:rPr lang="ru-RU" sz="2200" dirty="0" err="1"/>
              <a:t>пам’ятати</a:t>
            </a:r>
            <a:r>
              <a:rPr lang="ru-RU" sz="2200" dirty="0"/>
              <a:t> </a:t>
            </a:r>
            <a:r>
              <a:rPr lang="ru-RU" sz="2200" dirty="0" err="1"/>
              <a:t>кожну</a:t>
            </a:r>
            <a:r>
              <a:rPr lang="ru-RU" sz="2200" dirty="0"/>
              <a:t> </a:t>
            </a:r>
            <a:r>
              <a:rPr lang="ru-RU" sz="2200" dirty="0" err="1"/>
              <a:t>позицію</a:t>
            </a:r>
            <a:r>
              <a:rPr lang="ru-RU" sz="2200" dirty="0"/>
              <a:t> </a:t>
            </a:r>
            <a:r>
              <a:rPr lang="ru-RU" sz="2200" dirty="0" err="1"/>
              <a:t>аргументів</a:t>
            </a:r>
            <a:r>
              <a:rPr lang="ru-RU" sz="2200" dirty="0"/>
              <a:t>.</a:t>
            </a:r>
          </a:p>
        </p:txBody>
      </p:sp>
      <p:grpSp>
        <p:nvGrpSpPr>
          <p:cNvPr id="25" name="Группа 24"/>
          <p:cNvGrpSpPr/>
          <p:nvPr/>
        </p:nvGrpSpPr>
        <p:grpSpPr>
          <a:xfrm>
            <a:off x="312235" y="2302270"/>
            <a:ext cx="8207297" cy="2001868"/>
            <a:chOff x="345689" y="2447236"/>
            <a:chExt cx="8207297" cy="2001868"/>
          </a:xfrm>
        </p:grpSpPr>
        <p:grpSp>
          <p:nvGrpSpPr>
            <p:cNvPr id="18" name="Группа 17"/>
            <p:cNvGrpSpPr/>
            <p:nvPr/>
          </p:nvGrpSpPr>
          <p:grpSpPr>
            <a:xfrm>
              <a:off x="4839630" y="2480925"/>
              <a:ext cx="3713356" cy="1968179"/>
              <a:chOff x="4861932" y="2765270"/>
              <a:chExt cx="3713356" cy="1968179"/>
            </a:xfrm>
          </p:grpSpPr>
          <p:sp>
            <p:nvSpPr>
              <p:cNvPr id="11" name="Прямоугольник 10"/>
              <p:cNvSpPr/>
              <p:nvPr/>
            </p:nvSpPr>
            <p:spPr>
              <a:xfrm>
                <a:off x="4861932" y="2781986"/>
                <a:ext cx="3713356" cy="1951463"/>
              </a:xfrm>
              <a:prstGeom prst="rect">
                <a:avLst/>
              </a:prstGeom>
              <a:solidFill>
                <a:srgbClr val="C9F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uk-UA" dirty="0" smtClean="0"/>
                  <a:t>Функція</a:t>
                </a:r>
                <a:endParaRPr lang="ru-RU" dirty="0"/>
              </a:p>
            </p:txBody>
          </p:sp>
          <p:sp>
            <p:nvSpPr>
              <p:cNvPr id="12" name="Овал 11"/>
              <p:cNvSpPr/>
              <p:nvPr/>
            </p:nvSpPr>
            <p:spPr>
              <a:xfrm>
                <a:off x="4923264" y="3281801"/>
                <a:ext cx="1784195" cy="73598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uk-UA" b="1" dirty="0" smtClean="0"/>
                  <a:t>аргумент1</a:t>
                </a:r>
                <a:endParaRPr lang="ru-RU" b="1" dirty="0"/>
              </a:p>
            </p:txBody>
          </p:sp>
          <p:sp>
            <p:nvSpPr>
              <p:cNvPr id="13" name="Овал 12"/>
              <p:cNvSpPr/>
              <p:nvPr/>
            </p:nvSpPr>
            <p:spPr>
              <a:xfrm>
                <a:off x="6629400" y="3904036"/>
                <a:ext cx="1784195" cy="73598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uk-UA" b="1" dirty="0" smtClean="0"/>
                  <a:t>аргумент2</a:t>
                </a:r>
                <a:endParaRPr lang="ru-RU" b="1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770511" y="2765270"/>
                <a:ext cx="17177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uk-UA" b="1" dirty="0" smtClean="0"/>
                  <a:t>Виклик функції</a:t>
                </a:r>
                <a:endParaRPr lang="ru-RU" b="1" dirty="0"/>
              </a:p>
            </p:txBody>
          </p:sp>
        </p:grpSp>
        <p:grpSp>
          <p:nvGrpSpPr>
            <p:cNvPr id="17" name="Группа 16"/>
            <p:cNvGrpSpPr/>
            <p:nvPr/>
          </p:nvGrpSpPr>
          <p:grpSpPr>
            <a:xfrm>
              <a:off x="345689" y="2447236"/>
              <a:ext cx="3713356" cy="2001868"/>
              <a:chOff x="356840" y="2714865"/>
              <a:chExt cx="3713356" cy="2001868"/>
            </a:xfrm>
          </p:grpSpPr>
          <p:sp>
            <p:nvSpPr>
              <p:cNvPr id="4" name="Прямоугольник 3"/>
              <p:cNvSpPr/>
              <p:nvPr/>
            </p:nvSpPr>
            <p:spPr>
              <a:xfrm>
                <a:off x="356840" y="2765270"/>
                <a:ext cx="3713356" cy="195146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uk-UA" dirty="0" smtClean="0"/>
                  <a:t>Функція</a:t>
                </a:r>
                <a:endParaRPr lang="ru-RU" dirty="0"/>
              </a:p>
            </p:txBody>
          </p:sp>
          <p:sp>
            <p:nvSpPr>
              <p:cNvPr id="5" name="Овал 4"/>
              <p:cNvSpPr/>
              <p:nvPr/>
            </p:nvSpPr>
            <p:spPr>
              <a:xfrm>
                <a:off x="429323" y="3211319"/>
                <a:ext cx="1784195" cy="735980"/>
              </a:xfrm>
              <a:prstGeom prst="ellipse">
                <a:avLst/>
              </a:prstGeom>
              <a:solidFill>
                <a:srgbClr val="0000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uk-UA" b="1" dirty="0" smtClean="0"/>
                  <a:t>параметр1</a:t>
                </a:r>
                <a:endParaRPr lang="ru-RU" b="1" dirty="0"/>
              </a:p>
            </p:txBody>
          </p:sp>
          <p:sp>
            <p:nvSpPr>
              <p:cNvPr id="9" name="Овал 8"/>
              <p:cNvSpPr/>
              <p:nvPr/>
            </p:nvSpPr>
            <p:spPr>
              <a:xfrm>
                <a:off x="2135459" y="3833554"/>
                <a:ext cx="1784195" cy="735980"/>
              </a:xfrm>
              <a:prstGeom prst="ellipse">
                <a:avLst/>
              </a:prstGeom>
              <a:solidFill>
                <a:srgbClr val="0000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uk-UA" b="1" dirty="0" smtClean="0"/>
                  <a:t>параметр2</a:t>
                </a:r>
                <a:endParaRPr lang="ru-RU" b="1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109977" y="2714865"/>
                <a:ext cx="22423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uk-UA" b="1" dirty="0" smtClean="0"/>
                  <a:t>Оголошення функції</a:t>
                </a:r>
                <a:endParaRPr lang="ru-RU" b="1" dirty="0"/>
              </a:p>
            </p:txBody>
          </p:sp>
        </p:grpSp>
        <p:cxnSp>
          <p:nvCxnSpPr>
            <p:cNvPr id="20" name="Прямая со стрелкой 19"/>
            <p:cNvCxnSpPr/>
            <p:nvPr/>
          </p:nvCxnSpPr>
          <p:spPr>
            <a:xfrm flipH="1" flipV="1">
              <a:off x="2174613" y="3311680"/>
              <a:ext cx="2812771" cy="2363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 стрелкой 21"/>
            <p:cNvCxnSpPr/>
            <p:nvPr/>
          </p:nvCxnSpPr>
          <p:spPr>
            <a:xfrm flipH="1" flipV="1">
              <a:off x="3883537" y="3980767"/>
              <a:ext cx="2812771" cy="2363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592234" y="2954630"/>
              <a:ext cx="2310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uk-UA" dirty="0" smtClean="0">
                  <a:solidFill>
                    <a:srgbClr val="C00000"/>
                  </a:solidFill>
                </a:rPr>
                <a:t>Копіювання значення</a:t>
              </a:r>
              <a:endParaRPr lang="ru-RU" dirty="0">
                <a:solidFill>
                  <a:srgbClr val="C0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84100" y="3991679"/>
              <a:ext cx="2310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uk-UA" dirty="0" smtClean="0">
                  <a:solidFill>
                    <a:srgbClr val="C00000"/>
                  </a:solidFill>
                </a:rPr>
                <a:t>Копіювання значення</a:t>
              </a:r>
              <a:endParaRPr lang="ru-RU" dirty="0">
                <a:solidFill>
                  <a:srgbClr val="C00000"/>
                </a:solidFill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248" y="4404270"/>
            <a:ext cx="3550555" cy="2163797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406" y="4431260"/>
            <a:ext cx="3077736" cy="2136807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7280909" y="4452457"/>
            <a:ext cx="18630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 smtClean="0">
                <a:solidFill>
                  <a:srgbClr val="FF0000"/>
                </a:solidFill>
              </a:rPr>
              <a:t>Недолік</a:t>
            </a:r>
            <a:r>
              <a:rPr lang="uk-UA" b="1" dirty="0" smtClean="0"/>
              <a:t>:</a:t>
            </a:r>
          </a:p>
          <a:p>
            <a:r>
              <a:rPr lang="ru-RU" b="1" dirty="0" err="1"/>
              <a:t>потрібно</a:t>
            </a:r>
            <a:r>
              <a:rPr lang="ru-RU" b="1" dirty="0"/>
              <a:t> </a:t>
            </a:r>
            <a:r>
              <a:rPr lang="ru-RU" b="1" dirty="0" err="1"/>
              <a:t>запам’ятовувати</a:t>
            </a:r>
            <a:r>
              <a:rPr lang="ru-RU" b="1" dirty="0"/>
              <a:t> </a:t>
            </a:r>
            <a:r>
              <a:rPr lang="ru-RU" b="1" dirty="0" err="1"/>
              <a:t>значення</a:t>
            </a:r>
            <a:r>
              <a:rPr lang="ru-RU" b="1" dirty="0"/>
              <a:t> </a:t>
            </a:r>
            <a:r>
              <a:rPr lang="ru-RU" b="1" dirty="0" err="1"/>
              <a:t>кожної</a:t>
            </a:r>
            <a:r>
              <a:rPr lang="ru-RU" b="1" dirty="0"/>
              <a:t> </a:t>
            </a:r>
            <a:r>
              <a:rPr lang="ru-RU" b="1" dirty="0" err="1"/>
              <a:t>позиції</a:t>
            </a:r>
            <a:r>
              <a:rPr lang="ru-RU" b="1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960136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0659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>
                <a:solidFill>
                  <a:srgbClr val="000000"/>
                </a:solidFill>
              </a:rPr>
              <a:t>Іменовані</a:t>
            </a:r>
            <a:r>
              <a:rPr lang="ru-RU" sz="3600" b="1" dirty="0">
                <a:solidFill>
                  <a:srgbClr val="000000"/>
                </a:solidFill>
              </a:rPr>
              <a:t> </a:t>
            </a:r>
            <a:r>
              <a:rPr lang="ru-RU" sz="3600" b="1" dirty="0" err="1">
                <a:solidFill>
                  <a:srgbClr val="000000"/>
                </a:solidFill>
              </a:rPr>
              <a:t>аргументи</a:t>
            </a:r>
            <a:r>
              <a:rPr lang="ru-RU" sz="3600" b="1" dirty="0">
                <a:solidFill>
                  <a:srgbClr val="000000"/>
                </a:solidFill>
              </a:rPr>
              <a:t> </a:t>
            </a:r>
            <a:endParaRPr lang="ru-RU" sz="3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78059" y="1068724"/>
            <a:ext cx="906594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err="1"/>
              <a:t>Аргументи</a:t>
            </a:r>
            <a:r>
              <a:rPr lang="ru-RU" sz="2200" dirty="0"/>
              <a:t> у </a:t>
            </a:r>
            <a:r>
              <a:rPr lang="ru-RU" sz="2200" b="1" dirty="0" err="1"/>
              <a:t>виклику</a:t>
            </a:r>
            <a:r>
              <a:rPr lang="ru-RU" sz="2200" b="1" dirty="0"/>
              <a:t> </a:t>
            </a:r>
            <a:r>
              <a:rPr lang="ru-RU" sz="2200" b="1" dirty="0" err="1"/>
              <a:t>функції</a:t>
            </a:r>
            <a:r>
              <a:rPr lang="ru-RU" sz="2200" b="1" dirty="0"/>
              <a:t> </a:t>
            </a:r>
            <a:r>
              <a:rPr lang="ru-RU" sz="2200" dirty="0" err="1"/>
              <a:t>можна</a:t>
            </a:r>
            <a:r>
              <a:rPr lang="ru-RU" sz="2200" dirty="0"/>
              <a:t> </a:t>
            </a:r>
            <a:r>
              <a:rPr lang="ru-RU" sz="2200" dirty="0" err="1"/>
              <a:t>вказувати</a:t>
            </a:r>
            <a:r>
              <a:rPr lang="ru-RU" sz="2200" dirty="0"/>
              <a:t> </a:t>
            </a:r>
            <a:r>
              <a:rPr lang="ru-RU" sz="2200" dirty="0" err="1"/>
              <a:t>також</a:t>
            </a:r>
            <a:r>
              <a:rPr lang="ru-RU" sz="2200" dirty="0"/>
              <a:t> і за </a:t>
            </a:r>
            <a:r>
              <a:rPr lang="ru-RU" sz="2200" dirty="0" err="1"/>
              <a:t>допомогою</a:t>
            </a:r>
            <a:endParaRPr lang="ru-RU" sz="2200" dirty="0"/>
          </a:p>
          <a:p>
            <a:r>
              <a:rPr lang="ru-RU" sz="2200" dirty="0" err="1">
                <a:solidFill>
                  <a:srgbClr val="0000CC"/>
                </a:solidFill>
              </a:rPr>
              <a:t>іменованих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err="1">
                <a:solidFill>
                  <a:srgbClr val="0000CC"/>
                </a:solidFill>
              </a:rPr>
              <a:t>аргументів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/>
              <a:t>– </a:t>
            </a:r>
            <a:r>
              <a:rPr lang="ru-RU" sz="2200" dirty="0" err="1"/>
              <a:t>імен</a:t>
            </a:r>
            <a:r>
              <a:rPr lang="ru-RU" sz="2200" dirty="0"/>
              <a:t> </a:t>
            </a:r>
            <a:r>
              <a:rPr lang="ru-RU" sz="2200" dirty="0" err="1"/>
              <a:t>відповідних</a:t>
            </a:r>
            <a:r>
              <a:rPr lang="ru-RU" sz="2200" dirty="0"/>
              <a:t> </a:t>
            </a:r>
            <a:r>
              <a:rPr lang="ru-RU" sz="2200" dirty="0" err="1"/>
              <a:t>параметрів</a:t>
            </a:r>
            <a:r>
              <a:rPr lang="ru-RU" sz="2200" dirty="0"/>
              <a:t>. </a:t>
            </a:r>
            <a:endParaRPr lang="ru-RU" sz="2200" dirty="0" smtClean="0"/>
          </a:p>
          <a:p>
            <a:r>
              <a:rPr lang="ru-RU" sz="2200" dirty="0" smtClean="0"/>
              <a:t>Порядок </a:t>
            </a:r>
            <a:r>
              <a:rPr lang="ru-RU" sz="2200" dirty="0" err="1" smtClean="0"/>
              <a:t>слідування</a:t>
            </a:r>
            <a:r>
              <a:rPr lang="ru-RU" sz="2200" dirty="0" smtClean="0"/>
              <a:t> </a:t>
            </a:r>
            <a:r>
              <a:rPr lang="ru-RU" sz="2200" dirty="0" err="1" smtClean="0"/>
              <a:t>аргументів</a:t>
            </a:r>
            <a:r>
              <a:rPr lang="ru-RU" sz="2200" dirty="0"/>
              <a:t>, у </a:t>
            </a:r>
            <a:r>
              <a:rPr lang="ru-RU" sz="2200" dirty="0" err="1"/>
              <a:t>цьому</a:t>
            </a:r>
            <a:r>
              <a:rPr lang="ru-RU" sz="2200" dirty="0"/>
              <a:t> </a:t>
            </a:r>
            <a:r>
              <a:rPr lang="ru-RU" sz="2200" dirty="0" err="1"/>
              <a:t>випадку</a:t>
            </a:r>
            <a:r>
              <a:rPr lang="ru-RU" sz="2200" dirty="0"/>
              <a:t>, </a:t>
            </a:r>
            <a:r>
              <a:rPr lang="ru-RU" sz="2200" dirty="0" err="1"/>
              <a:t>може</a:t>
            </a:r>
            <a:r>
              <a:rPr lang="ru-RU" sz="2200" dirty="0"/>
              <a:t> бути </a:t>
            </a:r>
            <a:r>
              <a:rPr lang="ru-RU" sz="2200" dirty="0" err="1"/>
              <a:t>яким</a:t>
            </a:r>
            <a:r>
              <a:rPr lang="ru-RU" sz="2200" dirty="0"/>
              <a:t> </a:t>
            </a:r>
            <a:r>
              <a:rPr lang="ru-RU" sz="2200" dirty="0" err="1"/>
              <a:t>завгодно</a:t>
            </a:r>
            <a:r>
              <a:rPr lang="ru-RU" sz="2200" dirty="0"/>
              <a:t>: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58" y="2676756"/>
            <a:ext cx="4246986" cy="231898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9610" y="2676756"/>
            <a:ext cx="3449561" cy="231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8109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0659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>
                <a:solidFill>
                  <a:srgbClr val="000000"/>
                </a:solidFill>
              </a:rPr>
              <a:t>Іменовані</a:t>
            </a:r>
            <a:r>
              <a:rPr lang="ru-RU" sz="3600" b="1" dirty="0">
                <a:solidFill>
                  <a:srgbClr val="000000"/>
                </a:solidFill>
              </a:rPr>
              <a:t> </a:t>
            </a:r>
            <a:r>
              <a:rPr lang="ru-RU" sz="3600" b="1" dirty="0" err="1">
                <a:solidFill>
                  <a:srgbClr val="000000"/>
                </a:solidFill>
              </a:rPr>
              <a:t>аргументи</a:t>
            </a:r>
            <a:r>
              <a:rPr lang="ru-RU" sz="3600" b="1" dirty="0">
                <a:solidFill>
                  <a:srgbClr val="000000"/>
                </a:solidFill>
              </a:rPr>
              <a:t> </a:t>
            </a:r>
            <a:endParaRPr lang="ru-RU" sz="3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78059" y="1068724"/>
            <a:ext cx="90659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/>
              <a:t>Можна</a:t>
            </a:r>
            <a:r>
              <a:rPr lang="ru-RU" sz="2400" dirty="0"/>
              <a:t> </a:t>
            </a:r>
            <a:r>
              <a:rPr lang="ru-RU" sz="2400" dirty="0" err="1"/>
              <a:t>об’єднувати</a:t>
            </a:r>
            <a:r>
              <a:rPr lang="ru-RU" sz="2400" dirty="0"/>
              <a:t> </a:t>
            </a:r>
            <a:r>
              <a:rPr lang="ru-RU" sz="2400" dirty="0" err="1"/>
              <a:t>позиційні</a:t>
            </a:r>
            <a:r>
              <a:rPr lang="ru-RU" sz="2400" dirty="0"/>
              <a:t> </a:t>
            </a:r>
            <a:r>
              <a:rPr lang="ru-RU" sz="2400" dirty="0" err="1"/>
              <a:t>аргументи</a:t>
            </a:r>
            <a:r>
              <a:rPr lang="ru-RU" sz="2400" dirty="0"/>
              <a:t> та </a:t>
            </a:r>
            <a:r>
              <a:rPr lang="ru-RU" sz="2400" dirty="0" err="1"/>
              <a:t>іменовані</a:t>
            </a:r>
            <a:r>
              <a:rPr lang="ru-RU" sz="2400" dirty="0"/>
              <a:t> </a:t>
            </a:r>
            <a:r>
              <a:rPr lang="ru-RU" sz="2400" dirty="0" err="1"/>
              <a:t>аргументи</a:t>
            </a:r>
            <a:r>
              <a:rPr lang="ru-RU" sz="2400" dirty="0"/>
              <a:t>. </a:t>
            </a:r>
            <a:endParaRPr lang="ru-RU" sz="22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294925" y="1661522"/>
            <a:ext cx="278691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200" dirty="0">
                <a:solidFill>
                  <a:srgbClr val="0000CC"/>
                </a:solidFill>
              </a:rPr>
              <a:t>print (</a:t>
            </a:r>
            <a:r>
              <a:rPr lang="en-GB" sz="2200" dirty="0" err="1">
                <a:solidFill>
                  <a:srgbClr val="0000CC"/>
                </a:solidFill>
              </a:rPr>
              <a:t>func</a:t>
            </a:r>
            <a:r>
              <a:rPr lang="en-GB" sz="2200" dirty="0">
                <a:solidFill>
                  <a:srgbClr val="0000CC"/>
                </a:solidFill>
              </a:rPr>
              <a:t>(2, 2, c = 3)) </a:t>
            </a:r>
            <a:endParaRPr lang="ru-RU" sz="2200" dirty="0">
              <a:solidFill>
                <a:srgbClr val="0000CC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8059" y="2781103"/>
            <a:ext cx="893212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err="1">
                <a:solidFill>
                  <a:srgbClr val="000000"/>
                </a:solidFill>
              </a:rPr>
              <a:t>Якщо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викликати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функцію</a:t>
            </a:r>
            <a:r>
              <a:rPr lang="ru-RU" sz="2200" dirty="0">
                <a:solidFill>
                  <a:srgbClr val="000000"/>
                </a:solidFill>
              </a:rPr>
              <a:t>, </a:t>
            </a:r>
            <a:r>
              <a:rPr lang="ru-RU" sz="2200" dirty="0" err="1">
                <a:solidFill>
                  <a:srgbClr val="000000"/>
                </a:solidFill>
              </a:rPr>
              <a:t>що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має</a:t>
            </a:r>
            <a:r>
              <a:rPr lang="ru-RU" sz="2200" dirty="0">
                <a:solidFill>
                  <a:srgbClr val="000000"/>
                </a:solidFill>
              </a:rPr>
              <a:t> як </a:t>
            </a:r>
            <a:r>
              <a:rPr lang="ru-RU" sz="2200" dirty="0" err="1">
                <a:solidFill>
                  <a:srgbClr val="000000"/>
                </a:solidFill>
              </a:rPr>
              <a:t>позиційні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аргументи</a:t>
            </a:r>
            <a:r>
              <a:rPr lang="ru-RU" sz="2200" dirty="0">
                <a:solidFill>
                  <a:srgbClr val="000000"/>
                </a:solidFill>
              </a:rPr>
              <a:t>, так і </a:t>
            </a:r>
            <a:r>
              <a:rPr lang="ru-RU" sz="2200" dirty="0" err="1">
                <a:solidFill>
                  <a:srgbClr val="000000"/>
                </a:solidFill>
              </a:rPr>
              <a:t>іменовані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аргументи</a:t>
            </a:r>
            <a:r>
              <a:rPr lang="ru-RU" sz="2200" dirty="0">
                <a:solidFill>
                  <a:srgbClr val="000000"/>
                </a:solidFill>
              </a:rPr>
              <a:t>, </a:t>
            </a:r>
            <a:r>
              <a:rPr lang="ru-RU" sz="2200" b="1" dirty="0">
                <a:solidFill>
                  <a:srgbClr val="000000"/>
                </a:solidFill>
              </a:rPr>
              <a:t>то </a:t>
            </a:r>
            <a:r>
              <a:rPr lang="ru-RU" sz="2200" b="1" dirty="0" err="1">
                <a:solidFill>
                  <a:srgbClr val="000000"/>
                </a:solidFill>
              </a:rPr>
              <a:t>позиційні</a:t>
            </a:r>
            <a:r>
              <a:rPr lang="ru-RU" sz="2200" b="1" dirty="0">
                <a:solidFill>
                  <a:srgbClr val="000000"/>
                </a:solidFill>
              </a:rPr>
              <a:t> </a:t>
            </a:r>
            <a:r>
              <a:rPr lang="ru-RU" sz="2200" b="1" dirty="0" err="1">
                <a:solidFill>
                  <a:srgbClr val="000000"/>
                </a:solidFill>
              </a:rPr>
              <a:t>аргументи</a:t>
            </a:r>
            <a:r>
              <a:rPr lang="ru-RU" sz="2200" b="1" dirty="0">
                <a:solidFill>
                  <a:srgbClr val="000000"/>
                </a:solidFill>
              </a:rPr>
              <a:t> </a:t>
            </a:r>
            <a:r>
              <a:rPr lang="ru-RU" sz="2200" b="1" dirty="0" err="1">
                <a:solidFill>
                  <a:srgbClr val="000000"/>
                </a:solidFill>
              </a:rPr>
              <a:t>необхідно</a:t>
            </a:r>
            <a:r>
              <a:rPr lang="ru-RU" sz="2200" b="1" dirty="0">
                <a:solidFill>
                  <a:srgbClr val="000000"/>
                </a:solidFill>
              </a:rPr>
              <a:t> </a:t>
            </a:r>
            <a:r>
              <a:rPr lang="ru-RU" sz="2200" b="1" dirty="0" err="1">
                <a:solidFill>
                  <a:srgbClr val="000000"/>
                </a:solidFill>
              </a:rPr>
              <a:t>вказувати</a:t>
            </a:r>
            <a:r>
              <a:rPr lang="ru-RU" sz="2200" b="1" dirty="0">
                <a:solidFill>
                  <a:srgbClr val="000000"/>
                </a:solidFill>
              </a:rPr>
              <a:t> першими. </a:t>
            </a:r>
            <a:endParaRPr lang="ru-RU" sz="22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294925" y="2219083"/>
            <a:ext cx="22168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Результат: </a:t>
            </a:r>
            <a:r>
              <a:rPr lang="ru-RU" sz="2400" dirty="0" smtClean="0">
                <a:solidFill>
                  <a:srgbClr val="0000CC"/>
                </a:solidFill>
              </a:rPr>
              <a:t>8</a:t>
            </a:r>
            <a:endParaRPr lang="ru-RU" sz="22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2302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/>
              <a:t>Параметри</a:t>
            </a:r>
            <a:r>
              <a:rPr lang="ru-RU" sz="3600" b="1" dirty="0"/>
              <a:t> за </a:t>
            </a:r>
            <a:r>
              <a:rPr lang="ru-RU" sz="3600" b="1" dirty="0" err="1"/>
              <a:t>замовчуванням</a:t>
            </a:r>
            <a:endParaRPr lang="ru-RU" sz="3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920368"/>
            <a:ext cx="9144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sz="2000" dirty="0" err="1"/>
              <a:t>Значення</a:t>
            </a:r>
            <a:r>
              <a:rPr lang="ru-RU" sz="2000" dirty="0"/>
              <a:t> за </a:t>
            </a:r>
            <a:r>
              <a:rPr lang="ru-RU" sz="2000" dirty="0" err="1"/>
              <a:t>замовчуванням</a:t>
            </a:r>
            <a:r>
              <a:rPr lang="ru-RU" sz="2000" dirty="0"/>
              <a:t> </a:t>
            </a:r>
            <a:r>
              <a:rPr lang="ru-RU" sz="2000" dirty="0" err="1" smtClean="0"/>
              <a:t>використовуються</a:t>
            </a:r>
            <a:r>
              <a:rPr lang="ru-RU" sz="2000" dirty="0" smtClean="0"/>
              <a:t> </a:t>
            </a:r>
            <a:r>
              <a:rPr lang="ru-RU" sz="2000" dirty="0"/>
              <a:t>в тому </a:t>
            </a:r>
            <a:r>
              <a:rPr lang="ru-RU" sz="2000" dirty="0" err="1"/>
              <a:t>випадку</a:t>
            </a:r>
            <a:r>
              <a:rPr lang="ru-RU" sz="2000" dirty="0"/>
              <a:t>, </a:t>
            </a:r>
            <a:r>
              <a:rPr lang="ru-RU" sz="2000" dirty="0" err="1"/>
              <a:t>якщо</a:t>
            </a:r>
            <a:r>
              <a:rPr lang="ru-RU" sz="2000" dirty="0"/>
              <a:t> </a:t>
            </a:r>
            <a:r>
              <a:rPr lang="ru-RU" sz="2000" dirty="0" err="1"/>
              <a:t>викликаючи</a:t>
            </a:r>
            <a:r>
              <a:rPr lang="ru-RU" sz="2000" dirty="0"/>
              <a:t> </a:t>
            </a:r>
            <a:r>
              <a:rPr lang="ru-RU" sz="2000" dirty="0" err="1"/>
              <a:t>функцію</a:t>
            </a:r>
            <a:r>
              <a:rPr lang="ru-RU" sz="2000" dirty="0"/>
              <a:t> не </a:t>
            </a:r>
            <a:r>
              <a:rPr lang="ru-RU" sz="2000" dirty="0" err="1"/>
              <a:t>було</a:t>
            </a:r>
            <a:r>
              <a:rPr lang="ru-RU" sz="2000" dirty="0"/>
              <a:t> </a:t>
            </a:r>
            <a:r>
              <a:rPr lang="ru-RU" sz="2000" dirty="0" err="1"/>
              <a:t>вказано</a:t>
            </a:r>
            <a:r>
              <a:rPr lang="ru-RU" sz="2000" dirty="0"/>
              <a:t> </a:t>
            </a:r>
            <a:r>
              <a:rPr lang="ru-RU" sz="2000" dirty="0" err="1"/>
              <a:t>відповідний</a:t>
            </a:r>
            <a:r>
              <a:rPr lang="ru-RU" sz="2000" dirty="0"/>
              <a:t> </a:t>
            </a:r>
            <a:r>
              <a:rPr lang="ru-RU" sz="2000" dirty="0" smtClean="0"/>
              <a:t>аргумент.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sz="2000" dirty="0" err="1"/>
              <a:t>Якщо</a:t>
            </a:r>
            <a:r>
              <a:rPr lang="ru-RU" sz="2000" dirty="0"/>
              <a:t> </a:t>
            </a:r>
            <a:r>
              <a:rPr lang="ru-RU" sz="2000" dirty="0" err="1"/>
              <a:t>під</a:t>
            </a:r>
            <a:r>
              <a:rPr lang="ru-RU" sz="2000" dirty="0"/>
              <a:t> час </a:t>
            </a:r>
            <a:r>
              <a:rPr lang="ru-RU" sz="2000" dirty="0" err="1"/>
              <a:t>виклику</a:t>
            </a:r>
            <a:r>
              <a:rPr lang="ru-RU" sz="2000" dirty="0"/>
              <a:t> </a:t>
            </a:r>
            <a:r>
              <a:rPr lang="ru-RU" sz="2000" dirty="0" err="1"/>
              <a:t>функції</a:t>
            </a:r>
            <a:r>
              <a:rPr lang="ru-RU" sz="2000" dirty="0"/>
              <a:t> </a:t>
            </a:r>
            <a:r>
              <a:rPr lang="ru-RU" sz="2000" dirty="0" err="1"/>
              <a:t>передається</a:t>
            </a:r>
            <a:r>
              <a:rPr lang="ru-RU" sz="2000" dirty="0"/>
              <a:t> аргумент, </a:t>
            </a:r>
            <a:r>
              <a:rPr lang="ru-RU" sz="2000" dirty="0" err="1" smtClean="0"/>
              <a:t>який</a:t>
            </a:r>
            <a:r>
              <a:rPr lang="ru-RU" sz="2000" dirty="0" smtClean="0"/>
              <a:t> </a:t>
            </a:r>
            <a:r>
              <a:rPr lang="ru-RU" sz="2000" dirty="0" err="1" smtClean="0"/>
              <a:t>відповідає</a:t>
            </a:r>
            <a:r>
              <a:rPr lang="ru-RU" sz="2000" dirty="0" smtClean="0"/>
              <a:t> </a:t>
            </a:r>
            <a:r>
              <a:rPr lang="ru-RU" sz="2000" dirty="0" err="1"/>
              <a:t>цьому</a:t>
            </a:r>
            <a:r>
              <a:rPr lang="ru-RU" sz="2000" dirty="0"/>
              <a:t> параметру, то </a:t>
            </a:r>
            <a:r>
              <a:rPr lang="ru-RU" sz="2000" dirty="0" err="1" smtClean="0"/>
              <a:t>застосовує</a:t>
            </a:r>
            <a:r>
              <a:rPr lang="uk-UA" sz="2000" dirty="0" err="1" smtClean="0"/>
              <a:t>ться</a:t>
            </a:r>
            <a:r>
              <a:rPr lang="ru-RU" sz="2000" dirty="0" smtClean="0"/>
              <a:t> </a:t>
            </a:r>
            <a:r>
              <a:rPr lang="ru-RU" sz="2000" dirty="0" err="1" smtClean="0"/>
              <a:t>значення</a:t>
            </a:r>
            <a:r>
              <a:rPr lang="ru-RU" sz="2000" dirty="0" smtClean="0"/>
              <a:t> </a:t>
            </a:r>
            <a:r>
              <a:rPr lang="ru-RU" sz="2000" dirty="0"/>
              <a:t>аргументу, </a:t>
            </a:r>
            <a:r>
              <a:rPr lang="ru-RU" sz="2000" dirty="0" err="1"/>
              <a:t>якщо</a:t>
            </a:r>
            <a:r>
              <a:rPr lang="ru-RU" sz="2000" dirty="0"/>
              <a:t> </a:t>
            </a:r>
            <a:r>
              <a:rPr lang="ru-RU" sz="2000" dirty="0" err="1"/>
              <a:t>його</a:t>
            </a:r>
            <a:r>
              <a:rPr lang="ru-RU" sz="2000" dirty="0"/>
              <a:t> </a:t>
            </a:r>
            <a:r>
              <a:rPr lang="ru-RU" sz="2000" dirty="0" err="1"/>
              <a:t>немає</a:t>
            </a:r>
            <a:r>
              <a:rPr lang="ru-RU" sz="2000" dirty="0"/>
              <a:t> – </a:t>
            </a:r>
            <a:r>
              <a:rPr lang="ru-RU" sz="2000" dirty="0" err="1" smtClean="0"/>
              <a:t>застосовується</a:t>
            </a:r>
            <a:r>
              <a:rPr lang="ru-RU" sz="2000" dirty="0" smtClean="0"/>
              <a:t> </a:t>
            </a:r>
            <a:r>
              <a:rPr lang="ru-RU" sz="2000" dirty="0" err="1"/>
              <a:t>значення</a:t>
            </a:r>
            <a:r>
              <a:rPr lang="ru-RU" sz="2000" dirty="0"/>
              <a:t> за </a:t>
            </a:r>
            <a:r>
              <a:rPr lang="ru-RU" sz="2000" dirty="0" err="1"/>
              <a:t>замовчуванням</a:t>
            </a:r>
            <a:r>
              <a:rPr lang="ru-RU" sz="20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sz="2000" dirty="0" err="1" smtClean="0"/>
              <a:t>Якщо</a:t>
            </a:r>
            <a:r>
              <a:rPr lang="ru-RU" sz="2000" dirty="0" smtClean="0"/>
              <a:t> </a:t>
            </a:r>
            <a:r>
              <a:rPr lang="ru-RU" sz="2000" dirty="0"/>
              <a:t>для параметра </a:t>
            </a:r>
            <a:r>
              <a:rPr lang="ru-RU" sz="2000" dirty="0" err="1"/>
              <a:t>визначено</a:t>
            </a:r>
            <a:r>
              <a:rPr lang="ru-RU" sz="2000" dirty="0"/>
              <a:t> </a:t>
            </a:r>
            <a:r>
              <a:rPr lang="ru-RU" sz="2000" dirty="0" err="1"/>
              <a:t>значення</a:t>
            </a:r>
            <a:r>
              <a:rPr lang="ru-RU" sz="2000" dirty="0"/>
              <a:t> за </a:t>
            </a:r>
            <a:r>
              <a:rPr lang="ru-RU" sz="2000" dirty="0" err="1" smtClean="0"/>
              <a:t>замовчуванням</a:t>
            </a:r>
            <a:r>
              <a:rPr lang="ru-RU" sz="2000" dirty="0" smtClean="0"/>
              <a:t>, то </a:t>
            </a:r>
            <a:r>
              <a:rPr lang="ru-RU" sz="2000" dirty="0" err="1"/>
              <a:t>можна</a:t>
            </a:r>
            <a:r>
              <a:rPr lang="ru-RU" sz="2000" dirty="0"/>
              <a:t> </a:t>
            </a:r>
            <a:r>
              <a:rPr lang="ru-RU" sz="2000" dirty="0" err="1"/>
              <a:t>вилучити</a:t>
            </a:r>
            <a:r>
              <a:rPr lang="ru-RU" sz="2000" dirty="0"/>
              <a:t> </a:t>
            </a:r>
            <a:r>
              <a:rPr lang="ru-RU" sz="2000" dirty="0" err="1"/>
              <a:t>відповідний</a:t>
            </a:r>
            <a:r>
              <a:rPr lang="ru-RU" sz="2000" dirty="0"/>
              <a:t> аргумент, </a:t>
            </a:r>
            <a:r>
              <a:rPr lang="ru-RU" sz="2000" dirty="0" err="1"/>
              <a:t>який</a:t>
            </a:r>
            <a:r>
              <a:rPr lang="ru-RU" sz="2000" dirty="0"/>
              <a:t>, </a:t>
            </a:r>
            <a:r>
              <a:rPr lang="ru-RU" sz="2000" dirty="0" err="1"/>
              <a:t>зазвичай</a:t>
            </a:r>
            <a:r>
              <a:rPr lang="ru-RU" sz="2000" dirty="0"/>
              <a:t>, входить у </a:t>
            </a:r>
            <a:r>
              <a:rPr lang="ru-RU" sz="2000" dirty="0" err="1" smtClean="0"/>
              <a:t>виклик</a:t>
            </a:r>
            <a:r>
              <a:rPr lang="ru-RU" sz="2000" dirty="0" smtClean="0"/>
              <a:t> </a:t>
            </a:r>
            <a:r>
              <a:rPr lang="ru-RU" sz="2000" dirty="0" err="1" smtClean="0"/>
              <a:t>функції</a:t>
            </a:r>
            <a:r>
              <a:rPr lang="ru-RU" sz="2000" dirty="0"/>
              <a:t>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834243" y="3124868"/>
            <a:ext cx="5992585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000" dirty="0" err="1">
                <a:solidFill>
                  <a:srgbClr val="0000CC"/>
                </a:solidFill>
              </a:rPr>
              <a:t>def</a:t>
            </a:r>
            <a:r>
              <a:rPr lang="en-GB" sz="2000" dirty="0">
                <a:solidFill>
                  <a:srgbClr val="0000CC"/>
                </a:solidFill>
              </a:rPr>
              <a:t> </a:t>
            </a:r>
            <a:r>
              <a:rPr lang="en-GB" sz="2000" dirty="0" err="1">
                <a:solidFill>
                  <a:srgbClr val="0000CC"/>
                </a:solidFill>
              </a:rPr>
              <a:t>func</a:t>
            </a:r>
            <a:r>
              <a:rPr lang="en-GB" sz="2000" dirty="0">
                <a:solidFill>
                  <a:srgbClr val="0000CC"/>
                </a:solidFill>
              </a:rPr>
              <a:t>(a, b, c=2): </a:t>
            </a:r>
          </a:p>
          <a:p>
            <a:r>
              <a:rPr lang="en-GB" sz="2000" dirty="0">
                <a:solidFill>
                  <a:srgbClr val="0000CC"/>
                </a:solidFill>
              </a:rPr>
              <a:t>return </a:t>
            </a:r>
            <a:r>
              <a:rPr lang="en-GB" sz="2000" dirty="0" err="1">
                <a:solidFill>
                  <a:srgbClr val="0000CC"/>
                </a:solidFill>
              </a:rPr>
              <a:t>a+b</a:t>
            </a:r>
            <a:r>
              <a:rPr lang="en-GB" sz="2000" dirty="0">
                <a:solidFill>
                  <a:srgbClr val="0000CC"/>
                </a:solidFill>
              </a:rPr>
              <a:t>*c </a:t>
            </a:r>
            <a:endParaRPr lang="uk-UA" sz="2000" dirty="0" smtClean="0">
              <a:solidFill>
                <a:srgbClr val="0000CC"/>
              </a:solidFill>
            </a:endParaRPr>
          </a:p>
          <a:p>
            <a:endParaRPr lang="uk-UA" sz="2000" dirty="0">
              <a:solidFill>
                <a:srgbClr val="0000CC"/>
              </a:solidFill>
            </a:endParaRPr>
          </a:p>
          <a:p>
            <a:r>
              <a:rPr lang="en-GB" sz="2000" dirty="0">
                <a:solidFill>
                  <a:srgbClr val="0000CC"/>
                </a:solidFill>
              </a:rPr>
              <a:t>print(</a:t>
            </a:r>
            <a:r>
              <a:rPr lang="en-GB" sz="2000" dirty="0" err="1">
                <a:solidFill>
                  <a:srgbClr val="0000CC"/>
                </a:solidFill>
              </a:rPr>
              <a:t>func</a:t>
            </a:r>
            <a:r>
              <a:rPr lang="en-GB" sz="2000" dirty="0">
                <a:solidFill>
                  <a:srgbClr val="0000CC"/>
                </a:solidFill>
              </a:rPr>
              <a:t>(1, 2)) </a:t>
            </a:r>
            <a:r>
              <a:rPr lang="uk-UA" sz="2000" dirty="0" smtClean="0">
                <a:solidFill>
                  <a:srgbClr val="0000CC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#</a:t>
            </a:r>
            <a:r>
              <a:rPr lang="uk-UA" sz="2000" dirty="0" smtClean="0">
                <a:solidFill>
                  <a:srgbClr val="FF0000"/>
                </a:solidFill>
              </a:rPr>
              <a:t> результат 5 при </a:t>
            </a:r>
            <a:r>
              <a:rPr lang="en-US" sz="2000" dirty="0" smtClean="0">
                <a:solidFill>
                  <a:srgbClr val="FF0000"/>
                </a:solidFill>
              </a:rPr>
              <a:t>a=1, b=2, c=2</a:t>
            </a:r>
            <a:endParaRPr lang="ru-RU" sz="2000" dirty="0">
              <a:solidFill>
                <a:srgbClr val="FF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1643" y="4403074"/>
            <a:ext cx="89807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err="1"/>
              <a:t>Механізм</a:t>
            </a:r>
            <a:r>
              <a:rPr lang="ru-RU" sz="2000" b="1" dirty="0"/>
              <a:t> </a:t>
            </a:r>
            <a:r>
              <a:rPr lang="ru-RU" sz="2000" b="1" dirty="0" err="1"/>
              <a:t>параметрів</a:t>
            </a:r>
            <a:r>
              <a:rPr lang="ru-RU" sz="2000" b="1" dirty="0"/>
              <a:t> за </a:t>
            </a:r>
            <a:r>
              <a:rPr lang="ru-RU" sz="2000" b="1" dirty="0" err="1"/>
              <a:t>замовчуванням</a:t>
            </a:r>
            <a:r>
              <a:rPr lang="ru-RU" sz="2000" b="1" dirty="0"/>
              <a:t> </a:t>
            </a:r>
            <a:r>
              <a:rPr lang="ru-RU" sz="2000" dirty="0" err="1"/>
              <a:t>діє</a:t>
            </a:r>
            <a:r>
              <a:rPr lang="ru-RU" sz="2000" dirty="0"/>
              <a:t> так: </a:t>
            </a:r>
            <a:r>
              <a:rPr lang="ru-RU" sz="2000" dirty="0" err="1"/>
              <a:t>якщо</a:t>
            </a:r>
            <a:r>
              <a:rPr lang="ru-RU" sz="2000" dirty="0"/>
              <a:t> </a:t>
            </a:r>
            <a:r>
              <a:rPr lang="ru-RU" sz="2000" dirty="0" err="1" smtClean="0"/>
              <a:t>змінну</a:t>
            </a:r>
            <a:r>
              <a:rPr lang="en-US" sz="2000" dirty="0" smtClean="0"/>
              <a:t> </a:t>
            </a:r>
            <a:r>
              <a:rPr lang="ru-RU" sz="2000" dirty="0" err="1" smtClean="0"/>
              <a:t>проініціалізовано</a:t>
            </a:r>
            <a:r>
              <a:rPr lang="ru-RU" sz="2000" dirty="0" smtClean="0"/>
              <a:t> </a:t>
            </a:r>
            <a:r>
              <a:rPr lang="ru-RU" sz="2000" dirty="0"/>
              <a:t>до </a:t>
            </a:r>
            <a:r>
              <a:rPr lang="ru-RU" sz="2000" dirty="0" err="1"/>
              <a:t>виклику</a:t>
            </a:r>
            <a:r>
              <a:rPr lang="ru-RU" sz="2000" dirty="0"/>
              <a:t> </a:t>
            </a:r>
            <a:r>
              <a:rPr lang="ru-RU" sz="2000" dirty="0" err="1"/>
              <a:t>функції</a:t>
            </a:r>
            <a:r>
              <a:rPr lang="ru-RU" sz="2000" dirty="0"/>
              <a:t>, то у </a:t>
            </a:r>
            <a:r>
              <a:rPr lang="ru-RU" sz="2000" dirty="0" err="1"/>
              <a:t>функцію</a:t>
            </a:r>
            <a:r>
              <a:rPr lang="ru-RU" sz="2000" dirty="0"/>
              <a:t> </a:t>
            </a:r>
            <a:r>
              <a:rPr lang="ru-RU" sz="2000" dirty="0" err="1" smtClean="0"/>
              <a:t>передається</a:t>
            </a:r>
            <a:r>
              <a:rPr lang="en-US" sz="2000" dirty="0" smtClean="0"/>
              <a:t> </a:t>
            </a:r>
            <a:r>
              <a:rPr lang="ru-RU" sz="2000" dirty="0" err="1" smtClean="0"/>
              <a:t>саме</a:t>
            </a:r>
            <a:r>
              <a:rPr lang="ru-RU" sz="2000" dirty="0" smtClean="0"/>
              <a:t> </a:t>
            </a:r>
            <a:r>
              <a:rPr lang="ru-RU" sz="2000" dirty="0" err="1"/>
              <a:t>це</a:t>
            </a:r>
            <a:r>
              <a:rPr lang="ru-RU" sz="2000" dirty="0"/>
              <a:t> </a:t>
            </a:r>
            <a:r>
              <a:rPr lang="ru-RU" sz="2000" dirty="0" err="1"/>
              <a:t>значення</a:t>
            </a:r>
            <a:r>
              <a:rPr lang="ru-RU" sz="2000" dirty="0"/>
              <a:t>, в </a:t>
            </a:r>
            <a:r>
              <a:rPr lang="ru-RU" sz="2000" dirty="0" err="1"/>
              <a:t>іншому</a:t>
            </a:r>
            <a:r>
              <a:rPr lang="ru-RU" sz="2000" dirty="0"/>
              <a:t> </a:t>
            </a:r>
            <a:r>
              <a:rPr lang="ru-RU" sz="2000" dirty="0" err="1"/>
              <a:t>випадку</a:t>
            </a:r>
            <a:r>
              <a:rPr lang="ru-RU" sz="2000" dirty="0"/>
              <a:t> у </a:t>
            </a:r>
            <a:r>
              <a:rPr lang="ru-RU" sz="2000" dirty="0" err="1"/>
              <a:t>функцію</a:t>
            </a:r>
            <a:r>
              <a:rPr lang="ru-RU" sz="2000" dirty="0"/>
              <a:t> </a:t>
            </a:r>
            <a:r>
              <a:rPr lang="ru-RU" sz="2000" dirty="0" err="1"/>
              <a:t>передається</a:t>
            </a:r>
            <a:r>
              <a:rPr lang="ru-RU" sz="2000" dirty="0"/>
              <a:t> </a:t>
            </a:r>
            <a:r>
              <a:rPr lang="ru-RU" sz="2000" dirty="0" err="1" smtClean="0"/>
              <a:t>значення</a:t>
            </a:r>
            <a:r>
              <a:rPr lang="ru-RU" sz="2000" dirty="0" smtClean="0"/>
              <a:t> </a:t>
            </a:r>
            <a:r>
              <a:rPr lang="ru-RU" sz="2000" dirty="0"/>
              <a:t>за </a:t>
            </a:r>
            <a:r>
              <a:rPr lang="ru-RU" sz="2000" dirty="0" err="1"/>
              <a:t>замовчуванням</a:t>
            </a:r>
            <a:r>
              <a:rPr lang="ru-RU" sz="2000" dirty="0" smtClean="0"/>
              <a:t>..</a:t>
            </a:r>
            <a:endParaRPr lang="ru-RU" sz="2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992132" y="5515059"/>
            <a:ext cx="7957456" cy="132343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50800" dist="50800" dir="5400000" algn="ctr" rotWithShape="0">
              <a:srgbClr val="FF0000"/>
            </a:outerShdw>
          </a:effectLst>
        </p:spPr>
        <p:txBody>
          <a:bodyPr wrap="square">
            <a:spAutoFit/>
          </a:bodyPr>
          <a:lstStyle/>
          <a:p>
            <a:r>
              <a:rPr lang="ru-RU" sz="2000" dirty="0" err="1"/>
              <a:t>Тіло</a:t>
            </a:r>
            <a:r>
              <a:rPr lang="ru-RU" sz="2000" dirty="0"/>
              <a:t> </a:t>
            </a:r>
            <a:r>
              <a:rPr lang="ru-RU" sz="2000" dirty="0" err="1"/>
              <a:t>функції</a:t>
            </a:r>
            <a:r>
              <a:rPr lang="ru-RU" sz="2000" dirty="0"/>
              <a:t> не </a:t>
            </a:r>
            <a:r>
              <a:rPr lang="ru-RU" sz="2000" dirty="0" err="1"/>
              <a:t>виконується</a:t>
            </a:r>
            <a:r>
              <a:rPr lang="ru-RU" sz="2000" dirty="0"/>
              <a:t> при </a:t>
            </a:r>
            <a:r>
              <a:rPr lang="ru-RU" sz="2000" dirty="0" err="1"/>
              <a:t>її</a:t>
            </a:r>
            <a:r>
              <a:rPr lang="ru-RU" sz="2000" dirty="0"/>
              <a:t> </a:t>
            </a:r>
            <a:r>
              <a:rPr lang="ru-RU" sz="2000" dirty="0" err="1"/>
              <a:t>визначенні</a:t>
            </a:r>
            <a:r>
              <a:rPr lang="ru-RU" sz="2000" dirty="0"/>
              <a:t>, </a:t>
            </a:r>
            <a:r>
              <a:rPr lang="ru-RU" sz="2000" dirty="0" smtClean="0"/>
              <a:t>а </a:t>
            </a:r>
            <a:r>
              <a:rPr lang="ru-RU" sz="2000" dirty="0" err="1" smtClean="0"/>
              <a:t>тільки</a:t>
            </a:r>
            <a:r>
              <a:rPr lang="ru-RU" sz="2000" dirty="0" smtClean="0"/>
              <a:t> </a:t>
            </a:r>
            <a:r>
              <a:rPr lang="ru-RU" sz="2000" dirty="0" err="1"/>
              <a:t>компілюється</a:t>
            </a:r>
            <a:r>
              <a:rPr lang="ru-RU" sz="2000" dirty="0"/>
              <a:t>. І </a:t>
            </a:r>
            <a:r>
              <a:rPr lang="ru-RU" sz="2000" dirty="0" err="1"/>
              <a:t>навпаки</a:t>
            </a:r>
            <a:r>
              <a:rPr lang="ru-RU" sz="2000" dirty="0"/>
              <a:t>, </a:t>
            </a:r>
            <a:r>
              <a:rPr lang="ru-RU" sz="2000" dirty="0" err="1"/>
              <a:t>значення</a:t>
            </a:r>
            <a:r>
              <a:rPr lang="ru-RU" sz="2000" dirty="0"/>
              <a:t> за </a:t>
            </a:r>
            <a:r>
              <a:rPr lang="ru-RU" sz="2000" dirty="0" err="1"/>
              <a:t>замовчуванням</a:t>
            </a:r>
            <a:r>
              <a:rPr lang="ru-RU" sz="2000" dirty="0"/>
              <a:t> </a:t>
            </a:r>
            <a:r>
              <a:rPr lang="ru-RU" sz="2000" dirty="0" err="1" smtClean="0"/>
              <a:t>обчислюються</a:t>
            </a:r>
            <a:r>
              <a:rPr lang="ru-RU" sz="2000" dirty="0" smtClean="0"/>
              <a:t> </a:t>
            </a:r>
            <a:r>
              <a:rPr lang="ru-RU" sz="2000" dirty="0"/>
              <a:t>при </a:t>
            </a:r>
            <a:r>
              <a:rPr lang="ru-RU" sz="2000" dirty="0" err="1"/>
              <a:t>визначенні</a:t>
            </a:r>
            <a:r>
              <a:rPr lang="ru-RU" sz="2000" dirty="0"/>
              <a:t> </a:t>
            </a:r>
            <a:r>
              <a:rPr lang="ru-RU" sz="2000" dirty="0" err="1"/>
              <a:t>функції</a:t>
            </a:r>
            <a:r>
              <a:rPr lang="ru-RU" sz="2000" dirty="0"/>
              <a:t> та </a:t>
            </a:r>
            <a:r>
              <a:rPr lang="ru-RU" sz="2000" dirty="0" err="1"/>
              <a:t>зберігаються</a:t>
            </a:r>
            <a:r>
              <a:rPr lang="ru-RU" sz="2000" dirty="0"/>
              <a:t> в </a:t>
            </a:r>
            <a:r>
              <a:rPr lang="ru-RU" sz="2000" dirty="0" err="1"/>
              <a:t>об'єкті-функції</a:t>
            </a:r>
            <a:r>
              <a:rPr lang="ru-RU" sz="2000" dirty="0"/>
              <a:t>.</a:t>
            </a:r>
          </a:p>
          <a:p>
            <a:r>
              <a:rPr lang="ru-RU" sz="2000" dirty="0" err="1"/>
              <a:t>Тобто</a:t>
            </a:r>
            <a:r>
              <a:rPr lang="ru-RU" sz="2000" dirty="0"/>
              <a:t>, </a:t>
            </a:r>
            <a:r>
              <a:rPr lang="ru-RU" sz="2000" b="1" dirty="0" err="1">
                <a:solidFill>
                  <a:srgbClr val="0000CC"/>
                </a:solidFill>
              </a:rPr>
              <a:t>значення</a:t>
            </a:r>
            <a:r>
              <a:rPr lang="ru-RU" sz="2000" b="1" dirty="0">
                <a:solidFill>
                  <a:srgbClr val="0000CC"/>
                </a:solidFill>
              </a:rPr>
              <a:t> за </a:t>
            </a:r>
            <a:r>
              <a:rPr lang="ru-RU" sz="2000" b="1" dirty="0" err="1">
                <a:solidFill>
                  <a:srgbClr val="0000CC"/>
                </a:solidFill>
              </a:rPr>
              <a:t>замовчуванням</a:t>
            </a:r>
            <a:r>
              <a:rPr lang="ru-RU" sz="2000" b="1" dirty="0">
                <a:solidFill>
                  <a:srgbClr val="0000CC"/>
                </a:solidFill>
              </a:rPr>
              <a:t> </a:t>
            </a:r>
            <a:r>
              <a:rPr lang="ru-RU" sz="2000" b="1" dirty="0" err="1">
                <a:solidFill>
                  <a:srgbClr val="0000CC"/>
                </a:solidFill>
              </a:rPr>
              <a:t>установлюється</a:t>
            </a:r>
            <a:r>
              <a:rPr lang="ru-RU" sz="2000" b="1" dirty="0">
                <a:solidFill>
                  <a:srgbClr val="0000CC"/>
                </a:solidFill>
              </a:rPr>
              <a:t> </a:t>
            </a:r>
            <a:r>
              <a:rPr lang="ru-RU" sz="2000" b="1" dirty="0" err="1" smtClean="0">
                <a:solidFill>
                  <a:srgbClr val="0000CC"/>
                </a:solidFill>
              </a:rPr>
              <a:t>лише</a:t>
            </a:r>
            <a:r>
              <a:rPr lang="ru-RU" sz="2000" b="1" dirty="0" smtClean="0">
                <a:solidFill>
                  <a:srgbClr val="0000CC"/>
                </a:solidFill>
              </a:rPr>
              <a:t> один </a:t>
            </a:r>
            <a:r>
              <a:rPr lang="ru-RU" sz="2000" b="1" dirty="0">
                <a:solidFill>
                  <a:srgbClr val="0000CC"/>
                </a:solidFill>
              </a:rPr>
              <a:t>раз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61" y="5430538"/>
            <a:ext cx="399975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66862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890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ru-RU" sz="3200" b="1" dirty="0" err="1"/>
              <a:t>Передавання</a:t>
            </a:r>
            <a:r>
              <a:rPr lang="ru-RU" sz="3200" b="1" dirty="0"/>
              <a:t> у </a:t>
            </a:r>
            <a:r>
              <a:rPr lang="ru-RU" sz="3200" b="1" dirty="0" err="1" smtClean="0"/>
              <a:t>функцію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змінної</a:t>
            </a:r>
            <a:r>
              <a:rPr lang="ru-RU" sz="3200" b="1" dirty="0" smtClean="0"/>
              <a:t> </a:t>
            </a:r>
            <a:r>
              <a:rPr lang="ru-RU" sz="3200" b="1" dirty="0" err="1"/>
              <a:t>кількості</a:t>
            </a:r>
            <a:r>
              <a:rPr lang="ru-RU" sz="3200" b="1" dirty="0"/>
              <a:t> </a:t>
            </a:r>
            <a:r>
              <a:rPr lang="ru-RU" sz="3200" b="1" dirty="0" err="1"/>
              <a:t>аргументів</a:t>
            </a:r>
            <a:endParaRPr lang="ru-RU" sz="3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16358" y="927628"/>
            <a:ext cx="904602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000" dirty="0"/>
              <a:t>Для </a:t>
            </a:r>
            <a:r>
              <a:rPr lang="ru-RU" sz="2000" dirty="0" err="1" smtClean="0"/>
              <a:t>передавання</a:t>
            </a:r>
            <a:r>
              <a:rPr lang="ru-RU" sz="2000" dirty="0" smtClean="0"/>
              <a:t> </a:t>
            </a:r>
            <a:r>
              <a:rPr lang="ru-RU" sz="2000" dirty="0"/>
              <a:t>у </a:t>
            </a:r>
            <a:r>
              <a:rPr lang="ru-RU" sz="2000" dirty="0" err="1"/>
              <a:t>функцію</a:t>
            </a:r>
            <a:r>
              <a:rPr lang="ru-RU" sz="2000" dirty="0"/>
              <a:t> </a:t>
            </a:r>
            <a:r>
              <a:rPr lang="ru-RU" sz="2000" dirty="0" err="1"/>
              <a:t>змінного</a:t>
            </a:r>
            <a:r>
              <a:rPr lang="ru-RU" sz="2000" dirty="0"/>
              <a:t> числа </a:t>
            </a:r>
            <a:r>
              <a:rPr lang="ru-RU" sz="2000" dirty="0" err="1" smtClean="0"/>
              <a:t>аргументів</a:t>
            </a:r>
            <a:r>
              <a:rPr lang="ru-RU" sz="2000" dirty="0" smtClean="0"/>
              <a:t> в </a:t>
            </a:r>
            <a:r>
              <a:rPr lang="ru-RU" sz="2000" dirty="0" err="1" smtClean="0"/>
              <a:t>Python</a:t>
            </a:r>
            <a:r>
              <a:rPr lang="ru-RU" sz="2000" dirty="0" smtClean="0"/>
              <a:t> </a:t>
            </a:r>
            <a:r>
              <a:rPr lang="ru-RU" sz="2000" dirty="0" err="1"/>
              <a:t>можна</a:t>
            </a:r>
            <a:r>
              <a:rPr lang="ru-RU" sz="2000" dirty="0"/>
              <a:t> </a:t>
            </a:r>
            <a:r>
              <a:rPr lang="ru-RU" sz="2000" dirty="0" err="1"/>
              <a:t>скористатися</a:t>
            </a:r>
            <a:r>
              <a:rPr lang="ru-RU" sz="2000" dirty="0"/>
              <a:t> символом * перед списком </a:t>
            </a:r>
            <a:r>
              <a:rPr lang="ru-RU" sz="2000" dirty="0" err="1" smtClean="0"/>
              <a:t>аргументів</a:t>
            </a:r>
            <a:r>
              <a:rPr lang="ru-RU" sz="2000" dirty="0" smtClean="0"/>
              <a:t> </a:t>
            </a:r>
            <a:r>
              <a:rPr lang="ru-RU" sz="2000" dirty="0" err="1"/>
              <a:t>змінної</a:t>
            </a:r>
            <a:r>
              <a:rPr lang="ru-RU" sz="2000" dirty="0"/>
              <a:t> </a:t>
            </a:r>
            <a:r>
              <a:rPr lang="ru-RU" sz="2000" dirty="0" err="1"/>
              <a:t>довжини</a:t>
            </a:r>
            <a:r>
              <a:rPr lang="ru-RU" sz="2000" dirty="0" smtClean="0"/>
              <a:t>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000" dirty="0" smtClean="0"/>
              <a:t>В такому </a:t>
            </a:r>
            <a:r>
              <a:rPr lang="ru-RU" sz="2000" dirty="0" err="1" smtClean="0"/>
              <a:t>випадку</a:t>
            </a:r>
            <a:r>
              <a:rPr lang="ru-RU" sz="2000" dirty="0" smtClean="0"/>
              <a:t> </a:t>
            </a:r>
            <a:r>
              <a:rPr lang="ru-RU" sz="2000" dirty="0" err="1" smtClean="0"/>
              <a:t>функції</a:t>
            </a:r>
            <a:r>
              <a:rPr lang="ru-RU" sz="2000" dirty="0" smtClean="0"/>
              <a:t>   </a:t>
            </a:r>
            <a:r>
              <a:rPr lang="ru-RU" sz="2000" dirty="0" err="1" smtClean="0"/>
              <a:t>можна</a:t>
            </a:r>
            <a:r>
              <a:rPr lang="ru-RU" sz="2000" dirty="0" smtClean="0"/>
              <a:t> </a:t>
            </a:r>
            <a:r>
              <a:rPr lang="ru-RU" sz="2000" dirty="0" err="1" smtClean="0"/>
              <a:t>передати</a:t>
            </a:r>
            <a:r>
              <a:rPr lang="ru-RU" sz="2000" dirty="0" smtClean="0"/>
              <a:t> </a:t>
            </a:r>
            <a:r>
              <a:rPr lang="ru-RU" sz="2000" dirty="0"/>
              <a:t>будь-яку </a:t>
            </a:r>
            <a:r>
              <a:rPr lang="ru-RU" sz="2000" dirty="0" err="1"/>
              <a:t>кількість</a:t>
            </a:r>
            <a:r>
              <a:rPr lang="ru-RU" sz="2000" dirty="0"/>
              <a:t> </a:t>
            </a:r>
            <a:r>
              <a:rPr lang="ru-RU" sz="2000" dirty="0" err="1"/>
              <a:t>параметрів</a:t>
            </a:r>
            <a:r>
              <a:rPr lang="ru-RU" sz="2000" dirty="0"/>
              <a:t>. </a:t>
            </a:r>
            <a:endParaRPr lang="ru-RU" sz="2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000" dirty="0" err="1" smtClean="0"/>
              <a:t>Усі</a:t>
            </a:r>
            <a:r>
              <a:rPr lang="ru-RU" sz="2000" dirty="0" smtClean="0"/>
              <a:t> </a:t>
            </a:r>
            <a:r>
              <a:rPr lang="ru-RU" sz="2000" dirty="0" err="1"/>
              <a:t>передані</a:t>
            </a:r>
            <a:r>
              <a:rPr lang="ru-RU" sz="2000" dirty="0"/>
              <a:t> </a:t>
            </a:r>
            <a:r>
              <a:rPr lang="ru-RU" sz="2000" dirty="0" err="1"/>
              <a:t>параметри</a:t>
            </a:r>
            <a:r>
              <a:rPr lang="ru-RU" sz="2000" dirty="0"/>
              <a:t> </a:t>
            </a:r>
            <a:r>
              <a:rPr lang="ru-RU" sz="2000" dirty="0" err="1"/>
              <a:t>зберігаються</a:t>
            </a:r>
            <a:r>
              <a:rPr lang="ru-RU" sz="2000" dirty="0"/>
              <a:t> в </a:t>
            </a:r>
            <a:r>
              <a:rPr lang="ru-RU" sz="2000" dirty="0" err="1" smtClean="0"/>
              <a:t>кортежі</a:t>
            </a:r>
            <a:r>
              <a:rPr lang="ru-RU" sz="2000" dirty="0"/>
              <a:t>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66" y="2355281"/>
            <a:ext cx="5015665" cy="203166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154" y="2355281"/>
            <a:ext cx="4050846" cy="1857491"/>
          </a:xfrm>
          <a:prstGeom prst="rect">
            <a:avLst/>
          </a:prstGeom>
        </p:spPr>
      </p:pic>
      <p:cxnSp>
        <p:nvCxnSpPr>
          <p:cNvPr id="7" name="Прямая со стрелкой 6"/>
          <p:cNvCxnSpPr/>
          <p:nvPr/>
        </p:nvCxnSpPr>
        <p:spPr>
          <a:xfrm flipH="1">
            <a:off x="7728859" y="1992086"/>
            <a:ext cx="816427" cy="12954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310003" y="1866205"/>
            <a:ext cx="1911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>
                <a:solidFill>
                  <a:srgbClr val="FF0000"/>
                </a:solidFill>
              </a:rPr>
              <a:t>Порожній кортеж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221832" y="4386943"/>
            <a:ext cx="88350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>
                <a:solidFill>
                  <a:srgbClr val="000000"/>
                </a:solidFill>
              </a:rPr>
              <a:t>Якщо</a:t>
            </a:r>
            <a:r>
              <a:rPr lang="ru-RU" sz="2000" dirty="0">
                <a:solidFill>
                  <a:srgbClr val="000000"/>
                </a:solidFill>
              </a:rPr>
              <a:t> у </a:t>
            </a:r>
            <a:r>
              <a:rPr lang="ru-RU" sz="2000" dirty="0" err="1">
                <a:solidFill>
                  <a:srgbClr val="000000"/>
                </a:solidFill>
              </a:rPr>
              <a:t>функції</a:t>
            </a:r>
            <a:r>
              <a:rPr lang="ru-RU" sz="2000" dirty="0">
                <a:solidFill>
                  <a:srgbClr val="000000"/>
                </a:solidFill>
              </a:rPr>
              <a:t> є </a:t>
            </a:r>
            <a:r>
              <a:rPr lang="ru-RU" sz="2000" dirty="0" err="1">
                <a:solidFill>
                  <a:srgbClr val="000000"/>
                </a:solidFill>
              </a:rPr>
              <a:t>також</a:t>
            </a:r>
            <a:r>
              <a:rPr lang="ru-RU" sz="2000" dirty="0">
                <a:solidFill>
                  <a:srgbClr val="000000"/>
                </a:solidFill>
              </a:rPr>
              <a:t> </a:t>
            </a:r>
            <a:r>
              <a:rPr lang="ru-RU" sz="2000" dirty="0" err="1">
                <a:solidFill>
                  <a:srgbClr val="000000"/>
                </a:solidFill>
              </a:rPr>
              <a:t>обов’язкові</a:t>
            </a:r>
            <a:r>
              <a:rPr lang="ru-RU" sz="2000" dirty="0">
                <a:solidFill>
                  <a:srgbClr val="000000"/>
                </a:solidFill>
              </a:rPr>
              <a:t> </a:t>
            </a:r>
            <a:r>
              <a:rPr lang="ru-RU" sz="2000" dirty="0" err="1">
                <a:solidFill>
                  <a:srgbClr val="000000"/>
                </a:solidFill>
              </a:rPr>
              <a:t>позиційні</a:t>
            </a:r>
            <a:r>
              <a:rPr lang="ru-RU" sz="2000" dirty="0">
                <a:solidFill>
                  <a:srgbClr val="000000"/>
                </a:solidFill>
              </a:rPr>
              <a:t> </a:t>
            </a:r>
            <a:r>
              <a:rPr lang="ru-RU" sz="2000" dirty="0" err="1">
                <a:solidFill>
                  <a:srgbClr val="000000"/>
                </a:solidFill>
              </a:rPr>
              <a:t>аргументи</a:t>
            </a:r>
            <a:r>
              <a:rPr lang="ru-RU" sz="2000" dirty="0">
                <a:solidFill>
                  <a:srgbClr val="000000"/>
                </a:solidFill>
              </a:rPr>
              <a:t>, </a:t>
            </a:r>
            <a:r>
              <a:rPr lang="ru-RU" sz="2000" b="1" dirty="0" smtClean="0">
                <a:solidFill>
                  <a:srgbClr val="0000CC"/>
                </a:solidFill>
              </a:rPr>
              <a:t>*</a:t>
            </a:r>
            <a:r>
              <a:rPr lang="en-US" sz="2000" b="1" dirty="0" err="1" smtClean="0">
                <a:solidFill>
                  <a:srgbClr val="0000CC"/>
                </a:solidFill>
              </a:rPr>
              <a:t>args</a:t>
            </a:r>
            <a:r>
              <a:rPr lang="ru-RU" sz="2000" b="1" dirty="0" smtClean="0">
                <a:solidFill>
                  <a:srgbClr val="0000CC"/>
                </a:solidFill>
              </a:rPr>
              <a:t> </a:t>
            </a:r>
            <a:r>
              <a:rPr lang="ru-RU" sz="2000" dirty="0" err="1" smtClean="0">
                <a:solidFill>
                  <a:srgbClr val="000000"/>
                </a:solidFill>
              </a:rPr>
              <a:t>записується</a:t>
            </a:r>
            <a:r>
              <a:rPr lang="ru-RU" sz="2000" i="1" dirty="0" smtClean="0">
                <a:solidFill>
                  <a:srgbClr val="000000"/>
                </a:solidFill>
              </a:rPr>
              <a:t> </a:t>
            </a:r>
            <a:r>
              <a:rPr lang="ru-RU" sz="2000" dirty="0" smtClean="0">
                <a:solidFill>
                  <a:srgbClr val="000000"/>
                </a:solidFill>
              </a:rPr>
              <a:t>в </a:t>
            </a:r>
            <a:r>
              <a:rPr lang="ru-RU" sz="2000" dirty="0" err="1" smtClean="0">
                <a:solidFill>
                  <a:srgbClr val="000000"/>
                </a:solidFill>
              </a:rPr>
              <a:t>кінці</a:t>
            </a:r>
            <a:r>
              <a:rPr lang="ru-RU" sz="2000" dirty="0" smtClean="0">
                <a:solidFill>
                  <a:srgbClr val="000000"/>
                </a:solidFill>
              </a:rPr>
              <a:t> </a:t>
            </a:r>
            <a:r>
              <a:rPr lang="ru-RU" sz="2000" dirty="0">
                <a:solidFill>
                  <a:srgbClr val="000000"/>
                </a:solidFill>
              </a:rPr>
              <a:t>списку </a:t>
            </a:r>
            <a:r>
              <a:rPr lang="ru-RU" sz="2000" dirty="0" err="1" smtClean="0">
                <a:solidFill>
                  <a:srgbClr val="000000"/>
                </a:solidFill>
              </a:rPr>
              <a:t>параметрів</a:t>
            </a:r>
            <a:r>
              <a:rPr lang="ru-RU" sz="2000" dirty="0" smtClean="0">
                <a:solidFill>
                  <a:srgbClr val="000000"/>
                </a:solidFill>
              </a:rPr>
              <a:t> і </a:t>
            </a:r>
            <a:r>
              <a:rPr lang="ru-RU" sz="2000" dirty="0" err="1">
                <a:solidFill>
                  <a:srgbClr val="000000"/>
                </a:solidFill>
              </a:rPr>
              <a:t>отримає</a:t>
            </a:r>
            <a:r>
              <a:rPr lang="ru-RU" sz="2000" dirty="0">
                <a:solidFill>
                  <a:srgbClr val="000000"/>
                </a:solidFill>
              </a:rPr>
              <a:t> </a:t>
            </a:r>
            <a:r>
              <a:rPr lang="ru-RU" sz="2000" dirty="0" err="1">
                <a:solidFill>
                  <a:srgbClr val="000000"/>
                </a:solidFill>
              </a:rPr>
              <a:t>всі</a:t>
            </a:r>
            <a:r>
              <a:rPr lang="ru-RU" sz="2000" dirty="0">
                <a:solidFill>
                  <a:srgbClr val="000000"/>
                </a:solidFill>
              </a:rPr>
              <a:t> </a:t>
            </a:r>
            <a:r>
              <a:rPr lang="ru-RU" sz="2000" dirty="0" err="1">
                <a:solidFill>
                  <a:srgbClr val="000000"/>
                </a:solidFill>
              </a:rPr>
              <a:t>інші</a:t>
            </a:r>
            <a:r>
              <a:rPr lang="ru-RU" sz="2000" dirty="0">
                <a:solidFill>
                  <a:srgbClr val="000000"/>
                </a:solidFill>
              </a:rPr>
              <a:t> </a:t>
            </a:r>
            <a:r>
              <a:rPr lang="ru-RU" sz="2000" dirty="0" err="1">
                <a:solidFill>
                  <a:srgbClr val="000000"/>
                </a:solidFill>
              </a:rPr>
              <a:t>аргументи</a:t>
            </a:r>
            <a:r>
              <a:rPr lang="ru-RU" sz="2000" dirty="0">
                <a:solidFill>
                  <a:srgbClr val="000000"/>
                </a:solidFill>
              </a:rPr>
              <a:t>: </a:t>
            </a:r>
            <a:endParaRPr lang="ru-RU" sz="20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21893" y="5033274"/>
            <a:ext cx="4291622" cy="1477328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CC"/>
                </a:solidFill>
              </a:rPr>
              <a:t>def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err="1">
                <a:solidFill>
                  <a:srgbClr val="0000CC"/>
                </a:solidFill>
              </a:rPr>
              <a:t>print_more</a:t>
            </a:r>
            <a:r>
              <a:rPr lang="en-US" dirty="0">
                <a:solidFill>
                  <a:srgbClr val="0000CC"/>
                </a:solidFill>
              </a:rPr>
              <a:t>(numb_1, numb_2, *</a:t>
            </a:r>
            <a:r>
              <a:rPr lang="en-US" dirty="0" err="1">
                <a:solidFill>
                  <a:srgbClr val="0000CC"/>
                </a:solidFill>
              </a:rPr>
              <a:t>args</a:t>
            </a:r>
            <a:r>
              <a:rPr lang="en-US" dirty="0">
                <a:solidFill>
                  <a:srgbClr val="0000CC"/>
                </a:solidFill>
              </a:rPr>
              <a:t>): </a:t>
            </a:r>
            <a:endParaRPr lang="uk-UA" dirty="0" smtClean="0">
              <a:solidFill>
                <a:srgbClr val="0000CC"/>
              </a:solidFill>
            </a:endParaRPr>
          </a:p>
          <a:p>
            <a:r>
              <a:rPr lang="uk-UA" dirty="0" smtClean="0">
                <a:solidFill>
                  <a:srgbClr val="0000CC"/>
                </a:solidFill>
              </a:rPr>
              <a:t>       </a:t>
            </a:r>
            <a:r>
              <a:rPr lang="en-US" dirty="0" smtClean="0">
                <a:solidFill>
                  <a:srgbClr val="0000CC"/>
                </a:solidFill>
              </a:rPr>
              <a:t>print(numb_1</a:t>
            </a:r>
            <a:r>
              <a:rPr lang="en-US" dirty="0">
                <a:solidFill>
                  <a:srgbClr val="0000CC"/>
                </a:solidFill>
              </a:rPr>
              <a:t>) </a:t>
            </a:r>
            <a:endParaRPr lang="uk-UA" dirty="0" smtClean="0">
              <a:solidFill>
                <a:srgbClr val="0000CC"/>
              </a:solidFill>
            </a:endParaRPr>
          </a:p>
          <a:p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 smtClean="0">
                <a:solidFill>
                  <a:srgbClr val="0000CC"/>
                </a:solidFill>
              </a:rPr>
              <a:t>      </a:t>
            </a:r>
            <a:r>
              <a:rPr lang="en-US" dirty="0" smtClean="0">
                <a:solidFill>
                  <a:srgbClr val="0000CC"/>
                </a:solidFill>
              </a:rPr>
              <a:t>print(numb_2</a:t>
            </a:r>
            <a:r>
              <a:rPr lang="en-US" dirty="0">
                <a:solidFill>
                  <a:srgbClr val="0000CC"/>
                </a:solidFill>
              </a:rPr>
              <a:t>) </a:t>
            </a:r>
            <a:endParaRPr lang="uk-UA" dirty="0" smtClean="0">
              <a:solidFill>
                <a:srgbClr val="0000CC"/>
              </a:solidFill>
            </a:endParaRPr>
          </a:p>
          <a:p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 smtClean="0">
                <a:solidFill>
                  <a:srgbClr val="0000CC"/>
                </a:solidFill>
              </a:rPr>
              <a:t>      </a:t>
            </a:r>
            <a:r>
              <a:rPr lang="en-US" dirty="0" smtClean="0">
                <a:solidFill>
                  <a:srgbClr val="0000CC"/>
                </a:solidFill>
              </a:rPr>
              <a:t>print(</a:t>
            </a:r>
            <a:r>
              <a:rPr lang="en-US" dirty="0" err="1" smtClean="0">
                <a:solidFill>
                  <a:srgbClr val="0000CC"/>
                </a:solidFill>
              </a:rPr>
              <a:t>args</a:t>
            </a:r>
            <a:r>
              <a:rPr lang="en-US" dirty="0" smtClean="0">
                <a:solidFill>
                  <a:srgbClr val="0000CC"/>
                </a:solidFill>
              </a:rPr>
              <a:t>)</a:t>
            </a:r>
            <a:endParaRPr lang="uk-UA" dirty="0">
              <a:solidFill>
                <a:srgbClr val="0000CC"/>
              </a:solidFill>
            </a:endParaRPr>
          </a:p>
          <a:p>
            <a:r>
              <a:rPr lang="en-US" dirty="0" err="1" smtClean="0">
                <a:solidFill>
                  <a:srgbClr val="0000CC"/>
                </a:solidFill>
              </a:rPr>
              <a:t>print_more</a:t>
            </a:r>
            <a:r>
              <a:rPr lang="en-US" dirty="0" smtClean="0">
                <a:solidFill>
                  <a:srgbClr val="0000CC"/>
                </a:solidFill>
              </a:rPr>
              <a:t>(1</a:t>
            </a:r>
            <a:r>
              <a:rPr lang="en-US" dirty="0">
                <a:solidFill>
                  <a:srgbClr val="0000CC"/>
                </a:solidFill>
              </a:rPr>
              <a:t>, 2, 3, 4, 5, 6)</a:t>
            </a:r>
            <a:endParaRPr lang="ru-RU" dirty="0">
              <a:solidFill>
                <a:srgbClr val="0000CC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5387091" y="5440119"/>
            <a:ext cx="1125629" cy="923330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0000CC"/>
                </a:solidFill>
              </a:rPr>
              <a:t>1 </a:t>
            </a:r>
            <a:endParaRPr lang="ru-RU" dirty="0" smtClean="0">
              <a:solidFill>
                <a:srgbClr val="0000CC"/>
              </a:solidFill>
            </a:endParaRPr>
          </a:p>
          <a:p>
            <a:r>
              <a:rPr lang="ru-RU" dirty="0" smtClean="0">
                <a:solidFill>
                  <a:srgbClr val="0000CC"/>
                </a:solidFill>
              </a:rPr>
              <a:t>2 </a:t>
            </a:r>
          </a:p>
          <a:p>
            <a:r>
              <a:rPr lang="ru-RU" dirty="0" smtClean="0">
                <a:solidFill>
                  <a:srgbClr val="0000CC"/>
                </a:solidFill>
              </a:rPr>
              <a:t>(</a:t>
            </a:r>
            <a:r>
              <a:rPr lang="ru-RU" dirty="0">
                <a:solidFill>
                  <a:srgbClr val="0000CC"/>
                </a:solidFill>
              </a:rPr>
              <a:t>3, 4, 5, 6)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87091" y="5033274"/>
            <a:ext cx="117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>
                <a:solidFill>
                  <a:srgbClr val="FF0000"/>
                </a:solidFill>
              </a:rPr>
              <a:t>Результат: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398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9385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smtClean="0">
                <a:solidFill>
                  <a:srgbClr val="000000"/>
                </a:solidFill>
              </a:rPr>
              <a:t>Отримання іменованих аргументів </a:t>
            </a:r>
            <a:endParaRPr lang="ru-RU" sz="3600" dirty="0">
              <a:solidFill>
                <a:prstClr val="black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89570" y="1055792"/>
            <a:ext cx="895443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err="1">
                <a:solidFill>
                  <a:prstClr val="black"/>
                </a:solidFill>
              </a:rPr>
              <a:t>Можна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використовувати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b="1" dirty="0">
                <a:solidFill>
                  <a:srgbClr val="0000CC"/>
                </a:solidFill>
              </a:rPr>
              <a:t>**</a:t>
            </a:r>
            <a:r>
              <a:rPr lang="ru-RU" sz="2200" dirty="0">
                <a:solidFill>
                  <a:prstClr val="black"/>
                </a:solidFill>
              </a:rPr>
              <a:t>, </a:t>
            </a:r>
            <a:r>
              <a:rPr lang="ru-RU" sz="2200" dirty="0" err="1">
                <a:solidFill>
                  <a:prstClr val="black"/>
                </a:solidFill>
              </a:rPr>
              <a:t>щоб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згрупувати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іменовані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аргументи</a:t>
            </a:r>
            <a:r>
              <a:rPr lang="ru-RU" sz="2200" dirty="0">
                <a:solidFill>
                  <a:prstClr val="black"/>
                </a:solidFill>
              </a:rPr>
              <a:t> в словник, де </a:t>
            </a:r>
            <a:r>
              <a:rPr lang="ru-RU" sz="2200" dirty="0" err="1">
                <a:solidFill>
                  <a:prstClr val="black"/>
                </a:solidFill>
              </a:rPr>
              <a:t>імена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аргументів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стануть</a:t>
            </a:r>
            <a:r>
              <a:rPr lang="ru-RU" sz="2200" dirty="0">
                <a:solidFill>
                  <a:prstClr val="black"/>
                </a:solidFill>
              </a:rPr>
              <a:t> ключами, а </a:t>
            </a:r>
            <a:r>
              <a:rPr lang="ru-RU" sz="2200" dirty="0" err="1">
                <a:solidFill>
                  <a:prstClr val="black"/>
                </a:solidFill>
              </a:rPr>
              <a:t>їх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значення</a:t>
            </a:r>
            <a:r>
              <a:rPr lang="ru-RU" sz="2200" dirty="0">
                <a:solidFill>
                  <a:prstClr val="black"/>
                </a:solidFill>
              </a:rPr>
              <a:t> – </a:t>
            </a:r>
            <a:r>
              <a:rPr lang="ru-RU" sz="2200" dirty="0" err="1">
                <a:solidFill>
                  <a:prstClr val="black"/>
                </a:solidFill>
              </a:rPr>
              <a:t>відповідними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значеннями</a:t>
            </a:r>
            <a:r>
              <a:rPr lang="ru-RU" sz="2200" dirty="0">
                <a:solidFill>
                  <a:prstClr val="black"/>
                </a:solidFill>
              </a:rPr>
              <a:t> в словнику.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39058" y="2376587"/>
            <a:ext cx="4572000" cy="923330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r>
              <a:rPr lang="ru-RU" dirty="0" err="1">
                <a:solidFill>
                  <a:srgbClr val="0000CC"/>
                </a:solidFill>
              </a:rPr>
              <a:t>def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print_abc</a:t>
            </a:r>
            <a:r>
              <a:rPr lang="ru-RU" dirty="0">
                <a:solidFill>
                  <a:srgbClr val="0000CC"/>
                </a:solidFill>
              </a:rPr>
              <a:t>(**</a:t>
            </a:r>
            <a:r>
              <a:rPr lang="ru-RU" dirty="0" err="1">
                <a:solidFill>
                  <a:srgbClr val="0000CC"/>
                </a:solidFill>
              </a:rPr>
              <a:t>abc</a:t>
            </a:r>
            <a:r>
              <a:rPr lang="ru-RU" dirty="0">
                <a:solidFill>
                  <a:srgbClr val="0000CC"/>
                </a:solidFill>
              </a:rPr>
              <a:t>):</a:t>
            </a:r>
          </a:p>
          <a:p>
            <a:r>
              <a:rPr lang="ru-RU" dirty="0">
                <a:solidFill>
                  <a:srgbClr val="0000CC"/>
                </a:solidFill>
              </a:rPr>
              <a:t>    </a:t>
            </a:r>
            <a:r>
              <a:rPr lang="ru-RU" dirty="0" err="1">
                <a:solidFill>
                  <a:srgbClr val="0000CC"/>
                </a:solidFill>
              </a:rPr>
              <a:t>print</a:t>
            </a:r>
            <a:r>
              <a:rPr lang="ru-RU" dirty="0">
                <a:solidFill>
                  <a:srgbClr val="0000CC"/>
                </a:solidFill>
              </a:rPr>
              <a:t>('</a:t>
            </a:r>
            <a:r>
              <a:rPr lang="ru-RU" dirty="0" err="1">
                <a:solidFill>
                  <a:srgbClr val="0000CC"/>
                </a:solidFill>
              </a:rPr>
              <a:t>Іменовані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аргументи</a:t>
            </a:r>
            <a:r>
              <a:rPr lang="ru-RU" dirty="0">
                <a:solidFill>
                  <a:srgbClr val="0000CC"/>
                </a:solidFill>
              </a:rPr>
              <a:t>:', </a:t>
            </a:r>
            <a:r>
              <a:rPr lang="ru-RU" dirty="0" err="1">
                <a:solidFill>
                  <a:srgbClr val="0000CC"/>
                </a:solidFill>
              </a:rPr>
              <a:t>abc</a:t>
            </a:r>
            <a:r>
              <a:rPr lang="ru-RU" dirty="0">
                <a:solidFill>
                  <a:srgbClr val="0000CC"/>
                </a:solidFill>
              </a:rPr>
              <a:t>)</a:t>
            </a:r>
          </a:p>
          <a:p>
            <a:r>
              <a:rPr lang="ru-RU" dirty="0" err="1">
                <a:solidFill>
                  <a:srgbClr val="0000CC"/>
                </a:solidFill>
              </a:rPr>
              <a:t>print_abc</a:t>
            </a:r>
            <a:r>
              <a:rPr lang="ru-RU" dirty="0">
                <a:solidFill>
                  <a:srgbClr val="0000CC"/>
                </a:solidFill>
              </a:rPr>
              <a:t>(a = 1, b = 2, c = 3)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812602" y="4177976"/>
            <a:ext cx="4049635" cy="369332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none">
            <a:spAutoFit/>
          </a:bodyPr>
          <a:lstStyle/>
          <a:p>
            <a:r>
              <a:rPr lang="ru-RU" dirty="0" err="1">
                <a:solidFill>
                  <a:srgbClr val="0000CC"/>
                </a:solidFill>
              </a:rPr>
              <a:t>Іменовані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аргументи</a:t>
            </a:r>
            <a:r>
              <a:rPr lang="ru-RU" dirty="0">
                <a:solidFill>
                  <a:srgbClr val="0000CC"/>
                </a:solidFill>
              </a:rPr>
              <a:t>: {'a': 1, 'b': 2, 'c': 3}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02429" y="3744686"/>
            <a:ext cx="1115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>
                <a:solidFill>
                  <a:prstClr val="black"/>
                </a:solidFill>
              </a:rPr>
              <a:t>Результат</a:t>
            </a:r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111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0"/>
            <a:ext cx="9144000" cy="842383"/>
          </a:xfrm>
          <a:prstGeom prst="rect">
            <a:avLst/>
          </a:prstGeom>
          <a:noFill/>
          <a:ln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algn="ctr"/>
            <a:r>
              <a:rPr lang="uk-UA" b="1" dirty="0" smtClean="0">
                <a:cs typeface="Arial" pitchFamily="34" charset="0"/>
              </a:rPr>
              <a:t> Поняття функції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51039" y="960508"/>
            <a:ext cx="889499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folHlink"/>
              </a:buClr>
              <a:buFont typeface="Wingdings" pitchFamily="2" charset="2"/>
              <a:buChar char="q"/>
            </a:pPr>
            <a:r>
              <a:rPr lang="uk-UA" sz="2200" dirty="0"/>
              <a:t>Один з ефективних способів створення великих програм, </a:t>
            </a:r>
            <a:r>
              <a:rPr lang="uk-UA" sz="2200" b="1" i="1" dirty="0"/>
              <a:t>технологія низхідного проектування</a:t>
            </a:r>
            <a:r>
              <a:rPr lang="uk-UA" sz="2200" b="1" dirty="0"/>
              <a:t>,</a:t>
            </a:r>
            <a:r>
              <a:rPr lang="uk-UA" sz="2200" dirty="0"/>
              <a:t> полягає в їх конструюванні за принципом </a:t>
            </a:r>
            <a:r>
              <a:rPr lang="uk-UA" sz="2200" b="1" dirty="0">
                <a:solidFill>
                  <a:srgbClr val="990000"/>
                </a:solidFill>
              </a:rPr>
              <a:t>«розділяй і пануй»:</a:t>
            </a:r>
            <a:r>
              <a:rPr lang="uk-UA" sz="2200" dirty="0"/>
              <a:t> </a:t>
            </a:r>
          </a:p>
          <a:p>
            <a:pPr lvl="1" algn="ctr">
              <a:buClr>
                <a:srgbClr val="990000"/>
              </a:buClr>
            </a:pPr>
            <a:r>
              <a:rPr lang="uk-UA" sz="2400" b="1" dirty="0">
                <a:solidFill>
                  <a:srgbClr val="C00000"/>
                </a:solidFill>
              </a:rPr>
              <a:t>програма розглядається як набір фрагментів, кожний з яких: </a:t>
            </a:r>
          </a:p>
          <a:p>
            <a:pPr marL="1257300" lvl="2" indent="-342900">
              <a:buClr>
                <a:srgbClr val="990000"/>
              </a:buClr>
              <a:buFont typeface="Wingdings" panose="05000000000000000000" pitchFamily="2" charset="2"/>
              <a:buChar char="Ø"/>
            </a:pPr>
            <a:r>
              <a:rPr lang="uk-UA" sz="2200" dirty="0">
                <a:solidFill>
                  <a:srgbClr val="0000CC"/>
                </a:solidFill>
              </a:rPr>
              <a:t>виконує певну </a:t>
            </a:r>
            <a:r>
              <a:rPr lang="uk-UA" sz="2200" dirty="0" err="1">
                <a:solidFill>
                  <a:srgbClr val="0000CC"/>
                </a:solidFill>
              </a:rPr>
              <a:t>логічно</a:t>
            </a:r>
            <a:r>
              <a:rPr lang="uk-UA" sz="2200" dirty="0">
                <a:solidFill>
                  <a:srgbClr val="0000CC"/>
                </a:solidFill>
              </a:rPr>
              <a:t> завершену дію, </a:t>
            </a:r>
          </a:p>
          <a:p>
            <a:pPr marL="1257300" lvl="2" indent="-342900">
              <a:buClr>
                <a:srgbClr val="990000"/>
              </a:buClr>
              <a:buFont typeface="Wingdings" panose="05000000000000000000" pitchFamily="2" charset="2"/>
              <a:buChar char="Ø"/>
            </a:pPr>
            <a:r>
              <a:rPr lang="uk-UA" sz="2200" dirty="0">
                <a:solidFill>
                  <a:srgbClr val="0000CC"/>
                </a:solidFill>
              </a:rPr>
              <a:t>може бути виконаний декілька разів ,</a:t>
            </a:r>
          </a:p>
          <a:p>
            <a:pPr marL="1257300" lvl="2" indent="-342900">
              <a:buClr>
                <a:srgbClr val="990000"/>
              </a:buClr>
              <a:buFont typeface="Wingdings" panose="05000000000000000000" pitchFamily="2" charset="2"/>
              <a:buChar char="Ø"/>
            </a:pPr>
            <a:r>
              <a:rPr lang="uk-UA" sz="2200" dirty="0">
                <a:solidFill>
                  <a:srgbClr val="0000CC"/>
                </a:solidFill>
              </a:rPr>
              <a:t>є більш керованим, ніж програма в цілому. </a:t>
            </a:r>
          </a:p>
          <a:p>
            <a:pPr lvl="1">
              <a:buClr>
                <a:srgbClr val="990000"/>
              </a:buClr>
              <a:buFont typeface="Wingdings" pitchFamily="2" charset="2"/>
              <a:buChar char="Ш"/>
            </a:pPr>
            <a:endParaRPr lang="uk-UA" sz="2200" dirty="0">
              <a:solidFill>
                <a:srgbClr val="0000CC"/>
              </a:solidFill>
            </a:endParaRPr>
          </a:p>
          <a:p>
            <a:pPr>
              <a:buClr>
                <a:schemeClr val="folHlink"/>
              </a:buClr>
              <a:buFont typeface="Wingdings" pitchFamily="2" charset="2"/>
              <a:buChar char="q"/>
            </a:pPr>
            <a:r>
              <a:rPr lang="uk-UA" sz="2200" dirty="0"/>
              <a:t> Такий невеликий фрагмент програмного коду називається </a:t>
            </a:r>
            <a:r>
              <a:rPr lang="uk-UA" sz="2200" b="1" i="1" dirty="0" smtClean="0"/>
              <a:t>функцією</a:t>
            </a:r>
            <a:r>
              <a:rPr lang="uk-UA" sz="2200" dirty="0" smtClean="0"/>
              <a:t>. </a:t>
            </a:r>
            <a:endParaRPr lang="uk-UA" sz="2200" dirty="0"/>
          </a:p>
          <a:p>
            <a:pPr>
              <a:buClr>
                <a:schemeClr val="folHlink"/>
              </a:buClr>
              <a:buFont typeface="Wingdings" pitchFamily="2" charset="2"/>
              <a:buChar char="q"/>
            </a:pPr>
            <a:r>
              <a:rPr lang="uk-UA" sz="2200" dirty="0"/>
              <a:t> </a:t>
            </a:r>
            <a:r>
              <a:rPr lang="uk-UA" sz="2200" dirty="0" smtClean="0"/>
              <a:t>Функція позначається </a:t>
            </a:r>
            <a:r>
              <a:rPr lang="uk-UA" sz="2200" dirty="0"/>
              <a:t>ідентифікатором, тобто має власне </a:t>
            </a:r>
            <a:r>
              <a:rPr lang="uk-UA" sz="2200" b="1" dirty="0"/>
              <a:t>унікальне ім’я</a:t>
            </a:r>
            <a:r>
              <a:rPr lang="uk-UA" sz="2200" dirty="0"/>
              <a:t>. </a:t>
            </a:r>
          </a:p>
          <a:p>
            <a:pPr>
              <a:buClr>
                <a:schemeClr val="folHlink"/>
              </a:buClr>
              <a:buFont typeface="Wingdings" pitchFamily="2" charset="2"/>
              <a:buChar char="q"/>
            </a:pPr>
            <a:r>
              <a:rPr lang="uk-UA" sz="2200" dirty="0"/>
              <a:t> Вказування в тексті програми імені </a:t>
            </a:r>
            <a:r>
              <a:rPr lang="uk-UA" sz="2200" dirty="0" smtClean="0"/>
              <a:t>функції рівнозначне </a:t>
            </a:r>
            <a:r>
              <a:rPr lang="uk-UA" sz="2200" dirty="0"/>
              <a:t>запису всіх її операторів і називається </a:t>
            </a:r>
            <a:r>
              <a:rPr lang="uk-UA" sz="2200" b="1" dirty="0"/>
              <a:t>викликом </a:t>
            </a:r>
            <a:r>
              <a:rPr lang="uk-UA" sz="2200" b="1" dirty="0" smtClean="0"/>
              <a:t>функції.</a:t>
            </a:r>
            <a:r>
              <a:rPr lang="uk-UA" sz="2200" dirty="0" smtClean="0"/>
              <a:t> 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73460183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74562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>
                <a:solidFill>
                  <a:srgbClr val="000000"/>
                </a:solidFill>
              </a:rPr>
              <a:t>Внутрішні</a:t>
            </a:r>
            <a:r>
              <a:rPr lang="ru-RU" sz="3600" b="1" dirty="0">
                <a:solidFill>
                  <a:srgbClr val="000000"/>
                </a:solidFill>
              </a:rPr>
              <a:t> </a:t>
            </a:r>
            <a:r>
              <a:rPr lang="ru-RU" sz="3600" b="1" dirty="0" err="1">
                <a:solidFill>
                  <a:srgbClr val="000000"/>
                </a:solidFill>
              </a:rPr>
              <a:t>функції</a:t>
            </a:r>
            <a:r>
              <a:rPr lang="ru-RU" sz="3600" b="1" dirty="0">
                <a:solidFill>
                  <a:srgbClr val="000000"/>
                </a:solidFill>
              </a:rPr>
              <a:t> </a:t>
            </a:r>
            <a:endParaRPr lang="ru-RU" sz="3600" dirty="0">
              <a:solidFill>
                <a:prstClr val="black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67268" y="1076314"/>
            <a:ext cx="880946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200" dirty="0" err="1">
                <a:solidFill>
                  <a:srgbClr val="000000"/>
                </a:solidFill>
              </a:rPr>
              <a:t>Можна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визначити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функцію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всередині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іншої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функції</a:t>
            </a:r>
            <a:r>
              <a:rPr lang="ru-RU" sz="2200" dirty="0">
                <a:solidFill>
                  <a:srgbClr val="000000"/>
                </a:solidFill>
              </a:rPr>
              <a:t>: </a:t>
            </a:r>
            <a:endParaRPr lang="ru-RU" sz="2200" dirty="0">
              <a:solidFill>
                <a:prstClr val="black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80946" y="1855777"/>
            <a:ext cx="2442117" cy="175432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rgbClr val="0000CC"/>
                </a:solidFill>
                <a:latin typeface="Times New Roman" panose="02020603050405020304" pitchFamily="18" charset="0"/>
              </a:rPr>
              <a:t>def</a:t>
            </a:r>
            <a:r>
              <a:rPr lang="en-GB" dirty="0">
                <a:solidFill>
                  <a:srgbClr val="0000CC"/>
                </a:solidFill>
                <a:latin typeface="Times New Roman" panose="02020603050405020304" pitchFamily="18" charset="0"/>
              </a:rPr>
              <a:t> outer(a, b): </a:t>
            </a:r>
          </a:p>
          <a:p>
            <a:r>
              <a:rPr lang="en-GB" dirty="0">
                <a:solidFill>
                  <a:srgbClr val="0000CC"/>
                </a:solidFill>
                <a:latin typeface="Times New Roman" panose="02020603050405020304" pitchFamily="18" charset="0"/>
              </a:rPr>
              <a:t> </a:t>
            </a:r>
            <a:r>
              <a:rPr lang="en-GB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    </a:t>
            </a:r>
            <a:r>
              <a:rPr lang="en-GB" dirty="0" err="1" smtClean="0">
                <a:solidFill>
                  <a:srgbClr val="0000CC"/>
                </a:solidFill>
                <a:latin typeface="Times New Roman" panose="02020603050405020304" pitchFamily="18" charset="0"/>
              </a:rPr>
              <a:t>def</a:t>
            </a:r>
            <a:r>
              <a:rPr lang="en-GB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 </a:t>
            </a:r>
            <a:r>
              <a:rPr lang="en-GB" dirty="0">
                <a:solidFill>
                  <a:srgbClr val="0000CC"/>
                </a:solidFill>
                <a:latin typeface="Times New Roman" panose="02020603050405020304" pitchFamily="18" charset="0"/>
              </a:rPr>
              <a:t>inner(c, d): </a:t>
            </a:r>
          </a:p>
          <a:p>
            <a:r>
              <a:rPr lang="en-GB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           return </a:t>
            </a:r>
            <a:r>
              <a:rPr lang="en-GB" dirty="0">
                <a:solidFill>
                  <a:srgbClr val="0000CC"/>
                </a:solidFill>
                <a:latin typeface="Times New Roman" panose="02020603050405020304" pitchFamily="18" charset="0"/>
              </a:rPr>
              <a:t>c + d </a:t>
            </a:r>
          </a:p>
          <a:p>
            <a:r>
              <a:rPr lang="en-GB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     return </a:t>
            </a:r>
            <a:r>
              <a:rPr lang="en-GB" dirty="0">
                <a:solidFill>
                  <a:srgbClr val="0000CC"/>
                </a:solidFill>
                <a:latin typeface="Times New Roman" panose="02020603050405020304" pitchFamily="18" charset="0"/>
              </a:rPr>
              <a:t>inner(a, b) </a:t>
            </a:r>
          </a:p>
          <a:p>
            <a:endParaRPr lang="en-GB" dirty="0" smtClean="0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r>
              <a:rPr lang="en-GB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print(outer(4</a:t>
            </a:r>
            <a:r>
              <a:rPr lang="en-GB" dirty="0">
                <a:solidFill>
                  <a:srgbClr val="0000CC"/>
                </a:solidFill>
                <a:latin typeface="Times New Roman" panose="02020603050405020304" pitchFamily="18" charset="0"/>
              </a:rPr>
              <a:t>, 7))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991014" y="185577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Результатом запуску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даного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 коду буде: </a:t>
            </a:r>
          </a:p>
          <a:p>
            <a:r>
              <a:rPr lang="ru-RU" dirty="0">
                <a:solidFill>
                  <a:srgbClr val="0000CC"/>
                </a:solidFill>
                <a:latin typeface="Times New Roman" panose="02020603050405020304" pitchFamily="18" charset="0"/>
              </a:rPr>
              <a:t>11 </a:t>
            </a:r>
            <a:endParaRPr lang="ru-RU" dirty="0">
              <a:solidFill>
                <a:srgbClr val="0000C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44813" y="4547996"/>
            <a:ext cx="1427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 smtClean="0"/>
              <a:t>Недоліки</a:t>
            </a:r>
            <a:endParaRPr lang="ru-RU" sz="24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61369" y="3854904"/>
            <a:ext cx="24669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0394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07655"/>
            <a:ext cx="914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>
                <a:solidFill>
                  <a:srgbClr val="000000"/>
                </a:solidFill>
              </a:rPr>
              <a:t>Лабораторна</a:t>
            </a:r>
            <a:r>
              <a:rPr lang="ru-RU" sz="3600" b="1" dirty="0" smtClean="0">
                <a:solidFill>
                  <a:srgbClr val="000000"/>
                </a:solidFill>
              </a:rPr>
              <a:t> робота №4</a:t>
            </a:r>
            <a:endParaRPr lang="ru-RU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587371" y="957432"/>
            <a:ext cx="14589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 smtClean="0">
                <a:solidFill>
                  <a:srgbClr val="0000CC"/>
                </a:solidFill>
              </a:rPr>
              <a:t>Завдання</a:t>
            </a:r>
            <a:endParaRPr lang="ru-RU" sz="2400" b="1" dirty="0">
              <a:solidFill>
                <a:srgbClr val="0000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" y="3170959"/>
            <a:ext cx="9143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200" dirty="0" smtClean="0"/>
              <a:t>Розкладання функції </a:t>
            </a:r>
            <a:r>
              <a:rPr lang="en-US" sz="2200" dirty="0"/>
              <a:t>sin(x)</a:t>
            </a:r>
            <a:r>
              <a:rPr lang="uk-UA" sz="2200" dirty="0"/>
              <a:t> </a:t>
            </a:r>
            <a:r>
              <a:rPr lang="uk-UA" sz="2200" dirty="0" smtClean="0"/>
              <a:t>у степеневий ряд </a:t>
            </a:r>
            <a:r>
              <a:rPr lang="uk-UA" sz="2200" dirty="0" err="1" smtClean="0"/>
              <a:t>Маклорена</a:t>
            </a:r>
            <a:r>
              <a:rPr lang="uk-UA" sz="2200" dirty="0" smtClean="0"/>
              <a:t> виражається таким виразом:  </a:t>
            </a:r>
            <a:endParaRPr lang="ru-RU" sz="22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447837" y="4162269"/>
            <a:ext cx="1130529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9245369"/>
              </p:ext>
            </p:extLst>
          </p:nvPr>
        </p:nvGraphicFramePr>
        <p:xfrm>
          <a:off x="2184334" y="3555679"/>
          <a:ext cx="5919163" cy="8586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0" name="Уравнение" r:id="rId3" imgW="3086100" imgH="444500" progId="Equation.3">
                  <p:embed/>
                </p:oleObj>
              </mc:Choice>
              <mc:Fallback>
                <p:oleObj name="Уравнение" r:id="rId3" imgW="3086100" imgH="4445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4334" y="3555679"/>
                        <a:ext cx="5919163" cy="8586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22646" y="2729157"/>
            <a:ext cx="1026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 smtClean="0">
                <a:solidFill>
                  <a:srgbClr val="0000CC"/>
                </a:solidFill>
              </a:rPr>
              <a:t>Теорія</a:t>
            </a:r>
            <a:endParaRPr lang="ru-RU" sz="2400" b="1" dirty="0">
              <a:solidFill>
                <a:srgbClr val="0000CC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314951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200" dirty="0" smtClean="0"/>
              <a:t>Використовуючи  розкладання функції </a:t>
            </a:r>
            <a:r>
              <a:rPr lang="en-US" sz="2200" dirty="0" smtClean="0"/>
              <a:t>sin(x)</a:t>
            </a:r>
            <a:r>
              <a:rPr lang="uk-UA" sz="2200" dirty="0" smtClean="0"/>
              <a:t> в степеневий ряд </a:t>
            </a:r>
            <a:r>
              <a:rPr lang="uk-UA" sz="2200" dirty="0" err="1" smtClean="0"/>
              <a:t>Маклорена</a:t>
            </a:r>
            <a:r>
              <a:rPr lang="uk-UA" sz="2200" dirty="0" smtClean="0"/>
              <a:t> (або Тейлора), написати програму обчислення значення функції </a:t>
            </a:r>
            <a:r>
              <a:rPr lang="en-US" sz="2200" dirty="0" smtClean="0"/>
              <a:t>sin(x)</a:t>
            </a:r>
            <a:r>
              <a:rPr lang="uk-UA" sz="2200" dirty="0" smtClean="0"/>
              <a:t> при заданих аргументах. Для розкладання в степеневий ряд створити функцію мовою </a:t>
            </a:r>
            <a:r>
              <a:rPr lang="en-US" sz="2200" dirty="0" smtClean="0"/>
              <a:t>Python</a:t>
            </a:r>
            <a:r>
              <a:rPr lang="uk-UA" sz="2200" dirty="0" smtClean="0"/>
              <a:t>, що повертає значення і має параметри. </a:t>
            </a:r>
            <a:endParaRPr lang="ru-RU" sz="2200" dirty="0"/>
          </a:p>
        </p:txBody>
      </p:sp>
      <p:graphicFrame>
        <p:nvGraphicFramePr>
          <p:cNvPr id="11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5881737"/>
              </p:ext>
            </p:extLst>
          </p:nvPr>
        </p:nvGraphicFramePr>
        <p:xfrm>
          <a:off x="2046360" y="4805501"/>
          <a:ext cx="3886089" cy="976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" name="Формула" r:id="rId5" imgW="1866600" imgH="444240" progId="Equation.3">
                  <p:embed/>
                </p:oleObj>
              </mc:Choice>
              <mc:Fallback>
                <p:oleObj name="Формула" r:id="rId5" imgW="18666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6360" y="4805501"/>
                        <a:ext cx="3886089" cy="97613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Прямоугольник 11"/>
          <p:cNvSpPr/>
          <p:nvPr/>
        </p:nvSpPr>
        <p:spPr>
          <a:xfrm>
            <a:off x="0" y="4367076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200" dirty="0"/>
              <a:t>Позначивши через </a:t>
            </a:r>
            <a:r>
              <a:rPr lang="uk-UA" sz="2200" dirty="0" err="1"/>
              <a:t>a</a:t>
            </a:r>
            <a:r>
              <a:rPr lang="uk-UA" sz="2200" baseline="-25000" dirty="0" err="1"/>
              <a:t>i</a:t>
            </a:r>
            <a:r>
              <a:rPr lang="uk-UA" sz="2200" dirty="0"/>
              <a:t> значення і-го доданка, отримаємо таке рекурентне співвідношення:</a:t>
            </a:r>
          </a:p>
        </p:txBody>
      </p:sp>
      <p:graphicFrame>
        <p:nvGraphicFramePr>
          <p:cNvPr id="13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4015932"/>
              </p:ext>
            </p:extLst>
          </p:nvPr>
        </p:nvGraphicFramePr>
        <p:xfrm>
          <a:off x="1300443" y="5813563"/>
          <a:ext cx="7308297" cy="5091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2" name="Equation" r:id="rId7" imgW="4178160" imgH="241200" progId="Equation.3">
                  <p:embed/>
                </p:oleObj>
              </mc:Choice>
              <mc:Fallback>
                <p:oleObj name="Equation" r:id="rId7" imgW="41781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443" y="5813563"/>
                        <a:ext cx="7308297" cy="50917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Прямоугольник 13"/>
          <p:cNvSpPr/>
          <p:nvPr/>
        </p:nvSpPr>
        <p:spPr>
          <a:xfrm>
            <a:off x="73127" y="5781635"/>
            <a:ext cx="119366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200" dirty="0" smtClean="0"/>
              <a:t>Справді: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56867442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07655"/>
            <a:ext cx="914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>
                <a:solidFill>
                  <a:srgbClr val="000000"/>
                </a:solidFill>
              </a:rPr>
              <a:t>Лабораторна</a:t>
            </a:r>
            <a:r>
              <a:rPr lang="ru-RU" sz="3600" b="1" dirty="0" smtClean="0">
                <a:solidFill>
                  <a:srgbClr val="000000"/>
                </a:solidFill>
              </a:rPr>
              <a:t> робота №4</a:t>
            </a:r>
            <a:endParaRPr lang="ru-RU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549173" y="1046022"/>
            <a:ext cx="1479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 smtClean="0"/>
              <a:t>Алгоритм</a:t>
            </a:r>
            <a:endParaRPr lang="ru-RU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" y="1507687"/>
            <a:ext cx="9143999" cy="5055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uk-UA" sz="2150" dirty="0" smtClean="0"/>
              <a:t>Ввести значення </a:t>
            </a:r>
            <a:r>
              <a:rPr lang="uk-UA" sz="2150" dirty="0" err="1" smtClean="0"/>
              <a:t>аргумента</a:t>
            </a:r>
            <a:r>
              <a:rPr lang="uk-UA" sz="2150" dirty="0" smtClean="0"/>
              <a:t> функції.</a:t>
            </a:r>
          </a:p>
          <a:p>
            <a:pPr marL="457200" indent="-457200">
              <a:buAutoNum type="arabicPeriod"/>
            </a:pPr>
            <a:r>
              <a:rPr lang="uk-UA" sz="2150" dirty="0" smtClean="0"/>
              <a:t>Ввести точність розрахунку.</a:t>
            </a:r>
          </a:p>
          <a:p>
            <a:pPr marL="457200" indent="-457200">
              <a:buAutoNum type="arabicPeriod"/>
            </a:pPr>
            <a:r>
              <a:rPr lang="uk-UA" sz="2150" dirty="0" smtClean="0"/>
              <a:t>Задати початкове значення суми ряду, рівним значенню </a:t>
            </a:r>
            <a:r>
              <a:rPr lang="uk-UA" sz="2150" dirty="0" err="1" smtClean="0"/>
              <a:t>аргумента</a:t>
            </a:r>
            <a:r>
              <a:rPr lang="uk-UA" sz="2150" dirty="0" smtClean="0"/>
              <a:t>.</a:t>
            </a:r>
          </a:p>
          <a:p>
            <a:pPr marL="457200" indent="-457200">
              <a:buFontTx/>
              <a:buAutoNum type="arabicPeriod"/>
            </a:pPr>
            <a:r>
              <a:rPr lang="uk-UA" sz="2150" dirty="0" smtClean="0"/>
              <a:t>Задати </a:t>
            </a:r>
            <a:r>
              <a:rPr lang="uk-UA" sz="2150" dirty="0"/>
              <a:t>початкове </a:t>
            </a:r>
            <a:r>
              <a:rPr lang="uk-UA" sz="2150" dirty="0" smtClean="0"/>
              <a:t>значення елемента ряду, рівним значенню </a:t>
            </a:r>
            <a:r>
              <a:rPr lang="uk-UA" sz="2150" dirty="0" err="1"/>
              <a:t>аргумента</a:t>
            </a:r>
            <a:r>
              <a:rPr lang="uk-UA" sz="2150" dirty="0"/>
              <a:t>.</a:t>
            </a:r>
          </a:p>
          <a:p>
            <a:pPr marL="457200" indent="-457200">
              <a:buAutoNum type="arabicPeriod"/>
            </a:pPr>
            <a:r>
              <a:rPr lang="uk-UA" sz="2150" dirty="0" smtClean="0"/>
              <a:t>Задати початкове значення лічильника циклу рівним 2.</a:t>
            </a:r>
          </a:p>
          <a:p>
            <a:pPr marL="457200" indent="-457200">
              <a:buAutoNum type="arabicPeriod"/>
            </a:pPr>
            <a:r>
              <a:rPr lang="uk-UA" sz="2150" dirty="0" smtClean="0"/>
              <a:t>Поки модуль поточного елемента ряду більше точності розрахунку повторювати такі дії:</a:t>
            </a:r>
          </a:p>
          <a:p>
            <a:pPr lvl="1"/>
            <a:r>
              <a:rPr lang="uk-UA" sz="2150" dirty="0" smtClean="0"/>
              <a:t> 6.1. Обчислити поточний член ряду за формулою:</a:t>
            </a:r>
          </a:p>
          <a:p>
            <a:pPr lvl="1"/>
            <a:endParaRPr lang="uk-UA" sz="2150" dirty="0"/>
          </a:p>
          <a:p>
            <a:pPr lvl="1"/>
            <a:endParaRPr lang="uk-UA" sz="2150" dirty="0" smtClean="0"/>
          </a:p>
          <a:p>
            <a:pPr lvl="1"/>
            <a:endParaRPr lang="uk-UA" sz="2150" dirty="0" smtClean="0"/>
          </a:p>
          <a:p>
            <a:pPr lvl="1"/>
            <a:r>
              <a:rPr lang="uk-UA" sz="2150" dirty="0" smtClean="0"/>
              <a:t>6.2. Додати поточний елемент до суми ряду.</a:t>
            </a:r>
          </a:p>
          <a:p>
            <a:pPr lvl="1"/>
            <a:r>
              <a:rPr lang="uk-UA" sz="2150" dirty="0" smtClean="0"/>
              <a:t>6.3. Збільшити лічильник циклу на 2. Перейти на п. 6.1.</a:t>
            </a:r>
          </a:p>
          <a:p>
            <a:pPr marL="0" lvl="1"/>
            <a:r>
              <a:rPr lang="uk-UA" sz="2150" dirty="0" smtClean="0"/>
              <a:t> 7. по закінченні циклу повернути значення суми ряду. </a:t>
            </a:r>
          </a:p>
          <a:p>
            <a:pPr lvl="1"/>
            <a:r>
              <a:rPr lang="uk-UA" sz="2150" dirty="0" smtClean="0"/>
              <a:t> </a:t>
            </a:r>
            <a:endParaRPr lang="ru-RU" sz="2150" dirty="0"/>
          </a:p>
        </p:txBody>
      </p:sp>
      <p:graphicFrame>
        <p:nvGraphicFramePr>
          <p:cNvPr id="7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7912761"/>
              </p:ext>
            </p:extLst>
          </p:nvPr>
        </p:nvGraphicFramePr>
        <p:xfrm>
          <a:off x="2394856" y="4168299"/>
          <a:ext cx="3260195" cy="8189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Уравнение" r:id="rId3" imgW="1866600" imgH="444240" progId="Equation.3">
                  <p:embed/>
                </p:oleObj>
              </mc:Choice>
              <mc:Fallback>
                <p:oleObj name="Уравнение" r:id="rId3" imgW="18666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4856" y="4168299"/>
                        <a:ext cx="3260195" cy="81891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962047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07655"/>
            <a:ext cx="914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>
                <a:solidFill>
                  <a:srgbClr val="000000"/>
                </a:solidFill>
              </a:rPr>
              <a:t>Лабораторна</a:t>
            </a:r>
            <a:r>
              <a:rPr lang="ru-RU" sz="3600" b="1" dirty="0" smtClean="0">
                <a:solidFill>
                  <a:srgbClr val="000000"/>
                </a:solidFill>
              </a:rPr>
              <a:t> робота №4</a:t>
            </a:r>
            <a:endParaRPr lang="ru-RU" sz="3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55" y="1316490"/>
            <a:ext cx="5625764" cy="460533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3859" y="854825"/>
            <a:ext cx="1576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 smtClean="0">
                <a:solidFill>
                  <a:srgbClr val="0000CC"/>
                </a:solidFill>
              </a:rPr>
              <a:t>Програма </a:t>
            </a:r>
            <a:endParaRPr lang="ru-RU" sz="2400" b="1" dirty="0">
              <a:solidFill>
                <a:srgbClr val="0000CC"/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842" y="2801030"/>
            <a:ext cx="4412142" cy="242411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147877" y="2104344"/>
            <a:ext cx="1461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 smtClean="0">
                <a:solidFill>
                  <a:srgbClr val="0000CC"/>
                </a:solidFill>
              </a:rPr>
              <a:t>Результат</a:t>
            </a:r>
            <a:endParaRPr lang="ru-RU" sz="24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82080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07655"/>
            <a:ext cx="91439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 smtClean="0"/>
              <a:t>Розкладання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деяких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функцій</a:t>
            </a:r>
            <a:r>
              <a:rPr lang="ru-RU" sz="3200" b="1" dirty="0" smtClean="0"/>
              <a:t> </a:t>
            </a:r>
            <a:r>
              <a:rPr lang="ru-RU" sz="3200" b="1" dirty="0"/>
              <a:t>в ряд </a:t>
            </a:r>
            <a:r>
              <a:rPr lang="ru-RU" sz="3200" b="1" dirty="0" err="1" smtClean="0"/>
              <a:t>Маклорена</a:t>
            </a:r>
            <a:endParaRPr lang="ru-RU" sz="32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243" y="1228346"/>
            <a:ext cx="7029897" cy="508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57330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07655"/>
            <a:ext cx="91439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 smtClean="0"/>
              <a:t>Розкладання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деяких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функцій</a:t>
            </a:r>
            <a:r>
              <a:rPr lang="ru-RU" sz="3200" b="1" dirty="0" smtClean="0"/>
              <a:t> </a:t>
            </a:r>
            <a:r>
              <a:rPr lang="ru-RU" sz="3200" b="1" dirty="0"/>
              <a:t>в ряд </a:t>
            </a:r>
            <a:r>
              <a:rPr lang="ru-RU" sz="3200" b="1" dirty="0" err="1" smtClean="0"/>
              <a:t>Маклорена</a:t>
            </a:r>
            <a:endParaRPr lang="ru-RU" sz="3200" b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22" y="1126273"/>
            <a:ext cx="8930986" cy="532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82896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/>
          <p:cNvSpPr/>
          <p:nvPr/>
        </p:nvSpPr>
        <p:spPr>
          <a:xfrm>
            <a:off x="111211" y="1019352"/>
            <a:ext cx="9032789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endParaRPr lang="uk-UA" dirty="0" smtClean="0"/>
          </a:p>
          <a:p>
            <a:pPr>
              <a:spcAft>
                <a:spcPts val="600"/>
              </a:spcAft>
            </a:pPr>
            <a:endParaRPr lang="uk-UA" dirty="0" smtClean="0"/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endParaRPr lang="uk-UA" dirty="0"/>
          </a:p>
          <a:p>
            <a:pPr marL="457200" indent="-457200">
              <a:spcAft>
                <a:spcPts val="600"/>
              </a:spcAft>
              <a:buAutoNum type="arabicPeriod"/>
            </a:pPr>
            <a:endParaRPr lang="uk-UA" dirty="0"/>
          </a:p>
        </p:txBody>
      </p:sp>
      <p:sp>
        <p:nvSpPr>
          <p:cNvPr id="3" name="Прямоугольник 1"/>
          <p:cNvSpPr/>
          <p:nvPr/>
        </p:nvSpPr>
        <p:spPr>
          <a:xfrm>
            <a:off x="1187624" y="143203"/>
            <a:ext cx="7200800" cy="58477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lvl="0" algn="ctr" eaLnBrk="1" hangingPunct="1"/>
            <a:r>
              <a:rPr lang="uk-UA" sz="3200" b="1" dirty="0" smtClean="0">
                <a:solidFill>
                  <a:srgbClr val="FF0000"/>
                </a:solidFill>
                <a:latin typeface="Arial" charset="0"/>
              </a:rPr>
              <a:t>Завдання для самостійної роботи</a:t>
            </a:r>
            <a:endParaRPr lang="uk-UA" sz="3200" b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294967295"/>
          </p:nvPr>
        </p:nvSpPr>
        <p:spPr>
          <a:xfrm>
            <a:off x="8326419" y="6731668"/>
            <a:ext cx="817581" cy="252663"/>
          </a:xfrm>
        </p:spPr>
        <p:txBody>
          <a:bodyPr/>
          <a:lstStyle/>
          <a:p>
            <a:fld id="{7B90A16E-565A-4D16-A269-B03B8AC28450}" type="slidenum">
              <a:rPr lang="ru-RU" smtClean="0"/>
              <a:pPr/>
              <a:t>66</a:t>
            </a:fld>
            <a:r>
              <a:rPr lang="en-US" smtClean="0"/>
              <a:t>/63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1019352"/>
            <a:ext cx="9144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/>
            <a:r>
              <a:rPr lang="ru-RU" dirty="0" smtClean="0"/>
              <a:t>1. </a:t>
            </a:r>
            <a:r>
              <a:rPr lang="ru-RU" dirty="0" err="1" smtClean="0"/>
              <a:t>Напишіть</a:t>
            </a:r>
            <a:r>
              <a:rPr lang="ru-RU" dirty="0" smtClean="0"/>
              <a:t> </a:t>
            </a:r>
            <a:r>
              <a:rPr lang="ru-RU" dirty="0" err="1"/>
              <a:t>функцію</a:t>
            </a:r>
            <a:r>
              <a:rPr lang="ru-RU" dirty="0"/>
              <a:t>, яка </a:t>
            </a:r>
            <a:r>
              <a:rPr lang="ru-RU" dirty="0" err="1"/>
              <a:t>обчислює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r>
              <a:rPr lang="ru-RU" dirty="0"/>
              <a:t> </a:t>
            </a:r>
            <a:r>
              <a:rPr lang="ru-RU" dirty="0" err="1"/>
              <a:t>експоненти</a:t>
            </a:r>
            <a:r>
              <a:rPr lang="ru-RU" dirty="0"/>
              <a:t> за рекуррентной формулою. </a:t>
            </a:r>
            <a:r>
              <a:rPr lang="ru-RU" dirty="0" err="1"/>
              <a:t>Реалізуйте</a:t>
            </a:r>
            <a:r>
              <a:rPr lang="ru-RU" dirty="0"/>
              <a:t> контроль </a:t>
            </a:r>
            <a:r>
              <a:rPr lang="ru-RU" dirty="0" err="1"/>
              <a:t>точності</a:t>
            </a:r>
            <a:r>
              <a:rPr lang="ru-RU" dirty="0"/>
              <a:t> </a:t>
            </a:r>
            <a:r>
              <a:rPr lang="ru-RU" dirty="0" err="1"/>
              <a:t>обчислень</a:t>
            </a:r>
            <a:r>
              <a:rPr lang="ru-RU" dirty="0"/>
              <a:t> за </a:t>
            </a:r>
            <a:r>
              <a:rPr lang="ru-RU" dirty="0" err="1"/>
              <a:t>допомогою</a:t>
            </a:r>
            <a:r>
              <a:rPr lang="ru-RU" dirty="0"/>
              <a:t> </a:t>
            </a:r>
            <a:r>
              <a:rPr lang="ru-RU" dirty="0" err="1" smtClean="0"/>
              <a:t>додаткового</a:t>
            </a:r>
            <a:r>
              <a:rPr lang="ru-RU" dirty="0" smtClean="0"/>
              <a:t> параметра </a:t>
            </a:r>
            <a:r>
              <a:rPr lang="en-US" dirty="0" err="1" smtClean="0"/>
              <a:t>eps</a:t>
            </a:r>
            <a:r>
              <a:rPr lang="ru-RU" dirty="0" smtClean="0"/>
              <a:t> </a:t>
            </a:r>
            <a:r>
              <a:rPr lang="ru-RU" dirty="0" err="1"/>
              <a:t>зі</a:t>
            </a:r>
            <a:r>
              <a:rPr lang="ru-RU" dirty="0"/>
              <a:t> </a:t>
            </a:r>
            <a:r>
              <a:rPr lang="ru-RU" dirty="0" err="1"/>
              <a:t>значенням</a:t>
            </a:r>
            <a:r>
              <a:rPr lang="ru-RU" dirty="0"/>
              <a:t> за </a:t>
            </a:r>
            <a:r>
              <a:rPr lang="ru-RU" dirty="0" err="1"/>
              <a:t>замовчуванням</a:t>
            </a:r>
            <a:r>
              <a:rPr lang="ru-RU" dirty="0"/>
              <a:t> (</a:t>
            </a:r>
            <a:r>
              <a:rPr lang="ru-RU" dirty="0" err="1"/>
              <a:t>слід</a:t>
            </a:r>
            <a:r>
              <a:rPr lang="ru-RU" dirty="0"/>
              <a:t> </a:t>
            </a:r>
            <a:r>
              <a:rPr lang="ru-RU" dirty="0" err="1"/>
              <a:t>зупинити</a:t>
            </a:r>
            <a:r>
              <a:rPr lang="ru-RU" dirty="0"/>
              <a:t> </a:t>
            </a:r>
            <a:r>
              <a:rPr lang="ru-RU" dirty="0" err="1"/>
              <a:t>обчислення</a:t>
            </a:r>
            <a:r>
              <a:rPr lang="ru-RU" dirty="0"/>
              <a:t>, коли </a:t>
            </a:r>
            <a:r>
              <a:rPr lang="ru-RU" dirty="0" err="1"/>
              <a:t>чергове</a:t>
            </a:r>
            <a:r>
              <a:rPr lang="ru-RU" dirty="0"/>
              <a:t> </a:t>
            </a:r>
            <a:r>
              <a:rPr lang="ru-RU" dirty="0" err="1"/>
              <a:t>наближення</a:t>
            </a:r>
            <a:r>
              <a:rPr lang="ru-RU" dirty="0"/>
              <a:t> буде </a:t>
            </a:r>
            <a:r>
              <a:rPr lang="ru-RU" dirty="0" err="1"/>
              <a:t>відрізнятися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 smtClean="0"/>
              <a:t>попереднього</a:t>
            </a:r>
            <a:r>
              <a:rPr lang="en-US" dirty="0" smtClean="0"/>
              <a:t> </a:t>
            </a:r>
            <a:r>
              <a:rPr lang="ru-RU" dirty="0" err="1" smtClean="0"/>
              <a:t>менше</a:t>
            </a:r>
            <a:r>
              <a:rPr lang="ru-RU" dirty="0"/>
              <a:t>, </a:t>
            </a:r>
            <a:r>
              <a:rPr lang="ru-RU" dirty="0" err="1"/>
              <a:t>ніж</a:t>
            </a:r>
            <a:r>
              <a:rPr lang="ru-RU" dirty="0"/>
              <a:t> на </a:t>
            </a:r>
            <a:r>
              <a:rPr lang="ru-RU" dirty="0" smtClean="0"/>
              <a:t>10</a:t>
            </a:r>
            <a:r>
              <a:rPr lang="ru-RU" baseline="30000" dirty="0" smtClean="0"/>
              <a:t>-</a:t>
            </a:r>
            <a:r>
              <a:rPr lang="en-US" baseline="30000" dirty="0" smtClean="0"/>
              <a:t>5</a:t>
            </a:r>
            <a:r>
              <a:rPr lang="ru-RU" dirty="0" smtClean="0"/>
              <a:t>).</a:t>
            </a:r>
            <a:r>
              <a:rPr lang="en-US" dirty="0" smtClean="0"/>
              <a:t> </a:t>
            </a:r>
            <a:r>
              <a:rPr lang="ru-RU" dirty="0" err="1" smtClean="0"/>
              <a:t>Реалізуйте</a:t>
            </a:r>
            <a:r>
              <a:rPr lang="ru-RU" dirty="0" smtClean="0"/>
              <a:t> </a:t>
            </a:r>
            <a:r>
              <a:rPr lang="ru-RU" dirty="0" err="1"/>
              <a:t>виклик</a:t>
            </a:r>
            <a:r>
              <a:rPr lang="ru-RU" dirty="0"/>
              <a:t> </a:t>
            </a:r>
            <a:r>
              <a:rPr lang="ru-RU" dirty="0" err="1"/>
              <a:t>функції</a:t>
            </a:r>
            <a:r>
              <a:rPr lang="ru-RU" dirty="0"/>
              <a:t> </a:t>
            </a:r>
            <a:r>
              <a:rPr lang="ru-RU" dirty="0" err="1"/>
              <a:t>різними</a:t>
            </a:r>
            <a:r>
              <a:rPr lang="ru-RU" dirty="0"/>
              <a:t> способами:</a:t>
            </a:r>
          </a:p>
          <a:p>
            <a:pPr marL="720725" lvl="1" indent="-263525"/>
            <a:r>
              <a:rPr lang="ru-RU" dirty="0" smtClean="0"/>
              <a:t>• </a:t>
            </a:r>
            <a:r>
              <a:rPr lang="ru-RU" dirty="0"/>
              <a:t>з одним </a:t>
            </a:r>
            <a:r>
              <a:rPr lang="ru-RU" dirty="0" err="1"/>
              <a:t>позиційним</a:t>
            </a:r>
            <a:r>
              <a:rPr lang="ru-RU" dirty="0"/>
              <a:t> параметром (при </a:t>
            </a:r>
            <a:r>
              <a:rPr lang="ru-RU" dirty="0" err="1"/>
              <a:t>цьому</a:t>
            </a:r>
            <a:r>
              <a:rPr lang="ru-RU" dirty="0"/>
              <a:t> буде </a:t>
            </a:r>
            <a:r>
              <a:rPr lang="ru-RU" dirty="0" err="1" smtClean="0"/>
              <a:t>використано</a:t>
            </a:r>
            <a:r>
              <a:rPr lang="en-US" dirty="0" smtClean="0"/>
              <a:t> </a:t>
            </a:r>
            <a:r>
              <a:rPr lang="ru-RU" dirty="0" err="1" smtClean="0"/>
              <a:t>значення</a:t>
            </a:r>
            <a:r>
              <a:rPr lang="ru-RU" dirty="0" smtClean="0"/>
              <a:t> </a:t>
            </a:r>
            <a:r>
              <a:rPr lang="ru-RU" dirty="0"/>
              <a:t>за </a:t>
            </a:r>
            <a:r>
              <a:rPr lang="ru-RU" dirty="0" err="1"/>
              <a:t>замовчуванням</a:t>
            </a:r>
            <a:r>
              <a:rPr lang="ru-RU" dirty="0"/>
              <a:t>);</a:t>
            </a:r>
          </a:p>
          <a:p>
            <a:pPr marL="720725" lvl="1" indent="-263525"/>
            <a:r>
              <a:rPr lang="ru-RU" dirty="0"/>
              <a:t>• з </a:t>
            </a:r>
            <a:r>
              <a:rPr lang="ru-RU" dirty="0" err="1"/>
              <a:t>двома</a:t>
            </a:r>
            <a:r>
              <a:rPr lang="ru-RU" dirty="0"/>
              <a:t> </a:t>
            </a:r>
            <a:r>
              <a:rPr lang="ru-RU" dirty="0" err="1"/>
              <a:t>позиційними</a:t>
            </a:r>
            <a:r>
              <a:rPr lang="ru-RU" dirty="0"/>
              <a:t> параметрами (</a:t>
            </a:r>
            <a:r>
              <a:rPr lang="ru-RU" dirty="0" err="1"/>
              <a:t>значення</a:t>
            </a:r>
            <a:r>
              <a:rPr lang="ru-RU" dirty="0"/>
              <a:t> </a:t>
            </a:r>
            <a:r>
              <a:rPr lang="ru-RU" dirty="0" err="1"/>
              <a:t>точності</a:t>
            </a:r>
            <a:r>
              <a:rPr lang="ru-RU" dirty="0"/>
              <a:t> буде передано як </a:t>
            </a:r>
            <a:r>
              <a:rPr lang="ru-RU" dirty="0" err="1"/>
              <a:t>другий</a:t>
            </a:r>
            <a:r>
              <a:rPr lang="ru-RU" dirty="0"/>
              <a:t> аргумент);</a:t>
            </a:r>
          </a:p>
          <a:p>
            <a:pPr marL="720725" lvl="1" indent="-263525"/>
            <a:r>
              <a:rPr lang="ru-RU" dirty="0"/>
              <a:t>• передавши </a:t>
            </a:r>
            <a:r>
              <a:rPr lang="ru-RU" dirty="0" err="1"/>
              <a:t>значення</a:t>
            </a:r>
            <a:r>
              <a:rPr lang="ru-RU" dirty="0"/>
              <a:t> як </a:t>
            </a:r>
            <a:r>
              <a:rPr lang="ru-RU" dirty="0" err="1"/>
              <a:t>іменований</a:t>
            </a:r>
            <a:r>
              <a:rPr lang="ru-RU" dirty="0"/>
              <a:t> параметр</a:t>
            </a:r>
            <a:r>
              <a:rPr lang="ru-RU" dirty="0" smtClean="0"/>
              <a:t>.</a:t>
            </a:r>
          </a:p>
          <a:p>
            <a:pPr marL="720725" lvl="1" indent="-263525"/>
            <a:endParaRPr lang="en-US" dirty="0" smtClean="0"/>
          </a:p>
          <a:p>
            <a:pPr marL="263525" indent="-263525"/>
            <a:r>
              <a:rPr lang="en-US" dirty="0" smtClean="0"/>
              <a:t>2. </a:t>
            </a:r>
            <a:r>
              <a:rPr lang="ru-RU" dirty="0" err="1"/>
              <a:t>Скласти</a:t>
            </a:r>
            <a:r>
              <a:rPr lang="ru-RU" dirty="0"/>
              <a:t> </a:t>
            </a:r>
            <a:r>
              <a:rPr lang="ru-RU" dirty="0" err="1"/>
              <a:t>програму</a:t>
            </a:r>
            <a:r>
              <a:rPr lang="ru-RU" dirty="0"/>
              <a:t> </a:t>
            </a:r>
            <a:r>
              <a:rPr lang="ru-RU" dirty="0" err="1"/>
              <a:t>обчислення</a:t>
            </a:r>
            <a:r>
              <a:rPr lang="ru-RU" dirty="0"/>
              <a:t> </a:t>
            </a:r>
            <a:r>
              <a:rPr lang="ru-RU" dirty="0" err="1" smtClean="0"/>
              <a:t>суми</a:t>
            </a:r>
            <a:r>
              <a:rPr lang="ru-RU" dirty="0" smtClean="0"/>
              <a:t> </a:t>
            </a:r>
            <a:r>
              <a:rPr lang="ru-RU" dirty="0"/>
              <a:t>𝑆</a:t>
            </a:r>
            <a:r>
              <a:rPr lang="ru-RU" baseline="-25000" dirty="0"/>
              <a:t>𝑛</a:t>
            </a:r>
            <a:r>
              <a:rPr lang="ru-RU" dirty="0"/>
              <a:t> = 1 + </a:t>
            </a:r>
            <a:r>
              <a:rPr lang="ru-RU" dirty="0" smtClean="0"/>
              <a:t>1</a:t>
            </a:r>
            <a:r>
              <a:rPr lang="en-US" dirty="0" smtClean="0"/>
              <a:t>/</a:t>
            </a:r>
            <a:r>
              <a:rPr lang="ru-RU" dirty="0" smtClean="0"/>
              <a:t>2 </a:t>
            </a:r>
            <a:r>
              <a:rPr lang="ru-RU" dirty="0"/>
              <a:t>+ </a:t>
            </a:r>
            <a:r>
              <a:rPr lang="ru-RU" dirty="0" smtClean="0"/>
              <a:t>1</a:t>
            </a:r>
            <a:r>
              <a:rPr lang="en-US" dirty="0" smtClean="0"/>
              <a:t>/</a:t>
            </a:r>
            <a:r>
              <a:rPr lang="ru-RU" dirty="0" smtClean="0"/>
              <a:t>3 </a:t>
            </a:r>
            <a:r>
              <a:rPr lang="ru-RU" dirty="0"/>
              <a:t>+ ⋯ + </a:t>
            </a:r>
            <a:r>
              <a:rPr lang="ru-RU" dirty="0" smtClean="0"/>
              <a:t>1</a:t>
            </a:r>
            <a:r>
              <a:rPr lang="en-US" dirty="0" smtClean="0"/>
              <a:t>/</a:t>
            </a:r>
            <a:r>
              <a:rPr lang="ru-RU" dirty="0" smtClean="0"/>
              <a:t>𝑛 </a:t>
            </a:r>
            <a:r>
              <a:rPr lang="en-US" dirty="0" smtClean="0"/>
              <a:t>.</a:t>
            </a:r>
            <a:r>
              <a:rPr lang="uk-UA" dirty="0" smtClean="0"/>
              <a:t> Значення </a:t>
            </a:r>
            <a:r>
              <a:rPr lang="en-US" dirty="0" smtClean="0"/>
              <a:t>n</a:t>
            </a:r>
            <a:r>
              <a:rPr lang="uk-UA" dirty="0" smtClean="0"/>
              <a:t> вводиться з клавіатури.</a:t>
            </a:r>
            <a:r>
              <a:rPr lang="en-US" dirty="0" smtClean="0"/>
              <a:t> </a:t>
            </a:r>
            <a:r>
              <a:rPr lang="ru-RU" dirty="0" err="1"/>
              <a:t>Реалізуйте</a:t>
            </a:r>
            <a:r>
              <a:rPr lang="ru-RU" dirty="0"/>
              <a:t> </a:t>
            </a:r>
            <a:r>
              <a:rPr lang="ru-RU" dirty="0" err="1"/>
              <a:t>виклик</a:t>
            </a:r>
            <a:r>
              <a:rPr lang="ru-RU" dirty="0"/>
              <a:t> </a:t>
            </a:r>
            <a:r>
              <a:rPr lang="ru-RU" dirty="0" err="1"/>
              <a:t>функції</a:t>
            </a:r>
            <a:r>
              <a:rPr lang="ru-RU" dirty="0"/>
              <a:t> </a:t>
            </a:r>
            <a:r>
              <a:rPr lang="ru-RU" dirty="0" err="1"/>
              <a:t>різними</a:t>
            </a:r>
            <a:r>
              <a:rPr lang="ru-RU" dirty="0"/>
              <a:t> способами:</a:t>
            </a:r>
          </a:p>
          <a:p>
            <a:pPr marL="720725" lvl="1" indent="-263525"/>
            <a:r>
              <a:rPr lang="ru-RU" dirty="0"/>
              <a:t>• з одним </a:t>
            </a:r>
            <a:r>
              <a:rPr lang="ru-RU" dirty="0" err="1"/>
              <a:t>позиційним</a:t>
            </a:r>
            <a:r>
              <a:rPr lang="ru-RU" dirty="0"/>
              <a:t> параметром (при </a:t>
            </a:r>
            <a:r>
              <a:rPr lang="ru-RU" dirty="0" err="1"/>
              <a:t>цьому</a:t>
            </a:r>
            <a:r>
              <a:rPr lang="ru-RU" dirty="0"/>
              <a:t> буде </a:t>
            </a:r>
            <a:r>
              <a:rPr lang="ru-RU" dirty="0" err="1"/>
              <a:t>використано</a:t>
            </a:r>
            <a:r>
              <a:rPr lang="en-US" dirty="0"/>
              <a:t> </a:t>
            </a:r>
            <a:r>
              <a:rPr lang="ru-RU" dirty="0" err="1"/>
              <a:t>значення</a:t>
            </a:r>
            <a:r>
              <a:rPr lang="ru-RU" dirty="0"/>
              <a:t> за </a:t>
            </a:r>
            <a:r>
              <a:rPr lang="ru-RU" dirty="0" err="1"/>
              <a:t>замовчуванням</a:t>
            </a:r>
            <a:r>
              <a:rPr lang="ru-RU" dirty="0"/>
              <a:t>);</a:t>
            </a:r>
          </a:p>
          <a:p>
            <a:pPr marL="720725" lvl="1" indent="-263525"/>
            <a:r>
              <a:rPr lang="ru-RU" dirty="0"/>
              <a:t>• з </a:t>
            </a:r>
            <a:r>
              <a:rPr lang="ru-RU" dirty="0" err="1"/>
              <a:t>двома</a:t>
            </a:r>
            <a:r>
              <a:rPr lang="ru-RU" dirty="0"/>
              <a:t> </a:t>
            </a:r>
            <a:r>
              <a:rPr lang="ru-RU" dirty="0" err="1"/>
              <a:t>позиційними</a:t>
            </a:r>
            <a:r>
              <a:rPr lang="ru-RU" dirty="0"/>
              <a:t> параметрами (</a:t>
            </a:r>
            <a:r>
              <a:rPr lang="ru-RU" dirty="0" err="1"/>
              <a:t>значення</a:t>
            </a:r>
            <a:r>
              <a:rPr lang="ru-RU" dirty="0"/>
              <a:t> </a:t>
            </a:r>
            <a:r>
              <a:rPr lang="ru-RU" dirty="0" err="1"/>
              <a:t>точності</a:t>
            </a:r>
            <a:r>
              <a:rPr lang="ru-RU" dirty="0"/>
              <a:t> буде передано як </a:t>
            </a:r>
            <a:r>
              <a:rPr lang="ru-RU" dirty="0" err="1"/>
              <a:t>другий</a:t>
            </a:r>
            <a:r>
              <a:rPr lang="ru-RU" dirty="0"/>
              <a:t> аргумент);</a:t>
            </a:r>
          </a:p>
          <a:p>
            <a:pPr marL="720725" lvl="1" indent="-263525"/>
            <a:r>
              <a:rPr lang="ru-RU" dirty="0"/>
              <a:t>• передавши </a:t>
            </a:r>
            <a:r>
              <a:rPr lang="ru-RU" dirty="0" err="1"/>
              <a:t>значення</a:t>
            </a:r>
            <a:r>
              <a:rPr lang="ru-RU" dirty="0"/>
              <a:t> як </a:t>
            </a:r>
            <a:r>
              <a:rPr lang="ru-RU" dirty="0" err="1"/>
              <a:t>іменований</a:t>
            </a:r>
            <a:r>
              <a:rPr lang="ru-RU" dirty="0"/>
              <a:t> параметр.</a:t>
            </a:r>
            <a:endParaRPr lang="en-US" dirty="0"/>
          </a:p>
          <a:p>
            <a:pPr marL="263525" lvl="1" indent="-263525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794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87624" y="143203"/>
            <a:ext cx="7200800" cy="58477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lvl="0" algn="ctr" eaLnBrk="1" hangingPunct="1"/>
            <a:r>
              <a:rPr lang="uk-UA" sz="3200" b="1" dirty="0" smtClean="0">
                <a:solidFill>
                  <a:srgbClr val="FF0000"/>
                </a:solidFill>
                <a:latin typeface="Arial" charset="0"/>
              </a:rPr>
              <a:t>Критерії оцінювання</a:t>
            </a:r>
            <a:endParaRPr lang="uk-UA" sz="3200" b="1" dirty="0">
              <a:solidFill>
                <a:srgbClr val="FF0000"/>
              </a:solidFill>
              <a:latin typeface="Arial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264750"/>
              </p:ext>
            </p:extLst>
          </p:nvPr>
        </p:nvGraphicFramePr>
        <p:xfrm>
          <a:off x="881743" y="1397000"/>
          <a:ext cx="7326086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3043"/>
                <a:gridCol w="3663043"/>
              </a:tblGrid>
              <a:tr h="370840">
                <a:tc>
                  <a:txBody>
                    <a:bodyPr/>
                    <a:lstStyle/>
                    <a:p>
                      <a:r>
                        <a:rPr lang="uk-UA" sz="2400" dirty="0" smtClean="0">
                          <a:solidFill>
                            <a:schemeClr val="tx1"/>
                          </a:solidFill>
                        </a:rPr>
                        <a:t>Вид семестрової роботи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sz="2400" dirty="0" smtClean="0">
                          <a:solidFill>
                            <a:schemeClr val="tx1"/>
                          </a:solidFill>
                        </a:rPr>
                        <a:t>Максимальний бал 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uk-UA" sz="2400" dirty="0" smtClean="0">
                          <a:solidFill>
                            <a:schemeClr val="tx1"/>
                          </a:solidFill>
                        </a:rPr>
                        <a:t>Лабораторні роботи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sz="240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uk-UA" sz="2400" dirty="0" smtClean="0">
                          <a:solidFill>
                            <a:schemeClr val="tx1"/>
                          </a:solidFill>
                        </a:rPr>
                        <a:t>Самостійна робота студента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sz="24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uk-UA" sz="2400" dirty="0" smtClean="0">
                          <a:solidFill>
                            <a:schemeClr val="tx1"/>
                          </a:solidFill>
                        </a:rPr>
                        <a:t>Індивідуальна творча робота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sz="24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uk-UA" sz="2400" b="1" dirty="0" smtClean="0">
                          <a:solidFill>
                            <a:srgbClr val="FF0000"/>
                          </a:solidFill>
                        </a:rPr>
                        <a:t>Разом</a:t>
                      </a:r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sz="2400" b="1" dirty="0" smtClean="0">
                          <a:solidFill>
                            <a:srgbClr val="FF0000"/>
                          </a:solidFill>
                        </a:rPr>
                        <a:t>60</a:t>
                      </a:r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uk-UA" sz="2400" b="0" dirty="0" smtClean="0">
                          <a:solidFill>
                            <a:srgbClr val="0000CC"/>
                          </a:solidFill>
                        </a:rPr>
                        <a:t>Екзамен </a:t>
                      </a:r>
                      <a:endParaRPr lang="ru-RU" sz="24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sz="2400" b="0" dirty="0" smtClean="0">
                          <a:solidFill>
                            <a:srgbClr val="0000CC"/>
                          </a:solidFill>
                        </a:rPr>
                        <a:t>40</a:t>
                      </a:r>
                      <a:endParaRPr lang="ru-RU" sz="24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uk-UA" sz="2400" b="1" dirty="0" smtClean="0">
                          <a:solidFill>
                            <a:srgbClr val="FF0000"/>
                          </a:solidFill>
                        </a:rPr>
                        <a:t>Разом за семестр</a:t>
                      </a:r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sz="2400" b="1" dirty="0" smtClean="0">
                          <a:solidFill>
                            <a:srgbClr val="FF0000"/>
                          </a:solidFill>
                        </a:rPr>
                        <a:t>100</a:t>
                      </a:r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9335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23"/>
          <p:cNvGrpSpPr>
            <a:grpSpLocks/>
          </p:cNvGrpSpPr>
          <p:nvPr/>
        </p:nvGrpSpPr>
        <p:grpSpPr bwMode="auto">
          <a:xfrm>
            <a:off x="539750" y="1844675"/>
            <a:ext cx="8047038" cy="4062413"/>
            <a:chOff x="204" y="300"/>
            <a:chExt cx="5409" cy="2559"/>
          </a:xfrm>
        </p:grpSpPr>
        <p:sp>
          <p:nvSpPr>
            <p:cNvPr id="18437" name="Text Box 2"/>
            <p:cNvSpPr txBox="1">
              <a:spLocks noChangeArrowheads="1"/>
            </p:cNvSpPr>
            <p:nvPr/>
          </p:nvSpPr>
          <p:spPr bwMode="auto">
            <a:xfrm>
              <a:off x="2604" y="300"/>
              <a:ext cx="1288" cy="3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uk-UA" sz="2500"/>
                <a:t>програма</a:t>
              </a:r>
              <a:endParaRPr lang="ru-RU" sz="2500"/>
            </a:p>
          </p:txBody>
        </p:sp>
        <p:grpSp>
          <p:nvGrpSpPr>
            <p:cNvPr id="18438" name="Group 3"/>
            <p:cNvGrpSpPr>
              <a:grpSpLocks/>
            </p:cNvGrpSpPr>
            <p:nvPr/>
          </p:nvGrpSpPr>
          <p:grpSpPr bwMode="auto">
            <a:xfrm>
              <a:off x="1727" y="654"/>
              <a:ext cx="3102" cy="707"/>
              <a:chOff x="1727" y="654"/>
              <a:chExt cx="3102" cy="707"/>
            </a:xfrm>
          </p:grpSpPr>
          <p:sp>
            <p:nvSpPr>
              <p:cNvPr id="18451" name="Line 4"/>
              <p:cNvSpPr>
                <a:spLocks noChangeShapeType="1"/>
              </p:cNvSpPr>
              <p:nvPr/>
            </p:nvSpPr>
            <p:spPr bwMode="auto">
              <a:xfrm>
                <a:off x="3190" y="654"/>
                <a:ext cx="0" cy="3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18452" name="Line 5"/>
              <p:cNvSpPr>
                <a:spLocks noChangeShapeType="1"/>
              </p:cNvSpPr>
              <p:nvPr/>
            </p:nvSpPr>
            <p:spPr bwMode="auto">
              <a:xfrm>
                <a:off x="1727" y="1007"/>
                <a:ext cx="31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18453" name="Line 6"/>
              <p:cNvSpPr>
                <a:spLocks noChangeShapeType="1"/>
              </p:cNvSpPr>
              <p:nvPr/>
            </p:nvSpPr>
            <p:spPr bwMode="auto">
              <a:xfrm>
                <a:off x="1727" y="1007"/>
                <a:ext cx="0" cy="3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18454" name="Line 7"/>
              <p:cNvSpPr>
                <a:spLocks noChangeShapeType="1"/>
              </p:cNvSpPr>
              <p:nvPr/>
            </p:nvSpPr>
            <p:spPr bwMode="auto">
              <a:xfrm>
                <a:off x="3190" y="1007"/>
                <a:ext cx="0" cy="3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18455" name="Line 8"/>
              <p:cNvSpPr>
                <a:spLocks noChangeShapeType="1"/>
              </p:cNvSpPr>
              <p:nvPr/>
            </p:nvSpPr>
            <p:spPr bwMode="auto">
              <a:xfrm>
                <a:off x="4829" y="1007"/>
                <a:ext cx="0" cy="2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uk-UA"/>
              </a:p>
            </p:txBody>
          </p:sp>
        </p:grpSp>
        <p:grpSp>
          <p:nvGrpSpPr>
            <p:cNvPr id="18439" name="Group 9"/>
            <p:cNvGrpSpPr>
              <a:grpSpLocks/>
            </p:cNvGrpSpPr>
            <p:nvPr/>
          </p:nvGrpSpPr>
          <p:grpSpPr bwMode="auto">
            <a:xfrm>
              <a:off x="790" y="1661"/>
              <a:ext cx="1756" cy="829"/>
              <a:chOff x="790" y="1661"/>
              <a:chExt cx="1756" cy="829"/>
            </a:xfrm>
          </p:grpSpPr>
          <p:sp>
            <p:nvSpPr>
              <p:cNvPr id="18447" name="Line 10"/>
              <p:cNvSpPr>
                <a:spLocks noChangeShapeType="1"/>
              </p:cNvSpPr>
              <p:nvPr/>
            </p:nvSpPr>
            <p:spPr bwMode="auto">
              <a:xfrm>
                <a:off x="1746" y="1661"/>
                <a:ext cx="0" cy="5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18448" name="Line 11"/>
              <p:cNvSpPr>
                <a:spLocks noChangeShapeType="1"/>
              </p:cNvSpPr>
              <p:nvPr/>
            </p:nvSpPr>
            <p:spPr bwMode="auto">
              <a:xfrm>
                <a:off x="790" y="2208"/>
                <a:ext cx="17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18449" name="Line 12"/>
              <p:cNvSpPr>
                <a:spLocks noChangeShapeType="1"/>
              </p:cNvSpPr>
              <p:nvPr/>
            </p:nvSpPr>
            <p:spPr bwMode="auto">
              <a:xfrm>
                <a:off x="790" y="2208"/>
                <a:ext cx="0" cy="2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18450" name="Line 13"/>
              <p:cNvSpPr>
                <a:spLocks noChangeShapeType="1"/>
              </p:cNvSpPr>
              <p:nvPr/>
            </p:nvSpPr>
            <p:spPr bwMode="auto">
              <a:xfrm>
                <a:off x="2546" y="2208"/>
                <a:ext cx="0" cy="2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uk-UA"/>
              </a:p>
            </p:txBody>
          </p:sp>
        </p:grpSp>
        <p:sp>
          <p:nvSpPr>
            <p:cNvPr id="18440" name="Text Box 14"/>
            <p:cNvSpPr txBox="1">
              <a:spLocks noChangeArrowheads="1"/>
            </p:cNvSpPr>
            <p:nvPr/>
          </p:nvSpPr>
          <p:spPr bwMode="auto">
            <a:xfrm>
              <a:off x="1902" y="2562"/>
              <a:ext cx="1230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uk-UA" sz="2500"/>
            </a:p>
          </p:txBody>
        </p:sp>
        <p:sp>
          <p:nvSpPr>
            <p:cNvPr id="18441" name="Text Box 15"/>
            <p:cNvSpPr txBox="1">
              <a:spLocks noChangeArrowheads="1"/>
            </p:cNvSpPr>
            <p:nvPr/>
          </p:nvSpPr>
          <p:spPr bwMode="auto">
            <a:xfrm>
              <a:off x="1960" y="2490"/>
              <a:ext cx="1438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uk-UA" dirty="0"/>
                <a:t>підпрограма5</a:t>
              </a:r>
              <a:endParaRPr lang="ru-RU" dirty="0"/>
            </a:p>
          </p:txBody>
        </p:sp>
        <p:sp>
          <p:nvSpPr>
            <p:cNvPr id="18442" name="Text Box 16"/>
            <p:cNvSpPr txBox="1">
              <a:spLocks noChangeArrowheads="1"/>
            </p:cNvSpPr>
            <p:nvPr/>
          </p:nvSpPr>
          <p:spPr bwMode="auto">
            <a:xfrm>
              <a:off x="204" y="2490"/>
              <a:ext cx="1542" cy="30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uk-UA" sz="2500" dirty="0"/>
                <a:t>підпрограма4</a:t>
              </a:r>
              <a:endParaRPr lang="ru-RU" sz="2500" dirty="0"/>
            </a:p>
          </p:txBody>
        </p:sp>
        <p:grpSp>
          <p:nvGrpSpPr>
            <p:cNvPr id="18443" name="Group 17"/>
            <p:cNvGrpSpPr>
              <a:grpSpLocks/>
            </p:cNvGrpSpPr>
            <p:nvPr/>
          </p:nvGrpSpPr>
          <p:grpSpPr bwMode="auto">
            <a:xfrm>
              <a:off x="930" y="1298"/>
              <a:ext cx="4683" cy="349"/>
              <a:chOff x="930" y="1298"/>
              <a:chExt cx="4683" cy="349"/>
            </a:xfrm>
          </p:grpSpPr>
          <p:sp>
            <p:nvSpPr>
              <p:cNvPr id="18444" name="Text Box 18"/>
              <p:cNvSpPr txBox="1">
                <a:spLocks noChangeArrowheads="1"/>
              </p:cNvSpPr>
              <p:nvPr/>
            </p:nvSpPr>
            <p:spPr bwMode="auto">
              <a:xfrm>
                <a:off x="930" y="1344"/>
                <a:ext cx="1464" cy="30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uk-UA" sz="2500"/>
                  <a:t>підпрограма1</a:t>
                </a:r>
                <a:endParaRPr lang="ru-RU" sz="2500"/>
              </a:p>
            </p:txBody>
          </p:sp>
          <p:sp>
            <p:nvSpPr>
              <p:cNvPr id="18445" name="Text Box 19"/>
              <p:cNvSpPr txBox="1">
                <a:spLocks noChangeArrowheads="1"/>
              </p:cNvSpPr>
              <p:nvPr/>
            </p:nvSpPr>
            <p:spPr bwMode="auto">
              <a:xfrm>
                <a:off x="2472" y="1344"/>
                <a:ext cx="1463" cy="30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uk-UA" sz="2500"/>
                  <a:t>підпрограма2</a:t>
                </a:r>
                <a:endParaRPr lang="ru-RU" sz="2500"/>
              </a:p>
            </p:txBody>
          </p:sp>
          <p:sp>
            <p:nvSpPr>
              <p:cNvPr id="18446" name="Text Box 20"/>
              <p:cNvSpPr txBox="1">
                <a:spLocks noChangeArrowheads="1"/>
              </p:cNvSpPr>
              <p:nvPr/>
            </p:nvSpPr>
            <p:spPr bwMode="auto">
              <a:xfrm>
                <a:off x="4150" y="1298"/>
                <a:ext cx="1463" cy="30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uk-UA" sz="2500"/>
                  <a:t>підпрограма3</a:t>
                </a:r>
                <a:endParaRPr lang="ru-RU" sz="2500"/>
              </a:p>
            </p:txBody>
          </p:sp>
        </p:grpSp>
      </p:grpSp>
      <p:sp>
        <p:nvSpPr>
          <p:cNvPr id="18435" name="Text Box 21"/>
          <p:cNvSpPr txBox="1">
            <a:spLocks noChangeArrowheads="1"/>
          </p:cNvSpPr>
          <p:nvPr/>
        </p:nvSpPr>
        <p:spPr bwMode="auto">
          <a:xfrm>
            <a:off x="539750" y="1125538"/>
            <a:ext cx="807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 b="1"/>
              <a:t>Схема ієрархії викликів підпрограм</a:t>
            </a:r>
            <a:r>
              <a:rPr lang="en-US" b="1"/>
              <a:t> – HIPO</a:t>
            </a:r>
            <a:r>
              <a:rPr lang="uk-UA" b="1"/>
              <a:t> діаграма</a:t>
            </a:r>
            <a:endParaRPr lang="ru-RU" b="1"/>
          </a:p>
        </p:txBody>
      </p:sp>
      <p:sp>
        <p:nvSpPr>
          <p:cNvPr id="25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0"/>
            <a:ext cx="9144000" cy="842383"/>
          </a:xfrm>
          <a:prstGeom prst="rect">
            <a:avLst/>
          </a:prstGeom>
          <a:noFill/>
          <a:ln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algn="ctr"/>
            <a:r>
              <a:rPr lang="uk-UA" b="1" dirty="0" smtClean="0">
                <a:cs typeface="Arial" pitchFamily="34" charset="0"/>
              </a:rPr>
              <a:t> Поняття функції</a:t>
            </a:r>
          </a:p>
        </p:txBody>
      </p:sp>
    </p:spTree>
    <p:extLst>
      <p:ext uri="{BB962C8B-B14F-4D97-AF65-F5344CB8AC3E}">
        <p14:creationId xmlns:p14="http://schemas.microsoft.com/office/powerpoint/2010/main" val="167567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кругленный прямоугольник 1"/>
          <p:cNvSpPr/>
          <p:nvPr/>
        </p:nvSpPr>
        <p:spPr>
          <a:xfrm>
            <a:off x="257434" y="2499867"/>
            <a:ext cx="8690275" cy="1318816"/>
          </a:xfrm>
          <a:prstGeom prst="roundRect">
            <a:avLst/>
          </a:prstGeom>
          <a:solidFill>
            <a:srgbClr val="FFFFBD"/>
          </a:solidFill>
          <a:ln>
            <a:solidFill>
              <a:srgbClr val="0000CC"/>
            </a:solidFill>
          </a:ln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bg1"/>
            </a:contourClr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uk-UA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Концепція програмування, що ґрунтується на використанні </a:t>
            </a:r>
            <a:r>
              <a:rPr lang="uk-UA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функцій як </a:t>
            </a:r>
            <a:r>
              <a:rPr lang="uk-UA" sz="22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стандартних</a:t>
            </a:r>
            <a:r>
              <a:rPr lang="uk-UA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блоків для створення нових програм, називається </a:t>
            </a:r>
            <a:r>
              <a:rPr lang="uk-UA" sz="2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повторне використання коду</a:t>
            </a:r>
            <a:endParaRPr lang="uk-UA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Скругленный прямоугольник 1"/>
          <p:cNvSpPr/>
          <p:nvPr/>
        </p:nvSpPr>
        <p:spPr>
          <a:xfrm>
            <a:off x="257434" y="1023593"/>
            <a:ext cx="8690276" cy="1295064"/>
          </a:xfrm>
          <a:prstGeom prst="roundRect">
            <a:avLst/>
          </a:prstGeom>
          <a:solidFill>
            <a:srgbClr val="FFFFBD"/>
          </a:solidFill>
          <a:ln>
            <a:solidFill>
              <a:srgbClr val="0000CC"/>
            </a:solidFill>
          </a:ln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bg1"/>
            </a:contourClr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uk-UA" sz="2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Функція </a:t>
            </a:r>
            <a:r>
              <a:rPr lang="uk-UA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— </a:t>
            </a:r>
            <a:r>
              <a:rPr lang="uk-UA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це іменована частина програми, котра описує деякі обчислення і може бути викликана з будь якого місця програми, де синтаксисом мови це не заборонено</a:t>
            </a:r>
            <a:r>
              <a:rPr lang="es-ES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uk-UA" sz="2200" b="1" dirty="0">
              <a:solidFill>
                <a:srgbClr val="FFFFFF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0"/>
            <a:ext cx="9144000" cy="842383"/>
          </a:xfrm>
          <a:prstGeom prst="rect">
            <a:avLst/>
          </a:prstGeom>
          <a:noFill/>
          <a:ln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algn="ctr"/>
            <a:r>
              <a:rPr lang="uk-UA" b="1" dirty="0" smtClean="0">
                <a:cs typeface="Arial" pitchFamily="34" charset="0"/>
              </a:rPr>
              <a:t> Поняття функції</a:t>
            </a:r>
          </a:p>
        </p:txBody>
      </p:sp>
      <p:grpSp>
        <p:nvGrpSpPr>
          <p:cNvPr id="11" name="Группа 10"/>
          <p:cNvGrpSpPr/>
          <p:nvPr/>
        </p:nvGrpSpPr>
        <p:grpSpPr>
          <a:xfrm>
            <a:off x="2576092" y="5662599"/>
            <a:ext cx="3759393" cy="727313"/>
            <a:chOff x="1905000" y="4986147"/>
            <a:chExt cx="3493164" cy="532128"/>
          </a:xfrm>
        </p:grpSpPr>
        <p:sp>
          <p:nvSpPr>
            <p:cNvPr id="12" name="TextBox 11"/>
            <p:cNvSpPr txBox="1"/>
            <p:nvPr/>
          </p:nvSpPr>
          <p:spPr>
            <a:xfrm>
              <a:off x="2939143" y="5148943"/>
              <a:ext cx="1436914" cy="369332"/>
            </a:xfrm>
            <a:prstGeom prst="rect">
              <a:avLst/>
            </a:prstGeom>
            <a:noFill/>
            <a:ln w="57150">
              <a:solidFill>
                <a:srgbClr val="0000CC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uk-UA" b="1" dirty="0" err="1" smtClean="0"/>
                <a:t>Фукція</a:t>
              </a:r>
              <a:endParaRPr lang="ru-RU" b="1" dirty="0"/>
            </a:p>
          </p:txBody>
        </p:sp>
        <p:cxnSp>
          <p:nvCxnSpPr>
            <p:cNvPr id="13" name="Прямая со стрелкой 12"/>
            <p:cNvCxnSpPr>
              <a:endCxn id="12" idx="1"/>
            </p:cNvCxnSpPr>
            <p:nvPr/>
          </p:nvCxnSpPr>
          <p:spPr>
            <a:xfrm>
              <a:off x="1905000" y="5323114"/>
              <a:ext cx="1034143" cy="1049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>
              <a:stCxn id="12" idx="3"/>
            </p:cNvCxnSpPr>
            <p:nvPr/>
          </p:nvCxnSpPr>
          <p:spPr>
            <a:xfrm>
              <a:off x="4376057" y="5333609"/>
              <a:ext cx="816429" cy="39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134750" y="4986147"/>
              <a:ext cx="574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uk-UA" dirty="0" smtClean="0"/>
                <a:t>вхід</a:t>
              </a:r>
              <a:endParaRPr lang="ru-RU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376056" y="4992089"/>
              <a:ext cx="1022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dirty="0" smtClean="0"/>
                <a:t>вихід</a:t>
              </a:r>
              <a:endParaRPr lang="ru-RU" dirty="0"/>
            </a:p>
          </p:txBody>
        </p:sp>
      </p:grpSp>
      <p:sp>
        <p:nvSpPr>
          <p:cNvPr id="17" name="Скругленный прямоугольник 1"/>
          <p:cNvSpPr/>
          <p:nvPr/>
        </p:nvSpPr>
        <p:spPr>
          <a:xfrm>
            <a:off x="257434" y="4040737"/>
            <a:ext cx="8690275" cy="1318816"/>
          </a:xfrm>
          <a:prstGeom prst="roundRect">
            <a:avLst/>
          </a:prstGeom>
          <a:solidFill>
            <a:srgbClr val="FFFFBD"/>
          </a:solidFill>
          <a:ln>
            <a:solidFill>
              <a:srgbClr val="0000CC"/>
            </a:solidFill>
          </a:ln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bg1"/>
            </a:contourClr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ru-RU" sz="2200">
                <a:solidFill>
                  <a:srgbClr val="000000"/>
                </a:solidFill>
              </a:rPr>
              <a:t>Функцію можна порівняти з "</a:t>
            </a:r>
            <a:r>
              <a:rPr lang="ru-RU" sz="2200" b="1">
                <a:solidFill>
                  <a:srgbClr val="0000CC"/>
                </a:solidFill>
              </a:rPr>
              <a:t>чорною скриньою</a:t>
            </a:r>
            <a:r>
              <a:rPr lang="ru-RU" sz="2200">
                <a:solidFill>
                  <a:srgbClr val="000000"/>
                </a:solidFill>
              </a:rPr>
              <a:t>", коли відомо, що на вході і що при цьому на виході, а нутрощі "чорної скрині" часто бувають приховані. 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60559253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1097834"/>
            <a:ext cx="8848385" cy="381642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ru-RU" sz="2200" dirty="0" err="1"/>
              <a:t>Основна</a:t>
            </a:r>
            <a:r>
              <a:rPr lang="ru-RU" sz="2200" dirty="0"/>
              <a:t> </a:t>
            </a:r>
            <a:r>
              <a:rPr lang="ru-RU" sz="2200" dirty="0" err="1"/>
              <a:t>перевага</a:t>
            </a:r>
            <a:r>
              <a:rPr lang="ru-RU" sz="2200" dirty="0"/>
              <a:t> </a:t>
            </a:r>
            <a:r>
              <a:rPr lang="ru-RU" sz="2200" dirty="0" err="1"/>
              <a:t>використання</a:t>
            </a:r>
            <a:r>
              <a:rPr lang="ru-RU" sz="2200" dirty="0"/>
              <a:t> </a:t>
            </a:r>
            <a:r>
              <a:rPr lang="ru-RU" sz="2200" dirty="0" err="1"/>
              <a:t>функцій</a:t>
            </a:r>
            <a:r>
              <a:rPr lang="ru-RU" sz="2200" dirty="0"/>
              <a:t> – </a:t>
            </a:r>
            <a:r>
              <a:rPr lang="ru-RU" sz="2200" dirty="0" err="1"/>
              <a:t>це</a:t>
            </a:r>
            <a:r>
              <a:rPr lang="ru-RU" sz="2200" dirty="0"/>
              <a:t> </a:t>
            </a:r>
            <a:r>
              <a:rPr lang="ru-RU" sz="2200" dirty="0" err="1"/>
              <a:t>можливість</a:t>
            </a:r>
            <a:r>
              <a:rPr lang="ru-RU" sz="2200" dirty="0"/>
              <a:t> </a:t>
            </a:r>
            <a:r>
              <a:rPr lang="ru-RU" sz="2200" b="1" dirty="0" smtClean="0">
                <a:solidFill>
                  <a:srgbClr val="C00000"/>
                </a:solidFill>
              </a:rPr>
              <a:t>повторного </a:t>
            </a:r>
            <a:r>
              <a:rPr lang="ru-RU" sz="2200" b="1" dirty="0" err="1">
                <a:solidFill>
                  <a:srgbClr val="C00000"/>
                </a:solidFill>
              </a:rPr>
              <a:t>застосування</a:t>
            </a:r>
            <a:r>
              <a:rPr lang="ru-RU" sz="2200" b="1" dirty="0">
                <a:solidFill>
                  <a:srgbClr val="C00000"/>
                </a:solidFill>
              </a:rPr>
              <a:t> </a:t>
            </a:r>
            <a:r>
              <a:rPr lang="ru-RU" sz="2200" b="1" dirty="0" err="1">
                <a:solidFill>
                  <a:srgbClr val="C00000"/>
                </a:solidFill>
              </a:rPr>
              <a:t>програмного</a:t>
            </a:r>
            <a:r>
              <a:rPr lang="ru-RU" sz="2200" b="1" dirty="0">
                <a:solidFill>
                  <a:srgbClr val="C00000"/>
                </a:solidFill>
              </a:rPr>
              <a:t> коду</a:t>
            </a:r>
            <a:r>
              <a:rPr lang="ru-RU" sz="2200" dirty="0"/>
              <a:t>, </a:t>
            </a:r>
            <a:r>
              <a:rPr lang="ru-RU" sz="2200" dirty="0" err="1"/>
              <a:t>тобто</a:t>
            </a:r>
            <a:r>
              <a:rPr lang="ru-RU" sz="2200" dirty="0"/>
              <a:t>, </a:t>
            </a:r>
            <a:r>
              <a:rPr lang="ru-RU" sz="2200" dirty="0" err="1"/>
              <a:t>їх</a:t>
            </a:r>
            <a:r>
              <a:rPr lang="ru-RU" sz="2200" dirty="0"/>
              <a:t> </a:t>
            </a:r>
            <a:r>
              <a:rPr lang="ru-RU" sz="2200" dirty="0" err="1"/>
              <a:t>можна</a:t>
            </a:r>
            <a:r>
              <a:rPr lang="ru-RU" sz="2200" dirty="0"/>
              <a:t> </a:t>
            </a:r>
            <a:r>
              <a:rPr lang="ru-RU" sz="2200" dirty="0" err="1" smtClean="0"/>
              <a:t>викликати</a:t>
            </a:r>
            <a:r>
              <a:rPr lang="ru-RU" sz="2200" dirty="0" smtClean="0"/>
              <a:t> </a:t>
            </a:r>
            <a:r>
              <a:rPr lang="ru-RU" sz="2200" dirty="0" err="1"/>
              <a:t>багато</a:t>
            </a:r>
            <a:r>
              <a:rPr lang="ru-RU" sz="2200" dirty="0"/>
              <a:t> </a:t>
            </a:r>
            <a:r>
              <a:rPr lang="ru-RU" sz="2200" dirty="0" err="1"/>
              <a:t>разів</a:t>
            </a:r>
            <a:r>
              <a:rPr lang="ru-RU" sz="2200" dirty="0"/>
              <a:t> не </a:t>
            </a:r>
            <a:r>
              <a:rPr lang="ru-RU" sz="2200" dirty="0" err="1"/>
              <a:t>тільки</a:t>
            </a:r>
            <a:r>
              <a:rPr lang="ru-RU" sz="2200" dirty="0"/>
              <a:t> в </a:t>
            </a:r>
            <a:r>
              <a:rPr lang="ru-RU" sz="2200" dirty="0" err="1"/>
              <a:t>тій</a:t>
            </a:r>
            <a:r>
              <a:rPr lang="ru-RU" sz="2200" dirty="0"/>
              <a:t> </a:t>
            </a:r>
            <a:r>
              <a:rPr lang="ru-RU" sz="2200" dirty="0" err="1"/>
              <a:t>програмі</a:t>
            </a:r>
            <a:r>
              <a:rPr lang="ru-RU" sz="2200" dirty="0"/>
              <a:t>, де </a:t>
            </a:r>
            <a:r>
              <a:rPr lang="ru-RU" sz="2200" dirty="0" err="1"/>
              <a:t>її</a:t>
            </a:r>
            <a:r>
              <a:rPr lang="ru-RU" sz="2200" dirty="0"/>
              <a:t> </a:t>
            </a:r>
            <a:r>
              <a:rPr lang="ru-RU" sz="2200" dirty="0" err="1"/>
              <a:t>було</a:t>
            </a:r>
            <a:r>
              <a:rPr lang="ru-RU" sz="2200" dirty="0"/>
              <a:t> </a:t>
            </a:r>
            <a:r>
              <a:rPr lang="ru-RU" sz="2200" dirty="0" err="1" smtClean="0"/>
              <a:t>визначено</a:t>
            </a:r>
            <a:r>
              <a:rPr lang="ru-RU" sz="2200" dirty="0"/>
              <a:t>, але, </a:t>
            </a:r>
            <a:r>
              <a:rPr lang="ru-RU" sz="2200" dirty="0" err="1"/>
              <a:t>можливо</a:t>
            </a:r>
            <a:r>
              <a:rPr lang="ru-RU" sz="2200" dirty="0"/>
              <a:t>, і в </a:t>
            </a:r>
            <a:r>
              <a:rPr lang="ru-RU" sz="2200" dirty="0" err="1"/>
              <a:t>інших</a:t>
            </a:r>
            <a:r>
              <a:rPr lang="ru-RU" sz="2200" dirty="0"/>
              <a:t> </a:t>
            </a:r>
            <a:r>
              <a:rPr lang="ru-RU" sz="2200" dirty="0" err="1"/>
              <a:t>програмах</a:t>
            </a:r>
            <a:r>
              <a:rPr lang="ru-RU" sz="2200" dirty="0"/>
              <a:t>, </a:t>
            </a:r>
            <a:r>
              <a:rPr lang="ru-RU" sz="2200" dirty="0" err="1"/>
              <a:t>іншими</a:t>
            </a:r>
            <a:r>
              <a:rPr lang="ru-RU" sz="2200" dirty="0"/>
              <a:t> </a:t>
            </a:r>
            <a:r>
              <a:rPr lang="ru-RU" sz="2200" dirty="0" err="1" smtClean="0"/>
              <a:t>користувачами</a:t>
            </a:r>
            <a:r>
              <a:rPr lang="ru-RU" sz="2200" dirty="0" smtClean="0"/>
              <a:t> та </a:t>
            </a:r>
            <a:r>
              <a:rPr lang="ru-RU" sz="2200" dirty="0"/>
              <a:t>для </a:t>
            </a:r>
            <a:r>
              <a:rPr lang="ru-RU" sz="2200" dirty="0" err="1"/>
              <a:t>інших</a:t>
            </a:r>
            <a:r>
              <a:rPr lang="ru-RU" sz="2200" dirty="0"/>
              <a:t> </a:t>
            </a:r>
            <a:r>
              <a:rPr lang="ru-RU" sz="2200" dirty="0" err="1"/>
              <a:t>цілей</a:t>
            </a:r>
            <a:r>
              <a:rPr lang="ru-RU" sz="22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ru-RU" sz="2200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uk-UA" sz="2200" dirty="0" smtClean="0"/>
              <a:t>Конструювання </a:t>
            </a:r>
            <a:r>
              <a:rPr lang="uk-UA" sz="2200" dirty="0"/>
              <a:t>програм з невеликих «будівельних блоків» сприяє їх більшій ясності та гнучкості, що приводить до підвищення їх </a:t>
            </a:r>
            <a:r>
              <a:rPr lang="uk-UA" sz="2200" b="1" dirty="0">
                <a:solidFill>
                  <a:srgbClr val="C00000"/>
                </a:solidFill>
              </a:rPr>
              <a:t>ефективності, якості та надійності</a:t>
            </a:r>
            <a:r>
              <a:rPr lang="uk-UA" sz="2200" dirty="0"/>
              <a:t>. </a:t>
            </a:r>
          </a:p>
          <a:p>
            <a:pPr marL="342900" indent="-342900" algn="just">
              <a:buClr>
                <a:schemeClr val="accent2"/>
              </a:buClr>
              <a:buFont typeface="Wingdings" pitchFamily="2" charset="2"/>
              <a:buChar char="v"/>
            </a:pPr>
            <a:endParaRPr lang="uk-UA" sz="2200" dirty="0"/>
          </a:p>
          <a:p>
            <a:pPr marL="342900" indent="-342900" algn="just">
              <a:buClr>
                <a:schemeClr val="accent2"/>
              </a:buClr>
              <a:buFont typeface="Wingdings" pitchFamily="2" charset="2"/>
              <a:buChar char="v"/>
            </a:pPr>
            <a:r>
              <a:rPr lang="uk-UA" sz="2200" dirty="0"/>
              <a:t>Одна з </a:t>
            </a:r>
            <a:r>
              <a:rPr lang="uk-UA" sz="2200" dirty="0" smtClean="0"/>
              <a:t>переваг </a:t>
            </a:r>
            <a:r>
              <a:rPr lang="uk-UA" sz="2200" dirty="0"/>
              <a:t>такого підходу полягає у </a:t>
            </a:r>
            <a:r>
              <a:rPr lang="uk-UA" sz="2200" b="1" dirty="0">
                <a:solidFill>
                  <a:srgbClr val="C00000"/>
                </a:solidFill>
              </a:rPr>
              <a:t>простоті механізму внесення змін і виправлень</a:t>
            </a:r>
            <a:r>
              <a:rPr lang="uk-UA" sz="2200" dirty="0">
                <a:solidFill>
                  <a:srgbClr val="C00000"/>
                </a:solidFill>
              </a:rPr>
              <a:t> </a:t>
            </a:r>
            <a:r>
              <a:rPr lang="uk-UA" sz="2200" dirty="0"/>
              <a:t>у процедурно-орієнтовані програми. 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0"/>
            <a:ext cx="9144000" cy="842383"/>
          </a:xfrm>
          <a:prstGeom prst="rect">
            <a:avLst/>
          </a:prstGeom>
          <a:noFill/>
          <a:ln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algn="ctr"/>
            <a:r>
              <a:rPr lang="uk-UA" b="1" dirty="0" smtClean="0">
                <a:cs typeface="Arial" pitchFamily="34" charset="0"/>
              </a:rPr>
              <a:t> Перевага функцій</a:t>
            </a:r>
          </a:p>
        </p:txBody>
      </p:sp>
    </p:spTree>
    <p:extLst>
      <p:ext uri="{BB962C8B-B14F-4D97-AF65-F5344CB8AC3E}">
        <p14:creationId xmlns:p14="http://schemas.microsoft.com/office/powerpoint/2010/main" val="205913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3098</TotalTime>
  <Words>4824</Words>
  <Application>Microsoft Office PowerPoint</Application>
  <PresentationFormat>Экран (4:3)</PresentationFormat>
  <Paragraphs>769</Paragraphs>
  <Slides>67</Slides>
  <Notes>5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4</vt:i4>
      </vt:variant>
      <vt:variant>
        <vt:lpstr>Заголовки слайдов</vt:lpstr>
      </vt:variant>
      <vt:variant>
        <vt:i4>67</vt:i4>
      </vt:variant>
    </vt:vector>
  </HeadingPairs>
  <TitlesOfParts>
    <vt:vector size="77" baseType="lpstr">
      <vt:lpstr>Arial</vt:lpstr>
      <vt:lpstr>Calibri</vt:lpstr>
      <vt:lpstr>Roboto</vt:lpstr>
      <vt:lpstr>Times New Roman</vt:lpstr>
      <vt:lpstr>Wingdings</vt:lpstr>
      <vt:lpstr>1_Тема Office</vt:lpstr>
      <vt:lpstr>Точечный рисунок</vt:lpstr>
      <vt:lpstr>Microsoft Equation 3.0</vt:lpstr>
      <vt:lpstr>Формула</vt:lpstr>
      <vt:lpstr>Equation</vt:lpstr>
      <vt:lpstr>Презентация PowerPoint</vt:lpstr>
      <vt:lpstr>Презентация PowerPoint</vt:lpstr>
      <vt:lpstr>Презентация PowerPoint</vt:lpstr>
      <vt:lpstr>Презентация PowerPoint</vt:lpstr>
      <vt:lpstr> Поняття функції</vt:lpstr>
      <vt:lpstr> Поняття функції</vt:lpstr>
      <vt:lpstr> Поняття функції</vt:lpstr>
      <vt:lpstr> Поняття функції</vt:lpstr>
      <vt:lpstr> Перевага функцій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sigma</dc:creator>
  <cp:lastModifiedBy>Tetyana Kovalyuk</cp:lastModifiedBy>
  <cp:revision>256</cp:revision>
  <dcterms:created xsi:type="dcterms:W3CDTF">2019-08-18T18:50:23Z</dcterms:created>
  <dcterms:modified xsi:type="dcterms:W3CDTF">2019-09-30T18:44:48Z</dcterms:modified>
</cp:coreProperties>
</file>