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2"/>
  </p:sldMasterIdLst>
  <p:notesMasterIdLst>
    <p:notesMasterId r:id="rId71"/>
  </p:notesMasterIdLst>
  <p:sldIdLst>
    <p:sldId id="256" r:id="rId3"/>
    <p:sldId id="357" r:id="rId4"/>
    <p:sldId id="310" r:id="rId5"/>
    <p:sldId id="260" r:id="rId6"/>
    <p:sldId id="259" r:id="rId7"/>
    <p:sldId id="261" r:id="rId8"/>
    <p:sldId id="262" r:id="rId9"/>
    <p:sldId id="263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8" r:id="rId37"/>
    <p:sldId id="307" r:id="rId38"/>
    <p:sldId id="308" r:id="rId39"/>
    <p:sldId id="304" r:id="rId40"/>
    <p:sldId id="299" r:id="rId41"/>
    <p:sldId id="300" r:id="rId42"/>
    <p:sldId id="301" r:id="rId43"/>
    <p:sldId id="306" r:id="rId44"/>
    <p:sldId id="305" r:id="rId45"/>
    <p:sldId id="303" r:id="rId46"/>
    <p:sldId id="309" r:id="rId47"/>
    <p:sldId id="264" r:id="rId48"/>
    <p:sldId id="311" r:id="rId49"/>
    <p:sldId id="312" r:id="rId50"/>
    <p:sldId id="313" r:id="rId51"/>
    <p:sldId id="314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6" r:id="rId62"/>
    <p:sldId id="327" r:id="rId63"/>
    <p:sldId id="328" r:id="rId64"/>
    <p:sldId id="329" r:id="rId65"/>
    <p:sldId id="330" r:id="rId66"/>
    <p:sldId id="331" r:id="rId67"/>
    <p:sldId id="332" r:id="rId68"/>
    <p:sldId id="333" r:id="rId69"/>
    <p:sldId id="302" r:id="rId7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3E213E7-9702-48DC-887B-E36F7845FAAF}">
          <p14:sldIdLst>
            <p14:sldId id="256"/>
            <p14:sldId id="357"/>
            <p14:sldId id="310"/>
            <p14:sldId id="260"/>
            <p14:sldId id="259"/>
            <p14:sldId id="261"/>
            <p14:sldId id="262"/>
            <p14:sldId id="263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8"/>
            <p14:sldId id="307"/>
            <p14:sldId id="308"/>
            <p14:sldId id="304"/>
            <p14:sldId id="299"/>
            <p14:sldId id="300"/>
            <p14:sldId id="301"/>
            <p14:sldId id="306"/>
            <p14:sldId id="305"/>
            <p14:sldId id="303"/>
            <p14:sldId id="309"/>
            <p14:sldId id="264"/>
            <p14:sldId id="311"/>
            <p14:sldId id="312"/>
            <p14:sldId id="313"/>
            <p14:sldId id="314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</p14:sldIdLst>
        </p14:section>
        <p14:section name="Раздел без заголовка" id="{A7ABC79D-A832-46B4-8A85-579149C3D723}">
          <p14:sldIdLst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00CC"/>
    <a:srgbClr val="006600"/>
    <a:srgbClr val="CCFF66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4" autoAdjust="0"/>
    <p:restoredTop sz="94660"/>
  </p:normalViewPr>
  <p:slideViewPr>
    <p:cSldViewPr snapToGrid="0">
      <p:cViewPr varScale="1">
        <p:scale>
          <a:sx n="88" d="100"/>
          <a:sy n="88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5B91D5-30BA-403C-8594-6F4C0F7021F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86888AA-A9F3-4F13-A5D2-D9A27E3683D7}">
      <dgm:prSet phldrT="[Текст]" custT="1"/>
      <dgm:spPr/>
      <dgm:t>
        <a:bodyPr/>
        <a:lstStyle/>
        <a:p>
          <a:r>
            <a:rPr lang="uk-UA" sz="2000" b="1" dirty="0" smtClean="0">
              <a:solidFill>
                <a:schemeClr val="bg1"/>
              </a:solidFill>
            </a:rPr>
            <a:t>1. Поняття алгоритму та програми</a:t>
          </a:r>
          <a:endParaRPr lang="ru-RU" sz="2000" dirty="0">
            <a:solidFill>
              <a:schemeClr val="bg1"/>
            </a:solidFill>
          </a:endParaRPr>
        </a:p>
      </dgm:t>
    </dgm:pt>
    <dgm:pt modelId="{17D518C9-646C-4B84-B59C-65D813B8D2A2}" type="parTrans" cxnId="{5490CAD6-8C41-46FF-A603-F276ED874000}">
      <dgm:prSet/>
      <dgm:spPr/>
      <dgm:t>
        <a:bodyPr/>
        <a:lstStyle/>
        <a:p>
          <a:endParaRPr lang="ru-RU" sz="2000"/>
        </a:p>
      </dgm:t>
    </dgm:pt>
    <dgm:pt modelId="{7611BBCB-AEEF-435F-9565-1CA878719E37}" type="sibTrans" cxnId="{5490CAD6-8C41-46FF-A603-F276ED874000}">
      <dgm:prSet custT="1"/>
      <dgm:spPr>
        <a:solidFill>
          <a:srgbClr val="990099"/>
        </a:solidFill>
      </dgm:spPr>
      <dgm:t>
        <a:bodyPr/>
        <a:lstStyle/>
        <a:p>
          <a:endParaRPr lang="ru-RU" sz="2000"/>
        </a:p>
      </dgm:t>
    </dgm:pt>
    <dgm:pt modelId="{B6CE1A85-FAD1-464D-B5E8-191FDF6568E9}">
      <dgm:prSet phldrT="[Текст]" custT="1"/>
      <dgm:spPr>
        <a:solidFill>
          <a:srgbClr val="009900"/>
        </a:solidFill>
      </dgm:spPr>
      <dgm:t>
        <a:bodyPr/>
        <a:lstStyle/>
        <a:p>
          <a:pPr>
            <a:lnSpc>
              <a:spcPct val="100000"/>
            </a:lnSpc>
          </a:pPr>
          <a:r>
            <a:rPr lang="uk-UA" sz="2000" b="1" dirty="0" smtClean="0">
              <a:solidFill>
                <a:schemeClr val="bg1"/>
              </a:solidFill>
            </a:rPr>
            <a:t>3 Функції в С</a:t>
          </a:r>
          <a:r>
            <a:rPr lang="en-US" sz="2000" b="1" dirty="0" smtClean="0">
              <a:solidFill>
                <a:schemeClr val="bg1"/>
              </a:solidFill>
            </a:rPr>
            <a:t>/C+</a:t>
          </a:r>
          <a:r>
            <a:rPr lang="uk-UA" sz="2000" b="1" dirty="0" smtClean="0">
              <a:solidFill>
                <a:schemeClr val="bg1"/>
              </a:solidFill>
            </a:rPr>
            <a:t>+</a:t>
          </a:r>
          <a:r>
            <a:rPr lang="en-US" sz="2000" b="1" dirty="0" smtClean="0">
              <a:solidFill>
                <a:schemeClr val="bg1"/>
              </a:solidFill>
            </a:rPr>
            <a:t>/Python</a:t>
          </a:r>
          <a:endParaRPr lang="ru-RU" sz="2000" dirty="0">
            <a:solidFill>
              <a:schemeClr val="bg1"/>
            </a:solidFill>
          </a:endParaRPr>
        </a:p>
      </dgm:t>
    </dgm:pt>
    <dgm:pt modelId="{2CD4907F-0A82-45D3-8AC2-F5D6625E926F}" type="parTrans" cxnId="{9A0D0F52-15C6-412A-AB92-078BD3E5E97E}">
      <dgm:prSet/>
      <dgm:spPr/>
      <dgm:t>
        <a:bodyPr/>
        <a:lstStyle/>
        <a:p>
          <a:endParaRPr lang="ru-RU" sz="2000"/>
        </a:p>
      </dgm:t>
    </dgm:pt>
    <dgm:pt modelId="{CD9EC68B-AF98-4B90-9816-8FCBCA695E2F}" type="sibTrans" cxnId="{9A0D0F52-15C6-412A-AB92-078BD3E5E97E}">
      <dgm:prSet custT="1"/>
      <dgm:spPr>
        <a:solidFill>
          <a:srgbClr val="990099"/>
        </a:solidFill>
      </dgm:spPr>
      <dgm:t>
        <a:bodyPr/>
        <a:lstStyle/>
        <a:p>
          <a:endParaRPr lang="ru-RU" sz="2000"/>
        </a:p>
      </dgm:t>
    </dgm:pt>
    <dgm:pt modelId="{E67216DF-177C-44BA-91C7-BD7829B1E88E}">
      <dgm:prSet phldrT="[Текст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2000" b="1" dirty="0" smtClean="0">
              <a:solidFill>
                <a:schemeClr val="bg1"/>
              </a:solidFill>
            </a:rPr>
            <a:t>4. </a:t>
          </a:r>
          <a:endParaRPr lang="ru-RU" sz="2000" b="1" dirty="0">
            <a:solidFill>
              <a:schemeClr val="bg1"/>
            </a:solidFill>
          </a:endParaRPr>
        </a:p>
      </dgm:t>
    </dgm:pt>
    <dgm:pt modelId="{5B36C4BA-BBBF-42FE-983A-600151FCD974}" type="parTrans" cxnId="{528FC410-6DB5-4701-B92B-6C4AB2BEDBD9}">
      <dgm:prSet/>
      <dgm:spPr/>
      <dgm:t>
        <a:bodyPr/>
        <a:lstStyle/>
        <a:p>
          <a:endParaRPr lang="ru-RU" sz="2000"/>
        </a:p>
      </dgm:t>
    </dgm:pt>
    <dgm:pt modelId="{82BAADEF-8DA2-4973-BAAC-0AD533D506C7}" type="sibTrans" cxnId="{528FC410-6DB5-4701-B92B-6C4AB2BEDBD9}">
      <dgm:prSet custT="1"/>
      <dgm:spPr>
        <a:solidFill>
          <a:srgbClr val="990099"/>
        </a:solidFill>
      </dgm:spPr>
      <dgm:t>
        <a:bodyPr/>
        <a:lstStyle/>
        <a:p>
          <a:endParaRPr lang="ru-RU" sz="2000"/>
        </a:p>
      </dgm:t>
    </dgm:pt>
    <dgm:pt modelId="{5F228C48-FC75-4A89-9D86-0ED0382E1BF0}">
      <dgm:prSet phldrT="[Текст]" custT="1"/>
      <dgm:spPr>
        <a:solidFill>
          <a:srgbClr val="CC3300"/>
        </a:solidFill>
      </dgm:spPr>
      <dgm:t>
        <a:bodyPr/>
        <a:lstStyle/>
        <a:p>
          <a:r>
            <a:rPr lang="uk-UA" sz="2000" b="1" dirty="0" smtClean="0">
              <a:solidFill>
                <a:schemeClr val="bg1"/>
              </a:solidFill>
            </a:rPr>
            <a:t>5 Структури даних</a:t>
          </a:r>
          <a:endParaRPr lang="ru-RU" sz="2000" dirty="0">
            <a:solidFill>
              <a:schemeClr val="bg1"/>
            </a:solidFill>
          </a:endParaRPr>
        </a:p>
      </dgm:t>
    </dgm:pt>
    <dgm:pt modelId="{8D4446E0-5731-428E-AE98-EE1B0BBE129E}" type="parTrans" cxnId="{93D3A8F1-755F-4BB4-B7A8-9FADC11FBEDE}">
      <dgm:prSet/>
      <dgm:spPr/>
      <dgm:t>
        <a:bodyPr/>
        <a:lstStyle/>
        <a:p>
          <a:endParaRPr lang="ru-RU" sz="2000"/>
        </a:p>
      </dgm:t>
    </dgm:pt>
    <dgm:pt modelId="{FDF0D45E-9D7E-4023-8190-20849FE77B38}" type="sibTrans" cxnId="{93D3A8F1-755F-4BB4-B7A8-9FADC11FBEDE}">
      <dgm:prSet custT="1"/>
      <dgm:spPr>
        <a:solidFill>
          <a:srgbClr val="990099"/>
        </a:solidFill>
      </dgm:spPr>
      <dgm:t>
        <a:bodyPr/>
        <a:lstStyle/>
        <a:p>
          <a:endParaRPr lang="ru-RU" sz="2000"/>
        </a:p>
      </dgm:t>
    </dgm:pt>
    <dgm:pt modelId="{D16124F6-F77F-4357-A641-DCE505B85CFE}">
      <dgm:prSet phldrT="[Текст]" custT="1"/>
      <dgm:spPr>
        <a:solidFill>
          <a:srgbClr val="990099"/>
        </a:solidFill>
      </dgm:spPr>
      <dgm:t>
        <a:bodyPr/>
        <a:lstStyle/>
        <a:p>
          <a:r>
            <a:rPr lang="uk-UA" sz="2000" b="1" dirty="0" smtClean="0">
              <a:solidFill>
                <a:schemeClr val="bg1"/>
              </a:solidFill>
            </a:rPr>
            <a:t>6 Фундамент альні алгоритми</a:t>
          </a:r>
          <a:endParaRPr lang="ru-RU" sz="2000" dirty="0">
            <a:solidFill>
              <a:schemeClr val="bg1"/>
            </a:solidFill>
          </a:endParaRPr>
        </a:p>
      </dgm:t>
    </dgm:pt>
    <dgm:pt modelId="{A3E2C045-C3EA-469C-A4AC-6CAC3F536026}" type="parTrans" cxnId="{039F20A6-4386-4488-9099-4BE8BAA96CAD}">
      <dgm:prSet/>
      <dgm:spPr/>
      <dgm:t>
        <a:bodyPr/>
        <a:lstStyle/>
        <a:p>
          <a:endParaRPr lang="ru-RU" sz="2000"/>
        </a:p>
      </dgm:t>
    </dgm:pt>
    <dgm:pt modelId="{12325DE7-DD6B-4CF2-80AC-AF7374DF4925}" type="sibTrans" cxnId="{039F20A6-4386-4488-9099-4BE8BAA96CAD}">
      <dgm:prSet custT="1"/>
      <dgm:spPr>
        <a:solidFill>
          <a:srgbClr val="990099"/>
        </a:solidFill>
      </dgm:spPr>
      <dgm:t>
        <a:bodyPr/>
        <a:lstStyle/>
        <a:p>
          <a:endParaRPr lang="ru-RU" sz="2000"/>
        </a:p>
      </dgm:t>
    </dgm:pt>
    <dgm:pt modelId="{23AA38C0-6510-41E8-9E53-025163CFAB90}">
      <dgm:prSet phldrT="[Текст]" custT="1"/>
      <dgm:spPr>
        <a:solidFill>
          <a:srgbClr val="FFFF00"/>
        </a:solidFill>
      </dgm:spPr>
      <dgm:t>
        <a:bodyPr/>
        <a:lstStyle/>
        <a:p>
          <a:r>
            <a:rPr lang="uk-UA" sz="2000" b="1" dirty="0" smtClean="0">
              <a:solidFill>
                <a:srgbClr val="0000CC"/>
              </a:solidFill>
            </a:rPr>
            <a:t>2 Оператори мов С та </a:t>
          </a:r>
          <a:r>
            <a:rPr lang="en-US" sz="2000" b="1" dirty="0" smtClean="0">
              <a:solidFill>
                <a:srgbClr val="0000CC"/>
              </a:solidFill>
            </a:rPr>
            <a:t>Python</a:t>
          </a:r>
          <a:endParaRPr lang="ru-RU" sz="2000" b="1" dirty="0">
            <a:solidFill>
              <a:srgbClr val="0000CC"/>
            </a:solidFill>
          </a:endParaRPr>
        </a:p>
      </dgm:t>
    </dgm:pt>
    <dgm:pt modelId="{C4CD4CB8-2F9A-4E0E-A42D-0BD25A1A506C}" type="parTrans" cxnId="{4EE9F32B-38D1-4046-9EE2-9F00202D5799}">
      <dgm:prSet/>
      <dgm:spPr/>
      <dgm:t>
        <a:bodyPr/>
        <a:lstStyle/>
        <a:p>
          <a:endParaRPr lang="ru-RU" sz="2000"/>
        </a:p>
      </dgm:t>
    </dgm:pt>
    <dgm:pt modelId="{972EC1D1-E29E-45A1-900B-83ECD54D4FBE}" type="sibTrans" cxnId="{4EE9F32B-38D1-4046-9EE2-9F00202D5799}">
      <dgm:prSet custT="1"/>
      <dgm:spPr>
        <a:solidFill>
          <a:srgbClr val="990099"/>
        </a:solidFill>
      </dgm:spPr>
      <dgm:t>
        <a:bodyPr/>
        <a:lstStyle/>
        <a:p>
          <a:endParaRPr lang="ru-RU" sz="2000"/>
        </a:p>
      </dgm:t>
    </dgm:pt>
    <dgm:pt modelId="{E94F02CD-BB46-409B-86C7-60F833C7D9C7}" type="pres">
      <dgm:prSet presAssocID="{0F5B91D5-30BA-403C-8594-6F4C0F7021F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78EE354-F355-43A7-B632-1EF97DCB17EA}" type="pres">
      <dgm:prSet presAssocID="{486888AA-A9F3-4F13-A5D2-D9A27E3683D7}" presName="node" presStyleLbl="node1" presStyleIdx="0" presStyleCnt="6" custScaleX="186679" custRadScaleRad="131260" custRadScaleInc="-439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728B06E-A614-4664-8320-D5F0E7C8C197}" type="pres">
      <dgm:prSet presAssocID="{7611BBCB-AEEF-435F-9565-1CA878719E37}" presName="sibTrans" presStyleLbl="sibTrans2D1" presStyleIdx="0" presStyleCnt="6"/>
      <dgm:spPr/>
      <dgm:t>
        <a:bodyPr/>
        <a:lstStyle/>
        <a:p>
          <a:endParaRPr lang="ru-RU"/>
        </a:p>
      </dgm:t>
    </dgm:pt>
    <dgm:pt modelId="{491E0ABB-DBF3-4517-9702-BC07102246E9}" type="pres">
      <dgm:prSet presAssocID="{7611BBCB-AEEF-435F-9565-1CA878719E37}" presName="connectorText" presStyleLbl="sibTrans2D1" presStyleIdx="0" presStyleCnt="6"/>
      <dgm:spPr/>
      <dgm:t>
        <a:bodyPr/>
        <a:lstStyle/>
        <a:p>
          <a:endParaRPr lang="ru-RU"/>
        </a:p>
      </dgm:t>
    </dgm:pt>
    <dgm:pt modelId="{CA6928F4-44AF-4FF5-A45F-2D938C62525E}" type="pres">
      <dgm:prSet presAssocID="{23AA38C0-6510-41E8-9E53-025163CFAB90}" presName="node" presStyleLbl="node1" presStyleIdx="1" presStyleCnt="6" custScaleX="186679" custRadScaleRad="149431" custRadScaleInc="4196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43629C7-D163-40CC-9821-87401879FCFA}" type="pres">
      <dgm:prSet presAssocID="{972EC1D1-E29E-45A1-900B-83ECD54D4FBE}" presName="sibTrans" presStyleLbl="sibTrans2D1" presStyleIdx="1" presStyleCnt="6"/>
      <dgm:spPr/>
      <dgm:t>
        <a:bodyPr/>
        <a:lstStyle/>
        <a:p>
          <a:endParaRPr lang="ru-RU"/>
        </a:p>
      </dgm:t>
    </dgm:pt>
    <dgm:pt modelId="{EC6B20F6-FAA7-4920-8096-17C7CDF168D4}" type="pres">
      <dgm:prSet presAssocID="{972EC1D1-E29E-45A1-900B-83ECD54D4FBE}" presName="connectorText" presStyleLbl="sibTrans2D1" presStyleIdx="1" presStyleCnt="6"/>
      <dgm:spPr/>
      <dgm:t>
        <a:bodyPr/>
        <a:lstStyle/>
        <a:p>
          <a:endParaRPr lang="ru-RU"/>
        </a:p>
      </dgm:t>
    </dgm:pt>
    <dgm:pt modelId="{3C2CE0AC-06A9-40D6-B2CB-0BBB20C59CEB}" type="pres">
      <dgm:prSet presAssocID="{B6CE1A85-FAD1-464D-B5E8-191FDF6568E9}" presName="node" presStyleLbl="node1" presStyleIdx="2" presStyleCnt="6" custScaleX="195663" custRadScaleRad="145438" custRadScaleInc="-2734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35FD827-DECA-452F-A67A-70FA90FE14A0}" type="pres">
      <dgm:prSet presAssocID="{CD9EC68B-AF98-4B90-9816-8FCBCA695E2F}" presName="sibTrans" presStyleLbl="sibTrans2D1" presStyleIdx="2" presStyleCnt="6" custScaleX="133019"/>
      <dgm:spPr/>
      <dgm:t>
        <a:bodyPr/>
        <a:lstStyle/>
        <a:p>
          <a:endParaRPr lang="ru-RU"/>
        </a:p>
      </dgm:t>
    </dgm:pt>
    <dgm:pt modelId="{12756C36-B5E7-40BE-9813-C058C6AB2C28}" type="pres">
      <dgm:prSet presAssocID="{CD9EC68B-AF98-4B90-9816-8FCBCA695E2F}" presName="connectorText" presStyleLbl="sibTrans2D1" presStyleIdx="2" presStyleCnt="6"/>
      <dgm:spPr/>
      <dgm:t>
        <a:bodyPr/>
        <a:lstStyle/>
        <a:p>
          <a:endParaRPr lang="ru-RU"/>
        </a:p>
      </dgm:t>
    </dgm:pt>
    <dgm:pt modelId="{C13A45E8-C816-4449-B176-39A2DC9351AF}" type="pres">
      <dgm:prSet presAssocID="{E67216DF-177C-44BA-91C7-BD7829B1E88E}" presName="node" presStyleLbl="node1" presStyleIdx="3" presStyleCnt="6" custScaleX="186679" custRadScaleRad="96853" custRadScaleInc="-194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C5EBC2C-E570-410F-9846-F7E9B91C3A30}" type="pres">
      <dgm:prSet presAssocID="{82BAADEF-8DA2-4973-BAAC-0AD533D506C7}" presName="sibTrans" presStyleLbl="sibTrans2D1" presStyleIdx="3" presStyleCnt="6" custScaleX="205117"/>
      <dgm:spPr/>
      <dgm:t>
        <a:bodyPr/>
        <a:lstStyle/>
        <a:p>
          <a:endParaRPr lang="ru-RU"/>
        </a:p>
      </dgm:t>
    </dgm:pt>
    <dgm:pt modelId="{988D0DB1-71E9-4AED-BD89-3A65E6CEEAE3}" type="pres">
      <dgm:prSet presAssocID="{82BAADEF-8DA2-4973-BAAC-0AD533D506C7}" presName="connectorText" presStyleLbl="sibTrans2D1" presStyleIdx="3" presStyleCnt="6"/>
      <dgm:spPr/>
      <dgm:t>
        <a:bodyPr/>
        <a:lstStyle/>
        <a:p>
          <a:endParaRPr lang="ru-RU"/>
        </a:p>
      </dgm:t>
    </dgm:pt>
    <dgm:pt modelId="{C864E6D6-A967-4878-9073-4325557D929E}" type="pres">
      <dgm:prSet presAssocID="{5F228C48-FC75-4A89-9D86-0ED0382E1BF0}" presName="node" presStyleLbl="node1" presStyleIdx="4" presStyleCnt="6" custScaleX="186679" custRadScaleRad="130459" custRadScaleInc="3200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A7DDEBF-DE34-4985-BFC1-72B45298DE51}" type="pres">
      <dgm:prSet presAssocID="{FDF0D45E-9D7E-4023-8190-20849FE77B38}" presName="sibTrans" presStyleLbl="sibTrans2D1" presStyleIdx="4" presStyleCnt="6"/>
      <dgm:spPr/>
      <dgm:t>
        <a:bodyPr/>
        <a:lstStyle/>
        <a:p>
          <a:endParaRPr lang="ru-RU"/>
        </a:p>
      </dgm:t>
    </dgm:pt>
    <dgm:pt modelId="{2B6A18D7-960E-480C-8E12-6F2600EC7596}" type="pres">
      <dgm:prSet presAssocID="{FDF0D45E-9D7E-4023-8190-20849FE77B38}" presName="connectorText" presStyleLbl="sibTrans2D1" presStyleIdx="4" presStyleCnt="6"/>
      <dgm:spPr/>
      <dgm:t>
        <a:bodyPr/>
        <a:lstStyle/>
        <a:p>
          <a:endParaRPr lang="ru-RU"/>
        </a:p>
      </dgm:t>
    </dgm:pt>
    <dgm:pt modelId="{1C11D8FB-CF6F-4E28-B811-F0947C4BB23F}" type="pres">
      <dgm:prSet presAssocID="{D16124F6-F77F-4357-A641-DCE505B85CFE}" presName="node" presStyleLbl="node1" presStyleIdx="5" presStyleCnt="6" custScaleX="186679" custRadScaleRad="152852" custRadScaleInc="-376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03CB6DD-495C-4151-8D3A-81D498070B70}" type="pres">
      <dgm:prSet presAssocID="{12325DE7-DD6B-4CF2-80AC-AF7374DF4925}" presName="sibTrans" presStyleLbl="sibTrans2D1" presStyleIdx="5" presStyleCnt="6" custScaleX="108018"/>
      <dgm:spPr/>
      <dgm:t>
        <a:bodyPr/>
        <a:lstStyle/>
        <a:p>
          <a:endParaRPr lang="ru-RU"/>
        </a:p>
      </dgm:t>
    </dgm:pt>
    <dgm:pt modelId="{52F67B09-3F47-4019-94C2-7AAA9A09D5AE}" type="pres">
      <dgm:prSet presAssocID="{12325DE7-DD6B-4CF2-80AC-AF7374DF4925}" presName="connectorText" presStyleLbl="sibTrans2D1" presStyleIdx="5" presStyleCnt="6"/>
      <dgm:spPr/>
      <dgm:t>
        <a:bodyPr/>
        <a:lstStyle/>
        <a:p>
          <a:endParaRPr lang="ru-RU"/>
        </a:p>
      </dgm:t>
    </dgm:pt>
  </dgm:ptLst>
  <dgm:cxnLst>
    <dgm:cxn modelId="{93D3A8F1-755F-4BB4-B7A8-9FADC11FBEDE}" srcId="{0F5B91D5-30BA-403C-8594-6F4C0F7021FC}" destId="{5F228C48-FC75-4A89-9D86-0ED0382E1BF0}" srcOrd="4" destOrd="0" parTransId="{8D4446E0-5731-428E-AE98-EE1B0BBE129E}" sibTransId="{FDF0D45E-9D7E-4023-8190-20849FE77B38}"/>
    <dgm:cxn modelId="{C8BC03AA-1AE4-40B0-A0A7-26DFD47530BB}" type="presOf" srcId="{0F5B91D5-30BA-403C-8594-6F4C0F7021FC}" destId="{E94F02CD-BB46-409B-86C7-60F833C7D9C7}" srcOrd="0" destOrd="0" presId="urn:microsoft.com/office/officeart/2005/8/layout/cycle2"/>
    <dgm:cxn modelId="{AD678F65-EC47-4D8C-B0B8-2F193BFCCA25}" type="presOf" srcId="{972EC1D1-E29E-45A1-900B-83ECD54D4FBE}" destId="{EC6B20F6-FAA7-4920-8096-17C7CDF168D4}" srcOrd="1" destOrd="0" presId="urn:microsoft.com/office/officeart/2005/8/layout/cycle2"/>
    <dgm:cxn modelId="{65BE6A5C-415E-4B90-9C5E-9084834E7691}" type="presOf" srcId="{7611BBCB-AEEF-435F-9565-1CA878719E37}" destId="{491E0ABB-DBF3-4517-9702-BC07102246E9}" srcOrd="1" destOrd="0" presId="urn:microsoft.com/office/officeart/2005/8/layout/cycle2"/>
    <dgm:cxn modelId="{47BBB008-C89C-4D28-B72C-FFF25185EE50}" type="presOf" srcId="{12325DE7-DD6B-4CF2-80AC-AF7374DF4925}" destId="{203CB6DD-495C-4151-8D3A-81D498070B70}" srcOrd="0" destOrd="0" presId="urn:microsoft.com/office/officeart/2005/8/layout/cycle2"/>
    <dgm:cxn modelId="{FE01E37E-B259-4DF0-85C3-6F91B96FF6C0}" type="presOf" srcId="{486888AA-A9F3-4F13-A5D2-D9A27E3683D7}" destId="{978EE354-F355-43A7-B632-1EF97DCB17EA}" srcOrd="0" destOrd="0" presId="urn:microsoft.com/office/officeart/2005/8/layout/cycle2"/>
    <dgm:cxn modelId="{18779DA9-1879-431B-8786-9C2356646E9B}" type="presOf" srcId="{D16124F6-F77F-4357-A641-DCE505B85CFE}" destId="{1C11D8FB-CF6F-4E28-B811-F0947C4BB23F}" srcOrd="0" destOrd="0" presId="urn:microsoft.com/office/officeart/2005/8/layout/cycle2"/>
    <dgm:cxn modelId="{8E7579EA-7BF3-425E-9168-5139FC957561}" type="presOf" srcId="{82BAADEF-8DA2-4973-BAAC-0AD533D506C7}" destId="{988D0DB1-71E9-4AED-BD89-3A65E6CEEAE3}" srcOrd="1" destOrd="0" presId="urn:microsoft.com/office/officeart/2005/8/layout/cycle2"/>
    <dgm:cxn modelId="{E47367A4-CA37-4751-AD6C-2F1B62D06F1D}" type="presOf" srcId="{23AA38C0-6510-41E8-9E53-025163CFAB90}" destId="{CA6928F4-44AF-4FF5-A45F-2D938C62525E}" srcOrd="0" destOrd="0" presId="urn:microsoft.com/office/officeart/2005/8/layout/cycle2"/>
    <dgm:cxn modelId="{528FC410-6DB5-4701-B92B-6C4AB2BEDBD9}" srcId="{0F5B91D5-30BA-403C-8594-6F4C0F7021FC}" destId="{E67216DF-177C-44BA-91C7-BD7829B1E88E}" srcOrd="3" destOrd="0" parTransId="{5B36C4BA-BBBF-42FE-983A-600151FCD974}" sibTransId="{82BAADEF-8DA2-4973-BAAC-0AD533D506C7}"/>
    <dgm:cxn modelId="{5490CAD6-8C41-46FF-A603-F276ED874000}" srcId="{0F5B91D5-30BA-403C-8594-6F4C0F7021FC}" destId="{486888AA-A9F3-4F13-A5D2-D9A27E3683D7}" srcOrd="0" destOrd="0" parTransId="{17D518C9-646C-4B84-B59C-65D813B8D2A2}" sibTransId="{7611BBCB-AEEF-435F-9565-1CA878719E37}"/>
    <dgm:cxn modelId="{F6AD4A98-96EF-4A7C-BFA3-FDDF6C899DD7}" type="presOf" srcId="{7611BBCB-AEEF-435F-9565-1CA878719E37}" destId="{5728B06E-A614-4664-8320-D5F0E7C8C197}" srcOrd="0" destOrd="0" presId="urn:microsoft.com/office/officeart/2005/8/layout/cycle2"/>
    <dgm:cxn modelId="{F1C15461-6019-4B4F-ADED-5BCB000ADBBE}" type="presOf" srcId="{B6CE1A85-FAD1-464D-B5E8-191FDF6568E9}" destId="{3C2CE0AC-06A9-40D6-B2CB-0BBB20C59CEB}" srcOrd="0" destOrd="0" presId="urn:microsoft.com/office/officeart/2005/8/layout/cycle2"/>
    <dgm:cxn modelId="{C3485C10-74FE-4E4D-BFB2-9E10AAD041C5}" type="presOf" srcId="{FDF0D45E-9D7E-4023-8190-20849FE77B38}" destId="{2B6A18D7-960E-480C-8E12-6F2600EC7596}" srcOrd="1" destOrd="0" presId="urn:microsoft.com/office/officeart/2005/8/layout/cycle2"/>
    <dgm:cxn modelId="{1B377858-C9E8-4832-A714-AABC2AD96E36}" type="presOf" srcId="{82BAADEF-8DA2-4973-BAAC-0AD533D506C7}" destId="{3C5EBC2C-E570-410F-9846-F7E9B91C3A30}" srcOrd="0" destOrd="0" presId="urn:microsoft.com/office/officeart/2005/8/layout/cycle2"/>
    <dgm:cxn modelId="{039F20A6-4386-4488-9099-4BE8BAA96CAD}" srcId="{0F5B91D5-30BA-403C-8594-6F4C0F7021FC}" destId="{D16124F6-F77F-4357-A641-DCE505B85CFE}" srcOrd="5" destOrd="0" parTransId="{A3E2C045-C3EA-469C-A4AC-6CAC3F536026}" sibTransId="{12325DE7-DD6B-4CF2-80AC-AF7374DF4925}"/>
    <dgm:cxn modelId="{33E3C635-F3F9-4D0D-9342-FA9518328D1F}" type="presOf" srcId="{FDF0D45E-9D7E-4023-8190-20849FE77B38}" destId="{0A7DDEBF-DE34-4985-BFC1-72B45298DE51}" srcOrd="0" destOrd="0" presId="urn:microsoft.com/office/officeart/2005/8/layout/cycle2"/>
    <dgm:cxn modelId="{32E1D1A4-23C7-415C-8ED2-4E5BFCE27D8E}" type="presOf" srcId="{E67216DF-177C-44BA-91C7-BD7829B1E88E}" destId="{C13A45E8-C816-4449-B176-39A2DC9351AF}" srcOrd="0" destOrd="0" presId="urn:microsoft.com/office/officeart/2005/8/layout/cycle2"/>
    <dgm:cxn modelId="{79D3B023-CB64-468E-8A29-73B9651AF00D}" type="presOf" srcId="{12325DE7-DD6B-4CF2-80AC-AF7374DF4925}" destId="{52F67B09-3F47-4019-94C2-7AAA9A09D5AE}" srcOrd="1" destOrd="0" presId="urn:microsoft.com/office/officeart/2005/8/layout/cycle2"/>
    <dgm:cxn modelId="{9A0D0F52-15C6-412A-AB92-078BD3E5E97E}" srcId="{0F5B91D5-30BA-403C-8594-6F4C0F7021FC}" destId="{B6CE1A85-FAD1-464D-B5E8-191FDF6568E9}" srcOrd="2" destOrd="0" parTransId="{2CD4907F-0A82-45D3-8AC2-F5D6625E926F}" sibTransId="{CD9EC68B-AF98-4B90-9816-8FCBCA695E2F}"/>
    <dgm:cxn modelId="{F373AF3D-8A8D-4C47-9359-C92E84C29EB4}" type="presOf" srcId="{972EC1D1-E29E-45A1-900B-83ECD54D4FBE}" destId="{443629C7-D163-40CC-9821-87401879FCFA}" srcOrd="0" destOrd="0" presId="urn:microsoft.com/office/officeart/2005/8/layout/cycle2"/>
    <dgm:cxn modelId="{2042AF75-CF34-46D0-BF19-5308C444FC78}" type="presOf" srcId="{CD9EC68B-AF98-4B90-9816-8FCBCA695E2F}" destId="{635FD827-DECA-452F-A67A-70FA90FE14A0}" srcOrd="0" destOrd="0" presId="urn:microsoft.com/office/officeart/2005/8/layout/cycle2"/>
    <dgm:cxn modelId="{297A7314-0E27-4242-894C-B0683184C64F}" type="presOf" srcId="{5F228C48-FC75-4A89-9D86-0ED0382E1BF0}" destId="{C864E6D6-A967-4878-9073-4325557D929E}" srcOrd="0" destOrd="0" presId="urn:microsoft.com/office/officeart/2005/8/layout/cycle2"/>
    <dgm:cxn modelId="{CFF5C49F-6A69-4F76-99D7-3F0D2584A686}" type="presOf" srcId="{CD9EC68B-AF98-4B90-9816-8FCBCA695E2F}" destId="{12756C36-B5E7-40BE-9813-C058C6AB2C28}" srcOrd="1" destOrd="0" presId="urn:microsoft.com/office/officeart/2005/8/layout/cycle2"/>
    <dgm:cxn modelId="{4EE9F32B-38D1-4046-9EE2-9F00202D5799}" srcId="{0F5B91D5-30BA-403C-8594-6F4C0F7021FC}" destId="{23AA38C0-6510-41E8-9E53-025163CFAB90}" srcOrd="1" destOrd="0" parTransId="{C4CD4CB8-2F9A-4E0E-A42D-0BD25A1A506C}" sibTransId="{972EC1D1-E29E-45A1-900B-83ECD54D4FBE}"/>
    <dgm:cxn modelId="{FE887B5C-A078-4C19-AE95-6BF8798B16E8}" type="presParOf" srcId="{E94F02CD-BB46-409B-86C7-60F833C7D9C7}" destId="{978EE354-F355-43A7-B632-1EF97DCB17EA}" srcOrd="0" destOrd="0" presId="urn:microsoft.com/office/officeart/2005/8/layout/cycle2"/>
    <dgm:cxn modelId="{D4C2F808-2BA7-47EA-8FCC-E51461562792}" type="presParOf" srcId="{E94F02CD-BB46-409B-86C7-60F833C7D9C7}" destId="{5728B06E-A614-4664-8320-D5F0E7C8C197}" srcOrd="1" destOrd="0" presId="urn:microsoft.com/office/officeart/2005/8/layout/cycle2"/>
    <dgm:cxn modelId="{7B81C500-1272-4B5F-B6B2-C5AC4746A3D0}" type="presParOf" srcId="{5728B06E-A614-4664-8320-D5F0E7C8C197}" destId="{491E0ABB-DBF3-4517-9702-BC07102246E9}" srcOrd="0" destOrd="0" presId="urn:microsoft.com/office/officeart/2005/8/layout/cycle2"/>
    <dgm:cxn modelId="{71D7D318-7B50-46CB-BF35-DECA8F7EEA7E}" type="presParOf" srcId="{E94F02CD-BB46-409B-86C7-60F833C7D9C7}" destId="{CA6928F4-44AF-4FF5-A45F-2D938C62525E}" srcOrd="2" destOrd="0" presId="urn:microsoft.com/office/officeart/2005/8/layout/cycle2"/>
    <dgm:cxn modelId="{5B14B3A9-95E8-4062-92B1-46F6B2B340D8}" type="presParOf" srcId="{E94F02CD-BB46-409B-86C7-60F833C7D9C7}" destId="{443629C7-D163-40CC-9821-87401879FCFA}" srcOrd="3" destOrd="0" presId="urn:microsoft.com/office/officeart/2005/8/layout/cycle2"/>
    <dgm:cxn modelId="{5C34FF4A-BC5E-4E68-8EDA-AFB365147182}" type="presParOf" srcId="{443629C7-D163-40CC-9821-87401879FCFA}" destId="{EC6B20F6-FAA7-4920-8096-17C7CDF168D4}" srcOrd="0" destOrd="0" presId="urn:microsoft.com/office/officeart/2005/8/layout/cycle2"/>
    <dgm:cxn modelId="{529DD62C-E080-4716-B031-DF8E60C353D0}" type="presParOf" srcId="{E94F02CD-BB46-409B-86C7-60F833C7D9C7}" destId="{3C2CE0AC-06A9-40D6-B2CB-0BBB20C59CEB}" srcOrd="4" destOrd="0" presId="urn:microsoft.com/office/officeart/2005/8/layout/cycle2"/>
    <dgm:cxn modelId="{3C50C807-6464-409F-A54A-4339859CD58B}" type="presParOf" srcId="{E94F02CD-BB46-409B-86C7-60F833C7D9C7}" destId="{635FD827-DECA-452F-A67A-70FA90FE14A0}" srcOrd="5" destOrd="0" presId="urn:microsoft.com/office/officeart/2005/8/layout/cycle2"/>
    <dgm:cxn modelId="{87D2D8BF-8BD2-4E46-8F95-7C2A3442C809}" type="presParOf" srcId="{635FD827-DECA-452F-A67A-70FA90FE14A0}" destId="{12756C36-B5E7-40BE-9813-C058C6AB2C28}" srcOrd="0" destOrd="0" presId="urn:microsoft.com/office/officeart/2005/8/layout/cycle2"/>
    <dgm:cxn modelId="{78E9BD21-6D41-4BF5-8169-05CEEE33400E}" type="presParOf" srcId="{E94F02CD-BB46-409B-86C7-60F833C7D9C7}" destId="{C13A45E8-C816-4449-B176-39A2DC9351AF}" srcOrd="6" destOrd="0" presId="urn:microsoft.com/office/officeart/2005/8/layout/cycle2"/>
    <dgm:cxn modelId="{7D8BB854-6929-420A-B9A3-5FBFA51F9E2F}" type="presParOf" srcId="{E94F02CD-BB46-409B-86C7-60F833C7D9C7}" destId="{3C5EBC2C-E570-410F-9846-F7E9B91C3A30}" srcOrd="7" destOrd="0" presId="urn:microsoft.com/office/officeart/2005/8/layout/cycle2"/>
    <dgm:cxn modelId="{1276C931-D176-4492-A0C0-0B9A894F5D43}" type="presParOf" srcId="{3C5EBC2C-E570-410F-9846-F7E9B91C3A30}" destId="{988D0DB1-71E9-4AED-BD89-3A65E6CEEAE3}" srcOrd="0" destOrd="0" presId="urn:microsoft.com/office/officeart/2005/8/layout/cycle2"/>
    <dgm:cxn modelId="{3C6132C7-068C-4884-8B93-79835A9BFD74}" type="presParOf" srcId="{E94F02CD-BB46-409B-86C7-60F833C7D9C7}" destId="{C864E6D6-A967-4878-9073-4325557D929E}" srcOrd="8" destOrd="0" presId="urn:microsoft.com/office/officeart/2005/8/layout/cycle2"/>
    <dgm:cxn modelId="{FA5849E9-C448-4772-AFA0-C96BAB8502B2}" type="presParOf" srcId="{E94F02CD-BB46-409B-86C7-60F833C7D9C7}" destId="{0A7DDEBF-DE34-4985-BFC1-72B45298DE51}" srcOrd="9" destOrd="0" presId="urn:microsoft.com/office/officeart/2005/8/layout/cycle2"/>
    <dgm:cxn modelId="{2E7C19BA-34EE-472B-8120-616FD7FBF774}" type="presParOf" srcId="{0A7DDEBF-DE34-4985-BFC1-72B45298DE51}" destId="{2B6A18D7-960E-480C-8E12-6F2600EC7596}" srcOrd="0" destOrd="0" presId="urn:microsoft.com/office/officeart/2005/8/layout/cycle2"/>
    <dgm:cxn modelId="{A5B8F44C-BAA1-4901-BDF9-B72242F09914}" type="presParOf" srcId="{E94F02CD-BB46-409B-86C7-60F833C7D9C7}" destId="{1C11D8FB-CF6F-4E28-B811-F0947C4BB23F}" srcOrd="10" destOrd="0" presId="urn:microsoft.com/office/officeart/2005/8/layout/cycle2"/>
    <dgm:cxn modelId="{C55B4BE5-BFEA-4DFB-92BA-46941B898011}" type="presParOf" srcId="{E94F02CD-BB46-409B-86C7-60F833C7D9C7}" destId="{203CB6DD-495C-4151-8D3A-81D498070B70}" srcOrd="11" destOrd="0" presId="urn:microsoft.com/office/officeart/2005/8/layout/cycle2"/>
    <dgm:cxn modelId="{1D61B34A-375A-47A5-99D5-C3E8C23487F8}" type="presParOf" srcId="{203CB6DD-495C-4151-8D3A-81D498070B70}" destId="{52F67B09-3F47-4019-94C2-7AAA9A09D5A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507E70-DCAA-4489-A6E9-F056F8CE6920}" type="doc">
      <dgm:prSet loTypeId="urn:microsoft.com/office/officeart/2005/8/layout/default#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4F8AFDE2-F9CD-4562-80E7-03C78B2FFFB0}">
      <dgm:prSet custT="1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uk-UA" sz="2200" b="1" dirty="0" smtClean="0">
              <a:latin typeface="Arial" pitchFamily="34" charset="0"/>
              <a:cs typeface="Arial" pitchFamily="34" charset="0"/>
            </a:rPr>
            <a:t>Використання</a:t>
          </a:r>
          <a:r>
            <a:rPr lang="en-US" sz="2200" b="1" dirty="0" smtClean="0">
              <a:latin typeface="Arial" pitchFamily="34" charset="0"/>
              <a:cs typeface="Arial" pitchFamily="34" charset="0"/>
            </a:rPr>
            <a:t/>
          </a:r>
          <a:br>
            <a:rPr lang="en-US" sz="2200" b="1" dirty="0" smtClean="0">
              <a:latin typeface="Arial" pitchFamily="34" charset="0"/>
              <a:cs typeface="Arial" pitchFamily="34" charset="0"/>
            </a:rPr>
          </a:br>
          <a:r>
            <a:rPr lang="uk-UA" sz="2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двійкової системи числення</a:t>
          </a:r>
          <a:r>
            <a:rPr lang="en-US" sz="2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/>
          </a:r>
          <a:br>
            <a:rPr lang="en-US" sz="2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</a:br>
          <a:r>
            <a:rPr lang="uk-UA" sz="2200" b="1" dirty="0" smtClean="0">
              <a:latin typeface="Arial" pitchFamily="34" charset="0"/>
              <a:cs typeface="Arial" pitchFamily="34" charset="0"/>
            </a:rPr>
            <a:t>для кодування інформації у комп'ютері</a:t>
          </a:r>
          <a:endParaRPr lang="uk-UA" sz="2200" b="1" dirty="0">
            <a:latin typeface="Arial" pitchFamily="34" charset="0"/>
            <a:cs typeface="Arial" pitchFamily="34" charset="0"/>
          </a:endParaRPr>
        </a:p>
      </dgm:t>
    </dgm:pt>
    <dgm:pt modelId="{1C0FC36D-8061-4619-BEF2-6FFBA25E6F29}" type="parTrans" cxnId="{39820FC8-0F3B-4573-91E2-0098BF5A8BB8}">
      <dgm:prSet/>
      <dgm:spPr/>
      <dgm:t>
        <a:bodyPr/>
        <a:lstStyle/>
        <a:p>
          <a:endParaRPr lang="uk-UA" sz="2200" b="1">
            <a:latin typeface="+mj-lt"/>
          </a:endParaRPr>
        </a:p>
      </dgm:t>
    </dgm:pt>
    <dgm:pt modelId="{07C149B4-53D2-4A68-AB79-DEE1C44B405D}" type="sibTrans" cxnId="{39820FC8-0F3B-4573-91E2-0098BF5A8BB8}">
      <dgm:prSet/>
      <dgm:spPr/>
      <dgm:t>
        <a:bodyPr/>
        <a:lstStyle/>
        <a:p>
          <a:endParaRPr lang="uk-UA" sz="2200" b="1">
            <a:latin typeface="+mj-lt"/>
          </a:endParaRPr>
        </a:p>
      </dgm:t>
    </dgm:pt>
    <dgm:pt modelId="{8839F0C5-6DD8-43BC-B327-F207C1435288}">
      <dgm:prSet custT="1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uk-UA" sz="2200" b="1" dirty="0" smtClean="0">
              <a:latin typeface="Arial" pitchFamily="34" charset="0"/>
              <a:cs typeface="Arial" pitchFamily="34" charset="0"/>
            </a:rPr>
            <a:t>Програмне керування роботою комп'ютера</a:t>
          </a:r>
          <a:endParaRPr lang="uk-UA" sz="2200" b="1" dirty="0">
            <a:latin typeface="Arial" pitchFamily="34" charset="0"/>
            <a:cs typeface="Arial" pitchFamily="34" charset="0"/>
          </a:endParaRPr>
        </a:p>
      </dgm:t>
    </dgm:pt>
    <dgm:pt modelId="{25817B00-7D79-480D-BCAC-A26066A4FBEA}" type="parTrans" cxnId="{BFD9733F-745D-4A02-AAE4-9E32CED2A70E}">
      <dgm:prSet/>
      <dgm:spPr/>
      <dgm:t>
        <a:bodyPr/>
        <a:lstStyle/>
        <a:p>
          <a:endParaRPr lang="uk-UA" sz="2200" b="1">
            <a:latin typeface="+mj-lt"/>
          </a:endParaRPr>
        </a:p>
      </dgm:t>
    </dgm:pt>
    <dgm:pt modelId="{193AF5E1-BEEF-4258-A17D-DB70AAE8BDFC}" type="sibTrans" cxnId="{BFD9733F-745D-4A02-AAE4-9E32CED2A70E}">
      <dgm:prSet/>
      <dgm:spPr/>
      <dgm:t>
        <a:bodyPr/>
        <a:lstStyle/>
        <a:p>
          <a:endParaRPr lang="uk-UA" sz="2200" b="1">
            <a:latin typeface="+mj-lt"/>
          </a:endParaRPr>
        </a:p>
      </dgm:t>
    </dgm:pt>
    <dgm:pt modelId="{3027CCF0-F540-4E03-83E5-AAC061C3DAE8}">
      <dgm:prSet custT="1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uk-UA" sz="2200" b="1" dirty="0" smtClean="0">
              <a:latin typeface="Arial" pitchFamily="34" charset="0"/>
              <a:cs typeface="Arial" pitchFamily="34" charset="0"/>
            </a:rPr>
            <a:t>Принцип однорідності </a:t>
          </a:r>
          <a:r>
            <a:rPr lang="uk-UA" sz="2200" b="1" dirty="0" err="1" smtClean="0">
              <a:latin typeface="Arial" pitchFamily="34" charset="0"/>
              <a:cs typeface="Arial" pitchFamily="34" charset="0"/>
            </a:rPr>
            <a:t>пам</a:t>
          </a:r>
          <a:r>
            <a:rPr lang="en-US" sz="2200" b="1" dirty="0" smtClean="0">
              <a:latin typeface="Arial" pitchFamily="34" charset="0"/>
              <a:cs typeface="Arial" pitchFamily="34" charset="0"/>
            </a:rPr>
            <a:t>’</a:t>
          </a:r>
          <a:r>
            <a:rPr lang="uk-UA" sz="2200" b="1" dirty="0" smtClean="0">
              <a:latin typeface="Arial" pitchFamily="34" charset="0"/>
              <a:cs typeface="Arial" pitchFamily="34" charset="0"/>
            </a:rPr>
            <a:t>яті </a:t>
          </a:r>
          <a:r>
            <a:rPr lang="uk-UA" sz="2200" b="1" dirty="0" err="1" smtClean="0">
              <a:latin typeface="Arial" pitchFamily="34" charset="0"/>
              <a:cs typeface="Arial" pitchFamily="34" charset="0"/>
            </a:rPr>
            <a:t>комп</a:t>
          </a:r>
          <a:r>
            <a:rPr lang="en-US" sz="2200" b="1" dirty="0" smtClean="0">
              <a:latin typeface="Arial" pitchFamily="34" charset="0"/>
              <a:cs typeface="Arial" pitchFamily="34" charset="0"/>
            </a:rPr>
            <a:t>’</a:t>
          </a:r>
          <a:r>
            <a:rPr lang="uk-UA" sz="2200" b="1" dirty="0" err="1" smtClean="0">
              <a:latin typeface="Arial" pitchFamily="34" charset="0"/>
              <a:cs typeface="Arial" pitchFamily="34" charset="0"/>
            </a:rPr>
            <a:t>ютера</a:t>
          </a:r>
          <a:endParaRPr lang="uk-UA" sz="2200" b="1" dirty="0">
            <a:latin typeface="Arial" pitchFamily="34" charset="0"/>
            <a:cs typeface="Arial" pitchFamily="34" charset="0"/>
          </a:endParaRPr>
        </a:p>
      </dgm:t>
    </dgm:pt>
    <dgm:pt modelId="{032D462A-DC3E-453D-BE45-1C6E0573232F}" type="parTrans" cxnId="{5132562D-A5E8-499D-AD00-D03E847F81BE}">
      <dgm:prSet/>
      <dgm:spPr/>
      <dgm:t>
        <a:bodyPr/>
        <a:lstStyle/>
        <a:p>
          <a:endParaRPr lang="uk-UA" sz="2200" b="1">
            <a:latin typeface="+mj-lt"/>
          </a:endParaRPr>
        </a:p>
      </dgm:t>
    </dgm:pt>
    <dgm:pt modelId="{B9397F61-C205-4DB2-9CB0-0B25AAF7A1A9}" type="sibTrans" cxnId="{5132562D-A5E8-499D-AD00-D03E847F81BE}">
      <dgm:prSet/>
      <dgm:spPr/>
      <dgm:t>
        <a:bodyPr/>
        <a:lstStyle/>
        <a:p>
          <a:endParaRPr lang="uk-UA" sz="2200" b="1">
            <a:latin typeface="+mj-lt"/>
          </a:endParaRPr>
        </a:p>
      </dgm:t>
    </dgm:pt>
    <dgm:pt modelId="{AF8255C9-23A2-450C-BBAF-F43B4552B7CA}">
      <dgm:prSet custT="1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uk-UA" sz="2200" b="1" dirty="0" smtClean="0">
              <a:latin typeface="Arial" pitchFamily="34" charset="0"/>
              <a:cs typeface="Arial" pitchFamily="34" charset="0"/>
            </a:rPr>
            <a:t>Адресація пам'яті</a:t>
          </a:r>
          <a:endParaRPr lang="uk-UA" sz="2200" b="1" dirty="0">
            <a:latin typeface="Arial" pitchFamily="34" charset="0"/>
            <a:cs typeface="Arial" pitchFamily="34" charset="0"/>
          </a:endParaRPr>
        </a:p>
      </dgm:t>
    </dgm:pt>
    <dgm:pt modelId="{EDE2E18E-228D-4A3A-A7C4-103585AC6CC0}" type="sibTrans" cxnId="{B0346CFA-CA1B-4E4A-9A13-39FE1EA7D9D6}">
      <dgm:prSet/>
      <dgm:spPr/>
      <dgm:t>
        <a:bodyPr/>
        <a:lstStyle/>
        <a:p>
          <a:endParaRPr lang="uk-UA" sz="2200" b="1">
            <a:latin typeface="+mj-lt"/>
          </a:endParaRPr>
        </a:p>
      </dgm:t>
    </dgm:pt>
    <dgm:pt modelId="{66ACC137-7921-4D53-AAE1-834C2DA9E285}" type="parTrans" cxnId="{B0346CFA-CA1B-4E4A-9A13-39FE1EA7D9D6}">
      <dgm:prSet/>
      <dgm:spPr/>
      <dgm:t>
        <a:bodyPr/>
        <a:lstStyle/>
        <a:p>
          <a:endParaRPr lang="uk-UA" sz="2200" b="1">
            <a:latin typeface="+mj-lt"/>
          </a:endParaRPr>
        </a:p>
      </dgm:t>
    </dgm:pt>
    <dgm:pt modelId="{44DD686C-DF23-4AD0-B589-61A4ABEB8287}" type="pres">
      <dgm:prSet presAssocID="{FA507E70-DCAA-4489-A6E9-F056F8CE692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837B8DC1-48EA-4A86-8E4A-F81ABC87E3E8}" type="pres">
      <dgm:prSet presAssocID="{4F8AFDE2-F9CD-4562-80E7-03C78B2FFFB0}" presName="node" presStyleLbl="node1" presStyleIdx="0" presStyleCnt="4" custLinFactNeighborX="-912" custLinFactNeighborY="-959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FB61752C-9059-47DD-9B7C-52EBD4553D95}" type="pres">
      <dgm:prSet presAssocID="{07C149B4-53D2-4A68-AB79-DEE1C44B405D}" presName="sibTrans" presStyleCnt="0"/>
      <dgm:spPr/>
    </dgm:pt>
    <dgm:pt modelId="{7FCDAD0E-8162-425E-87DD-C2E3DB9951C9}" type="pres">
      <dgm:prSet presAssocID="{8839F0C5-6DD8-43BC-B327-F207C1435288}" presName="node" presStyleLbl="node1" presStyleIdx="1" presStyleCnt="4" custLinFactNeighborX="-912" custLinFactNeighborY="-959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A0445C66-E599-44A4-8C29-E20AB65BEB9E}" type="pres">
      <dgm:prSet presAssocID="{193AF5E1-BEEF-4258-A17D-DB70AAE8BDFC}" presName="sibTrans" presStyleCnt="0"/>
      <dgm:spPr/>
    </dgm:pt>
    <dgm:pt modelId="{D533588A-8A31-4694-9053-680E2EBA1DB9}" type="pres">
      <dgm:prSet presAssocID="{3027CCF0-F540-4E03-83E5-AAC061C3DAE8}" presName="node" presStyleLbl="node1" presStyleIdx="2" presStyleCnt="4" custLinFactNeighborX="-912" custLinFactNeighborY="-959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29ED47D4-D10D-4C00-88EC-E5E1DA262FD9}" type="pres">
      <dgm:prSet presAssocID="{B9397F61-C205-4DB2-9CB0-0B25AAF7A1A9}" presName="sibTrans" presStyleCnt="0"/>
      <dgm:spPr/>
    </dgm:pt>
    <dgm:pt modelId="{930D6D9A-2E99-4025-9974-50506BB7EEA8}" type="pres">
      <dgm:prSet presAssocID="{AF8255C9-23A2-450C-BBAF-F43B4552B7CA}" presName="node" presStyleLbl="node1" presStyleIdx="3" presStyleCnt="4" custLinFactNeighborX="-912" custLinFactNeighborY="-959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32282920-5820-44FC-AF62-DF4D950189F4}" type="presOf" srcId="{FA507E70-DCAA-4489-A6E9-F056F8CE6920}" destId="{44DD686C-DF23-4AD0-B589-61A4ABEB8287}" srcOrd="0" destOrd="0" presId="urn:microsoft.com/office/officeart/2005/8/layout/default#2"/>
    <dgm:cxn modelId="{AF3A1CED-3D3F-414F-8668-8786429E47AB}" type="presOf" srcId="{AF8255C9-23A2-450C-BBAF-F43B4552B7CA}" destId="{930D6D9A-2E99-4025-9974-50506BB7EEA8}" srcOrd="0" destOrd="0" presId="urn:microsoft.com/office/officeart/2005/8/layout/default#2"/>
    <dgm:cxn modelId="{BFD9733F-745D-4A02-AAE4-9E32CED2A70E}" srcId="{FA507E70-DCAA-4489-A6E9-F056F8CE6920}" destId="{8839F0C5-6DD8-43BC-B327-F207C1435288}" srcOrd="1" destOrd="0" parTransId="{25817B00-7D79-480D-BCAC-A26066A4FBEA}" sibTransId="{193AF5E1-BEEF-4258-A17D-DB70AAE8BDFC}"/>
    <dgm:cxn modelId="{9BD3886F-B862-48E9-A124-C836260D4165}" type="presOf" srcId="{3027CCF0-F540-4E03-83E5-AAC061C3DAE8}" destId="{D533588A-8A31-4694-9053-680E2EBA1DB9}" srcOrd="0" destOrd="0" presId="urn:microsoft.com/office/officeart/2005/8/layout/default#2"/>
    <dgm:cxn modelId="{B0346CFA-CA1B-4E4A-9A13-39FE1EA7D9D6}" srcId="{FA507E70-DCAA-4489-A6E9-F056F8CE6920}" destId="{AF8255C9-23A2-450C-BBAF-F43B4552B7CA}" srcOrd="3" destOrd="0" parTransId="{66ACC137-7921-4D53-AAE1-834C2DA9E285}" sibTransId="{EDE2E18E-228D-4A3A-A7C4-103585AC6CC0}"/>
    <dgm:cxn modelId="{5175CAC2-123E-429E-B4DF-8673C19715C2}" type="presOf" srcId="{8839F0C5-6DD8-43BC-B327-F207C1435288}" destId="{7FCDAD0E-8162-425E-87DD-C2E3DB9951C9}" srcOrd="0" destOrd="0" presId="urn:microsoft.com/office/officeart/2005/8/layout/default#2"/>
    <dgm:cxn modelId="{5132562D-A5E8-499D-AD00-D03E847F81BE}" srcId="{FA507E70-DCAA-4489-A6E9-F056F8CE6920}" destId="{3027CCF0-F540-4E03-83E5-AAC061C3DAE8}" srcOrd="2" destOrd="0" parTransId="{032D462A-DC3E-453D-BE45-1C6E0573232F}" sibTransId="{B9397F61-C205-4DB2-9CB0-0B25AAF7A1A9}"/>
    <dgm:cxn modelId="{39820FC8-0F3B-4573-91E2-0098BF5A8BB8}" srcId="{FA507E70-DCAA-4489-A6E9-F056F8CE6920}" destId="{4F8AFDE2-F9CD-4562-80E7-03C78B2FFFB0}" srcOrd="0" destOrd="0" parTransId="{1C0FC36D-8061-4619-BEF2-6FFBA25E6F29}" sibTransId="{07C149B4-53D2-4A68-AB79-DEE1C44B405D}"/>
    <dgm:cxn modelId="{26CEB7FB-ABDA-4F54-8EE8-365C97369C95}" type="presOf" srcId="{4F8AFDE2-F9CD-4562-80E7-03C78B2FFFB0}" destId="{837B8DC1-48EA-4A86-8E4A-F81ABC87E3E8}" srcOrd="0" destOrd="0" presId="urn:microsoft.com/office/officeart/2005/8/layout/default#2"/>
    <dgm:cxn modelId="{28D39425-EAD9-4D77-8796-64E6A2148059}" type="presParOf" srcId="{44DD686C-DF23-4AD0-B589-61A4ABEB8287}" destId="{837B8DC1-48EA-4A86-8E4A-F81ABC87E3E8}" srcOrd="0" destOrd="0" presId="urn:microsoft.com/office/officeart/2005/8/layout/default#2"/>
    <dgm:cxn modelId="{C8E3EED6-C6C1-42D7-882E-683ED0CF3D66}" type="presParOf" srcId="{44DD686C-DF23-4AD0-B589-61A4ABEB8287}" destId="{FB61752C-9059-47DD-9B7C-52EBD4553D95}" srcOrd="1" destOrd="0" presId="urn:microsoft.com/office/officeart/2005/8/layout/default#2"/>
    <dgm:cxn modelId="{6ACA21CE-DE97-44AB-B45F-4056505C0E37}" type="presParOf" srcId="{44DD686C-DF23-4AD0-B589-61A4ABEB8287}" destId="{7FCDAD0E-8162-425E-87DD-C2E3DB9951C9}" srcOrd="2" destOrd="0" presId="urn:microsoft.com/office/officeart/2005/8/layout/default#2"/>
    <dgm:cxn modelId="{BC535ABF-B655-4E3C-A648-75E1BD22540D}" type="presParOf" srcId="{44DD686C-DF23-4AD0-B589-61A4ABEB8287}" destId="{A0445C66-E599-44A4-8C29-E20AB65BEB9E}" srcOrd="3" destOrd="0" presId="urn:microsoft.com/office/officeart/2005/8/layout/default#2"/>
    <dgm:cxn modelId="{562C8BF5-5954-40BE-B57C-0C4ECEAA9625}" type="presParOf" srcId="{44DD686C-DF23-4AD0-B589-61A4ABEB8287}" destId="{D533588A-8A31-4694-9053-680E2EBA1DB9}" srcOrd="4" destOrd="0" presId="urn:microsoft.com/office/officeart/2005/8/layout/default#2"/>
    <dgm:cxn modelId="{36466380-A93A-476F-BDB1-E5E76C7764EC}" type="presParOf" srcId="{44DD686C-DF23-4AD0-B589-61A4ABEB8287}" destId="{29ED47D4-D10D-4C00-88EC-E5E1DA262FD9}" srcOrd="5" destOrd="0" presId="urn:microsoft.com/office/officeart/2005/8/layout/default#2"/>
    <dgm:cxn modelId="{D0E8B560-51A4-49AC-BD26-40D186E808BB}" type="presParOf" srcId="{44DD686C-DF23-4AD0-B589-61A4ABEB8287}" destId="{930D6D9A-2E99-4025-9974-50506BB7EEA8}" srcOrd="6" destOrd="0" presId="urn:microsoft.com/office/officeart/2005/8/layout/default#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EE354-F355-43A7-B632-1EF97DCB17EA}">
      <dsp:nvSpPr>
        <dsp:cNvPr id="0" name=""/>
        <dsp:cNvSpPr/>
      </dsp:nvSpPr>
      <dsp:spPr>
        <a:xfrm>
          <a:off x="2832800" y="0"/>
          <a:ext cx="2493653" cy="13357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b="1" kern="1200" dirty="0" smtClean="0">
              <a:solidFill>
                <a:schemeClr val="bg1"/>
              </a:solidFill>
            </a:rPr>
            <a:t>1. Поняття алгоритму та програми</a:t>
          </a:r>
          <a:endParaRPr lang="ru-RU" sz="2000" kern="1200" dirty="0">
            <a:solidFill>
              <a:schemeClr val="bg1"/>
            </a:solidFill>
          </a:endParaRPr>
        </a:p>
      </dsp:txBody>
      <dsp:txXfrm>
        <a:off x="3197987" y="195623"/>
        <a:ext cx="1763279" cy="944551"/>
      </dsp:txXfrm>
    </dsp:sp>
    <dsp:sp modelId="{5728B06E-A614-4664-8320-D5F0E7C8C197}">
      <dsp:nvSpPr>
        <dsp:cNvPr id="0" name=""/>
        <dsp:cNvSpPr/>
      </dsp:nvSpPr>
      <dsp:spPr>
        <a:xfrm rot="1248620">
          <a:off x="5275741" y="992932"/>
          <a:ext cx="504336" cy="450831"/>
        </a:xfrm>
        <a:prstGeom prst="rightArrow">
          <a:avLst>
            <a:gd name="adj1" fmla="val 60000"/>
            <a:gd name="adj2" fmla="val 50000"/>
          </a:avLst>
        </a:prstGeom>
        <a:solidFill>
          <a:srgbClr val="9900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/>
        </a:p>
      </dsp:txBody>
      <dsp:txXfrm>
        <a:off x="5280153" y="1059073"/>
        <a:ext cx="369087" cy="270499"/>
      </dsp:txXfrm>
    </dsp:sp>
    <dsp:sp modelId="{CA6928F4-44AF-4FF5-A45F-2D938C62525E}">
      <dsp:nvSpPr>
        <dsp:cNvPr id="0" name=""/>
        <dsp:cNvSpPr/>
      </dsp:nvSpPr>
      <dsp:spPr>
        <a:xfrm>
          <a:off x="5756049" y="1111041"/>
          <a:ext cx="2493653" cy="1335797"/>
        </a:xfrm>
        <a:prstGeom prst="ellipse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b="1" kern="1200" dirty="0" smtClean="0">
              <a:solidFill>
                <a:srgbClr val="0000CC"/>
              </a:solidFill>
            </a:rPr>
            <a:t>2 Оператори мов С та </a:t>
          </a:r>
          <a:r>
            <a:rPr lang="en-US" sz="2000" b="1" kern="1200" dirty="0" smtClean="0">
              <a:solidFill>
                <a:srgbClr val="0000CC"/>
              </a:solidFill>
            </a:rPr>
            <a:t>Python</a:t>
          </a:r>
          <a:endParaRPr lang="ru-RU" sz="2000" b="1" kern="1200" dirty="0">
            <a:solidFill>
              <a:srgbClr val="0000CC"/>
            </a:solidFill>
          </a:endParaRPr>
        </a:p>
      </dsp:txBody>
      <dsp:txXfrm>
        <a:off x="6121236" y="1306664"/>
        <a:ext cx="1763279" cy="944551"/>
      </dsp:txXfrm>
    </dsp:sp>
    <dsp:sp modelId="{443629C7-D163-40CC-9821-87401879FCFA}">
      <dsp:nvSpPr>
        <dsp:cNvPr id="0" name=""/>
        <dsp:cNvSpPr/>
      </dsp:nvSpPr>
      <dsp:spPr>
        <a:xfrm rot="5662165">
          <a:off x="6755923" y="2534708"/>
          <a:ext cx="343963" cy="450831"/>
        </a:xfrm>
        <a:prstGeom prst="rightArrow">
          <a:avLst>
            <a:gd name="adj1" fmla="val 60000"/>
            <a:gd name="adj2" fmla="val 50000"/>
          </a:avLst>
        </a:prstGeom>
        <a:solidFill>
          <a:srgbClr val="9900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/>
        </a:p>
      </dsp:txBody>
      <dsp:txXfrm rot="10800000">
        <a:off x="6811448" y="2573429"/>
        <a:ext cx="240774" cy="270499"/>
      </dsp:txXfrm>
    </dsp:sp>
    <dsp:sp modelId="{3C2CE0AC-06A9-40D6-B2CB-0BBB20C59CEB}">
      <dsp:nvSpPr>
        <dsp:cNvPr id="0" name=""/>
        <dsp:cNvSpPr/>
      </dsp:nvSpPr>
      <dsp:spPr>
        <a:xfrm>
          <a:off x="5544616" y="3092872"/>
          <a:ext cx="2613661" cy="1335797"/>
        </a:xfrm>
        <a:prstGeom prst="ellipse">
          <a:avLst/>
        </a:prstGeom>
        <a:solidFill>
          <a:srgbClr val="0099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uk-UA" sz="2000" b="1" kern="1200" dirty="0" smtClean="0">
              <a:solidFill>
                <a:schemeClr val="bg1"/>
              </a:solidFill>
            </a:rPr>
            <a:t>3 Функції в С</a:t>
          </a:r>
          <a:r>
            <a:rPr lang="en-US" sz="2000" b="1" kern="1200" dirty="0" smtClean="0">
              <a:solidFill>
                <a:schemeClr val="bg1"/>
              </a:solidFill>
            </a:rPr>
            <a:t>/C+</a:t>
          </a:r>
          <a:r>
            <a:rPr lang="uk-UA" sz="2000" b="1" kern="1200" dirty="0" smtClean="0">
              <a:solidFill>
                <a:schemeClr val="bg1"/>
              </a:solidFill>
            </a:rPr>
            <a:t>+</a:t>
          </a:r>
          <a:r>
            <a:rPr lang="en-US" sz="2000" b="1" kern="1200" dirty="0" smtClean="0">
              <a:solidFill>
                <a:schemeClr val="bg1"/>
              </a:solidFill>
            </a:rPr>
            <a:t>/Python</a:t>
          </a:r>
          <a:endParaRPr lang="ru-RU" sz="2000" kern="1200" dirty="0">
            <a:solidFill>
              <a:schemeClr val="bg1"/>
            </a:solidFill>
          </a:endParaRPr>
        </a:p>
      </dsp:txBody>
      <dsp:txXfrm>
        <a:off x="5927378" y="3288495"/>
        <a:ext cx="1848137" cy="944551"/>
      </dsp:txXfrm>
    </dsp:sp>
    <dsp:sp modelId="{635FD827-DECA-452F-A67A-70FA90FE14A0}">
      <dsp:nvSpPr>
        <dsp:cNvPr id="0" name=""/>
        <dsp:cNvSpPr/>
      </dsp:nvSpPr>
      <dsp:spPr>
        <a:xfrm rot="9736488">
          <a:off x="5305070" y="3968974"/>
          <a:ext cx="379455" cy="450831"/>
        </a:xfrm>
        <a:prstGeom prst="rightArrow">
          <a:avLst>
            <a:gd name="adj1" fmla="val 60000"/>
            <a:gd name="adj2" fmla="val 50000"/>
          </a:avLst>
        </a:prstGeom>
        <a:solidFill>
          <a:srgbClr val="9900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/>
        </a:p>
      </dsp:txBody>
      <dsp:txXfrm rot="10800000">
        <a:off x="5416204" y="4041811"/>
        <a:ext cx="265619" cy="270499"/>
      </dsp:txXfrm>
    </dsp:sp>
    <dsp:sp modelId="{C13A45E8-C816-4449-B176-39A2DC9351AF}">
      <dsp:nvSpPr>
        <dsp:cNvPr id="0" name=""/>
        <dsp:cNvSpPr/>
      </dsp:nvSpPr>
      <dsp:spPr>
        <a:xfrm>
          <a:off x="2913226" y="3953110"/>
          <a:ext cx="2493653" cy="1335797"/>
        </a:xfrm>
        <a:prstGeom prst="ellipse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</a:rPr>
            <a:t>4. </a:t>
          </a:r>
          <a:endParaRPr lang="ru-RU" sz="2000" b="1" kern="1200" dirty="0">
            <a:solidFill>
              <a:schemeClr val="bg1"/>
            </a:solidFill>
          </a:endParaRPr>
        </a:p>
      </dsp:txBody>
      <dsp:txXfrm>
        <a:off x="3278413" y="4148733"/>
        <a:ext cx="1763279" cy="944551"/>
      </dsp:txXfrm>
    </dsp:sp>
    <dsp:sp modelId="{3C5EBC2C-E570-410F-9846-F7E9B91C3A30}">
      <dsp:nvSpPr>
        <dsp:cNvPr id="0" name=""/>
        <dsp:cNvSpPr/>
      </dsp:nvSpPr>
      <dsp:spPr>
        <a:xfrm rot="12157582">
          <a:off x="2632006" y="3883040"/>
          <a:ext cx="596630" cy="450831"/>
        </a:xfrm>
        <a:prstGeom prst="rightArrow">
          <a:avLst>
            <a:gd name="adj1" fmla="val 60000"/>
            <a:gd name="adj2" fmla="val 50000"/>
          </a:avLst>
        </a:prstGeom>
        <a:solidFill>
          <a:srgbClr val="9900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/>
        </a:p>
      </dsp:txBody>
      <dsp:txXfrm rot="10800000">
        <a:off x="2762050" y="3999223"/>
        <a:ext cx="461381" cy="270499"/>
      </dsp:txXfrm>
    </dsp:sp>
    <dsp:sp modelId="{C864E6D6-A967-4878-9073-4325557D929E}">
      <dsp:nvSpPr>
        <dsp:cNvPr id="0" name=""/>
        <dsp:cNvSpPr/>
      </dsp:nvSpPr>
      <dsp:spPr>
        <a:xfrm>
          <a:off x="438565" y="2921671"/>
          <a:ext cx="2493653" cy="1335797"/>
        </a:xfrm>
        <a:prstGeom prst="ellipse">
          <a:avLst/>
        </a:prstGeom>
        <a:solidFill>
          <a:srgbClr val="CC33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b="1" kern="1200" dirty="0" smtClean="0">
              <a:solidFill>
                <a:schemeClr val="bg1"/>
              </a:solidFill>
            </a:rPr>
            <a:t>5 Структури даних</a:t>
          </a:r>
          <a:endParaRPr lang="ru-RU" sz="2000" kern="1200" dirty="0">
            <a:solidFill>
              <a:schemeClr val="bg1"/>
            </a:solidFill>
          </a:endParaRPr>
        </a:p>
      </dsp:txBody>
      <dsp:txXfrm>
        <a:off x="803752" y="3117294"/>
        <a:ext cx="1763279" cy="944551"/>
      </dsp:txXfrm>
    </dsp:sp>
    <dsp:sp modelId="{0A7DDEBF-DE34-4985-BFC1-72B45298DE51}">
      <dsp:nvSpPr>
        <dsp:cNvPr id="0" name=""/>
        <dsp:cNvSpPr/>
      </dsp:nvSpPr>
      <dsp:spPr>
        <a:xfrm rot="15419276">
          <a:off x="1312481" y="2423829"/>
          <a:ext cx="311222" cy="450831"/>
        </a:xfrm>
        <a:prstGeom prst="rightArrow">
          <a:avLst>
            <a:gd name="adj1" fmla="val 60000"/>
            <a:gd name="adj2" fmla="val 50000"/>
          </a:avLst>
        </a:prstGeom>
        <a:solidFill>
          <a:srgbClr val="9900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/>
        </a:p>
      </dsp:txBody>
      <dsp:txXfrm rot="10800000">
        <a:off x="1369676" y="2559480"/>
        <a:ext cx="217855" cy="270499"/>
      </dsp:txXfrm>
    </dsp:sp>
    <dsp:sp modelId="{1C11D8FB-CF6F-4E28-B811-F0947C4BB23F}">
      <dsp:nvSpPr>
        <dsp:cNvPr id="0" name=""/>
        <dsp:cNvSpPr/>
      </dsp:nvSpPr>
      <dsp:spPr>
        <a:xfrm>
          <a:off x="0" y="1023858"/>
          <a:ext cx="2493653" cy="1335797"/>
        </a:xfrm>
        <a:prstGeom prst="ellipse">
          <a:avLst/>
        </a:prstGeom>
        <a:solidFill>
          <a:srgbClr val="9900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b="1" kern="1200" dirty="0" smtClean="0">
              <a:solidFill>
                <a:schemeClr val="bg1"/>
              </a:solidFill>
            </a:rPr>
            <a:t>6 Фундамент альні алгоритми</a:t>
          </a:r>
          <a:endParaRPr lang="ru-RU" sz="2000" kern="1200" dirty="0">
            <a:solidFill>
              <a:schemeClr val="bg1"/>
            </a:solidFill>
          </a:endParaRPr>
        </a:p>
      </dsp:txBody>
      <dsp:txXfrm>
        <a:off x="365187" y="1219481"/>
        <a:ext cx="1763279" cy="944551"/>
      </dsp:txXfrm>
    </dsp:sp>
    <dsp:sp modelId="{203CB6DD-495C-4151-8D3A-81D498070B70}">
      <dsp:nvSpPr>
        <dsp:cNvPr id="0" name=""/>
        <dsp:cNvSpPr/>
      </dsp:nvSpPr>
      <dsp:spPr>
        <a:xfrm rot="20407718">
          <a:off x="2418696" y="958563"/>
          <a:ext cx="466091" cy="450831"/>
        </a:xfrm>
        <a:prstGeom prst="rightArrow">
          <a:avLst>
            <a:gd name="adj1" fmla="val 60000"/>
            <a:gd name="adj2" fmla="val 50000"/>
          </a:avLst>
        </a:prstGeom>
        <a:solidFill>
          <a:srgbClr val="9900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/>
        </a:p>
      </dsp:txBody>
      <dsp:txXfrm>
        <a:off x="2422722" y="1071715"/>
        <a:ext cx="330842" cy="2704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6EE7-E26C-4B0A-B38E-1922AE752E1E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4BFB5-4E1C-4C9A-BEF0-AA930FD919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661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BFB5-4E1C-4C9A-BEF0-AA930FD91927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77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14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39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417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0863" y="6605337"/>
            <a:ext cx="433137" cy="252663"/>
          </a:xfrm>
        </p:spPr>
        <p:txBody>
          <a:bodyPr/>
          <a:lstStyle>
            <a:lvl1pPr>
              <a:defRPr sz="1400"/>
            </a:lvl1pPr>
          </a:lstStyle>
          <a:p>
            <a:fld id="{7B90A16E-565A-4D16-A269-B03B8AC28450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08" y="6447613"/>
            <a:ext cx="7627292" cy="8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842384"/>
            <a:ext cx="9144000" cy="10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051720" y="6536717"/>
            <a:ext cx="7092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200" b="0" dirty="0" err="1" smtClean="0">
                <a:solidFill>
                  <a:prstClr val="black"/>
                </a:solidFill>
              </a:rPr>
              <a:t>Ковалюк</a:t>
            </a:r>
            <a:r>
              <a:rPr lang="uk-UA" sz="1200" b="0" dirty="0" smtClean="0">
                <a:solidFill>
                  <a:prstClr val="black"/>
                </a:solidFill>
              </a:rPr>
              <a:t> Т.В. Основи програмування</a:t>
            </a:r>
            <a:r>
              <a:rPr lang="en-US" sz="1200" b="0" dirty="0" smtClean="0">
                <a:solidFill>
                  <a:prstClr val="black"/>
                </a:solidFill>
              </a:rPr>
              <a:t>:</a:t>
            </a:r>
            <a:r>
              <a:rPr lang="en-US" sz="1200" b="0" baseline="0" dirty="0" smtClean="0">
                <a:solidFill>
                  <a:prstClr val="black"/>
                </a:solidFill>
              </a:rPr>
              <a:t> Python / C.</a:t>
            </a:r>
            <a:r>
              <a:rPr lang="uk-UA" sz="1200" b="0" baseline="0" dirty="0" smtClean="0">
                <a:solidFill>
                  <a:prstClr val="black"/>
                </a:solidFill>
              </a:rPr>
              <a:t> 2019</a:t>
            </a:r>
            <a:r>
              <a:rPr lang="en-US" sz="1200" b="0" baseline="0" dirty="0" smtClean="0">
                <a:solidFill>
                  <a:prstClr val="black"/>
                </a:solidFill>
              </a:rPr>
              <a:t> </a:t>
            </a:r>
            <a:endParaRPr lang="ru-RU" sz="1200" b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2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0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25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87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33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68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93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41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96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9F0E5-0F1A-4D65-BA97-F5355F46B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40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file:///C:\Documents%20and%20Settings\sigma\&#1056;&#1072;&#1073;&#1086;&#1095;&#1080;&#1081;%20&#1089;&#1090;&#1086;&#1083;\tetyana\picture&amp;animation\AddressContent.html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8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guide.rozh2sch.org.ua/" TargetMode="External"/><Relationship Id="rId2" Type="http://schemas.openxmlformats.org/officeDocument/2006/relationships/hyperlink" Target="http://pythonguide.rozh2sch.org.ua/#%D1%96%D0%BD%D1%82%D0%B5%D1%80%D0%BF%D1%80%D0%B5%D1%82%D0%B0%D1%82%D0%BE%D1%80%D0%B0" TargetMode="Externa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9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6.emf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kovalyuk/Basics-of-programming/lec1_basic_concepts%20v2.pptx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python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12.xml"/><Relationship Id="rId1" Type="http://schemas.openxmlformats.org/officeDocument/2006/relationships/customXml" Target="../../customXml/item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102550" y="546716"/>
            <a:ext cx="7110153" cy="255454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uk-UA" sz="8000" b="1" dirty="0" smtClean="0">
                <a:ln/>
                <a:solidFill>
                  <a:schemeClr val="bg1"/>
                </a:solidFill>
              </a:rPr>
              <a:t>Основи </a:t>
            </a:r>
          </a:p>
          <a:p>
            <a:pPr algn="ctr"/>
            <a:r>
              <a:rPr lang="uk-UA" sz="8000" b="1" dirty="0" smtClean="0">
                <a:ln/>
                <a:solidFill>
                  <a:schemeClr val="bg1"/>
                </a:solidFill>
              </a:rPr>
              <a:t>програмування</a:t>
            </a:r>
            <a:endParaRPr lang="ru-RU" sz="8000" b="1" cap="none" spc="0" dirty="0">
              <a:ln/>
              <a:solidFill>
                <a:schemeClr val="bg1"/>
              </a:solidFill>
              <a:effectLst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2729" y="3101261"/>
            <a:ext cx="9089796" cy="3046988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uk-UA" sz="4800" b="1" dirty="0" smtClean="0">
                <a:ln/>
                <a:solidFill>
                  <a:schemeClr val="bg1"/>
                </a:solidFill>
              </a:rPr>
              <a:t>Лектор </a:t>
            </a:r>
          </a:p>
          <a:p>
            <a:pPr algn="ctr"/>
            <a:r>
              <a:rPr lang="uk-UA" sz="4800" b="1" dirty="0" err="1" smtClean="0">
                <a:ln/>
                <a:solidFill>
                  <a:schemeClr val="bg1"/>
                </a:solidFill>
              </a:rPr>
              <a:t>Ковалюк</a:t>
            </a:r>
            <a:r>
              <a:rPr lang="uk-UA" sz="4800" b="1" dirty="0" smtClean="0">
                <a:ln/>
                <a:solidFill>
                  <a:schemeClr val="bg1"/>
                </a:solidFill>
              </a:rPr>
              <a:t> Тетяна Володимирівна, </a:t>
            </a:r>
          </a:p>
          <a:p>
            <a:pPr algn="ctr"/>
            <a:r>
              <a:rPr lang="uk-UA" sz="4800" b="1" dirty="0" err="1" smtClean="0">
                <a:ln/>
                <a:solidFill>
                  <a:schemeClr val="bg1"/>
                </a:solidFill>
              </a:rPr>
              <a:t>к.т.н</a:t>
            </a:r>
            <a:r>
              <a:rPr lang="uk-UA" sz="4800" b="1" dirty="0" smtClean="0">
                <a:ln/>
                <a:solidFill>
                  <a:schemeClr val="bg1"/>
                </a:solidFill>
              </a:rPr>
              <a:t>. доцент</a:t>
            </a:r>
            <a:endParaRPr lang="en-US" sz="4800" b="1" dirty="0" smtClean="0">
              <a:ln/>
              <a:solidFill>
                <a:schemeClr val="bg1"/>
              </a:solidFill>
            </a:endParaRPr>
          </a:p>
          <a:p>
            <a:pPr algn="ctr"/>
            <a:endParaRPr lang="ru-RU" sz="4800" b="1" cap="none" spc="0" dirty="0">
              <a:ln/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473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Рисунок 5" descr="fon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989461"/>
            <a:ext cx="3286125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52513"/>
            <a:ext cx="5040313" cy="20161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CC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uk-UA" dirty="0" smtClean="0"/>
              <a:t>Поняття архітектури обчислювальних систем є одним з основних для програмування</a:t>
            </a:r>
          </a:p>
        </p:txBody>
      </p:sp>
      <p:sp>
        <p:nvSpPr>
          <p:cNvPr id="7173" name="Rectangle 10"/>
          <p:cNvSpPr>
            <a:spLocks noChangeArrowheads="1"/>
          </p:cNvSpPr>
          <p:nvPr/>
        </p:nvSpPr>
        <p:spPr bwMode="auto">
          <a:xfrm>
            <a:off x="611188" y="3284538"/>
            <a:ext cx="50053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7350" indent="-387350" eaLnBrk="1" hangingPunct="1"/>
            <a:r>
              <a:rPr lang="uk-UA"/>
              <a:t>.</a:t>
            </a:r>
          </a:p>
        </p:txBody>
      </p:sp>
      <p:sp>
        <p:nvSpPr>
          <p:cNvPr id="7174" name="Text Box 14"/>
          <p:cNvSpPr txBox="1">
            <a:spLocks noChangeArrowheads="1"/>
          </p:cNvSpPr>
          <p:nvPr/>
        </p:nvSpPr>
        <p:spPr bwMode="auto">
          <a:xfrm>
            <a:off x="468312" y="2997200"/>
            <a:ext cx="5367337" cy="2850011"/>
          </a:xfrm>
          <a:prstGeom prst="rect">
            <a:avLst/>
          </a:prstGeom>
          <a:gradFill>
            <a:gsLst>
              <a:gs pos="60000">
                <a:srgbClr val="FCE8C8"/>
              </a:gs>
              <a:gs pos="11000">
                <a:srgbClr val="FFFFCC"/>
              </a:gs>
              <a:gs pos="86000">
                <a:srgbClr val="C5E2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</a:gradFill>
          <a:ln w="9525" algn="ctr">
            <a:solidFill>
              <a:srgbClr val="0000CC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endParaRPr lang="uk-UA" dirty="0"/>
          </a:p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dirty="0"/>
              <a:t>Під </a:t>
            </a:r>
            <a:r>
              <a:rPr lang="uk-UA" b="1" dirty="0"/>
              <a:t>архітектурою комп'ютера</a:t>
            </a:r>
            <a:r>
              <a:rPr lang="uk-UA" dirty="0"/>
              <a:t> розуміють </a:t>
            </a:r>
            <a:r>
              <a:rPr lang="uk-UA" b="1" dirty="0"/>
              <a:t>логічну</a:t>
            </a:r>
            <a:r>
              <a:rPr lang="uk-UA" dirty="0"/>
              <a:t> структуру в сукупності з </a:t>
            </a:r>
            <a:r>
              <a:rPr lang="uk-UA" b="1" dirty="0"/>
              <a:t>фізичною</a:t>
            </a:r>
            <a:r>
              <a:rPr lang="uk-UA" dirty="0"/>
              <a:t> структурною організацією</a:t>
            </a:r>
          </a:p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11187" y="57125"/>
            <a:ext cx="8399065" cy="70788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uk-UA" sz="4000" b="1" dirty="0" smtClean="0"/>
              <a:t>Поняття архітектури комп'ютера</a:t>
            </a:r>
            <a:endParaRPr lang="ru-RU" sz="4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734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611188" y="3284538"/>
            <a:ext cx="50053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7350" indent="-387350" eaLnBrk="1" hangingPunct="1"/>
            <a:r>
              <a:rPr lang="uk-UA"/>
              <a:t>.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2700338" y="1443495"/>
            <a:ext cx="5903912" cy="319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dirty="0"/>
              <a:t>В основу архітектури сучасних комп’ютерів покладено принципи, сформульовані в 1946</a:t>
            </a:r>
            <a:r>
              <a:rPr lang="en-US" sz="2400" dirty="0"/>
              <a:t> </a:t>
            </a:r>
            <a:r>
              <a:rPr lang="uk-UA" sz="2400" dirty="0"/>
              <a:t>р. американським математиком та фізиком </a:t>
            </a:r>
            <a:r>
              <a:rPr lang="uk-UA" sz="2400" b="1" dirty="0"/>
              <a:t>Джоном фон </a:t>
            </a:r>
            <a:r>
              <a:rPr lang="uk-UA" sz="2400" b="1" dirty="0" err="1"/>
              <a:t>Нейманом</a:t>
            </a:r>
            <a:r>
              <a:rPr lang="uk-UA" sz="2400" b="1" dirty="0"/>
              <a:t>.</a:t>
            </a:r>
          </a:p>
          <a:p>
            <a:pPr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dirty="0"/>
              <a:t> </a:t>
            </a:r>
            <a:endParaRPr lang="uk-UA" sz="2400" dirty="0" smtClean="0"/>
          </a:p>
          <a:p>
            <a:pPr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dirty="0" smtClean="0"/>
              <a:t>Усі </a:t>
            </a:r>
            <a:r>
              <a:rPr lang="uk-UA" sz="2400" dirty="0"/>
              <a:t>комп’ютери, побудовані згідно з цими принципами, відомі як </a:t>
            </a:r>
            <a:r>
              <a:rPr lang="uk-UA" sz="2400" b="1" dirty="0"/>
              <a:t>комп’ютери з</a:t>
            </a:r>
            <a:r>
              <a:rPr lang="uk-UA" sz="2400" dirty="0"/>
              <a:t> </a:t>
            </a:r>
            <a:r>
              <a:rPr lang="uk-UA" sz="2400" b="1" dirty="0" err="1"/>
              <a:t>фоннейманівською</a:t>
            </a:r>
            <a:r>
              <a:rPr lang="uk-UA" sz="2400" b="1" dirty="0"/>
              <a:t> архітектурою. </a:t>
            </a:r>
          </a:p>
        </p:txBody>
      </p:sp>
      <p:pic>
        <p:nvPicPr>
          <p:cNvPr id="819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989138"/>
            <a:ext cx="1774825" cy="210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83420" y="116632"/>
            <a:ext cx="8237051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/>
              <a:t>Поняття архітектури комп'ютера</a:t>
            </a:r>
            <a:endParaRPr lang="ru-RU" sz="36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8940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Объект 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933233472"/>
              </p:ext>
            </p:extLst>
          </p:nvPr>
        </p:nvGraphicFramePr>
        <p:xfrm>
          <a:off x="754509" y="999490"/>
          <a:ext cx="8281987" cy="5400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323850" y="-32313"/>
            <a:ext cx="8712646" cy="50898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200" b="1" dirty="0">
                <a:latin typeface="Arial" pitchFamily="34" charset="0"/>
                <a:cs typeface="Arial" pitchFamily="34" charset="0"/>
              </a:rPr>
              <a:t>Принципи </a:t>
            </a:r>
            <a:r>
              <a:rPr lang="uk-UA" sz="3200" b="1" dirty="0" err="1" smtClean="0">
                <a:latin typeface="Arial" pitchFamily="34" charset="0"/>
                <a:cs typeface="Arial" pitchFamily="34" charset="0"/>
              </a:rPr>
              <a:t>Фоннейманівської</a:t>
            </a:r>
            <a:r>
              <a:rPr lang="uk-UA" sz="3200" b="1" dirty="0" smtClean="0">
                <a:latin typeface="Arial" pitchFamily="34" charset="0"/>
                <a:cs typeface="Arial" pitchFamily="34" charset="0"/>
              </a:rPr>
              <a:t> архітектури 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6877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16013" y="1052513"/>
            <a:ext cx="8027987" cy="936625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uk-UA" sz="2400" dirty="0" smtClean="0">
                <a:latin typeface="Arial" charset="0"/>
              </a:rPr>
              <a:t>Інформація (команди і дані) у комп'ютері кодуються у</a:t>
            </a:r>
            <a:r>
              <a:rPr lang="uk-UA" sz="2400" i="1" dirty="0" smtClean="0">
                <a:latin typeface="Arial" charset="0"/>
              </a:rPr>
              <a:t> </a:t>
            </a:r>
            <a:r>
              <a:rPr lang="uk-UA" sz="2400" b="1" i="1" dirty="0" smtClean="0">
                <a:solidFill>
                  <a:srgbClr val="000099"/>
                </a:solidFill>
                <a:latin typeface="Arial" charset="0"/>
              </a:rPr>
              <a:t>двійковій системі числення</a:t>
            </a:r>
            <a:r>
              <a:rPr lang="uk-UA" sz="2400" b="1" i="1" dirty="0" smtClean="0">
                <a:latin typeface="Arial" charset="0"/>
              </a:rPr>
              <a:t>.</a:t>
            </a:r>
            <a:r>
              <a:rPr lang="uk-UA" sz="2400" i="1" dirty="0" smtClean="0">
                <a:latin typeface="Arial" charset="0"/>
              </a:rPr>
              <a:t> </a:t>
            </a:r>
            <a:endParaRPr lang="en-US" sz="2400" dirty="0" smtClean="0">
              <a:latin typeface="Arial" charset="0"/>
            </a:endParaRPr>
          </a:p>
        </p:txBody>
      </p:sp>
      <p:grpSp>
        <p:nvGrpSpPr>
          <p:cNvPr id="10244" name="Прямоугольник 5"/>
          <p:cNvGrpSpPr>
            <a:grpSpLocks/>
          </p:cNvGrpSpPr>
          <p:nvPr/>
        </p:nvGrpSpPr>
        <p:grpSpPr bwMode="auto">
          <a:xfrm>
            <a:off x="283371" y="2060848"/>
            <a:ext cx="8281987" cy="922000"/>
            <a:chOff x="526" y="1724"/>
            <a:chExt cx="5000" cy="1210"/>
          </a:xfrm>
        </p:grpSpPr>
        <p:pic>
          <p:nvPicPr>
            <p:cNvPr id="10246" name="Прямоугольник 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" y="1724"/>
              <a:ext cx="5000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7" name="Text Box 6"/>
            <p:cNvSpPr txBox="1">
              <a:spLocks noChangeArrowheads="1"/>
            </p:cNvSpPr>
            <p:nvPr/>
          </p:nvSpPr>
          <p:spPr bwMode="auto">
            <a:xfrm>
              <a:off x="526" y="1752"/>
              <a:ext cx="4992" cy="952"/>
            </a:xfrm>
            <a:prstGeom prst="rect">
              <a:avLst/>
            </a:prstGeom>
            <a:solidFill>
              <a:srgbClr val="FFFFCC"/>
            </a:solidFill>
            <a:ln w="57150" cmpd="thickThin">
              <a:solidFill>
                <a:srgbClr val="000099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uk-UA" sz="2400" b="1" i="1" dirty="0">
                  <a:latin typeface="Arial" charset="0"/>
                </a:rPr>
                <a:t>Система </a:t>
              </a:r>
              <a:r>
                <a:rPr lang="uk-UA" sz="2400" b="1" i="1" dirty="0" smtClean="0">
                  <a:latin typeface="Arial" charset="0"/>
                </a:rPr>
                <a:t>числення</a:t>
              </a:r>
              <a:r>
                <a:rPr lang="uk-UA" sz="2400" b="1" dirty="0" smtClean="0">
                  <a:latin typeface="Arial" charset="0"/>
                </a:rPr>
                <a:t> — </a:t>
              </a:r>
              <a:r>
                <a:rPr lang="uk-UA" sz="2400" b="1" dirty="0">
                  <a:latin typeface="Arial" charset="0"/>
                </a:rPr>
                <a:t>це система позначення чисел. </a:t>
              </a:r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0" y="-35373"/>
            <a:ext cx="9144000" cy="97872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uk-UA" sz="3200" b="1" dirty="0" smtClean="0"/>
              <a:t>Принцип</a:t>
            </a:r>
            <a:r>
              <a:rPr lang="en-US" sz="3200" b="1" dirty="0" smtClean="0"/>
              <a:t> 1</a:t>
            </a:r>
            <a:r>
              <a:rPr lang="uk-UA" sz="3200" b="1" dirty="0" smtClean="0"/>
              <a:t> використання двійкової системи числення</a:t>
            </a:r>
            <a:endParaRPr lang="ru-RU" sz="3200" dirty="0"/>
          </a:p>
        </p:txBody>
      </p: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48" y="3215463"/>
            <a:ext cx="1464370" cy="2999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764883" y="3645024"/>
            <a:ext cx="3888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Clr>
                <a:srgbClr val="000099"/>
              </a:buClr>
            </a:pPr>
            <a:r>
              <a:rPr lang="uk-UA" sz="2400" dirty="0" smtClean="0">
                <a:latin typeface="Arial" pitchFamily="34" charset="0"/>
                <a:cs typeface="Arial" pitchFamily="34" charset="0"/>
              </a:rPr>
              <a:t>У двійковій системі числення використовують дві цифри: </a:t>
            </a:r>
            <a:r>
              <a:rPr lang="uk-UA" sz="2400" b="1" dirty="0" smtClean="0">
                <a:latin typeface="Arial" pitchFamily="34" charset="0"/>
                <a:cs typeface="Arial" pitchFamily="34" charset="0"/>
              </a:rPr>
              <a:t>0 та 1.</a:t>
            </a:r>
            <a:r>
              <a:rPr lang="uk-UA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uk-UA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410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9"/>
          <p:cNvSpPr txBox="1">
            <a:spLocks noChangeArrowheads="1"/>
          </p:cNvSpPr>
          <p:nvPr/>
        </p:nvSpPr>
        <p:spPr bwMode="auto">
          <a:xfrm>
            <a:off x="515117" y="980728"/>
            <a:ext cx="5281019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itchFamily="2" charset="2"/>
              <a:buChar char="Ø"/>
            </a:pPr>
            <a:r>
              <a:rPr lang="uk-UA" sz="2400" dirty="0" smtClean="0">
                <a:latin typeface="Arial" pitchFamily="34" charset="0"/>
                <a:cs typeface="Arial" pitchFamily="34" charset="0"/>
              </a:rPr>
              <a:t> Одну 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двійкову цифру називають </a:t>
            </a:r>
            <a:r>
              <a:rPr lang="uk-UA" sz="2400" b="1" dirty="0">
                <a:latin typeface="Arial" pitchFamily="34" charset="0"/>
                <a:cs typeface="Arial" pitchFamily="34" charset="0"/>
              </a:rPr>
              <a:t>бітом 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(від англ.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binary digit</a:t>
            </a:r>
            <a:r>
              <a:rPr lang="uk-UA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— двійкова цифра). </a:t>
            </a:r>
          </a:p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itchFamily="2" charset="2"/>
              <a:buChar char="Ø"/>
            </a:pPr>
            <a:r>
              <a:rPr lang="uk-UA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uk-UA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Послідовність</a:t>
            </a:r>
            <a:r>
              <a:rPr lang="uk-UA" sz="2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, що складається з восьми бітів,</a:t>
            </a:r>
            <a:r>
              <a:rPr lang="en-US" sz="2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uk-UA" sz="2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називають </a:t>
            </a:r>
            <a:r>
              <a:rPr lang="uk-UA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байтом.</a:t>
            </a:r>
            <a:r>
              <a:rPr lang="uk-UA" sz="2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24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itchFamily="2" charset="2"/>
              <a:buChar char="Ø"/>
            </a:pPr>
            <a:r>
              <a:rPr lang="uk-UA" sz="2400" dirty="0" smtClean="0">
                <a:latin typeface="Arial" pitchFamily="34" charset="0"/>
                <a:cs typeface="Arial" pitchFamily="34" charset="0"/>
              </a:rPr>
              <a:t>  За 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допомогою одного байта можна закодувати </a:t>
            </a:r>
            <a:r>
              <a:rPr lang="uk-UA" sz="2400" b="1" dirty="0">
                <a:latin typeface="Arial" pitchFamily="34" charset="0"/>
                <a:cs typeface="Arial" pitchFamily="34" charset="0"/>
              </a:rPr>
              <a:t>2</a:t>
            </a:r>
            <a:r>
              <a:rPr lang="uk-UA" sz="2400" b="1" baseline="30000" dirty="0">
                <a:latin typeface="Arial" pitchFamily="34" charset="0"/>
                <a:cs typeface="Arial" pitchFamily="34" charset="0"/>
              </a:rPr>
              <a:t>8</a:t>
            </a:r>
            <a:r>
              <a:rPr lang="uk-UA" sz="2400" b="1" dirty="0">
                <a:latin typeface="Arial" pitchFamily="34" charset="0"/>
                <a:cs typeface="Arial" pitchFamily="34" charset="0"/>
              </a:rPr>
              <a:t> = 256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 різних повідомлень і зобразити значення цілих чисел із діапазону від </a:t>
            </a:r>
            <a:r>
              <a:rPr lang="uk-UA" sz="2400" b="1" dirty="0" smtClean="0">
                <a:latin typeface="Arial" pitchFamily="34" charset="0"/>
                <a:cs typeface="Arial" pitchFamily="34" charset="0"/>
              </a:rPr>
              <a:t>0 </a:t>
            </a:r>
            <a:r>
              <a:rPr lang="uk-UA" sz="2400" b="1" dirty="0">
                <a:latin typeface="Arial" pitchFamily="34" charset="0"/>
                <a:cs typeface="Arial" pitchFamily="34" charset="0"/>
              </a:rPr>
              <a:t>до 255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. 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124744"/>
            <a:ext cx="3068758" cy="3291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0" y="1999"/>
            <a:ext cx="9144000" cy="97872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uk-UA" sz="3200" b="1" dirty="0" smtClean="0"/>
              <a:t>Принцип</a:t>
            </a:r>
            <a:r>
              <a:rPr lang="en-US" sz="3200" b="1" dirty="0" smtClean="0"/>
              <a:t> 1</a:t>
            </a:r>
            <a:r>
              <a:rPr lang="uk-UA" sz="3200" b="1" dirty="0" smtClean="0"/>
              <a:t> використання двійкової системи числення</a:t>
            </a:r>
            <a:endParaRPr lang="ru-RU" sz="32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072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/>
          </a:blip>
          <a:stretch>
            <a:fillRect/>
          </a:stretch>
        </p:blipFill>
        <p:spPr>
          <a:xfrm>
            <a:off x="3268980" y="5189962"/>
            <a:ext cx="3314700" cy="1337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Прямоугольник 1"/>
          <p:cNvSpPr/>
          <p:nvPr/>
        </p:nvSpPr>
        <p:spPr>
          <a:xfrm>
            <a:off x="0" y="980728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uk-UA" sz="2400" dirty="0" smtClean="0"/>
              <a:t>Байт є одиницею обсягу пам'яті. Для позначення тисяч,  мільйонів  та більше байтів використовують такі одиниці:</a:t>
            </a:r>
            <a:endParaRPr lang="ru-RU" sz="2400" dirty="0"/>
          </a:p>
        </p:txBody>
      </p:sp>
      <p:graphicFrame>
        <p:nvGraphicFramePr>
          <p:cNvPr id="4" name="Таблиця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221675"/>
              </p:ext>
            </p:extLst>
          </p:nvPr>
        </p:nvGraphicFramePr>
        <p:xfrm>
          <a:off x="395744" y="1959457"/>
          <a:ext cx="8352512" cy="3173396"/>
        </p:xfrm>
        <a:graphic>
          <a:graphicData uri="http://schemas.openxmlformats.org/drawingml/2006/table">
            <a:tbl>
              <a:tblPr firstRow="1" firstCol="1" bandRow="1">
                <a:tableStyleId>{2A488322-F2BA-4B5B-9748-0D474271808F}</a:tableStyleId>
              </a:tblPr>
              <a:tblGrid>
                <a:gridCol w="1555308"/>
                <a:gridCol w="973073"/>
                <a:gridCol w="1395215"/>
                <a:gridCol w="1394321"/>
                <a:gridCol w="3034595"/>
              </a:tblGrid>
              <a:tr h="8132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 dirty="0" err="1">
                          <a:effectLst/>
                        </a:rPr>
                        <a:t>Назва</a:t>
                      </a:r>
                      <a:r>
                        <a:rPr lang="ru-RU" sz="2200" dirty="0">
                          <a:effectLst/>
                        </a:rPr>
                        <a:t> </a:t>
                      </a:r>
                      <a:r>
                        <a:rPr lang="uk-UA" sz="2200" dirty="0">
                          <a:effectLst/>
                        </a:rPr>
                        <a:t>одиниці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uk-UA" sz="2200" dirty="0" err="1" smtClean="0">
                          <a:effectLst/>
                        </a:rPr>
                        <a:t>Позна</a:t>
                      </a:r>
                      <a:r>
                        <a:rPr lang="uk-UA" sz="2200" dirty="0" smtClean="0">
                          <a:effectLst/>
                        </a:rPr>
                        <a:t/>
                      </a:r>
                      <a:br>
                        <a:rPr lang="uk-UA" sz="2200" dirty="0" smtClean="0">
                          <a:effectLst/>
                        </a:rPr>
                      </a:br>
                      <a:r>
                        <a:rPr lang="uk-UA" sz="2200" dirty="0" err="1" smtClean="0">
                          <a:effectLst/>
                        </a:rPr>
                        <a:t>чення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uk-UA" sz="2200" dirty="0">
                          <a:effectLst/>
                        </a:rPr>
                        <a:t>Значення в 10 </a:t>
                      </a:r>
                      <a:r>
                        <a:rPr lang="uk-UA" sz="2200" dirty="0" err="1">
                          <a:effectLst/>
                        </a:rPr>
                        <a:t>с.с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uk-UA" sz="2200" dirty="0">
                          <a:effectLst/>
                        </a:rPr>
                        <a:t>Значення в 2 </a:t>
                      </a:r>
                      <a:r>
                        <a:rPr lang="uk-UA" sz="2200" dirty="0" err="1">
                          <a:effectLst/>
                        </a:rPr>
                        <a:t>с.с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uk-UA" sz="2200" dirty="0">
                          <a:effectLst/>
                        </a:rPr>
                        <a:t>Значення в байтах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933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 dirty="0">
                          <a:effectLst/>
                        </a:rPr>
                        <a:t>Байт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B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-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2</a:t>
                      </a:r>
                      <a:r>
                        <a:rPr lang="ru-RU" sz="2200" baseline="30000">
                          <a:effectLst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   1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933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 dirty="0" err="1" smtClean="0">
                          <a:effectLst/>
                        </a:rPr>
                        <a:t>Кілобайт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 dirty="0" err="1">
                          <a:effectLst/>
                        </a:rPr>
                        <a:t>kB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10</a:t>
                      </a:r>
                      <a:r>
                        <a:rPr lang="ru-RU" sz="2200" baseline="30000">
                          <a:effectLst/>
                        </a:rPr>
                        <a:t>3</a:t>
                      </a:r>
                      <a:r>
                        <a:rPr lang="ru-RU" sz="2200">
                          <a:effectLst/>
                        </a:rPr>
                        <a:t> 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2</a:t>
                      </a:r>
                      <a:r>
                        <a:rPr lang="ru-RU" sz="2200" baseline="30000">
                          <a:effectLst/>
                        </a:rPr>
                        <a:t>10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   1024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933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Мегабайт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 dirty="0">
                          <a:effectLst/>
                        </a:rPr>
                        <a:t>MB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 dirty="0">
                          <a:effectLst/>
                        </a:rPr>
                        <a:t>10</a:t>
                      </a:r>
                      <a:r>
                        <a:rPr lang="ru-RU" sz="2200" baseline="30000" dirty="0">
                          <a:effectLst/>
                        </a:rPr>
                        <a:t>6</a:t>
                      </a:r>
                      <a:r>
                        <a:rPr lang="ru-RU" sz="2200" dirty="0">
                          <a:effectLst/>
                        </a:rPr>
                        <a:t> 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2</a:t>
                      </a:r>
                      <a:r>
                        <a:rPr lang="ru-RU" sz="2200" baseline="30000">
                          <a:effectLst/>
                        </a:rPr>
                        <a:t>20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   1 048 576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933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 dirty="0" err="1" smtClean="0">
                          <a:effectLst/>
                        </a:rPr>
                        <a:t>Гігабайт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GB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 dirty="0">
                          <a:effectLst/>
                        </a:rPr>
                        <a:t>10</a:t>
                      </a:r>
                      <a:r>
                        <a:rPr lang="ru-RU" sz="2200" baseline="30000" dirty="0">
                          <a:effectLst/>
                        </a:rPr>
                        <a:t>9</a:t>
                      </a:r>
                      <a:r>
                        <a:rPr lang="ru-RU" sz="2200" dirty="0">
                          <a:effectLst/>
                        </a:rPr>
                        <a:t> 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 dirty="0">
                          <a:effectLst/>
                        </a:rPr>
                        <a:t>2</a:t>
                      </a:r>
                      <a:r>
                        <a:rPr lang="ru-RU" sz="2200" baseline="30000" dirty="0">
                          <a:effectLst/>
                        </a:rPr>
                        <a:t>30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 dirty="0">
                          <a:effectLst/>
                        </a:rPr>
                        <a:t>   1 073 741 824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933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Терабайт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TB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10</a:t>
                      </a:r>
                      <a:r>
                        <a:rPr lang="ru-RU" sz="2200" baseline="30000">
                          <a:effectLst/>
                        </a:rPr>
                        <a:t>12</a:t>
                      </a:r>
                      <a:r>
                        <a:rPr lang="ru-RU" sz="2200">
                          <a:effectLst/>
                        </a:rPr>
                        <a:t> 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2</a:t>
                      </a:r>
                      <a:r>
                        <a:rPr lang="ru-RU" sz="2200" baseline="30000">
                          <a:effectLst/>
                        </a:rPr>
                        <a:t>40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 dirty="0">
                          <a:effectLst/>
                        </a:rPr>
                        <a:t>   1 099 511 627 776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933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Петабайт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PB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10</a:t>
                      </a:r>
                      <a:r>
                        <a:rPr lang="ru-RU" sz="2200" baseline="30000">
                          <a:effectLst/>
                        </a:rPr>
                        <a:t>15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2</a:t>
                      </a:r>
                      <a:r>
                        <a:rPr lang="ru-RU" sz="2200" baseline="30000">
                          <a:effectLst/>
                        </a:rPr>
                        <a:t>50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 dirty="0">
                          <a:effectLst/>
                        </a:rPr>
                        <a:t>   1 125 899 906 842 624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0" y="1999"/>
            <a:ext cx="9144000" cy="97872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uk-UA" sz="3200" b="1" dirty="0" smtClean="0"/>
              <a:t>Принцип</a:t>
            </a:r>
            <a:r>
              <a:rPr lang="en-US" sz="3200" b="1" dirty="0" smtClean="0"/>
              <a:t> 1</a:t>
            </a:r>
            <a:r>
              <a:rPr lang="uk-UA" sz="3200" b="1" dirty="0" smtClean="0"/>
              <a:t> використання двійкової системи числення</a:t>
            </a:r>
            <a:endParaRPr lang="ru-RU" sz="32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33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1" name="Group 10"/>
          <p:cNvGrpSpPr>
            <a:grpSpLocks/>
          </p:cNvGrpSpPr>
          <p:nvPr/>
        </p:nvGrpSpPr>
        <p:grpSpPr bwMode="auto">
          <a:xfrm>
            <a:off x="561382" y="1287976"/>
            <a:ext cx="8208911" cy="1239838"/>
            <a:chOff x="-1353" y="991"/>
            <a:chExt cx="4769" cy="781"/>
          </a:xfrm>
        </p:grpSpPr>
        <p:sp>
          <p:nvSpPr>
            <p:cNvPr id="2" name="Скругленный прямоугольник 3"/>
            <p:cNvSpPr/>
            <p:nvPr/>
          </p:nvSpPr>
          <p:spPr>
            <a:xfrm>
              <a:off x="-1353" y="991"/>
              <a:ext cx="4769" cy="78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uk-UA" sz="2400" b="1" smtClean="0">
                <a:latin typeface="Arial" pitchFamily="34" charset="0"/>
                <a:ea typeface="Arial Unicode MS" panose="020B0604020202020204" pitchFamily="34" charset="-128"/>
                <a:cs typeface="Arial" pitchFamily="34" charset="0"/>
              </a:endParaRPr>
            </a:p>
          </p:txBody>
        </p:sp>
        <p:sp>
          <p:nvSpPr>
            <p:cNvPr id="12303" name="Rectangle 5"/>
            <p:cNvSpPr>
              <a:spLocks noChangeArrowheads="1"/>
            </p:cNvSpPr>
            <p:nvPr/>
          </p:nvSpPr>
          <p:spPr bwMode="auto">
            <a:xfrm>
              <a:off x="-1309" y="1013"/>
              <a:ext cx="4681" cy="7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eaLnBrk="1" hangingPunct="1"/>
              <a:r>
                <a:rPr lang="uk-UA" sz="2400" dirty="0">
                  <a:latin typeface="Arial" pitchFamily="34" charset="0"/>
                  <a:cs typeface="Arial" pitchFamily="34" charset="0"/>
                </a:rPr>
                <a:t>Команди програми та дані, над якими виконуються дії, зберігаються 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в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одній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і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тій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 smtClean="0">
                  <a:latin typeface="Arial" pitchFamily="34" charset="0"/>
                  <a:cs typeface="Arial" pitchFamily="34" charset="0"/>
                </a:rPr>
                <a:t>самій</a:t>
              </a:r>
              <a:r>
                <a:rPr lang="ru-RU" sz="2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 smtClean="0">
                  <a:latin typeface="Arial" pitchFamily="34" charset="0"/>
                  <a:cs typeface="Arial" pitchFamily="34" charset="0"/>
                </a:rPr>
                <a:t>пам'яті</a:t>
              </a:r>
              <a:r>
                <a:rPr lang="ru-RU" sz="2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і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зовні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в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пам'яті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невиразні</a:t>
              </a:r>
              <a:endParaRPr lang="ru-RU" sz="24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" name="Скругленный прямоугольник 3"/>
          <p:cNvSpPr/>
          <p:nvPr/>
        </p:nvSpPr>
        <p:spPr bwMode="auto">
          <a:xfrm>
            <a:off x="561382" y="2836753"/>
            <a:ext cx="8207564" cy="1294662"/>
          </a:xfrm>
          <a:prstGeom prst="roundRect">
            <a:avLst/>
          </a:prstGeom>
          <a:solidFill>
            <a:srgbClr val="CCECFF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ru-RU" sz="2400" dirty="0" err="1">
                <a:latin typeface="Arial" pitchFamily="34" charset="0"/>
                <a:cs typeface="Arial" pitchFamily="34" charset="0"/>
              </a:rPr>
              <a:t>Розпізнати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команди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і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дані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можна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тільки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за способом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використання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Це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дозволяє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проводити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над командами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ті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самі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операції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що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і над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даними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(числами)</a:t>
            </a:r>
            <a:endParaRPr lang="uk-UA" sz="2400" b="1" dirty="0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12293" name="Group 18"/>
          <p:cNvGrpSpPr>
            <a:grpSpLocks/>
          </p:cNvGrpSpPr>
          <p:nvPr/>
        </p:nvGrpSpPr>
        <p:grpSpPr bwMode="auto">
          <a:xfrm>
            <a:off x="561382" y="4451990"/>
            <a:ext cx="8171301" cy="1580554"/>
            <a:chOff x="949" y="2021"/>
            <a:chExt cx="4769" cy="885"/>
          </a:xfrm>
          <a:solidFill>
            <a:srgbClr val="CCFF66"/>
          </a:solidFill>
        </p:grpSpPr>
        <p:grpSp>
          <p:nvGrpSpPr>
            <p:cNvPr id="12294" name="Group 19"/>
            <p:cNvGrpSpPr>
              <a:grpSpLocks/>
            </p:cNvGrpSpPr>
            <p:nvPr/>
          </p:nvGrpSpPr>
          <p:grpSpPr bwMode="auto">
            <a:xfrm>
              <a:off x="949" y="2021"/>
              <a:ext cx="4769" cy="885"/>
              <a:chOff x="699" y="1204"/>
              <a:chExt cx="4769" cy="885"/>
            </a:xfrm>
            <a:grpFill/>
          </p:grpSpPr>
          <p:sp>
            <p:nvSpPr>
              <p:cNvPr id="4" name="Скругленный прямоугольник 3"/>
              <p:cNvSpPr/>
              <p:nvPr/>
            </p:nvSpPr>
            <p:spPr>
              <a:xfrm>
                <a:off x="699" y="1204"/>
                <a:ext cx="4769" cy="88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uk-UA" sz="2400" b="1" smtClean="0"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12297" name="Rectangle 5"/>
              <p:cNvSpPr>
                <a:spLocks noChangeArrowheads="1"/>
              </p:cNvSpPr>
              <p:nvPr/>
            </p:nvSpPr>
            <p:spPr bwMode="auto">
              <a:xfrm>
                <a:off x="748" y="1456"/>
                <a:ext cx="4581" cy="25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endParaRPr lang="ru-RU" sz="2400">
                  <a:latin typeface="Arial" charset="0"/>
                </a:endParaRPr>
              </a:p>
            </p:txBody>
          </p:sp>
        </p:grpSp>
        <p:sp>
          <p:nvSpPr>
            <p:cNvPr id="12295" name="Rectangle 24"/>
            <p:cNvSpPr>
              <a:spLocks noChangeArrowheads="1"/>
            </p:cNvSpPr>
            <p:nvPr/>
          </p:nvSpPr>
          <p:spPr bwMode="auto">
            <a:xfrm>
              <a:off x="993" y="2024"/>
              <a:ext cx="4536" cy="8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ru-RU" sz="2400" dirty="0" err="1" smtClean="0">
                  <a:latin typeface="Arial" pitchFamily="34" charset="0"/>
                  <a:cs typeface="Arial" pitchFamily="34" charset="0"/>
                </a:rPr>
                <a:t>Наслідок</a:t>
              </a:r>
              <a:r>
                <a:rPr lang="ru-RU" sz="2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принципу </a:t>
              </a:r>
              <a:r>
                <a:rPr lang="ru-RU" sz="2400" dirty="0" err="1" smtClean="0">
                  <a:latin typeface="Arial" pitchFamily="34" charset="0"/>
                  <a:cs typeface="Arial" pitchFamily="34" charset="0"/>
                </a:rPr>
                <a:t>однорідності</a:t>
              </a:r>
              <a:r>
                <a:rPr lang="ru-RU" sz="2400" dirty="0" smtClean="0">
                  <a:latin typeface="Arial" pitchFamily="34" charset="0"/>
                  <a:cs typeface="Arial" pitchFamily="34" charset="0"/>
                </a:rPr>
                <a:t> –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команди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однієї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програми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можуть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бути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отримані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як результат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виконання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іншої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програми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.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Ця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можливість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лежить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в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основі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трансляції</a:t>
              </a:r>
              <a:endParaRPr lang="ru-RU" sz="2400" dirty="0">
                <a:latin typeface="Arial" charset="0"/>
                <a:cs typeface="Arial" charset="0"/>
              </a:endParaRPr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0" y="0"/>
            <a:ext cx="8856984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uk-UA" sz="3600" b="1" dirty="0" smtClean="0">
                <a:latin typeface="Calibri" panose="020F0502020204030204" pitchFamily="34" charset="0"/>
              </a:rPr>
              <a:t>Принцип</a:t>
            </a:r>
            <a:r>
              <a:rPr lang="en-US" sz="3600" b="1" dirty="0" smtClean="0">
                <a:latin typeface="Calibri" panose="020F0502020204030204" pitchFamily="34" charset="0"/>
              </a:rPr>
              <a:t> 2</a:t>
            </a:r>
            <a:r>
              <a:rPr lang="uk-UA" sz="3600" b="1" dirty="0" smtClean="0">
                <a:latin typeface="Calibri" panose="020F0502020204030204" pitchFamily="34" charset="0"/>
              </a:rPr>
              <a:t> однорідності </a:t>
            </a:r>
            <a:r>
              <a:rPr lang="uk-UA" sz="3600" b="1" dirty="0" err="1" smtClean="0">
                <a:latin typeface="Calibri" panose="020F0502020204030204" pitchFamily="34" charset="0"/>
              </a:rPr>
              <a:t>пам</a:t>
            </a:r>
            <a:r>
              <a:rPr lang="en-US" sz="3600" b="1" dirty="0" smtClean="0">
                <a:latin typeface="Calibri" panose="020F0502020204030204" pitchFamily="34" charset="0"/>
              </a:rPr>
              <a:t>’</a:t>
            </a:r>
            <a:r>
              <a:rPr lang="uk-UA" sz="3600" b="1" dirty="0" smtClean="0">
                <a:latin typeface="Calibri" panose="020F0502020204030204" pitchFamily="34" charset="0"/>
              </a:rPr>
              <a:t>яті</a:t>
            </a:r>
            <a:endParaRPr lang="en-US" sz="3600" b="1" dirty="0">
              <a:latin typeface="Calibri" panose="020F050202020403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95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0850" y="0"/>
            <a:ext cx="8338543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uk-UA" sz="3600" b="1" dirty="0" smtClean="0">
                <a:latin typeface="Calibri" panose="020F0502020204030204" pitchFamily="34" charset="0"/>
              </a:rPr>
              <a:t>Принцип </a:t>
            </a:r>
            <a:r>
              <a:rPr lang="en-US" sz="3600" b="1" dirty="0" smtClean="0">
                <a:latin typeface="Calibri" panose="020F0502020204030204" pitchFamily="34" charset="0"/>
              </a:rPr>
              <a:t>3 </a:t>
            </a:r>
            <a:r>
              <a:rPr lang="uk-UA" sz="3600" b="1" dirty="0" smtClean="0">
                <a:latin typeface="Calibri" panose="020F0502020204030204" pitchFamily="34" charset="0"/>
              </a:rPr>
              <a:t>програмного керування</a:t>
            </a:r>
            <a:endParaRPr lang="en-US" sz="3600" b="1" dirty="0">
              <a:latin typeface="Calibri" panose="020F0502020204030204" pitchFamily="34" charset="0"/>
            </a:endParaRPr>
          </a:p>
        </p:txBody>
      </p:sp>
      <p:grpSp>
        <p:nvGrpSpPr>
          <p:cNvPr id="4" name="Групувати 3"/>
          <p:cNvGrpSpPr/>
          <p:nvPr/>
        </p:nvGrpSpPr>
        <p:grpSpPr>
          <a:xfrm>
            <a:off x="446680" y="939801"/>
            <a:ext cx="8589816" cy="5679478"/>
            <a:chOff x="446680" y="939801"/>
            <a:chExt cx="8338545" cy="5679478"/>
          </a:xfrm>
        </p:grpSpPr>
        <p:grpSp>
          <p:nvGrpSpPr>
            <p:cNvPr id="13315" name="Скругленный прямоугольник 3"/>
            <p:cNvGrpSpPr>
              <a:grpSpLocks/>
            </p:cNvGrpSpPr>
            <p:nvPr/>
          </p:nvGrpSpPr>
          <p:grpSpPr bwMode="auto">
            <a:xfrm>
              <a:off x="446681" y="939801"/>
              <a:ext cx="8316912" cy="1409080"/>
              <a:chOff x="1255776" y="1731264"/>
              <a:chExt cx="7699248" cy="1371600"/>
            </a:xfrm>
          </p:grpSpPr>
          <p:pic>
            <p:nvPicPr>
              <p:cNvPr id="13329" name="Скругленный прямоугольник 3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5776" y="1731264"/>
                <a:ext cx="7699248" cy="1371600"/>
              </a:xfrm>
              <a:prstGeom prst="rect">
                <a:avLst/>
              </a:prstGeom>
              <a:gradFill rotWithShape="1">
                <a:gsLst>
                  <a:gs pos="0">
                    <a:srgbClr val="667076"/>
                  </a:gs>
                  <a:gs pos="50000">
                    <a:srgbClr val="DDF2FF"/>
                  </a:gs>
                  <a:gs pos="100000">
                    <a:srgbClr val="6670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30" name="Text Box 19"/>
              <p:cNvSpPr txBox="1">
                <a:spLocks noChangeArrowheads="1"/>
              </p:cNvSpPr>
              <p:nvPr/>
            </p:nvSpPr>
            <p:spPr bwMode="auto">
              <a:xfrm>
                <a:off x="1386087" y="1900437"/>
                <a:ext cx="7449739" cy="1118790"/>
              </a:xfrm>
              <a:prstGeom prst="rect">
                <a:avLst/>
              </a:prstGeom>
              <a:gradFill rotWithShape="1">
                <a:gsLst>
                  <a:gs pos="0">
                    <a:srgbClr val="667076"/>
                  </a:gs>
                  <a:gs pos="50000">
                    <a:srgbClr val="DDF2FF"/>
                  </a:gs>
                  <a:gs pos="100000">
                    <a:srgbClr val="6670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endParaRPr lang="uk-UA" sz="2400" b="1"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  <p:sp>
          <p:nvSpPr>
            <p:cNvPr id="13316" name="Rectangle 5"/>
            <p:cNvSpPr>
              <a:spLocks noChangeArrowheads="1"/>
            </p:cNvSpPr>
            <p:nvPr/>
          </p:nvSpPr>
          <p:spPr bwMode="auto">
            <a:xfrm>
              <a:off x="694100" y="1268760"/>
              <a:ext cx="7856086" cy="830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anchor="ctr">
              <a:spAutoFit/>
            </a:bodyPr>
            <a:lstStyle/>
            <a:p>
              <a:pPr algn="ctr" eaLnBrk="1" hangingPunct="1"/>
              <a:r>
                <a:rPr lang="uk-UA" sz="2400" dirty="0">
                  <a:latin typeface="Arial" charset="0"/>
                  <a:cs typeface="Arial" charset="0"/>
                </a:rPr>
                <a:t>Усі обчислення, що виконує комп’ютер, зображені </a:t>
              </a:r>
              <a:r>
                <a:rPr lang="uk-UA" sz="2400" dirty="0" smtClean="0">
                  <a:latin typeface="Arial" charset="0"/>
                  <a:cs typeface="Arial" charset="0"/>
                </a:rPr>
                <a:t>в </a:t>
              </a:r>
              <a:r>
                <a:rPr lang="uk-UA" sz="2400" dirty="0">
                  <a:latin typeface="Arial" charset="0"/>
                  <a:cs typeface="Arial" charset="0"/>
                </a:rPr>
                <a:t>пам’яті </a:t>
              </a:r>
              <a:r>
                <a:rPr lang="uk-UA" sz="2400" dirty="0" err="1" smtClean="0">
                  <a:latin typeface="Arial" charset="0"/>
                  <a:cs typeface="Arial" charset="0"/>
                </a:rPr>
                <a:t>комп</a:t>
              </a:r>
              <a:r>
                <a:rPr lang="en-US" sz="2400" dirty="0" smtClean="0">
                  <a:latin typeface="Arial" charset="0"/>
                  <a:cs typeface="Arial" charset="0"/>
                </a:rPr>
                <a:t>’</a:t>
              </a:r>
              <a:r>
                <a:rPr lang="uk-UA" sz="2400" dirty="0" err="1" smtClean="0">
                  <a:latin typeface="Arial" charset="0"/>
                  <a:cs typeface="Arial" charset="0"/>
                </a:rPr>
                <a:t>ютера</a:t>
              </a:r>
              <a:r>
                <a:rPr lang="uk-UA" sz="2400" dirty="0" smtClean="0">
                  <a:latin typeface="Arial" charset="0"/>
                  <a:cs typeface="Arial" charset="0"/>
                </a:rPr>
                <a:t> у </a:t>
              </a:r>
              <a:r>
                <a:rPr lang="uk-UA" sz="2400" dirty="0">
                  <a:latin typeface="Arial" charset="0"/>
                  <a:cs typeface="Arial" charset="0"/>
                </a:rPr>
                <a:t>вигляді </a:t>
              </a:r>
              <a:r>
                <a:rPr lang="uk-UA" sz="2400" b="1" i="1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програм</a:t>
              </a:r>
              <a:r>
                <a:rPr lang="uk-UA" sz="2400" i="1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.</a:t>
              </a:r>
              <a:endParaRPr lang="ru-RU" sz="2400" i="1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3325" name="Скругленный прямоугольник 3"/>
            <p:cNvGrpSpPr>
              <a:grpSpLocks/>
            </p:cNvGrpSpPr>
            <p:nvPr/>
          </p:nvGrpSpPr>
          <p:grpSpPr bwMode="auto">
            <a:xfrm>
              <a:off x="446681" y="2371570"/>
              <a:ext cx="8338544" cy="1245244"/>
              <a:chOff x="1188720" y="3169920"/>
              <a:chExt cx="7699248" cy="1371600"/>
            </a:xfrm>
          </p:grpSpPr>
          <p:pic>
            <p:nvPicPr>
              <p:cNvPr id="13327" name="Скругленный прямоугольник 3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720" y="3169920"/>
                <a:ext cx="7699248" cy="1371600"/>
              </a:xfrm>
              <a:prstGeom prst="rect">
                <a:avLst/>
              </a:prstGeom>
              <a:gradFill rotWithShape="1">
                <a:gsLst>
                  <a:gs pos="0">
                    <a:srgbClr val="667076"/>
                  </a:gs>
                  <a:gs pos="50000">
                    <a:srgbClr val="DDF2FF"/>
                  </a:gs>
                  <a:gs pos="100000">
                    <a:srgbClr val="6670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28" name="Text Box 15"/>
              <p:cNvSpPr txBox="1">
                <a:spLocks noChangeArrowheads="1"/>
              </p:cNvSpPr>
              <p:nvPr/>
            </p:nvSpPr>
            <p:spPr bwMode="auto">
              <a:xfrm>
                <a:off x="1314649" y="3340299"/>
                <a:ext cx="7449740" cy="1118790"/>
              </a:xfrm>
              <a:prstGeom prst="rect">
                <a:avLst/>
              </a:prstGeom>
              <a:gradFill rotWithShape="1">
                <a:gsLst>
                  <a:gs pos="0">
                    <a:srgbClr val="667076"/>
                  </a:gs>
                  <a:gs pos="50000">
                    <a:srgbClr val="DDF2FF"/>
                  </a:gs>
                  <a:gs pos="100000">
                    <a:srgbClr val="6670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endParaRPr lang="uk-UA" sz="2400" b="1"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  <p:sp>
          <p:nvSpPr>
            <p:cNvPr id="13318" name="Rectangle 14"/>
            <p:cNvSpPr>
              <a:spLocks noChangeArrowheads="1"/>
            </p:cNvSpPr>
            <p:nvPr/>
          </p:nvSpPr>
          <p:spPr bwMode="auto">
            <a:xfrm>
              <a:off x="663910" y="2618616"/>
              <a:ext cx="7886276" cy="830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uk-UA" sz="2400" dirty="0">
                  <a:latin typeface="Arial" charset="0"/>
                  <a:cs typeface="Arial" charset="0"/>
                </a:rPr>
                <a:t>Програма </a:t>
              </a:r>
              <a:r>
                <a:rPr lang="uk-UA" sz="2400" dirty="0" smtClean="0">
                  <a:latin typeface="Arial" charset="0"/>
                  <a:cs typeface="Arial" charset="0"/>
                </a:rPr>
                <a:t>складається </a:t>
              </a:r>
              <a:r>
                <a:rPr lang="uk-UA" sz="2400" dirty="0">
                  <a:latin typeface="Arial" charset="0"/>
                  <a:cs typeface="Arial" charset="0"/>
                </a:rPr>
                <a:t>з </a:t>
              </a:r>
              <a:r>
                <a:rPr lang="uk-UA" sz="2400" dirty="0" smtClean="0">
                  <a:latin typeface="Arial" charset="0"/>
                  <a:cs typeface="Arial" charset="0"/>
                </a:rPr>
                <a:t>послідовності </a:t>
              </a:r>
              <a:r>
                <a:rPr lang="uk-UA" sz="2400" b="1" i="1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інструкцій – команд</a:t>
              </a:r>
              <a:r>
                <a:rPr lang="uk-UA" sz="2400" i="1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.</a:t>
              </a:r>
              <a:endParaRPr lang="uk-UA" sz="2400" i="1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3321" name="Скругленный прямоугольник 3"/>
            <p:cNvGrpSpPr>
              <a:grpSpLocks/>
            </p:cNvGrpSpPr>
            <p:nvPr/>
          </p:nvGrpSpPr>
          <p:grpSpPr bwMode="auto">
            <a:xfrm>
              <a:off x="446681" y="3621954"/>
              <a:ext cx="8316046" cy="1306023"/>
              <a:chOff x="1255776" y="4681728"/>
              <a:chExt cx="7699248" cy="1371600"/>
            </a:xfrm>
          </p:grpSpPr>
          <p:pic>
            <p:nvPicPr>
              <p:cNvPr id="13323" name="Скругленный прямоугольник 3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5776" y="4681728"/>
                <a:ext cx="7699248" cy="1371600"/>
              </a:xfrm>
              <a:prstGeom prst="rect">
                <a:avLst/>
              </a:prstGeom>
              <a:gradFill rotWithShape="1">
                <a:gsLst>
                  <a:gs pos="0">
                    <a:srgbClr val="667076"/>
                  </a:gs>
                  <a:gs pos="50000">
                    <a:srgbClr val="DDF2FF"/>
                  </a:gs>
                  <a:gs pos="100000">
                    <a:srgbClr val="6670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24" name="Text Box 9"/>
              <p:cNvSpPr txBox="1">
                <a:spLocks noChangeArrowheads="1"/>
              </p:cNvSpPr>
              <p:nvPr/>
            </p:nvSpPr>
            <p:spPr bwMode="auto">
              <a:xfrm>
                <a:off x="1386087" y="4851599"/>
                <a:ext cx="7449739" cy="1118790"/>
              </a:xfrm>
              <a:prstGeom prst="rect">
                <a:avLst/>
              </a:prstGeom>
              <a:gradFill rotWithShape="1">
                <a:gsLst>
                  <a:gs pos="0">
                    <a:srgbClr val="667076"/>
                  </a:gs>
                  <a:gs pos="50000">
                    <a:srgbClr val="DDF2FF"/>
                  </a:gs>
                  <a:gs pos="100000">
                    <a:srgbClr val="6670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endParaRPr lang="uk-UA" sz="2400" b="1"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  <p:sp>
          <p:nvSpPr>
            <p:cNvPr id="13320" name="Rectangle 21"/>
            <p:cNvSpPr>
              <a:spLocks noChangeArrowheads="1"/>
            </p:cNvSpPr>
            <p:nvPr/>
          </p:nvSpPr>
          <p:spPr bwMode="auto">
            <a:xfrm>
              <a:off x="694100" y="3900854"/>
              <a:ext cx="7856085" cy="830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Кожна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команда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наказує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деяку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b="1" i="1" dirty="0" err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операцію</a:t>
              </a:r>
              <a:r>
                <a:rPr lang="ru-RU" sz="24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з набору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операцій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,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реалізованих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обчислювальною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машиною.</a:t>
              </a:r>
              <a:endParaRPr lang="ru-RU" sz="2400" dirty="0">
                <a:latin typeface="Arial" charset="0"/>
                <a:cs typeface="Arial" charset="0"/>
              </a:endParaRPr>
            </a:p>
          </p:txBody>
        </p:sp>
        <p:grpSp>
          <p:nvGrpSpPr>
            <p:cNvPr id="20" name="Скругленный прямоугольник 3"/>
            <p:cNvGrpSpPr>
              <a:grpSpLocks/>
            </p:cNvGrpSpPr>
            <p:nvPr/>
          </p:nvGrpSpPr>
          <p:grpSpPr bwMode="auto">
            <a:xfrm>
              <a:off x="446680" y="4927976"/>
              <a:ext cx="8338543" cy="1691303"/>
              <a:chOff x="1255776" y="4681727"/>
              <a:chExt cx="7699248" cy="1371601"/>
            </a:xfrm>
          </p:grpSpPr>
          <p:pic>
            <p:nvPicPr>
              <p:cNvPr id="21" name="Скругленный прямоугольник 3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5776" y="4681727"/>
                <a:ext cx="7699248" cy="1371601"/>
              </a:xfrm>
              <a:prstGeom prst="rect">
                <a:avLst/>
              </a:prstGeom>
              <a:gradFill rotWithShape="1">
                <a:gsLst>
                  <a:gs pos="0">
                    <a:srgbClr val="667076"/>
                  </a:gs>
                  <a:gs pos="50000">
                    <a:srgbClr val="DDF2FF"/>
                  </a:gs>
                  <a:gs pos="100000">
                    <a:srgbClr val="6670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Text Box 9"/>
              <p:cNvSpPr txBox="1">
                <a:spLocks noChangeArrowheads="1"/>
              </p:cNvSpPr>
              <p:nvPr/>
            </p:nvSpPr>
            <p:spPr bwMode="auto">
              <a:xfrm>
                <a:off x="1386087" y="4851599"/>
                <a:ext cx="7449739" cy="1118790"/>
              </a:xfrm>
              <a:prstGeom prst="rect">
                <a:avLst/>
              </a:prstGeom>
              <a:gradFill rotWithShape="1">
                <a:gsLst>
                  <a:gs pos="0">
                    <a:srgbClr val="667076"/>
                  </a:gs>
                  <a:gs pos="50000">
                    <a:srgbClr val="DDF2FF"/>
                  </a:gs>
                  <a:gs pos="100000">
                    <a:srgbClr val="6670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endParaRPr lang="uk-UA" sz="2400" b="1"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694100" y="5257703"/>
              <a:ext cx="7856085" cy="1200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Команди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програми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зберігаються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в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послідовних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комірках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пам'яті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smtClean="0">
                  <a:latin typeface="Arial" pitchFamily="34" charset="0"/>
                  <a:cs typeface="Arial" pitchFamily="34" charset="0"/>
                </a:rPr>
                <a:t>комп</a:t>
              </a:r>
              <a:r>
                <a:rPr lang="en-US" sz="2400" dirty="0" smtClean="0">
                  <a:latin typeface="Arial" pitchFamily="34" charset="0"/>
                  <a:cs typeface="Arial" pitchFamily="34" charset="0"/>
                </a:rPr>
                <a:t>’</a:t>
              </a:r>
              <a:r>
                <a:rPr lang="uk-UA" sz="2400" dirty="0" err="1" smtClean="0">
                  <a:latin typeface="Arial" pitchFamily="34" charset="0"/>
                  <a:cs typeface="Arial" pitchFamily="34" charset="0"/>
                </a:rPr>
                <a:t>ютера</a:t>
              </a:r>
              <a:r>
                <a:rPr lang="uk-UA" sz="2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smtClean="0">
                  <a:latin typeface="Arial" pitchFamily="34" charset="0"/>
                  <a:cs typeface="Arial" pitchFamily="34" charset="0"/>
                </a:rPr>
                <a:t>і </a:t>
              </a:r>
              <a:r>
                <a:rPr lang="ru-RU" sz="2400" b="1" i="1" dirty="0" err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виконуються</a:t>
              </a:r>
              <a:r>
                <a:rPr lang="ru-RU" sz="2400" b="1" i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в </a:t>
              </a:r>
              <a:r>
                <a:rPr lang="ru-RU" sz="2400" b="1" i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порядку </a:t>
              </a:r>
              <a:r>
                <a:rPr lang="ru-RU" sz="2400" b="1" i="1" dirty="0" err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їх</a:t>
              </a:r>
              <a:r>
                <a:rPr lang="ru-RU" sz="2400" b="1" i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b="1" i="1" dirty="0" err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положення</a:t>
              </a:r>
              <a:r>
                <a:rPr lang="ru-RU" sz="2400" b="1" i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в </a:t>
              </a:r>
              <a:r>
                <a:rPr lang="ru-RU" sz="2400" b="1" i="1" dirty="0" err="1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програмі</a:t>
              </a:r>
              <a:r>
                <a:rPr lang="ru-RU" sz="2400" dirty="0" smtClean="0">
                  <a:latin typeface="Arial" pitchFamily="34" charset="0"/>
                  <a:cs typeface="Arial" pitchFamily="34" charset="0"/>
                </a:rPr>
                <a:t>.</a:t>
              </a:r>
              <a:endParaRPr lang="ru-RU" sz="2400" dirty="0">
                <a:latin typeface="Arial" charset="0"/>
                <a:cs typeface="Arial" charset="0"/>
              </a:endParaRPr>
            </a:p>
          </p:txBody>
        </p:sp>
      </p:grp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6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31" name="Picture 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50" y="1920806"/>
            <a:ext cx="8338543" cy="2986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19672" y="1052736"/>
            <a:ext cx="4170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 smtClean="0"/>
              <a:t>Програма</a:t>
            </a:r>
            <a:r>
              <a:rPr lang="ru-RU" sz="2400" dirty="0" smtClean="0"/>
              <a:t> </a:t>
            </a:r>
            <a:r>
              <a:rPr lang="ru-RU" sz="2400" dirty="0" err="1" smtClean="0"/>
              <a:t>керує</a:t>
            </a:r>
            <a:r>
              <a:rPr lang="ru-RU" sz="2400" dirty="0" smtClean="0"/>
              <a:t> комп</a:t>
            </a:r>
            <a:r>
              <a:rPr lang="en-US" sz="2400" dirty="0" smtClean="0"/>
              <a:t>’</a:t>
            </a:r>
            <a:r>
              <a:rPr lang="ru-RU" sz="2400" dirty="0" err="1" smtClean="0"/>
              <a:t>ютером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80850" y="0"/>
            <a:ext cx="8338543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uk-UA" sz="3600" b="1" dirty="0" smtClean="0">
                <a:latin typeface="Calibri" panose="020F0502020204030204" pitchFamily="34" charset="0"/>
              </a:rPr>
              <a:t>Принцип </a:t>
            </a:r>
            <a:r>
              <a:rPr lang="en-US" sz="3600" b="1" dirty="0" smtClean="0">
                <a:latin typeface="Calibri" panose="020F0502020204030204" pitchFamily="34" charset="0"/>
              </a:rPr>
              <a:t>3 </a:t>
            </a:r>
            <a:r>
              <a:rPr lang="uk-UA" sz="3600" b="1" dirty="0" smtClean="0">
                <a:latin typeface="Calibri" panose="020F0502020204030204" pitchFamily="34" charset="0"/>
              </a:rPr>
              <a:t>програмного керування</a:t>
            </a:r>
            <a:endParaRPr lang="en-US" sz="36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47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33350" y="1124744"/>
            <a:ext cx="887729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uk-UA" sz="2400" b="1" dirty="0">
                <a:latin typeface="Arial" charset="0"/>
              </a:rPr>
              <a:t>Основна пам’ять</a:t>
            </a:r>
            <a:r>
              <a:rPr lang="uk-UA" sz="2400" dirty="0">
                <a:latin typeface="Arial" charset="0"/>
              </a:rPr>
              <a:t> – це послідовність комірок, кожна з яких має свій номер – </a:t>
            </a:r>
            <a:r>
              <a:rPr lang="uk-UA" sz="2400" b="1" dirty="0">
                <a:solidFill>
                  <a:srgbClr val="C00000"/>
                </a:solidFill>
                <a:latin typeface="Arial" charset="0"/>
                <a:hlinkClick r:id="rId2" action="ppaction://hlinkfile"/>
              </a:rPr>
              <a:t>адресу</a:t>
            </a:r>
            <a:r>
              <a:rPr lang="uk-UA" sz="2400" dirty="0">
                <a:latin typeface="Arial" charset="0"/>
              </a:rPr>
              <a:t>. </a:t>
            </a:r>
            <a:endParaRPr lang="uk-UA" sz="2400" dirty="0" smtClean="0">
              <a:latin typeface="Arial" charset="0"/>
            </a:endParaRPr>
          </a:p>
          <a:p>
            <a:pPr eaLnBrk="1" hangingPunct="1"/>
            <a:r>
              <a:rPr lang="uk-UA" sz="2400" dirty="0" smtClean="0">
                <a:latin typeface="Arial" charset="0"/>
              </a:rPr>
              <a:t>За адресою зберігаються певні дані, які є </a:t>
            </a:r>
            <a:r>
              <a:rPr lang="uk-UA" sz="2400" b="1" u="sng" dirty="0" smtClean="0">
                <a:latin typeface="Arial" charset="0"/>
                <a:hlinkClick r:id="rId2" action="ppaction://hlinkfile"/>
              </a:rPr>
              <a:t>вмістом адреси</a:t>
            </a:r>
            <a:endParaRPr lang="ru-RU" sz="2400" dirty="0">
              <a:latin typeface="Arial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70633" y="116632"/>
            <a:ext cx="8486030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uk-UA" sz="3600" b="1" dirty="0" smtClean="0">
                <a:latin typeface="Calibri" panose="020F0502020204030204" pitchFamily="34" charset="0"/>
              </a:rPr>
              <a:t>Принцип </a:t>
            </a:r>
            <a:r>
              <a:rPr lang="en-US" sz="3600" b="1" dirty="0" smtClean="0">
                <a:latin typeface="Calibri" panose="020F0502020204030204" pitchFamily="34" charset="0"/>
              </a:rPr>
              <a:t>4 </a:t>
            </a:r>
            <a:r>
              <a:rPr lang="uk-UA" sz="3600" b="1" dirty="0" smtClean="0">
                <a:latin typeface="Calibri" panose="020F0502020204030204" pitchFamily="34" charset="0"/>
              </a:rPr>
              <a:t>адресації </a:t>
            </a:r>
            <a:r>
              <a:rPr lang="uk-UA" sz="3600" b="1" dirty="0" err="1" smtClean="0">
                <a:latin typeface="Calibri" panose="020F0502020204030204" pitchFamily="34" charset="0"/>
              </a:rPr>
              <a:t>пам</a:t>
            </a:r>
            <a:r>
              <a:rPr lang="en-US" sz="3600" b="1" dirty="0" smtClean="0">
                <a:latin typeface="Calibri" panose="020F0502020204030204" pitchFamily="34" charset="0"/>
              </a:rPr>
              <a:t>’</a:t>
            </a:r>
            <a:r>
              <a:rPr lang="uk-UA" sz="3600" b="1" dirty="0" smtClean="0">
                <a:latin typeface="Calibri" panose="020F0502020204030204" pitchFamily="34" charset="0"/>
              </a:rPr>
              <a:t>яті</a:t>
            </a:r>
            <a:endParaRPr lang="en-US" sz="3600" b="1" dirty="0">
              <a:latin typeface="Calibri" panose="020F0502020204030204" pitchFamily="34" charset="0"/>
            </a:endParaRPr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038" y="2924944"/>
            <a:ext cx="5413219" cy="2584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39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0" y="214626"/>
            <a:ext cx="9089796" cy="2308324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uk-UA" sz="4800" b="1" dirty="0" smtClean="0">
                <a:ln/>
                <a:solidFill>
                  <a:schemeClr val="bg1"/>
                </a:solidFill>
              </a:rPr>
              <a:t>Лектор </a:t>
            </a:r>
          </a:p>
          <a:p>
            <a:pPr algn="ctr"/>
            <a:r>
              <a:rPr lang="uk-UA" sz="4800" b="1" dirty="0" err="1" smtClean="0">
                <a:ln/>
                <a:solidFill>
                  <a:schemeClr val="bg1"/>
                </a:solidFill>
              </a:rPr>
              <a:t>Ковалюк</a:t>
            </a:r>
            <a:r>
              <a:rPr lang="uk-UA" sz="4800" b="1" dirty="0" smtClean="0">
                <a:ln/>
                <a:solidFill>
                  <a:schemeClr val="bg1"/>
                </a:solidFill>
              </a:rPr>
              <a:t> Тетяна Володимирівна, </a:t>
            </a:r>
          </a:p>
          <a:p>
            <a:pPr algn="ctr"/>
            <a:r>
              <a:rPr lang="uk-UA" sz="4800" b="1" dirty="0" err="1" smtClean="0">
                <a:ln/>
                <a:solidFill>
                  <a:schemeClr val="bg1"/>
                </a:solidFill>
              </a:rPr>
              <a:t>к.т.н</a:t>
            </a:r>
            <a:r>
              <a:rPr lang="uk-UA" sz="4800" b="1" dirty="0" smtClean="0">
                <a:ln/>
                <a:solidFill>
                  <a:schemeClr val="bg1"/>
                </a:solidFill>
              </a:rPr>
              <a:t>. доцент</a:t>
            </a:r>
            <a:endParaRPr lang="ru-RU" sz="4800" b="1" cap="none" spc="0" dirty="0">
              <a:ln/>
              <a:solidFill>
                <a:schemeClr val="bg1"/>
              </a:solidFill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23247" y="3429000"/>
            <a:ext cx="48588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n/>
                <a:solidFill>
                  <a:srgbClr val="FF0000"/>
                </a:solidFill>
              </a:rPr>
              <a:t>tkovalyuk@ukr.net</a:t>
            </a:r>
            <a:endParaRPr lang="en-US" sz="4000" b="1" dirty="0">
              <a:ln/>
              <a:solidFill>
                <a:srgbClr val="FF0000"/>
              </a:solidFill>
            </a:endParaRPr>
          </a:p>
          <a:p>
            <a:endParaRPr lang="ru-RU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555775" y="2560070"/>
            <a:ext cx="71287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uk-UA" sz="2400" dirty="0" smtClean="0">
                <a:latin typeface="Arial" charset="0"/>
              </a:rPr>
              <a:t>Мінімальний розмір </a:t>
            </a:r>
            <a:r>
              <a:rPr lang="uk-UA" sz="2400" dirty="0">
                <a:latin typeface="Arial" charset="0"/>
              </a:rPr>
              <a:t>комірки дорівнює восьми двійковим розрядам –</a:t>
            </a:r>
            <a:r>
              <a:rPr lang="uk-UA" sz="2400" b="1" dirty="0">
                <a:latin typeface="Arial" charset="0"/>
              </a:rPr>
              <a:t> </a:t>
            </a:r>
            <a:r>
              <a:rPr lang="uk-UA" sz="2400" b="1" dirty="0" smtClean="0">
                <a:latin typeface="Arial" charset="0"/>
              </a:rPr>
              <a:t>одному байту</a:t>
            </a:r>
            <a:r>
              <a:rPr lang="uk-UA" sz="2400" dirty="0">
                <a:latin typeface="Arial" charset="0"/>
              </a:rPr>
              <a:t>.</a:t>
            </a:r>
            <a:r>
              <a:rPr lang="ru-RU" sz="2400" dirty="0">
                <a:latin typeface="Arial" charset="0"/>
              </a:rPr>
              <a:t> </a:t>
            </a:r>
          </a:p>
        </p:txBody>
      </p:sp>
      <p:sp>
        <p:nvSpPr>
          <p:cNvPr id="14368" name="Line 39"/>
          <p:cNvSpPr>
            <a:spLocks noChangeShapeType="1"/>
          </p:cNvSpPr>
          <p:nvPr/>
        </p:nvSpPr>
        <p:spPr bwMode="auto">
          <a:xfrm flipH="1">
            <a:off x="1115616" y="2557005"/>
            <a:ext cx="2664296" cy="8340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" name="Прямокутник 9"/>
          <p:cNvSpPr/>
          <p:nvPr/>
        </p:nvSpPr>
        <p:spPr>
          <a:xfrm>
            <a:off x="464237" y="987345"/>
            <a:ext cx="85724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Двійкові</a:t>
            </a:r>
            <a:r>
              <a:rPr lang="ru-RU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коди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команд і </a:t>
            </a:r>
            <a:r>
              <a:rPr lang="ru-RU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даних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поділяються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на </a:t>
            </a:r>
            <a:r>
              <a:rPr lang="ru-RU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одиниці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інформації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що</a:t>
            </a:r>
            <a:r>
              <a:rPr lang="ru-RU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називаються</a:t>
            </a:r>
            <a:r>
              <a:rPr lang="ru-RU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словами, і </a:t>
            </a:r>
            <a:r>
              <a:rPr lang="ru-RU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зберігаються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в </a:t>
            </a:r>
            <a:r>
              <a:rPr lang="ru-RU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комірках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пам'яті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а для доступу до них </a:t>
            </a:r>
            <a:r>
              <a:rPr lang="ru-RU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використовуються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номери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відповідних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комірок</a:t>
            </a:r>
            <a:r>
              <a:rPr lang="ru-RU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що</a:t>
            </a:r>
            <a:r>
              <a:rPr lang="ru-RU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є </a:t>
            </a:r>
            <a:r>
              <a:rPr lang="ru-RU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адресами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7" y="3391067"/>
            <a:ext cx="8156583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755576" y="7101408"/>
            <a:ext cx="66247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dirty="0" smtClean="0">
                <a:solidFill>
                  <a:srgbClr val="0000CC"/>
                </a:solidFill>
                <a:latin typeface="Arial" charset="0"/>
              </a:rPr>
              <a:t>000000</a:t>
            </a:r>
            <a:r>
              <a:rPr lang="uk-UA" sz="2400" b="1" dirty="0" smtClean="0">
                <a:solidFill>
                  <a:srgbClr val="0000CC"/>
                </a:solidFill>
                <a:latin typeface="Arial" charset="0"/>
              </a:rPr>
              <a:t>10</a:t>
            </a:r>
            <a:r>
              <a:rPr lang="en-US" sz="2400" b="1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en-US" sz="2400" b="1" dirty="0" smtClean="0">
                <a:solidFill>
                  <a:srgbClr val="0000CC"/>
                </a:solidFill>
                <a:latin typeface="Arial" charset="0"/>
              </a:rPr>
              <a:t>   00000011   0000010</a:t>
            </a:r>
            <a:r>
              <a:rPr lang="uk-UA" sz="2400" b="1" dirty="0" smtClean="0">
                <a:solidFill>
                  <a:srgbClr val="0000CC"/>
                </a:solidFill>
                <a:latin typeface="Arial" charset="0"/>
              </a:rPr>
              <a:t>0</a:t>
            </a:r>
            <a:r>
              <a:rPr lang="en-US" sz="2400" b="1" dirty="0" smtClean="0">
                <a:solidFill>
                  <a:srgbClr val="0000CC"/>
                </a:solidFill>
                <a:latin typeface="Arial" charset="0"/>
              </a:rPr>
              <a:t>   00000101</a:t>
            </a:r>
            <a:endParaRPr lang="ru-RU" sz="2400" dirty="0">
              <a:latin typeface="Arial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70633" y="116632"/>
            <a:ext cx="8486030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uk-UA" sz="3600" b="1" dirty="0" smtClean="0">
                <a:latin typeface="Calibri" panose="020F0502020204030204" pitchFamily="34" charset="0"/>
              </a:rPr>
              <a:t>Принцип </a:t>
            </a:r>
            <a:r>
              <a:rPr lang="en-US" sz="3600" b="1" dirty="0" smtClean="0">
                <a:latin typeface="Calibri" panose="020F0502020204030204" pitchFamily="34" charset="0"/>
              </a:rPr>
              <a:t>4 </a:t>
            </a:r>
            <a:r>
              <a:rPr lang="uk-UA" sz="3600" b="1" dirty="0" smtClean="0">
                <a:latin typeface="Calibri" panose="020F0502020204030204" pitchFamily="34" charset="0"/>
              </a:rPr>
              <a:t>адресації </a:t>
            </a:r>
            <a:r>
              <a:rPr lang="uk-UA" sz="3600" b="1" dirty="0" err="1" smtClean="0">
                <a:latin typeface="Calibri" panose="020F0502020204030204" pitchFamily="34" charset="0"/>
              </a:rPr>
              <a:t>пам</a:t>
            </a:r>
            <a:r>
              <a:rPr lang="en-US" sz="3600" b="1" dirty="0" smtClean="0">
                <a:latin typeface="Calibri" panose="020F0502020204030204" pitchFamily="34" charset="0"/>
              </a:rPr>
              <a:t>’</a:t>
            </a:r>
            <a:r>
              <a:rPr lang="uk-UA" sz="3600" b="1" dirty="0" smtClean="0">
                <a:latin typeface="Calibri" panose="020F0502020204030204" pitchFamily="34" charset="0"/>
              </a:rPr>
              <a:t>яті</a:t>
            </a:r>
            <a:endParaRPr lang="en-US" sz="36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33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ChangeArrowheads="1"/>
          </p:cNvSpPr>
          <p:nvPr/>
        </p:nvSpPr>
        <p:spPr bwMode="auto">
          <a:xfrm>
            <a:off x="41648" y="1143030"/>
            <a:ext cx="914399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uk-UA" sz="2400" dirty="0" err="1">
                <a:latin typeface="Arial" charset="0"/>
              </a:rPr>
              <a:t>Адресою</a:t>
            </a:r>
            <a:r>
              <a:rPr lang="uk-UA" sz="2400" dirty="0">
                <a:latin typeface="Arial" charset="0"/>
              </a:rPr>
              <a:t> </a:t>
            </a:r>
            <a:r>
              <a:rPr lang="uk-UA" sz="2400" dirty="0" smtClean="0">
                <a:latin typeface="Arial" charset="0"/>
              </a:rPr>
              <a:t>даних вважається </a:t>
            </a:r>
            <a:r>
              <a:rPr lang="uk-UA" sz="2400" b="1" dirty="0">
                <a:latin typeface="Arial" charset="0"/>
              </a:rPr>
              <a:t>адреса першого байта</a:t>
            </a:r>
            <a:r>
              <a:rPr lang="uk-UA" sz="2400" dirty="0">
                <a:latin typeface="Arial" charset="0"/>
              </a:rPr>
              <a:t> області пам’яті, відведеної для </a:t>
            </a:r>
            <a:r>
              <a:rPr lang="uk-UA" sz="2400" dirty="0" smtClean="0">
                <a:latin typeface="Arial" charset="0"/>
              </a:rPr>
              <a:t>зберігання певних даних.</a:t>
            </a:r>
            <a:endParaRPr lang="ru-RU" sz="2400" dirty="0">
              <a:latin typeface="Arial" charset="0"/>
            </a:endParaRPr>
          </a:p>
        </p:txBody>
      </p:sp>
      <p:sp>
        <p:nvSpPr>
          <p:cNvPr id="15363" name="Text Box 9"/>
          <p:cNvSpPr txBox="1">
            <a:spLocks noChangeArrowheads="1"/>
          </p:cNvSpPr>
          <p:nvPr/>
        </p:nvSpPr>
        <p:spPr bwMode="auto">
          <a:xfrm>
            <a:off x="1174329" y="16176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uk-UA" sz="1800">
              <a:latin typeface="Arial" charset="0"/>
            </a:endParaRPr>
          </a:p>
        </p:txBody>
      </p:sp>
      <p:grpSp>
        <p:nvGrpSpPr>
          <p:cNvPr id="15364" name="Group 23"/>
          <p:cNvGrpSpPr>
            <a:grpSpLocks/>
          </p:cNvGrpSpPr>
          <p:nvPr/>
        </p:nvGrpSpPr>
        <p:grpSpPr bwMode="auto">
          <a:xfrm>
            <a:off x="1174329" y="2895602"/>
            <a:ext cx="6277991" cy="719138"/>
            <a:chOff x="1475" y="2342"/>
            <a:chExt cx="2585" cy="453"/>
          </a:xfrm>
        </p:grpSpPr>
        <p:sp>
          <p:nvSpPr>
            <p:cNvPr id="15369" name="Rectangle 5"/>
            <p:cNvSpPr>
              <a:spLocks noChangeArrowheads="1"/>
            </p:cNvSpPr>
            <p:nvPr/>
          </p:nvSpPr>
          <p:spPr bwMode="auto">
            <a:xfrm>
              <a:off x="1475" y="2342"/>
              <a:ext cx="646" cy="4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SzPct val="75000"/>
                <a:buFont typeface="Wingdings" pitchFamily="2" charset="2"/>
                <a:buNone/>
              </a:pPr>
              <a:endParaRPr lang="uk-UA" sz="2400"/>
            </a:p>
          </p:txBody>
        </p:sp>
        <p:sp>
          <p:nvSpPr>
            <p:cNvPr id="15370" name="Rectangle 6"/>
            <p:cNvSpPr>
              <a:spLocks noChangeArrowheads="1"/>
            </p:cNvSpPr>
            <p:nvPr/>
          </p:nvSpPr>
          <p:spPr bwMode="auto">
            <a:xfrm>
              <a:off x="2121" y="2342"/>
              <a:ext cx="647" cy="4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SzPct val="75000"/>
                <a:buFont typeface="Wingdings" pitchFamily="2" charset="2"/>
                <a:buNone/>
              </a:pPr>
              <a:endParaRPr lang="uk-UA" sz="2400"/>
            </a:p>
          </p:txBody>
        </p:sp>
        <p:sp>
          <p:nvSpPr>
            <p:cNvPr id="15371" name="Rectangle 7"/>
            <p:cNvSpPr>
              <a:spLocks noChangeArrowheads="1"/>
            </p:cNvSpPr>
            <p:nvPr/>
          </p:nvSpPr>
          <p:spPr bwMode="auto">
            <a:xfrm>
              <a:off x="2768" y="2342"/>
              <a:ext cx="646" cy="4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SzPct val="75000"/>
                <a:buFont typeface="Wingdings" pitchFamily="2" charset="2"/>
                <a:buNone/>
              </a:pPr>
              <a:endParaRPr lang="uk-UA" sz="2400"/>
            </a:p>
          </p:txBody>
        </p:sp>
        <p:sp>
          <p:nvSpPr>
            <p:cNvPr id="15372" name="Rectangle 8"/>
            <p:cNvSpPr>
              <a:spLocks noChangeArrowheads="1"/>
            </p:cNvSpPr>
            <p:nvPr/>
          </p:nvSpPr>
          <p:spPr bwMode="auto">
            <a:xfrm>
              <a:off x="3414" y="2342"/>
              <a:ext cx="646" cy="4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SzPct val="75000"/>
                <a:buFont typeface="Wingdings" pitchFamily="2" charset="2"/>
                <a:buNone/>
              </a:pPr>
              <a:endParaRPr lang="uk-UA" sz="2400"/>
            </a:p>
          </p:txBody>
        </p:sp>
        <p:sp>
          <p:nvSpPr>
            <p:cNvPr id="15373" name="Line 9"/>
            <p:cNvSpPr>
              <a:spLocks noChangeShapeType="1"/>
            </p:cNvSpPr>
            <p:nvPr/>
          </p:nvSpPr>
          <p:spPr bwMode="auto">
            <a:xfrm>
              <a:off x="2121" y="2342"/>
              <a:ext cx="0" cy="45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74" name="Line 10"/>
            <p:cNvSpPr>
              <a:spLocks noChangeShapeType="1"/>
            </p:cNvSpPr>
            <p:nvPr/>
          </p:nvSpPr>
          <p:spPr bwMode="auto">
            <a:xfrm>
              <a:off x="2768" y="2342"/>
              <a:ext cx="0" cy="45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75" name="Line 11"/>
            <p:cNvSpPr>
              <a:spLocks noChangeShapeType="1"/>
            </p:cNvSpPr>
            <p:nvPr/>
          </p:nvSpPr>
          <p:spPr bwMode="auto">
            <a:xfrm>
              <a:off x="3414" y="2342"/>
              <a:ext cx="0" cy="45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76" name="Line 12"/>
            <p:cNvSpPr>
              <a:spLocks noChangeShapeType="1"/>
            </p:cNvSpPr>
            <p:nvPr/>
          </p:nvSpPr>
          <p:spPr bwMode="auto">
            <a:xfrm>
              <a:off x="1475" y="2342"/>
              <a:ext cx="0" cy="453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77" name="Line 13"/>
            <p:cNvSpPr>
              <a:spLocks noChangeShapeType="1"/>
            </p:cNvSpPr>
            <p:nvPr/>
          </p:nvSpPr>
          <p:spPr bwMode="auto">
            <a:xfrm>
              <a:off x="4060" y="2342"/>
              <a:ext cx="0" cy="453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78" name="Line 14"/>
            <p:cNvSpPr>
              <a:spLocks noChangeShapeType="1"/>
            </p:cNvSpPr>
            <p:nvPr/>
          </p:nvSpPr>
          <p:spPr bwMode="auto">
            <a:xfrm>
              <a:off x="1475" y="2342"/>
              <a:ext cx="258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79" name="Line 15"/>
            <p:cNvSpPr>
              <a:spLocks noChangeShapeType="1"/>
            </p:cNvSpPr>
            <p:nvPr/>
          </p:nvSpPr>
          <p:spPr bwMode="auto">
            <a:xfrm>
              <a:off x="1475" y="2795"/>
              <a:ext cx="258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5365" name="Line 25"/>
          <p:cNvSpPr>
            <a:spLocks noChangeShapeType="1"/>
          </p:cNvSpPr>
          <p:nvPr/>
        </p:nvSpPr>
        <p:spPr bwMode="auto">
          <a:xfrm flipH="1">
            <a:off x="2152650" y="1382713"/>
            <a:ext cx="3001542" cy="15128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367" name="AutoShape 21"/>
          <p:cNvSpPr>
            <a:spLocks/>
          </p:cNvSpPr>
          <p:nvPr/>
        </p:nvSpPr>
        <p:spPr bwMode="auto">
          <a:xfrm rot="16200000">
            <a:off x="4081863" y="994544"/>
            <a:ext cx="649288" cy="6464349"/>
          </a:xfrm>
          <a:prstGeom prst="leftBrace">
            <a:avLst>
              <a:gd name="adj1" fmla="val 5637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endParaRPr lang="uk-UA"/>
          </a:p>
        </p:txBody>
      </p:sp>
      <p:sp>
        <p:nvSpPr>
          <p:cNvPr id="15368" name="Text Box 22"/>
          <p:cNvSpPr txBox="1">
            <a:spLocks noChangeArrowheads="1"/>
          </p:cNvSpPr>
          <p:nvPr/>
        </p:nvSpPr>
        <p:spPr bwMode="auto">
          <a:xfrm>
            <a:off x="2345904" y="4743450"/>
            <a:ext cx="3830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>
                <a:latin typeface="Arial" charset="0"/>
              </a:rPr>
              <a:t>4 байти для одного числа</a:t>
            </a:r>
            <a:endParaRPr lang="ru-RU" sz="2400">
              <a:latin typeface="Arial" charset="0"/>
            </a:endParaRP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1013943" y="2102644"/>
            <a:ext cx="66247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dirty="0" smtClean="0">
                <a:solidFill>
                  <a:srgbClr val="0000CC"/>
                </a:solidFill>
                <a:latin typeface="Arial" charset="0"/>
              </a:rPr>
              <a:t>000000</a:t>
            </a:r>
            <a:r>
              <a:rPr lang="uk-UA" sz="2400" b="1" dirty="0" smtClean="0">
                <a:solidFill>
                  <a:srgbClr val="0000CC"/>
                </a:solidFill>
                <a:latin typeface="Arial" charset="0"/>
              </a:rPr>
              <a:t>10</a:t>
            </a:r>
            <a:r>
              <a:rPr lang="en-US" sz="2400" b="1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en-US" sz="2400" b="1" dirty="0" smtClean="0">
                <a:solidFill>
                  <a:srgbClr val="0000CC"/>
                </a:solidFill>
                <a:latin typeface="Arial" charset="0"/>
              </a:rPr>
              <a:t>   00000011   0000010</a:t>
            </a:r>
            <a:r>
              <a:rPr lang="uk-UA" sz="2400" b="1" dirty="0" smtClean="0">
                <a:solidFill>
                  <a:srgbClr val="0000CC"/>
                </a:solidFill>
                <a:latin typeface="Arial" charset="0"/>
              </a:rPr>
              <a:t>0</a:t>
            </a:r>
            <a:r>
              <a:rPr lang="en-US" sz="2400" b="1" dirty="0" smtClean="0">
                <a:solidFill>
                  <a:srgbClr val="0000CC"/>
                </a:solidFill>
                <a:latin typeface="Arial" charset="0"/>
              </a:rPr>
              <a:t>   00000101</a:t>
            </a:r>
            <a:endParaRPr lang="ru-RU" sz="2400" dirty="0">
              <a:latin typeface="Arial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370633" y="116632"/>
            <a:ext cx="8486030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uk-UA" sz="3600" b="1" dirty="0" smtClean="0">
                <a:latin typeface="Calibri" panose="020F0502020204030204" pitchFamily="34" charset="0"/>
              </a:rPr>
              <a:t>Принцип </a:t>
            </a:r>
            <a:r>
              <a:rPr lang="en-US" sz="3600" b="1" dirty="0" smtClean="0">
                <a:latin typeface="Calibri" panose="020F0502020204030204" pitchFamily="34" charset="0"/>
              </a:rPr>
              <a:t>4 </a:t>
            </a:r>
            <a:r>
              <a:rPr lang="uk-UA" sz="3600" b="1" dirty="0" smtClean="0">
                <a:latin typeface="Calibri" panose="020F0502020204030204" pitchFamily="34" charset="0"/>
              </a:rPr>
              <a:t>адресації </a:t>
            </a:r>
            <a:r>
              <a:rPr lang="uk-UA" sz="3600" b="1" dirty="0" err="1" smtClean="0">
                <a:latin typeface="Calibri" panose="020F0502020204030204" pitchFamily="34" charset="0"/>
              </a:rPr>
              <a:t>пам</a:t>
            </a:r>
            <a:r>
              <a:rPr lang="en-US" sz="3600" b="1" dirty="0" smtClean="0">
                <a:latin typeface="Calibri" panose="020F0502020204030204" pitchFamily="34" charset="0"/>
              </a:rPr>
              <a:t>’</a:t>
            </a:r>
            <a:r>
              <a:rPr lang="uk-UA" sz="3600" b="1" dirty="0" smtClean="0">
                <a:latin typeface="Calibri" panose="020F0502020204030204" pitchFamily="34" charset="0"/>
              </a:rPr>
              <a:t>яті</a:t>
            </a:r>
            <a:endParaRPr lang="en-US" sz="36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93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70632" y="928083"/>
            <a:ext cx="877336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uk-UA" sz="2400" dirty="0">
                <a:latin typeface="Arial" charset="0"/>
              </a:rPr>
              <a:t>Процесор у будь-який момент може отримати доступ до будь-якої комірки пам’яті. </a:t>
            </a:r>
          </a:p>
          <a:p>
            <a:pPr eaLnBrk="1" hangingPunct="1"/>
            <a:r>
              <a:rPr lang="uk-UA" sz="2400" dirty="0">
                <a:latin typeface="Arial" charset="0"/>
              </a:rPr>
              <a:t>Така пам’ять називається </a:t>
            </a:r>
            <a:r>
              <a:rPr lang="uk-UA" sz="2400" i="1" dirty="0">
                <a:solidFill>
                  <a:srgbClr val="FF0000"/>
                </a:solidFill>
                <a:latin typeface="Arial" charset="0"/>
              </a:rPr>
              <a:t>пам’яттю з довільним доступом (</a:t>
            </a:r>
            <a:r>
              <a:rPr lang="en-US" sz="2400" i="1" dirty="0">
                <a:solidFill>
                  <a:srgbClr val="FF0000"/>
                </a:solidFill>
                <a:latin typeface="Arial" charset="0"/>
              </a:rPr>
              <a:t>RAM - </a:t>
            </a:r>
            <a:r>
              <a:rPr lang="uk-UA" sz="2400" i="1" dirty="0" err="1">
                <a:latin typeface="Arial" charset="0"/>
              </a:rPr>
              <a:t>random-access</a:t>
            </a:r>
            <a:r>
              <a:rPr lang="uk-UA" sz="2400" i="1" dirty="0">
                <a:latin typeface="Arial" charset="0"/>
              </a:rPr>
              <a:t> </a:t>
            </a:r>
            <a:r>
              <a:rPr lang="uk-UA" sz="2400" i="1" dirty="0" err="1">
                <a:latin typeface="Arial" charset="0"/>
              </a:rPr>
              <a:t>memory</a:t>
            </a:r>
            <a:r>
              <a:rPr lang="uk-UA" sz="2400" i="1" dirty="0">
                <a:solidFill>
                  <a:srgbClr val="FF0000"/>
                </a:solidFill>
                <a:latin typeface="Arial" charset="0"/>
              </a:rPr>
              <a:t>)</a:t>
            </a:r>
            <a:r>
              <a:rPr lang="uk-UA" sz="2400" dirty="0">
                <a:latin typeface="Arial" charset="0"/>
              </a:rPr>
              <a:t>.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993354" y="1663700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uk-UA" sz="1800">
              <a:latin typeface="Arial" charset="0"/>
            </a:endParaRPr>
          </a:p>
        </p:txBody>
      </p:sp>
      <p:sp>
        <p:nvSpPr>
          <p:cNvPr id="16388" name="Rectangle 19"/>
          <p:cNvSpPr>
            <a:spLocks noChangeArrowheads="1"/>
          </p:cNvSpPr>
          <p:nvPr/>
        </p:nvSpPr>
        <p:spPr bwMode="auto">
          <a:xfrm>
            <a:off x="796504" y="3805237"/>
            <a:ext cx="1584325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uk-UA" sz="2400" b="1">
                <a:latin typeface="Arial" charset="0"/>
              </a:rPr>
              <a:t>процесор</a:t>
            </a:r>
            <a:endParaRPr lang="ru-RU" sz="2400" b="1">
              <a:latin typeface="Arial" charset="0"/>
            </a:endParaRPr>
          </a:p>
        </p:txBody>
      </p:sp>
      <p:graphicFrame>
        <p:nvGraphicFramePr>
          <p:cNvPr id="92217" name="Group 57"/>
          <p:cNvGraphicFramePr>
            <a:graphicFrameLocks noGrp="1"/>
          </p:cNvGraphicFramePr>
          <p:nvPr>
            <p:extLst/>
          </p:nvPr>
        </p:nvGraphicFramePr>
        <p:xfrm>
          <a:off x="4181054" y="3373437"/>
          <a:ext cx="2111375" cy="1371600"/>
        </p:xfrm>
        <a:graphic>
          <a:graphicData uri="http://schemas.openxmlformats.org/drawingml/2006/table">
            <a:tbl>
              <a:tblPr/>
              <a:tblGrid>
                <a:gridCol w="422275"/>
                <a:gridCol w="422275"/>
                <a:gridCol w="422275"/>
                <a:gridCol w="422275"/>
                <a:gridCol w="422275"/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</a:tr>
            </a:tbl>
          </a:graphicData>
        </a:graphic>
      </p:graphicFrame>
      <p:sp>
        <p:nvSpPr>
          <p:cNvPr id="16415" name="Text Box 58"/>
          <p:cNvSpPr txBox="1">
            <a:spLocks noChangeArrowheads="1"/>
          </p:cNvSpPr>
          <p:nvPr/>
        </p:nvSpPr>
        <p:spPr bwMode="auto">
          <a:xfrm>
            <a:off x="4757317" y="2724150"/>
            <a:ext cx="879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 b="1">
                <a:latin typeface="Arial" charset="0"/>
              </a:rPr>
              <a:t>RAM</a:t>
            </a:r>
            <a:endParaRPr lang="ru-RU" sz="2400" b="1">
              <a:latin typeface="Arial" charset="0"/>
            </a:endParaRPr>
          </a:p>
        </p:txBody>
      </p:sp>
      <p:sp>
        <p:nvSpPr>
          <p:cNvPr id="16416" name="Line 59"/>
          <p:cNvSpPr>
            <a:spLocks noChangeShapeType="1"/>
          </p:cNvSpPr>
          <p:nvPr/>
        </p:nvSpPr>
        <p:spPr bwMode="auto">
          <a:xfrm flipV="1">
            <a:off x="2380829" y="3660775"/>
            <a:ext cx="201612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417" name="Line 60"/>
          <p:cNvSpPr>
            <a:spLocks noChangeShapeType="1"/>
          </p:cNvSpPr>
          <p:nvPr/>
        </p:nvSpPr>
        <p:spPr bwMode="auto">
          <a:xfrm flipV="1">
            <a:off x="2380829" y="4092575"/>
            <a:ext cx="252095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418" name="Line 61"/>
          <p:cNvSpPr>
            <a:spLocks noChangeShapeType="1"/>
          </p:cNvSpPr>
          <p:nvPr/>
        </p:nvSpPr>
        <p:spPr bwMode="auto">
          <a:xfrm>
            <a:off x="2380829" y="4452937"/>
            <a:ext cx="338455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370633" y="116632"/>
            <a:ext cx="8486030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uk-UA" sz="3600" b="1" dirty="0" smtClean="0">
                <a:latin typeface="Calibri" panose="020F0502020204030204" pitchFamily="34" charset="0"/>
              </a:rPr>
              <a:t>Принцип </a:t>
            </a:r>
            <a:r>
              <a:rPr lang="en-US" sz="3600" b="1" dirty="0" smtClean="0">
                <a:latin typeface="Calibri" panose="020F0502020204030204" pitchFamily="34" charset="0"/>
              </a:rPr>
              <a:t>4 </a:t>
            </a:r>
            <a:r>
              <a:rPr lang="uk-UA" sz="3600" b="1" dirty="0" smtClean="0">
                <a:latin typeface="Calibri" panose="020F0502020204030204" pitchFamily="34" charset="0"/>
              </a:rPr>
              <a:t>адресації </a:t>
            </a:r>
            <a:r>
              <a:rPr lang="uk-UA" sz="3600" b="1" dirty="0" err="1" smtClean="0">
                <a:latin typeface="Calibri" panose="020F0502020204030204" pitchFamily="34" charset="0"/>
              </a:rPr>
              <a:t>пам</a:t>
            </a:r>
            <a:r>
              <a:rPr lang="en-US" sz="3600" b="1" dirty="0" smtClean="0">
                <a:latin typeface="Calibri" panose="020F0502020204030204" pitchFamily="34" charset="0"/>
              </a:rPr>
              <a:t>’</a:t>
            </a:r>
            <a:r>
              <a:rPr lang="uk-UA" sz="3600" b="1" dirty="0" smtClean="0">
                <a:latin typeface="Calibri" panose="020F0502020204030204" pitchFamily="34" charset="0"/>
              </a:rPr>
              <a:t>яті</a:t>
            </a:r>
            <a:endParaRPr lang="en-US" sz="36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41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323850" y="938084"/>
            <a:ext cx="8845820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uk-UA" sz="2100" dirty="0">
                <a:latin typeface="Arial" charset="0"/>
                <a:cs typeface="Arial" charset="0"/>
              </a:rPr>
              <a:t>Типова </a:t>
            </a:r>
            <a:r>
              <a:rPr lang="uk-UA" sz="2100" dirty="0" err="1">
                <a:latin typeface="Arial" charset="0"/>
                <a:cs typeface="Arial" charset="0"/>
              </a:rPr>
              <a:t>фоннейманівська</a:t>
            </a:r>
            <a:r>
              <a:rPr lang="uk-UA" sz="2100" dirty="0">
                <a:latin typeface="Arial" charset="0"/>
                <a:cs typeface="Arial" charset="0"/>
              </a:rPr>
              <a:t> обчислювальна машина має такі складові</a:t>
            </a:r>
            <a:r>
              <a:rPr lang="uk-UA" sz="2100" b="1" dirty="0">
                <a:latin typeface="Arial" charset="0"/>
                <a:cs typeface="Arial" charset="0"/>
              </a:rPr>
              <a:t>: </a:t>
            </a:r>
            <a:endParaRPr lang="en-US" sz="2100" dirty="0">
              <a:latin typeface="Arial" charset="0"/>
              <a:cs typeface="Arial" charset="0"/>
            </a:endParaRPr>
          </a:p>
          <a:p>
            <a:pPr lvl="3" eaLnBrk="1" hangingPunct="1">
              <a:buClr>
                <a:srgbClr val="990000"/>
              </a:buClr>
              <a:buFont typeface="Wingdings" pitchFamily="2" charset="2"/>
              <a:buChar char="v"/>
            </a:pPr>
            <a:r>
              <a:rPr lang="uk-UA" sz="2100" b="1" i="1" dirty="0">
                <a:latin typeface="Arial" charset="0"/>
                <a:cs typeface="Arial" charset="0"/>
              </a:rPr>
              <a:t>  арифметико-логічний пристрій, </a:t>
            </a:r>
            <a:endParaRPr lang="en-US" sz="2100" dirty="0">
              <a:latin typeface="Arial" charset="0"/>
              <a:cs typeface="Arial" charset="0"/>
            </a:endParaRPr>
          </a:p>
          <a:p>
            <a:pPr lvl="3" eaLnBrk="1" hangingPunct="1">
              <a:buClr>
                <a:srgbClr val="990000"/>
              </a:buClr>
              <a:buFont typeface="Wingdings" pitchFamily="2" charset="2"/>
              <a:buChar char="v"/>
            </a:pPr>
            <a:r>
              <a:rPr lang="uk-UA" sz="2100" b="1" i="1" dirty="0">
                <a:latin typeface="Arial" charset="0"/>
                <a:cs typeface="Arial" charset="0"/>
              </a:rPr>
              <a:t>  пристрій керування, </a:t>
            </a:r>
            <a:endParaRPr lang="en-US" sz="2100" dirty="0">
              <a:latin typeface="Arial" charset="0"/>
              <a:cs typeface="Arial" charset="0"/>
            </a:endParaRPr>
          </a:p>
          <a:p>
            <a:pPr lvl="3" eaLnBrk="1" hangingPunct="1">
              <a:buClr>
                <a:srgbClr val="990000"/>
              </a:buClr>
              <a:buFont typeface="Wingdings" pitchFamily="2" charset="2"/>
              <a:buChar char="v"/>
            </a:pPr>
            <a:r>
              <a:rPr lang="uk-UA" sz="2100" b="1" i="1" dirty="0">
                <a:latin typeface="Arial" charset="0"/>
                <a:cs typeface="Arial" charset="0"/>
              </a:rPr>
              <a:t>  </a:t>
            </a:r>
            <a:r>
              <a:rPr lang="uk-UA" sz="2100" b="1" i="1" dirty="0" smtClean="0">
                <a:latin typeface="Arial" charset="0"/>
                <a:cs typeface="Arial" charset="0"/>
              </a:rPr>
              <a:t>оперативна пам'ять </a:t>
            </a:r>
            <a:endParaRPr lang="en-US" sz="2100" dirty="0">
              <a:latin typeface="Arial" charset="0"/>
              <a:cs typeface="Arial" charset="0"/>
            </a:endParaRPr>
          </a:p>
          <a:p>
            <a:pPr lvl="3" eaLnBrk="1" hangingPunct="1">
              <a:buClr>
                <a:srgbClr val="990000"/>
              </a:buClr>
              <a:buFont typeface="Wingdings" pitchFamily="2" charset="2"/>
              <a:buChar char="v"/>
            </a:pPr>
            <a:r>
              <a:rPr lang="uk-UA" sz="2100" b="1" i="1" dirty="0">
                <a:latin typeface="Arial" charset="0"/>
                <a:cs typeface="Arial" charset="0"/>
              </a:rPr>
              <a:t>  пристрої введення-виведення.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9169670" cy="58477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/>
              <a:t>Архітектура комп'ютерів Джона фон </a:t>
            </a:r>
            <a:r>
              <a:rPr lang="uk-UA" sz="3200" b="1" dirty="0" err="1" smtClean="0"/>
              <a:t>Неймана</a:t>
            </a:r>
            <a:endParaRPr lang="ru-RU" sz="32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23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985" y="2937997"/>
            <a:ext cx="75057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05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137410"/>
            <a:ext cx="5689699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uk-UA" sz="3200" b="1" dirty="0" smtClean="0"/>
              <a:t>Фантазії на тему «</a:t>
            </a:r>
            <a:r>
              <a:rPr lang="uk-UA" sz="3200" b="1" dirty="0" err="1" smtClean="0"/>
              <a:t>Комп</a:t>
            </a:r>
            <a:r>
              <a:rPr lang="en-US" sz="3200" b="1" dirty="0" smtClean="0"/>
              <a:t>’</a:t>
            </a:r>
            <a:r>
              <a:rPr lang="uk-UA" sz="3200" b="1" dirty="0" err="1" smtClean="0"/>
              <a:t>ютер</a:t>
            </a:r>
            <a:r>
              <a:rPr lang="uk-UA" sz="3200" b="1" dirty="0" smtClean="0"/>
              <a:t>» </a:t>
            </a:r>
            <a:endParaRPr lang="ru-RU" sz="32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24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607"/>
            <a:ext cx="9144000" cy="559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8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121822"/>
            <a:ext cx="9143999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600" b="1" dirty="0">
                <a:latin typeface="Calibri" panose="020F0502020204030204" pitchFamily="34" charset="0"/>
              </a:rPr>
              <a:t>Арифметико-логічний пристрій (АЛП</a:t>
            </a:r>
            <a:r>
              <a:rPr lang="uk-UA" sz="3600" b="1" dirty="0" smtClean="0">
                <a:latin typeface="Calibri" panose="020F0502020204030204" pitchFamily="34" charset="0"/>
              </a:rPr>
              <a:t>)</a:t>
            </a:r>
            <a:r>
              <a:rPr lang="uk-UA" sz="3600" dirty="0" smtClean="0">
                <a:latin typeface="Calibri" panose="020F0502020204030204" pitchFamily="34" charset="0"/>
              </a:rPr>
              <a:t> </a:t>
            </a:r>
            <a:endParaRPr lang="ru-RU" sz="3600" dirty="0">
              <a:latin typeface="Calibri" panose="020F0502020204030204" pitchFamily="34" charset="0"/>
            </a:endParaRPr>
          </a:p>
        </p:txBody>
      </p:sp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1931343" y="1394313"/>
            <a:ext cx="721265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 dirty="0">
                <a:latin typeface="+mn-lt"/>
              </a:rPr>
              <a:t>1. Виконання арифметичних,  логічних та команд зсуву. </a:t>
            </a:r>
          </a:p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 dirty="0">
                <a:latin typeface="+mn-lt"/>
              </a:rPr>
              <a:t>2. Забезпечення обробки вхідних даних та</a:t>
            </a:r>
          </a:p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 dirty="0">
                <a:latin typeface="+mn-lt"/>
              </a:rPr>
              <a:t>    формування результату.</a:t>
            </a:r>
          </a:p>
        </p:txBody>
      </p:sp>
      <p:pic>
        <p:nvPicPr>
          <p:cNvPr id="2048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40075"/>
            <a:ext cx="1247775" cy="138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5" name="Rectangle 12"/>
          <p:cNvSpPr>
            <a:spLocks noChangeArrowheads="1"/>
          </p:cNvSpPr>
          <p:nvPr/>
        </p:nvSpPr>
        <p:spPr bwMode="auto">
          <a:xfrm>
            <a:off x="3995738" y="905363"/>
            <a:ext cx="22129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600" b="1" dirty="0"/>
              <a:t>Функції АЛП</a:t>
            </a:r>
            <a:endParaRPr lang="ru-RU" sz="2600" b="1" dirty="0"/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2267744" y="3706813"/>
            <a:ext cx="63738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 dirty="0"/>
              <a:t>     АЛП — це група операційних пристроїв для реалізації певних підмножин операцій</a:t>
            </a:r>
            <a:endParaRPr lang="ru-RU" sz="2400" dirty="0"/>
          </a:p>
        </p:txBody>
      </p:sp>
      <p:sp>
        <p:nvSpPr>
          <p:cNvPr id="20487" name="Rectangle 15"/>
          <p:cNvSpPr>
            <a:spLocks noChangeArrowheads="1"/>
          </p:cNvSpPr>
          <p:nvPr/>
        </p:nvSpPr>
        <p:spPr bwMode="auto">
          <a:xfrm>
            <a:off x="3563888" y="3140075"/>
            <a:ext cx="25130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600" b="1" dirty="0"/>
              <a:t>Конструктивно</a:t>
            </a:r>
            <a:endParaRPr lang="ru-RU" sz="2600" b="1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97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ChangeArrowheads="1"/>
          </p:cNvSpPr>
          <p:nvPr/>
        </p:nvSpPr>
        <p:spPr bwMode="auto">
          <a:xfrm>
            <a:off x="827088" y="72611"/>
            <a:ext cx="7559675" cy="6463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600" b="1" dirty="0">
                <a:latin typeface="Calibri" panose="020F0502020204030204" pitchFamily="34" charset="0"/>
              </a:rPr>
              <a:t>Пристрій керування </a:t>
            </a:r>
            <a:r>
              <a:rPr lang="uk-UA" sz="3600" b="1" dirty="0" smtClean="0">
                <a:latin typeface="Calibri" panose="020F0502020204030204" pitchFamily="34" charset="0"/>
              </a:rPr>
              <a:t>(процесор)</a:t>
            </a:r>
            <a:endParaRPr lang="ru-RU" sz="3600" b="1" dirty="0">
              <a:latin typeface="Calibri" panose="020F0502020204030204" pitchFamily="34" charset="0"/>
            </a:endParaRPr>
          </a:p>
        </p:txBody>
      </p:sp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827088" y="1322388"/>
            <a:ext cx="792162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 dirty="0">
                <a:latin typeface="+mn-lt"/>
              </a:rPr>
              <a:t>1. Координація роботи всіх пристроїв комп’ютера.</a:t>
            </a:r>
          </a:p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 dirty="0">
                <a:latin typeface="+mn-lt"/>
              </a:rPr>
              <a:t>2. Формування сигналів для вибирання команд із пам’яті в порядку, що задається програмою.</a:t>
            </a:r>
          </a:p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 dirty="0">
                <a:latin typeface="+mn-lt"/>
              </a:rPr>
              <a:t>3. Виконання команд програми.</a:t>
            </a:r>
          </a:p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 dirty="0">
                <a:latin typeface="+mn-lt"/>
              </a:rPr>
              <a:t>4. Формування сигналів для синхронізації та координації дій зовнішніх і внутрішніх пристроїв комп’ютера. </a:t>
            </a:r>
          </a:p>
        </p:txBody>
      </p:sp>
      <p:sp>
        <p:nvSpPr>
          <p:cNvPr id="21508" name="Rectangle 7"/>
          <p:cNvSpPr>
            <a:spLocks noChangeArrowheads="1"/>
          </p:cNvSpPr>
          <p:nvPr/>
        </p:nvSpPr>
        <p:spPr bwMode="auto">
          <a:xfrm>
            <a:off x="3995738" y="833438"/>
            <a:ext cx="19685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600" b="1" dirty="0"/>
              <a:t>Функції ПК</a:t>
            </a:r>
            <a:endParaRPr lang="ru-RU" sz="2600" b="1" dirty="0"/>
          </a:p>
        </p:txBody>
      </p:sp>
      <p:sp>
        <p:nvSpPr>
          <p:cNvPr id="21509" name="Rectangle 9"/>
          <p:cNvSpPr>
            <a:spLocks noChangeArrowheads="1"/>
          </p:cNvSpPr>
          <p:nvPr/>
        </p:nvSpPr>
        <p:spPr bwMode="auto">
          <a:xfrm>
            <a:off x="3419474" y="3658278"/>
            <a:ext cx="2513013" cy="461665"/>
          </a:xfrm>
          <a:prstGeom prst="rect">
            <a:avLst/>
          </a:prstGeom>
          <a:solidFill>
            <a:srgbClr val="DDF2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b="1" dirty="0"/>
              <a:t>Конструктивно</a:t>
            </a:r>
            <a:endParaRPr lang="ru-RU" sz="2400" b="1" dirty="0"/>
          </a:p>
        </p:txBody>
      </p:sp>
      <p:pic>
        <p:nvPicPr>
          <p:cNvPr id="21510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17" y="4072859"/>
            <a:ext cx="1368425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11" name="Text Box 11"/>
          <p:cNvSpPr txBox="1">
            <a:spLocks noChangeArrowheads="1"/>
          </p:cNvSpPr>
          <p:nvPr/>
        </p:nvSpPr>
        <p:spPr bwMode="auto">
          <a:xfrm>
            <a:off x="2339752" y="4158585"/>
            <a:ext cx="6552728" cy="11969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 dirty="0">
                <a:latin typeface="+mn-lt"/>
              </a:rPr>
              <a:t>    АЛП і ПК тісно взаємодіють між собою, і їх реалізують єдиним пристроєм, відомим як </a:t>
            </a:r>
            <a:r>
              <a:rPr lang="uk-UA" sz="2400" b="1" dirty="0">
                <a:latin typeface="+mn-lt"/>
              </a:rPr>
              <a:t>центральний процесор</a:t>
            </a:r>
            <a:r>
              <a:rPr lang="uk-UA" sz="2400" dirty="0">
                <a:latin typeface="+mn-lt"/>
              </a:rPr>
              <a:t>, чи просто </a:t>
            </a:r>
            <a:r>
              <a:rPr lang="uk-UA" sz="2400" b="1" dirty="0">
                <a:solidFill>
                  <a:srgbClr val="FF0000"/>
                </a:solidFill>
                <a:latin typeface="+mn-lt"/>
              </a:rPr>
              <a:t>процесор</a:t>
            </a:r>
            <a:r>
              <a:rPr lang="ru-RU" sz="2400" b="1" dirty="0">
                <a:solidFill>
                  <a:srgbClr val="FF0000"/>
                </a:solidFill>
                <a:latin typeface="+mn-lt"/>
              </a:rPr>
              <a:t>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39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684212" y="55344"/>
            <a:ext cx="7559675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600" b="1" dirty="0" err="1">
                <a:latin typeface="Calibri" panose="020F0502020204030204" pitchFamily="34" charset="0"/>
              </a:rPr>
              <a:t>Пам</a:t>
            </a:r>
            <a:r>
              <a:rPr lang="en-US" sz="3600" b="1" dirty="0">
                <a:latin typeface="Calibri" panose="020F0502020204030204" pitchFamily="34" charset="0"/>
              </a:rPr>
              <a:t>’</a:t>
            </a:r>
            <a:r>
              <a:rPr lang="uk-UA" sz="3600" b="1" dirty="0">
                <a:latin typeface="Calibri" panose="020F0502020204030204" pitchFamily="34" charset="0"/>
              </a:rPr>
              <a:t>ять </a:t>
            </a:r>
            <a:r>
              <a:rPr lang="uk-UA" sz="3600" b="1" dirty="0" err="1">
                <a:latin typeface="Calibri" panose="020F0502020204030204" pitchFamily="34" charset="0"/>
              </a:rPr>
              <a:t>комп</a:t>
            </a:r>
            <a:r>
              <a:rPr lang="en-US" sz="3600" b="1" dirty="0">
                <a:latin typeface="Calibri" panose="020F0502020204030204" pitchFamily="34" charset="0"/>
              </a:rPr>
              <a:t>’</a:t>
            </a:r>
            <a:r>
              <a:rPr lang="uk-UA" sz="3600" b="1" dirty="0" err="1">
                <a:latin typeface="Calibri" panose="020F0502020204030204" pitchFamily="34" charset="0"/>
              </a:rPr>
              <a:t>ютера</a:t>
            </a:r>
            <a:r>
              <a:rPr lang="uk-UA" sz="3600" b="1" dirty="0">
                <a:latin typeface="Calibri" panose="020F0502020204030204" pitchFamily="34" charset="0"/>
              </a:rPr>
              <a:t> </a:t>
            </a:r>
            <a:endParaRPr lang="ru-RU" sz="3600" b="1" dirty="0">
              <a:latin typeface="Calibri" panose="020F0502020204030204" pitchFamily="34" charset="0"/>
            </a:endParaRPr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986118" y="3398838"/>
            <a:ext cx="697028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SzPct val="75000"/>
              <a:buFont typeface="Wingdings" pitchFamily="2" charset="2"/>
              <a:buNone/>
            </a:pPr>
            <a:r>
              <a:rPr lang="uk-UA" sz="2400" dirty="0">
                <a:latin typeface="+mn-lt"/>
              </a:rPr>
              <a:t>Збереження інформації й оперативний </a:t>
            </a:r>
            <a:r>
              <a:rPr lang="uk-UA" sz="2400" dirty="0" smtClean="0">
                <a:latin typeface="+mn-lt"/>
              </a:rPr>
              <a:t>обмін даними в </a:t>
            </a:r>
            <a:r>
              <a:rPr lang="uk-UA" sz="2400" dirty="0" err="1" smtClean="0">
                <a:latin typeface="+mn-lt"/>
              </a:rPr>
              <a:t>пам</a:t>
            </a:r>
            <a:r>
              <a:rPr lang="en-US" sz="2400" dirty="0" smtClean="0">
                <a:latin typeface="+mn-lt"/>
              </a:rPr>
              <a:t>’</a:t>
            </a:r>
            <a:r>
              <a:rPr lang="uk-UA" sz="2400" dirty="0" smtClean="0">
                <a:latin typeface="+mn-lt"/>
              </a:rPr>
              <a:t>яті з </a:t>
            </a:r>
            <a:r>
              <a:rPr lang="uk-UA" sz="2400" dirty="0">
                <a:latin typeface="+mn-lt"/>
              </a:rPr>
              <a:t>іншими </a:t>
            </a:r>
            <a:r>
              <a:rPr lang="uk-UA" sz="2400" dirty="0" smtClean="0">
                <a:latin typeface="+mn-lt"/>
              </a:rPr>
              <a:t>пристроями комп’ютера</a:t>
            </a:r>
            <a:r>
              <a:rPr lang="uk-UA" sz="2400" dirty="0">
                <a:latin typeface="+mn-lt"/>
              </a:rPr>
              <a:t>. </a:t>
            </a:r>
          </a:p>
        </p:txBody>
      </p:sp>
      <p:sp>
        <p:nvSpPr>
          <p:cNvPr id="22532" name="Rectangle 6"/>
          <p:cNvSpPr>
            <a:spLocks noChangeArrowheads="1"/>
          </p:cNvSpPr>
          <p:nvPr/>
        </p:nvSpPr>
        <p:spPr bwMode="auto">
          <a:xfrm>
            <a:off x="3166269" y="2885099"/>
            <a:ext cx="22333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b="1" dirty="0"/>
              <a:t>Функції </a:t>
            </a:r>
            <a:r>
              <a:rPr lang="uk-UA" sz="2400" b="1" dirty="0" err="1"/>
              <a:t>пам</a:t>
            </a:r>
            <a:r>
              <a:rPr lang="en-US" sz="2400" b="1" dirty="0"/>
              <a:t>’</a:t>
            </a:r>
            <a:r>
              <a:rPr lang="uk-UA" sz="2400" b="1" dirty="0"/>
              <a:t>яті</a:t>
            </a:r>
            <a:endParaRPr lang="ru-RU" sz="2400" b="1" dirty="0"/>
          </a:p>
        </p:txBody>
      </p:sp>
      <p:pic>
        <p:nvPicPr>
          <p:cNvPr id="22533" name="Picture 1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125538"/>
            <a:ext cx="3024187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EEECE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981075"/>
            <a:ext cx="2478088" cy="185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5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196975"/>
            <a:ext cx="1584325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01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7"/>
          <p:cNvSpPr>
            <a:spLocks noChangeArrowheads="1"/>
          </p:cNvSpPr>
          <p:nvPr/>
        </p:nvSpPr>
        <p:spPr bwMode="auto">
          <a:xfrm>
            <a:off x="3419475" y="1023938"/>
            <a:ext cx="25130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F2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600" b="1" dirty="0"/>
              <a:t>Види </a:t>
            </a:r>
            <a:r>
              <a:rPr lang="uk-UA" sz="2600" b="1" dirty="0" err="1"/>
              <a:t>пам</a:t>
            </a:r>
            <a:r>
              <a:rPr lang="en-US" sz="2600" b="1" dirty="0"/>
              <a:t>’</a:t>
            </a:r>
            <a:r>
              <a:rPr lang="uk-UA" sz="2600" b="1" dirty="0"/>
              <a:t>яті</a:t>
            </a:r>
            <a:endParaRPr lang="ru-RU" sz="2600" b="1" dirty="0"/>
          </a:p>
        </p:txBody>
      </p:sp>
      <p:sp>
        <p:nvSpPr>
          <p:cNvPr id="23556" name="Text Box 9"/>
          <p:cNvSpPr txBox="1">
            <a:spLocks noChangeArrowheads="1"/>
          </p:cNvSpPr>
          <p:nvPr/>
        </p:nvSpPr>
        <p:spPr bwMode="auto">
          <a:xfrm>
            <a:off x="823553" y="1512888"/>
            <a:ext cx="8036242" cy="3933384"/>
          </a:xfrm>
          <a:prstGeom prst="rect">
            <a:avLst/>
          </a:prstGeom>
          <a:solidFill>
            <a:srgbClr val="FDF8C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i="1" dirty="0">
                <a:solidFill>
                  <a:srgbClr val="C00000"/>
                </a:solidFill>
                <a:latin typeface="+mn-lt"/>
              </a:rPr>
              <a:t>Внутрішня пам’ять</a:t>
            </a:r>
            <a:r>
              <a:rPr lang="uk-UA" sz="2400" dirty="0">
                <a:solidFill>
                  <a:srgbClr val="C00000"/>
                </a:solidFill>
                <a:latin typeface="+mn-lt"/>
              </a:rPr>
              <a:t> </a:t>
            </a:r>
            <a:r>
              <a:rPr lang="uk-UA" sz="2400" dirty="0">
                <a:latin typeface="+mn-lt"/>
              </a:rPr>
              <a:t>складається </a:t>
            </a:r>
            <a:r>
              <a:rPr lang="uk-UA" sz="2400" dirty="0" smtClean="0">
                <a:latin typeface="+mn-lt"/>
              </a:rPr>
              <a:t>з:</a:t>
            </a:r>
          </a:p>
          <a:p>
            <a:pPr marL="844550" lvl="1" indent="-387350">
              <a:spcBef>
                <a:spcPct val="20000"/>
              </a:spcBef>
              <a:buSzPct val="75000"/>
              <a:buFont typeface="Wingdings" panose="05000000000000000000" pitchFamily="2" charset="2"/>
              <a:buChar char="Ø"/>
            </a:pPr>
            <a:r>
              <a:rPr lang="uk-UA" sz="2000" dirty="0" smtClean="0">
                <a:latin typeface="+mn-lt"/>
              </a:rPr>
              <a:t>регістрів </a:t>
            </a:r>
            <a:r>
              <a:rPr lang="uk-UA" sz="2000" dirty="0">
                <a:latin typeface="+mn-lt"/>
              </a:rPr>
              <a:t>процесора, </a:t>
            </a:r>
            <a:endParaRPr lang="uk-UA" sz="2000" dirty="0" smtClean="0">
              <a:latin typeface="+mn-lt"/>
            </a:endParaRPr>
          </a:p>
          <a:p>
            <a:pPr marL="844550" lvl="1" indent="-387350">
              <a:spcBef>
                <a:spcPct val="20000"/>
              </a:spcBef>
              <a:buSzPct val="75000"/>
              <a:buFont typeface="Wingdings" panose="05000000000000000000" pitchFamily="2" charset="2"/>
              <a:buChar char="Ø"/>
            </a:pPr>
            <a:r>
              <a:rPr lang="uk-UA" sz="2000" dirty="0" smtClean="0">
                <a:latin typeface="+mn-lt"/>
              </a:rPr>
              <a:t>основної </a:t>
            </a:r>
            <a:r>
              <a:rPr lang="uk-UA" sz="2000" dirty="0">
                <a:latin typeface="+mn-lt"/>
              </a:rPr>
              <a:t>пам’яті </a:t>
            </a:r>
            <a:endParaRPr lang="uk-UA" sz="2000" dirty="0" smtClean="0">
              <a:latin typeface="+mn-lt"/>
            </a:endParaRPr>
          </a:p>
          <a:p>
            <a:pPr marL="844550" lvl="1" indent="-387350">
              <a:spcBef>
                <a:spcPct val="20000"/>
              </a:spcBef>
              <a:buSzPct val="75000"/>
              <a:buFont typeface="Wingdings" panose="05000000000000000000" pitchFamily="2" charset="2"/>
              <a:buChar char="Ø"/>
            </a:pPr>
            <a:r>
              <a:rPr lang="uk-UA" sz="2000" dirty="0" smtClean="0">
                <a:latin typeface="+mn-lt"/>
              </a:rPr>
              <a:t>кеш-пам’яті</a:t>
            </a:r>
            <a:r>
              <a:rPr lang="uk-UA" sz="2000" dirty="0">
                <a:latin typeface="+mn-lt"/>
              </a:rPr>
              <a:t>. </a:t>
            </a:r>
            <a:endParaRPr lang="uk-UA" sz="2000" i="1" dirty="0">
              <a:latin typeface="+mn-lt"/>
            </a:endParaRPr>
          </a:p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i="1" dirty="0">
                <a:solidFill>
                  <a:srgbClr val="C00000"/>
                </a:solidFill>
                <a:latin typeface="+mn-lt"/>
              </a:rPr>
              <a:t>Регістри процесора </a:t>
            </a:r>
            <a:r>
              <a:rPr lang="uk-UA" sz="2400" dirty="0">
                <a:latin typeface="+mn-lt"/>
              </a:rPr>
              <a:t>— це найбільш швидкодіючий, але найменший за обсягом різновид пам’яті комп’ютера. Регістри залежно від свого призначення можуть мати обсяг від 1 до 10 байт. </a:t>
            </a:r>
            <a:endParaRPr lang="uk-UA" sz="2400" i="1" dirty="0">
              <a:latin typeface="+mn-lt"/>
            </a:endParaRPr>
          </a:p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i="1" dirty="0">
                <a:solidFill>
                  <a:srgbClr val="C00000"/>
                </a:solidFill>
                <a:latin typeface="+mn-lt"/>
              </a:rPr>
              <a:t>Основна пам’ять</a:t>
            </a:r>
            <a:r>
              <a:rPr lang="uk-UA" sz="2400" dirty="0">
                <a:solidFill>
                  <a:srgbClr val="C00000"/>
                </a:solidFill>
                <a:latin typeface="+mn-lt"/>
              </a:rPr>
              <a:t> </a:t>
            </a:r>
            <a:r>
              <a:rPr lang="uk-UA" sz="2400" dirty="0">
                <a:latin typeface="+mn-lt"/>
              </a:rPr>
              <a:t>може включати пам’ять двох типів — </a:t>
            </a:r>
            <a:r>
              <a:rPr lang="uk-UA" sz="2400" i="1" dirty="0">
                <a:latin typeface="+mn-lt"/>
              </a:rPr>
              <a:t>постійну</a:t>
            </a:r>
            <a:r>
              <a:rPr lang="uk-UA" sz="2400" dirty="0">
                <a:latin typeface="+mn-lt"/>
              </a:rPr>
              <a:t> й </a:t>
            </a:r>
            <a:r>
              <a:rPr lang="uk-UA" sz="2400" i="1" dirty="0">
                <a:latin typeface="+mn-lt"/>
              </a:rPr>
              <a:t>оперативну</a:t>
            </a:r>
            <a:r>
              <a:rPr lang="uk-UA" sz="2400" dirty="0">
                <a:latin typeface="+mn-lt"/>
              </a:rPr>
              <a:t>.</a:t>
            </a:r>
            <a:endParaRPr lang="ru-RU" sz="2400" dirty="0">
              <a:latin typeface="+mn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4212" y="55344"/>
            <a:ext cx="7559675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600" b="1" dirty="0" err="1">
                <a:latin typeface="Calibri" panose="020F0502020204030204" pitchFamily="34" charset="0"/>
              </a:rPr>
              <a:t>Пам</a:t>
            </a:r>
            <a:r>
              <a:rPr lang="en-US" sz="3600" b="1" dirty="0">
                <a:latin typeface="Calibri" panose="020F0502020204030204" pitchFamily="34" charset="0"/>
              </a:rPr>
              <a:t>’</a:t>
            </a:r>
            <a:r>
              <a:rPr lang="uk-UA" sz="3600" b="1" dirty="0">
                <a:latin typeface="Calibri" panose="020F0502020204030204" pitchFamily="34" charset="0"/>
              </a:rPr>
              <a:t>ять </a:t>
            </a:r>
            <a:r>
              <a:rPr lang="uk-UA" sz="3600" b="1" dirty="0" err="1">
                <a:latin typeface="Calibri" panose="020F0502020204030204" pitchFamily="34" charset="0"/>
              </a:rPr>
              <a:t>комп</a:t>
            </a:r>
            <a:r>
              <a:rPr lang="en-US" sz="3600" b="1" dirty="0">
                <a:latin typeface="Calibri" panose="020F0502020204030204" pitchFamily="34" charset="0"/>
              </a:rPr>
              <a:t>’</a:t>
            </a:r>
            <a:r>
              <a:rPr lang="uk-UA" sz="3600" b="1" dirty="0" err="1">
                <a:latin typeface="Calibri" panose="020F0502020204030204" pitchFamily="34" charset="0"/>
              </a:rPr>
              <a:t>ютера</a:t>
            </a:r>
            <a:r>
              <a:rPr lang="uk-UA" sz="3600" b="1" dirty="0">
                <a:latin typeface="Calibri" panose="020F0502020204030204" pitchFamily="34" charset="0"/>
              </a:rPr>
              <a:t> </a:t>
            </a:r>
            <a:endParaRPr lang="ru-RU" sz="36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18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3422649" y="937418"/>
            <a:ext cx="2513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EEDDE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800" b="1" dirty="0"/>
              <a:t>Види </a:t>
            </a:r>
            <a:r>
              <a:rPr lang="uk-UA" sz="2800" b="1" dirty="0" err="1"/>
              <a:t>пам</a:t>
            </a:r>
            <a:r>
              <a:rPr lang="en-US" sz="2800" b="1" dirty="0"/>
              <a:t>’</a:t>
            </a:r>
            <a:r>
              <a:rPr lang="uk-UA" sz="2800" b="1" dirty="0"/>
              <a:t>яті</a:t>
            </a:r>
            <a:endParaRPr lang="ru-RU" sz="2800" b="1" dirty="0"/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1187450" y="1700808"/>
            <a:ext cx="7343775" cy="2000250"/>
          </a:xfrm>
          <a:prstGeom prst="rect">
            <a:avLst/>
          </a:prstGeom>
          <a:solidFill>
            <a:srgbClr val="FDF8C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i="1" dirty="0">
                <a:solidFill>
                  <a:srgbClr val="0000CC"/>
                </a:solidFill>
              </a:rPr>
              <a:t>Постійна пам’ять </a:t>
            </a:r>
            <a:r>
              <a:rPr lang="uk-UA" sz="2400" i="1" dirty="0"/>
              <a:t>(ROM)</a:t>
            </a:r>
            <a:r>
              <a:rPr lang="uk-UA" sz="2400" dirty="0"/>
              <a:t> реалізується у вигляді постійного запам’ятовуючого пристрою. </a:t>
            </a:r>
            <a:endParaRPr lang="en-US" sz="2400" dirty="0"/>
          </a:p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i="1" dirty="0"/>
              <a:t>Призначення ROM</a:t>
            </a:r>
            <a:r>
              <a:rPr lang="uk-UA" sz="2400" dirty="0"/>
              <a:t> — підтримання процедур початкового завантаження операційної системи та обслуговування переривань. </a:t>
            </a:r>
            <a:endParaRPr lang="ru-RU" sz="2400" dirty="0"/>
          </a:p>
        </p:txBody>
      </p:sp>
      <p:pic>
        <p:nvPicPr>
          <p:cNvPr id="24581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500" y="4005064"/>
            <a:ext cx="2951163" cy="123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4212" y="55344"/>
            <a:ext cx="7559675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600" b="1" dirty="0" err="1">
                <a:latin typeface="Calibri" panose="020F0502020204030204" pitchFamily="34" charset="0"/>
              </a:rPr>
              <a:t>Пам</a:t>
            </a:r>
            <a:r>
              <a:rPr lang="en-US" sz="3600" b="1" dirty="0">
                <a:latin typeface="Calibri" panose="020F0502020204030204" pitchFamily="34" charset="0"/>
              </a:rPr>
              <a:t>’</a:t>
            </a:r>
            <a:r>
              <a:rPr lang="uk-UA" sz="3600" b="1" dirty="0">
                <a:latin typeface="Calibri" panose="020F0502020204030204" pitchFamily="34" charset="0"/>
              </a:rPr>
              <a:t>ять </a:t>
            </a:r>
            <a:r>
              <a:rPr lang="uk-UA" sz="3600" b="1" dirty="0" err="1">
                <a:latin typeface="Calibri" panose="020F0502020204030204" pitchFamily="34" charset="0"/>
              </a:rPr>
              <a:t>комп</a:t>
            </a:r>
            <a:r>
              <a:rPr lang="en-US" sz="3600" b="1" dirty="0">
                <a:latin typeface="Calibri" panose="020F0502020204030204" pitchFamily="34" charset="0"/>
              </a:rPr>
              <a:t>’</a:t>
            </a:r>
            <a:r>
              <a:rPr lang="uk-UA" sz="3600" b="1" dirty="0" err="1">
                <a:latin typeface="Calibri" panose="020F0502020204030204" pitchFamily="34" charset="0"/>
              </a:rPr>
              <a:t>ютера</a:t>
            </a:r>
            <a:r>
              <a:rPr lang="uk-UA" sz="3600" b="1" dirty="0">
                <a:latin typeface="Calibri" panose="020F0502020204030204" pitchFamily="34" charset="0"/>
              </a:rPr>
              <a:t> </a:t>
            </a:r>
            <a:endParaRPr lang="ru-RU" sz="36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9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t>3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000" b="1" dirty="0" smtClean="0"/>
              <a:t>Зміст лекції </a:t>
            </a:r>
            <a:r>
              <a:rPr lang="en-US" sz="3000" b="1" dirty="0" smtClean="0"/>
              <a:t>1</a:t>
            </a:r>
            <a:r>
              <a:rPr lang="uk-UA" sz="3000" b="1" dirty="0" smtClean="0"/>
              <a:t> «Основи програмування» -</a:t>
            </a:r>
          </a:p>
          <a:p>
            <a:pPr algn="ctr">
              <a:lnSpc>
                <a:spcPct val="80000"/>
              </a:lnSpc>
            </a:pPr>
            <a:r>
              <a:rPr lang="uk-UA" sz="3000" b="1" dirty="0" smtClean="0"/>
              <a:t> ментальна карта</a:t>
            </a:r>
            <a:endParaRPr lang="ru-RU" sz="30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3331"/>
            <a:ext cx="9143999" cy="540575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11210" y="6097878"/>
            <a:ext cx="67097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CC"/>
                </a:solidFill>
              </a:rPr>
              <a:t>https://github.com/tkovalyuk/Basics-of-programming.git</a:t>
            </a:r>
          </a:p>
        </p:txBody>
      </p:sp>
    </p:spTree>
    <p:extLst>
      <p:ext uri="{BB962C8B-B14F-4D97-AF65-F5344CB8AC3E}">
        <p14:creationId xmlns:p14="http://schemas.microsoft.com/office/powerpoint/2010/main" val="301538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3419475" y="938639"/>
            <a:ext cx="2513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EEDDE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b="1" dirty="0"/>
              <a:t>Види </a:t>
            </a:r>
            <a:r>
              <a:rPr lang="uk-UA" b="1" dirty="0" err="1"/>
              <a:t>пам</a:t>
            </a:r>
            <a:r>
              <a:rPr lang="en-US" b="1" dirty="0"/>
              <a:t>’</a:t>
            </a:r>
            <a:r>
              <a:rPr lang="uk-UA" b="1" dirty="0"/>
              <a:t>яті</a:t>
            </a:r>
            <a:endParaRPr lang="ru-RU" sz="2600" b="1" dirty="0"/>
          </a:p>
        </p:txBody>
      </p:sp>
      <p:pic>
        <p:nvPicPr>
          <p:cNvPr id="25604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4337050"/>
            <a:ext cx="3744913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EEECE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5" name="Text Box 7"/>
          <p:cNvSpPr txBox="1">
            <a:spLocks noChangeArrowheads="1"/>
          </p:cNvSpPr>
          <p:nvPr/>
        </p:nvSpPr>
        <p:spPr bwMode="auto">
          <a:xfrm>
            <a:off x="161365" y="1457752"/>
            <a:ext cx="8713694" cy="2657475"/>
          </a:xfrm>
          <a:prstGeom prst="rect">
            <a:avLst/>
          </a:prstGeom>
          <a:solidFill>
            <a:srgbClr val="FDF8C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 i="1" dirty="0">
                <a:solidFill>
                  <a:srgbClr val="0000CC"/>
                </a:solidFill>
              </a:rPr>
              <a:t>Оперативна пам’ять </a:t>
            </a:r>
            <a:r>
              <a:rPr lang="uk-UA" sz="2400" i="1" dirty="0"/>
              <a:t>(RAM)</a:t>
            </a:r>
            <a:r>
              <a:rPr lang="uk-UA" sz="2400" dirty="0"/>
              <a:t> використовується і для читання, і для запису інформації. </a:t>
            </a:r>
            <a:endParaRPr lang="en-US" sz="2400" dirty="0"/>
          </a:p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 dirty="0"/>
              <a:t>Під час роботи комп’ютера в </a:t>
            </a:r>
            <a:r>
              <a:rPr lang="uk-UA" sz="2400" i="1" dirty="0"/>
              <a:t>RAM </a:t>
            </a:r>
            <a:r>
              <a:rPr lang="uk-UA" sz="2400" dirty="0" smtClean="0"/>
              <a:t>зберігаються </a:t>
            </a:r>
            <a:r>
              <a:rPr lang="uk-UA" sz="2400" dirty="0"/>
              <a:t>програми та дані</a:t>
            </a:r>
            <a:r>
              <a:rPr lang="en-US" sz="2400" dirty="0"/>
              <a:t>.</a:t>
            </a:r>
          </a:p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 dirty="0"/>
              <a:t>Оперативна пам’ять комп’ютера організована у вигляді множини байтів, або комірок, у яких зберігаються числові та символьні значення</a:t>
            </a:r>
            <a:endParaRPr lang="ru-RU" sz="24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4212" y="55344"/>
            <a:ext cx="7559675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600" b="1" dirty="0" err="1">
                <a:latin typeface="Calibri" panose="020F0502020204030204" pitchFamily="34" charset="0"/>
              </a:rPr>
              <a:t>Пам</a:t>
            </a:r>
            <a:r>
              <a:rPr lang="en-US" sz="3600" b="1" dirty="0">
                <a:latin typeface="Calibri" panose="020F0502020204030204" pitchFamily="34" charset="0"/>
              </a:rPr>
              <a:t>’</a:t>
            </a:r>
            <a:r>
              <a:rPr lang="uk-UA" sz="3600" b="1" dirty="0">
                <a:latin typeface="Calibri" panose="020F0502020204030204" pitchFamily="34" charset="0"/>
              </a:rPr>
              <a:t>ять </a:t>
            </a:r>
            <a:r>
              <a:rPr lang="uk-UA" sz="3600" b="1" dirty="0" err="1">
                <a:latin typeface="Calibri" panose="020F0502020204030204" pitchFamily="34" charset="0"/>
              </a:rPr>
              <a:t>комп</a:t>
            </a:r>
            <a:r>
              <a:rPr lang="en-US" sz="3600" b="1" dirty="0">
                <a:latin typeface="Calibri" panose="020F0502020204030204" pitchFamily="34" charset="0"/>
              </a:rPr>
              <a:t>’</a:t>
            </a:r>
            <a:r>
              <a:rPr lang="uk-UA" sz="3600" b="1" dirty="0" err="1">
                <a:latin typeface="Calibri" panose="020F0502020204030204" pitchFamily="34" charset="0"/>
              </a:rPr>
              <a:t>ютера</a:t>
            </a:r>
            <a:r>
              <a:rPr lang="uk-UA" sz="3600" b="1" dirty="0">
                <a:latin typeface="Calibri" panose="020F0502020204030204" pitchFamily="34" charset="0"/>
              </a:rPr>
              <a:t> </a:t>
            </a:r>
            <a:endParaRPr lang="ru-RU" sz="36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15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3348038" y="836712"/>
            <a:ext cx="2513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EEDDE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800" b="1" dirty="0"/>
              <a:t>Види </a:t>
            </a:r>
            <a:r>
              <a:rPr lang="uk-UA" sz="2800" b="1" dirty="0" err="1"/>
              <a:t>пам</a:t>
            </a:r>
            <a:r>
              <a:rPr lang="en-US" sz="2800" b="1" dirty="0"/>
              <a:t>’</a:t>
            </a:r>
            <a:r>
              <a:rPr lang="uk-UA" sz="2800" b="1" dirty="0"/>
              <a:t>яті</a:t>
            </a:r>
            <a:endParaRPr lang="ru-RU" sz="2800" b="1" dirty="0">
              <a:solidFill>
                <a:schemeClr val="accent2"/>
              </a:solidFill>
            </a:endParaRPr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0" y="1490861"/>
            <a:ext cx="8820151" cy="3046988"/>
          </a:xfrm>
          <a:prstGeom prst="rect">
            <a:avLst/>
          </a:prstGeom>
          <a:solidFill>
            <a:srgbClr val="FEFCE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relaxedInset"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 i="1" dirty="0">
                <a:solidFill>
                  <a:srgbClr val="0000CC"/>
                </a:solidFill>
                <a:latin typeface="+mn-lt"/>
              </a:rPr>
              <a:t>Кеш-пам'ять</a:t>
            </a:r>
            <a:r>
              <a:rPr lang="uk-UA" sz="2400" dirty="0">
                <a:latin typeface="+mn-lt"/>
              </a:rPr>
              <a:t> – це високошвидкісна пам'ять довільного доступу для тимчасового зберігання та </a:t>
            </a:r>
            <a:r>
              <a:rPr lang="en-US" sz="2400" dirty="0">
                <a:latin typeface="+mn-lt"/>
              </a:rPr>
              <a:t> </a:t>
            </a:r>
            <a:r>
              <a:rPr lang="uk-UA" sz="2400" dirty="0">
                <a:latin typeface="+mn-lt"/>
              </a:rPr>
              <a:t>прискорення</a:t>
            </a:r>
            <a:r>
              <a:rPr lang="en-US" sz="2400" dirty="0">
                <a:latin typeface="+mn-lt"/>
              </a:rPr>
              <a:t> </a:t>
            </a:r>
            <a:r>
              <a:rPr lang="uk-UA" sz="2400" dirty="0">
                <a:latin typeface="+mn-lt"/>
              </a:rPr>
              <a:t>обміну даними між процесором і </a:t>
            </a:r>
            <a:r>
              <a:rPr lang="en-US" sz="2400" dirty="0">
                <a:latin typeface="+mn-lt"/>
              </a:rPr>
              <a:t>RAM</a:t>
            </a:r>
            <a:r>
              <a:rPr lang="uk-UA" sz="2400" dirty="0">
                <a:latin typeface="+mn-lt"/>
              </a:rPr>
              <a:t> завдяки зменшенню кількості звертань до неї процесора. </a:t>
            </a:r>
          </a:p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 i="1" dirty="0">
                <a:solidFill>
                  <a:srgbClr val="0000CC"/>
                </a:solidFill>
                <a:latin typeface="+mn-lt"/>
              </a:rPr>
              <a:t>Кеш-пам'ять першого рівня</a:t>
            </a:r>
            <a:r>
              <a:rPr lang="uk-UA" sz="2400" dirty="0">
                <a:solidFill>
                  <a:srgbClr val="0000CC"/>
                </a:solidFill>
                <a:latin typeface="+mn-lt"/>
              </a:rPr>
              <a:t> </a:t>
            </a:r>
            <a:r>
              <a:rPr lang="uk-UA" sz="2400" dirty="0" smtClean="0">
                <a:latin typeface="+mn-lt"/>
              </a:rPr>
              <a:t>реалізується на </a:t>
            </a:r>
            <a:r>
              <a:rPr lang="uk-UA" sz="2400" b="1" dirty="0">
                <a:latin typeface="+mn-lt"/>
              </a:rPr>
              <a:t>одному кристалі з процесором</a:t>
            </a:r>
            <a:r>
              <a:rPr lang="uk-UA" sz="2400" dirty="0">
                <a:latin typeface="+mn-lt"/>
              </a:rPr>
              <a:t> і має об'єм </a:t>
            </a:r>
            <a:r>
              <a:rPr lang="uk-UA" sz="2400" dirty="0" smtClean="0">
                <a:latin typeface="+mn-lt"/>
              </a:rPr>
              <a:t>в декілька </a:t>
            </a:r>
            <a:r>
              <a:rPr lang="uk-UA" sz="2400" dirty="0">
                <a:latin typeface="+mn-lt"/>
              </a:rPr>
              <a:t>десятків </a:t>
            </a:r>
            <a:r>
              <a:rPr lang="uk-UA" sz="2400" dirty="0" err="1">
                <a:latin typeface="+mn-lt"/>
              </a:rPr>
              <a:t>Кбайт</a:t>
            </a:r>
            <a:r>
              <a:rPr lang="uk-UA" sz="2400" dirty="0">
                <a:latin typeface="+mn-lt"/>
              </a:rPr>
              <a:t>, </a:t>
            </a:r>
          </a:p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 i="1" dirty="0">
                <a:solidFill>
                  <a:srgbClr val="0000CC"/>
                </a:solidFill>
                <a:latin typeface="+mn-lt"/>
              </a:rPr>
              <a:t>Кеш-пам'ять</a:t>
            </a:r>
            <a:r>
              <a:rPr lang="uk-UA" sz="2400" dirty="0">
                <a:solidFill>
                  <a:srgbClr val="0000CC"/>
                </a:solidFill>
                <a:latin typeface="+mn-lt"/>
              </a:rPr>
              <a:t> </a:t>
            </a:r>
            <a:r>
              <a:rPr lang="uk-UA" sz="2400" i="1" dirty="0">
                <a:solidFill>
                  <a:srgbClr val="0000CC"/>
                </a:solidFill>
                <a:latin typeface="+mn-lt"/>
              </a:rPr>
              <a:t>другого рівня</a:t>
            </a:r>
            <a:r>
              <a:rPr lang="uk-UA" sz="2400" dirty="0">
                <a:solidFill>
                  <a:srgbClr val="0000CC"/>
                </a:solidFill>
                <a:latin typeface="+mn-lt"/>
              </a:rPr>
              <a:t> </a:t>
            </a:r>
            <a:r>
              <a:rPr lang="uk-UA" sz="2400" dirty="0">
                <a:latin typeface="+mn-lt"/>
              </a:rPr>
              <a:t>реалізується на </a:t>
            </a:r>
            <a:r>
              <a:rPr lang="uk-UA" sz="2400" b="1" dirty="0">
                <a:latin typeface="+mn-lt"/>
              </a:rPr>
              <a:t>окремому кристалі</a:t>
            </a:r>
            <a:r>
              <a:rPr lang="uk-UA" sz="2400" dirty="0">
                <a:latin typeface="+mn-lt"/>
              </a:rPr>
              <a:t>, але в межах процесора, з об'ємом в сто і більше </a:t>
            </a:r>
            <a:r>
              <a:rPr lang="uk-UA" sz="2400" dirty="0" err="1" smtClean="0">
                <a:latin typeface="+mn-lt"/>
              </a:rPr>
              <a:t>Кбайт</a:t>
            </a:r>
            <a:r>
              <a:rPr lang="uk-UA" sz="2400" dirty="0" smtClean="0">
                <a:latin typeface="+mn-lt"/>
              </a:rPr>
              <a:t>. </a:t>
            </a:r>
            <a:endParaRPr lang="ru-RU" sz="2400" dirty="0">
              <a:latin typeface="+mn-lt"/>
            </a:endParaRPr>
          </a:p>
        </p:txBody>
      </p:sp>
      <p:pic>
        <p:nvPicPr>
          <p:cNvPr id="266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231" y="4885656"/>
            <a:ext cx="2592388" cy="141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4212" y="55344"/>
            <a:ext cx="7559675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600" b="1" dirty="0" err="1">
                <a:latin typeface="Calibri" panose="020F0502020204030204" pitchFamily="34" charset="0"/>
              </a:rPr>
              <a:t>Пам</a:t>
            </a:r>
            <a:r>
              <a:rPr lang="en-US" sz="3600" b="1" dirty="0">
                <a:latin typeface="Calibri" panose="020F0502020204030204" pitchFamily="34" charset="0"/>
              </a:rPr>
              <a:t>’</a:t>
            </a:r>
            <a:r>
              <a:rPr lang="uk-UA" sz="3600" b="1" dirty="0">
                <a:latin typeface="Calibri" panose="020F0502020204030204" pitchFamily="34" charset="0"/>
              </a:rPr>
              <a:t>ять </a:t>
            </a:r>
            <a:r>
              <a:rPr lang="uk-UA" sz="3600" b="1" dirty="0" err="1">
                <a:latin typeface="Calibri" panose="020F0502020204030204" pitchFamily="34" charset="0"/>
              </a:rPr>
              <a:t>комп</a:t>
            </a:r>
            <a:r>
              <a:rPr lang="en-US" sz="3600" b="1" dirty="0">
                <a:latin typeface="Calibri" panose="020F0502020204030204" pitchFamily="34" charset="0"/>
              </a:rPr>
              <a:t>’</a:t>
            </a:r>
            <a:r>
              <a:rPr lang="uk-UA" sz="3600" b="1" dirty="0" err="1">
                <a:latin typeface="Calibri" panose="020F0502020204030204" pitchFamily="34" charset="0"/>
              </a:rPr>
              <a:t>ютера</a:t>
            </a:r>
            <a:r>
              <a:rPr lang="uk-UA" sz="3600" b="1" dirty="0">
                <a:latin typeface="Calibri" panose="020F0502020204030204" pitchFamily="34" charset="0"/>
              </a:rPr>
              <a:t> </a:t>
            </a:r>
            <a:endParaRPr lang="ru-RU" sz="3600" b="1" dirty="0">
              <a:latin typeface="Calibri" panose="020F050202020403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1" y="4681742"/>
            <a:ext cx="6239435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58775" indent="-358775"/>
            <a:r>
              <a:rPr lang="uk-UA" sz="2400" i="1" dirty="0" smtClean="0">
                <a:solidFill>
                  <a:srgbClr val="0000CC"/>
                </a:solidFill>
              </a:rPr>
              <a:t>Кеш-пам'ять</a:t>
            </a:r>
            <a:r>
              <a:rPr lang="uk-UA" sz="2400" dirty="0" smtClean="0">
                <a:solidFill>
                  <a:srgbClr val="0000CC"/>
                </a:solidFill>
              </a:rPr>
              <a:t> </a:t>
            </a:r>
            <a:r>
              <a:rPr lang="uk-UA" sz="2400" i="1" dirty="0" smtClean="0">
                <a:solidFill>
                  <a:srgbClr val="0000CC"/>
                </a:solidFill>
              </a:rPr>
              <a:t>третього рівня</a:t>
            </a:r>
            <a:r>
              <a:rPr lang="uk-UA" sz="2400" dirty="0" smtClean="0">
                <a:solidFill>
                  <a:srgbClr val="0000CC"/>
                </a:solidFill>
              </a:rPr>
              <a:t> </a:t>
            </a:r>
            <a:r>
              <a:rPr lang="uk-UA" sz="2400" dirty="0" smtClean="0"/>
              <a:t>реалізується </a:t>
            </a:r>
            <a:r>
              <a:rPr lang="uk-UA" sz="2400" b="1" dirty="0" smtClean="0"/>
              <a:t>на окремих </a:t>
            </a:r>
            <a:r>
              <a:rPr lang="uk-UA" sz="2400" b="1" dirty="0" err="1" smtClean="0"/>
              <a:t>швидкодійних</a:t>
            </a:r>
            <a:r>
              <a:rPr lang="uk-UA" sz="2400" b="1" dirty="0" smtClean="0"/>
              <a:t> мікросхемах </a:t>
            </a:r>
            <a:r>
              <a:rPr lang="uk-UA" sz="2400" dirty="0" smtClean="0"/>
              <a:t>із розташуванням на материнській платі і має обсяг один і більше </a:t>
            </a:r>
            <a:r>
              <a:rPr lang="uk-UA" sz="2400" dirty="0" err="1" smtClean="0"/>
              <a:t>Мбайт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5923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3348038" y="929760"/>
            <a:ext cx="2513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F2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800" b="1" dirty="0"/>
              <a:t>Види </a:t>
            </a:r>
            <a:r>
              <a:rPr lang="uk-UA" sz="2800" b="1" dirty="0" err="1"/>
              <a:t>пам</a:t>
            </a:r>
            <a:r>
              <a:rPr lang="en-US" sz="2800" b="1" dirty="0"/>
              <a:t>’</a:t>
            </a:r>
            <a:r>
              <a:rPr lang="uk-UA" sz="2800" b="1" dirty="0" smtClean="0"/>
              <a:t>яті</a:t>
            </a:r>
            <a:endParaRPr lang="ru-RU" sz="2800" b="1" dirty="0">
              <a:solidFill>
                <a:schemeClr val="accent2"/>
              </a:solidFill>
            </a:endParaRP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221107" y="1676957"/>
            <a:ext cx="8766874" cy="2365375"/>
          </a:xfrm>
          <a:prstGeom prst="rect">
            <a:avLst/>
          </a:prstGeom>
          <a:solidFill>
            <a:srgbClr val="FEFBE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i="1" dirty="0"/>
              <a:t>Зовнішня пам’ять</a:t>
            </a:r>
            <a:r>
              <a:rPr lang="uk-UA" sz="2400" dirty="0"/>
              <a:t> призначена для довгострокового збереження великого обсягу даних.</a:t>
            </a:r>
            <a:endParaRPr lang="en-US" sz="2400" dirty="0"/>
          </a:p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i="1" dirty="0"/>
              <a:t>Склад зовнішньої пам’яті</a:t>
            </a:r>
            <a:r>
              <a:rPr lang="uk-UA" sz="2400" dirty="0"/>
              <a:t>: накопичувачі на жорстких і гнучких магнітних дисках, пристрої на касетній магнітній стрічці (</a:t>
            </a:r>
            <a:r>
              <a:rPr lang="uk-UA" sz="2400" dirty="0" err="1"/>
              <a:t>стримери</a:t>
            </a:r>
            <a:r>
              <a:rPr lang="uk-UA" sz="2400" dirty="0"/>
              <a:t>), накопичувачі на оптичних дисках CD</a:t>
            </a:r>
            <a:r>
              <a:rPr lang="en-US" sz="2400" dirty="0"/>
              <a:t>, DVD</a:t>
            </a:r>
            <a:r>
              <a:rPr lang="uk-UA" sz="2400" dirty="0"/>
              <a:t>-ROM</a:t>
            </a:r>
            <a:r>
              <a:rPr lang="en-US" sz="2400" dirty="0" smtClean="0"/>
              <a:t>/RW</a:t>
            </a:r>
            <a:r>
              <a:rPr lang="uk-UA" sz="2400" dirty="0" smtClean="0"/>
              <a:t>, </a:t>
            </a:r>
            <a:r>
              <a:rPr lang="en-US" sz="2400" dirty="0" smtClean="0"/>
              <a:t>flash</a:t>
            </a:r>
            <a:r>
              <a:rPr lang="uk-UA" sz="2400" dirty="0" smtClean="0"/>
              <a:t>-накопичувач </a:t>
            </a:r>
            <a:r>
              <a:rPr lang="uk-UA" sz="2400" dirty="0"/>
              <a:t>тощо.</a:t>
            </a:r>
          </a:p>
        </p:txBody>
      </p:sp>
      <p:grpSp>
        <p:nvGrpSpPr>
          <p:cNvPr id="27653" name="Group 10"/>
          <p:cNvGrpSpPr>
            <a:grpSpLocks/>
          </p:cNvGrpSpPr>
          <p:nvPr/>
        </p:nvGrpSpPr>
        <p:grpSpPr bwMode="auto">
          <a:xfrm>
            <a:off x="574925" y="4349277"/>
            <a:ext cx="8135938" cy="1296987"/>
            <a:chOff x="839" y="3022"/>
            <a:chExt cx="5125" cy="817"/>
          </a:xfrm>
        </p:grpSpPr>
        <p:pic>
          <p:nvPicPr>
            <p:cNvPr id="27654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" y="3022"/>
              <a:ext cx="1361" cy="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655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0" y="3022"/>
              <a:ext cx="1179" cy="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27656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1383609"/>
                </p:ext>
              </p:extLst>
            </p:nvPr>
          </p:nvGraphicFramePr>
          <p:xfrm>
            <a:off x="3305" y="3067"/>
            <a:ext cx="1224" cy="7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8" name="Точечный рисунок" r:id="rId5" imgW="1600000" imgH="1009791" progId="PBrush">
                    <p:embed/>
                  </p:oleObj>
                </mc:Choice>
                <mc:Fallback>
                  <p:oleObj name="Точечный рисунок" r:id="rId5" imgW="1600000" imgH="1009791" progId="PBrush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5" y="3067"/>
                          <a:ext cx="1224" cy="7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7657" name="Picture 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8" y="3067"/>
              <a:ext cx="1406" cy="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84212" y="55344"/>
            <a:ext cx="7559675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600" b="1" dirty="0" err="1">
                <a:latin typeface="Calibri" panose="020F0502020204030204" pitchFamily="34" charset="0"/>
              </a:rPr>
              <a:t>Пам</a:t>
            </a:r>
            <a:r>
              <a:rPr lang="en-US" sz="3600" b="1" dirty="0">
                <a:latin typeface="Calibri" panose="020F0502020204030204" pitchFamily="34" charset="0"/>
              </a:rPr>
              <a:t>’</a:t>
            </a:r>
            <a:r>
              <a:rPr lang="uk-UA" sz="3600" b="1" dirty="0">
                <a:latin typeface="Calibri" panose="020F0502020204030204" pitchFamily="34" charset="0"/>
              </a:rPr>
              <a:t>ять </a:t>
            </a:r>
            <a:r>
              <a:rPr lang="uk-UA" sz="3600" b="1" dirty="0" err="1">
                <a:latin typeface="Calibri" panose="020F0502020204030204" pitchFamily="34" charset="0"/>
              </a:rPr>
              <a:t>комп</a:t>
            </a:r>
            <a:r>
              <a:rPr lang="en-US" sz="3600" b="1" dirty="0">
                <a:latin typeface="Calibri" panose="020F0502020204030204" pitchFamily="34" charset="0"/>
              </a:rPr>
              <a:t>’</a:t>
            </a:r>
            <a:r>
              <a:rPr lang="uk-UA" sz="3600" b="1" dirty="0" err="1">
                <a:latin typeface="Calibri" panose="020F0502020204030204" pitchFamily="34" charset="0"/>
              </a:rPr>
              <a:t>ютера</a:t>
            </a:r>
            <a:r>
              <a:rPr lang="uk-UA" sz="3600" b="1" dirty="0">
                <a:latin typeface="Calibri" panose="020F0502020204030204" pitchFamily="34" charset="0"/>
              </a:rPr>
              <a:t> </a:t>
            </a:r>
            <a:endParaRPr lang="ru-RU" sz="36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44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2060812" y="1012200"/>
            <a:ext cx="54726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F2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800" b="1" dirty="0" smtClean="0"/>
              <a:t>Взаємодія </a:t>
            </a:r>
            <a:r>
              <a:rPr lang="uk-UA" sz="2800" b="1" dirty="0" err="1" smtClean="0"/>
              <a:t>пам</a:t>
            </a:r>
            <a:r>
              <a:rPr lang="en-US" sz="2800" b="1" dirty="0" smtClean="0"/>
              <a:t>’</a:t>
            </a:r>
            <a:r>
              <a:rPr lang="uk-UA" sz="2800" b="1" dirty="0" smtClean="0"/>
              <a:t>яті і процесору</a:t>
            </a:r>
            <a:endParaRPr lang="ru-RU" sz="2800" b="1" dirty="0">
              <a:solidFill>
                <a:schemeClr val="accent2"/>
              </a:solidFill>
            </a:endParaRPr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197224" y="1697380"/>
            <a:ext cx="8713694" cy="1200329"/>
          </a:xfrm>
          <a:prstGeom prst="rect">
            <a:avLst/>
          </a:prstGeom>
          <a:solidFill>
            <a:srgbClr val="FDF8C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eaLnBrk="1" hangingPunct="1">
              <a:spcBef>
                <a:spcPct val="20000"/>
              </a:spcBef>
              <a:buSzPct val="75000"/>
            </a:pPr>
            <a:r>
              <a:rPr lang="uk-UA" sz="2400" i="1" dirty="0" smtClean="0"/>
              <a:t>Інформація</a:t>
            </a:r>
            <a:r>
              <a:rPr lang="uk-UA" sz="2400" dirty="0" smtClean="0"/>
              <a:t>, яка зберігається у </a:t>
            </a:r>
            <a:r>
              <a:rPr lang="uk-UA" sz="2400" b="1" i="1" dirty="0" smtClean="0"/>
              <a:t>зовнішній пам’яті</a:t>
            </a:r>
            <a:r>
              <a:rPr lang="en-US" sz="2400" b="1" i="1" dirty="0" smtClean="0"/>
              <a:t> (external memory)</a:t>
            </a:r>
            <a:r>
              <a:rPr lang="uk-UA" sz="2400" dirty="0" smtClean="0"/>
              <a:t>, стане доступною для </a:t>
            </a:r>
            <a:r>
              <a:rPr lang="uk-UA" sz="2400" b="1" i="1" dirty="0" smtClean="0"/>
              <a:t>процесора</a:t>
            </a:r>
            <a:r>
              <a:rPr lang="uk-UA" sz="2400" dirty="0" smtClean="0"/>
              <a:t>  (СР) тільки після того, як буде переписана в </a:t>
            </a:r>
            <a:r>
              <a:rPr lang="uk-UA" sz="2400" b="1" i="1" dirty="0" smtClean="0"/>
              <a:t>основну пам’ять (</a:t>
            </a:r>
            <a:r>
              <a:rPr lang="en-US" sz="2400" b="1" i="1" dirty="0" smtClean="0"/>
              <a:t>RAM</a:t>
            </a:r>
            <a:r>
              <a:rPr lang="uk-UA" sz="2400" b="1" i="1" dirty="0" smtClean="0"/>
              <a:t>)</a:t>
            </a:r>
            <a:r>
              <a:rPr lang="en-US" sz="2400" b="1" i="1" dirty="0"/>
              <a:t>.</a:t>
            </a:r>
            <a:endParaRPr lang="ru-RU" sz="2400" i="1" dirty="0"/>
          </a:p>
        </p:txBody>
      </p:sp>
      <p:pic>
        <p:nvPicPr>
          <p:cNvPr id="28693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812" y="3429000"/>
            <a:ext cx="4733925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33</a:t>
            </a:fld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84212" y="55344"/>
            <a:ext cx="7559675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600" b="1" dirty="0" err="1">
                <a:latin typeface="Calibri" panose="020F0502020204030204" pitchFamily="34" charset="0"/>
              </a:rPr>
              <a:t>Пам</a:t>
            </a:r>
            <a:r>
              <a:rPr lang="en-US" sz="3600" b="1" dirty="0">
                <a:latin typeface="Calibri" panose="020F0502020204030204" pitchFamily="34" charset="0"/>
              </a:rPr>
              <a:t>’</a:t>
            </a:r>
            <a:r>
              <a:rPr lang="uk-UA" sz="3600" b="1" dirty="0">
                <a:latin typeface="Calibri" panose="020F0502020204030204" pitchFamily="34" charset="0"/>
              </a:rPr>
              <a:t>ять </a:t>
            </a:r>
            <a:r>
              <a:rPr lang="uk-UA" sz="3600" b="1" dirty="0" err="1">
                <a:latin typeface="Calibri" panose="020F0502020204030204" pitchFamily="34" charset="0"/>
              </a:rPr>
              <a:t>комп</a:t>
            </a:r>
            <a:r>
              <a:rPr lang="en-US" sz="3600" b="1" dirty="0">
                <a:latin typeface="Calibri" panose="020F0502020204030204" pitchFamily="34" charset="0"/>
              </a:rPr>
              <a:t>’</a:t>
            </a:r>
            <a:r>
              <a:rPr lang="uk-UA" sz="3600" b="1" dirty="0" err="1">
                <a:latin typeface="Calibri" panose="020F0502020204030204" pitchFamily="34" charset="0"/>
              </a:rPr>
              <a:t>ютера</a:t>
            </a:r>
            <a:r>
              <a:rPr lang="uk-UA" sz="3600" b="1" dirty="0">
                <a:latin typeface="Calibri" panose="020F0502020204030204" pitchFamily="34" charset="0"/>
              </a:rPr>
              <a:t> </a:t>
            </a:r>
            <a:endParaRPr lang="ru-RU" sz="36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3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23850" y="116632"/>
            <a:ext cx="8820150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600" b="1" dirty="0">
                <a:latin typeface="Calibri" panose="020F0502020204030204" pitchFamily="34" charset="0"/>
              </a:rPr>
              <a:t>Пристрої введення-виведення</a:t>
            </a:r>
            <a:endParaRPr lang="ru-RU" sz="3600" b="1" dirty="0">
              <a:latin typeface="Calibri" panose="020F0502020204030204" pitchFamily="34" charset="0"/>
            </a:endParaRP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323850" y="1032597"/>
            <a:ext cx="8640856" cy="1196975"/>
          </a:xfrm>
          <a:prstGeom prst="rect">
            <a:avLst/>
          </a:prstGeom>
          <a:solidFill>
            <a:srgbClr val="FEFBE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SzPct val="75000"/>
              <a:buFont typeface="Wingdings" pitchFamily="2" charset="2"/>
              <a:buNone/>
            </a:pPr>
            <a:r>
              <a:rPr lang="uk-UA" sz="2400" dirty="0" smtClean="0">
                <a:latin typeface="Arial" pitchFamily="34" charset="0"/>
                <a:cs typeface="Arial" pitchFamily="34" charset="0"/>
              </a:rPr>
              <a:t>ПВВ забезпечують 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взаємодію комп'ютера </a:t>
            </a:r>
            <a:r>
              <a:rPr lang="uk-UA" sz="2400" dirty="0" smtClean="0">
                <a:latin typeface="Arial" pitchFamily="34" charset="0"/>
                <a:cs typeface="Arial" pitchFamily="34" charset="0"/>
              </a:rPr>
              <a:t>з навколишнім 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середовищем, користувачами, об'єктами керування та іншими комп'ютерами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Овал 1"/>
          <p:cNvSpPr/>
          <p:nvPr/>
        </p:nvSpPr>
        <p:spPr bwMode="auto">
          <a:xfrm>
            <a:off x="5580112" y="2249711"/>
            <a:ext cx="504056" cy="53121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87350" marR="0" indent="-387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  <a:tabLst/>
            </a:pPr>
            <a:endParaRPr kumimoji="0" 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" name="Овал 2"/>
          <p:cNvSpPr/>
          <p:nvPr/>
        </p:nvSpPr>
        <p:spPr bwMode="auto">
          <a:xfrm>
            <a:off x="989806" y="2780928"/>
            <a:ext cx="845890" cy="64807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87350" marR="0" indent="-387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  <a:tabLst/>
            </a:pPr>
            <a:endParaRPr kumimoji="0" 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827584" y="4005064"/>
            <a:ext cx="720080" cy="477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87350" marR="0" indent="-387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  <a:tabLst/>
            </a:pPr>
            <a:endParaRPr kumimoji="0" 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851" y="2365429"/>
            <a:ext cx="8820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>
                <a:latin typeface="Arial" pitchFamily="34" charset="0"/>
                <a:cs typeface="Arial" pitchFamily="34" charset="0"/>
              </a:rPr>
              <a:t>Монітор, принтер, дисковод, флеш пам'ять, модем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38892" y="6007815"/>
            <a:ext cx="4761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latin typeface="Arial" pitchFamily="34" charset="0"/>
                <a:cs typeface="Arial" pitchFamily="34" charset="0"/>
              </a:rPr>
              <a:t>Клавіатура, мишка, сканер …..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34</a:t>
            </a:fld>
            <a:endParaRPr lang="ru-RU"/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581" y="2831576"/>
            <a:ext cx="4750101" cy="3213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16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Объект 2"/>
          <p:cNvSpPr>
            <a:spLocks noGrp="1"/>
          </p:cNvSpPr>
          <p:nvPr>
            <p:ph idx="4294967295"/>
          </p:nvPr>
        </p:nvSpPr>
        <p:spPr>
          <a:xfrm>
            <a:off x="323850" y="995968"/>
            <a:ext cx="8820150" cy="1878509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uk-UA" sz="2300" dirty="0" smtClean="0"/>
              <a:t>Сигнали синхронізації дій усіх пристроїв передаються керуючими лініями — </a:t>
            </a:r>
            <a:r>
              <a:rPr lang="uk-UA" sz="2300" b="1" i="1" dirty="0" smtClean="0"/>
              <a:t>шинами</a:t>
            </a:r>
            <a:r>
              <a:rPr lang="uk-UA" sz="2300" dirty="0" smtClean="0"/>
              <a:t>.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uk-UA" sz="2300" dirty="0" smtClean="0"/>
              <a:t>Можна виокремити три функціональні групи</a:t>
            </a:r>
            <a:r>
              <a:rPr lang="en-US" sz="2300" dirty="0" smtClean="0"/>
              <a:t> </a:t>
            </a:r>
            <a:r>
              <a:rPr lang="uk-UA" sz="2300" dirty="0" smtClean="0"/>
              <a:t>шин:</a:t>
            </a:r>
            <a:r>
              <a:rPr lang="uk-UA" sz="2300" i="1" dirty="0" smtClean="0"/>
              <a:t> </a:t>
            </a:r>
          </a:p>
          <a:p>
            <a:pPr marL="1371600" lvl="2" indent="-4572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uk-UA" sz="2300" b="1" i="1" dirty="0" smtClean="0"/>
              <a:t>шина адреси, </a:t>
            </a:r>
          </a:p>
          <a:p>
            <a:pPr marL="1371600" lvl="2" indent="-4572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uk-UA" sz="2300" b="1" i="1" dirty="0" smtClean="0"/>
              <a:t>шина даних</a:t>
            </a:r>
          </a:p>
          <a:p>
            <a:pPr marL="1371600" lvl="2" indent="-4572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uk-UA" sz="2300" b="1" i="1" dirty="0" smtClean="0"/>
              <a:t>шина керування.</a:t>
            </a:r>
            <a:r>
              <a:rPr lang="uk-UA" sz="2300" i="1" dirty="0" smtClean="0"/>
              <a:t> 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26626" y="5126963"/>
            <a:ext cx="8891868" cy="1344995"/>
          </a:xfrm>
          <a:prstGeom prst="roundRect">
            <a:avLst/>
          </a:prstGeom>
          <a:solidFill>
            <a:schemeClr val="tx2">
              <a:lumMod val="95000"/>
              <a:lumOff val="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300" dirty="0">
                <a:solidFill>
                  <a:schemeClr val="tx1"/>
                </a:solidFill>
              </a:rPr>
              <a:t>3) </a:t>
            </a:r>
            <a:r>
              <a:rPr lang="ru-RU" sz="2300" b="1" dirty="0">
                <a:solidFill>
                  <a:schemeClr val="tx1"/>
                </a:solidFill>
              </a:rPr>
              <a:t>По </a:t>
            </a:r>
            <a:r>
              <a:rPr lang="ru-RU" sz="2300" b="1" dirty="0" err="1" smtClean="0">
                <a:solidFill>
                  <a:schemeClr val="tx1"/>
                </a:solidFill>
              </a:rPr>
              <a:t>шині</a:t>
            </a:r>
            <a:r>
              <a:rPr lang="ru-RU" sz="2300" b="1" dirty="0" smtClean="0">
                <a:solidFill>
                  <a:schemeClr val="tx1"/>
                </a:solidFill>
              </a:rPr>
              <a:t> </a:t>
            </a:r>
            <a:r>
              <a:rPr lang="ru-RU" sz="2300" b="1" dirty="0" err="1" smtClean="0">
                <a:solidFill>
                  <a:schemeClr val="tx1"/>
                </a:solidFill>
              </a:rPr>
              <a:t>керування</a:t>
            </a:r>
            <a:r>
              <a:rPr lang="ru-RU" sz="2300" b="1" dirty="0" smtClean="0">
                <a:solidFill>
                  <a:schemeClr val="tx1"/>
                </a:solidFill>
              </a:rPr>
              <a:t> </a:t>
            </a:r>
            <a:r>
              <a:rPr lang="ru-RU" sz="2300" dirty="0" smtClean="0">
                <a:solidFill>
                  <a:schemeClr val="tx1"/>
                </a:solidFill>
              </a:rPr>
              <a:t>до </a:t>
            </a:r>
            <a:r>
              <a:rPr lang="ru-RU" sz="2300" dirty="0" err="1">
                <a:solidFill>
                  <a:schemeClr val="tx1"/>
                </a:solidFill>
              </a:rPr>
              <a:t>процесора</a:t>
            </a:r>
            <a:r>
              <a:rPr lang="ru-RU" sz="2300" dirty="0">
                <a:solidFill>
                  <a:schemeClr val="tx1"/>
                </a:solidFill>
              </a:rPr>
              <a:t> </a:t>
            </a:r>
            <a:r>
              <a:rPr lang="ru-RU" sz="2300" dirty="0" err="1">
                <a:solidFill>
                  <a:schemeClr val="tx1"/>
                </a:solidFill>
              </a:rPr>
              <a:t>надходять</a:t>
            </a:r>
            <a:r>
              <a:rPr lang="ru-RU" sz="2300" dirty="0">
                <a:solidFill>
                  <a:schemeClr val="tx1"/>
                </a:solidFill>
              </a:rPr>
              <a:t> </a:t>
            </a:r>
            <a:r>
              <a:rPr lang="ru-RU" sz="2300" dirty="0" err="1">
                <a:solidFill>
                  <a:schemeClr val="tx1"/>
                </a:solidFill>
              </a:rPr>
              <a:t>команди</a:t>
            </a:r>
            <a:r>
              <a:rPr lang="ru-RU" sz="2300" dirty="0">
                <a:solidFill>
                  <a:schemeClr val="tx1"/>
                </a:solidFill>
              </a:rPr>
              <a:t>, </a:t>
            </a:r>
            <a:r>
              <a:rPr lang="ru-RU" sz="2300" dirty="0" err="1">
                <a:solidFill>
                  <a:schemeClr val="tx1"/>
                </a:solidFill>
              </a:rPr>
              <a:t>від</a:t>
            </a:r>
            <a:r>
              <a:rPr lang="ru-RU" sz="2300" dirty="0">
                <a:solidFill>
                  <a:schemeClr val="tx1"/>
                </a:solidFill>
              </a:rPr>
              <a:t> </a:t>
            </a:r>
            <a:r>
              <a:rPr lang="ru-RU" sz="2300" dirty="0" err="1">
                <a:solidFill>
                  <a:schemeClr val="tx1"/>
                </a:solidFill>
              </a:rPr>
              <a:t>нього</a:t>
            </a:r>
            <a:r>
              <a:rPr lang="ru-RU" sz="2300" dirty="0">
                <a:solidFill>
                  <a:schemeClr val="tx1"/>
                </a:solidFill>
              </a:rPr>
              <a:t> </a:t>
            </a:r>
            <a:r>
              <a:rPr lang="ru-RU" sz="2300" dirty="0" err="1">
                <a:solidFill>
                  <a:schemeClr val="tx1"/>
                </a:solidFill>
              </a:rPr>
              <a:t>керуючі</a:t>
            </a:r>
            <a:r>
              <a:rPr lang="ru-RU" sz="2300" dirty="0">
                <a:solidFill>
                  <a:schemeClr val="tx1"/>
                </a:solidFill>
              </a:rPr>
              <a:t> </a:t>
            </a:r>
            <a:r>
              <a:rPr lang="ru-RU" sz="2300" dirty="0" err="1">
                <a:solidFill>
                  <a:schemeClr val="tx1"/>
                </a:solidFill>
              </a:rPr>
              <a:t>команди</a:t>
            </a:r>
            <a:r>
              <a:rPr lang="ru-RU" sz="2300" dirty="0">
                <a:solidFill>
                  <a:schemeClr val="tx1"/>
                </a:solidFill>
              </a:rPr>
              <a:t> </a:t>
            </a:r>
            <a:r>
              <a:rPr lang="ru-RU" sz="2300" dirty="0" err="1" smtClean="0">
                <a:solidFill>
                  <a:schemeClr val="tx1"/>
                </a:solidFill>
              </a:rPr>
              <a:t>передаються</a:t>
            </a:r>
            <a:r>
              <a:rPr lang="ru-RU" sz="2300" dirty="0" smtClean="0">
                <a:solidFill>
                  <a:schemeClr val="tx1"/>
                </a:solidFill>
              </a:rPr>
              <a:t> до </a:t>
            </a:r>
            <a:r>
              <a:rPr lang="ru-RU" sz="2300" dirty="0" err="1">
                <a:solidFill>
                  <a:schemeClr val="tx1"/>
                </a:solidFill>
              </a:rPr>
              <a:t>оперативної</a:t>
            </a:r>
            <a:r>
              <a:rPr lang="ru-RU" sz="2300" dirty="0">
                <a:solidFill>
                  <a:schemeClr val="tx1"/>
                </a:solidFill>
              </a:rPr>
              <a:t> </a:t>
            </a:r>
            <a:r>
              <a:rPr lang="ru-RU" sz="2300" dirty="0" err="1">
                <a:solidFill>
                  <a:schemeClr val="tx1"/>
                </a:solidFill>
              </a:rPr>
              <a:t>пам'яті</a:t>
            </a:r>
            <a:r>
              <a:rPr lang="ru-RU" sz="2300" dirty="0">
                <a:solidFill>
                  <a:schemeClr val="tx1"/>
                </a:solidFill>
              </a:rPr>
              <a:t> </a:t>
            </a:r>
            <a:r>
              <a:rPr lang="ru-RU" sz="2300" dirty="0" err="1">
                <a:solidFill>
                  <a:schemeClr val="tx1"/>
                </a:solidFill>
              </a:rPr>
              <a:t>або</a:t>
            </a:r>
            <a:r>
              <a:rPr lang="ru-RU" sz="2300" dirty="0">
                <a:solidFill>
                  <a:schemeClr val="tx1"/>
                </a:solidFill>
              </a:rPr>
              <a:t> до </a:t>
            </a:r>
            <a:r>
              <a:rPr lang="ru-RU" sz="2300" dirty="0" err="1">
                <a:solidFill>
                  <a:schemeClr val="tx1"/>
                </a:solidFill>
              </a:rPr>
              <a:t>пристроїв</a:t>
            </a:r>
            <a:r>
              <a:rPr lang="ru-RU" sz="2300" dirty="0">
                <a:solidFill>
                  <a:schemeClr val="tx1"/>
                </a:solidFill>
              </a:rPr>
              <a:t> вводу/</a:t>
            </a:r>
            <a:r>
              <a:rPr lang="ru-RU" sz="2300" dirty="0" err="1">
                <a:solidFill>
                  <a:schemeClr val="tx1"/>
                </a:solidFill>
              </a:rPr>
              <a:t>виводу</a:t>
            </a:r>
            <a:r>
              <a:rPr lang="ru-RU" sz="2300" dirty="0">
                <a:solidFill>
                  <a:schemeClr val="tx1"/>
                </a:solidFill>
              </a:rPr>
              <a:t>. </a:t>
            </a:r>
            <a:r>
              <a:rPr lang="ru-RU" sz="2300" dirty="0" smtClean="0">
                <a:solidFill>
                  <a:schemeClr val="tx1"/>
                </a:solidFill>
              </a:rPr>
              <a:t>Шина </a:t>
            </a:r>
            <a:r>
              <a:rPr lang="ru-RU" sz="2300" dirty="0" err="1" smtClean="0">
                <a:solidFill>
                  <a:schemeClr val="tx1"/>
                </a:solidFill>
              </a:rPr>
              <a:t>керування</a:t>
            </a:r>
            <a:r>
              <a:rPr lang="ru-RU" sz="2300" dirty="0" smtClean="0">
                <a:solidFill>
                  <a:schemeClr val="tx1"/>
                </a:solidFill>
              </a:rPr>
              <a:t> </a:t>
            </a:r>
            <a:r>
              <a:rPr lang="ru-RU" sz="2300" dirty="0" err="1" smtClean="0">
                <a:solidFill>
                  <a:schemeClr val="tx1"/>
                </a:solidFill>
              </a:rPr>
              <a:t>визначає</a:t>
            </a:r>
            <a:r>
              <a:rPr lang="ru-RU" sz="2300" dirty="0" smtClean="0">
                <a:solidFill>
                  <a:schemeClr val="tx1"/>
                </a:solidFill>
              </a:rPr>
              <a:t> </a:t>
            </a:r>
            <a:r>
              <a:rPr lang="ru-RU" sz="2300" dirty="0" err="1">
                <a:solidFill>
                  <a:schemeClr val="tx1"/>
                </a:solidFill>
              </a:rPr>
              <a:t>розрядність</a:t>
            </a:r>
            <a:r>
              <a:rPr lang="ru-RU" sz="2300" dirty="0">
                <a:solidFill>
                  <a:schemeClr val="tx1"/>
                </a:solidFill>
              </a:rPr>
              <a:t> </a:t>
            </a:r>
            <a:r>
              <a:rPr lang="ru-RU" sz="2300" dirty="0" err="1">
                <a:solidFill>
                  <a:schemeClr val="tx1"/>
                </a:solidFill>
              </a:rPr>
              <a:t>процесора</a:t>
            </a:r>
            <a:endParaRPr lang="uk-UA" sz="2300" dirty="0">
              <a:solidFill>
                <a:schemeClr val="tx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26626" y="2980093"/>
            <a:ext cx="8891868" cy="910589"/>
          </a:xfrm>
          <a:prstGeom prst="roundRect">
            <a:avLst/>
          </a:prstGeom>
          <a:solidFill>
            <a:schemeClr val="tx2">
              <a:lumMod val="95000"/>
              <a:lumOff val="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300" dirty="0">
                <a:solidFill>
                  <a:schemeClr val="tx1"/>
                </a:solidFill>
              </a:rPr>
              <a:t>1) </a:t>
            </a:r>
            <a:r>
              <a:rPr lang="uk-UA" sz="2300" b="1" dirty="0" smtClean="0">
                <a:solidFill>
                  <a:schemeClr val="tx1"/>
                </a:solidFill>
              </a:rPr>
              <a:t>Шина адреси </a:t>
            </a:r>
            <a:r>
              <a:rPr lang="uk-UA" sz="2300" dirty="0" smtClean="0">
                <a:solidFill>
                  <a:schemeClr val="tx1"/>
                </a:solidFill>
              </a:rPr>
              <a:t>забезпечує п</a:t>
            </a:r>
            <a:r>
              <a:rPr lang="ru-RU" sz="2300" dirty="0" err="1" smtClean="0">
                <a:solidFill>
                  <a:schemeClr val="tx1"/>
                </a:solidFill>
              </a:rPr>
              <a:t>ересилання</a:t>
            </a:r>
            <a:r>
              <a:rPr lang="ru-RU" sz="2300" dirty="0" smtClean="0">
                <a:solidFill>
                  <a:schemeClr val="tx1"/>
                </a:solidFill>
              </a:rPr>
              <a:t> адрес </a:t>
            </a:r>
            <a:r>
              <a:rPr lang="ru-RU" sz="2300" dirty="0" err="1">
                <a:solidFill>
                  <a:schemeClr val="tx1"/>
                </a:solidFill>
              </a:rPr>
              <a:t>комірок</a:t>
            </a:r>
            <a:r>
              <a:rPr lang="ru-RU" sz="2300" dirty="0">
                <a:solidFill>
                  <a:schemeClr val="tx1"/>
                </a:solidFill>
              </a:rPr>
              <a:t> </a:t>
            </a:r>
            <a:r>
              <a:rPr lang="ru-RU" sz="2300" dirty="0" err="1">
                <a:solidFill>
                  <a:schemeClr val="tx1"/>
                </a:solidFill>
              </a:rPr>
              <a:t>оперативної</a:t>
            </a:r>
            <a:r>
              <a:rPr lang="ru-RU" sz="2300" dirty="0">
                <a:solidFill>
                  <a:schemeClr val="tx1"/>
                </a:solidFill>
              </a:rPr>
              <a:t> </a:t>
            </a:r>
            <a:r>
              <a:rPr lang="ru-RU" sz="2300" dirty="0" err="1">
                <a:solidFill>
                  <a:schemeClr val="tx1"/>
                </a:solidFill>
              </a:rPr>
              <a:t>пам'яті</a:t>
            </a:r>
            <a:r>
              <a:rPr lang="ru-RU" sz="2300" dirty="0">
                <a:solidFill>
                  <a:schemeClr val="tx1"/>
                </a:solidFill>
              </a:rPr>
              <a:t>, з </a:t>
            </a:r>
            <a:r>
              <a:rPr lang="ru-RU" sz="2300" dirty="0" err="1">
                <a:solidFill>
                  <a:schemeClr val="tx1"/>
                </a:solidFill>
              </a:rPr>
              <a:t>яких</a:t>
            </a:r>
            <a:r>
              <a:rPr lang="ru-RU" sz="2300" dirty="0">
                <a:solidFill>
                  <a:schemeClr val="tx1"/>
                </a:solidFill>
              </a:rPr>
              <a:t> </a:t>
            </a:r>
            <a:r>
              <a:rPr lang="ru-RU" sz="2300" dirty="0" err="1">
                <a:solidFill>
                  <a:schemeClr val="tx1"/>
                </a:solidFill>
              </a:rPr>
              <a:t>процесор</a:t>
            </a:r>
            <a:r>
              <a:rPr lang="ru-RU" sz="2300" dirty="0">
                <a:solidFill>
                  <a:schemeClr val="tx1"/>
                </a:solidFill>
              </a:rPr>
              <a:t> </a:t>
            </a:r>
            <a:r>
              <a:rPr lang="ru-RU" sz="2300" dirty="0" err="1">
                <a:solidFill>
                  <a:schemeClr val="tx1"/>
                </a:solidFill>
              </a:rPr>
              <a:t>вибирає</a:t>
            </a:r>
            <a:r>
              <a:rPr lang="ru-RU" sz="2300" dirty="0">
                <a:solidFill>
                  <a:schemeClr val="tx1"/>
                </a:solidFill>
              </a:rPr>
              <a:t> </a:t>
            </a:r>
            <a:r>
              <a:rPr lang="ru-RU" sz="2300" dirty="0" err="1">
                <a:solidFill>
                  <a:schemeClr val="tx1"/>
                </a:solidFill>
              </a:rPr>
              <a:t>команди</a:t>
            </a:r>
            <a:r>
              <a:rPr lang="ru-RU" sz="2300" dirty="0">
                <a:solidFill>
                  <a:schemeClr val="tx1"/>
                </a:solidFill>
              </a:rPr>
              <a:t> та </a:t>
            </a:r>
            <a:r>
              <a:rPr lang="ru-RU" sz="2300" dirty="0" err="1">
                <a:solidFill>
                  <a:schemeClr val="tx1"/>
                </a:solidFill>
              </a:rPr>
              <a:t>дані</a:t>
            </a:r>
            <a:r>
              <a:rPr lang="ru-RU" sz="2300" dirty="0">
                <a:solidFill>
                  <a:schemeClr val="tx1"/>
                </a:solidFill>
              </a:rPr>
              <a:t> для </a:t>
            </a:r>
            <a:r>
              <a:rPr lang="ru-RU" sz="2300" dirty="0" err="1">
                <a:solidFill>
                  <a:schemeClr val="tx1"/>
                </a:solidFill>
              </a:rPr>
              <a:t>цих</a:t>
            </a:r>
            <a:r>
              <a:rPr lang="ru-RU" sz="2300" dirty="0">
                <a:solidFill>
                  <a:schemeClr val="tx1"/>
                </a:solidFill>
              </a:rPr>
              <a:t> команд</a:t>
            </a:r>
            <a:endParaRPr lang="uk-UA" sz="2300" dirty="0">
              <a:solidFill>
                <a:schemeClr val="tx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26626" y="3994059"/>
            <a:ext cx="8891868" cy="999525"/>
          </a:xfrm>
          <a:prstGeom prst="roundRect">
            <a:avLst/>
          </a:prstGeom>
          <a:solidFill>
            <a:srgbClr val="CCFF6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300" dirty="0">
                <a:solidFill>
                  <a:schemeClr val="tx1"/>
                </a:solidFill>
              </a:rPr>
              <a:t>2) </a:t>
            </a:r>
            <a:r>
              <a:rPr lang="uk-UA" sz="2300" b="1" dirty="0" smtClean="0">
                <a:solidFill>
                  <a:schemeClr val="tx1"/>
                </a:solidFill>
              </a:rPr>
              <a:t>Шина даних </a:t>
            </a:r>
            <a:r>
              <a:rPr lang="uk-UA" sz="2300" dirty="0" smtClean="0">
                <a:solidFill>
                  <a:schemeClr val="tx1"/>
                </a:solidFill>
              </a:rPr>
              <a:t>п</a:t>
            </a:r>
            <a:r>
              <a:rPr lang="ru-RU" sz="2300" dirty="0" err="1" smtClean="0">
                <a:solidFill>
                  <a:schemeClr val="tx1"/>
                </a:solidFill>
              </a:rPr>
              <a:t>ризначена</a:t>
            </a:r>
            <a:r>
              <a:rPr lang="ru-RU" sz="2300" dirty="0" smtClean="0">
                <a:solidFill>
                  <a:schemeClr val="tx1"/>
                </a:solidFill>
              </a:rPr>
              <a:t> </a:t>
            </a:r>
            <a:r>
              <a:rPr lang="ru-RU" sz="2300" dirty="0">
                <a:solidFill>
                  <a:schemeClr val="tx1"/>
                </a:solidFill>
              </a:rPr>
              <a:t>для </a:t>
            </a:r>
            <a:r>
              <a:rPr lang="ru-RU" sz="2300" dirty="0" err="1">
                <a:solidFill>
                  <a:schemeClr val="tx1"/>
                </a:solidFill>
              </a:rPr>
              <a:t>передачі</a:t>
            </a:r>
            <a:r>
              <a:rPr lang="ru-RU" sz="2300" dirty="0">
                <a:solidFill>
                  <a:schemeClr val="tx1"/>
                </a:solidFill>
              </a:rPr>
              <a:t> </a:t>
            </a:r>
            <a:r>
              <a:rPr lang="ru-RU" sz="2300" dirty="0" err="1">
                <a:solidFill>
                  <a:schemeClr val="tx1"/>
                </a:solidFill>
              </a:rPr>
              <a:t>даних</a:t>
            </a:r>
            <a:r>
              <a:rPr lang="ru-RU" sz="2300" dirty="0">
                <a:solidFill>
                  <a:schemeClr val="tx1"/>
                </a:solidFill>
              </a:rPr>
              <a:t> </a:t>
            </a:r>
            <a:r>
              <a:rPr lang="ru-RU" sz="2300" dirty="0" err="1">
                <a:solidFill>
                  <a:schemeClr val="tx1"/>
                </a:solidFill>
              </a:rPr>
              <a:t>між</a:t>
            </a:r>
            <a:r>
              <a:rPr lang="ru-RU" sz="2300" dirty="0">
                <a:solidFill>
                  <a:schemeClr val="tx1"/>
                </a:solidFill>
              </a:rPr>
              <a:t> </a:t>
            </a:r>
            <a:r>
              <a:rPr lang="ru-RU" sz="2300" dirty="0" err="1">
                <a:solidFill>
                  <a:schemeClr val="tx1"/>
                </a:solidFill>
              </a:rPr>
              <a:t>електронними</a:t>
            </a:r>
            <a:r>
              <a:rPr lang="ru-RU" sz="2300" dirty="0">
                <a:solidFill>
                  <a:schemeClr val="tx1"/>
                </a:solidFill>
              </a:rPr>
              <a:t> модулями </a:t>
            </a:r>
            <a:r>
              <a:rPr lang="ru-RU" sz="2300" dirty="0" err="1">
                <a:solidFill>
                  <a:schemeClr val="tx1"/>
                </a:solidFill>
              </a:rPr>
              <a:t>комп'ютера</a:t>
            </a:r>
            <a:r>
              <a:rPr lang="ru-RU" sz="2300" dirty="0">
                <a:solidFill>
                  <a:schemeClr val="tx1"/>
                </a:solidFill>
              </a:rPr>
              <a:t>. </a:t>
            </a:r>
            <a:r>
              <a:rPr lang="ru-RU" sz="2300" dirty="0" err="1">
                <a:solidFill>
                  <a:schemeClr val="tx1"/>
                </a:solidFill>
              </a:rPr>
              <a:t>Характеризується</a:t>
            </a:r>
            <a:r>
              <a:rPr lang="ru-RU" sz="2300" dirty="0">
                <a:solidFill>
                  <a:schemeClr val="tx1"/>
                </a:solidFill>
              </a:rPr>
              <a:t> </a:t>
            </a:r>
            <a:r>
              <a:rPr lang="ru-RU" sz="2300" dirty="0" err="1">
                <a:solidFill>
                  <a:schemeClr val="tx1"/>
                </a:solidFill>
              </a:rPr>
              <a:t>розрядністю</a:t>
            </a:r>
            <a:r>
              <a:rPr lang="ru-RU" sz="2300" dirty="0">
                <a:solidFill>
                  <a:schemeClr val="tx1"/>
                </a:solidFill>
              </a:rPr>
              <a:t>, </a:t>
            </a:r>
            <a:r>
              <a:rPr lang="ru-RU" sz="2300" dirty="0" err="1">
                <a:solidFill>
                  <a:schemeClr val="tx1"/>
                </a:solidFill>
              </a:rPr>
              <a:t>тобто</a:t>
            </a:r>
            <a:r>
              <a:rPr lang="ru-RU" sz="2300" dirty="0">
                <a:solidFill>
                  <a:schemeClr val="tx1"/>
                </a:solidFill>
              </a:rPr>
              <a:t> </a:t>
            </a:r>
            <a:r>
              <a:rPr lang="ru-RU" sz="2300" dirty="0" err="1">
                <a:solidFill>
                  <a:schemeClr val="tx1"/>
                </a:solidFill>
              </a:rPr>
              <a:t>кількістю</a:t>
            </a:r>
            <a:r>
              <a:rPr lang="ru-RU" sz="2300" dirty="0">
                <a:solidFill>
                  <a:schemeClr val="tx1"/>
                </a:solidFill>
              </a:rPr>
              <a:t> </a:t>
            </a:r>
            <a:r>
              <a:rPr lang="ru-RU" sz="2300" dirty="0" err="1">
                <a:solidFill>
                  <a:schemeClr val="tx1"/>
                </a:solidFill>
              </a:rPr>
              <a:t>ліній</a:t>
            </a:r>
            <a:r>
              <a:rPr lang="ru-RU" sz="2300" dirty="0">
                <a:solidFill>
                  <a:schemeClr val="tx1"/>
                </a:solidFill>
              </a:rPr>
              <a:t> в </a:t>
            </a:r>
            <a:r>
              <a:rPr lang="ru-RU" sz="2300" dirty="0" err="1">
                <a:solidFill>
                  <a:schemeClr val="tx1"/>
                </a:solidFill>
              </a:rPr>
              <a:t>шині</a:t>
            </a:r>
            <a:r>
              <a:rPr lang="ru-RU" sz="2300" dirty="0">
                <a:solidFill>
                  <a:schemeClr val="tx1"/>
                </a:solidFill>
              </a:rPr>
              <a:t>.</a:t>
            </a:r>
            <a:endParaRPr lang="uk-UA" sz="2300" dirty="0">
              <a:solidFill>
                <a:schemeClr val="tx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z="2300" smtClean="0"/>
              <a:pPr/>
              <a:t>35</a:t>
            </a:fld>
            <a:endParaRPr lang="ru-RU" sz="230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23850" y="116632"/>
            <a:ext cx="8820150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600" b="1" dirty="0">
                <a:latin typeface="Calibri" panose="020F0502020204030204" pitchFamily="34" charset="0"/>
              </a:rPr>
              <a:t>Пристрої введення-виведення</a:t>
            </a:r>
            <a:endParaRPr lang="ru-RU" sz="36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4214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36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70329" y="1008601"/>
            <a:ext cx="8973671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200" b="1" dirty="0" err="1"/>
              <a:t>Процесор</a:t>
            </a:r>
            <a:r>
              <a:rPr lang="ru-RU" sz="2200" dirty="0"/>
              <a:t> є </a:t>
            </a:r>
            <a:r>
              <a:rPr lang="ru-RU" sz="2200" dirty="0" err="1" smtClean="0"/>
              <a:t>найважливішим</a:t>
            </a:r>
            <a:r>
              <a:rPr lang="ru-RU" sz="2200" dirty="0" smtClean="0"/>
              <a:t> </a:t>
            </a:r>
            <a:r>
              <a:rPr lang="ru-RU" sz="2200" dirty="0"/>
              <a:t>компонентом в </a:t>
            </a:r>
            <a:r>
              <a:rPr lang="ru-RU" sz="2200" dirty="0" err="1"/>
              <a:t>комп’ютері</a:t>
            </a:r>
            <a:r>
              <a:rPr lang="ru-RU" sz="2200" dirty="0"/>
              <a:t>. </a:t>
            </a:r>
            <a:endParaRPr lang="ru-RU" sz="22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200" dirty="0" smtClean="0"/>
              <a:t>Одна </a:t>
            </a:r>
            <a:r>
              <a:rPr lang="ru-RU" sz="2200" dirty="0"/>
              <a:t>з </a:t>
            </a:r>
            <a:r>
              <a:rPr lang="ru-RU" sz="2200" dirty="0" err="1"/>
              <a:t>основних</a:t>
            </a:r>
            <a:r>
              <a:rPr lang="ru-RU" sz="2200" dirty="0"/>
              <a:t> </a:t>
            </a:r>
            <a:r>
              <a:rPr lang="ru-RU" sz="2200" b="1" dirty="0" err="1"/>
              <a:t>функцій</a:t>
            </a:r>
            <a:r>
              <a:rPr lang="ru-RU" sz="2200" b="1" dirty="0"/>
              <a:t> </a:t>
            </a:r>
            <a:r>
              <a:rPr lang="ru-RU" sz="2200" b="1" dirty="0" err="1"/>
              <a:t>процесора</a:t>
            </a:r>
            <a:r>
              <a:rPr lang="ru-RU" sz="2200" b="1" dirty="0"/>
              <a:t> </a:t>
            </a:r>
            <a:r>
              <a:rPr lang="ru-RU" sz="2200" dirty="0"/>
              <a:t>-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обробка</a:t>
            </a:r>
            <a:r>
              <a:rPr lang="ru-RU" sz="2200" dirty="0"/>
              <a:t> </a:t>
            </a:r>
            <a:r>
              <a:rPr lang="ru-RU" sz="2200" dirty="0" err="1"/>
              <a:t>даних</a:t>
            </a:r>
            <a:r>
              <a:rPr lang="ru-RU" sz="2200" dirty="0"/>
              <a:t> </a:t>
            </a:r>
            <a:r>
              <a:rPr lang="ru-RU" sz="2200" dirty="0" err="1"/>
              <a:t>згідно</a:t>
            </a:r>
            <a:r>
              <a:rPr lang="ru-RU" sz="2200" dirty="0"/>
              <a:t> </a:t>
            </a:r>
            <a:r>
              <a:rPr lang="uk-UA" sz="2200" dirty="0" smtClean="0"/>
              <a:t>з </a:t>
            </a:r>
            <a:r>
              <a:rPr lang="ru-RU" sz="2200" dirty="0" err="1" smtClean="0"/>
              <a:t>комп’ютерною</a:t>
            </a:r>
            <a:r>
              <a:rPr lang="ru-RU" sz="2200" dirty="0" smtClean="0"/>
              <a:t> </a:t>
            </a:r>
            <a:r>
              <a:rPr lang="ru-RU" sz="2200" dirty="0" err="1" smtClean="0"/>
              <a:t>програмою</a:t>
            </a:r>
            <a:r>
              <a:rPr lang="ru-RU" sz="2200" dirty="0" smtClean="0"/>
              <a:t>, </a:t>
            </a:r>
            <a:r>
              <a:rPr lang="ru-RU" sz="2200" dirty="0"/>
              <a:t>яка є </a:t>
            </a:r>
            <a:r>
              <a:rPr lang="ru-RU" sz="2200" dirty="0" smtClean="0"/>
              <a:t>списком </a:t>
            </a:r>
            <a:r>
              <a:rPr lang="ru-RU" sz="2200" dirty="0" err="1"/>
              <a:t>інструкцій</a:t>
            </a:r>
            <a:r>
              <a:rPr lang="ru-RU" sz="2200" dirty="0"/>
              <a:t>, шляхом </a:t>
            </a:r>
            <a:r>
              <a:rPr lang="ru-RU" sz="2200" dirty="0" err="1"/>
              <a:t>виконання</a:t>
            </a:r>
            <a:r>
              <a:rPr lang="ru-RU" sz="2200" dirty="0"/>
              <a:t> </a:t>
            </a:r>
            <a:r>
              <a:rPr lang="ru-RU" sz="2200" dirty="0" err="1"/>
              <a:t>арифметичних</a:t>
            </a:r>
            <a:r>
              <a:rPr lang="ru-RU" sz="2200" dirty="0"/>
              <a:t> і </a:t>
            </a:r>
            <a:r>
              <a:rPr lang="ru-RU" sz="2200" dirty="0" err="1"/>
              <a:t>логічних</a:t>
            </a:r>
            <a:r>
              <a:rPr lang="ru-RU" sz="2200" dirty="0"/>
              <a:t> </a:t>
            </a:r>
            <a:r>
              <a:rPr lang="ru-RU" sz="2200" dirty="0" err="1"/>
              <a:t>операцій</a:t>
            </a:r>
            <a:r>
              <a:rPr lang="ru-RU" sz="2200" dirty="0"/>
              <a:t> над фрагментами </a:t>
            </a:r>
            <a:r>
              <a:rPr lang="ru-RU" sz="2200" dirty="0" err="1"/>
              <a:t>даних</a:t>
            </a:r>
            <a:r>
              <a:rPr lang="ru-RU" sz="22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ru-RU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200" dirty="0" err="1"/>
              <a:t>Кожна</a:t>
            </a:r>
            <a:r>
              <a:rPr lang="ru-RU" sz="2200" dirty="0"/>
              <a:t> </a:t>
            </a:r>
            <a:r>
              <a:rPr lang="ru-RU" sz="2200" dirty="0" err="1"/>
              <a:t>інструкція</a:t>
            </a:r>
            <a:r>
              <a:rPr lang="ru-RU" sz="2200" dirty="0"/>
              <a:t> в </a:t>
            </a:r>
            <a:r>
              <a:rPr lang="ru-RU" sz="2200" dirty="0" err="1"/>
              <a:t>програмі</a:t>
            </a:r>
            <a:r>
              <a:rPr lang="ru-RU" sz="2200" dirty="0"/>
              <a:t> -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b="1" dirty="0"/>
              <a:t>команда</a:t>
            </a:r>
            <a:r>
              <a:rPr lang="ru-RU" sz="2200" dirty="0"/>
              <a:t>, яка «</a:t>
            </a:r>
            <a:r>
              <a:rPr lang="ru-RU" sz="2200" dirty="0" err="1"/>
              <a:t>повідомляє</a:t>
            </a:r>
            <a:r>
              <a:rPr lang="ru-RU" sz="2200" dirty="0"/>
              <a:t>» </a:t>
            </a:r>
            <a:r>
              <a:rPr lang="ru-RU" sz="2200" dirty="0" err="1"/>
              <a:t>процесору</a:t>
            </a:r>
            <a:r>
              <a:rPr lang="ru-RU" sz="2200" dirty="0"/>
              <a:t>, яку </a:t>
            </a:r>
            <a:r>
              <a:rPr lang="ru-RU" sz="2200" dirty="0" err="1"/>
              <a:t>операцію</a:t>
            </a:r>
            <a:r>
              <a:rPr lang="ru-RU" sz="2200" dirty="0"/>
              <a:t> </a:t>
            </a:r>
            <a:r>
              <a:rPr lang="ru-RU" sz="2200" dirty="0" err="1"/>
              <a:t>він</a:t>
            </a:r>
            <a:r>
              <a:rPr lang="ru-RU" sz="2200" dirty="0"/>
              <a:t> повинен </a:t>
            </a:r>
            <a:r>
              <a:rPr lang="ru-RU" sz="2200" dirty="0" err="1"/>
              <a:t>виконати</a:t>
            </a:r>
            <a:r>
              <a:rPr lang="ru-RU" sz="2200" dirty="0"/>
              <a:t>. </a:t>
            </a:r>
            <a:endParaRPr lang="ru-RU" sz="2200" dirty="0" smtClean="0"/>
          </a:p>
          <a:p>
            <a:r>
              <a:rPr lang="ru-RU" sz="2200" dirty="0"/>
              <a:t> </a:t>
            </a:r>
            <a:r>
              <a:rPr lang="ru-RU" sz="2200" dirty="0" smtClean="0"/>
              <a:t>     </a:t>
            </a:r>
            <a:r>
              <a:rPr lang="ru-RU" sz="2200" b="1" dirty="0" err="1" smtClean="0">
                <a:solidFill>
                  <a:srgbClr val="006600"/>
                </a:solidFill>
              </a:rPr>
              <a:t>Наприклад</a:t>
            </a:r>
            <a:r>
              <a:rPr lang="ru-RU" sz="2200" b="1" dirty="0" smtClean="0">
                <a:solidFill>
                  <a:srgbClr val="006600"/>
                </a:solidFill>
              </a:rPr>
              <a:t>, </a:t>
            </a:r>
            <a:r>
              <a:rPr lang="ru-RU" sz="2200" b="1" dirty="0" err="1" smtClean="0">
                <a:solidFill>
                  <a:srgbClr val="006600"/>
                </a:solidFill>
              </a:rPr>
              <a:t>інструкція</a:t>
            </a:r>
            <a:r>
              <a:rPr lang="ru-RU" sz="2200" b="1" dirty="0" smtClean="0">
                <a:solidFill>
                  <a:srgbClr val="006600"/>
                </a:solidFill>
              </a:rPr>
              <a:t> 10111010.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ru-RU" sz="22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uk-UA" sz="2200" b="0" i="0" dirty="0" smtClean="0">
                <a:effectLst/>
              </a:rPr>
              <a:t>Усі інструкції (команди) записуються в </a:t>
            </a:r>
            <a:r>
              <a:rPr lang="uk-UA" sz="2200" b="0" i="0" dirty="0" err="1" smtClean="0">
                <a:effectLst/>
              </a:rPr>
              <a:t>комп</a:t>
            </a:r>
            <a:r>
              <a:rPr lang="en-US" sz="2200" b="0" i="0" dirty="0" smtClean="0">
                <a:effectLst/>
              </a:rPr>
              <a:t>’</a:t>
            </a:r>
            <a:r>
              <a:rPr lang="uk-UA" sz="2200" b="0" i="0" dirty="0" err="1" smtClean="0">
                <a:effectLst/>
              </a:rPr>
              <a:t>ютер</a:t>
            </a:r>
            <a:r>
              <a:rPr lang="uk-UA" sz="2200" b="0" i="0" dirty="0" smtClean="0">
                <a:effectLst/>
              </a:rPr>
              <a:t> у </a:t>
            </a:r>
            <a:r>
              <a:rPr lang="uk-UA" sz="2200" b="1" i="0" dirty="0" smtClean="0">
                <a:effectLst/>
              </a:rPr>
              <a:t>двійковій системі </a:t>
            </a:r>
            <a:r>
              <a:rPr lang="uk-UA" sz="2200" b="0" i="0" dirty="0" smtClean="0">
                <a:effectLst/>
              </a:rPr>
              <a:t>числення, що являє </a:t>
            </a:r>
            <a:r>
              <a:rPr lang="uk-UA" sz="2200" b="1" i="0" dirty="0" smtClean="0">
                <a:effectLst/>
              </a:rPr>
              <a:t>машинну мову </a:t>
            </a:r>
            <a:r>
              <a:rPr lang="uk-UA" sz="2200" b="1" dirty="0" err="1"/>
              <a:t>комп</a:t>
            </a:r>
            <a:r>
              <a:rPr lang="en-US" sz="2200" b="1" dirty="0"/>
              <a:t>’</a:t>
            </a:r>
            <a:r>
              <a:rPr lang="uk-UA" sz="2200" b="1" dirty="0" err="1" smtClean="0"/>
              <a:t>ютера</a:t>
            </a:r>
            <a:r>
              <a:rPr lang="uk-UA" sz="2200" dirty="0" smtClean="0"/>
              <a:t>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uk-UA" sz="2200" b="0" i="0" dirty="0" smtClean="0">
              <a:effectLst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200" dirty="0" err="1"/>
              <a:t>Процесор</a:t>
            </a:r>
            <a:r>
              <a:rPr lang="ru-RU" sz="2200" dirty="0"/>
              <a:t> </a:t>
            </a:r>
            <a:r>
              <a:rPr lang="ru-RU" sz="2200" dirty="0" err="1"/>
              <a:t>комп’ютера</a:t>
            </a:r>
            <a:r>
              <a:rPr lang="ru-RU" sz="2200" dirty="0"/>
              <a:t> </a:t>
            </a:r>
            <a:r>
              <a:rPr lang="ru-RU" sz="2200" dirty="0" err="1"/>
              <a:t>може</a:t>
            </a:r>
            <a:r>
              <a:rPr lang="ru-RU" sz="2200" dirty="0"/>
              <a:t> </a:t>
            </a:r>
            <a:r>
              <a:rPr lang="ru-RU" sz="2200" dirty="0" err="1"/>
              <a:t>розуміти</a:t>
            </a:r>
            <a:r>
              <a:rPr lang="ru-RU" sz="2200" dirty="0"/>
              <a:t> </a:t>
            </a:r>
            <a:r>
              <a:rPr lang="ru-RU" sz="2200" dirty="0" err="1"/>
              <a:t>лише</a:t>
            </a:r>
            <a:r>
              <a:rPr lang="ru-RU" sz="2200" dirty="0"/>
              <a:t> </a:t>
            </a:r>
            <a:r>
              <a:rPr lang="ru-RU" sz="2200" dirty="0" err="1"/>
              <a:t>ті</a:t>
            </a:r>
            <a:r>
              <a:rPr lang="ru-RU" sz="2200" dirty="0"/>
              <a:t> </a:t>
            </a:r>
            <a:r>
              <a:rPr lang="ru-RU" sz="2200" dirty="0" err="1"/>
              <a:t>інструкції</a:t>
            </a:r>
            <a:r>
              <a:rPr lang="ru-RU" sz="2200" dirty="0"/>
              <a:t>, </a:t>
            </a:r>
            <a:r>
              <a:rPr lang="ru-RU" sz="2200" dirty="0" err="1"/>
              <a:t>які</a:t>
            </a:r>
            <a:r>
              <a:rPr lang="ru-RU" sz="2200" dirty="0"/>
              <a:t> </a:t>
            </a:r>
            <a:r>
              <a:rPr lang="ru-RU" sz="2200" dirty="0" err="1"/>
              <a:t>написані</a:t>
            </a:r>
            <a:r>
              <a:rPr lang="ru-RU" sz="2200" dirty="0"/>
              <a:t> на </a:t>
            </a:r>
            <a:r>
              <a:rPr lang="ru-RU" sz="2200" b="1" dirty="0" err="1"/>
              <a:t>машинній</a:t>
            </a:r>
            <a:r>
              <a:rPr lang="ru-RU" sz="2200" b="1" dirty="0"/>
              <a:t> </a:t>
            </a:r>
            <a:r>
              <a:rPr lang="ru-RU" sz="2200" b="1" dirty="0" err="1"/>
              <a:t>мові</a:t>
            </a:r>
            <a:r>
              <a:rPr lang="ru-RU" sz="2200" dirty="0" smtClean="0"/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Поняття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машинної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мови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33140507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37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5163" y="1080748"/>
            <a:ext cx="8973671" cy="5524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200" b="1" dirty="0" err="1" smtClean="0"/>
              <a:t>Машинна</a:t>
            </a:r>
            <a:r>
              <a:rPr lang="ru-RU" sz="2200" b="1" dirty="0" smtClean="0"/>
              <a:t> </a:t>
            </a:r>
            <a:r>
              <a:rPr lang="ru-RU" sz="2200" b="1" dirty="0" err="1"/>
              <a:t>мова</a:t>
            </a:r>
            <a:r>
              <a:rPr lang="ru-RU" sz="2200" dirty="0"/>
              <a:t> -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штучна</a:t>
            </a:r>
            <a:r>
              <a:rPr lang="ru-RU" sz="2200" dirty="0"/>
              <a:t> </a:t>
            </a:r>
            <a:r>
              <a:rPr lang="ru-RU" sz="2200" dirty="0" err="1"/>
              <a:t>мова</a:t>
            </a:r>
            <a:r>
              <a:rPr lang="ru-RU" sz="2200" dirty="0"/>
              <a:t>, створена для </a:t>
            </a:r>
            <a:r>
              <a:rPr lang="ru-RU" sz="2200" dirty="0" err="1"/>
              <a:t>передачі</a:t>
            </a:r>
            <a:r>
              <a:rPr lang="ru-RU" sz="2200" dirty="0"/>
              <a:t> команд </a:t>
            </a:r>
            <a:r>
              <a:rPr lang="ru-RU" sz="2200" dirty="0" err="1"/>
              <a:t>комп’ютеру</a:t>
            </a:r>
            <a:r>
              <a:rPr lang="ru-RU" sz="2200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ru-RU" sz="2200" dirty="0" smtClean="0"/>
              <a:t>За </a:t>
            </a:r>
            <a:r>
              <a:rPr lang="ru-RU" sz="2200" dirty="0" err="1"/>
              <a:t>допомогою</a:t>
            </a:r>
            <a:r>
              <a:rPr lang="ru-RU" sz="2200" dirty="0"/>
              <a:t> </a:t>
            </a:r>
            <a:r>
              <a:rPr lang="ru-RU" sz="2200" dirty="0" err="1"/>
              <a:t>машинної</a:t>
            </a:r>
            <a:r>
              <a:rPr lang="ru-RU" sz="2200" dirty="0"/>
              <a:t> </a:t>
            </a:r>
            <a:r>
              <a:rPr lang="ru-RU" sz="2200" dirty="0" err="1"/>
              <a:t>мови</a:t>
            </a:r>
            <a:r>
              <a:rPr lang="ru-RU" sz="2200" dirty="0"/>
              <a:t> </a:t>
            </a:r>
            <a:r>
              <a:rPr lang="ru-RU" sz="2200" dirty="0" err="1"/>
              <a:t>створюються</a:t>
            </a:r>
            <a:r>
              <a:rPr lang="ru-RU" sz="2200" dirty="0"/>
              <a:t> </a:t>
            </a:r>
            <a:r>
              <a:rPr lang="ru-RU" sz="2200" dirty="0" err="1"/>
              <a:t>ефективні</a:t>
            </a:r>
            <a:r>
              <a:rPr lang="ru-RU" sz="2200" dirty="0"/>
              <a:t> </a:t>
            </a:r>
            <a:r>
              <a:rPr lang="ru-RU" sz="2200" dirty="0" err="1"/>
              <a:t>програми</a:t>
            </a:r>
            <a:r>
              <a:rPr lang="ru-RU" sz="2200" dirty="0"/>
              <a:t>, </a:t>
            </a:r>
            <a:r>
              <a:rPr lang="ru-RU" sz="2200" dirty="0" err="1"/>
              <a:t>оскільки</a:t>
            </a:r>
            <a:r>
              <a:rPr lang="ru-RU" sz="2200" dirty="0"/>
              <a:t> </a:t>
            </a:r>
            <a:r>
              <a:rPr lang="ru-RU" sz="2200" dirty="0" err="1"/>
              <a:t>розробник</a:t>
            </a:r>
            <a:r>
              <a:rPr lang="ru-RU" sz="2200" dirty="0"/>
              <a:t> </a:t>
            </a:r>
            <a:r>
              <a:rPr lang="ru-RU" sz="2200" dirty="0" err="1"/>
              <a:t>отримує</a:t>
            </a:r>
            <a:r>
              <a:rPr lang="ru-RU" sz="2200" dirty="0"/>
              <a:t> доступ до </a:t>
            </a:r>
            <a:r>
              <a:rPr lang="ru-RU" sz="2200" dirty="0" err="1"/>
              <a:t>всіх</a:t>
            </a:r>
            <a:r>
              <a:rPr lang="ru-RU" sz="2200" dirty="0"/>
              <a:t> </a:t>
            </a:r>
            <a:r>
              <a:rPr lang="ru-RU" sz="2200" dirty="0" err="1"/>
              <a:t>можливостей</a:t>
            </a:r>
            <a:r>
              <a:rPr lang="ru-RU" sz="2200" dirty="0"/>
              <a:t> </a:t>
            </a:r>
            <a:r>
              <a:rPr lang="ru-RU" sz="2200" dirty="0" err="1"/>
              <a:t>процесора</a:t>
            </a:r>
            <a:r>
              <a:rPr lang="ru-RU" sz="2200" dirty="0"/>
              <a:t>. </a:t>
            </a:r>
            <a:endParaRPr lang="ru-RU" sz="2200" dirty="0" smtClean="0"/>
          </a:p>
          <a:p>
            <a:pPr>
              <a:spcAft>
                <a:spcPts val="600"/>
              </a:spcAft>
            </a:pPr>
            <a:r>
              <a:rPr lang="ru-RU" sz="2200" dirty="0" err="1" smtClean="0"/>
              <a:t>Машинна</a:t>
            </a:r>
            <a:r>
              <a:rPr lang="ru-RU" sz="2200" dirty="0" smtClean="0"/>
              <a:t> </a:t>
            </a:r>
            <a:r>
              <a:rPr lang="ru-RU" sz="2200" dirty="0" err="1"/>
              <a:t>мова</a:t>
            </a:r>
            <a:r>
              <a:rPr lang="ru-RU" sz="2200" dirty="0"/>
              <a:t> - </a:t>
            </a:r>
            <a:r>
              <a:rPr lang="ru-RU" sz="2200" b="1" dirty="0" err="1"/>
              <a:t>мова</a:t>
            </a:r>
            <a:r>
              <a:rPr lang="ru-RU" sz="2200" b="1" dirty="0"/>
              <a:t> </a:t>
            </a:r>
            <a:r>
              <a:rPr lang="ru-RU" sz="2200" b="1" dirty="0" err="1"/>
              <a:t>низького</a:t>
            </a:r>
            <a:r>
              <a:rPr lang="ru-RU" sz="2200" b="1" dirty="0"/>
              <a:t> </a:t>
            </a:r>
            <a:r>
              <a:rPr lang="ru-RU" sz="2200" b="1" dirty="0" err="1"/>
              <a:t>рівня</a:t>
            </a:r>
            <a:r>
              <a:rPr lang="ru-RU" sz="2200" dirty="0"/>
              <a:t>.</a:t>
            </a:r>
          </a:p>
          <a:p>
            <a:pPr>
              <a:spcAft>
                <a:spcPts val="600"/>
              </a:spcAft>
            </a:pPr>
            <a:r>
              <a:rPr lang="ru-RU" sz="2200" dirty="0" err="1"/>
              <a:t>Інструкція</a:t>
            </a:r>
            <a:r>
              <a:rPr lang="ru-RU" sz="2200" dirty="0"/>
              <a:t> </a:t>
            </a:r>
            <a:r>
              <a:rPr lang="ru-RU" sz="2200" dirty="0" err="1"/>
              <a:t>машинної</a:t>
            </a:r>
            <a:r>
              <a:rPr lang="ru-RU" sz="2200" dirty="0"/>
              <a:t> </a:t>
            </a:r>
            <a:r>
              <a:rPr lang="ru-RU" sz="2200" dirty="0" err="1"/>
              <a:t>мови</a:t>
            </a:r>
            <a:r>
              <a:rPr lang="ru-RU" sz="2200" dirty="0"/>
              <a:t> </a:t>
            </a:r>
            <a:r>
              <a:rPr lang="ru-RU" sz="2200" dirty="0" err="1"/>
              <a:t>існує</a:t>
            </a:r>
            <a:r>
              <a:rPr lang="ru-RU" sz="2200" dirty="0"/>
              <a:t> для </a:t>
            </a:r>
            <a:r>
              <a:rPr lang="ru-RU" sz="2200" dirty="0" err="1"/>
              <a:t>кожної</a:t>
            </a:r>
            <a:r>
              <a:rPr lang="ru-RU" sz="2200" dirty="0"/>
              <a:t> </a:t>
            </a:r>
            <a:r>
              <a:rPr lang="ru-RU" sz="2200" dirty="0" err="1"/>
              <a:t>операції</a:t>
            </a:r>
            <a:r>
              <a:rPr lang="ru-RU" sz="2200" dirty="0"/>
              <a:t>, яку </a:t>
            </a:r>
            <a:r>
              <a:rPr lang="ru-RU" sz="2200" dirty="0" err="1"/>
              <a:t>процесор</a:t>
            </a:r>
            <a:r>
              <a:rPr lang="ru-RU" sz="2200" dirty="0"/>
              <a:t> </a:t>
            </a:r>
            <a:r>
              <a:rPr lang="ru-RU" sz="2200" dirty="0" err="1"/>
              <a:t>здатний</a:t>
            </a:r>
            <a:r>
              <a:rPr lang="ru-RU" sz="2200" dirty="0"/>
              <a:t> </a:t>
            </a:r>
            <a:r>
              <a:rPr lang="ru-RU" sz="2200" dirty="0" err="1" smtClean="0"/>
              <a:t>виконати</a:t>
            </a:r>
            <a:r>
              <a:rPr lang="ru-RU" sz="2200" dirty="0" smtClean="0"/>
              <a:t>: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 err="1" smtClean="0">
                <a:solidFill>
                  <a:srgbClr val="0000CC"/>
                </a:solidFill>
              </a:rPr>
              <a:t>додавання</a:t>
            </a:r>
            <a:r>
              <a:rPr lang="ru-RU" sz="2200" dirty="0" smtClean="0">
                <a:solidFill>
                  <a:srgbClr val="0000CC"/>
                </a:solidFill>
              </a:rPr>
              <a:t> </a:t>
            </a:r>
            <a:r>
              <a:rPr lang="ru-RU" sz="2200" dirty="0">
                <a:solidFill>
                  <a:srgbClr val="0000CC"/>
                </a:solidFill>
              </a:rPr>
              <a:t>чисел, </a:t>
            </a:r>
            <a:endParaRPr lang="ru-RU" sz="2200" dirty="0" smtClean="0">
              <a:solidFill>
                <a:srgbClr val="0000CC"/>
              </a:solidFill>
            </a:endParaRP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 err="1" smtClean="0">
                <a:solidFill>
                  <a:srgbClr val="0000CC"/>
                </a:solidFill>
              </a:rPr>
              <a:t>віднімання</a:t>
            </a:r>
            <a:r>
              <a:rPr lang="ru-RU" sz="2200" dirty="0" smtClean="0">
                <a:solidFill>
                  <a:srgbClr val="0000CC"/>
                </a:solidFill>
              </a:rPr>
              <a:t> чисел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 err="1" smtClean="0">
                <a:solidFill>
                  <a:srgbClr val="0000CC"/>
                </a:solidFill>
              </a:rPr>
              <a:t>множення</a:t>
            </a:r>
            <a:r>
              <a:rPr lang="ru-RU" sz="2200" dirty="0" smtClean="0">
                <a:solidFill>
                  <a:srgbClr val="0000CC"/>
                </a:solidFill>
              </a:rPr>
              <a:t> чисел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 smtClean="0">
                <a:solidFill>
                  <a:srgbClr val="0000CC"/>
                </a:solidFill>
              </a:rPr>
              <a:t> </a:t>
            </a:r>
            <a:r>
              <a:rPr lang="ru-RU" sz="2200" dirty="0" err="1" smtClean="0">
                <a:solidFill>
                  <a:srgbClr val="0000CC"/>
                </a:solidFill>
              </a:rPr>
              <a:t>ділення</a:t>
            </a:r>
            <a:r>
              <a:rPr lang="ru-RU" sz="2200" dirty="0" smtClean="0">
                <a:solidFill>
                  <a:srgbClr val="0000CC"/>
                </a:solidFill>
              </a:rPr>
              <a:t> </a:t>
            </a:r>
            <a:r>
              <a:rPr lang="ru-RU" sz="2200" dirty="0" err="1" smtClean="0">
                <a:solidFill>
                  <a:srgbClr val="0000CC"/>
                </a:solidFill>
              </a:rPr>
              <a:t>тощо</a:t>
            </a:r>
            <a:r>
              <a:rPr lang="ru-RU" sz="2200" dirty="0" smtClean="0">
                <a:solidFill>
                  <a:srgbClr val="0000CC"/>
                </a:solidFill>
              </a:rPr>
              <a:t>.</a:t>
            </a:r>
          </a:p>
          <a:p>
            <a:pPr>
              <a:spcAft>
                <a:spcPts val="600"/>
              </a:spcAft>
            </a:pPr>
            <a:r>
              <a:rPr lang="ru-RU" sz="2200" dirty="0" smtClean="0"/>
              <a:t>Увесь </a:t>
            </a:r>
            <a:r>
              <a:rPr lang="ru-RU" sz="2200" dirty="0" err="1"/>
              <a:t>набір</a:t>
            </a:r>
            <a:r>
              <a:rPr lang="ru-RU" sz="2200" dirty="0"/>
              <a:t> </a:t>
            </a:r>
            <a:r>
              <a:rPr lang="ru-RU" sz="2200" dirty="0" err="1"/>
              <a:t>інструкцій</a:t>
            </a:r>
            <a:r>
              <a:rPr lang="ru-RU" sz="2200" dirty="0"/>
              <a:t>, </a:t>
            </a:r>
            <a:r>
              <a:rPr lang="ru-RU" sz="2200" dirty="0" err="1"/>
              <a:t>який</a:t>
            </a:r>
            <a:r>
              <a:rPr lang="ru-RU" sz="2200" dirty="0"/>
              <a:t> </a:t>
            </a:r>
            <a:r>
              <a:rPr lang="ru-RU" sz="2200" dirty="0" err="1"/>
              <a:t>центральний</a:t>
            </a:r>
            <a:r>
              <a:rPr lang="ru-RU" sz="2200" dirty="0"/>
              <a:t> </a:t>
            </a:r>
            <a:r>
              <a:rPr lang="ru-RU" sz="2200" dirty="0" err="1"/>
              <a:t>процесор</a:t>
            </a:r>
            <a:r>
              <a:rPr lang="ru-RU" sz="2200" dirty="0"/>
              <a:t> </a:t>
            </a:r>
            <a:r>
              <a:rPr lang="ru-RU" sz="2200" dirty="0" err="1"/>
              <a:t>може</a:t>
            </a:r>
            <a:r>
              <a:rPr lang="ru-RU" sz="2200" dirty="0"/>
              <a:t> </a:t>
            </a:r>
            <a:r>
              <a:rPr lang="ru-RU" sz="2200" dirty="0" err="1"/>
              <a:t>виконати</a:t>
            </a:r>
            <a:r>
              <a:rPr lang="ru-RU" sz="2200" dirty="0"/>
              <a:t>, </a:t>
            </a:r>
            <a:r>
              <a:rPr lang="ru-RU" sz="2200" dirty="0" err="1"/>
              <a:t>відомий</a:t>
            </a:r>
            <a:r>
              <a:rPr lang="ru-RU" sz="2200" dirty="0"/>
              <a:t> як </a:t>
            </a:r>
            <a:r>
              <a:rPr lang="ru-RU" sz="2200" b="1" dirty="0" err="1"/>
              <a:t>набір</a:t>
            </a:r>
            <a:r>
              <a:rPr lang="ru-RU" sz="2200" b="1" dirty="0"/>
              <a:t> </a:t>
            </a:r>
            <a:r>
              <a:rPr lang="ru-RU" sz="2200" b="1" dirty="0" err="1"/>
              <a:t>інструкцій</a:t>
            </a:r>
            <a:r>
              <a:rPr lang="ru-RU" sz="2200" b="1" dirty="0"/>
              <a:t> </a:t>
            </a:r>
            <a:r>
              <a:rPr lang="ru-RU" sz="2200" b="1" dirty="0" err="1"/>
              <a:t>процесора</a:t>
            </a:r>
            <a:r>
              <a:rPr lang="ru-RU" sz="2200" dirty="0"/>
              <a:t>.</a:t>
            </a:r>
          </a:p>
          <a:p>
            <a:pPr>
              <a:spcAft>
                <a:spcPts val="600"/>
              </a:spcAft>
            </a:pPr>
            <a:endParaRPr lang="ru-RU" sz="2200" b="0" dirty="0">
              <a:effectLst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Поняття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машинної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мови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0230744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38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987910"/>
            <a:ext cx="9144000" cy="551465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Коли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процесор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виконує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інструкції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програми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він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бере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участь у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процесі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є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відомим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як цикл </a:t>
            </a:r>
            <a:r>
              <a:rPr lang="ru-RU" sz="2100" b="1" spc="-5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lang="ru-RU" sz="2100" b="1" spc="-5" dirty="0"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100" b="1" spc="-5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decode</a:t>
            </a:r>
            <a:r>
              <a:rPr lang="ru-RU" sz="2100" b="1" spc="-5" dirty="0"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100" b="1" spc="-5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ru-RU" sz="2100" b="1" spc="-5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отримати</a:t>
            </a:r>
            <a:r>
              <a:rPr lang="ru-RU" sz="2100" b="1" spc="-5" dirty="0"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100" b="1" spc="-5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декодувати</a:t>
            </a:r>
            <a:r>
              <a:rPr lang="ru-RU" sz="2100" b="1" spc="-5" dirty="0"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100" b="1" spc="-5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виконати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Цей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цикл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виконується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кожної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інструкції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програмі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складається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трьох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кроків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375"/>
              </a:spcAft>
            </a:pPr>
            <a:r>
              <a:rPr lang="ru-RU" sz="2100" b="1" dirty="0" err="1">
                <a:solidFill>
                  <a:srgbClr val="0000CC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Отримати</a:t>
            </a:r>
            <a:endParaRPr lang="ru-RU" sz="2100" dirty="0">
              <a:solidFill>
                <a:srgbClr val="0000CC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spcAft>
                <a:spcPts val="800"/>
              </a:spcAft>
            </a:pPr>
            <a:r>
              <a:rPr lang="ru-RU" sz="2100" b="1" spc="-5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Програма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послідовність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інструкцій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машинній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мові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. Першим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кроком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циклу є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завантаження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отримання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наступної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інструкції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пам’яті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процесор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>
              <a:spcAft>
                <a:spcPts val="375"/>
              </a:spcAft>
            </a:pPr>
            <a:r>
              <a:rPr lang="ru-RU" sz="2100" b="1" dirty="0" err="1">
                <a:solidFill>
                  <a:srgbClr val="0000CC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Декодувати</a:t>
            </a:r>
            <a:endParaRPr lang="ru-RU" sz="2100" dirty="0">
              <a:solidFill>
                <a:srgbClr val="0000CC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spcAft>
                <a:spcPts val="800"/>
              </a:spcAft>
            </a:pPr>
            <a:r>
              <a:rPr lang="ru-RU" sz="2100" b="1" spc="-5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Інструкція</a:t>
            </a:r>
            <a:r>
              <a:rPr lang="ru-RU" sz="2100" b="1" spc="-5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b="1" spc="-5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машинної</a:t>
            </a:r>
            <a:r>
              <a:rPr lang="ru-RU" sz="2100" b="1" spc="-5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b="1" spc="-5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мови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двійкове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число, яке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представляє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команду,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повідомляє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процесору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виконати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певну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операцію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. На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цьому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кроці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процесор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декодує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інструкцію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, яку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було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витягнуто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» з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пам’яті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, для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визначення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того, яка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операція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повинна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виконуватись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375"/>
              </a:spcAft>
            </a:pPr>
            <a:r>
              <a:rPr lang="ru-RU" sz="2100" b="1" dirty="0" err="1">
                <a:solidFill>
                  <a:srgbClr val="0000CC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Виконати</a:t>
            </a:r>
            <a:endParaRPr lang="ru-RU" sz="2100" dirty="0">
              <a:solidFill>
                <a:srgbClr val="0000CC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Останній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крок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циклу -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виконати</a:t>
            </a:r>
            <a:r>
              <a:rPr lang="ru-RU" sz="2100" spc="-1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операцію</a:t>
            </a:r>
            <a:r>
              <a:rPr lang="ru-RU" sz="2100" spc="-1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1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79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/>
              <a:t>Цикл виконання команди процесором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16796544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Объект 2"/>
          <p:cNvSpPr>
            <a:spLocks noGrp="1"/>
          </p:cNvSpPr>
          <p:nvPr>
            <p:ph idx="4294967295"/>
          </p:nvPr>
        </p:nvSpPr>
        <p:spPr>
          <a:xfrm>
            <a:off x="0" y="1011685"/>
            <a:ext cx="9143999" cy="863600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uk-UA" sz="2400" dirty="0" smtClean="0">
                <a:solidFill>
                  <a:srgbClr val="000000"/>
                </a:solidFill>
              </a:rPr>
              <a:t>Повний перелік команд, які здатен виконати певний комп'ютер, називають його</a:t>
            </a:r>
            <a:r>
              <a:rPr lang="uk-UA" sz="2400" i="1" dirty="0" smtClean="0">
                <a:solidFill>
                  <a:srgbClr val="000000"/>
                </a:solidFill>
              </a:rPr>
              <a:t> </a:t>
            </a:r>
            <a:r>
              <a:rPr lang="uk-UA" sz="2400" b="1" i="1" dirty="0" smtClean="0">
                <a:solidFill>
                  <a:srgbClr val="000000"/>
                </a:solidFill>
              </a:rPr>
              <a:t>системою команд.</a:t>
            </a:r>
            <a:endParaRPr lang="uk-UA" sz="2400" dirty="0" smtClean="0"/>
          </a:p>
        </p:txBody>
      </p:sp>
      <p:sp>
        <p:nvSpPr>
          <p:cNvPr id="4" name="Блок-схема: знак завершения 3"/>
          <p:cNvSpPr/>
          <p:nvPr/>
        </p:nvSpPr>
        <p:spPr>
          <a:xfrm>
            <a:off x="1227641" y="2266086"/>
            <a:ext cx="6688716" cy="432048"/>
          </a:xfrm>
          <a:prstGeom prst="flowChartTerminator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uk-UA" sz="2400" b="1" dirty="0" smtClean="0"/>
              <a:t>Операцію, яку слід виконати</a:t>
            </a:r>
          </a:p>
        </p:txBody>
      </p:sp>
      <p:sp>
        <p:nvSpPr>
          <p:cNvPr id="6" name="Блок-схема: знак завершения 5"/>
          <p:cNvSpPr/>
          <p:nvPr/>
        </p:nvSpPr>
        <p:spPr>
          <a:xfrm>
            <a:off x="1139709" y="2961616"/>
            <a:ext cx="6707863" cy="720080"/>
          </a:xfrm>
          <a:prstGeom prst="flowChartTerminator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uk-UA" sz="2400" b="1" smtClean="0"/>
              <a:t>Адреси даних (операндів), над якими має бути виконана операція;</a:t>
            </a:r>
          </a:p>
        </p:txBody>
      </p:sp>
      <p:sp>
        <p:nvSpPr>
          <p:cNvPr id="7" name="Блок-схема: знак завершения 6"/>
          <p:cNvSpPr/>
          <p:nvPr/>
        </p:nvSpPr>
        <p:spPr>
          <a:xfrm>
            <a:off x="1116063" y="4043982"/>
            <a:ext cx="6688359" cy="720080"/>
          </a:xfrm>
          <a:prstGeom prst="flowChartTerminator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uk-UA" sz="2400" b="1" smtClean="0"/>
              <a:t>Адресу пам'яті, де потрібно зберегти результат виконання операції.</a:t>
            </a:r>
          </a:p>
        </p:txBody>
      </p:sp>
      <p:sp>
        <p:nvSpPr>
          <p:cNvPr id="32781" name="Rectangle 17"/>
          <p:cNvSpPr>
            <a:spLocks noChangeArrowheads="1"/>
          </p:cNvSpPr>
          <p:nvPr/>
        </p:nvSpPr>
        <p:spPr bwMode="auto">
          <a:xfrm>
            <a:off x="2407908" y="1737273"/>
            <a:ext cx="32842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b="1" dirty="0">
                <a:solidFill>
                  <a:srgbClr val="000000"/>
                </a:solidFill>
              </a:rPr>
              <a:t>Типова команда задає:</a:t>
            </a:r>
            <a:endParaRPr lang="ru-RU" sz="2400" b="1" dirty="0">
              <a:solidFill>
                <a:srgbClr val="000000"/>
              </a:solidFill>
            </a:endParaRPr>
          </a:p>
        </p:txBody>
      </p:sp>
      <p:sp>
        <p:nvSpPr>
          <p:cNvPr id="32782" name="Rectangle 19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endParaRPr lang="uk-UA"/>
          </a:p>
        </p:txBody>
      </p:sp>
      <p:graphicFrame>
        <p:nvGraphicFramePr>
          <p:cNvPr id="3278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863014"/>
              </p:ext>
            </p:extLst>
          </p:nvPr>
        </p:nvGraphicFramePr>
        <p:xfrm>
          <a:off x="647699" y="5190130"/>
          <a:ext cx="78486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r:id="rId3" imgW="4183920" imgH="436680" progId="CorelDRAW.Graphic.12">
                  <p:embed/>
                </p:oleObj>
              </mc:Choice>
              <mc:Fallback>
                <p:oleObj r:id="rId3" imgW="4183920" imgH="436680" progId="CorelDRAW.Graphic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699" y="5190130"/>
                        <a:ext cx="7848600" cy="81597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755576" y="116632"/>
            <a:ext cx="7848872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600" b="1" dirty="0" smtClean="0">
                <a:latin typeface="Calibri" panose="020F0502020204030204" pitchFamily="34" charset="0"/>
              </a:rPr>
              <a:t>Архітектура системи команд</a:t>
            </a:r>
            <a:endParaRPr lang="ru-RU" sz="3600" b="1" dirty="0">
              <a:latin typeface="Calibri" panose="020F050202020403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787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-209500"/>
            <a:ext cx="9144000" cy="97872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lang="uk-UA" sz="3200" b="1" dirty="0"/>
              <a:t>Базові </a:t>
            </a:r>
            <a:r>
              <a:rPr lang="uk-UA" sz="3200" b="1" dirty="0" smtClean="0"/>
              <a:t>знання</a:t>
            </a:r>
            <a:endParaRPr lang="ru-RU" sz="3200" b="1" dirty="0"/>
          </a:p>
          <a:p>
            <a:pPr algn="ctr">
              <a:lnSpc>
                <a:spcPct val="90000"/>
              </a:lnSpc>
            </a:pPr>
            <a:r>
              <a:rPr lang="ru-RU" sz="3200" b="1" dirty="0" err="1" smtClean="0"/>
              <a:t>фахівця</a:t>
            </a:r>
            <a:r>
              <a:rPr lang="ru-RU" sz="3200" b="1" dirty="0" smtClean="0"/>
              <a:t> з </a:t>
            </a:r>
            <a:r>
              <a:rPr lang="ru-RU" sz="3200" b="1" dirty="0" err="1" smtClean="0"/>
              <a:t>розробки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програмного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забезпечення</a:t>
            </a:r>
            <a:endParaRPr lang="ru-RU" sz="3200" b="1" dirty="0"/>
          </a:p>
        </p:txBody>
      </p:sp>
      <p:pic>
        <p:nvPicPr>
          <p:cNvPr id="8601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875" y="1052736"/>
            <a:ext cx="5616623" cy="5071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58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63"/>
          <p:cNvGrpSpPr>
            <a:grpSpLocks/>
          </p:cNvGrpSpPr>
          <p:nvPr/>
        </p:nvGrpSpPr>
        <p:grpSpPr bwMode="auto">
          <a:xfrm>
            <a:off x="539750" y="908050"/>
            <a:ext cx="8012113" cy="1485900"/>
            <a:chOff x="657" y="650"/>
            <a:chExt cx="4730" cy="936"/>
          </a:xfrm>
        </p:grpSpPr>
        <p:sp>
          <p:nvSpPr>
            <p:cNvPr id="33826" name="Text Box 6"/>
            <p:cNvSpPr txBox="1">
              <a:spLocks noChangeArrowheads="1"/>
            </p:cNvSpPr>
            <p:nvPr/>
          </p:nvSpPr>
          <p:spPr bwMode="auto">
            <a:xfrm>
              <a:off x="1474" y="650"/>
              <a:ext cx="22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387350" indent="-387350" eaLnBrk="1" hangingPunct="1">
                <a:spcBef>
                  <a:spcPct val="20000"/>
                </a:spcBef>
                <a:buSzPct val="75000"/>
                <a:buFont typeface="Wingdings" pitchFamily="2" charset="2"/>
                <a:buNone/>
              </a:pPr>
              <a:r>
                <a:rPr lang="uk-UA" sz="2400"/>
                <a:t>Обчислити значення виразу</a:t>
              </a:r>
              <a:endParaRPr lang="ru-RU" sz="2400"/>
            </a:p>
          </p:txBody>
        </p:sp>
        <p:graphicFrame>
          <p:nvGraphicFramePr>
            <p:cNvPr id="33827" name="Object 7"/>
            <p:cNvGraphicFramePr>
              <a:graphicFrameLocks noChangeAspect="1"/>
            </p:cNvGraphicFramePr>
            <p:nvPr/>
          </p:nvGraphicFramePr>
          <p:xfrm>
            <a:off x="2154" y="935"/>
            <a:ext cx="1497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5" name="Точечный рисунок" r:id="rId3" imgW="1552792" imgH="323981" progId="PBrush">
                    <p:embed/>
                  </p:oleObj>
                </mc:Choice>
                <mc:Fallback>
                  <p:oleObj name="Точечный рисунок" r:id="rId3" imgW="1552792" imgH="323981" progId="PBrush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935"/>
                          <a:ext cx="1497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28" name="Text Box 8"/>
            <p:cNvSpPr txBox="1">
              <a:spLocks noChangeArrowheads="1"/>
            </p:cNvSpPr>
            <p:nvPr/>
          </p:nvSpPr>
          <p:spPr bwMode="auto">
            <a:xfrm>
              <a:off x="657" y="1298"/>
              <a:ext cx="47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387350" indent="-387350" eaLnBrk="1" hangingPunct="1">
                <a:spcBef>
                  <a:spcPct val="20000"/>
                </a:spcBef>
                <a:buSzPct val="75000"/>
                <a:buFont typeface="Wingdings" pitchFamily="2" charset="2"/>
                <a:buNone/>
              </a:pPr>
              <a:r>
                <a:rPr lang="uk-UA" sz="2400"/>
                <a:t>	Значення змінних, </a:t>
              </a:r>
              <a:r>
                <a:rPr lang="uk-UA" sz="2400" i="1"/>
                <a:t>а,</a:t>
              </a:r>
              <a:r>
                <a:rPr lang="en-US" sz="2400" i="1"/>
                <a:t>b,c,d</a:t>
              </a:r>
              <a:r>
                <a:rPr lang="en-US" sz="2400"/>
                <a:t> </a:t>
              </a:r>
              <a:r>
                <a:rPr lang="ru-RU" sz="2400"/>
                <a:t>збер</a:t>
              </a:r>
              <a:r>
                <a:rPr lang="uk-UA" sz="2400"/>
                <a:t>і</a:t>
              </a:r>
              <a:r>
                <a:rPr lang="ru-RU" sz="2400"/>
                <a:t>гається в адресах пам</a:t>
              </a:r>
              <a:r>
                <a:rPr lang="en-US" sz="2400"/>
                <a:t>’</a:t>
              </a:r>
              <a:r>
                <a:rPr lang="ru-RU" sz="2400"/>
                <a:t>яті</a:t>
              </a:r>
            </a:p>
          </p:txBody>
        </p:sp>
      </p:grpSp>
      <p:graphicFrame>
        <p:nvGraphicFramePr>
          <p:cNvPr id="2091" name="Group 43"/>
          <p:cNvGraphicFramePr>
            <a:graphicFrameLocks noGrp="1"/>
          </p:cNvGraphicFramePr>
          <p:nvPr>
            <p:extLst/>
          </p:nvPr>
        </p:nvGraphicFramePr>
        <p:xfrm>
          <a:off x="556445" y="2393950"/>
          <a:ext cx="8135937" cy="3041650"/>
        </p:xfrm>
        <a:graphic>
          <a:graphicData uri="http://schemas.openxmlformats.org/drawingml/2006/table">
            <a:tbl>
              <a:tblPr/>
              <a:tblGrid>
                <a:gridCol w="2016125"/>
                <a:gridCol w="3096815"/>
                <a:gridCol w="3022997"/>
              </a:tblGrid>
              <a:tr h="701675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Ідентифікатор змінної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Призначення змінної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Адреса комірки оперативної пам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’</a:t>
                      </a:r>
                      <a:r>
                        <a:rPr kumimoji="0" lang="uk-U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яті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Результат виразу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Операнд виразу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Операнд виразу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102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Операнд виразу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103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Проміжний результат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106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25" name="Rectangle 40"/>
          <p:cNvSpPr>
            <a:spLocks noChangeArrowheads="1"/>
          </p:cNvSpPr>
          <p:nvPr/>
        </p:nvSpPr>
        <p:spPr bwMode="auto">
          <a:xfrm>
            <a:off x="765968" y="15699"/>
            <a:ext cx="7559675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200" b="1" dirty="0">
                <a:latin typeface="Calibri" panose="020F0502020204030204" pitchFamily="34" charset="0"/>
              </a:rPr>
              <a:t>Приклад машинної програми</a:t>
            </a:r>
            <a:endParaRPr lang="ru-RU" sz="3200" b="1" dirty="0">
              <a:latin typeface="Calibri" panose="020F050202020403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66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474484"/>
              </p:ext>
            </p:extLst>
          </p:nvPr>
        </p:nvGraphicFramePr>
        <p:xfrm>
          <a:off x="86496" y="952500"/>
          <a:ext cx="9057504" cy="5371828"/>
        </p:xfrm>
        <a:graphic>
          <a:graphicData uri="http://schemas.openxmlformats.org/drawingml/2006/table">
            <a:tbl>
              <a:tblPr/>
              <a:tblGrid>
                <a:gridCol w="820068"/>
                <a:gridCol w="734079"/>
                <a:gridCol w="778745"/>
                <a:gridCol w="698949"/>
                <a:gridCol w="6025663"/>
              </a:tblGrid>
              <a:tr h="396262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КОП</a:t>
                      </a:r>
                      <a:endParaRPr kumimoji="0" lang="uk-UA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  <a:endParaRPr kumimoji="0" lang="uk-U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А2</a:t>
                      </a:r>
                      <a:endParaRPr kumimoji="0" lang="uk-U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А3</a:t>
                      </a:r>
                      <a:endParaRPr kumimoji="0" lang="uk-U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Примітка</a:t>
                      </a:r>
                      <a:endParaRPr kumimoji="0" lang="uk-U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80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uk-U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Увести значення змінної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комірки з адресою 101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80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Увести значення змінної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комірки з адресою 102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80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Увести значення змінної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 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комірки з адресою 103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086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Додати значення змінних </a:t>
                      </a:r>
                      <a:r>
                        <a:rPr kumimoji="0" lang="uk-UA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і </a:t>
                      </a:r>
                      <a:r>
                        <a:rPr kumimoji="0" lang="uk-UA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результат помістити в комірку з адресою 106, </a:t>
                      </a:r>
                      <a:r>
                        <a:rPr kumimoji="0" lang="uk-UA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яка відповідає</a:t>
                      </a:r>
                      <a:r>
                        <a:rPr kumimoji="0" lang="uk-UA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змінній</a:t>
                      </a:r>
                      <a:r>
                        <a:rPr kumimoji="0" lang="uk-UA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kumimoji="0" lang="uk-U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80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Помножити значення змінних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і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d, 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помістити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результат у комірку з адресою 100 (у змінну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80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Вивести значення змінної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 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 комірки, що має адресу 100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80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Кінець обчислень (адреси </a:t>
                      </a:r>
                      <a:r>
                        <a:rPr kumimoji="0" lang="uk-UA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операндів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та результату не потрібні)</a:t>
                      </a:r>
                      <a:endParaRPr kumimoji="0" lang="uk-U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41</a:t>
            </a:fld>
            <a:endParaRPr lang="ru-RU"/>
          </a:p>
        </p:txBody>
      </p:sp>
      <p:sp>
        <p:nvSpPr>
          <p:cNvPr id="6" name="Rectangle 40"/>
          <p:cNvSpPr>
            <a:spLocks noChangeArrowheads="1"/>
          </p:cNvSpPr>
          <p:nvPr/>
        </p:nvSpPr>
        <p:spPr bwMode="auto">
          <a:xfrm>
            <a:off x="765968" y="15699"/>
            <a:ext cx="7559675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200" b="1" dirty="0">
                <a:latin typeface="Calibri" panose="020F0502020204030204" pitchFamily="34" charset="0"/>
              </a:rPr>
              <a:t>Приклад машинної програми</a:t>
            </a:r>
            <a:endParaRPr lang="ru-RU" sz="3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66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42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1006856"/>
            <a:ext cx="500230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b="1" dirty="0" err="1"/>
              <a:t>Мова</a:t>
            </a:r>
            <a:r>
              <a:rPr lang="ru-RU" sz="2000" b="1" dirty="0"/>
              <a:t> </a:t>
            </a:r>
            <a:r>
              <a:rPr lang="ru-RU" sz="2000" b="1" dirty="0" err="1"/>
              <a:t>програмування</a:t>
            </a:r>
            <a:r>
              <a:rPr lang="ru-RU" sz="2000" b="1" dirty="0"/>
              <a:t> </a:t>
            </a:r>
            <a:r>
              <a:rPr lang="ru-RU" sz="2000" b="1" dirty="0" err="1"/>
              <a:t>високого</a:t>
            </a:r>
            <a:r>
              <a:rPr lang="ru-RU" sz="2000" b="1" dirty="0"/>
              <a:t> </a:t>
            </a:r>
            <a:r>
              <a:rPr lang="ru-RU" sz="2000" b="1" dirty="0" err="1"/>
              <a:t>рівня</a:t>
            </a:r>
            <a:r>
              <a:rPr lang="ru-RU" sz="2000" b="1" dirty="0"/>
              <a:t> </a:t>
            </a:r>
            <a:r>
              <a:rPr lang="ru-RU" sz="2000" dirty="0" err="1"/>
              <a:t>дозволяє</a:t>
            </a:r>
            <a:r>
              <a:rPr lang="ru-RU" sz="2000" dirty="0"/>
              <a:t> </a:t>
            </a:r>
            <a:r>
              <a:rPr lang="ru-RU" sz="2000" dirty="0" err="1"/>
              <a:t>створювати</a:t>
            </a:r>
            <a:r>
              <a:rPr lang="ru-RU" sz="2000" dirty="0"/>
              <a:t> </a:t>
            </a:r>
            <a:r>
              <a:rPr lang="en-US" sz="2000" dirty="0"/>
              <a:t>c</a:t>
            </a:r>
            <a:r>
              <a:rPr lang="ru-RU" sz="2000" dirty="0" err="1"/>
              <a:t>кладні</a:t>
            </a:r>
            <a:r>
              <a:rPr lang="ru-RU" sz="2000" dirty="0"/>
              <a:t> </a:t>
            </a:r>
            <a:r>
              <a:rPr lang="ru-RU" sz="2000" dirty="0" err="1"/>
              <a:t>програми</a:t>
            </a:r>
            <a:r>
              <a:rPr lang="ru-RU" sz="2000" dirty="0"/>
              <a:t>, не </a:t>
            </a:r>
            <a:r>
              <a:rPr lang="ru-RU" sz="2000" dirty="0" err="1"/>
              <a:t>знаючи</a:t>
            </a:r>
            <a:r>
              <a:rPr lang="ru-RU" sz="2000" dirty="0"/>
              <a:t>, як </a:t>
            </a:r>
            <a:r>
              <a:rPr lang="ru-RU" sz="2000" dirty="0" err="1"/>
              <a:t>працює</a:t>
            </a:r>
            <a:r>
              <a:rPr lang="ru-RU" sz="2000" dirty="0"/>
              <a:t> </a:t>
            </a:r>
            <a:r>
              <a:rPr lang="ru-RU" sz="2000" dirty="0" err="1"/>
              <a:t>процесор</a:t>
            </a:r>
            <a:r>
              <a:rPr lang="ru-RU" sz="2000" dirty="0"/>
              <a:t>, і не </a:t>
            </a:r>
            <a:r>
              <a:rPr lang="ru-RU" sz="2000" dirty="0" err="1"/>
              <a:t>записуючи</a:t>
            </a:r>
            <a:r>
              <a:rPr lang="ru-RU" sz="2000" dirty="0"/>
              <a:t> </a:t>
            </a:r>
            <a:r>
              <a:rPr lang="ru-RU" sz="2000" dirty="0" err="1"/>
              <a:t>великої</a:t>
            </a:r>
            <a:r>
              <a:rPr lang="ru-RU" sz="2000" dirty="0"/>
              <a:t> </a:t>
            </a:r>
            <a:r>
              <a:rPr lang="ru-RU" sz="2000" dirty="0" err="1"/>
              <a:t>кількості</a:t>
            </a:r>
            <a:r>
              <a:rPr lang="ru-RU" sz="2000" dirty="0"/>
              <a:t> </a:t>
            </a:r>
            <a:r>
              <a:rPr lang="ru-RU" sz="2000" dirty="0" err="1"/>
              <a:t>інструкцій</a:t>
            </a:r>
            <a:r>
              <a:rPr lang="ru-RU" sz="2000" dirty="0"/>
              <a:t> </a:t>
            </a:r>
            <a:r>
              <a:rPr lang="ru-RU" sz="2000" dirty="0" err="1"/>
              <a:t>низького</a:t>
            </a:r>
            <a:r>
              <a:rPr lang="ru-RU" sz="2000" dirty="0"/>
              <a:t> </a:t>
            </a:r>
            <a:r>
              <a:rPr lang="ru-RU" sz="2000" dirty="0" err="1"/>
              <a:t>рівня</a:t>
            </a:r>
            <a:r>
              <a:rPr lang="ru-RU" sz="2000" dirty="0"/>
              <a:t>. </a:t>
            </a:r>
            <a:r>
              <a:rPr lang="ru-RU" sz="2000" dirty="0" err="1"/>
              <a:t>Крім</a:t>
            </a:r>
            <a:r>
              <a:rPr lang="ru-RU" sz="2000" dirty="0"/>
              <a:t> того, </a:t>
            </a:r>
            <a:r>
              <a:rPr lang="ru-RU" sz="2000" dirty="0" err="1"/>
              <a:t>більшість</a:t>
            </a:r>
            <a:r>
              <a:rPr lang="ru-RU" sz="2000" dirty="0"/>
              <a:t> </a:t>
            </a:r>
            <a:r>
              <a:rPr lang="ru-RU" sz="2000" dirty="0" err="1"/>
              <a:t>мов</a:t>
            </a:r>
            <a:r>
              <a:rPr lang="ru-RU" sz="2000" dirty="0"/>
              <a:t> </a:t>
            </a:r>
            <a:r>
              <a:rPr lang="ru-RU" sz="2000" dirty="0" err="1"/>
              <a:t>програмування</a:t>
            </a:r>
            <a:r>
              <a:rPr lang="ru-RU" sz="2000" dirty="0"/>
              <a:t> </a:t>
            </a:r>
            <a:r>
              <a:rPr lang="ru-RU" sz="2000" dirty="0" err="1"/>
              <a:t>високого</a:t>
            </a:r>
            <a:r>
              <a:rPr lang="ru-RU" sz="2000" dirty="0"/>
              <a:t> </a:t>
            </a:r>
            <a:r>
              <a:rPr lang="ru-RU" sz="2000" dirty="0" err="1"/>
              <a:t>рівня</a:t>
            </a:r>
            <a:r>
              <a:rPr lang="ru-RU" sz="2000" dirty="0"/>
              <a:t> </a:t>
            </a:r>
            <a:r>
              <a:rPr lang="ru-RU" sz="2000" dirty="0" err="1"/>
              <a:t>використовують</a:t>
            </a:r>
            <a:r>
              <a:rPr lang="ru-RU" sz="2000" dirty="0"/>
              <a:t> слова, </a:t>
            </a:r>
            <a:r>
              <a:rPr lang="ru-RU" sz="2000" dirty="0" err="1"/>
              <a:t>які</a:t>
            </a:r>
            <a:r>
              <a:rPr lang="ru-RU" sz="2000" dirty="0"/>
              <a:t> легко </a:t>
            </a:r>
            <a:r>
              <a:rPr lang="ru-RU" sz="2000" dirty="0" err="1"/>
              <a:t>зрозуміти</a:t>
            </a:r>
            <a:r>
              <a:rPr lang="ru-RU" sz="20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Python</a:t>
            </a:r>
            <a:r>
              <a:rPr lang="en-US" sz="2000" dirty="0"/>
              <a:t> - </a:t>
            </a:r>
            <a:r>
              <a:rPr lang="ru-RU" sz="2000" dirty="0"/>
              <a:t>одна </a:t>
            </a:r>
            <a:r>
              <a:rPr lang="ru-RU" sz="2000" dirty="0" err="1"/>
              <a:t>із</a:t>
            </a:r>
            <a:r>
              <a:rPr lang="ru-RU" sz="2000" dirty="0"/>
              <a:t> </a:t>
            </a:r>
            <a:r>
              <a:rPr lang="ru-RU" sz="2000" dirty="0" err="1"/>
              <a:t>популярних</a:t>
            </a:r>
            <a:r>
              <a:rPr lang="ru-RU" sz="2000" dirty="0"/>
              <a:t> </a:t>
            </a:r>
            <a:r>
              <a:rPr lang="ru-RU" sz="2000" dirty="0" err="1"/>
              <a:t>сучасних</a:t>
            </a:r>
            <a:r>
              <a:rPr lang="ru-RU" sz="2000" dirty="0"/>
              <a:t> </a:t>
            </a:r>
            <a:r>
              <a:rPr lang="ru-RU" sz="2000" dirty="0" err="1"/>
              <a:t>мов</a:t>
            </a:r>
            <a:r>
              <a:rPr lang="ru-RU" sz="2000" dirty="0"/>
              <a:t> </a:t>
            </a:r>
            <a:r>
              <a:rPr lang="ru-RU" sz="2000" dirty="0" err="1"/>
              <a:t>програмування</a:t>
            </a:r>
            <a:r>
              <a:rPr lang="ru-RU" sz="2000" dirty="0"/>
              <a:t> </a:t>
            </a:r>
            <a:r>
              <a:rPr lang="ru-RU" sz="2000" dirty="0" err="1"/>
              <a:t>високого</a:t>
            </a:r>
            <a:r>
              <a:rPr lang="ru-RU" sz="2000" dirty="0"/>
              <a:t> </a:t>
            </a:r>
            <a:r>
              <a:rPr lang="ru-RU" sz="2000" dirty="0" err="1"/>
              <a:t>рівня</a:t>
            </a:r>
            <a:r>
              <a:rPr lang="ru-RU" sz="20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 err="1"/>
              <a:t>Наприклад</a:t>
            </a:r>
            <a:r>
              <a:rPr lang="ru-RU" sz="2000" dirty="0"/>
              <a:t>, у </a:t>
            </a:r>
            <a:r>
              <a:rPr lang="en-US" sz="2000" b="1" dirty="0"/>
              <a:t>Python</a:t>
            </a:r>
            <a:r>
              <a:rPr lang="en-US" sz="2000" dirty="0"/>
              <a:t> </a:t>
            </a:r>
            <a:r>
              <a:rPr lang="ru-RU" sz="2000" dirty="0"/>
              <a:t>для </a:t>
            </a:r>
            <a:r>
              <a:rPr lang="ru-RU" sz="2000" dirty="0" err="1"/>
              <a:t>відображення</a:t>
            </a:r>
            <a:r>
              <a:rPr lang="ru-RU" sz="2000" dirty="0"/>
              <a:t> </a:t>
            </a:r>
            <a:r>
              <a:rPr lang="ru-RU" sz="2000" dirty="0" err="1"/>
              <a:t>повідомлення</a:t>
            </a:r>
            <a:r>
              <a:rPr lang="ru-RU" sz="2000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Hello, World! </a:t>
            </a:r>
            <a:r>
              <a:rPr lang="ru-RU" sz="2000" dirty="0" err="1"/>
              <a:t>необхідно</a:t>
            </a:r>
            <a:r>
              <a:rPr lang="ru-RU" sz="2000" dirty="0"/>
              <a:t> </a:t>
            </a:r>
            <a:r>
              <a:rPr lang="ru-RU" sz="2000" dirty="0" err="1"/>
              <a:t>записати</a:t>
            </a:r>
            <a:r>
              <a:rPr lang="ru-RU" sz="2000" dirty="0"/>
              <a:t> </a:t>
            </a:r>
            <a:r>
              <a:rPr lang="ru-RU" sz="2000" dirty="0" err="1"/>
              <a:t>наступну</a:t>
            </a:r>
            <a:r>
              <a:rPr lang="ru-RU" sz="2000" dirty="0"/>
              <a:t> </a:t>
            </a:r>
            <a:r>
              <a:rPr lang="ru-RU" sz="2000" dirty="0" err="1"/>
              <a:t>інструкцію</a:t>
            </a:r>
            <a:r>
              <a:rPr lang="ru-RU" sz="2000" dirty="0"/>
              <a:t>: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164259" y="5397958"/>
            <a:ext cx="2190664" cy="36933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C"/>
                </a:solidFill>
                <a:latin typeface="Droid Sans Mono"/>
              </a:rPr>
              <a:t>print('Hello, World!')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002306" y="1429718"/>
            <a:ext cx="4141694" cy="470898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section	.text</a:t>
            </a:r>
          </a:p>
          <a:p>
            <a:r>
              <a:rPr lang="en-US" sz="2000" dirty="0">
                <a:solidFill>
                  <a:srgbClr val="0000CC"/>
                </a:solidFill>
              </a:rPr>
              <a:t>	global _start</a:t>
            </a:r>
          </a:p>
          <a:p>
            <a:r>
              <a:rPr lang="en-US" sz="2000" dirty="0">
                <a:solidFill>
                  <a:srgbClr val="0000CC"/>
                </a:solidFill>
              </a:rPr>
              <a:t>_start:</a:t>
            </a:r>
          </a:p>
          <a:p>
            <a:r>
              <a:rPr lang="en-US" sz="2000" dirty="0">
                <a:solidFill>
                  <a:srgbClr val="0000CC"/>
                </a:solidFill>
              </a:rPr>
              <a:t>	</a:t>
            </a:r>
            <a:r>
              <a:rPr lang="en-US" sz="2000" dirty="0" err="1">
                <a:solidFill>
                  <a:srgbClr val="0000CC"/>
                </a:solidFill>
              </a:rPr>
              <a:t>mov</a:t>
            </a:r>
            <a:r>
              <a:rPr lang="en-US" sz="2000" dirty="0">
                <a:solidFill>
                  <a:srgbClr val="0000CC"/>
                </a:solidFill>
              </a:rPr>
              <a:t>	</a:t>
            </a:r>
            <a:r>
              <a:rPr lang="en-US" sz="2000" dirty="0" err="1">
                <a:solidFill>
                  <a:srgbClr val="0000CC"/>
                </a:solidFill>
              </a:rPr>
              <a:t>edx</a:t>
            </a:r>
            <a:r>
              <a:rPr lang="en-US" sz="2000" dirty="0">
                <a:solidFill>
                  <a:srgbClr val="0000CC"/>
                </a:solidFill>
              </a:rPr>
              <a:t>, </a:t>
            </a:r>
            <a:r>
              <a:rPr lang="en-US" sz="2000" dirty="0" err="1">
                <a:solidFill>
                  <a:srgbClr val="0000CC"/>
                </a:solidFill>
              </a:rPr>
              <a:t>len</a:t>
            </a:r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	</a:t>
            </a:r>
            <a:r>
              <a:rPr lang="en-US" sz="2000" dirty="0" err="1">
                <a:solidFill>
                  <a:srgbClr val="0000CC"/>
                </a:solidFill>
              </a:rPr>
              <a:t>mov</a:t>
            </a:r>
            <a:r>
              <a:rPr lang="en-US" sz="2000" dirty="0">
                <a:solidFill>
                  <a:srgbClr val="0000CC"/>
                </a:solidFill>
              </a:rPr>
              <a:t>	</a:t>
            </a:r>
            <a:r>
              <a:rPr lang="en-US" sz="2000" dirty="0" err="1">
                <a:solidFill>
                  <a:srgbClr val="0000CC"/>
                </a:solidFill>
              </a:rPr>
              <a:t>ecx</a:t>
            </a:r>
            <a:r>
              <a:rPr lang="en-US" sz="2000" dirty="0">
                <a:solidFill>
                  <a:srgbClr val="0000CC"/>
                </a:solidFill>
              </a:rPr>
              <a:t>, </a:t>
            </a:r>
            <a:r>
              <a:rPr lang="en-US" sz="2000" dirty="0" err="1">
                <a:solidFill>
                  <a:srgbClr val="0000CC"/>
                </a:solidFill>
              </a:rPr>
              <a:t>msg</a:t>
            </a:r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	</a:t>
            </a:r>
            <a:r>
              <a:rPr lang="en-US" sz="2000" dirty="0" err="1">
                <a:solidFill>
                  <a:srgbClr val="0000CC"/>
                </a:solidFill>
              </a:rPr>
              <a:t>mov</a:t>
            </a:r>
            <a:r>
              <a:rPr lang="en-US" sz="2000" dirty="0">
                <a:solidFill>
                  <a:srgbClr val="0000CC"/>
                </a:solidFill>
              </a:rPr>
              <a:t>	</a:t>
            </a:r>
            <a:r>
              <a:rPr lang="en-US" sz="2000" dirty="0" err="1">
                <a:solidFill>
                  <a:srgbClr val="0000CC"/>
                </a:solidFill>
              </a:rPr>
              <a:t>ebx</a:t>
            </a:r>
            <a:r>
              <a:rPr lang="en-US" sz="2000" dirty="0">
                <a:solidFill>
                  <a:srgbClr val="0000CC"/>
                </a:solidFill>
              </a:rPr>
              <a:t>, 1</a:t>
            </a:r>
          </a:p>
          <a:p>
            <a:r>
              <a:rPr lang="en-US" sz="2000" dirty="0">
                <a:solidFill>
                  <a:srgbClr val="0000CC"/>
                </a:solidFill>
              </a:rPr>
              <a:t>	</a:t>
            </a:r>
            <a:r>
              <a:rPr lang="en-US" sz="2000" dirty="0" err="1">
                <a:solidFill>
                  <a:srgbClr val="0000CC"/>
                </a:solidFill>
              </a:rPr>
              <a:t>mov</a:t>
            </a:r>
            <a:r>
              <a:rPr lang="en-US" sz="2000" dirty="0">
                <a:solidFill>
                  <a:srgbClr val="0000CC"/>
                </a:solidFill>
              </a:rPr>
              <a:t>	</a:t>
            </a:r>
            <a:r>
              <a:rPr lang="en-US" sz="2000" dirty="0" err="1">
                <a:solidFill>
                  <a:srgbClr val="0000CC"/>
                </a:solidFill>
              </a:rPr>
              <a:t>eax</a:t>
            </a:r>
            <a:r>
              <a:rPr lang="en-US" sz="2000" dirty="0">
                <a:solidFill>
                  <a:srgbClr val="0000CC"/>
                </a:solidFill>
              </a:rPr>
              <a:t>, 4</a:t>
            </a:r>
          </a:p>
          <a:p>
            <a:r>
              <a:rPr lang="en-US" sz="2000" dirty="0">
                <a:solidFill>
                  <a:srgbClr val="0000CC"/>
                </a:solidFill>
              </a:rPr>
              <a:t>	</a:t>
            </a:r>
            <a:r>
              <a:rPr lang="en-US" sz="2000" dirty="0" err="1">
                <a:solidFill>
                  <a:srgbClr val="0000CC"/>
                </a:solidFill>
              </a:rPr>
              <a:t>int</a:t>
            </a:r>
            <a:r>
              <a:rPr lang="en-US" sz="2000" dirty="0">
                <a:solidFill>
                  <a:srgbClr val="0000CC"/>
                </a:solidFill>
              </a:rPr>
              <a:t>	0x80</a:t>
            </a:r>
          </a:p>
          <a:p>
            <a:r>
              <a:rPr lang="en-US" sz="2000" dirty="0">
                <a:solidFill>
                  <a:srgbClr val="0000CC"/>
                </a:solidFill>
              </a:rPr>
              <a:t>	</a:t>
            </a:r>
            <a:r>
              <a:rPr lang="en-US" sz="2000" dirty="0" err="1">
                <a:solidFill>
                  <a:srgbClr val="0000CC"/>
                </a:solidFill>
              </a:rPr>
              <a:t>mov</a:t>
            </a:r>
            <a:r>
              <a:rPr lang="en-US" sz="2000" dirty="0">
                <a:solidFill>
                  <a:srgbClr val="0000CC"/>
                </a:solidFill>
              </a:rPr>
              <a:t>	</a:t>
            </a:r>
            <a:r>
              <a:rPr lang="en-US" sz="2000" dirty="0" err="1">
                <a:solidFill>
                  <a:srgbClr val="0000CC"/>
                </a:solidFill>
              </a:rPr>
              <a:t>eax</a:t>
            </a:r>
            <a:r>
              <a:rPr lang="en-US" sz="2000" dirty="0">
                <a:solidFill>
                  <a:srgbClr val="0000CC"/>
                </a:solidFill>
              </a:rPr>
              <a:t>, 1</a:t>
            </a:r>
          </a:p>
          <a:p>
            <a:r>
              <a:rPr lang="en-US" sz="2000" dirty="0">
                <a:solidFill>
                  <a:srgbClr val="0000CC"/>
                </a:solidFill>
              </a:rPr>
              <a:t>	</a:t>
            </a:r>
            <a:r>
              <a:rPr lang="en-US" sz="2000" dirty="0" err="1">
                <a:solidFill>
                  <a:srgbClr val="0000CC"/>
                </a:solidFill>
              </a:rPr>
              <a:t>int</a:t>
            </a:r>
            <a:r>
              <a:rPr lang="en-US" sz="2000" dirty="0">
                <a:solidFill>
                  <a:srgbClr val="0000CC"/>
                </a:solidFill>
              </a:rPr>
              <a:t>	0x80</a:t>
            </a:r>
          </a:p>
          <a:p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section	.data</a:t>
            </a:r>
          </a:p>
          <a:p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 err="1">
                <a:solidFill>
                  <a:srgbClr val="0000CC"/>
                </a:solidFill>
              </a:rPr>
              <a:t>msg</a:t>
            </a:r>
            <a:r>
              <a:rPr lang="en-US" sz="2000" dirty="0">
                <a:solidFill>
                  <a:srgbClr val="0000CC"/>
                </a:solidFill>
              </a:rPr>
              <a:t>	</a:t>
            </a:r>
            <a:r>
              <a:rPr lang="en-US" sz="2000" dirty="0" err="1">
                <a:solidFill>
                  <a:srgbClr val="0000CC"/>
                </a:solidFill>
              </a:rPr>
              <a:t>db</a:t>
            </a:r>
            <a:r>
              <a:rPr lang="en-US" sz="2000" dirty="0">
                <a:solidFill>
                  <a:srgbClr val="0000CC"/>
                </a:solidFill>
              </a:rPr>
              <a:t>	'Hello, World!',0xa</a:t>
            </a:r>
          </a:p>
          <a:p>
            <a:r>
              <a:rPr lang="en-US" sz="2000" dirty="0" err="1">
                <a:solidFill>
                  <a:srgbClr val="0000CC"/>
                </a:solidFill>
              </a:rPr>
              <a:t>len</a:t>
            </a:r>
            <a:r>
              <a:rPr lang="en-US" sz="2000" dirty="0">
                <a:solidFill>
                  <a:srgbClr val="0000CC"/>
                </a:solidFill>
              </a:rPr>
              <a:t>	</a:t>
            </a:r>
            <a:r>
              <a:rPr lang="en-US" sz="2000" dirty="0" err="1">
                <a:solidFill>
                  <a:srgbClr val="0000CC"/>
                </a:solidFill>
              </a:rPr>
              <a:t>equ</a:t>
            </a:r>
            <a:r>
              <a:rPr lang="en-US" sz="2000" dirty="0">
                <a:solidFill>
                  <a:srgbClr val="0000CC"/>
                </a:solidFill>
              </a:rPr>
              <a:t>	$ - </a:t>
            </a:r>
            <a:r>
              <a:rPr lang="en-US" sz="2000" dirty="0" err="1">
                <a:solidFill>
                  <a:srgbClr val="0000CC"/>
                </a:solidFill>
              </a:rPr>
              <a:t>msg</a:t>
            </a:r>
            <a:endParaRPr lang="ru-RU" sz="2000" dirty="0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54810" y="1029608"/>
            <a:ext cx="2196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b="1" dirty="0" smtClean="0"/>
              <a:t>Код на асемблере</a:t>
            </a:r>
            <a:endParaRPr lang="ru-RU" sz="20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-224118" y="62851"/>
            <a:ext cx="9368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Мови</a:t>
            </a:r>
            <a:r>
              <a:rPr lang="ru-RU" sz="3600" b="1" dirty="0" smtClean="0"/>
              <a:t> </a:t>
            </a:r>
            <a:r>
              <a:rPr lang="ru-RU" sz="3600" b="1" dirty="0" err="1"/>
              <a:t>програмування</a:t>
            </a:r>
            <a:r>
              <a:rPr lang="ru-RU" sz="3600" b="1" dirty="0"/>
              <a:t> </a:t>
            </a:r>
            <a:r>
              <a:rPr lang="ru-RU" sz="3600" b="1" dirty="0" err="1"/>
              <a:t>високого</a:t>
            </a:r>
            <a:r>
              <a:rPr lang="ru-RU" sz="3600" b="1" dirty="0"/>
              <a:t> </a:t>
            </a:r>
            <a:r>
              <a:rPr lang="ru-RU" sz="3600" b="1" dirty="0" err="1"/>
              <a:t>рівня</a:t>
            </a:r>
            <a:r>
              <a:rPr lang="ru-RU" sz="3600" b="1" dirty="0"/>
              <a:t>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3320268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43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Python - </a:t>
            </a:r>
            <a:r>
              <a:rPr lang="ru-RU" sz="3200" b="1" dirty="0" err="1"/>
              <a:t>інтерпретована</a:t>
            </a:r>
            <a:r>
              <a:rPr lang="ru-RU" sz="3200" b="1" dirty="0"/>
              <a:t> </a:t>
            </a:r>
            <a:r>
              <a:rPr lang="ru-RU" sz="3200" b="1" dirty="0" err="1"/>
              <a:t>мова</a:t>
            </a:r>
            <a:r>
              <a:rPr lang="ru-RU" sz="3200" b="1" dirty="0"/>
              <a:t> </a:t>
            </a:r>
            <a:r>
              <a:rPr lang="ru-RU" sz="3200" b="1" dirty="0" err="1"/>
              <a:t>програмування</a:t>
            </a:r>
            <a:endParaRPr lang="ru-RU" sz="3200" b="1" i="0" dirty="0">
              <a:effectLst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717" y="1081034"/>
            <a:ext cx="9000565" cy="5792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2100" dirty="0" err="1">
                <a:ea typeface="Times New Roman" panose="02020603050405020304" pitchFamily="18" charset="0"/>
                <a:cs typeface="Aharoni" panose="02010803020104030203" pitchFamily="2" charset="-79"/>
              </a:rPr>
              <a:t>Python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 -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це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високорівнева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ru-RU" sz="2100" b="1" spc="-10" dirty="0" err="1">
                <a:solidFill>
                  <a:srgbClr val="C00000"/>
                </a:solidFill>
                <a:ea typeface="Times New Roman" panose="02020603050405020304" pitchFamily="18" charset="0"/>
                <a:cs typeface="Aharoni" panose="02010803020104030203" pitchFamily="2" charset="-79"/>
              </a:rPr>
              <a:t>інтерпретована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мова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програмування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, на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відміну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від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 </a:t>
            </a:r>
            <a:r>
              <a:rPr lang="ru-RU" sz="2100" dirty="0">
                <a:ea typeface="Times New Roman" panose="02020603050405020304" pitchFamily="18" charset="0"/>
                <a:cs typeface="Aharoni" panose="02010803020104030203" pitchFamily="2" charset="-79"/>
              </a:rPr>
              <a:t>C++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, яка є прикладом </a:t>
            </a:r>
            <a:r>
              <a:rPr lang="ru-RU" sz="2100" b="1" spc="-10" dirty="0" err="1">
                <a:solidFill>
                  <a:srgbClr val="C00000"/>
                </a:solidFill>
                <a:ea typeface="Times New Roman" panose="02020603050405020304" pitchFamily="18" charset="0"/>
                <a:cs typeface="Aharoni" panose="02010803020104030203" pitchFamily="2" charset="-79"/>
              </a:rPr>
              <a:t>компільованої</a:t>
            </a:r>
            <a:r>
              <a:rPr lang="ru-RU" sz="2100" spc="-10" dirty="0">
                <a:solidFill>
                  <a:srgbClr val="C00000"/>
                </a:solidFill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мови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програмування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.</a:t>
            </a:r>
            <a:endParaRPr lang="ru-RU" sz="2100" dirty="0"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Назва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 </a:t>
            </a:r>
            <a:r>
              <a:rPr lang="ru-RU" sz="2100" dirty="0" err="1">
                <a:ea typeface="Times New Roman" panose="02020603050405020304" pitchFamily="18" charset="0"/>
                <a:cs typeface="Aharoni" panose="02010803020104030203" pitchFamily="2" charset="-79"/>
              </a:rPr>
              <a:t>Python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 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відноситься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 як до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мови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програмування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, так і до </a:t>
            </a:r>
            <a:r>
              <a:rPr lang="ru-RU" sz="2100" spc="-10" dirty="0" err="1">
                <a:solidFill>
                  <a:srgbClr val="2156A5"/>
                </a:solidFill>
                <a:ea typeface="Times New Roman" panose="02020603050405020304" pitchFamily="18" charset="0"/>
                <a:cs typeface="Aharoni" panose="02010803020104030203" pitchFamily="2" charset="-79"/>
                <a:hlinkClick r:id="rId2"/>
              </a:rPr>
              <a:t>інтерпретатора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 -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комп’ютерної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програми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, яка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зчитує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початковий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ru-RU" sz="2100" spc="-10" dirty="0" smtClean="0">
                <a:ea typeface="Times New Roman" panose="02020603050405020304" pitchFamily="18" charset="0"/>
                <a:cs typeface="Aharoni" panose="02010803020104030203" pitchFamily="2" charset="-79"/>
              </a:rPr>
              <a:t>код, написаний 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на </a:t>
            </a:r>
            <a:r>
              <a:rPr lang="ru-RU" sz="2100" dirty="0" err="1" smtClean="0">
                <a:ea typeface="Times New Roman" panose="02020603050405020304" pitchFamily="18" charset="0"/>
                <a:cs typeface="Aharoni" panose="02010803020104030203" pitchFamily="2" charset="-79"/>
              </a:rPr>
              <a:t>Python</a:t>
            </a:r>
            <a:r>
              <a:rPr lang="ru-RU" sz="2100" spc="-10" dirty="0" smtClean="0"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і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виконує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інструкції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 (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команди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).</a:t>
            </a:r>
            <a:endParaRPr lang="ru-RU" sz="2100" dirty="0"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uk-UA" sz="2100" dirty="0"/>
              <a:t>Програми, написані на мові високого рівня, називаються </a:t>
            </a:r>
            <a:r>
              <a:rPr lang="uk-UA" sz="2100" u="sng" dirty="0">
                <a:hlinkClick r:id="rId3"/>
              </a:rPr>
              <a:t>початковим</a:t>
            </a:r>
            <a:r>
              <a:rPr lang="uk-UA" sz="2100" dirty="0"/>
              <a:t> кодом. </a:t>
            </a:r>
            <a:endParaRPr lang="uk-UA" sz="2100" dirty="0" smtClean="0"/>
          </a:p>
          <a:p>
            <a:pPr marL="34290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uk-UA" sz="2100" dirty="0" smtClean="0"/>
              <a:t>Для </a:t>
            </a:r>
            <a:r>
              <a:rPr lang="uk-UA" sz="2100" dirty="0"/>
              <a:t>виконання програми комп’ютером необхідно перекласти початковий код </a:t>
            </a:r>
            <a:r>
              <a:rPr lang="uk-UA" sz="2100" dirty="0">
                <a:solidFill>
                  <a:srgbClr val="0000CC"/>
                </a:solidFill>
              </a:rPr>
              <a:t>на машинну мову</a:t>
            </a:r>
            <a:r>
              <a:rPr lang="uk-UA" sz="2100" dirty="0"/>
              <a:t>, яка складається лише з двійкових цифр 0 і 1 </a:t>
            </a:r>
            <a:endParaRPr lang="ru-RU" sz="2100" dirty="0"/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ru-RU" sz="2100" dirty="0"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Для перекладу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мови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високого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рівня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 на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машинну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мову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доступні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 два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типи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ru-RU" sz="2100" spc="-10" dirty="0" err="1">
                <a:ea typeface="Times New Roman" panose="02020603050405020304" pitchFamily="18" charset="0"/>
                <a:cs typeface="Aharoni" panose="02010803020104030203" pitchFamily="2" charset="-79"/>
              </a:rPr>
              <a:t>програм</a:t>
            </a:r>
            <a:r>
              <a:rPr lang="ru-RU" sz="2100" spc="-10" dirty="0">
                <a:ea typeface="Times New Roman" panose="02020603050405020304" pitchFamily="18" charset="0"/>
                <a:cs typeface="Aharoni" panose="02010803020104030203" pitchFamily="2" charset="-79"/>
              </a:rPr>
              <a:t>:</a:t>
            </a:r>
            <a:endParaRPr lang="ru-RU" sz="2100" dirty="0"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914400" lvl="1" indent="-457200">
              <a:lnSpc>
                <a:spcPct val="107000"/>
              </a:lnSpc>
              <a:spcAft>
                <a:spcPts val="75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100" spc="-10" dirty="0" err="1">
                <a:solidFill>
                  <a:srgbClr val="0000CC"/>
                </a:solidFill>
                <a:ea typeface="Times New Roman" panose="02020603050405020304" pitchFamily="18" charset="0"/>
                <a:cs typeface="Aharoni" panose="02010803020104030203" pitchFamily="2" charset="-79"/>
              </a:rPr>
              <a:t>Компілятор</a:t>
            </a:r>
            <a:endParaRPr lang="ru-RU" sz="2100" dirty="0">
              <a:solidFill>
                <a:srgbClr val="0000CC"/>
              </a:solidFill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914400" lvl="1" indent="-457200">
              <a:lnSpc>
                <a:spcPct val="107000"/>
              </a:lnSpc>
              <a:spcAft>
                <a:spcPts val="75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100" spc="-10" dirty="0" err="1">
                <a:solidFill>
                  <a:srgbClr val="0000CC"/>
                </a:solidFill>
                <a:ea typeface="Times New Roman" panose="02020603050405020304" pitchFamily="18" charset="0"/>
                <a:cs typeface="Aharoni" panose="02010803020104030203" pitchFamily="2" charset="-79"/>
              </a:rPr>
              <a:t>Інтерпретатор</a:t>
            </a:r>
            <a:endParaRPr lang="ru-RU" sz="2100" dirty="0">
              <a:solidFill>
                <a:srgbClr val="0000CC"/>
              </a:solidFill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100" dirty="0">
                <a:ea typeface="Calibri" panose="020F0502020204030204" pitchFamily="34" charset="0"/>
                <a:cs typeface="Aharoni" panose="02010803020104030203" pitchFamily="2" charset="-79"/>
              </a:rPr>
              <a:t> </a:t>
            </a:r>
            <a:endParaRPr lang="ru-RU" sz="2100" dirty="0">
              <a:effectLst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894609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44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70328" y="1071754"/>
            <a:ext cx="87943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err="1">
                <a:latin typeface="Noto Serif"/>
              </a:rPr>
              <a:t>Компілятор</a:t>
            </a:r>
            <a:r>
              <a:rPr lang="ru-RU" i="1" dirty="0">
                <a:latin typeface="Noto Serif"/>
              </a:rPr>
              <a:t> </a:t>
            </a:r>
            <a:r>
              <a:rPr lang="ru-RU" i="1" dirty="0" err="1">
                <a:latin typeface="Noto Serif"/>
              </a:rPr>
              <a:t>перекладає</a:t>
            </a:r>
            <a:r>
              <a:rPr lang="ru-RU" i="1" dirty="0">
                <a:latin typeface="Noto Serif"/>
              </a:rPr>
              <a:t> весь </a:t>
            </a:r>
            <a:r>
              <a:rPr lang="ru-RU" i="1" dirty="0" err="1">
                <a:latin typeface="Noto Serif"/>
              </a:rPr>
              <a:t>початковий</a:t>
            </a:r>
            <a:r>
              <a:rPr lang="ru-RU" i="1" dirty="0">
                <a:latin typeface="Noto Serif"/>
              </a:rPr>
              <a:t> код на </a:t>
            </a:r>
            <a:r>
              <a:rPr lang="ru-RU" i="1" dirty="0" err="1">
                <a:latin typeface="Noto Serif"/>
              </a:rPr>
              <a:t>машинну</a:t>
            </a:r>
            <a:r>
              <a:rPr lang="ru-RU" i="1" dirty="0">
                <a:latin typeface="Noto Serif"/>
              </a:rPr>
              <a:t> </a:t>
            </a:r>
            <a:r>
              <a:rPr lang="ru-RU" i="1" dirty="0" err="1">
                <a:latin typeface="Noto Serif"/>
              </a:rPr>
              <a:t>мову</a:t>
            </a:r>
            <a:r>
              <a:rPr lang="ru-RU" i="1" dirty="0">
                <a:latin typeface="Noto Serif"/>
              </a:rPr>
              <a:t> за один раз, </a:t>
            </a:r>
            <a:r>
              <a:rPr lang="ru-RU" i="1" dirty="0" err="1">
                <a:latin typeface="Noto Serif"/>
              </a:rPr>
              <a:t>потім</a:t>
            </a:r>
            <a:r>
              <a:rPr lang="ru-RU" i="1" dirty="0">
                <a:latin typeface="Noto Serif"/>
              </a:rPr>
              <a:t> </a:t>
            </a:r>
            <a:r>
              <a:rPr lang="ru-RU" i="1" dirty="0" err="1">
                <a:latin typeface="Noto Serif"/>
              </a:rPr>
              <a:t>машинний</a:t>
            </a:r>
            <a:r>
              <a:rPr lang="ru-RU" i="1" dirty="0">
                <a:latin typeface="Noto Serif"/>
              </a:rPr>
              <a:t> код </a:t>
            </a:r>
            <a:r>
              <a:rPr lang="ru-RU" i="1" dirty="0" err="1">
                <a:latin typeface="Noto Serif"/>
              </a:rPr>
              <a:t>виконується</a:t>
            </a:r>
            <a:r>
              <a:rPr lang="ru-RU" i="1" dirty="0">
                <a:latin typeface="Noto Serif"/>
              </a:rPr>
              <a:t>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28" y="1936096"/>
            <a:ext cx="8794377" cy="34427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325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/>
              <a:t>Компіляція програми 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74873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45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59976" y="1084746"/>
            <a:ext cx="87047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/>
              <a:t>І</a:t>
            </a:r>
            <a:r>
              <a:rPr lang="ru-RU" sz="2000" b="1" dirty="0" err="1" smtClean="0"/>
              <a:t>нтерпретатор</a:t>
            </a:r>
            <a:r>
              <a:rPr lang="ru-RU" sz="2000" dirty="0" smtClean="0"/>
              <a:t> </a:t>
            </a:r>
            <a:r>
              <a:rPr lang="ru-RU" sz="2000" dirty="0" err="1"/>
              <a:t>перекладає</a:t>
            </a:r>
            <a:r>
              <a:rPr lang="ru-RU" sz="2000" dirty="0"/>
              <a:t> </a:t>
            </a:r>
            <a:r>
              <a:rPr lang="ru-RU" sz="2000" dirty="0" err="1"/>
              <a:t>програму</a:t>
            </a:r>
            <a:r>
              <a:rPr lang="ru-RU" sz="2000" dirty="0"/>
              <a:t> з </a:t>
            </a:r>
            <a:r>
              <a:rPr lang="ru-RU" sz="2000" dirty="0" err="1"/>
              <a:t>мови</a:t>
            </a:r>
            <a:r>
              <a:rPr lang="ru-RU" sz="2000" dirty="0"/>
              <a:t> </a:t>
            </a:r>
            <a:r>
              <a:rPr lang="ru-RU" sz="2000" dirty="0" err="1"/>
              <a:t>високого</a:t>
            </a:r>
            <a:r>
              <a:rPr lang="ru-RU" sz="2000" dirty="0"/>
              <a:t> </a:t>
            </a:r>
            <a:r>
              <a:rPr lang="ru-RU" sz="2000" dirty="0" err="1"/>
              <a:t>рівня</a:t>
            </a:r>
            <a:r>
              <a:rPr lang="ru-RU" sz="2000" dirty="0"/>
              <a:t> у </a:t>
            </a:r>
            <a:r>
              <a:rPr lang="ru-RU" sz="2000" dirty="0" err="1"/>
              <a:t>машинну</a:t>
            </a:r>
            <a:r>
              <a:rPr lang="ru-RU" sz="2000" dirty="0"/>
              <a:t> </a:t>
            </a:r>
            <a:r>
              <a:rPr lang="ru-RU" sz="2000" dirty="0" err="1"/>
              <a:t>мову</a:t>
            </a:r>
            <a:r>
              <a:rPr lang="ru-RU" sz="2000" dirty="0"/>
              <a:t> рядок за рядком, </a:t>
            </a:r>
            <a:r>
              <a:rPr lang="ru-RU" sz="2000" dirty="0" err="1"/>
              <a:t>виконуючи</a:t>
            </a:r>
            <a:r>
              <a:rPr lang="ru-RU" sz="2000" dirty="0"/>
              <a:t> </a:t>
            </a:r>
            <a:r>
              <a:rPr lang="ru-RU" sz="2000" dirty="0" err="1"/>
              <a:t>кожен</a:t>
            </a:r>
            <a:r>
              <a:rPr lang="ru-RU" sz="2000" dirty="0"/>
              <a:t> з них.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Інтерпретація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програми</a:t>
            </a:r>
            <a:endParaRPr lang="ru-RU" sz="36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83" y="1785400"/>
            <a:ext cx="6416714" cy="2757488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59975" y="4926980"/>
            <a:ext cx="88840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/>
              <a:t>Інтерпретатор</a:t>
            </a:r>
            <a:r>
              <a:rPr lang="ru-RU" sz="2000" b="1" dirty="0"/>
              <a:t> </a:t>
            </a:r>
            <a:r>
              <a:rPr lang="ru-RU" sz="2000" b="1" dirty="0" err="1"/>
              <a:t>Python</a:t>
            </a:r>
            <a:r>
              <a:rPr lang="ru-RU" sz="2000" b="1" dirty="0"/>
              <a:t> </a:t>
            </a:r>
            <a:r>
              <a:rPr lang="ru-RU" sz="2000" dirty="0" err="1"/>
              <a:t>починає</a:t>
            </a:r>
            <a:r>
              <a:rPr lang="ru-RU" sz="2000" dirty="0"/>
              <a:t> свою роботу </a:t>
            </a:r>
            <a:r>
              <a:rPr lang="ru-RU" sz="2000" dirty="0" smtClean="0"/>
              <a:t>з початку файла</a:t>
            </a:r>
            <a:r>
              <a:rPr lang="ru-RU" sz="2000" dirty="0"/>
              <a:t>, </a:t>
            </a:r>
            <a:r>
              <a:rPr lang="ru-RU" sz="2000" dirty="0" err="1"/>
              <a:t>перекладає</a:t>
            </a:r>
            <a:r>
              <a:rPr lang="ru-RU" sz="2000" dirty="0"/>
              <a:t> перший рядок на </a:t>
            </a:r>
            <a:r>
              <a:rPr lang="ru-RU" sz="2000" dirty="0" err="1"/>
              <a:t>машинну</a:t>
            </a:r>
            <a:r>
              <a:rPr lang="ru-RU" sz="2000" dirty="0"/>
              <a:t> </a:t>
            </a:r>
            <a:r>
              <a:rPr lang="ru-RU" sz="2000" dirty="0" err="1"/>
              <a:t>мову</a:t>
            </a:r>
            <a:r>
              <a:rPr lang="ru-RU" sz="2000" dirty="0"/>
              <a:t>, а </a:t>
            </a:r>
            <a:r>
              <a:rPr lang="ru-RU" sz="2000" dirty="0" err="1"/>
              <a:t>потім</a:t>
            </a:r>
            <a:r>
              <a:rPr lang="ru-RU" sz="2000" dirty="0"/>
              <a:t> </a:t>
            </a:r>
            <a:r>
              <a:rPr lang="ru-RU" sz="2000" dirty="0" err="1"/>
              <a:t>виконує</a:t>
            </a:r>
            <a:r>
              <a:rPr lang="ru-RU" sz="2000" dirty="0"/>
              <a:t> </a:t>
            </a:r>
            <a:r>
              <a:rPr lang="ru-RU" sz="2000" dirty="0" err="1"/>
              <a:t>його</a:t>
            </a:r>
            <a:r>
              <a:rPr lang="ru-RU" sz="2000" dirty="0"/>
              <a:t>. </a:t>
            </a:r>
            <a:r>
              <a:rPr lang="ru-RU" sz="2000" dirty="0" err="1"/>
              <a:t>Цей</a:t>
            </a:r>
            <a:r>
              <a:rPr lang="ru-RU" sz="2000" dirty="0"/>
              <a:t> </a:t>
            </a:r>
            <a:r>
              <a:rPr lang="ru-RU" sz="2000" dirty="0" err="1"/>
              <a:t>процес</a:t>
            </a:r>
            <a:r>
              <a:rPr lang="ru-RU" sz="2000" dirty="0"/>
              <a:t> </a:t>
            </a:r>
            <a:r>
              <a:rPr lang="ru-RU" sz="2000" dirty="0" err="1"/>
              <a:t>повторюється</a:t>
            </a:r>
            <a:r>
              <a:rPr lang="ru-RU" sz="2000" dirty="0"/>
              <a:t> до </a:t>
            </a:r>
            <a:r>
              <a:rPr lang="ru-RU" sz="2000" dirty="0" err="1"/>
              <a:t>кінця</a:t>
            </a:r>
            <a:r>
              <a:rPr lang="ru-RU" sz="2000" dirty="0"/>
              <a:t> файла.</a:t>
            </a:r>
          </a:p>
        </p:txBody>
      </p:sp>
    </p:spTree>
    <p:extLst>
      <p:ext uri="{BB962C8B-B14F-4D97-AF65-F5344CB8AC3E}">
        <p14:creationId xmlns:p14="http://schemas.microsoft.com/office/powerpoint/2010/main" val="30737106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46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59976" y="1084746"/>
            <a:ext cx="87047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err="1">
                <a:latin typeface="Noto Serif"/>
              </a:rPr>
              <a:t>І</a:t>
            </a:r>
            <a:r>
              <a:rPr lang="ru-RU" i="1" dirty="0" err="1" smtClean="0">
                <a:latin typeface="Noto Serif"/>
              </a:rPr>
              <a:t>нтерпретатор</a:t>
            </a:r>
            <a:r>
              <a:rPr lang="ru-RU" i="1" dirty="0" smtClean="0">
                <a:latin typeface="Noto Serif"/>
              </a:rPr>
              <a:t> </a:t>
            </a:r>
            <a:r>
              <a:rPr lang="ru-RU" i="1" dirty="0" err="1">
                <a:latin typeface="Noto Serif"/>
              </a:rPr>
              <a:t>перекладає</a:t>
            </a:r>
            <a:r>
              <a:rPr lang="ru-RU" i="1" dirty="0">
                <a:latin typeface="Noto Serif"/>
              </a:rPr>
              <a:t> </a:t>
            </a:r>
            <a:r>
              <a:rPr lang="ru-RU" i="1" dirty="0" err="1">
                <a:latin typeface="Noto Serif"/>
              </a:rPr>
              <a:t>програму</a:t>
            </a:r>
            <a:r>
              <a:rPr lang="ru-RU" i="1" dirty="0">
                <a:latin typeface="Noto Serif"/>
              </a:rPr>
              <a:t> з </a:t>
            </a:r>
            <a:r>
              <a:rPr lang="ru-RU" i="1" dirty="0" err="1">
                <a:latin typeface="Noto Serif"/>
              </a:rPr>
              <a:t>мови</a:t>
            </a:r>
            <a:r>
              <a:rPr lang="ru-RU" i="1" dirty="0">
                <a:latin typeface="Noto Serif"/>
              </a:rPr>
              <a:t> </a:t>
            </a:r>
            <a:r>
              <a:rPr lang="ru-RU" i="1" dirty="0" err="1">
                <a:latin typeface="Noto Serif"/>
              </a:rPr>
              <a:t>високого</a:t>
            </a:r>
            <a:r>
              <a:rPr lang="ru-RU" i="1" dirty="0">
                <a:latin typeface="Noto Serif"/>
              </a:rPr>
              <a:t> </a:t>
            </a:r>
            <a:r>
              <a:rPr lang="ru-RU" i="1" dirty="0" err="1">
                <a:latin typeface="Noto Serif"/>
              </a:rPr>
              <a:t>рівня</a:t>
            </a:r>
            <a:r>
              <a:rPr lang="ru-RU" i="1" dirty="0">
                <a:latin typeface="Noto Serif"/>
              </a:rPr>
              <a:t> у </a:t>
            </a:r>
            <a:r>
              <a:rPr lang="ru-RU" i="1" dirty="0" err="1">
                <a:latin typeface="Noto Serif"/>
              </a:rPr>
              <a:t>машинну</a:t>
            </a:r>
            <a:r>
              <a:rPr lang="ru-RU" i="1" dirty="0">
                <a:latin typeface="Noto Serif"/>
              </a:rPr>
              <a:t> </a:t>
            </a:r>
            <a:r>
              <a:rPr lang="ru-RU" i="1" dirty="0" err="1">
                <a:latin typeface="Noto Serif"/>
              </a:rPr>
              <a:t>мову</a:t>
            </a:r>
            <a:r>
              <a:rPr lang="ru-RU" i="1" dirty="0">
                <a:latin typeface="Noto Serif"/>
              </a:rPr>
              <a:t> рядок за рядком, </a:t>
            </a:r>
            <a:r>
              <a:rPr lang="ru-RU" i="1" dirty="0" err="1">
                <a:latin typeface="Noto Serif"/>
              </a:rPr>
              <a:t>виконуючи</a:t>
            </a:r>
            <a:r>
              <a:rPr lang="ru-RU" i="1" dirty="0">
                <a:latin typeface="Noto Serif"/>
              </a:rPr>
              <a:t> </a:t>
            </a:r>
            <a:r>
              <a:rPr lang="ru-RU" i="1" dirty="0" err="1">
                <a:latin typeface="Noto Serif"/>
              </a:rPr>
              <a:t>кожен</a:t>
            </a:r>
            <a:r>
              <a:rPr lang="ru-RU" i="1" dirty="0">
                <a:latin typeface="Noto Serif"/>
              </a:rPr>
              <a:t> з них.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Інтерпретація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програми</a:t>
            </a:r>
            <a:endParaRPr lang="ru-RU" sz="36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76" y="1950284"/>
            <a:ext cx="8124825" cy="443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854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5"/>
          <p:cNvSpPr txBox="1">
            <a:spLocks noChangeArrowheads="1"/>
          </p:cNvSpPr>
          <p:nvPr/>
        </p:nvSpPr>
        <p:spPr bwMode="auto">
          <a:xfrm>
            <a:off x="575469" y="980728"/>
            <a:ext cx="784860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uk-UA" sz="2500" dirty="0">
                <a:latin typeface="Arial" charset="0"/>
              </a:rPr>
              <a:t>Для зображення даних в </a:t>
            </a:r>
            <a:r>
              <a:rPr lang="uk-UA" sz="2500" dirty="0" err="1">
                <a:latin typeface="Arial" charset="0"/>
              </a:rPr>
              <a:t>пам</a:t>
            </a:r>
            <a:r>
              <a:rPr lang="en-US" sz="2500" dirty="0">
                <a:latin typeface="Arial" charset="0"/>
              </a:rPr>
              <a:t>’</a:t>
            </a:r>
            <a:r>
              <a:rPr lang="uk-UA" sz="2500" dirty="0">
                <a:latin typeface="Arial" charset="0"/>
              </a:rPr>
              <a:t>яті </a:t>
            </a:r>
            <a:r>
              <a:rPr lang="uk-UA" sz="2500" dirty="0" smtClean="0">
                <a:latin typeface="Arial" charset="0"/>
              </a:rPr>
              <a:t>ПК використовують </a:t>
            </a:r>
            <a:r>
              <a:rPr lang="uk-UA" sz="2500" dirty="0">
                <a:latin typeface="Arial" charset="0"/>
              </a:rPr>
              <a:t>системи числення :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uk-UA" sz="2500" dirty="0">
                <a:solidFill>
                  <a:srgbClr val="0000CC"/>
                </a:solidFill>
                <a:latin typeface="Arial" charset="0"/>
              </a:rPr>
              <a:t>двійкову</a:t>
            </a:r>
            <a:r>
              <a:rPr lang="en-US" sz="2500" dirty="0">
                <a:latin typeface="Arial" charset="0"/>
              </a:rPr>
              <a:t> </a:t>
            </a:r>
            <a:r>
              <a:rPr lang="uk-UA" sz="2500" dirty="0">
                <a:latin typeface="Arial" charset="0"/>
              </a:rPr>
              <a:t>            </a:t>
            </a:r>
            <a:r>
              <a:rPr lang="en-US" sz="2500" dirty="0">
                <a:latin typeface="Arial" charset="0"/>
              </a:rPr>
              <a:t>(</a:t>
            </a:r>
            <a:r>
              <a:rPr lang="uk-UA" sz="2500" dirty="0">
                <a:latin typeface="Arial" charset="0"/>
              </a:rPr>
              <a:t>використовує цифри 0 та 1</a:t>
            </a:r>
            <a:r>
              <a:rPr lang="en-US" sz="2500" dirty="0">
                <a:latin typeface="Arial" charset="0"/>
              </a:rPr>
              <a:t>)</a:t>
            </a:r>
            <a:r>
              <a:rPr lang="uk-UA" sz="2500" dirty="0">
                <a:latin typeface="Arial" charset="0"/>
              </a:rPr>
              <a:t>,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uk-UA" sz="2500" dirty="0" err="1">
                <a:solidFill>
                  <a:srgbClr val="0000CC"/>
                </a:solidFill>
                <a:latin typeface="Arial" charset="0"/>
              </a:rPr>
              <a:t>шістнадцяткову</a:t>
            </a:r>
            <a:r>
              <a:rPr lang="uk-UA" sz="2500" dirty="0">
                <a:latin typeface="Arial" charset="0"/>
              </a:rPr>
              <a:t> (використовує цифри 0.. 9 та </a:t>
            </a:r>
          </a:p>
          <a:p>
            <a:pPr eaLnBrk="1" hangingPunct="1">
              <a:buFont typeface="Wingdings" pitchFamily="2" charset="2"/>
              <a:buNone/>
            </a:pPr>
            <a:r>
              <a:rPr lang="uk-UA" sz="2500" dirty="0">
                <a:latin typeface="Arial" charset="0"/>
              </a:rPr>
              <a:t>                               символи А..</a:t>
            </a:r>
            <a:r>
              <a:rPr lang="en-US" sz="2500" dirty="0">
                <a:latin typeface="Arial" charset="0"/>
              </a:rPr>
              <a:t>F</a:t>
            </a:r>
            <a:r>
              <a:rPr lang="uk-UA" sz="2500" dirty="0">
                <a:latin typeface="Arial" charset="0"/>
              </a:rPr>
              <a:t> ) 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uk-UA" sz="2500" dirty="0" err="1">
                <a:solidFill>
                  <a:srgbClr val="0000CC"/>
                </a:solidFill>
                <a:latin typeface="Arial" charset="0"/>
              </a:rPr>
              <a:t>вісімкову</a:t>
            </a:r>
            <a:r>
              <a:rPr lang="uk-UA" sz="2500" dirty="0">
                <a:latin typeface="Arial" charset="0"/>
              </a:rPr>
              <a:t>             </a:t>
            </a:r>
            <a:r>
              <a:rPr lang="en-US" sz="2500" dirty="0">
                <a:latin typeface="Arial" charset="0"/>
              </a:rPr>
              <a:t>(</a:t>
            </a:r>
            <a:r>
              <a:rPr lang="uk-UA" sz="2500" dirty="0">
                <a:latin typeface="Arial" charset="0"/>
              </a:rPr>
              <a:t>використовує цифри 0..7</a:t>
            </a:r>
            <a:r>
              <a:rPr lang="en-US" sz="2500" dirty="0">
                <a:latin typeface="Arial" charset="0"/>
              </a:rPr>
              <a:t>)</a:t>
            </a:r>
            <a:endParaRPr lang="ru-RU" sz="2500" dirty="0">
              <a:latin typeface="Arial" charset="0"/>
            </a:endParaRPr>
          </a:p>
        </p:txBody>
      </p:sp>
      <p:sp>
        <p:nvSpPr>
          <p:cNvPr id="35843" name="Rectangle 6"/>
          <p:cNvSpPr>
            <a:spLocks noChangeArrowheads="1"/>
          </p:cNvSpPr>
          <p:nvPr/>
        </p:nvSpPr>
        <p:spPr bwMode="auto">
          <a:xfrm>
            <a:off x="827088" y="3663950"/>
            <a:ext cx="7345362" cy="1292225"/>
          </a:xfrm>
          <a:prstGeom prst="rect">
            <a:avLst/>
          </a:prstGeom>
          <a:noFill/>
          <a:ln w="57150" cmpd="thinThick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uk-UA" sz="2500">
                <a:latin typeface="Arial" charset="0"/>
              </a:rPr>
              <a:t>Ці системи числення є </a:t>
            </a:r>
            <a:r>
              <a:rPr lang="uk-UA" sz="2500" b="1" i="1">
                <a:solidFill>
                  <a:srgbClr val="0000CC"/>
                </a:solidFill>
                <a:latin typeface="Arial" charset="0"/>
              </a:rPr>
              <a:t>позиційними</a:t>
            </a:r>
            <a:r>
              <a:rPr lang="uk-UA" sz="2500">
                <a:latin typeface="Arial" charset="0"/>
              </a:rPr>
              <a:t>, оскільки </a:t>
            </a:r>
            <a:r>
              <a:rPr lang="uk-UA" sz="2500" b="1">
                <a:latin typeface="Arial" charset="0"/>
              </a:rPr>
              <a:t>вага кожної цифри залежить від її позиції в записі числа</a:t>
            </a:r>
            <a:r>
              <a:rPr lang="uk-UA" sz="2500">
                <a:latin typeface="Arial" charset="0"/>
              </a:rPr>
              <a:t>.</a:t>
            </a:r>
            <a:r>
              <a:rPr lang="ru-RU" sz="2500">
                <a:latin typeface="Arial" charset="0"/>
              </a:rPr>
              <a:t> </a:t>
            </a:r>
          </a:p>
        </p:txBody>
      </p:sp>
      <p:sp>
        <p:nvSpPr>
          <p:cNvPr id="35844" name="Rectangle 8"/>
          <p:cNvSpPr>
            <a:spLocks noChangeArrowheads="1"/>
          </p:cNvSpPr>
          <p:nvPr/>
        </p:nvSpPr>
        <p:spPr bwMode="auto">
          <a:xfrm>
            <a:off x="0" y="3073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uk-UA" sz="1800">
              <a:latin typeface="Arial" charset="0"/>
            </a:endParaRPr>
          </a:p>
        </p:txBody>
      </p:sp>
      <p:sp>
        <p:nvSpPr>
          <p:cNvPr id="35845" name="Rectangle 9"/>
          <p:cNvSpPr>
            <a:spLocks noChangeArrowheads="1"/>
          </p:cNvSpPr>
          <p:nvPr/>
        </p:nvSpPr>
        <p:spPr bwMode="auto">
          <a:xfrm>
            <a:off x="4462463" y="3541713"/>
            <a:ext cx="219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uk-UA" sz="1000">
                <a:latin typeface="Arial" charset="0"/>
                <a:cs typeface="Times New Roman" pitchFamily="18" charset="0"/>
              </a:rPr>
              <a:t>.</a:t>
            </a:r>
            <a:endParaRPr lang="uk-UA" sz="1800">
              <a:latin typeface="Arial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34758" y="110551"/>
            <a:ext cx="7874484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600" b="1" dirty="0" smtClean="0"/>
              <a:t>Інформація в пам’яті комп’ютера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56783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67" name="Rectangle 5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68" name="Rectangle 6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69" name="Rectangle 7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70" name="Rectangle 8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graphicFrame>
        <p:nvGraphicFramePr>
          <p:cNvPr id="3687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412185"/>
              </p:ext>
            </p:extLst>
          </p:nvPr>
        </p:nvGraphicFramePr>
        <p:xfrm>
          <a:off x="2900831" y="1552020"/>
          <a:ext cx="2696780" cy="1616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Формула" r:id="rId3" imgW="825500" imgH="431800" progId="Equation.3">
                  <p:embed/>
                </p:oleObj>
              </mc:Choice>
              <mc:Fallback>
                <p:oleObj name="Формула" r:id="rId3" imgW="825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831" y="1552020"/>
                        <a:ext cx="2696780" cy="161658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Rectangle 10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73" name="Rectangle 11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74" name="Rectangle 12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75" name="Rectangle 13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76" name="Rectangle 14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77" name="Rectangle 15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78" name="Rectangle 17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79" name="Rectangle 18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80" name="Rectangle 19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81" name="Rectangle 20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82" name="Rectangle 21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83" name="Rectangle 22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84" name="Rectangle 23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85" name="Rectangle 24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86" name="Rectangle 25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87" name="Rectangle 26"/>
          <p:cNvSpPr>
            <a:spLocks noChangeArrowheads="1"/>
          </p:cNvSpPr>
          <p:nvPr/>
        </p:nvSpPr>
        <p:spPr bwMode="auto">
          <a:xfrm>
            <a:off x="1238854" y="3200400"/>
            <a:ext cx="7078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uk-UA" sz="2400" i="1" dirty="0" err="1">
                <a:latin typeface="Arial" charset="0"/>
              </a:rPr>
              <a:t>x</a:t>
            </a:r>
            <a:r>
              <a:rPr lang="uk-UA" sz="2400" i="1" baseline="-25000" dirty="0" err="1">
                <a:latin typeface="Arial" charset="0"/>
              </a:rPr>
              <a:t>i</a:t>
            </a:r>
            <a:r>
              <a:rPr lang="uk-UA" sz="2400" i="1" dirty="0">
                <a:latin typeface="Arial" charset="0"/>
              </a:rPr>
              <a:t> — </a:t>
            </a:r>
            <a:r>
              <a:rPr lang="uk-UA" sz="2400" dirty="0">
                <a:latin typeface="Arial" charset="0"/>
              </a:rPr>
              <a:t>значення цифри в </a:t>
            </a:r>
            <a:r>
              <a:rPr lang="uk-UA" sz="2400" i="1" dirty="0">
                <a:latin typeface="Arial" charset="0"/>
              </a:rPr>
              <a:t>i</a:t>
            </a:r>
            <a:r>
              <a:rPr lang="uk-UA" sz="2400" dirty="0">
                <a:latin typeface="Arial" charset="0"/>
              </a:rPr>
              <a:t>-</a:t>
            </a:r>
            <a:r>
              <a:rPr lang="uk-UA" sz="2400" dirty="0" err="1">
                <a:latin typeface="Arial" charset="0"/>
              </a:rPr>
              <a:t>му</a:t>
            </a:r>
            <a:r>
              <a:rPr lang="uk-UA" sz="2400" dirty="0">
                <a:latin typeface="Arial" charset="0"/>
              </a:rPr>
              <a:t> розряді числа</a:t>
            </a:r>
            <a:r>
              <a:rPr lang="ru-RU" sz="2400" dirty="0">
                <a:latin typeface="Arial" charset="0"/>
              </a:rPr>
              <a:t> </a:t>
            </a:r>
            <a:r>
              <a:rPr lang="en-US" sz="2400" i="1" dirty="0">
                <a:latin typeface="Arial" charset="0"/>
              </a:rPr>
              <a:t>Y</a:t>
            </a:r>
            <a:endParaRPr lang="ru-RU" sz="2400" dirty="0">
              <a:latin typeface="Arial" charset="0"/>
            </a:endParaRPr>
          </a:p>
        </p:txBody>
      </p:sp>
      <p:sp>
        <p:nvSpPr>
          <p:cNvPr id="36888" name="Rectangle 27"/>
          <p:cNvSpPr>
            <a:spLocks noChangeArrowheads="1"/>
          </p:cNvSpPr>
          <p:nvPr/>
        </p:nvSpPr>
        <p:spPr bwMode="auto">
          <a:xfrm>
            <a:off x="1203794" y="3810000"/>
            <a:ext cx="78851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en-US" sz="2400" i="1" dirty="0">
                <a:latin typeface="Arial" charset="0"/>
              </a:rPr>
              <a:t>i -</a:t>
            </a:r>
            <a:r>
              <a:rPr lang="uk-UA" sz="2400" i="1" dirty="0">
                <a:latin typeface="Arial" charset="0"/>
              </a:rPr>
              <a:t> i</a:t>
            </a:r>
            <a:r>
              <a:rPr lang="uk-UA" sz="2400" dirty="0">
                <a:latin typeface="Arial" charset="0"/>
              </a:rPr>
              <a:t>-</a:t>
            </a:r>
            <a:r>
              <a:rPr lang="uk-UA" sz="2400" dirty="0" err="1">
                <a:latin typeface="Arial" charset="0"/>
              </a:rPr>
              <a:t>ий</a:t>
            </a:r>
            <a:r>
              <a:rPr lang="uk-UA" sz="2400" dirty="0">
                <a:latin typeface="Arial" charset="0"/>
              </a:rPr>
              <a:t> розряд числа</a:t>
            </a:r>
            <a:r>
              <a:rPr lang="uk-UA" sz="2400" i="1" dirty="0">
                <a:latin typeface="Arial" charset="0"/>
              </a:rPr>
              <a:t>; </a:t>
            </a:r>
            <a:endParaRPr lang="en-US" sz="2400" i="1" dirty="0">
              <a:latin typeface="Arial" charset="0"/>
            </a:endParaRPr>
          </a:p>
          <a:p>
            <a:pPr eaLnBrk="1" hangingPunct="1"/>
            <a:r>
              <a:rPr lang="uk-UA" sz="2400" i="1" dirty="0">
                <a:latin typeface="Arial" charset="0"/>
              </a:rPr>
              <a:t>i = </a:t>
            </a:r>
            <a:r>
              <a:rPr lang="uk-UA" sz="2400" dirty="0">
                <a:latin typeface="Arial" charset="0"/>
              </a:rPr>
              <a:t>–1, –2, …, –</a:t>
            </a:r>
            <a:r>
              <a:rPr lang="uk-UA" sz="2400" i="1" dirty="0">
                <a:latin typeface="Arial" charset="0"/>
              </a:rPr>
              <a:t>m </a:t>
            </a:r>
            <a:r>
              <a:rPr lang="uk-UA" sz="2400" dirty="0">
                <a:latin typeface="Arial" charset="0"/>
              </a:rPr>
              <a:t>— розряди дробової частини числа</a:t>
            </a:r>
            <a:r>
              <a:rPr lang="uk-UA" sz="2400" i="1" dirty="0">
                <a:latin typeface="Arial" charset="0"/>
              </a:rPr>
              <a:t>;</a:t>
            </a:r>
            <a:r>
              <a:rPr lang="ru-RU" sz="2400" dirty="0">
                <a:latin typeface="Arial" charset="0"/>
              </a:rPr>
              <a:t> </a:t>
            </a:r>
          </a:p>
        </p:txBody>
      </p:sp>
      <p:sp>
        <p:nvSpPr>
          <p:cNvPr id="36889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90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91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92" name="Rectangle 31"/>
          <p:cNvSpPr>
            <a:spLocks noChangeArrowheads="1"/>
          </p:cNvSpPr>
          <p:nvPr/>
        </p:nvSpPr>
        <p:spPr bwMode="auto">
          <a:xfrm>
            <a:off x="1238854" y="4635500"/>
            <a:ext cx="65214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uk-UA" sz="2400" dirty="0">
                <a:latin typeface="Arial" charset="0"/>
              </a:rPr>
              <a:t> </a:t>
            </a:r>
            <a:r>
              <a:rPr lang="uk-UA" sz="2400" i="1" dirty="0">
                <a:latin typeface="Arial" charset="0"/>
              </a:rPr>
              <a:t>i </a:t>
            </a:r>
            <a:r>
              <a:rPr lang="uk-UA" sz="2400" dirty="0">
                <a:latin typeface="Arial" charset="0"/>
              </a:rPr>
              <a:t>= 0, 1, …, </a:t>
            </a:r>
            <a:r>
              <a:rPr lang="uk-UA" sz="2400" i="1" dirty="0">
                <a:latin typeface="Arial" charset="0"/>
              </a:rPr>
              <a:t>n </a:t>
            </a:r>
            <a:r>
              <a:rPr lang="uk-UA" sz="2400" dirty="0">
                <a:latin typeface="Arial" charset="0"/>
              </a:rPr>
              <a:t>— розряди цілої частини числа</a:t>
            </a:r>
            <a:endParaRPr lang="en-US" sz="2400" dirty="0"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N – </a:t>
            </a:r>
            <a:r>
              <a:rPr lang="uk-UA" sz="2400" dirty="0">
                <a:latin typeface="Arial" charset="0"/>
              </a:rPr>
              <a:t>система числення;</a:t>
            </a:r>
          </a:p>
          <a:p>
            <a:pPr eaLnBrk="1" hangingPunct="1"/>
            <a:r>
              <a:rPr lang="en-US" sz="2400" i="1" dirty="0">
                <a:latin typeface="Arial" charset="0"/>
              </a:rPr>
              <a:t>N </a:t>
            </a:r>
            <a:r>
              <a:rPr lang="en-US" sz="2400" b="1" i="1" baseline="30000" dirty="0">
                <a:latin typeface="Arial" charset="0"/>
              </a:rPr>
              <a:t>i</a:t>
            </a:r>
            <a:r>
              <a:rPr lang="en-US" sz="2400" i="1" dirty="0">
                <a:latin typeface="Arial" charset="0"/>
              </a:rPr>
              <a:t> -</a:t>
            </a:r>
            <a:r>
              <a:rPr lang="uk-UA" sz="2400" i="1" dirty="0">
                <a:latin typeface="Arial" charset="0"/>
              </a:rPr>
              <a:t> </a:t>
            </a:r>
            <a:r>
              <a:rPr lang="uk-UA" sz="2400" dirty="0">
                <a:latin typeface="Arial" charset="0"/>
              </a:rPr>
              <a:t>вага</a:t>
            </a:r>
            <a:r>
              <a:rPr lang="uk-UA" sz="2400" i="1" dirty="0">
                <a:latin typeface="Arial" charset="0"/>
              </a:rPr>
              <a:t> i</a:t>
            </a:r>
            <a:r>
              <a:rPr lang="uk-UA" sz="2400" dirty="0">
                <a:latin typeface="Arial" charset="0"/>
              </a:rPr>
              <a:t>-</a:t>
            </a:r>
            <a:r>
              <a:rPr lang="uk-UA" sz="2400" dirty="0" err="1">
                <a:latin typeface="Arial" charset="0"/>
              </a:rPr>
              <a:t>го</a:t>
            </a:r>
            <a:r>
              <a:rPr lang="uk-UA" sz="2400" dirty="0">
                <a:latin typeface="Arial" charset="0"/>
              </a:rPr>
              <a:t> розряду числа</a:t>
            </a:r>
            <a:r>
              <a:rPr lang="uk-UA" sz="2400" i="1" dirty="0">
                <a:latin typeface="Arial" charset="0"/>
              </a:rPr>
              <a:t>;</a:t>
            </a:r>
          </a:p>
        </p:txBody>
      </p:sp>
      <p:sp>
        <p:nvSpPr>
          <p:cNvPr id="36894" name="Rectangle 32"/>
          <p:cNvSpPr>
            <a:spLocks noChangeArrowheads="1"/>
          </p:cNvSpPr>
          <p:nvPr/>
        </p:nvSpPr>
        <p:spPr bwMode="auto">
          <a:xfrm>
            <a:off x="586475" y="932577"/>
            <a:ext cx="82089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dirty="0"/>
              <a:t>Значення </a:t>
            </a:r>
            <a:r>
              <a:rPr lang="uk-UA" sz="2400" i="1" dirty="0"/>
              <a:t>Y</a:t>
            </a:r>
            <a:r>
              <a:rPr lang="uk-UA" sz="2400" dirty="0"/>
              <a:t> числа, що записане у </a:t>
            </a:r>
            <a:r>
              <a:rPr lang="uk-UA" sz="2400" i="1" dirty="0"/>
              <a:t>N-</a:t>
            </a:r>
            <a:r>
              <a:rPr lang="uk-UA" sz="2400" dirty="0" err="1"/>
              <a:t>ковій</a:t>
            </a:r>
            <a:r>
              <a:rPr lang="uk-UA" sz="2400" dirty="0"/>
              <a:t> системі числення, дорівнює значенню такого полінома</a:t>
            </a:r>
            <a:r>
              <a:rPr lang="en-US" sz="2400" dirty="0"/>
              <a:t>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827171" y="95191"/>
            <a:ext cx="7344816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uk-UA" sz="3600" b="1" dirty="0" smtClean="0"/>
              <a:t>Позиційні системи числення</a:t>
            </a:r>
            <a:endParaRPr lang="uk-UA" sz="3600" b="1" dirty="0"/>
          </a:p>
        </p:txBody>
      </p:sp>
    </p:spTree>
    <p:extLst>
      <p:ext uri="{BB962C8B-B14F-4D97-AF65-F5344CB8AC3E}">
        <p14:creationId xmlns:p14="http://schemas.microsoft.com/office/powerpoint/2010/main" val="63588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7891" name="Rectangle 5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7892" name="Rectangle 6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7893" name="Rectangle 7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7894" name="Rectangle 8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7895" name="Rectangle 9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7896" name="Rectangle 10"/>
          <p:cNvSpPr>
            <a:spLocks noChangeArrowheads="1"/>
          </p:cNvSpPr>
          <p:nvPr/>
        </p:nvSpPr>
        <p:spPr bwMode="auto">
          <a:xfrm>
            <a:off x="4308475" y="2635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7897" name="Rectangle 11"/>
          <p:cNvSpPr>
            <a:spLocks noChangeArrowheads="1"/>
          </p:cNvSpPr>
          <p:nvPr/>
        </p:nvSpPr>
        <p:spPr bwMode="auto">
          <a:xfrm>
            <a:off x="449895" y="1367385"/>
            <a:ext cx="8604250" cy="35258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uk-UA" sz="2600" dirty="0">
                <a:solidFill>
                  <a:srgbClr val="0000CC"/>
                </a:solidFill>
                <a:latin typeface="Arial" charset="0"/>
              </a:rPr>
              <a:t>512</a:t>
            </a:r>
            <a:r>
              <a:rPr lang="uk-UA" sz="2600" baseline="-25000" dirty="0">
                <a:solidFill>
                  <a:srgbClr val="0000CC"/>
                </a:solidFill>
                <a:latin typeface="Arial" charset="0"/>
              </a:rPr>
              <a:t>10</a:t>
            </a:r>
            <a:r>
              <a:rPr lang="uk-UA" sz="2600" dirty="0">
                <a:latin typeface="Arial" charset="0"/>
              </a:rPr>
              <a:t> = 5</a:t>
            </a:r>
            <a:r>
              <a:rPr lang="uk-UA" sz="2600" dirty="0">
                <a:latin typeface="Arial" charset="0"/>
                <a:sym typeface="Symbol" pitchFamily="18" charset="2"/>
              </a:rPr>
              <a:t></a:t>
            </a:r>
            <a:r>
              <a:rPr lang="uk-UA" sz="2600" dirty="0">
                <a:latin typeface="Arial" charset="0"/>
              </a:rPr>
              <a:t>10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2</a:t>
            </a:r>
            <a:r>
              <a:rPr lang="uk-UA" sz="2600" dirty="0">
                <a:latin typeface="Arial" charset="0"/>
                <a:sym typeface="Symbol" pitchFamily="18" charset="2"/>
              </a:rPr>
              <a:t> + 1</a:t>
            </a:r>
            <a:r>
              <a:rPr lang="uk-UA" sz="2600" dirty="0">
                <a:latin typeface="Arial" charset="0"/>
              </a:rPr>
              <a:t>10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1</a:t>
            </a:r>
            <a:r>
              <a:rPr lang="uk-UA" sz="2600" dirty="0">
                <a:latin typeface="Arial" charset="0"/>
                <a:sym typeface="Symbol" pitchFamily="18" charset="2"/>
              </a:rPr>
              <a:t> + 2</a:t>
            </a:r>
            <a:r>
              <a:rPr lang="uk-UA" sz="2600" dirty="0">
                <a:latin typeface="Arial" charset="0"/>
              </a:rPr>
              <a:t>10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0</a:t>
            </a:r>
            <a:r>
              <a:rPr lang="uk-UA" sz="2600" dirty="0">
                <a:latin typeface="Arial" charset="0"/>
                <a:sym typeface="Symbol" pitchFamily="18" charset="2"/>
              </a:rPr>
              <a:t>;</a:t>
            </a:r>
            <a:endParaRPr lang="ru-RU" sz="26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uk-UA" sz="2600" dirty="0">
                <a:solidFill>
                  <a:srgbClr val="0000CC"/>
                </a:solidFill>
                <a:latin typeface="Arial" charset="0"/>
                <a:sym typeface="Symbol" pitchFamily="18" charset="2"/>
              </a:rPr>
              <a:t>(512,346)</a:t>
            </a:r>
            <a:r>
              <a:rPr lang="uk-UA" sz="2600" baseline="-25000" dirty="0">
                <a:solidFill>
                  <a:srgbClr val="0000CC"/>
                </a:solidFill>
                <a:latin typeface="Arial" charset="0"/>
                <a:sym typeface="Symbol" pitchFamily="18" charset="2"/>
              </a:rPr>
              <a:t>10</a:t>
            </a:r>
            <a:r>
              <a:rPr lang="uk-UA" sz="2600" dirty="0">
                <a:latin typeface="Arial" charset="0"/>
                <a:sym typeface="Symbol" pitchFamily="18" charset="2"/>
              </a:rPr>
              <a:t> = 5</a:t>
            </a:r>
            <a:r>
              <a:rPr lang="uk-UA" sz="2600" dirty="0">
                <a:latin typeface="Arial" charset="0"/>
              </a:rPr>
              <a:t>10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2</a:t>
            </a:r>
            <a:r>
              <a:rPr lang="uk-UA" sz="2600" dirty="0">
                <a:latin typeface="Arial" charset="0"/>
                <a:sym typeface="Symbol" pitchFamily="18" charset="2"/>
              </a:rPr>
              <a:t> + 1</a:t>
            </a:r>
            <a:r>
              <a:rPr lang="uk-UA" sz="2600" dirty="0">
                <a:latin typeface="Arial" charset="0"/>
              </a:rPr>
              <a:t>10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1</a:t>
            </a:r>
            <a:r>
              <a:rPr lang="uk-UA" sz="2600" dirty="0">
                <a:latin typeface="Arial" charset="0"/>
                <a:sym typeface="Symbol" pitchFamily="18" charset="2"/>
              </a:rPr>
              <a:t> + 2</a:t>
            </a:r>
            <a:r>
              <a:rPr lang="uk-UA" sz="2600" dirty="0">
                <a:latin typeface="Arial" charset="0"/>
              </a:rPr>
              <a:t>10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0</a:t>
            </a:r>
            <a:r>
              <a:rPr lang="uk-UA" sz="2600" dirty="0">
                <a:latin typeface="Arial" charset="0"/>
                <a:sym typeface="Symbol" pitchFamily="18" charset="2"/>
              </a:rPr>
              <a:t> + 3</a:t>
            </a:r>
            <a:r>
              <a:rPr lang="uk-UA" sz="2600" dirty="0">
                <a:latin typeface="Arial" charset="0"/>
              </a:rPr>
              <a:t>10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–1</a:t>
            </a:r>
            <a:r>
              <a:rPr lang="uk-UA" sz="2600" dirty="0">
                <a:latin typeface="Arial" charset="0"/>
                <a:sym typeface="Symbol" pitchFamily="18" charset="2"/>
              </a:rPr>
              <a:t> + 4</a:t>
            </a:r>
            <a:r>
              <a:rPr lang="uk-UA" sz="2600" dirty="0">
                <a:latin typeface="Arial" charset="0"/>
              </a:rPr>
              <a:t>10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–2</a:t>
            </a:r>
          </a:p>
          <a:p>
            <a:pPr eaLnBrk="1" hangingPunct="1"/>
            <a:r>
              <a:rPr lang="uk-UA" sz="2600" baseline="30000" dirty="0">
                <a:latin typeface="Arial" charset="0"/>
                <a:sym typeface="Symbol" pitchFamily="18" charset="2"/>
              </a:rPr>
              <a:t>       </a:t>
            </a:r>
            <a:r>
              <a:rPr lang="uk-UA" sz="2600" dirty="0">
                <a:latin typeface="Arial" charset="0"/>
                <a:sym typeface="Symbol" pitchFamily="18" charset="2"/>
              </a:rPr>
              <a:t>                + 6</a:t>
            </a:r>
            <a:r>
              <a:rPr lang="uk-UA" sz="2600" dirty="0">
                <a:latin typeface="Arial" charset="0"/>
              </a:rPr>
              <a:t>10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–3</a:t>
            </a:r>
            <a:r>
              <a:rPr lang="uk-UA" sz="2600" dirty="0">
                <a:latin typeface="Arial" charset="0"/>
                <a:sym typeface="Symbol" pitchFamily="18" charset="2"/>
              </a:rPr>
              <a:t> ;</a:t>
            </a:r>
            <a:endParaRPr lang="ru-RU" sz="26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uk-UA" sz="2600" dirty="0">
                <a:solidFill>
                  <a:srgbClr val="0000CC"/>
                </a:solidFill>
                <a:latin typeface="Arial" charset="0"/>
                <a:sym typeface="Symbol" pitchFamily="18" charset="2"/>
              </a:rPr>
              <a:t>(10 011)</a:t>
            </a:r>
            <a:r>
              <a:rPr lang="uk-UA" sz="2600" baseline="-25000" dirty="0">
                <a:solidFill>
                  <a:srgbClr val="0000CC"/>
                </a:solidFill>
                <a:latin typeface="Arial" charset="0"/>
                <a:sym typeface="Symbol" pitchFamily="18" charset="2"/>
              </a:rPr>
              <a:t>2</a:t>
            </a:r>
            <a:r>
              <a:rPr lang="uk-UA" sz="2600" dirty="0">
                <a:latin typeface="Arial" charset="0"/>
                <a:sym typeface="Symbol" pitchFamily="18" charset="2"/>
              </a:rPr>
              <a:t> = 1</a:t>
            </a:r>
            <a:r>
              <a:rPr lang="uk-UA" sz="2600" dirty="0">
                <a:latin typeface="Arial" charset="0"/>
              </a:rPr>
              <a:t>2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4</a:t>
            </a:r>
            <a:r>
              <a:rPr lang="uk-UA" sz="2600" dirty="0">
                <a:latin typeface="Arial" charset="0"/>
                <a:sym typeface="Symbol" pitchFamily="18" charset="2"/>
              </a:rPr>
              <a:t> +0</a:t>
            </a:r>
            <a:r>
              <a:rPr lang="uk-UA" sz="2600" dirty="0">
                <a:latin typeface="Arial" charset="0"/>
              </a:rPr>
              <a:t>2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3</a:t>
            </a:r>
            <a:r>
              <a:rPr lang="uk-UA" sz="2600" dirty="0">
                <a:latin typeface="Arial" charset="0"/>
                <a:sym typeface="Symbol" pitchFamily="18" charset="2"/>
              </a:rPr>
              <a:t> + 0</a:t>
            </a:r>
            <a:r>
              <a:rPr lang="uk-UA" sz="2600" dirty="0">
                <a:latin typeface="Arial" charset="0"/>
              </a:rPr>
              <a:t>2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2</a:t>
            </a:r>
            <a:r>
              <a:rPr lang="uk-UA" sz="2600" dirty="0">
                <a:latin typeface="Arial" charset="0"/>
                <a:sym typeface="Symbol" pitchFamily="18" charset="2"/>
              </a:rPr>
              <a:t> +1</a:t>
            </a:r>
            <a:r>
              <a:rPr lang="uk-UA" sz="2600" dirty="0">
                <a:latin typeface="Arial" charset="0"/>
              </a:rPr>
              <a:t>2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1</a:t>
            </a:r>
            <a:r>
              <a:rPr lang="uk-UA" sz="2600" dirty="0">
                <a:latin typeface="Arial" charset="0"/>
                <a:sym typeface="Symbol" pitchFamily="18" charset="2"/>
              </a:rPr>
              <a:t> +1</a:t>
            </a:r>
            <a:r>
              <a:rPr lang="uk-UA" sz="2600" dirty="0">
                <a:latin typeface="Arial" charset="0"/>
              </a:rPr>
              <a:t>2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0</a:t>
            </a:r>
            <a:r>
              <a:rPr lang="uk-UA" sz="2600" dirty="0">
                <a:latin typeface="Arial" charset="0"/>
                <a:sym typeface="Symbol" pitchFamily="18" charset="2"/>
              </a:rPr>
              <a:t> =</a:t>
            </a:r>
            <a:r>
              <a:rPr lang="uk-UA" sz="2600" dirty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19</a:t>
            </a:r>
            <a:r>
              <a:rPr lang="uk-UA" sz="2600" baseline="-25000" dirty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10</a:t>
            </a:r>
            <a:r>
              <a:rPr lang="uk-UA" sz="2600" dirty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;</a:t>
            </a:r>
            <a:endParaRPr lang="ru-RU" sz="2600" dirty="0">
              <a:solidFill>
                <a:srgbClr val="FF0000"/>
              </a:solidFill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uk-UA" sz="2600" dirty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(10,011)</a:t>
            </a:r>
            <a:r>
              <a:rPr lang="uk-UA" sz="2600" baseline="-25000" dirty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2</a:t>
            </a:r>
            <a:r>
              <a:rPr lang="uk-UA" sz="2600" dirty="0">
                <a:latin typeface="Arial" charset="0"/>
                <a:sym typeface="Symbol" pitchFamily="18" charset="2"/>
              </a:rPr>
              <a:t> = 1</a:t>
            </a:r>
            <a:r>
              <a:rPr lang="uk-UA" sz="2600" dirty="0">
                <a:latin typeface="Arial" charset="0"/>
              </a:rPr>
              <a:t>2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1</a:t>
            </a:r>
            <a:r>
              <a:rPr lang="uk-UA" sz="2600" dirty="0">
                <a:latin typeface="Arial" charset="0"/>
                <a:sym typeface="Symbol" pitchFamily="18" charset="2"/>
              </a:rPr>
              <a:t> + 0</a:t>
            </a:r>
            <a:r>
              <a:rPr lang="uk-UA" sz="2600" dirty="0">
                <a:latin typeface="Arial" charset="0"/>
              </a:rPr>
              <a:t>2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0</a:t>
            </a:r>
            <a:r>
              <a:rPr lang="uk-UA" sz="2600" dirty="0">
                <a:latin typeface="Arial" charset="0"/>
                <a:sym typeface="Symbol" pitchFamily="18" charset="2"/>
              </a:rPr>
              <a:t> + 0</a:t>
            </a:r>
            <a:r>
              <a:rPr lang="uk-UA" sz="2600" dirty="0">
                <a:latin typeface="Arial" charset="0"/>
              </a:rPr>
              <a:t>2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–1</a:t>
            </a:r>
            <a:r>
              <a:rPr lang="uk-UA" sz="2600" dirty="0">
                <a:latin typeface="Arial" charset="0"/>
                <a:sym typeface="Symbol" pitchFamily="18" charset="2"/>
              </a:rPr>
              <a:t> + 1</a:t>
            </a:r>
            <a:r>
              <a:rPr lang="uk-UA" sz="2600" dirty="0">
                <a:latin typeface="Arial" charset="0"/>
              </a:rPr>
              <a:t>2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–2</a:t>
            </a:r>
            <a:r>
              <a:rPr lang="uk-UA" sz="2600" dirty="0">
                <a:latin typeface="Arial" charset="0"/>
                <a:sym typeface="Symbol" pitchFamily="18" charset="2"/>
              </a:rPr>
              <a:t> + 1</a:t>
            </a:r>
            <a:r>
              <a:rPr lang="uk-UA" sz="2600" dirty="0">
                <a:latin typeface="Arial" charset="0"/>
              </a:rPr>
              <a:t>2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–3 </a:t>
            </a:r>
            <a:r>
              <a:rPr lang="uk-UA" sz="2600" dirty="0">
                <a:latin typeface="Arial" charset="0"/>
                <a:sym typeface="Symbol" pitchFamily="18" charset="2"/>
              </a:rPr>
              <a:t>=</a:t>
            </a:r>
            <a:r>
              <a:rPr lang="uk-UA" sz="2600" dirty="0">
                <a:solidFill>
                  <a:srgbClr val="0000CC"/>
                </a:solidFill>
                <a:latin typeface="Arial" charset="0"/>
                <a:sym typeface="Symbol" pitchFamily="18" charset="2"/>
              </a:rPr>
              <a:t>2,375</a:t>
            </a:r>
            <a:r>
              <a:rPr lang="uk-UA" sz="2600" baseline="-25000" dirty="0">
                <a:solidFill>
                  <a:srgbClr val="0000CC"/>
                </a:solidFill>
                <a:latin typeface="Arial" charset="0"/>
                <a:sym typeface="Symbol" pitchFamily="18" charset="2"/>
              </a:rPr>
              <a:t>10</a:t>
            </a:r>
            <a:endParaRPr lang="ru-RU" sz="26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uk-UA" sz="2600" dirty="0">
                <a:solidFill>
                  <a:srgbClr val="339933"/>
                </a:solidFill>
                <a:latin typeface="Arial" charset="0"/>
                <a:sym typeface="Symbol" pitchFamily="18" charset="2"/>
              </a:rPr>
              <a:t>(1</a:t>
            </a:r>
            <a:r>
              <a:rPr lang="uk-UA" sz="2600" i="1" dirty="0">
                <a:solidFill>
                  <a:srgbClr val="339933"/>
                </a:solidFill>
                <a:latin typeface="Arial" charset="0"/>
                <a:sym typeface="Symbol" pitchFamily="18" charset="2"/>
              </a:rPr>
              <a:t>BC</a:t>
            </a:r>
            <a:r>
              <a:rPr lang="uk-UA" sz="2600" dirty="0">
                <a:solidFill>
                  <a:srgbClr val="339933"/>
                </a:solidFill>
                <a:latin typeface="Arial" charset="0"/>
                <a:sym typeface="Symbol" pitchFamily="18" charset="2"/>
              </a:rPr>
              <a:t>)</a:t>
            </a:r>
            <a:r>
              <a:rPr lang="uk-UA" sz="2600" baseline="-25000" dirty="0">
                <a:solidFill>
                  <a:srgbClr val="339933"/>
                </a:solidFill>
                <a:latin typeface="Arial" charset="0"/>
                <a:sym typeface="Symbol" pitchFamily="18" charset="2"/>
              </a:rPr>
              <a:t>16</a:t>
            </a:r>
            <a:r>
              <a:rPr lang="uk-UA" sz="2600" baseline="-25000" dirty="0">
                <a:latin typeface="Arial" charset="0"/>
                <a:sym typeface="Symbol" pitchFamily="18" charset="2"/>
              </a:rPr>
              <a:t> </a:t>
            </a:r>
            <a:r>
              <a:rPr lang="uk-UA" sz="2600" dirty="0">
                <a:latin typeface="Arial" charset="0"/>
                <a:sym typeface="Symbol" pitchFamily="18" charset="2"/>
              </a:rPr>
              <a:t>= 1</a:t>
            </a:r>
            <a:r>
              <a:rPr lang="uk-UA" sz="2600" dirty="0">
                <a:latin typeface="Arial" charset="0"/>
              </a:rPr>
              <a:t>16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2</a:t>
            </a:r>
            <a:r>
              <a:rPr lang="uk-UA" sz="2600" dirty="0">
                <a:latin typeface="Arial" charset="0"/>
                <a:sym typeface="Symbol" pitchFamily="18" charset="2"/>
              </a:rPr>
              <a:t> + 11</a:t>
            </a:r>
            <a:r>
              <a:rPr lang="uk-UA" sz="2600" dirty="0">
                <a:latin typeface="Arial" charset="0"/>
              </a:rPr>
              <a:t>16 + 12 =</a:t>
            </a:r>
            <a:r>
              <a:rPr lang="uk-UA" sz="2600" dirty="0">
                <a:latin typeface="Arial" charset="0"/>
                <a:sym typeface="Symbol" pitchFamily="18" charset="2"/>
              </a:rPr>
              <a:t>  </a:t>
            </a:r>
            <a:r>
              <a:rPr lang="uk-UA" sz="2600" dirty="0">
                <a:solidFill>
                  <a:srgbClr val="0000CC"/>
                </a:solidFill>
                <a:latin typeface="Arial" charset="0"/>
                <a:sym typeface="Symbol" pitchFamily="18" charset="2"/>
              </a:rPr>
              <a:t>444</a:t>
            </a:r>
            <a:r>
              <a:rPr lang="uk-UA" sz="2600" baseline="-25000" dirty="0">
                <a:solidFill>
                  <a:srgbClr val="0000CC"/>
                </a:solidFill>
                <a:latin typeface="Arial" charset="0"/>
                <a:sym typeface="Symbol" pitchFamily="18" charset="2"/>
              </a:rPr>
              <a:t>10</a:t>
            </a:r>
            <a:r>
              <a:rPr lang="uk-UA" sz="2600" dirty="0">
                <a:latin typeface="Arial" charset="0"/>
                <a:sym typeface="Symbol" pitchFamily="18" charset="2"/>
              </a:rPr>
              <a:t>;</a:t>
            </a:r>
            <a:endParaRPr lang="ru-RU" sz="26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uk-UA" sz="2600" dirty="0">
                <a:solidFill>
                  <a:srgbClr val="339933"/>
                </a:solidFill>
                <a:latin typeface="Arial" charset="0"/>
                <a:sym typeface="Symbol" pitchFamily="18" charset="2"/>
              </a:rPr>
              <a:t>(1</a:t>
            </a:r>
            <a:r>
              <a:rPr lang="uk-UA" sz="2600" i="1" dirty="0">
                <a:solidFill>
                  <a:srgbClr val="339933"/>
                </a:solidFill>
                <a:latin typeface="Arial" charset="0"/>
                <a:sym typeface="Symbol" pitchFamily="18" charset="2"/>
              </a:rPr>
              <a:t>B</a:t>
            </a:r>
            <a:r>
              <a:rPr lang="uk-UA" sz="2600" dirty="0">
                <a:solidFill>
                  <a:srgbClr val="339933"/>
                </a:solidFill>
                <a:latin typeface="Arial" charset="0"/>
                <a:sym typeface="Symbol" pitchFamily="18" charset="2"/>
              </a:rPr>
              <a:t>,</a:t>
            </a:r>
            <a:r>
              <a:rPr lang="uk-UA" sz="2600" i="1" dirty="0">
                <a:solidFill>
                  <a:srgbClr val="339933"/>
                </a:solidFill>
                <a:latin typeface="Arial" charset="0"/>
                <a:sym typeface="Symbol" pitchFamily="18" charset="2"/>
              </a:rPr>
              <a:t>C</a:t>
            </a:r>
            <a:r>
              <a:rPr lang="uk-UA" sz="2600" dirty="0">
                <a:solidFill>
                  <a:srgbClr val="339933"/>
                </a:solidFill>
                <a:latin typeface="Arial" charset="0"/>
                <a:sym typeface="Symbol" pitchFamily="18" charset="2"/>
              </a:rPr>
              <a:t>)</a:t>
            </a:r>
            <a:r>
              <a:rPr lang="uk-UA" sz="2600" baseline="-25000" dirty="0">
                <a:solidFill>
                  <a:srgbClr val="339933"/>
                </a:solidFill>
                <a:latin typeface="Arial" charset="0"/>
                <a:sym typeface="Symbol" pitchFamily="18" charset="2"/>
              </a:rPr>
              <a:t>16</a:t>
            </a:r>
            <a:r>
              <a:rPr lang="uk-UA" sz="2600" dirty="0">
                <a:latin typeface="Arial" charset="0"/>
                <a:sym typeface="Symbol" pitchFamily="18" charset="2"/>
              </a:rPr>
              <a:t> = 1</a:t>
            </a:r>
            <a:r>
              <a:rPr lang="uk-UA" sz="2600" dirty="0">
                <a:latin typeface="Arial" charset="0"/>
              </a:rPr>
              <a:t>16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1</a:t>
            </a:r>
            <a:r>
              <a:rPr lang="uk-UA" sz="2600" dirty="0">
                <a:latin typeface="Arial" charset="0"/>
                <a:sym typeface="Symbol" pitchFamily="18" charset="2"/>
              </a:rPr>
              <a:t> + 11</a:t>
            </a:r>
            <a:r>
              <a:rPr lang="uk-UA" sz="2600" dirty="0">
                <a:latin typeface="Arial" charset="0"/>
              </a:rPr>
              <a:t>16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0</a:t>
            </a:r>
            <a:r>
              <a:rPr lang="uk-UA" sz="2600" dirty="0">
                <a:latin typeface="Arial" charset="0"/>
                <a:sym typeface="Symbol" pitchFamily="18" charset="2"/>
              </a:rPr>
              <a:t> + 12</a:t>
            </a:r>
            <a:r>
              <a:rPr lang="uk-UA" sz="2600" dirty="0">
                <a:latin typeface="Arial" charset="0"/>
              </a:rPr>
              <a:t>16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–1</a:t>
            </a:r>
            <a:r>
              <a:rPr lang="uk-UA" sz="2600" dirty="0">
                <a:latin typeface="Arial" charset="0"/>
                <a:sym typeface="Symbol" pitchFamily="18" charset="2"/>
              </a:rPr>
              <a:t> = </a:t>
            </a:r>
            <a:r>
              <a:rPr lang="uk-UA" sz="2600" dirty="0">
                <a:solidFill>
                  <a:srgbClr val="0000CC"/>
                </a:solidFill>
                <a:latin typeface="Arial" charset="0"/>
                <a:sym typeface="Symbol" pitchFamily="18" charset="2"/>
              </a:rPr>
              <a:t>27,75</a:t>
            </a:r>
            <a:r>
              <a:rPr lang="uk-UA" sz="2600" baseline="-25000" dirty="0">
                <a:solidFill>
                  <a:srgbClr val="0000CC"/>
                </a:solidFill>
                <a:latin typeface="Arial" charset="0"/>
                <a:sym typeface="Symbol" pitchFamily="18" charset="2"/>
              </a:rPr>
              <a:t>10</a:t>
            </a:r>
            <a:r>
              <a:rPr lang="uk-UA" sz="2600" dirty="0">
                <a:solidFill>
                  <a:srgbClr val="0000CC"/>
                </a:solidFill>
                <a:latin typeface="Arial" charset="0"/>
                <a:sym typeface="Symbol" pitchFamily="18" charset="2"/>
              </a:rPr>
              <a:t>;</a:t>
            </a:r>
          </a:p>
          <a:p>
            <a:pPr eaLnBrk="1" hangingPunct="1"/>
            <a:r>
              <a:rPr lang="uk-UA" sz="2600" dirty="0">
                <a:solidFill>
                  <a:srgbClr val="9900CC"/>
                </a:solidFill>
                <a:latin typeface="Arial" charset="0"/>
                <a:sym typeface="Symbol" pitchFamily="18" charset="2"/>
              </a:rPr>
              <a:t>(12,2)</a:t>
            </a:r>
            <a:r>
              <a:rPr lang="uk-UA" sz="2600" baseline="-25000" dirty="0">
                <a:solidFill>
                  <a:srgbClr val="9900CC"/>
                </a:solidFill>
                <a:latin typeface="Arial" charset="0"/>
                <a:sym typeface="Symbol" pitchFamily="18" charset="2"/>
              </a:rPr>
              <a:t>3</a:t>
            </a:r>
            <a:r>
              <a:rPr lang="uk-UA" sz="2600" dirty="0">
                <a:latin typeface="Arial" charset="0"/>
                <a:sym typeface="Symbol" pitchFamily="18" charset="2"/>
              </a:rPr>
              <a:t> = 1</a:t>
            </a:r>
            <a:r>
              <a:rPr lang="uk-UA" sz="2600" dirty="0">
                <a:latin typeface="Arial" charset="0"/>
              </a:rPr>
              <a:t>3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1</a:t>
            </a:r>
            <a:r>
              <a:rPr lang="uk-UA" sz="2600" dirty="0">
                <a:latin typeface="Arial" charset="0"/>
                <a:sym typeface="Symbol" pitchFamily="18" charset="2"/>
              </a:rPr>
              <a:t> + 2</a:t>
            </a:r>
            <a:r>
              <a:rPr lang="uk-UA" sz="2600" dirty="0">
                <a:latin typeface="Arial" charset="0"/>
              </a:rPr>
              <a:t>3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0</a:t>
            </a:r>
            <a:r>
              <a:rPr lang="uk-UA" sz="2600" dirty="0">
                <a:latin typeface="Arial" charset="0"/>
                <a:sym typeface="Symbol" pitchFamily="18" charset="2"/>
              </a:rPr>
              <a:t> + 2</a:t>
            </a:r>
            <a:r>
              <a:rPr lang="uk-UA" sz="2600" dirty="0">
                <a:latin typeface="Arial" charset="0"/>
              </a:rPr>
              <a:t>3</a:t>
            </a:r>
            <a:r>
              <a:rPr lang="uk-UA" sz="2600" baseline="30000" dirty="0">
                <a:latin typeface="Arial" charset="0"/>
                <a:sym typeface="Symbol" pitchFamily="18" charset="2"/>
              </a:rPr>
              <a:t>–1</a:t>
            </a:r>
            <a:r>
              <a:rPr lang="uk-UA" sz="2600" dirty="0">
                <a:latin typeface="Arial" charset="0"/>
                <a:sym typeface="Symbol" pitchFamily="18" charset="2"/>
              </a:rPr>
              <a:t> = </a:t>
            </a:r>
            <a:r>
              <a:rPr lang="uk-UA" sz="2600" dirty="0">
                <a:solidFill>
                  <a:srgbClr val="0000CC"/>
                </a:solidFill>
                <a:latin typeface="Arial" charset="0"/>
                <a:sym typeface="Symbol" pitchFamily="18" charset="2"/>
              </a:rPr>
              <a:t>5,(6)</a:t>
            </a:r>
            <a:r>
              <a:rPr lang="uk-UA" sz="2600" baseline="-25000" dirty="0">
                <a:solidFill>
                  <a:srgbClr val="0000CC"/>
                </a:solidFill>
                <a:latin typeface="Arial" charset="0"/>
                <a:sym typeface="Symbol" pitchFamily="18" charset="2"/>
              </a:rPr>
              <a:t>10 </a:t>
            </a:r>
            <a:endParaRPr lang="en-US" sz="2600" baseline="-25000" dirty="0">
              <a:solidFill>
                <a:srgbClr val="0000CC"/>
              </a:solidFill>
              <a:latin typeface="Arial" charset="0"/>
              <a:sym typeface="Symbol" pitchFamily="18" charset="2"/>
            </a:endParaRPr>
          </a:p>
          <a:p>
            <a:pPr eaLnBrk="1" hangingPunct="1"/>
            <a:endParaRPr lang="uk-UA" sz="2600" baseline="-25000" dirty="0">
              <a:solidFill>
                <a:srgbClr val="0000CC"/>
              </a:solidFill>
              <a:latin typeface="Arial" charset="0"/>
              <a:sym typeface="Symbol" pitchFamily="18" charset="2"/>
            </a:endParaRPr>
          </a:p>
        </p:txBody>
      </p:sp>
      <p:sp>
        <p:nvSpPr>
          <p:cNvPr id="37898" name="Text Box 12"/>
          <p:cNvSpPr txBox="1">
            <a:spLocks noChangeArrowheads="1"/>
          </p:cNvSpPr>
          <p:nvPr/>
        </p:nvSpPr>
        <p:spPr bwMode="auto">
          <a:xfrm>
            <a:off x="539750" y="908720"/>
            <a:ext cx="17351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sz="2500" b="1" dirty="0">
                <a:solidFill>
                  <a:srgbClr val="000099"/>
                </a:solidFill>
                <a:latin typeface="Arial" charset="0"/>
              </a:rPr>
              <a:t>Приклад</a:t>
            </a:r>
            <a:r>
              <a:rPr lang="uk-UA" sz="2500" b="1" dirty="0">
                <a:solidFill>
                  <a:srgbClr val="000099"/>
                </a:solidFill>
                <a:latin typeface="Arial" charset="0"/>
              </a:rPr>
              <a:t>и</a:t>
            </a:r>
            <a:endParaRPr lang="ru-RU" sz="2500" b="1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827171" y="95191"/>
            <a:ext cx="7344816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uk-UA" sz="3600" b="1" dirty="0" smtClean="0"/>
              <a:t>Позиційні системи числення</a:t>
            </a:r>
            <a:endParaRPr lang="uk-UA" sz="3600" b="1" dirty="0"/>
          </a:p>
        </p:txBody>
      </p:sp>
    </p:spTree>
    <p:extLst>
      <p:ext uri="{BB962C8B-B14F-4D97-AF65-F5344CB8AC3E}">
        <p14:creationId xmlns:p14="http://schemas.microsoft.com/office/powerpoint/2010/main" val="65609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02"/>
            <a:ext cx="9143999" cy="6837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43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251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701713"/>
              </p:ext>
            </p:extLst>
          </p:nvPr>
        </p:nvGraphicFramePr>
        <p:xfrm>
          <a:off x="197707" y="1122611"/>
          <a:ext cx="3992324" cy="5232460"/>
        </p:xfrm>
        <a:graphic>
          <a:graphicData uri="http://schemas.openxmlformats.org/drawingml/2006/table">
            <a:tbl>
              <a:tblPr/>
              <a:tblGrid>
                <a:gridCol w="799169"/>
                <a:gridCol w="980205"/>
                <a:gridCol w="902043"/>
                <a:gridCol w="1310907"/>
              </a:tblGrid>
              <a:tr h="4732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10 с </a:t>
                      </a:r>
                      <a:r>
                        <a:rPr kumimoji="0" lang="uk-UA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с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2 с </a:t>
                      </a:r>
                      <a:r>
                        <a:rPr kumimoji="0" lang="uk-UA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с</a:t>
                      </a:r>
                      <a:endPara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16 с </a:t>
                      </a:r>
                      <a:r>
                        <a:rPr kumimoji="0" lang="uk-UA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с</a:t>
                      </a:r>
                      <a:endPara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8 с </a:t>
                      </a:r>
                      <a:r>
                        <a:rPr kumimoji="0" lang="uk-UA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с</a:t>
                      </a:r>
                      <a:endPara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32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0000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32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0001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32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0010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32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0011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32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0100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32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0101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32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0110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21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0111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21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1000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21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1001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252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782048"/>
              </p:ext>
            </p:extLst>
          </p:nvPr>
        </p:nvGraphicFramePr>
        <p:xfrm>
          <a:off x="5003800" y="1412874"/>
          <a:ext cx="3816350" cy="3561358"/>
        </p:xfrm>
        <a:graphic>
          <a:graphicData uri="http://schemas.openxmlformats.org/drawingml/2006/table">
            <a:tbl>
              <a:tblPr/>
              <a:tblGrid>
                <a:gridCol w="936625"/>
                <a:gridCol w="917575"/>
                <a:gridCol w="1025525"/>
                <a:gridCol w="936625"/>
              </a:tblGrid>
              <a:tr h="4763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10 с </a:t>
                      </a:r>
                      <a:r>
                        <a:rPr kumimoji="0" lang="uk-UA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с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2 с </a:t>
                      </a:r>
                      <a:r>
                        <a:rPr kumimoji="0" lang="uk-UA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с</a:t>
                      </a:r>
                      <a:endPara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16 с </a:t>
                      </a:r>
                      <a:r>
                        <a:rPr kumimoji="0" lang="uk-UA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с</a:t>
                      </a:r>
                      <a:endPara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8 с </a:t>
                      </a:r>
                      <a:r>
                        <a:rPr kumimoji="0" lang="uk-UA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с</a:t>
                      </a:r>
                      <a:endPara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63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1010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А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63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1011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63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1100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63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1101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296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1110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498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1111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21038" y="-1"/>
            <a:ext cx="9122961" cy="989823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ru-RU" sz="3600" b="1" dirty="0" err="1" smtClean="0"/>
              <a:t>Зв’язок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двійкової</a:t>
            </a:r>
            <a:r>
              <a:rPr lang="ru-RU" sz="3600" b="1" dirty="0" smtClean="0"/>
              <a:t>, </a:t>
            </a:r>
            <a:r>
              <a:rPr lang="ru-RU" sz="3600" b="1" dirty="0" err="1" smtClean="0"/>
              <a:t>вісімкової</a:t>
            </a:r>
            <a:r>
              <a:rPr lang="ru-RU" sz="3600" b="1" dirty="0" smtClean="0"/>
              <a:t> </a:t>
            </a:r>
          </a:p>
          <a:p>
            <a:pPr algn="ctr" eaLnBrk="1" hangingPunct="1">
              <a:lnSpc>
                <a:spcPct val="80000"/>
              </a:lnSpc>
            </a:pPr>
            <a:r>
              <a:rPr lang="ru-RU" sz="3600" b="1" dirty="0" smtClean="0"/>
              <a:t>та </a:t>
            </a:r>
            <a:r>
              <a:rPr lang="ru-RU" sz="3600" b="1" dirty="0" err="1" smtClean="0"/>
              <a:t>шістнадцяткової</a:t>
            </a:r>
            <a:r>
              <a:rPr lang="ru-RU" sz="3600" b="1" dirty="0" smtClean="0"/>
              <a:t> систем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350122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ChangeArrowheads="1"/>
          </p:cNvSpPr>
          <p:nvPr/>
        </p:nvSpPr>
        <p:spPr bwMode="auto">
          <a:xfrm>
            <a:off x="647700" y="1676544"/>
            <a:ext cx="7920038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3500" i="1" dirty="0">
                <a:latin typeface="Arial" charset="0"/>
              </a:rPr>
              <a:t>P</a:t>
            </a:r>
            <a:r>
              <a:rPr lang="uk-UA" sz="3500" dirty="0">
                <a:latin typeface="Arial" charset="0"/>
              </a:rPr>
              <a:t> = </a:t>
            </a:r>
            <a:r>
              <a:rPr lang="uk-UA" sz="3500" i="1" dirty="0" err="1">
                <a:latin typeface="Arial" charset="0"/>
              </a:rPr>
              <a:t>x</a:t>
            </a:r>
            <a:r>
              <a:rPr lang="uk-UA" sz="3500" i="1" baseline="-25000" dirty="0" err="1">
                <a:latin typeface="Arial" charset="0"/>
              </a:rPr>
              <a:t>k</a:t>
            </a:r>
            <a:r>
              <a:rPr lang="uk-UA" sz="3500" dirty="0" err="1">
                <a:latin typeface="Arial" charset="0"/>
                <a:sym typeface="Symbol" pitchFamily="18" charset="2"/>
              </a:rPr>
              <a:t></a:t>
            </a:r>
            <a:r>
              <a:rPr lang="en-US" sz="3500" i="1" dirty="0">
                <a:latin typeface="Arial" charset="0"/>
              </a:rPr>
              <a:t>N</a:t>
            </a:r>
            <a:r>
              <a:rPr lang="uk-UA" sz="3500" i="1" baseline="30000" dirty="0">
                <a:latin typeface="Arial" charset="0"/>
                <a:sym typeface="Symbol" pitchFamily="18" charset="2"/>
              </a:rPr>
              <a:t>k</a:t>
            </a:r>
            <a:r>
              <a:rPr lang="uk-UA" sz="3500" dirty="0">
                <a:latin typeface="Arial" charset="0"/>
                <a:sym typeface="Symbol" pitchFamily="18" charset="2"/>
              </a:rPr>
              <a:t> + </a:t>
            </a:r>
            <a:r>
              <a:rPr lang="uk-UA" sz="3500" i="1" dirty="0">
                <a:latin typeface="Arial" charset="0"/>
                <a:sym typeface="Symbol" pitchFamily="18" charset="2"/>
              </a:rPr>
              <a:t>x</a:t>
            </a:r>
            <a:r>
              <a:rPr lang="uk-UA" sz="3500" i="1" baseline="-25000" dirty="0">
                <a:latin typeface="Arial" charset="0"/>
                <a:sym typeface="Symbol" pitchFamily="18" charset="2"/>
              </a:rPr>
              <a:t>k</a:t>
            </a:r>
            <a:r>
              <a:rPr lang="uk-UA" sz="3500" baseline="-25000" dirty="0">
                <a:latin typeface="Arial" charset="0"/>
                <a:sym typeface="Symbol" pitchFamily="18" charset="2"/>
              </a:rPr>
              <a:t>–1</a:t>
            </a:r>
            <a:r>
              <a:rPr lang="uk-UA" sz="3500" dirty="0">
                <a:latin typeface="Arial" charset="0"/>
                <a:sym typeface="Symbol" pitchFamily="18" charset="2"/>
              </a:rPr>
              <a:t></a:t>
            </a:r>
            <a:r>
              <a:rPr lang="en-US" sz="3500" i="1" dirty="0">
                <a:latin typeface="Arial" charset="0"/>
              </a:rPr>
              <a:t>N</a:t>
            </a:r>
            <a:r>
              <a:rPr lang="uk-UA" sz="3500" i="1" baseline="30000" dirty="0">
                <a:latin typeface="Arial" charset="0"/>
                <a:sym typeface="Symbol" pitchFamily="18" charset="2"/>
              </a:rPr>
              <a:t>k</a:t>
            </a:r>
            <a:r>
              <a:rPr lang="uk-UA" sz="3500" baseline="30000" dirty="0">
                <a:latin typeface="Arial" charset="0"/>
                <a:sym typeface="Symbol" pitchFamily="18" charset="2"/>
              </a:rPr>
              <a:t>–1</a:t>
            </a:r>
            <a:r>
              <a:rPr lang="uk-UA" sz="3500" dirty="0">
                <a:latin typeface="Arial" charset="0"/>
                <a:sym typeface="Symbol" pitchFamily="18" charset="2"/>
              </a:rPr>
              <a:t> + </a:t>
            </a:r>
            <a:r>
              <a:rPr lang="uk-UA" sz="3500" dirty="0">
                <a:latin typeface="Arial" charset="0"/>
              </a:rPr>
              <a:t> + </a:t>
            </a:r>
            <a:r>
              <a:rPr lang="uk-UA" sz="3500" i="1" dirty="0">
                <a:latin typeface="Arial" charset="0"/>
                <a:sym typeface="Symbol" pitchFamily="18" charset="2"/>
              </a:rPr>
              <a:t>x</a:t>
            </a:r>
            <a:r>
              <a:rPr lang="uk-UA" sz="3500" baseline="-25000" dirty="0">
                <a:latin typeface="Arial" charset="0"/>
                <a:sym typeface="Symbol" pitchFamily="18" charset="2"/>
              </a:rPr>
              <a:t>1</a:t>
            </a:r>
            <a:r>
              <a:rPr lang="uk-UA" sz="3500" dirty="0">
                <a:latin typeface="Arial" charset="0"/>
                <a:sym typeface="Symbol" pitchFamily="18" charset="2"/>
              </a:rPr>
              <a:t></a:t>
            </a:r>
            <a:r>
              <a:rPr lang="en-US" sz="3500" i="1" dirty="0">
                <a:latin typeface="Arial" charset="0"/>
              </a:rPr>
              <a:t>N</a:t>
            </a:r>
            <a:r>
              <a:rPr lang="uk-UA" sz="3500" dirty="0">
                <a:latin typeface="Arial" charset="0"/>
                <a:sym typeface="Symbol" pitchFamily="18" charset="2"/>
              </a:rPr>
              <a:t> + </a:t>
            </a:r>
            <a:r>
              <a:rPr lang="uk-UA" sz="3500" i="1" dirty="0">
                <a:latin typeface="Arial" charset="0"/>
                <a:sym typeface="Symbol" pitchFamily="18" charset="2"/>
              </a:rPr>
              <a:t>x</a:t>
            </a:r>
            <a:r>
              <a:rPr lang="uk-UA" sz="3500" baseline="-25000" dirty="0">
                <a:latin typeface="Arial" charset="0"/>
                <a:sym typeface="Symbol" pitchFamily="18" charset="2"/>
              </a:rPr>
              <a:t>0</a:t>
            </a:r>
            <a:r>
              <a:rPr lang="uk-UA" sz="3500" dirty="0">
                <a:latin typeface="Arial" charset="0"/>
                <a:sym typeface="Symbol" pitchFamily="18" charset="2"/>
              </a:rPr>
              <a:t> = ((</a:t>
            </a:r>
            <a:r>
              <a:rPr lang="uk-UA" sz="3500" i="1" dirty="0" err="1">
                <a:latin typeface="Arial" charset="0"/>
                <a:sym typeface="Symbol" pitchFamily="18" charset="2"/>
              </a:rPr>
              <a:t>x</a:t>
            </a:r>
            <a:r>
              <a:rPr lang="uk-UA" sz="3500" i="1" baseline="-25000" dirty="0" err="1">
                <a:latin typeface="Arial" charset="0"/>
                <a:sym typeface="Symbol" pitchFamily="18" charset="2"/>
              </a:rPr>
              <a:t>k</a:t>
            </a:r>
            <a:r>
              <a:rPr lang="uk-UA" sz="3500" dirty="0" err="1">
                <a:latin typeface="Arial" charset="0"/>
                <a:sym typeface="Symbol" pitchFamily="18" charset="2"/>
              </a:rPr>
              <a:t></a:t>
            </a:r>
            <a:r>
              <a:rPr lang="en-US" sz="3500" i="1" dirty="0">
                <a:latin typeface="Arial" charset="0"/>
              </a:rPr>
              <a:t>N</a:t>
            </a:r>
            <a:r>
              <a:rPr lang="en-US" sz="3500" dirty="0">
                <a:latin typeface="Arial" charset="0"/>
                <a:sym typeface="Symbol" pitchFamily="18" charset="2"/>
              </a:rPr>
              <a:t> </a:t>
            </a:r>
            <a:r>
              <a:rPr lang="uk-UA" sz="3500" i="1" dirty="0">
                <a:latin typeface="Arial" charset="0"/>
                <a:sym typeface="Symbol" pitchFamily="18" charset="2"/>
              </a:rPr>
              <a:t>+</a:t>
            </a:r>
            <a:r>
              <a:rPr lang="uk-UA" sz="3500" dirty="0">
                <a:latin typeface="Arial" charset="0"/>
                <a:sym typeface="Symbol" pitchFamily="18" charset="2"/>
              </a:rPr>
              <a:t> </a:t>
            </a:r>
            <a:r>
              <a:rPr lang="uk-UA" sz="3500" i="1" dirty="0">
                <a:latin typeface="Arial" charset="0"/>
                <a:sym typeface="Symbol" pitchFamily="18" charset="2"/>
              </a:rPr>
              <a:t>x</a:t>
            </a:r>
            <a:r>
              <a:rPr lang="uk-UA" sz="3500" i="1" baseline="-25000" dirty="0">
                <a:latin typeface="Arial" charset="0"/>
                <a:sym typeface="Symbol" pitchFamily="18" charset="2"/>
              </a:rPr>
              <a:t>k</a:t>
            </a:r>
            <a:r>
              <a:rPr lang="uk-UA" sz="3500" baseline="-25000" dirty="0">
                <a:latin typeface="Arial" charset="0"/>
                <a:sym typeface="Symbol" pitchFamily="18" charset="2"/>
              </a:rPr>
              <a:t>–1</a:t>
            </a:r>
            <a:r>
              <a:rPr lang="uk-UA" sz="3500" dirty="0">
                <a:latin typeface="Arial" charset="0"/>
                <a:sym typeface="Symbol" pitchFamily="18" charset="2"/>
              </a:rPr>
              <a:t>)</a:t>
            </a:r>
            <a:r>
              <a:rPr lang="en-US" sz="3500" i="1" dirty="0">
                <a:latin typeface="Arial" charset="0"/>
              </a:rPr>
              <a:t>N</a:t>
            </a:r>
            <a:r>
              <a:rPr lang="uk-UA" sz="3500" dirty="0">
                <a:latin typeface="Arial" charset="0"/>
                <a:sym typeface="Symbol" pitchFamily="18" charset="2"/>
              </a:rPr>
              <a:t> + </a:t>
            </a:r>
            <a:r>
              <a:rPr lang="uk-UA" sz="3500" dirty="0">
                <a:latin typeface="Arial" charset="0"/>
              </a:rPr>
              <a:t> + </a:t>
            </a:r>
            <a:r>
              <a:rPr lang="uk-UA" sz="3500" i="1" dirty="0">
                <a:latin typeface="Arial" charset="0"/>
                <a:sym typeface="Symbol" pitchFamily="18" charset="2"/>
              </a:rPr>
              <a:t>x</a:t>
            </a:r>
            <a:r>
              <a:rPr lang="uk-UA" sz="3500" baseline="-25000" dirty="0">
                <a:latin typeface="Arial" charset="0"/>
                <a:sym typeface="Symbol" pitchFamily="18" charset="2"/>
              </a:rPr>
              <a:t>1</a:t>
            </a:r>
            <a:r>
              <a:rPr lang="uk-UA" sz="3500" dirty="0">
                <a:latin typeface="Arial" charset="0"/>
                <a:sym typeface="Symbol" pitchFamily="18" charset="2"/>
              </a:rPr>
              <a:t>)</a:t>
            </a:r>
            <a:r>
              <a:rPr lang="en-US" sz="3500" i="1" dirty="0">
                <a:latin typeface="Arial" charset="0"/>
              </a:rPr>
              <a:t>N</a:t>
            </a:r>
            <a:r>
              <a:rPr lang="uk-UA" sz="3500" dirty="0">
                <a:latin typeface="Arial" charset="0"/>
                <a:sym typeface="Symbol" pitchFamily="18" charset="2"/>
              </a:rPr>
              <a:t> + </a:t>
            </a:r>
            <a:r>
              <a:rPr lang="uk-UA" sz="3500" i="1" dirty="0">
                <a:latin typeface="Arial" charset="0"/>
                <a:sym typeface="Symbol" pitchFamily="18" charset="2"/>
              </a:rPr>
              <a:t>x</a:t>
            </a:r>
            <a:r>
              <a:rPr lang="uk-UA" sz="3500" baseline="-25000" dirty="0">
                <a:latin typeface="Arial" charset="0"/>
                <a:sym typeface="Symbol" pitchFamily="18" charset="2"/>
              </a:rPr>
              <a:t>0</a:t>
            </a:r>
            <a:endParaRPr lang="uk-UA" sz="3500" dirty="0">
              <a:latin typeface="Arial" charset="0"/>
              <a:sym typeface="Symbol" pitchFamily="18" charset="2"/>
            </a:endParaRPr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539552" y="3140968"/>
            <a:ext cx="8424862" cy="1244600"/>
          </a:xfrm>
          <a:prstGeom prst="rect">
            <a:avLst/>
          </a:prstGeom>
          <a:noFill/>
          <a:ln w="57150" cmpd="thinThick" algn="ctr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/>
              <a:t>	Звідси видно, що значенням наймолодшої цифри </a:t>
            </a:r>
            <a:r>
              <a:rPr lang="uk-UA" sz="2400" i="1"/>
              <a:t>x</a:t>
            </a:r>
            <a:r>
              <a:rPr lang="uk-UA" sz="2400" baseline="-25000"/>
              <a:t>0</a:t>
            </a:r>
            <a:r>
              <a:rPr lang="uk-UA" sz="2400"/>
              <a:t> є </a:t>
            </a:r>
            <a:r>
              <a:rPr lang="uk-UA" sz="2400" b="1">
                <a:solidFill>
                  <a:srgbClr val="0000CC"/>
                </a:solidFill>
              </a:rPr>
              <a:t>остача від ділення</a:t>
            </a:r>
            <a:r>
              <a:rPr lang="uk-UA" sz="2400"/>
              <a:t> числа </a:t>
            </a:r>
            <a:r>
              <a:rPr lang="uk-UA" sz="2400" i="1"/>
              <a:t>P</a:t>
            </a:r>
            <a:r>
              <a:rPr lang="uk-UA" sz="2400"/>
              <a:t> на основу </a:t>
            </a:r>
            <a:r>
              <a:rPr lang="uk-UA" sz="2400" i="1"/>
              <a:t>N </a:t>
            </a:r>
          </a:p>
          <a:p>
            <a:pPr marL="387350" indent="-387350" eaLnBrk="1" hangingPunct="1">
              <a:buSzPct val="75000"/>
              <a:buFont typeface="Wingdings" pitchFamily="2" charset="2"/>
              <a:buNone/>
            </a:pPr>
            <a:r>
              <a:rPr lang="uk-UA" sz="2400"/>
              <a:t>     (усі операції здійснюються над </a:t>
            </a:r>
            <a:r>
              <a:rPr lang="uk-UA" sz="2400" i="1"/>
              <a:t>M</a:t>
            </a:r>
            <a:r>
              <a:rPr lang="uk-UA" sz="2400"/>
              <a:t>-ковими числами).</a:t>
            </a:r>
            <a:endParaRPr lang="ru-RU" sz="2400"/>
          </a:p>
        </p:txBody>
      </p:sp>
      <p:sp>
        <p:nvSpPr>
          <p:cNvPr id="40965" name="Rectangle 8"/>
          <p:cNvSpPr>
            <a:spLocks noChangeArrowheads="1"/>
          </p:cNvSpPr>
          <p:nvPr/>
        </p:nvSpPr>
        <p:spPr bwMode="auto">
          <a:xfrm>
            <a:off x="395288" y="1196752"/>
            <a:ext cx="828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87350" indent="-387350">
              <a:buSzPct val="75000"/>
              <a:buFont typeface="Wingdings" pitchFamily="2" charset="2"/>
              <a:buNone/>
            </a:pPr>
            <a:r>
              <a:rPr lang="uk-UA" sz="2400" dirty="0"/>
              <a:t>Перевести число </a:t>
            </a:r>
            <a:r>
              <a:rPr lang="uk-UA" sz="2400" i="1" dirty="0"/>
              <a:t>P</a:t>
            </a:r>
            <a:r>
              <a:rPr lang="uk-UA" sz="2400" dirty="0"/>
              <a:t> з </a:t>
            </a:r>
            <a:r>
              <a:rPr lang="uk-UA" sz="2400" i="1" dirty="0"/>
              <a:t>M</a:t>
            </a:r>
            <a:r>
              <a:rPr lang="uk-UA" sz="2400" dirty="0"/>
              <a:t>-</a:t>
            </a:r>
            <a:r>
              <a:rPr lang="uk-UA" sz="2400" dirty="0" err="1"/>
              <a:t>кової</a:t>
            </a:r>
            <a:r>
              <a:rPr lang="uk-UA" sz="2400" dirty="0"/>
              <a:t> системи числення до </a:t>
            </a:r>
            <a:r>
              <a:rPr lang="uk-UA" sz="2400" i="1" dirty="0"/>
              <a:t>N</a:t>
            </a:r>
            <a:r>
              <a:rPr lang="uk-UA" sz="2400" dirty="0"/>
              <a:t>-</a:t>
            </a:r>
            <a:r>
              <a:rPr lang="uk-UA" sz="2400" dirty="0" err="1"/>
              <a:t>кової</a:t>
            </a:r>
            <a:r>
              <a:rPr lang="uk-UA" sz="2400" dirty="0"/>
              <a:t>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-61865"/>
            <a:ext cx="8964488" cy="97872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87350" indent="-387350" algn="ctr" eaLnBrk="1" hangingPunct="1">
              <a:lnSpc>
                <a:spcPct val="90000"/>
              </a:lnSpc>
              <a:buSzPct val="75000"/>
              <a:buFont typeface="Wingdings" pitchFamily="2" charset="2"/>
              <a:buNone/>
            </a:pPr>
            <a:r>
              <a:rPr lang="ru-RU" sz="3200" b="1" dirty="0" err="1" smtClean="0"/>
              <a:t>Переведення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натуральних</a:t>
            </a:r>
            <a:r>
              <a:rPr lang="ru-RU" sz="3200" b="1" dirty="0" smtClean="0"/>
              <a:t> чисел з </a:t>
            </a:r>
            <a:r>
              <a:rPr lang="ru-RU" sz="3200" b="1" dirty="0" err="1" smtClean="0"/>
              <a:t>однієї</a:t>
            </a:r>
            <a:r>
              <a:rPr lang="ru-RU" sz="3200" b="1" dirty="0" smtClean="0"/>
              <a:t> </a:t>
            </a:r>
          </a:p>
          <a:p>
            <a:pPr marL="387350" indent="-387350" algn="ctr" eaLnBrk="1" hangingPunct="1">
              <a:lnSpc>
                <a:spcPct val="90000"/>
              </a:lnSpc>
              <a:buSzPct val="75000"/>
              <a:buFont typeface="Wingdings" pitchFamily="2" charset="2"/>
              <a:buNone/>
            </a:pPr>
            <a:r>
              <a:rPr lang="ru-RU" sz="3200" b="1" dirty="0" err="1" smtClean="0"/>
              <a:t>системи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числення</a:t>
            </a:r>
            <a:r>
              <a:rPr lang="ru-RU" sz="3200" b="1" dirty="0" smtClean="0"/>
              <a:t> до </a:t>
            </a:r>
            <a:r>
              <a:rPr lang="ru-RU" sz="3200" b="1" dirty="0" err="1" smtClean="0"/>
              <a:t>іншої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55367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576263" y="3861048"/>
            <a:ext cx="8172450" cy="1609725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uk-UA" sz="2400" dirty="0"/>
              <a:t>Продовжуючи ці міркування, отримаємо циклічну процедуру, кожна ітерація якої полягатиме у </a:t>
            </a:r>
            <a:r>
              <a:rPr lang="uk-UA" sz="2400" b="1" dirty="0"/>
              <a:t>знаходженні </a:t>
            </a:r>
            <a:r>
              <a:rPr lang="uk-UA" sz="2400" b="1" dirty="0">
                <a:solidFill>
                  <a:srgbClr val="000099"/>
                </a:solidFill>
              </a:rPr>
              <a:t>частки та остачі</a:t>
            </a:r>
            <a:r>
              <a:rPr lang="uk-UA" sz="2400" b="1" dirty="0"/>
              <a:t> від ділення деякого числа </a:t>
            </a:r>
            <a:r>
              <a:rPr lang="uk-UA" sz="2400" b="1" i="1" dirty="0"/>
              <a:t>Q </a:t>
            </a:r>
            <a:r>
              <a:rPr lang="uk-UA" sz="2400" b="1" dirty="0"/>
              <a:t>на основу системи </a:t>
            </a:r>
            <a:r>
              <a:rPr lang="uk-UA" sz="2400" b="1" dirty="0" smtClean="0"/>
              <a:t>числення </a:t>
            </a:r>
            <a:r>
              <a:rPr lang="en-US" sz="2400" b="1" i="1" dirty="0" smtClean="0"/>
              <a:t>N</a:t>
            </a:r>
            <a:r>
              <a:rPr lang="uk-UA" sz="2400" dirty="0" smtClean="0"/>
              <a:t>.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519752" y="1074841"/>
            <a:ext cx="7920038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3500" i="1" dirty="0">
                <a:latin typeface="Arial" charset="0"/>
              </a:rPr>
              <a:t>P</a:t>
            </a:r>
            <a:r>
              <a:rPr lang="uk-UA" sz="3500" dirty="0">
                <a:latin typeface="Arial" charset="0"/>
              </a:rPr>
              <a:t> = </a:t>
            </a:r>
            <a:r>
              <a:rPr lang="uk-UA" sz="3500" i="1" dirty="0" err="1">
                <a:latin typeface="Arial" charset="0"/>
              </a:rPr>
              <a:t>x</a:t>
            </a:r>
            <a:r>
              <a:rPr lang="uk-UA" sz="3500" i="1" baseline="-25000" dirty="0" err="1">
                <a:latin typeface="Arial" charset="0"/>
              </a:rPr>
              <a:t>k</a:t>
            </a:r>
            <a:r>
              <a:rPr lang="uk-UA" sz="3500" dirty="0" err="1">
                <a:latin typeface="Arial" charset="0"/>
                <a:sym typeface="Symbol" pitchFamily="18" charset="2"/>
              </a:rPr>
              <a:t></a:t>
            </a:r>
            <a:r>
              <a:rPr lang="en-US" sz="3500" i="1" dirty="0">
                <a:latin typeface="Arial" charset="0"/>
              </a:rPr>
              <a:t>N</a:t>
            </a:r>
            <a:r>
              <a:rPr lang="uk-UA" sz="3500" i="1" baseline="30000" dirty="0">
                <a:latin typeface="Arial" charset="0"/>
                <a:sym typeface="Symbol" pitchFamily="18" charset="2"/>
              </a:rPr>
              <a:t>k</a:t>
            </a:r>
            <a:r>
              <a:rPr lang="uk-UA" sz="3500" dirty="0">
                <a:latin typeface="Arial" charset="0"/>
                <a:sym typeface="Symbol" pitchFamily="18" charset="2"/>
              </a:rPr>
              <a:t> + </a:t>
            </a:r>
            <a:r>
              <a:rPr lang="uk-UA" sz="3500" i="1" dirty="0">
                <a:latin typeface="Arial" charset="0"/>
                <a:sym typeface="Symbol" pitchFamily="18" charset="2"/>
              </a:rPr>
              <a:t>x</a:t>
            </a:r>
            <a:r>
              <a:rPr lang="uk-UA" sz="3500" i="1" baseline="-25000" dirty="0">
                <a:latin typeface="Arial" charset="0"/>
                <a:sym typeface="Symbol" pitchFamily="18" charset="2"/>
              </a:rPr>
              <a:t>k</a:t>
            </a:r>
            <a:r>
              <a:rPr lang="uk-UA" sz="3500" baseline="-25000" dirty="0">
                <a:latin typeface="Arial" charset="0"/>
                <a:sym typeface="Symbol" pitchFamily="18" charset="2"/>
              </a:rPr>
              <a:t>–1</a:t>
            </a:r>
            <a:r>
              <a:rPr lang="uk-UA" sz="3500" dirty="0">
                <a:latin typeface="Arial" charset="0"/>
                <a:sym typeface="Symbol" pitchFamily="18" charset="2"/>
              </a:rPr>
              <a:t></a:t>
            </a:r>
            <a:r>
              <a:rPr lang="en-US" sz="3500" i="1" dirty="0">
                <a:latin typeface="Arial" charset="0"/>
              </a:rPr>
              <a:t>N</a:t>
            </a:r>
            <a:r>
              <a:rPr lang="uk-UA" sz="3500" i="1" baseline="30000" dirty="0">
                <a:latin typeface="Arial" charset="0"/>
                <a:sym typeface="Symbol" pitchFamily="18" charset="2"/>
              </a:rPr>
              <a:t>k</a:t>
            </a:r>
            <a:r>
              <a:rPr lang="uk-UA" sz="3500" baseline="30000" dirty="0">
                <a:latin typeface="Arial" charset="0"/>
                <a:sym typeface="Symbol" pitchFamily="18" charset="2"/>
              </a:rPr>
              <a:t>–1</a:t>
            </a:r>
            <a:r>
              <a:rPr lang="uk-UA" sz="3500" dirty="0">
                <a:latin typeface="Arial" charset="0"/>
                <a:sym typeface="Symbol" pitchFamily="18" charset="2"/>
              </a:rPr>
              <a:t> + </a:t>
            </a:r>
            <a:r>
              <a:rPr lang="uk-UA" sz="3500" dirty="0">
                <a:latin typeface="Arial" charset="0"/>
              </a:rPr>
              <a:t> + </a:t>
            </a:r>
            <a:r>
              <a:rPr lang="uk-UA" sz="3500" i="1" dirty="0">
                <a:latin typeface="Arial" charset="0"/>
                <a:sym typeface="Symbol" pitchFamily="18" charset="2"/>
              </a:rPr>
              <a:t>x</a:t>
            </a:r>
            <a:r>
              <a:rPr lang="uk-UA" sz="3500" baseline="-25000" dirty="0">
                <a:latin typeface="Arial" charset="0"/>
                <a:sym typeface="Symbol" pitchFamily="18" charset="2"/>
              </a:rPr>
              <a:t>1</a:t>
            </a:r>
            <a:r>
              <a:rPr lang="uk-UA" sz="3500" dirty="0">
                <a:latin typeface="Arial" charset="0"/>
                <a:sym typeface="Symbol" pitchFamily="18" charset="2"/>
              </a:rPr>
              <a:t></a:t>
            </a:r>
            <a:r>
              <a:rPr lang="en-US" sz="3500" i="1" dirty="0">
                <a:latin typeface="Arial" charset="0"/>
              </a:rPr>
              <a:t>N</a:t>
            </a:r>
            <a:r>
              <a:rPr lang="uk-UA" sz="3500" dirty="0">
                <a:latin typeface="Arial" charset="0"/>
                <a:sym typeface="Symbol" pitchFamily="18" charset="2"/>
              </a:rPr>
              <a:t> + </a:t>
            </a:r>
            <a:r>
              <a:rPr lang="uk-UA" sz="3500" i="1" dirty="0">
                <a:latin typeface="Arial" charset="0"/>
                <a:sym typeface="Symbol" pitchFamily="18" charset="2"/>
              </a:rPr>
              <a:t>x</a:t>
            </a:r>
            <a:r>
              <a:rPr lang="uk-UA" sz="3500" baseline="-25000" dirty="0">
                <a:latin typeface="Arial" charset="0"/>
                <a:sym typeface="Symbol" pitchFamily="18" charset="2"/>
              </a:rPr>
              <a:t>0</a:t>
            </a:r>
            <a:r>
              <a:rPr lang="uk-UA" sz="3500" dirty="0">
                <a:latin typeface="Arial" charset="0"/>
                <a:sym typeface="Symbol" pitchFamily="18" charset="2"/>
              </a:rPr>
              <a:t> = ((</a:t>
            </a:r>
            <a:r>
              <a:rPr lang="uk-UA" sz="3500" i="1" dirty="0" err="1">
                <a:latin typeface="Arial" charset="0"/>
                <a:sym typeface="Symbol" pitchFamily="18" charset="2"/>
              </a:rPr>
              <a:t>x</a:t>
            </a:r>
            <a:r>
              <a:rPr lang="uk-UA" sz="3500" i="1" baseline="-25000" dirty="0" err="1">
                <a:latin typeface="Arial" charset="0"/>
                <a:sym typeface="Symbol" pitchFamily="18" charset="2"/>
              </a:rPr>
              <a:t>k</a:t>
            </a:r>
            <a:r>
              <a:rPr lang="uk-UA" sz="3500" dirty="0" err="1">
                <a:latin typeface="Arial" charset="0"/>
                <a:sym typeface="Symbol" pitchFamily="18" charset="2"/>
              </a:rPr>
              <a:t></a:t>
            </a:r>
            <a:r>
              <a:rPr lang="en-US" sz="3500" i="1" dirty="0">
                <a:latin typeface="Arial" charset="0"/>
              </a:rPr>
              <a:t>N</a:t>
            </a:r>
            <a:r>
              <a:rPr lang="en-US" sz="3500" dirty="0">
                <a:latin typeface="Arial" charset="0"/>
                <a:sym typeface="Symbol" pitchFamily="18" charset="2"/>
              </a:rPr>
              <a:t> </a:t>
            </a:r>
            <a:r>
              <a:rPr lang="uk-UA" sz="3500" i="1" dirty="0">
                <a:latin typeface="Arial" charset="0"/>
                <a:sym typeface="Symbol" pitchFamily="18" charset="2"/>
              </a:rPr>
              <a:t>+</a:t>
            </a:r>
            <a:r>
              <a:rPr lang="uk-UA" sz="3500" dirty="0">
                <a:latin typeface="Arial" charset="0"/>
                <a:sym typeface="Symbol" pitchFamily="18" charset="2"/>
              </a:rPr>
              <a:t> </a:t>
            </a:r>
            <a:r>
              <a:rPr lang="uk-UA" sz="3500" i="1" dirty="0">
                <a:latin typeface="Arial" charset="0"/>
                <a:sym typeface="Symbol" pitchFamily="18" charset="2"/>
              </a:rPr>
              <a:t>x</a:t>
            </a:r>
            <a:r>
              <a:rPr lang="uk-UA" sz="3500" i="1" baseline="-25000" dirty="0">
                <a:latin typeface="Arial" charset="0"/>
                <a:sym typeface="Symbol" pitchFamily="18" charset="2"/>
              </a:rPr>
              <a:t>k</a:t>
            </a:r>
            <a:r>
              <a:rPr lang="uk-UA" sz="3500" baseline="-25000" dirty="0">
                <a:latin typeface="Arial" charset="0"/>
                <a:sym typeface="Symbol" pitchFamily="18" charset="2"/>
              </a:rPr>
              <a:t>–1</a:t>
            </a:r>
            <a:r>
              <a:rPr lang="uk-UA" sz="3500" dirty="0">
                <a:latin typeface="Arial" charset="0"/>
                <a:sym typeface="Symbol" pitchFamily="18" charset="2"/>
              </a:rPr>
              <a:t>)</a:t>
            </a:r>
            <a:r>
              <a:rPr lang="en-US" sz="3500" i="1" dirty="0">
                <a:latin typeface="Arial" charset="0"/>
              </a:rPr>
              <a:t>N</a:t>
            </a:r>
            <a:r>
              <a:rPr lang="uk-UA" sz="3500" dirty="0">
                <a:latin typeface="Arial" charset="0"/>
                <a:sym typeface="Symbol" pitchFamily="18" charset="2"/>
              </a:rPr>
              <a:t> + </a:t>
            </a:r>
            <a:r>
              <a:rPr lang="uk-UA" sz="3500" dirty="0">
                <a:latin typeface="Arial" charset="0"/>
              </a:rPr>
              <a:t> + </a:t>
            </a:r>
            <a:r>
              <a:rPr lang="uk-UA" sz="3500" i="1" dirty="0">
                <a:latin typeface="Arial" charset="0"/>
                <a:sym typeface="Symbol" pitchFamily="18" charset="2"/>
              </a:rPr>
              <a:t>x</a:t>
            </a:r>
            <a:r>
              <a:rPr lang="uk-UA" sz="3500" baseline="-25000" dirty="0">
                <a:latin typeface="Arial" charset="0"/>
                <a:sym typeface="Symbol" pitchFamily="18" charset="2"/>
              </a:rPr>
              <a:t>1</a:t>
            </a:r>
            <a:r>
              <a:rPr lang="uk-UA" sz="3500" dirty="0">
                <a:latin typeface="Arial" charset="0"/>
                <a:sym typeface="Symbol" pitchFamily="18" charset="2"/>
              </a:rPr>
              <a:t>)</a:t>
            </a:r>
            <a:r>
              <a:rPr lang="en-US" sz="3500" i="1" dirty="0">
                <a:latin typeface="Arial" charset="0"/>
              </a:rPr>
              <a:t>N</a:t>
            </a:r>
            <a:r>
              <a:rPr lang="uk-UA" sz="3500" dirty="0">
                <a:latin typeface="Arial" charset="0"/>
                <a:sym typeface="Symbol" pitchFamily="18" charset="2"/>
              </a:rPr>
              <a:t> + </a:t>
            </a:r>
            <a:r>
              <a:rPr lang="uk-UA" sz="3500" i="1" dirty="0">
                <a:latin typeface="Arial" charset="0"/>
                <a:sym typeface="Symbol" pitchFamily="18" charset="2"/>
              </a:rPr>
              <a:t>x</a:t>
            </a:r>
            <a:r>
              <a:rPr lang="uk-UA" sz="3500" baseline="-25000" dirty="0">
                <a:latin typeface="Arial" charset="0"/>
                <a:sym typeface="Symbol" pitchFamily="18" charset="2"/>
              </a:rPr>
              <a:t>0</a:t>
            </a:r>
            <a:endParaRPr lang="uk-UA" sz="3500" dirty="0">
              <a:latin typeface="Arial" charset="0"/>
              <a:sym typeface="Symbol" pitchFamily="18" charset="2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39750" y="2420888"/>
            <a:ext cx="8208963" cy="1244600"/>
          </a:xfrm>
          <a:prstGeom prst="rect">
            <a:avLst/>
          </a:prstGeom>
          <a:noFill/>
          <a:ln w="57150" cmpd="thinThick" algn="ctr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387350" indent="-387350" eaLnBrk="1" hangingPunct="1"/>
            <a:r>
              <a:rPr lang="uk-UA" sz="2400" dirty="0"/>
              <a:t>	Значенням другої справа цифри </a:t>
            </a:r>
            <a:r>
              <a:rPr lang="uk-UA" sz="2400" i="1" dirty="0"/>
              <a:t>x</a:t>
            </a:r>
            <a:r>
              <a:rPr lang="uk-UA" sz="2400" baseline="-25000" dirty="0"/>
              <a:t>1</a:t>
            </a:r>
            <a:r>
              <a:rPr lang="uk-UA" sz="2400" dirty="0"/>
              <a:t> буде </a:t>
            </a:r>
            <a:r>
              <a:rPr lang="uk-UA" sz="2400" b="1" dirty="0">
                <a:solidFill>
                  <a:srgbClr val="000099"/>
                </a:solidFill>
              </a:rPr>
              <a:t>остача від ділення частки,</a:t>
            </a:r>
            <a:r>
              <a:rPr lang="uk-UA" sz="2400" dirty="0"/>
              <a:t> яку отримано на попередній ітерації, на основу </a:t>
            </a:r>
            <a:r>
              <a:rPr lang="uk-UA" sz="2400" i="1" dirty="0"/>
              <a:t>N</a:t>
            </a:r>
            <a:r>
              <a:rPr lang="uk-UA" sz="2400" dirty="0"/>
              <a:t>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-61865"/>
            <a:ext cx="8964488" cy="97872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87350" indent="-387350" algn="ctr" eaLnBrk="1" hangingPunct="1">
              <a:lnSpc>
                <a:spcPct val="90000"/>
              </a:lnSpc>
              <a:buSzPct val="75000"/>
              <a:buFont typeface="Wingdings" pitchFamily="2" charset="2"/>
              <a:buNone/>
            </a:pPr>
            <a:r>
              <a:rPr lang="ru-RU" sz="3200" b="1" dirty="0" err="1" smtClean="0"/>
              <a:t>Переведення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натуральних</a:t>
            </a:r>
            <a:r>
              <a:rPr lang="ru-RU" sz="3200" b="1" dirty="0" smtClean="0"/>
              <a:t> чисел з </a:t>
            </a:r>
            <a:r>
              <a:rPr lang="ru-RU" sz="3200" b="1" dirty="0" err="1" smtClean="0"/>
              <a:t>однієї</a:t>
            </a:r>
            <a:r>
              <a:rPr lang="ru-RU" sz="3200" b="1" dirty="0" smtClean="0"/>
              <a:t> </a:t>
            </a:r>
          </a:p>
          <a:p>
            <a:pPr marL="387350" indent="-387350" algn="ctr" eaLnBrk="1" hangingPunct="1">
              <a:lnSpc>
                <a:spcPct val="90000"/>
              </a:lnSpc>
              <a:buSzPct val="75000"/>
              <a:buFont typeface="Wingdings" pitchFamily="2" charset="2"/>
              <a:buNone/>
            </a:pPr>
            <a:r>
              <a:rPr lang="ru-RU" sz="3200" b="1" dirty="0" err="1" smtClean="0"/>
              <a:t>системи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числення</a:t>
            </a:r>
            <a:r>
              <a:rPr lang="ru-RU" sz="3200" b="1" dirty="0" smtClean="0"/>
              <a:t> до </a:t>
            </a:r>
            <a:r>
              <a:rPr lang="ru-RU" sz="3200" b="1" dirty="0" err="1" smtClean="0"/>
              <a:t>іншої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95155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539552" y="1503363"/>
            <a:ext cx="7921625" cy="428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uk-UA" sz="2500" dirty="0"/>
              <a:t>Перевести число 25</a:t>
            </a:r>
            <a:r>
              <a:rPr lang="uk-UA" sz="2500" baseline="-25000" dirty="0"/>
              <a:t>10</a:t>
            </a:r>
            <a:r>
              <a:rPr lang="uk-UA" sz="2500" dirty="0"/>
              <a:t> з десяткової системи числення до двійкової. </a:t>
            </a:r>
          </a:p>
          <a:p>
            <a:pPr eaLnBrk="1" hangingPunct="1"/>
            <a:r>
              <a:rPr lang="uk-UA" sz="2500" dirty="0"/>
              <a:t>25 : 2 = 12(</a:t>
            </a:r>
            <a:r>
              <a:rPr lang="uk-UA" sz="2500" dirty="0">
                <a:solidFill>
                  <a:srgbClr val="0000CC"/>
                </a:solidFill>
              </a:rPr>
              <a:t>1</a:t>
            </a:r>
            <a:r>
              <a:rPr lang="uk-UA" sz="2500" dirty="0"/>
              <a:t>);</a:t>
            </a:r>
            <a:endParaRPr lang="ru-RU" sz="2500" dirty="0"/>
          </a:p>
          <a:p>
            <a:pPr eaLnBrk="1" hangingPunct="1"/>
            <a:r>
              <a:rPr lang="uk-UA" sz="2500" dirty="0"/>
              <a:t>12 : 2 =   6(</a:t>
            </a:r>
            <a:r>
              <a:rPr lang="uk-UA" sz="2500" dirty="0">
                <a:solidFill>
                  <a:srgbClr val="0000CC"/>
                </a:solidFill>
              </a:rPr>
              <a:t>0</a:t>
            </a:r>
            <a:r>
              <a:rPr lang="uk-UA" sz="2500" dirty="0"/>
              <a:t>);</a:t>
            </a:r>
            <a:endParaRPr lang="ru-RU" sz="2500" dirty="0"/>
          </a:p>
          <a:p>
            <a:pPr eaLnBrk="1" hangingPunct="1"/>
            <a:r>
              <a:rPr lang="uk-UA" sz="2500" dirty="0"/>
              <a:t>  6 : 2 =   3(</a:t>
            </a:r>
            <a:r>
              <a:rPr lang="uk-UA" sz="2500" dirty="0">
                <a:solidFill>
                  <a:srgbClr val="0000CC"/>
                </a:solidFill>
              </a:rPr>
              <a:t>0</a:t>
            </a:r>
            <a:r>
              <a:rPr lang="uk-UA" sz="2500" dirty="0"/>
              <a:t>);</a:t>
            </a:r>
            <a:endParaRPr lang="ru-RU" sz="2500" dirty="0"/>
          </a:p>
          <a:p>
            <a:pPr eaLnBrk="1" hangingPunct="1"/>
            <a:r>
              <a:rPr lang="uk-UA" sz="2500" dirty="0"/>
              <a:t>  3 : 2 =   </a:t>
            </a:r>
            <a:r>
              <a:rPr lang="uk-UA" sz="2500" dirty="0">
                <a:solidFill>
                  <a:srgbClr val="0000CC"/>
                </a:solidFill>
              </a:rPr>
              <a:t>1</a:t>
            </a:r>
            <a:r>
              <a:rPr lang="uk-UA" sz="2500" dirty="0"/>
              <a:t>(</a:t>
            </a:r>
            <a:r>
              <a:rPr lang="uk-UA" sz="2500" dirty="0">
                <a:solidFill>
                  <a:srgbClr val="0000CC"/>
                </a:solidFill>
              </a:rPr>
              <a:t>1</a:t>
            </a:r>
            <a:r>
              <a:rPr lang="uk-UA" sz="2500" dirty="0"/>
              <a:t>).</a:t>
            </a:r>
          </a:p>
          <a:p>
            <a:pPr eaLnBrk="1" hangingPunct="1"/>
            <a:r>
              <a:rPr lang="uk-UA" sz="2500" dirty="0"/>
              <a:t>Остання частка менша двох. </a:t>
            </a:r>
          </a:p>
          <a:p>
            <a:pPr eaLnBrk="1" hangingPunct="1"/>
            <a:r>
              <a:rPr lang="uk-UA" sz="2500" dirty="0"/>
              <a:t>Вона є </a:t>
            </a:r>
            <a:r>
              <a:rPr lang="uk-UA" sz="2500" b="1" dirty="0">
                <a:solidFill>
                  <a:srgbClr val="000099"/>
                </a:solidFill>
              </a:rPr>
              <a:t>старшою цифрою</a:t>
            </a:r>
            <a:r>
              <a:rPr lang="uk-UA" sz="2500" dirty="0"/>
              <a:t> двійкового числа, до якого треба дописати </a:t>
            </a:r>
            <a:r>
              <a:rPr lang="uk-UA" sz="2500" b="1" dirty="0"/>
              <a:t>остачі</a:t>
            </a:r>
            <a:r>
              <a:rPr lang="uk-UA" sz="2500" dirty="0"/>
              <a:t> у порядку, зворотному до порядку їх отримання.</a:t>
            </a:r>
          </a:p>
          <a:p>
            <a:pPr eaLnBrk="1" hangingPunct="1"/>
            <a:r>
              <a:rPr lang="uk-UA" sz="2500" dirty="0"/>
              <a:t>Результатом є число </a:t>
            </a:r>
            <a:r>
              <a:rPr lang="uk-UA" sz="2500" dirty="0">
                <a:solidFill>
                  <a:srgbClr val="0000CC"/>
                </a:solidFill>
              </a:rPr>
              <a:t>11001</a:t>
            </a:r>
            <a:r>
              <a:rPr lang="uk-UA" sz="2500" baseline="-25000" dirty="0"/>
              <a:t>2</a:t>
            </a:r>
            <a:r>
              <a:rPr lang="uk-UA" sz="2500" dirty="0"/>
              <a:t>.</a:t>
            </a:r>
            <a:r>
              <a:rPr lang="ru-RU" sz="2500" dirty="0"/>
              <a:t> </a:t>
            </a:r>
          </a:p>
        </p:txBody>
      </p:sp>
      <p:sp>
        <p:nvSpPr>
          <p:cNvPr id="43011" name="Rectangle 5"/>
          <p:cNvSpPr>
            <a:spLocks noChangeArrowheads="1"/>
          </p:cNvSpPr>
          <p:nvPr/>
        </p:nvSpPr>
        <p:spPr bwMode="auto">
          <a:xfrm>
            <a:off x="539750" y="1032466"/>
            <a:ext cx="1727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uk-UA" sz="3000" b="1" dirty="0">
                <a:solidFill>
                  <a:srgbClr val="339933"/>
                </a:solidFill>
              </a:rPr>
              <a:t>Приклад</a:t>
            </a:r>
            <a:endParaRPr lang="ru-RU" sz="3000" b="1" dirty="0">
              <a:solidFill>
                <a:srgbClr val="339933"/>
              </a:solidFill>
            </a:endParaRPr>
          </a:p>
        </p:txBody>
      </p:sp>
      <p:grpSp>
        <p:nvGrpSpPr>
          <p:cNvPr id="43012" name="Group 12"/>
          <p:cNvGrpSpPr>
            <a:grpSpLocks/>
          </p:cNvGrpSpPr>
          <p:nvPr/>
        </p:nvGrpSpPr>
        <p:grpSpPr bwMode="auto">
          <a:xfrm>
            <a:off x="2555875" y="2565401"/>
            <a:ext cx="5589588" cy="1249363"/>
            <a:chOff x="1610" y="1525"/>
            <a:chExt cx="3521" cy="787"/>
          </a:xfrm>
        </p:grpSpPr>
        <p:sp>
          <p:nvSpPr>
            <p:cNvPr id="43014" name="Line 6"/>
            <p:cNvSpPr>
              <a:spLocks noChangeShapeType="1"/>
            </p:cNvSpPr>
            <p:nvPr/>
          </p:nvSpPr>
          <p:spPr bwMode="auto">
            <a:xfrm flipH="1" flipV="1">
              <a:off x="1610" y="1525"/>
              <a:ext cx="816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3015" name="Line 7"/>
            <p:cNvSpPr>
              <a:spLocks noChangeShapeType="1"/>
            </p:cNvSpPr>
            <p:nvPr/>
          </p:nvSpPr>
          <p:spPr bwMode="auto">
            <a:xfrm flipH="1" flipV="1">
              <a:off x="1701" y="1842"/>
              <a:ext cx="68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3016" name="Line 8"/>
            <p:cNvSpPr>
              <a:spLocks noChangeShapeType="1"/>
            </p:cNvSpPr>
            <p:nvPr/>
          </p:nvSpPr>
          <p:spPr bwMode="auto">
            <a:xfrm flipH="1" flipV="1">
              <a:off x="1701" y="2024"/>
              <a:ext cx="635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 flipH="1">
              <a:off x="1701" y="2251"/>
              <a:ext cx="635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3018" name="Text Box 10"/>
            <p:cNvSpPr txBox="1">
              <a:spLocks noChangeArrowheads="1"/>
            </p:cNvSpPr>
            <p:nvPr/>
          </p:nvSpPr>
          <p:spPr bwMode="auto">
            <a:xfrm>
              <a:off x="2426" y="2024"/>
              <a:ext cx="27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uk-UA" sz="2400" dirty="0">
                  <a:solidFill>
                    <a:srgbClr val="000099"/>
                  </a:solidFill>
                  <a:latin typeface="Arial" charset="0"/>
                </a:rPr>
                <a:t>Остачі від ділення (у дужках)</a:t>
              </a:r>
              <a:endParaRPr lang="ru-RU" sz="2400" dirty="0">
                <a:solidFill>
                  <a:srgbClr val="000099"/>
                </a:solidFill>
                <a:latin typeface="Arial" charset="0"/>
              </a:endParaRPr>
            </a:p>
          </p:txBody>
        </p:sp>
      </p:grpSp>
      <p:sp>
        <p:nvSpPr>
          <p:cNvPr id="11" name="Прямоугольник 10"/>
          <p:cNvSpPr/>
          <p:nvPr/>
        </p:nvSpPr>
        <p:spPr>
          <a:xfrm>
            <a:off x="0" y="-61865"/>
            <a:ext cx="8964488" cy="97872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87350" indent="-387350" algn="ctr" eaLnBrk="1" hangingPunct="1">
              <a:lnSpc>
                <a:spcPct val="90000"/>
              </a:lnSpc>
              <a:buSzPct val="75000"/>
              <a:buFont typeface="Wingdings" pitchFamily="2" charset="2"/>
              <a:buNone/>
            </a:pPr>
            <a:r>
              <a:rPr lang="ru-RU" sz="3200" b="1" dirty="0" err="1" smtClean="0"/>
              <a:t>Переведення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натуральних</a:t>
            </a:r>
            <a:r>
              <a:rPr lang="ru-RU" sz="3200" b="1" dirty="0" smtClean="0"/>
              <a:t> чисел з </a:t>
            </a:r>
            <a:r>
              <a:rPr lang="ru-RU" sz="3200" b="1" dirty="0" err="1" smtClean="0"/>
              <a:t>однієї</a:t>
            </a:r>
            <a:r>
              <a:rPr lang="ru-RU" sz="3200" b="1" dirty="0" smtClean="0"/>
              <a:t> </a:t>
            </a:r>
          </a:p>
          <a:p>
            <a:pPr marL="387350" indent="-387350" algn="ctr" eaLnBrk="1" hangingPunct="1">
              <a:lnSpc>
                <a:spcPct val="90000"/>
              </a:lnSpc>
              <a:buSzPct val="75000"/>
              <a:buFont typeface="Wingdings" pitchFamily="2" charset="2"/>
              <a:buNone/>
            </a:pPr>
            <a:r>
              <a:rPr lang="ru-RU" sz="3200" b="1" dirty="0" err="1" smtClean="0"/>
              <a:t>системи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числення</a:t>
            </a:r>
            <a:r>
              <a:rPr lang="ru-RU" sz="3200" b="1" dirty="0" smtClean="0"/>
              <a:t> до </a:t>
            </a:r>
            <a:r>
              <a:rPr lang="ru-RU" sz="3200" b="1" dirty="0" err="1" smtClean="0"/>
              <a:t>іншої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30020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ChangeArrowheads="1"/>
          </p:cNvSpPr>
          <p:nvPr/>
        </p:nvSpPr>
        <p:spPr bwMode="auto">
          <a:xfrm>
            <a:off x="683568" y="1179796"/>
            <a:ext cx="82804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1" hangingPunct="1"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</a:rPr>
              <a:t> </a:t>
            </a:r>
            <a:r>
              <a:rPr lang="uk-UA" sz="2400" dirty="0" smtClean="0">
                <a:latin typeface="Arial" charset="0"/>
              </a:rPr>
              <a:t>Для </a:t>
            </a:r>
            <a:r>
              <a:rPr lang="uk-UA" sz="2400" dirty="0">
                <a:latin typeface="Arial" charset="0"/>
              </a:rPr>
              <a:t>переведення дробу з </a:t>
            </a:r>
            <a:r>
              <a:rPr lang="uk-UA" sz="2400" i="1" dirty="0">
                <a:latin typeface="Arial" charset="0"/>
              </a:rPr>
              <a:t>M</a:t>
            </a:r>
            <a:r>
              <a:rPr lang="uk-UA" sz="2400" dirty="0">
                <a:latin typeface="Arial" charset="0"/>
              </a:rPr>
              <a:t>-</a:t>
            </a:r>
            <a:r>
              <a:rPr lang="uk-UA" sz="2400" dirty="0" err="1">
                <a:latin typeface="Arial" charset="0"/>
              </a:rPr>
              <a:t>кової</a:t>
            </a:r>
            <a:r>
              <a:rPr lang="uk-UA" sz="2400" dirty="0">
                <a:latin typeface="Arial" charset="0"/>
              </a:rPr>
              <a:t> системи числення до </a:t>
            </a:r>
            <a:r>
              <a:rPr lang="uk-UA" sz="2400" i="1" dirty="0">
                <a:latin typeface="Arial" charset="0"/>
              </a:rPr>
              <a:t>N</a:t>
            </a:r>
            <a:r>
              <a:rPr lang="uk-UA" sz="2400" dirty="0">
                <a:latin typeface="Arial" charset="0"/>
              </a:rPr>
              <a:t>-</a:t>
            </a:r>
            <a:r>
              <a:rPr lang="uk-UA" sz="2400" dirty="0" err="1">
                <a:latin typeface="Arial" charset="0"/>
              </a:rPr>
              <a:t>кової</a:t>
            </a:r>
            <a:r>
              <a:rPr lang="uk-UA" sz="2400" dirty="0">
                <a:latin typeface="Arial" charset="0"/>
              </a:rPr>
              <a:t> потрібно </a:t>
            </a:r>
            <a:r>
              <a:rPr lang="uk-UA" sz="2400" b="1" dirty="0">
                <a:latin typeface="Arial" charset="0"/>
              </a:rPr>
              <a:t>послідовно множити</a:t>
            </a:r>
            <a:r>
              <a:rPr lang="uk-UA" sz="2400" dirty="0">
                <a:latin typeface="Arial" charset="0"/>
              </a:rPr>
              <a:t> дробову частину на основу системи числення </a:t>
            </a:r>
            <a:r>
              <a:rPr lang="uk-UA" sz="2400" i="1" dirty="0">
                <a:latin typeface="Arial" charset="0"/>
              </a:rPr>
              <a:t>N</a:t>
            </a:r>
            <a:r>
              <a:rPr lang="uk-UA" sz="2400" dirty="0">
                <a:latin typeface="Arial" charset="0"/>
              </a:rPr>
              <a:t>. </a:t>
            </a:r>
            <a:endParaRPr lang="en-US" sz="2400" dirty="0">
              <a:latin typeface="Arial" charset="0"/>
            </a:endParaRPr>
          </a:p>
          <a:p>
            <a:pPr eaLnBrk="1" hangingPunct="1">
              <a:buFont typeface="Wingdings" pitchFamily="2" charset="2"/>
              <a:buChar char="Ø"/>
            </a:pPr>
            <a:endParaRPr lang="uk-UA" sz="2400" dirty="0">
              <a:latin typeface="Arial" charset="0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</a:rPr>
              <a:t> </a:t>
            </a:r>
            <a:r>
              <a:rPr lang="uk-UA" sz="2400" b="1" dirty="0" smtClean="0">
                <a:latin typeface="Arial" charset="0"/>
              </a:rPr>
              <a:t>Цілі </a:t>
            </a:r>
            <a:r>
              <a:rPr lang="uk-UA" sz="2400" b="1" dirty="0">
                <a:latin typeface="Arial" charset="0"/>
              </a:rPr>
              <a:t>частини добутків</a:t>
            </a:r>
            <a:r>
              <a:rPr lang="uk-UA" sz="2400" dirty="0">
                <a:latin typeface="Arial" charset="0"/>
              </a:rPr>
              <a:t>, отриманих у результаті виконання послідовності операцій множення, є </a:t>
            </a:r>
            <a:r>
              <a:rPr lang="uk-UA" sz="2400" b="1" dirty="0">
                <a:latin typeface="Arial" charset="0"/>
              </a:rPr>
              <a:t>цифрами дробу</a:t>
            </a:r>
            <a:r>
              <a:rPr lang="uk-UA" sz="2400" dirty="0">
                <a:latin typeface="Arial" charset="0"/>
              </a:rPr>
              <a:t> в </a:t>
            </a:r>
            <a:r>
              <a:rPr lang="uk-UA" sz="2400" i="1" dirty="0">
                <a:latin typeface="Arial" charset="0"/>
              </a:rPr>
              <a:t>N-</a:t>
            </a:r>
            <a:r>
              <a:rPr lang="uk-UA" sz="2400" dirty="0" err="1">
                <a:latin typeface="Arial" charset="0"/>
              </a:rPr>
              <a:t>ковій</a:t>
            </a:r>
            <a:r>
              <a:rPr lang="uk-UA" sz="2400" dirty="0">
                <a:latin typeface="Arial" charset="0"/>
              </a:rPr>
              <a:t> системі числення. </a:t>
            </a:r>
            <a:endParaRPr lang="ru-RU" sz="2400" dirty="0">
              <a:latin typeface="Arial" charset="0"/>
            </a:endParaRPr>
          </a:p>
          <a:p>
            <a:pPr eaLnBrk="1" hangingPunct="1"/>
            <a:endParaRPr lang="uk-UA" sz="2400" dirty="0">
              <a:latin typeface="Arial" charset="0"/>
            </a:endParaRPr>
          </a:p>
        </p:txBody>
      </p:sp>
      <p:sp>
        <p:nvSpPr>
          <p:cNvPr id="5" name="Прямоугольник 3"/>
          <p:cNvSpPr/>
          <p:nvPr/>
        </p:nvSpPr>
        <p:spPr>
          <a:xfrm>
            <a:off x="0" y="-28690"/>
            <a:ext cx="8964488" cy="89011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87350" indent="-387350" algn="ctr" eaLnBrk="1" hangingPunct="1">
              <a:lnSpc>
                <a:spcPct val="80000"/>
              </a:lnSpc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ru-RU" sz="3200" b="1" dirty="0" err="1" smtClean="0">
                <a:cs typeface="Arial" pitchFamily="34" charset="0"/>
              </a:rPr>
              <a:t>Переведення</a:t>
            </a:r>
            <a:r>
              <a:rPr lang="ru-RU" sz="3200" b="1" dirty="0" smtClean="0">
                <a:cs typeface="Arial" pitchFamily="34" charset="0"/>
              </a:rPr>
              <a:t> </a:t>
            </a:r>
            <a:r>
              <a:rPr lang="ru-RU" sz="3200" b="1" dirty="0" err="1" smtClean="0">
                <a:cs typeface="Arial" pitchFamily="34" charset="0"/>
              </a:rPr>
              <a:t>дробових</a:t>
            </a:r>
            <a:r>
              <a:rPr lang="ru-RU" sz="3200" b="1" dirty="0" smtClean="0">
                <a:cs typeface="Arial" pitchFamily="34" charset="0"/>
              </a:rPr>
              <a:t> чисел з </a:t>
            </a:r>
            <a:r>
              <a:rPr lang="ru-RU" sz="3200" b="1" dirty="0" err="1" smtClean="0">
                <a:cs typeface="Arial" pitchFamily="34" charset="0"/>
              </a:rPr>
              <a:t>однієї</a:t>
            </a:r>
            <a:r>
              <a:rPr lang="ru-RU" sz="3200" b="1" dirty="0" smtClean="0">
                <a:cs typeface="Arial" pitchFamily="34" charset="0"/>
              </a:rPr>
              <a:t> </a:t>
            </a:r>
            <a:br>
              <a:rPr lang="ru-RU" sz="3200" b="1" dirty="0" smtClean="0">
                <a:cs typeface="Arial" pitchFamily="34" charset="0"/>
              </a:rPr>
            </a:br>
            <a:r>
              <a:rPr lang="ru-RU" sz="3200" b="1" dirty="0" err="1" smtClean="0">
                <a:cs typeface="Arial" pitchFamily="34" charset="0"/>
              </a:rPr>
              <a:t>системи</a:t>
            </a:r>
            <a:r>
              <a:rPr lang="ru-RU" sz="3200" b="1" dirty="0" smtClean="0">
                <a:cs typeface="Arial" pitchFamily="34" charset="0"/>
              </a:rPr>
              <a:t> </a:t>
            </a:r>
            <a:r>
              <a:rPr lang="ru-RU" sz="3200" b="1" dirty="0" err="1" smtClean="0">
                <a:cs typeface="Arial" pitchFamily="34" charset="0"/>
              </a:rPr>
              <a:t>числення</a:t>
            </a:r>
            <a:r>
              <a:rPr lang="ru-RU" sz="3200" b="1" dirty="0" smtClean="0">
                <a:cs typeface="Arial" pitchFamily="34" charset="0"/>
              </a:rPr>
              <a:t> до </a:t>
            </a:r>
            <a:r>
              <a:rPr lang="ru-RU" sz="3200" b="1" dirty="0" err="1" smtClean="0">
                <a:cs typeface="Arial" pitchFamily="34" charset="0"/>
              </a:rPr>
              <a:t>іншої</a:t>
            </a:r>
            <a:endParaRPr lang="ru-RU" sz="32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15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ChangeArrowheads="1"/>
          </p:cNvSpPr>
          <p:nvPr/>
        </p:nvSpPr>
        <p:spPr bwMode="auto">
          <a:xfrm>
            <a:off x="395288" y="1049414"/>
            <a:ext cx="8748712" cy="476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en-US" sz="2300" dirty="0">
                <a:latin typeface="Arial" pitchFamily="34" charset="0"/>
              </a:rPr>
              <a:t>	</a:t>
            </a:r>
            <a:r>
              <a:rPr lang="uk-UA" sz="2300" dirty="0">
                <a:latin typeface="Arial" pitchFamily="34" charset="0"/>
              </a:rPr>
              <a:t>Нехай задане </a:t>
            </a:r>
            <a:r>
              <a:rPr lang="uk-UA" sz="2300" i="1" dirty="0">
                <a:latin typeface="Arial" pitchFamily="34" charset="0"/>
              </a:rPr>
              <a:t>M</a:t>
            </a:r>
            <a:r>
              <a:rPr lang="uk-UA" sz="2300" dirty="0">
                <a:latin typeface="Arial" pitchFamily="34" charset="0"/>
              </a:rPr>
              <a:t>-</a:t>
            </a:r>
            <a:r>
              <a:rPr lang="uk-UA" sz="2300" dirty="0" err="1">
                <a:latin typeface="Arial" pitchFamily="34" charset="0"/>
              </a:rPr>
              <a:t>кове</a:t>
            </a:r>
            <a:r>
              <a:rPr lang="uk-UA" sz="2300" dirty="0">
                <a:latin typeface="Arial" pitchFamily="34" charset="0"/>
              </a:rPr>
              <a:t> дробове число </a:t>
            </a:r>
            <a:r>
              <a:rPr lang="uk-UA" sz="2300" i="1" dirty="0">
                <a:latin typeface="Arial" pitchFamily="34" charset="0"/>
              </a:rPr>
              <a:t>V</a:t>
            </a:r>
            <a:r>
              <a:rPr lang="uk-UA" sz="2300" dirty="0">
                <a:latin typeface="Arial" pitchFamily="34" charset="0"/>
              </a:rPr>
              <a:t>,  (0</a:t>
            </a:r>
            <a:r>
              <a:rPr lang="en-US" sz="2300" dirty="0">
                <a:latin typeface="Arial" pitchFamily="34" charset="0"/>
              </a:rPr>
              <a:t>&lt;=</a:t>
            </a:r>
            <a:r>
              <a:rPr lang="uk-UA" sz="2300" i="1" dirty="0">
                <a:latin typeface="Arial" pitchFamily="34" charset="0"/>
              </a:rPr>
              <a:t>V</a:t>
            </a:r>
            <a:r>
              <a:rPr lang="en-US" sz="2300" i="1" dirty="0">
                <a:latin typeface="Arial" pitchFamily="34" charset="0"/>
              </a:rPr>
              <a:t>&lt;=</a:t>
            </a:r>
            <a:r>
              <a:rPr lang="uk-UA" sz="2300" dirty="0">
                <a:latin typeface="Arial" pitchFamily="34" charset="0"/>
              </a:rPr>
              <a:t>1). Припустимо, що у </a:t>
            </a:r>
            <a:r>
              <a:rPr lang="uk-UA" sz="2300" i="1" dirty="0">
                <a:latin typeface="Arial" pitchFamily="34" charset="0"/>
              </a:rPr>
              <a:t>N-</a:t>
            </a:r>
            <a:r>
              <a:rPr lang="uk-UA" sz="2300" dirty="0" err="1">
                <a:latin typeface="Arial" pitchFamily="34" charset="0"/>
              </a:rPr>
              <a:t>ковій</a:t>
            </a:r>
            <a:r>
              <a:rPr lang="uk-UA" sz="2300" dirty="0">
                <a:latin typeface="Arial" pitchFamily="34" charset="0"/>
              </a:rPr>
              <a:t> системі числення число </a:t>
            </a:r>
            <a:r>
              <a:rPr lang="uk-UA" sz="2300" i="1" dirty="0">
                <a:latin typeface="Arial" pitchFamily="34" charset="0"/>
              </a:rPr>
              <a:t>V</a:t>
            </a:r>
            <a:r>
              <a:rPr lang="uk-UA" sz="2300" dirty="0">
                <a:latin typeface="Arial" pitchFamily="34" charset="0"/>
              </a:rPr>
              <a:t> має запис  </a:t>
            </a:r>
            <a:r>
              <a:rPr lang="uk-UA" sz="2300" i="1" dirty="0">
                <a:latin typeface="Arial" pitchFamily="34" charset="0"/>
              </a:rPr>
              <a:t>V </a:t>
            </a:r>
            <a:r>
              <a:rPr lang="uk-UA" sz="2300" dirty="0">
                <a:latin typeface="Arial" pitchFamily="34" charset="0"/>
              </a:rPr>
              <a:t>= (0,</a:t>
            </a:r>
            <a:r>
              <a:rPr lang="uk-UA" sz="2300" i="1" dirty="0">
                <a:latin typeface="Arial" pitchFamily="34" charset="0"/>
              </a:rPr>
              <a:t>x</a:t>
            </a:r>
            <a:r>
              <a:rPr lang="uk-UA" sz="2300" baseline="-25000" dirty="0">
                <a:latin typeface="Arial" pitchFamily="34" charset="0"/>
              </a:rPr>
              <a:t>–1</a:t>
            </a:r>
            <a:r>
              <a:rPr lang="uk-UA" sz="2300" i="1" dirty="0">
                <a:latin typeface="Arial" pitchFamily="34" charset="0"/>
              </a:rPr>
              <a:t>x</a:t>
            </a:r>
            <a:r>
              <a:rPr lang="uk-UA" sz="2300" baseline="-25000" dirty="0">
                <a:latin typeface="Arial" pitchFamily="34" charset="0"/>
              </a:rPr>
              <a:t>–2</a:t>
            </a:r>
            <a:r>
              <a:rPr lang="uk-UA" sz="2300" dirty="0">
                <a:latin typeface="Arial" pitchFamily="34" charset="0"/>
              </a:rPr>
              <a:t>…)</a:t>
            </a:r>
            <a:r>
              <a:rPr lang="uk-UA" sz="2300" i="1" baseline="-25000" dirty="0">
                <a:latin typeface="Arial" pitchFamily="34" charset="0"/>
              </a:rPr>
              <a:t>N</a:t>
            </a:r>
            <a:r>
              <a:rPr lang="uk-UA" sz="2300" dirty="0">
                <a:latin typeface="Arial" pitchFamily="34" charset="0"/>
              </a:rPr>
              <a:t>, тобто </a:t>
            </a:r>
            <a:endParaRPr lang="en-US" sz="2300" dirty="0">
              <a:latin typeface="Arial" pitchFamily="34" charset="0"/>
            </a:endParaRPr>
          </a:p>
          <a:p>
            <a:pPr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en-US" sz="2300" b="1" i="1" dirty="0">
                <a:latin typeface="Arial" pitchFamily="34" charset="0"/>
              </a:rPr>
              <a:t>                    </a:t>
            </a:r>
            <a:r>
              <a:rPr lang="uk-UA" sz="2300" b="1" i="1" dirty="0">
                <a:latin typeface="Arial" pitchFamily="34" charset="0"/>
              </a:rPr>
              <a:t>V</a:t>
            </a:r>
            <a:r>
              <a:rPr lang="uk-UA" sz="2300" b="1" dirty="0">
                <a:latin typeface="Arial" pitchFamily="34" charset="0"/>
              </a:rPr>
              <a:t> = </a:t>
            </a:r>
            <a:r>
              <a:rPr lang="uk-UA" sz="2300" b="1" i="1" dirty="0">
                <a:latin typeface="Arial" pitchFamily="34" charset="0"/>
              </a:rPr>
              <a:t>N</a:t>
            </a:r>
            <a:r>
              <a:rPr lang="uk-UA" sz="2300" b="1" baseline="30000" dirty="0">
                <a:latin typeface="Arial" pitchFamily="34" charset="0"/>
              </a:rPr>
              <a:t>–1</a:t>
            </a:r>
            <a:r>
              <a:rPr lang="uk-UA" sz="2300" b="1" dirty="0">
                <a:latin typeface="Arial" pitchFamily="34" charset="0"/>
              </a:rPr>
              <a:t>(</a:t>
            </a:r>
            <a:r>
              <a:rPr lang="uk-UA" sz="2300" b="1" i="1" dirty="0">
                <a:latin typeface="Arial" pitchFamily="34" charset="0"/>
              </a:rPr>
              <a:t>x</a:t>
            </a:r>
            <a:r>
              <a:rPr lang="uk-UA" sz="2300" b="1" baseline="-25000" dirty="0">
                <a:latin typeface="Arial" pitchFamily="34" charset="0"/>
              </a:rPr>
              <a:t>–1</a:t>
            </a:r>
            <a:r>
              <a:rPr lang="uk-UA" sz="2300" b="1" dirty="0">
                <a:latin typeface="Arial" pitchFamily="34" charset="0"/>
              </a:rPr>
              <a:t> + </a:t>
            </a:r>
            <a:r>
              <a:rPr lang="uk-UA" sz="2300" b="1" i="1" dirty="0">
                <a:latin typeface="Arial" pitchFamily="34" charset="0"/>
              </a:rPr>
              <a:t>N</a:t>
            </a:r>
            <a:r>
              <a:rPr lang="uk-UA" sz="2300" b="1" baseline="30000" dirty="0">
                <a:latin typeface="Arial" pitchFamily="34" charset="0"/>
              </a:rPr>
              <a:t>–1</a:t>
            </a:r>
            <a:r>
              <a:rPr lang="uk-UA" sz="2300" b="1" dirty="0">
                <a:latin typeface="Arial" pitchFamily="34" charset="0"/>
              </a:rPr>
              <a:t>(</a:t>
            </a:r>
            <a:r>
              <a:rPr lang="uk-UA" sz="2300" b="1" i="1" dirty="0">
                <a:latin typeface="Arial" pitchFamily="34" charset="0"/>
              </a:rPr>
              <a:t>x</a:t>
            </a:r>
            <a:r>
              <a:rPr lang="uk-UA" sz="2300" b="1" baseline="-25000" dirty="0">
                <a:latin typeface="Arial" pitchFamily="34" charset="0"/>
              </a:rPr>
              <a:t>–2</a:t>
            </a:r>
            <a:r>
              <a:rPr lang="uk-UA" sz="2300" b="1" dirty="0">
                <a:latin typeface="Arial" pitchFamily="34" charset="0"/>
              </a:rPr>
              <a:t> +</a:t>
            </a:r>
            <a:r>
              <a:rPr lang="en-US" sz="2300" b="1" dirty="0">
                <a:latin typeface="Arial" pitchFamily="34" charset="0"/>
              </a:rPr>
              <a:t>…)</a:t>
            </a:r>
            <a:r>
              <a:rPr lang="uk-UA" sz="2300" b="1" dirty="0">
                <a:latin typeface="Arial" pitchFamily="34" charset="0"/>
              </a:rPr>
              <a:t>).</a:t>
            </a:r>
            <a:endParaRPr lang="en-US" sz="2300" b="1" dirty="0">
              <a:latin typeface="Arial" pitchFamily="34" charset="0"/>
            </a:endParaRPr>
          </a:p>
          <a:p>
            <a:pPr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300" dirty="0">
                <a:latin typeface="Arial" pitchFamily="34" charset="0"/>
              </a:rPr>
              <a:t>Цифри </a:t>
            </a:r>
            <a:r>
              <a:rPr lang="uk-UA" sz="2300" i="1" dirty="0">
                <a:latin typeface="Arial" pitchFamily="34" charset="0"/>
              </a:rPr>
              <a:t>x</a:t>
            </a:r>
            <a:r>
              <a:rPr lang="uk-UA" sz="2300" baseline="-25000" dirty="0">
                <a:latin typeface="Arial" pitchFamily="34" charset="0"/>
              </a:rPr>
              <a:t>–</a:t>
            </a:r>
            <a:r>
              <a:rPr lang="uk-UA" sz="2300" i="1" baseline="-25000" dirty="0">
                <a:latin typeface="Arial" pitchFamily="34" charset="0"/>
              </a:rPr>
              <a:t>i</a:t>
            </a:r>
            <a:r>
              <a:rPr lang="uk-UA" sz="2300" baseline="-25000" dirty="0">
                <a:latin typeface="Arial" pitchFamily="34" charset="0"/>
              </a:rPr>
              <a:t> </a:t>
            </a:r>
            <a:r>
              <a:rPr lang="uk-UA" sz="2300" dirty="0">
                <a:latin typeface="Arial" pitchFamily="34" charset="0"/>
              </a:rPr>
              <a:t>невідомі. Помножимо обидві частини рівності</a:t>
            </a:r>
            <a:r>
              <a:rPr lang="en-US" sz="2300" dirty="0">
                <a:latin typeface="Arial" pitchFamily="34" charset="0"/>
              </a:rPr>
              <a:t> </a:t>
            </a:r>
            <a:r>
              <a:rPr lang="uk-UA" sz="2300" dirty="0">
                <a:latin typeface="Arial" pitchFamily="34" charset="0"/>
              </a:rPr>
              <a:t>на </a:t>
            </a:r>
            <a:r>
              <a:rPr lang="uk-UA" sz="2300" i="1" dirty="0">
                <a:latin typeface="Arial" pitchFamily="34" charset="0"/>
              </a:rPr>
              <a:t>N</a:t>
            </a:r>
            <a:r>
              <a:rPr lang="uk-UA" sz="2300" dirty="0">
                <a:latin typeface="Arial" pitchFamily="34" charset="0"/>
              </a:rPr>
              <a:t>:</a:t>
            </a:r>
            <a:endParaRPr lang="en-US" sz="2300" dirty="0">
              <a:latin typeface="Arial" pitchFamily="34" charset="0"/>
            </a:endParaRPr>
          </a:p>
          <a:p>
            <a:pPr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en-US" sz="2300" i="1" dirty="0">
                <a:latin typeface="Arial" pitchFamily="34" charset="0"/>
              </a:rPr>
              <a:t>	</a:t>
            </a:r>
            <a:r>
              <a:rPr lang="en-US" sz="2300" b="1" i="1" dirty="0">
                <a:latin typeface="Arial" pitchFamily="34" charset="0"/>
              </a:rPr>
              <a:t>	    </a:t>
            </a:r>
            <a:r>
              <a:rPr lang="uk-UA" sz="2300" b="1" i="1" dirty="0">
                <a:latin typeface="Arial" pitchFamily="34" charset="0"/>
              </a:rPr>
              <a:t>V</a:t>
            </a:r>
            <a:r>
              <a:rPr lang="uk-UA" sz="2300" b="1" dirty="0">
                <a:latin typeface="Arial" pitchFamily="34" charset="0"/>
                <a:sym typeface="Symbol" pitchFamily="18" charset="2"/>
              </a:rPr>
              <a:t></a:t>
            </a:r>
            <a:r>
              <a:rPr lang="uk-UA" sz="2300" b="1" i="1" dirty="0">
                <a:latin typeface="Arial" pitchFamily="34" charset="0"/>
              </a:rPr>
              <a:t>N</a:t>
            </a:r>
            <a:r>
              <a:rPr lang="uk-UA" sz="2300" b="1" dirty="0">
                <a:latin typeface="Arial" pitchFamily="34" charset="0"/>
              </a:rPr>
              <a:t> = </a:t>
            </a:r>
            <a:r>
              <a:rPr lang="uk-UA" sz="2300" b="1" i="1" dirty="0">
                <a:latin typeface="Arial" pitchFamily="34" charset="0"/>
              </a:rPr>
              <a:t>x</a:t>
            </a:r>
            <a:r>
              <a:rPr lang="uk-UA" sz="2300" b="1" baseline="-25000" dirty="0">
                <a:latin typeface="Arial" pitchFamily="34" charset="0"/>
              </a:rPr>
              <a:t>–1</a:t>
            </a:r>
            <a:r>
              <a:rPr lang="uk-UA" sz="2300" b="1" dirty="0">
                <a:latin typeface="Arial" pitchFamily="34" charset="0"/>
              </a:rPr>
              <a:t> + </a:t>
            </a:r>
            <a:r>
              <a:rPr lang="uk-UA" sz="2300" b="1" i="1" dirty="0">
                <a:latin typeface="Arial" pitchFamily="34" charset="0"/>
              </a:rPr>
              <a:t>N</a:t>
            </a:r>
            <a:r>
              <a:rPr lang="uk-UA" sz="2300" b="1" baseline="30000" dirty="0">
                <a:latin typeface="Arial" pitchFamily="34" charset="0"/>
              </a:rPr>
              <a:t>–1</a:t>
            </a:r>
            <a:r>
              <a:rPr lang="uk-UA" sz="2300" b="1" dirty="0">
                <a:latin typeface="Arial" pitchFamily="34" charset="0"/>
              </a:rPr>
              <a:t>(</a:t>
            </a:r>
            <a:r>
              <a:rPr lang="uk-UA" sz="2300" b="1" i="1" dirty="0">
                <a:latin typeface="Arial" pitchFamily="34" charset="0"/>
              </a:rPr>
              <a:t>x</a:t>
            </a:r>
            <a:r>
              <a:rPr lang="uk-UA" sz="2300" b="1" baseline="-25000" dirty="0">
                <a:latin typeface="Arial" pitchFamily="34" charset="0"/>
              </a:rPr>
              <a:t>–2 </a:t>
            </a:r>
            <a:r>
              <a:rPr lang="uk-UA" sz="2300" b="1" dirty="0">
                <a:latin typeface="Arial" pitchFamily="34" charset="0"/>
              </a:rPr>
              <a:t>+</a:t>
            </a:r>
            <a:r>
              <a:rPr lang="en-US" sz="2300" b="1" dirty="0">
                <a:latin typeface="Arial" pitchFamily="34" charset="0"/>
              </a:rPr>
              <a:t>…</a:t>
            </a:r>
            <a:r>
              <a:rPr lang="uk-UA" sz="2300" b="1" dirty="0">
                <a:latin typeface="Arial" pitchFamily="34" charset="0"/>
              </a:rPr>
              <a:t>).</a:t>
            </a:r>
          </a:p>
          <a:p>
            <a:pPr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300" dirty="0">
                <a:latin typeface="Arial" pitchFamily="34" charset="0"/>
              </a:rPr>
              <a:t>Значення цифри </a:t>
            </a:r>
            <a:r>
              <a:rPr lang="uk-UA" sz="2300" i="1" dirty="0">
                <a:latin typeface="Arial" pitchFamily="34" charset="0"/>
              </a:rPr>
              <a:t>x</a:t>
            </a:r>
            <a:r>
              <a:rPr lang="uk-UA" sz="2300" baseline="-25000" dirty="0">
                <a:latin typeface="Arial" pitchFamily="34" charset="0"/>
              </a:rPr>
              <a:t>–1</a:t>
            </a:r>
            <a:r>
              <a:rPr lang="uk-UA" sz="2300" dirty="0">
                <a:latin typeface="Arial" pitchFamily="34" charset="0"/>
              </a:rPr>
              <a:t> отримаємо, взявши цілу частину добутку      </a:t>
            </a:r>
            <a:r>
              <a:rPr lang="uk-UA" sz="2300" i="1" dirty="0">
                <a:latin typeface="Arial" pitchFamily="34" charset="0"/>
              </a:rPr>
              <a:t>V </a:t>
            </a:r>
            <a:r>
              <a:rPr lang="uk-UA" sz="2300" b="1" dirty="0">
                <a:latin typeface="Arial" pitchFamily="34" charset="0"/>
                <a:sym typeface="Symbol" pitchFamily="18" charset="2"/>
              </a:rPr>
              <a:t></a:t>
            </a:r>
            <a:r>
              <a:rPr lang="uk-UA" sz="2300" dirty="0">
                <a:latin typeface="Arial" pitchFamily="34" charset="0"/>
              </a:rPr>
              <a:t> </a:t>
            </a:r>
            <a:r>
              <a:rPr lang="uk-UA" sz="2300" i="1" dirty="0">
                <a:latin typeface="Arial" pitchFamily="34" charset="0"/>
              </a:rPr>
              <a:t>N</a:t>
            </a:r>
            <a:r>
              <a:rPr lang="uk-UA" sz="2300" dirty="0">
                <a:latin typeface="Arial" pitchFamily="34" charset="0"/>
              </a:rPr>
              <a:t>, тобто</a:t>
            </a:r>
            <a:r>
              <a:rPr lang="uk-UA" sz="2300" i="1" dirty="0">
                <a:latin typeface="Arial" pitchFamily="34" charset="0"/>
              </a:rPr>
              <a:t>     </a:t>
            </a:r>
            <a:r>
              <a:rPr lang="uk-UA" sz="2300" b="1" i="1" dirty="0">
                <a:latin typeface="Arial" pitchFamily="34" charset="0"/>
              </a:rPr>
              <a:t>x</a:t>
            </a:r>
            <a:r>
              <a:rPr lang="uk-UA" sz="2300" b="1" baseline="-25000" dirty="0">
                <a:latin typeface="Arial" pitchFamily="34" charset="0"/>
              </a:rPr>
              <a:t>–1</a:t>
            </a:r>
            <a:r>
              <a:rPr lang="uk-UA" sz="2300" b="1" dirty="0">
                <a:latin typeface="Arial" pitchFamily="34" charset="0"/>
              </a:rPr>
              <a:t> = </a:t>
            </a:r>
            <a:r>
              <a:rPr lang="en-US" sz="2300" b="1" dirty="0">
                <a:latin typeface="Arial" pitchFamily="34" charset="0"/>
              </a:rPr>
              <a:t>[</a:t>
            </a:r>
            <a:r>
              <a:rPr lang="uk-UA" sz="2300" b="1" i="1" dirty="0">
                <a:latin typeface="Arial" pitchFamily="34" charset="0"/>
              </a:rPr>
              <a:t>V </a:t>
            </a:r>
            <a:r>
              <a:rPr lang="uk-UA" sz="2300" b="1" dirty="0">
                <a:latin typeface="Arial" pitchFamily="34" charset="0"/>
                <a:sym typeface="Symbol" pitchFamily="18" charset="2"/>
              </a:rPr>
              <a:t></a:t>
            </a:r>
            <a:r>
              <a:rPr lang="uk-UA" sz="2300" b="1" dirty="0">
                <a:latin typeface="Arial" pitchFamily="34" charset="0"/>
              </a:rPr>
              <a:t> </a:t>
            </a:r>
            <a:r>
              <a:rPr lang="uk-UA" sz="2300" b="1" i="1" dirty="0">
                <a:latin typeface="Arial" pitchFamily="34" charset="0"/>
              </a:rPr>
              <a:t>N</a:t>
            </a:r>
            <a:r>
              <a:rPr lang="en-US" sz="2300" b="1" dirty="0">
                <a:latin typeface="Arial" pitchFamily="34" charset="0"/>
              </a:rPr>
              <a:t>]</a:t>
            </a:r>
            <a:r>
              <a:rPr lang="uk-UA" sz="2300" b="1" dirty="0">
                <a:latin typeface="Arial" pitchFamily="34" charset="0"/>
              </a:rPr>
              <a:t>,</a:t>
            </a:r>
            <a:r>
              <a:rPr lang="en-US" sz="2300" b="1" dirty="0">
                <a:latin typeface="Arial" pitchFamily="34" charset="0"/>
              </a:rPr>
              <a:t> </a:t>
            </a:r>
            <a:r>
              <a:rPr lang="uk-UA" sz="2300" b="1" dirty="0">
                <a:latin typeface="Arial" pitchFamily="34" charset="0"/>
              </a:rPr>
              <a:t>  </a:t>
            </a:r>
            <a:r>
              <a:rPr lang="uk-UA" sz="2300" b="1" i="1" dirty="0">
                <a:latin typeface="Arial" pitchFamily="34" charset="0"/>
              </a:rPr>
              <a:t>N</a:t>
            </a:r>
            <a:r>
              <a:rPr lang="uk-UA" sz="2300" b="1" baseline="30000" dirty="0">
                <a:latin typeface="Arial" pitchFamily="34" charset="0"/>
              </a:rPr>
              <a:t>–1 </a:t>
            </a:r>
            <a:r>
              <a:rPr lang="uk-UA" sz="2300" b="1" dirty="0">
                <a:latin typeface="Arial" pitchFamily="34" charset="0"/>
              </a:rPr>
              <a:t>(</a:t>
            </a:r>
            <a:r>
              <a:rPr lang="uk-UA" sz="2300" b="1" i="1" dirty="0">
                <a:latin typeface="Arial" pitchFamily="34" charset="0"/>
              </a:rPr>
              <a:t>x</a:t>
            </a:r>
            <a:r>
              <a:rPr lang="uk-UA" sz="2300" b="1" baseline="-25000" dirty="0">
                <a:latin typeface="Arial" pitchFamily="34" charset="0"/>
              </a:rPr>
              <a:t>–2</a:t>
            </a:r>
            <a:r>
              <a:rPr lang="uk-UA" sz="2300" b="1" dirty="0">
                <a:latin typeface="Arial" pitchFamily="34" charset="0"/>
              </a:rPr>
              <a:t> +</a:t>
            </a:r>
            <a:r>
              <a:rPr lang="en-US" sz="2300" b="1" dirty="0">
                <a:latin typeface="Arial" pitchFamily="34" charset="0"/>
              </a:rPr>
              <a:t>…</a:t>
            </a:r>
            <a:r>
              <a:rPr lang="uk-UA" sz="2300" b="1" dirty="0">
                <a:latin typeface="Arial" pitchFamily="34" charset="0"/>
              </a:rPr>
              <a:t>) = {</a:t>
            </a:r>
            <a:r>
              <a:rPr lang="uk-UA" sz="2300" b="1" i="1" dirty="0">
                <a:latin typeface="Arial" pitchFamily="34" charset="0"/>
              </a:rPr>
              <a:t>V </a:t>
            </a:r>
            <a:r>
              <a:rPr lang="uk-UA" sz="2300" b="1" dirty="0">
                <a:latin typeface="Arial" pitchFamily="34" charset="0"/>
                <a:sym typeface="Symbol" pitchFamily="18" charset="2"/>
              </a:rPr>
              <a:t></a:t>
            </a:r>
            <a:r>
              <a:rPr lang="uk-UA" sz="2300" b="1" dirty="0">
                <a:latin typeface="Arial" pitchFamily="34" charset="0"/>
              </a:rPr>
              <a:t> </a:t>
            </a:r>
            <a:r>
              <a:rPr lang="uk-UA" sz="2300" b="1" i="1" dirty="0">
                <a:latin typeface="Arial" pitchFamily="34" charset="0"/>
              </a:rPr>
              <a:t>N</a:t>
            </a:r>
            <a:r>
              <a:rPr lang="uk-UA" sz="2300" b="1" dirty="0">
                <a:latin typeface="Arial" pitchFamily="34" charset="0"/>
              </a:rPr>
              <a:t>},</a:t>
            </a:r>
            <a:r>
              <a:rPr lang="uk-UA" sz="2300" dirty="0">
                <a:latin typeface="Arial" pitchFamily="34" charset="0"/>
              </a:rPr>
              <a:t> </a:t>
            </a:r>
          </a:p>
          <a:p>
            <a:pPr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300" dirty="0">
                <a:latin typeface="Arial" pitchFamily="34" charset="0"/>
              </a:rPr>
              <a:t>де </a:t>
            </a:r>
            <a:r>
              <a:rPr lang="en-US" sz="2300" dirty="0">
                <a:latin typeface="Arial" pitchFamily="34" charset="0"/>
              </a:rPr>
              <a:t>[</a:t>
            </a:r>
            <a:r>
              <a:rPr lang="uk-UA" sz="2300" i="1" dirty="0">
                <a:latin typeface="Arial" pitchFamily="34" charset="0"/>
              </a:rPr>
              <a:t>V </a:t>
            </a:r>
            <a:r>
              <a:rPr lang="uk-UA" sz="2300" b="1" dirty="0">
                <a:latin typeface="Arial" pitchFamily="34" charset="0"/>
                <a:sym typeface="Symbol" pitchFamily="18" charset="2"/>
              </a:rPr>
              <a:t></a:t>
            </a:r>
            <a:r>
              <a:rPr lang="uk-UA" sz="2300" dirty="0">
                <a:latin typeface="Arial" pitchFamily="34" charset="0"/>
              </a:rPr>
              <a:t> </a:t>
            </a:r>
            <a:r>
              <a:rPr lang="uk-UA" sz="2300" i="1" dirty="0">
                <a:latin typeface="Arial" pitchFamily="34" charset="0"/>
              </a:rPr>
              <a:t>N</a:t>
            </a:r>
            <a:r>
              <a:rPr lang="en-US" sz="2300" dirty="0">
                <a:latin typeface="Arial" pitchFamily="34" charset="0"/>
              </a:rPr>
              <a:t>]</a:t>
            </a:r>
            <a:r>
              <a:rPr lang="uk-UA" sz="2300" dirty="0">
                <a:latin typeface="Arial" pitchFamily="34" charset="0"/>
              </a:rPr>
              <a:t> та {</a:t>
            </a:r>
            <a:r>
              <a:rPr lang="uk-UA" sz="2300" i="1" dirty="0">
                <a:latin typeface="Arial" pitchFamily="34" charset="0"/>
              </a:rPr>
              <a:t>V </a:t>
            </a:r>
            <a:r>
              <a:rPr lang="uk-UA" sz="2300" b="1" dirty="0">
                <a:latin typeface="Arial" pitchFamily="34" charset="0"/>
                <a:sym typeface="Symbol" pitchFamily="18" charset="2"/>
              </a:rPr>
              <a:t></a:t>
            </a:r>
            <a:r>
              <a:rPr lang="uk-UA" sz="2300" dirty="0">
                <a:latin typeface="Arial" pitchFamily="34" charset="0"/>
              </a:rPr>
              <a:t> </a:t>
            </a:r>
            <a:r>
              <a:rPr lang="uk-UA" sz="2300" i="1" dirty="0">
                <a:latin typeface="Arial" pitchFamily="34" charset="0"/>
              </a:rPr>
              <a:t>N</a:t>
            </a:r>
            <a:r>
              <a:rPr lang="uk-UA" sz="2300" dirty="0">
                <a:latin typeface="Arial" pitchFamily="34" charset="0"/>
              </a:rPr>
              <a:t>} позначають цілу та дробову частини </a:t>
            </a:r>
            <a:r>
              <a:rPr lang="uk-UA" sz="2300" i="1" dirty="0">
                <a:latin typeface="Arial" pitchFamily="34" charset="0"/>
              </a:rPr>
              <a:t>V </a:t>
            </a:r>
            <a:r>
              <a:rPr lang="uk-UA" sz="2300" b="1" dirty="0">
                <a:latin typeface="Arial" pitchFamily="34" charset="0"/>
                <a:sym typeface="Symbol" pitchFamily="18" charset="2"/>
              </a:rPr>
              <a:t></a:t>
            </a:r>
            <a:r>
              <a:rPr lang="uk-UA" sz="2300" dirty="0">
                <a:latin typeface="Arial" pitchFamily="34" charset="0"/>
              </a:rPr>
              <a:t> </a:t>
            </a:r>
            <a:r>
              <a:rPr lang="uk-UA" sz="2300" i="1" dirty="0">
                <a:latin typeface="Arial" pitchFamily="34" charset="0"/>
              </a:rPr>
              <a:t>N</a:t>
            </a:r>
            <a:r>
              <a:rPr lang="uk-UA" sz="2300" dirty="0">
                <a:latin typeface="Arial" pitchFamily="34" charset="0"/>
              </a:rPr>
              <a:t>.</a:t>
            </a:r>
            <a:endParaRPr lang="en-US" sz="2300" dirty="0">
              <a:latin typeface="Arial" pitchFamily="34" charset="0"/>
            </a:endParaRPr>
          </a:p>
          <a:p>
            <a:pPr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300" dirty="0">
                <a:latin typeface="Arial" pitchFamily="34" charset="0"/>
              </a:rPr>
              <a:t>Помножимо дробову частину {</a:t>
            </a:r>
            <a:r>
              <a:rPr lang="uk-UA" sz="2300" i="1" dirty="0">
                <a:latin typeface="Arial" pitchFamily="34" charset="0"/>
              </a:rPr>
              <a:t>V </a:t>
            </a:r>
            <a:r>
              <a:rPr lang="uk-UA" sz="2300" b="1" dirty="0">
                <a:latin typeface="Arial" pitchFamily="34" charset="0"/>
                <a:sym typeface="Symbol" pitchFamily="18" charset="2"/>
              </a:rPr>
              <a:t></a:t>
            </a:r>
            <a:r>
              <a:rPr lang="uk-UA" sz="2300" dirty="0">
                <a:latin typeface="Arial" pitchFamily="34" charset="0"/>
              </a:rPr>
              <a:t> </a:t>
            </a:r>
            <a:r>
              <a:rPr lang="uk-UA" sz="2300" i="1" dirty="0">
                <a:latin typeface="Arial" pitchFamily="34" charset="0"/>
              </a:rPr>
              <a:t>N</a:t>
            </a:r>
            <a:r>
              <a:rPr lang="uk-UA" sz="2300" dirty="0">
                <a:latin typeface="Arial" pitchFamily="34" charset="0"/>
              </a:rPr>
              <a:t>} на </a:t>
            </a:r>
            <a:r>
              <a:rPr lang="uk-UA" sz="2300" i="1" dirty="0">
                <a:latin typeface="Arial" pitchFamily="34" charset="0"/>
              </a:rPr>
              <a:t>N</a:t>
            </a:r>
            <a:r>
              <a:rPr lang="uk-UA" sz="2300" dirty="0">
                <a:latin typeface="Arial" pitchFamily="34" charset="0"/>
              </a:rPr>
              <a:t> і знову візьмемо цілу частину. В результаті отримаємо значення цифри </a:t>
            </a:r>
            <a:r>
              <a:rPr lang="uk-UA" sz="2300" i="1" dirty="0">
                <a:latin typeface="Arial" pitchFamily="34" charset="0"/>
              </a:rPr>
              <a:t>x</a:t>
            </a:r>
            <a:r>
              <a:rPr lang="uk-UA" sz="2300" baseline="-25000" dirty="0">
                <a:latin typeface="Arial" pitchFamily="34" charset="0"/>
              </a:rPr>
              <a:t>–2</a:t>
            </a:r>
            <a:r>
              <a:rPr lang="uk-UA" sz="2300" dirty="0">
                <a:latin typeface="Arial" pitchFamily="34" charset="0"/>
              </a:rPr>
              <a:t> і т. д. </a:t>
            </a:r>
          </a:p>
        </p:txBody>
      </p:sp>
      <p:sp>
        <p:nvSpPr>
          <p:cNvPr id="5" name="Прямоугольник 3"/>
          <p:cNvSpPr/>
          <p:nvPr/>
        </p:nvSpPr>
        <p:spPr>
          <a:xfrm>
            <a:off x="0" y="-28690"/>
            <a:ext cx="8964488" cy="89011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87350" indent="-387350" algn="ctr" eaLnBrk="1" hangingPunct="1">
              <a:lnSpc>
                <a:spcPct val="80000"/>
              </a:lnSpc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ru-RU" sz="3200" b="1" dirty="0" err="1" smtClean="0">
                <a:cs typeface="Arial" pitchFamily="34" charset="0"/>
              </a:rPr>
              <a:t>Переведення</a:t>
            </a:r>
            <a:r>
              <a:rPr lang="ru-RU" sz="3200" b="1" dirty="0" smtClean="0">
                <a:cs typeface="Arial" pitchFamily="34" charset="0"/>
              </a:rPr>
              <a:t> </a:t>
            </a:r>
            <a:r>
              <a:rPr lang="ru-RU" sz="3200" b="1" dirty="0" err="1" smtClean="0">
                <a:cs typeface="Arial" pitchFamily="34" charset="0"/>
              </a:rPr>
              <a:t>дробових</a:t>
            </a:r>
            <a:r>
              <a:rPr lang="ru-RU" sz="3200" b="1" dirty="0" smtClean="0">
                <a:cs typeface="Arial" pitchFamily="34" charset="0"/>
              </a:rPr>
              <a:t> чисел з </a:t>
            </a:r>
            <a:r>
              <a:rPr lang="ru-RU" sz="3200" b="1" dirty="0" err="1" smtClean="0">
                <a:cs typeface="Arial" pitchFamily="34" charset="0"/>
              </a:rPr>
              <a:t>однієї</a:t>
            </a:r>
            <a:r>
              <a:rPr lang="ru-RU" sz="3200" b="1" dirty="0" smtClean="0">
                <a:cs typeface="Arial" pitchFamily="34" charset="0"/>
              </a:rPr>
              <a:t> </a:t>
            </a:r>
            <a:br>
              <a:rPr lang="ru-RU" sz="3200" b="1" dirty="0" smtClean="0">
                <a:cs typeface="Arial" pitchFamily="34" charset="0"/>
              </a:rPr>
            </a:br>
            <a:r>
              <a:rPr lang="ru-RU" sz="3200" b="1" dirty="0" err="1" smtClean="0">
                <a:cs typeface="Arial" pitchFamily="34" charset="0"/>
              </a:rPr>
              <a:t>системи</a:t>
            </a:r>
            <a:r>
              <a:rPr lang="ru-RU" sz="3200" b="1" dirty="0" smtClean="0">
                <a:cs typeface="Arial" pitchFamily="34" charset="0"/>
              </a:rPr>
              <a:t> </a:t>
            </a:r>
            <a:r>
              <a:rPr lang="ru-RU" sz="3200" b="1" dirty="0" err="1" smtClean="0">
                <a:cs typeface="Arial" pitchFamily="34" charset="0"/>
              </a:rPr>
              <a:t>числення</a:t>
            </a:r>
            <a:r>
              <a:rPr lang="ru-RU" sz="3200" b="1" dirty="0" smtClean="0">
                <a:cs typeface="Arial" pitchFamily="34" charset="0"/>
              </a:rPr>
              <a:t> до </a:t>
            </a:r>
            <a:r>
              <a:rPr lang="ru-RU" sz="3200" b="1" dirty="0" err="1" smtClean="0">
                <a:cs typeface="Arial" pitchFamily="34" charset="0"/>
              </a:rPr>
              <a:t>іншої</a:t>
            </a:r>
            <a:endParaRPr lang="ru-RU" sz="32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31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5"/>
          <p:cNvSpPr>
            <a:spLocks noChangeArrowheads="1"/>
          </p:cNvSpPr>
          <p:nvPr/>
        </p:nvSpPr>
        <p:spPr bwMode="auto">
          <a:xfrm>
            <a:off x="2150999" y="1097206"/>
            <a:ext cx="51765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800" b="1" i="1" dirty="0"/>
              <a:t>V</a:t>
            </a:r>
            <a:r>
              <a:rPr lang="uk-UA" sz="2800" b="1" dirty="0"/>
              <a:t> = </a:t>
            </a:r>
            <a:r>
              <a:rPr lang="uk-UA" sz="2800" b="1" i="1" dirty="0"/>
              <a:t>N</a:t>
            </a:r>
            <a:r>
              <a:rPr lang="uk-UA" sz="2800" b="1" baseline="30000" dirty="0"/>
              <a:t>–1</a:t>
            </a:r>
            <a:r>
              <a:rPr lang="uk-UA" sz="2800" b="1" dirty="0"/>
              <a:t>(</a:t>
            </a:r>
            <a:r>
              <a:rPr lang="uk-UA" sz="2800" b="1" i="1" dirty="0"/>
              <a:t>x</a:t>
            </a:r>
            <a:r>
              <a:rPr lang="uk-UA" sz="2800" b="1" baseline="-25000" dirty="0"/>
              <a:t>–1</a:t>
            </a:r>
            <a:r>
              <a:rPr lang="uk-UA" sz="2800" b="1" dirty="0"/>
              <a:t> + </a:t>
            </a:r>
            <a:r>
              <a:rPr lang="uk-UA" sz="2800" b="1" i="1" dirty="0"/>
              <a:t>N</a:t>
            </a:r>
            <a:r>
              <a:rPr lang="uk-UA" sz="2800" b="1" baseline="30000" dirty="0"/>
              <a:t>–1</a:t>
            </a:r>
            <a:r>
              <a:rPr lang="uk-UA" sz="2800" b="1" dirty="0"/>
              <a:t>(</a:t>
            </a:r>
            <a:r>
              <a:rPr lang="uk-UA" sz="2800" b="1" i="1" dirty="0"/>
              <a:t>x</a:t>
            </a:r>
            <a:r>
              <a:rPr lang="uk-UA" sz="2800" b="1" baseline="-25000" dirty="0"/>
              <a:t>–2</a:t>
            </a:r>
            <a:r>
              <a:rPr lang="uk-UA" sz="2800" b="1" dirty="0"/>
              <a:t> +</a:t>
            </a:r>
            <a:r>
              <a:rPr lang="en-US" sz="2800" b="1" dirty="0"/>
              <a:t>…)</a:t>
            </a:r>
            <a:r>
              <a:rPr lang="uk-UA" sz="2800" b="1" dirty="0"/>
              <a:t>).</a:t>
            </a:r>
            <a:endParaRPr lang="en-US" sz="2800" b="1" dirty="0"/>
          </a:p>
        </p:txBody>
      </p:sp>
      <p:sp>
        <p:nvSpPr>
          <p:cNvPr id="46084" name="Text Box 6"/>
          <p:cNvSpPr txBox="1">
            <a:spLocks noChangeArrowheads="1"/>
          </p:cNvSpPr>
          <p:nvPr/>
        </p:nvSpPr>
        <p:spPr bwMode="auto">
          <a:xfrm>
            <a:off x="403745" y="1772816"/>
            <a:ext cx="8748712" cy="282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dirty="0">
                <a:latin typeface="Arial" pitchFamily="34" charset="0"/>
                <a:cs typeface="Arial" pitchFamily="34" charset="0"/>
              </a:rPr>
              <a:t>Якщо </a:t>
            </a:r>
            <a:r>
              <a:rPr lang="uk-UA" sz="2400" i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число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задане у вигляді </a:t>
            </a:r>
            <a:r>
              <a:rPr lang="uk-UA" sz="24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скінченного десяткового дробу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 і число </a:t>
            </a:r>
            <a:r>
              <a:rPr lang="uk-UA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 має серед своїх простих дільників як 2, так і 5, то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 </a:t>
            </a:r>
            <a:r>
              <a:rPr lang="uk-UA" sz="2400" dirty="0" smtClean="0">
                <a:latin typeface="Arial" pitchFamily="34" charset="0"/>
                <a:cs typeface="Arial" pitchFamily="34" charset="0"/>
              </a:rPr>
              <a:t>зображення 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числа </a:t>
            </a:r>
            <a:r>
              <a:rPr lang="uk-UA" sz="2400" i="1" dirty="0">
                <a:latin typeface="Arial" pitchFamily="34" charset="0"/>
                <a:cs typeface="Arial" pitchFamily="34" charset="0"/>
              </a:rPr>
              <a:t>V 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в </a:t>
            </a:r>
            <a:r>
              <a:rPr lang="uk-UA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-</a:t>
            </a:r>
            <a:r>
              <a:rPr lang="uk-UA" sz="2400" dirty="0" err="1">
                <a:latin typeface="Arial" pitchFamily="34" charset="0"/>
                <a:cs typeface="Arial" pitchFamily="34" charset="0"/>
              </a:rPr>
              <a:t>ковій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 системі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числення буде </a:t>
            </a:r>
            <a:r>
              <a:rPr lang="uk-UA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скінченним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endParaRPr lang="uk-UA" sz="2400" dirty="0">
              <a:latin typeface="Arial" pitchFamily="34" charset="0"/>
              <a:cs typeface="Arial" pitchFamily="34" charset="0"/>
            </a:endParaRPr>
          </a:p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dirty="0">
                <a:latin typeface="Arial" pitchFamily="34" charset="0"/>
                <a:cs typeface="Arial" pitchFamily="34" charset="0"/>
              </a:rPr>
              <a:t>Інакше в </a:t>
            </a:r>
            <a:r>
              <a:rPr lang="uk-UA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-</a:t>
            </a:r>
            <a:r>
              <a:rPr lang="uk-UA" sz="2400" dirty="0" err="1">
                <a:latin typeface="Arial" pitchFamily="34" charset="0"/>
                <a:cs typeface="Arial" pitchFamily="34" charset="0"/>
              </a:rPr>
              <a:t>ковій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 системі числення десятковий дріб </a:t>
            </a:r>
            <a:r>
              <a:rPr lang="uk-UA" sz="2400" i="1" dirty="0">
                <a:latin typeface="Arial" pitchFamily="34" charset="0"/>
                <a:cs typeface="Arial" pitchFamily="34" charset="0"/>
              </a:rPr>
              <a:t>V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 може зображуватися </a:t>
            </a:r>
            <a:r>
              <a:rPr lang="uk-UA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нескінченним періодичним дробом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3"/>
          <p:cNvSpPr/>
          <p:nvPr/>
        </p:nvSpPr>
        <p:spPr>
          <a:xfrm>
            <a:off x="0" y="-28690"/>
            <a:ext cx="8964488" cy="89011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87350" indent="-387350" algn="ctr" eaLnBrk="1" hangingPunct="1">
              <a:lnSpc>
                <a:spcPct val="80000"/>
              </a:lnSpc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ru-RU" sz="3200" b="1" dirty="0" err="1" smtClean="0">
                <a:cs typeface="Arial" pitchFamily="34" charset="0"/>
              </a:rPr>
              <a:t>Переведення</a:t>
            </a:r>
            <a:r>
              <a:rPr lang="ru-RU" sz="3200" b="1" dirty="0" smtClean="0">
                <a:cs typeface="Arial" pitchFamily="34" charset="0"/>
              </a:rPr>
              <a:t> </a:t>
            </a:r>
            <a:r>
              <a:rPr lang="ru-RU" sz="3200" b="1" dirty="0" err="1" smtClean="0">
                <a:cs typeface="Arial" pitchFamily="34" charset="0"/>
              </a:rPr>
              <a:t>дробових</a:t>
            </a:r>
            <a:r>
              <a:rPr lang="ru-RU" sz="3200" b="1" dirty="0" smtClean="0">
                <a:cs typeface="Arial" pitchFamily="34" charset="0"/>
              </a:rPr>
              <a:t> чисел з </a:t>
            </a:r>
            <a:r>
              <a:rPr lang="ru-RU" sz="3200" b="1" dirty="0" err="1" smtClean="0">
                <a:cs typeface="Arial" pitchFamily="34" charset="0"/>
              </a:rPr>
              <a:t>однієї</a:t>
            </a:r>
            <a:r>
              <a:rPr lang="ru-RU" sz="3200" b="1" dirty="0" smtClean="0">
                <a:cs typeface="Arial" pitchFamily="34" charset="0"/>
              </a:rPr>
              <a:t> </a:t>
            </a:r>
            <a:br>
              <a:rPr lang="ru-RU" sz="3200" b="1" dirty="0" smtClean="0">
                <a:cs typeface="Arial" pitchFamily="34" charset="0"/>
              </a:rPr>
            </a:br>
            <a:r>
              <a:rPr lang="ru-RU" sz="3200" b="1" dirty="0" err="1" smtClean="0">
                <a:cs typeface="Arial" pitchFamily="34" charset="0"/>
              </a:rPr>
              <a:t>системи</a:t>
            </a:r>
            <a:r>
              <a:rPr lang="ru-RU" sz="3200" b="1" dirty="0" smtClean="0">
                <a:cs typeface="Arial" pitchFamily="34" charset="0"/>
              </a:rPr>
              <a:t> </a:t>
            </a:r>
            <a:r>
              <a:rPr lang="ru-RU" sz="3200" b="1" dirty="0" err="1" smtClean="0">
                <a:cs typeface="Arial" pitchFamily="34" charset="0"/>
              </a:rPr>
              <a:t>числення</a:t>
            </a:r>
            <a:r>
              <a:rPr lang="ru-RU" sz="3200" b="1" dirty="0" smtClean="0">
                <a:cs typeface="Arial" pitchFamily="34" charset="0"/>
              </a:rPr>
              <a:t> до </a:t>
            </a:r>
            <a:r>
              <a:rPr lang="ru-RU" sz="3200" b="1" dirty="0" err="1" smtClean="0">
                <a:cs typeface="Arial" pitchFamily="34" charset="0"/>
              </a:rPr>
              <a:t>іншої</a:t>
            </a:r>
            <a:endParaRPr lang="ru-RU" sz="32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98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640207" y="1488973"/>
            <a:ext cx="8137525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uk-UA" sz="2400" dirty="0">
                <a:latin typeface="Arial" charset="0"/>
              </a:rPr>
              <a:t>Перевести десятковий дріб 0,75</a:t>
            </a:r>
            <a:r>
              <a:rPr lang="uk-UA" sz="2400" baseline="-25000" dirty="0">
                <a:latin typeface="Arial" charset="0"/>
              </a:rPr>
              <a:t>10</a:t>
            </a:r>
            <a:r>
              <a:rPr lang="uk-UA" sz="2400" dirty="0">
                <a:latin typeface="Arial" charset="0"/>
              </a:rPr>
              <a:t> до двійкової системи.</a:t>
            </a:r>
          </a:p>
          <a:p>
            <a:pPr eaLnBrk="1" hangingPunct="1"/>
            <a:endParaRPr lang="uk-UA" sz="2400" dirty="0">
              <a:latin typeface="Arial" charset="0"/>
            </a:endParaRPr>
          </a:p>
          <a:p>
            <a:pPr eaLnBrk="1" hangingPunct="1"/>
            <a:r>
              <a:rPr lang="uk-UA" sz="2400" dirty="0">
                <a:latin typeface="Arial" charset="0"/>
              </a:rPr>
              <a:t>Послідовність операцій множення така: </a:t>
            </a:r>
          </a:p>
          <a:p>
            <a:pPr eaLnBrk="1" hangingPunct="1"/>
            <a:endParaRPr lang="en-US" sz="2400" dirty="0">
              <a:latin typeface="Arial" charset="0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</a:rPr>
              <a:t> </a:t>
            </a:r>
            <a:r>
              <a:rPr lang="uk-UA" sz="2400" dirty="0" smtClean="0">
                <a:latin typeface="Arial" charset="0"/>
              </a:rPr>
              <a:t>0,75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x </a:t>
            </a:r>
            <a:r>
              <a:rPr lang="uk-UA" sz="2400" dirty="0">
                <a:latin typeface="Arial" charset="0"/>
              </a:rPr>
              <a:t>2 = 1,5; ціла частина  </a:t>
            </a:r>
            <a:r>
              <a:rPr lang="uk-UA" sz="2400" b="1" dirty="0">
                <a:solidFill>
                  <a:srgbClr val="0000CC"/>
                </a:solidFill>
                <a:latin typeface="Arial" charset="0"/>
              </a:rPr>
              <a:t>1</a:t>
            </a:r>
            <a:r>
              <a:rPr lang="uk-UA" sz="2400" dirty="0">
                <a:latin typeface="Arial" charset="0"/>
              </a:rPr>
              <a:t>, </a:t>
            </a:r>
            <a:endParaRPr lang="en-US" sz="2400" dirty="0" smtClean="0">
              <a:latin typeface="Arial" charset="0"/>
            </a:endParaRPr>
          </a:p>
          <a:p>
            <a:pPr eaLnBrk="1" hangingPunct="1"/>
            <a:r>
              <a:rPr lang="en-US" sz="2400" dirty="0" smtClean="0">
                <a:latin typeface="Arial" charset="0"/>
              </a:rPr>
              <a:t>                            </a:t>
            </a:r>
            <a:r>
              <a:rPr lang="uk-UA" sz="2400" dirty="0" smtClean="0">
                <a:latin typeface="Arial" charset="0"/>
              </a:rPr>
              <a:t>дробова </a:t>
            </a:r>
            <a:r>
              <a:rPr lang="uk-UA" sz="2400" dirty="0">
                <a:latin typeface="Arial" charset="0"/>
              </a:rPr>
              <a:t>частина  = 0,5;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</a:rPr>
              <a:t> </a:t>
            </a:r>
            <a:r>
              <a:rPr lang="uk-UA" sz="2400" dirty="0" smtClean="0">
                <a:latin typeface="Arial" charset="0"/>
              </a:rPr>
              <a:t>0,5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x </a:t>
            </a:r>
            <a:r>
              <a:rPr lang="uk-UA" sz="2400" dirty="0">
                <a:latin typeface="Arial" charset="0"/>
              </a:rPr>
              <a:t>2 = 1</a:t>
            </a:r>
            <a:r>
              <a:rPr lang="en-US" sz="2400" dirty="0">
                <a:latin typeface="Arial" charset="0"/>
              </a:rPr>
              <a:t>; </a:t>
            </a:r>
            <a:r>
              <a:rPr lang="en-US" sz="2400" dirty="0" smtClean="0">
                <a:latin typeface="Arial" charset="0"/>
              </a:rPr>
              <a:t>     </a:t>
            </a:r>
            <a:r>
              <a:rPr lang="uk-UA" sz="2400" dirty="0" smtClean="0">
                <a:latin typeface="Arial" charset="0"/>
              </a:rPr>
              <a:t>ціла </a:t>
            </a:r>
            <a:r>
              <a:rPr lang="uk-UA" sz="2400" dirty="0">
                <a:latin typeface="Arial" charset="0"/>
              </a:rPr>
              <a:t>частина </a:t>
            </a:r>
            <a:r>
              <a:rPr lang="uk-UA" sz="2400" b="1" dirty="0">
                <a:solidFill>
                  <a:srgbClr val="0000CC"/>
                </a:solidFill>
                <a:latin typeface="Arial" charset="0"/>
              </a:rPr>
              <a:t>1</a:t>
            </a:r>
            <a:r>
              <a:rPr lang="uk-UA" sz="2400" dirty="0">
                <a:latin typeface="Arial" charset="0"/>
              </a:rPr>
              <a:t>,  </a:t>
            </a:r>
            <a:endParaRPr lang="en-US" sz="2400" dirty="0" smtClean="0">
              <a:latin typeface="Arial" charset="0"/>
            </a:endParaRPr>
          </a:p>
          <a:p>
            <a:pPr eaLnBrk="1" hangingPunct="1"/>
            <a:r>
              <a:rPr lang="en-US" sz="2400" dirty="0" smtClean="0">
                <a:latin typeface="Arial" charset="0"/>
              </a:rPr>
              <a:t>                            </a:t>
            </a:r>
            <a:r>
              <a:rPr lang="uk-UA" sz="2400" dirty="0" smtClean="0">
                <a:latin typeface="Arial" charset="0"/>
              </a:rPr>
              <a:t>дробова </a:t>
            </a:r>
            <a:r>
              <a:rPr lang="uk-UA" sz="2400" dirty="0">
                <a:latin typeface="Arial" charset="0"/>
              </a:rPr>
              <a:t>частина  = 0. </a:t>
            </a:r>
          </a:p>
          <a:p>
            <a:pPr eaLnBrk="1" hangingPunct="1">
              <a:buFont typeface="Wingdings" pitchFamily="2" charset="2"/>
              <a:buChar char="Ø"/>
            </a:pPr>
            <a:endParaRPr lang="uk-UA" sz="2400" dirty="0">
              <a:latin typeface="Arial" charset="0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</a:rPr>
              <a:t> </a:t>
            </a:r>
            <a:r>
              <a:rPr lang="uk-UA" sz="2400" dirty="0" smtClean="0">
                <a:latin typeface="Arial" charset="0"/>
              </a:rPr>
              <a:t>Усі </a:t>
            </a:r>
            <a:r>
              <a:rPr lang="uk-UA" sz="2400" dirty="0">
                <a:latin typeface="Arial" charset="0"/>
              </a:rPr>
              <a:t>подальші цифри будуть нулями, тому</a:t>
            </a:r>
            <a:r>
              <a:rPr lang="uk-UA" sz="2400" dirty="0">
                <a:solidFill>
                  <a:srgbClr val="0000CC"/>
                </a:solidFill>
                <a:latin typeface="Arial" charset="0"/>
              </a:rPr>
              <a:t> 0,11</a:t>
            </a:r>
            <a:r>
              <a:rPr lang="uk-UA" sz="2400" baseline="-25000" dirty="0">
                <a:solidFill>
                  <a:srgbClr val="0000CC"/>
                </a:solidFill>
                <a:latin typeface="Arial" charset="0"/>
              </a:rPr>
              <a:t>2</a:t>
            </a:r>
            <a:r>
              <a:rPr lang="uk-UA" sz="2400" dirty="0">
                <a:latin typeface="Arial" charset="0"/>
              </a:rPr>
              <a:t> є скінченним двійковим зображенням дробу </a:t>
            </a:r>
            <a:r>
              <a:rPr lang="uk-UA" sz="2400" dirty="0">
                <a:solidFill>
                  <a:srgbClr val="0000CC"/>
                </a:solidFill>
                <a:latin typeface="Arial" charset="0"/>
              </a:rPr>
              <a:t>0,75</a:t>
            </a:r>
            <a:r>
              <a:rPr lang="uk-UA" sz="2400" baseline="-25000" dirty="0">
                <a:solidFill>
                  <a:srgbClr val="0000CC"/>
                </a:solidFill>
                <a:latin typeface="Arial" charset="0"/>
              </a:rPr>
              <a:t>10</a:t>
            </a:r>
            <a:r>
              <a:rPr lang="uk-UA" sz="2400" dirty="0">
                <a:solidFill>
                  <a:srgbClr val="0000CC"/>
                </a:solidFill>
                <a:latin typeface="Arial" charset="0"/>
              </a:rPr>
              <a:t>.</a:t>
            </a:r>
          </a:p>
          <a:p>
            <a:pPr eaLnBrk="1" hangingPunct="1"/>
            <a:endParaRPr lang="ru-RU" sz="2400" dirty="0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758370" y="946599"/>
            <a:ext cx="17593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uk-UA" sz="2400" b="1" dirty="0" smtClean="0">
                <a:solidFill>
                  <a:srgbClr val="339933"/>
                </a:solidFill>
                <a:latin typeface="Arial" charset="0"/>
              </a:rPr>
              <a:t>Приклад 1</a:t>
            </a:r>
            <a:endParaRPr lang="ru-RU" sz="2400" b="1" dirty="0">
              <a:solidFill>
                <a:srgbClr val="339933"/>
              </a:solidFill>
              <a:latin typeface="Arial" charset="0"/>
            </a:endParaRPr>
          </a:p>
        </p:txBody>
      </p:sp>
      <p:sp>
        <p:nvSpPr>
          <p:cNvPr id="5" name="Прямоугольник 3"/>
          <p:cNvSpPr/>
          <p:nvPr/>
        </p:nvSpPr>
        <p:spPr>
          <a:xfrm>
            <a:off x="0" y="-28690"/>
            <a:ext cx="8964488" cy="89011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87350" indent="-387350" algn="ctr" eaLnBrk="1" hangingPunct="1">
              <a:lnSpc>
                <a:spcPct val="80000"/>
              </a:lnSpc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ru-RU" sz="3200" b="1" dirty="0" err="1" smtClean="0">
                <a:cs typeface="Arial" pitchFamily="34" charset="0"/>
              </a:rPr>
              <a:t>Переведення</a:t>
            </a:r>
            <a:r>
              <a:rPr lang="ru-RU" sz="3200" b="1" dirty="0" smtClean="0">
                <a:cs typeface="Arial" pitchFamily="34" charset="0"/>
              </a:rPr>
              <a:t> </a:t>
            </a:r>
            <a:r>
              <a:rPr lang="ru-RU" sz="3200" b="1" dirty="0" err="1" smtClean="0">
                <a:cs typeface="Arial" pitchFamily="34" charset="0"/>
              </a:rPr>
              <a:t>дробових</a:t>
            </a:r>
            <a:r>
              <a:rPr lang="ru-RU" sz="3200" b="1" dirty="0" smtClean="0">
                <a:cs typeface="Arial" pitchFamily="34" charset="0"/>
              </a:rPr>
              <a:t> чисел з </a:t>
            </a:r>
            <a:r>
              <a:rPr lang="ru-RU" sz="3200" b="1" dirty="0" err="1" smtClean="0">
                <a:cs typeface="Arial" pitchFamily="34" charset="0"/>
              </a:rPr>
              <a:t>однієї</a:t>
            </a:r>
            <a:r>
              <a:rPr lang="ru-RU" sz="3200" b="1" dirty="0" smtClean="0">
                <a:cs typeface="Arial" pitchFamily="34" charset="0"/>
              </a:rPr>
              <a:t> </a:t>
            </a:r>
            <a:br>
              <a:rPr lang="ru-RU" sz="3200" b="1" dirty="0" smtClean="0">
                <a:cs typeface="Arial" pitchFamily="34" charset="0"/>
              </a:rPr>
            </a:br>
            <a:r>
              <a:rPr lang="ru-RU" sz="3200" b="1" dirty="0" err="1" smtClean="0">
                <a:cs typeface="Arial" pitchFamily="34" charset="0"/>
              </a:rPr>
              <a:t>системи</a:t>
            </a:r>
            <a:r>
              <a:rPr lang="ru-RU" sz="3200" b="1" dirty="0" smtClean="0">
                <a:cs typeface="Arial" pitchFamily="34" charset="0"/>
              </a:rPr>
              <a:t> </a:t>
            </a:r>
            <a:r>
              <a:rPr lang="ru-RU" sz="3200" b="1" dirty="0" err="1" smtClean="0">
                <a:cs typeface="Arial" pitchFamily="34" charset="0"/>
              </a:rPr>
              <a:t>числення</a:t>
            </a:r>
            <a:r>
              <a:rPr lang="ru-RU" sz="3200" b="1" dirty="0" smtClean="0">
                <a:cs typeface="Arial" pitchFamily="34" charset="0"/>
              </a:rPr>
              <a:t> до </a:t>
            </a:r>
            <a:r>
              <a:rPr lang="ru-RU" sz="3200" b="1" dirty="0" err="1" smtClean="0">
                <a:cs typeface="Arial" pitchFamily="34" charset="0"/>
              </a:rPr>
              <a:t>іншої</a:t>
            </a:r>
            <a:endParaRPr lang="ru-RU" sz="32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08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539750" y="1359655"/>
            <a:ext cx="8353425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uk-UA" sz="2400" dirty="0">
                <a:latin typeface="Arial" charset="0"/>
              </a:rPr>
              <a:t>У процесі переведення десяткового дробу 0,26</a:t>
            </a:r>
            <a:r>
              <a:rPr lang="uk-UA" sz="2400" baseline="-25000" dirty="0">
                <a:latin typeface="Arial" charset="0"/>
              </a:rPr>
              <a:t>10</a:t>
            </a:r>
            <a:r>
              <a:rPr lang="uk-UA" sz="2400" dirty="0">
                <a:latin typeface="Arial" charset="0"/>
              </a:rPr>
              <a:t> у двійкову систему виконується така послідовність операцій множення: </a:t>
            </a:r>
          </a:p>
          <a:p>
            <a:pPr eaLnBrk="1" hangingPunct="1"/>
            <a:r>
              <a:rPr lang="uk-UA" sz="2400" dirty="0">
                <a:latin typeface="Arial" charset="0"/>
              </a:rPr>
              <a:t>0,26 </a:t>
            </a:r>
            <a:r>
              <a:rPr lang="en-US" sz="2400" dirty="0">
                <a:latin typeface="Arial" charset="0"/>
              </a:rPr>
              <a:t>x </a:t>
            </a:r>
            <a:r>
              <a:rPr lang="uk-UA" sz="2400" dirty="0">
                <a:latin typeface="Arial" charset="0"/>
              </a:rPr>
              <a:t>2 = </a:t>
            </a:r>
            <a:r>
              <a:rPr lang="uk-UA" sz="2400" dirty="0">
                <a:solidFill>
                  <a:srgbClr val="0000CC"/>
                </a:solidFill>
                <a:latin typeface="Arial" charset="0"/>
              </a:rPr>
              <a:t>0</a:t>
            </a:r>
            <a:r>
              <a:rPr lang="uk-UA" sz="2400" dirty="0">
                <a:latin typeface="Arial" charset="0"/>
              </a:rPr>
              <a:t>,52 </a:t>
            </a:r>
            <a:r>
              <a:rPr lang="en-US" sz="2400" dirty="0" smtClean="0">
                <a:latin typeface="Arial" charset="0"/>
              </a:rPr>
              <a:t>      </a:t>
            </a:r>
            <a:r>
              <a:rPr lang="uk-UA" sz="2400" dirty="0" smtClean="0">
                <a:latin typeface="Arial" charset="0"/>
              </a:rPr>
              <a:t>0;           </a:t>
            </a:r>
            <a:endParaRPr lang="en-US" sz="2400" dirty="0">
              <a:latin typeface="Arial" charset="0"/>
            </a:endParaRPr>
          </a:p>
          <a:p>
            <a:pPr eaLnBrk="1" hangingPunct="1"/>
            <a:r>
              <a:rPr lang="uk-UA" sz="2400" dirty="0">
                <a:latin typeface="Arial" charset="0"/>
              </a:rPr>
              <a:t>0,52</a:t>
            </a:r>
            <a:r>
              <a:rPr lang="en-US" sz="2400" dirty="0">
                <a:latin typeface="Arial" charset="0"/>
              </a:rPr>
              <a:t> x </a:t>
            </a:r>
            <a:r>
              <a:rPr lang="uk-UA" sz="2400" dirty="0">
                <a:latin typeface="Arial" charset="0"/>
              </a:rPr>
              <a:t>2 = </a:t>
            </a:r>
            <a:r>
              <a:rPr lang="uk-UA" sz="2400" dirty="0">
                <a:solidFill>
                  <a:srgbClr val="0000CC"/>
                </a:solidFill>
                <a:latin typeface="Arial" charset="0"/>
              </a:rPr>
              <a:t>1</a:t>
            </a:r>
            <a:r>
              <a:rPr lang="uk-UA" sz="2400" dirty="0">
                <a:latin typeface="Arial" charset="0"/>
              </a:rPr>
              <a:t>,04 </a:t>
            </a:r>
            <a:r>
              <a:rPr lang="en-US" sz="2400" dirty="0" smtClean="0">
                <a:latin typeface="Arial" charset="0"/>
              </a:rPr>
              <a:t>      </a:t>
            </a:r>
            <a:r>
              <a:rPr lang="uk-UA" sz="2400" dirty="0" smtClean="0">
                <a:latin typeface="Arial" charset="0"/>
              </a:rPr>
              <a:t>1</a:t>
            </a:r>
            <a:r>
              <a:rPr lang="uk-UA" sz="2400" dirty="0">
                <a:latin typeface="Arial" charset="0"/>
              </a:rPr>
              <a:t>; </a:t>
            </a:r>
            <a:endParaRPr lang="en-US" sz="2400" dirty="0">
              <a:latin typeface="Arial" charset="0"/>
            </a:endParaRPr>
          </a:p>
          <a:p>
            <a:pPr eaLnBrk="1" hangingPunct="1"/>
            <a:r>
              <a:rPr lang="uk-UA" sz="2400" dirty="0">
                <a:latin typeface="Arial" charset="0"/>
              </a:rPr>
              <a:t>0,04</a:t>
            </a:r>
            <a:r>
              <a:rPr lang="en-US" sz="2400" dirty="0">
                <a:latin typeface="Arial" charset="0"/>
              </a:rPr>
              <a:t> x </a:t>
            </a:r>
            <a:r>
              <a:rPr lang="uk-UA" sz="2400" dirty="0">
                <a:latin typeface="Arial" charset="0"/>
              </a:rPr>
              <a:t>2 = </a:t>
            </a:r>
            <a:r>
              <a:rPr lang="uk-UA" sz="2400" dirty="0">
                <a:solidFill>
                  <a:srgbClr val="0000CC"/>
                </a:solidFill>
                <a:latin typeface="Arial" charset="0"/>
              </a:rPr>
              <a:t>0</a:t>
            </a:r>
            <a:r>
              <a:rPr lang="uk-UA" sz="2400" dirty="0">
                <a:latin typeface="Arial" charset="0"/>
              </a:rPr>
              <a:t>,08 </a:t>
            </a:r>
            <a:r>
              <a:rPr lang="en-US" sz="2400" dirty="0" smtClean="0">
                <a:latin typeface="Arial" charset="0"/>
              </a:rPr>
              <a:t>      </a:t>
            </a:r>
            <a:r>
              <a:rPr lang="uk-UA" sz="2400" dirty="0" smtClean="0">
                <a:latin typeface="Arial" charset="0"/>
              </a:rPr>
              <a:t>0</a:t>
            </a:r>
            <a:r>
              <a:rPr lang="uk-UA" sz="2400" dirty="0">
                <a:latin typeface="Arial" charset="0"/>
              </a:rPr>
              <a:t>; </a:t>
            </a:r>
            <a:endParaRPr lang="en-US" sz="2400" dirty="0">
              <a:latin typeface="Arial" charset="0"/>
            </a:endParaRPr>
          </a:p>
          <a:p>
            <a:pPr eaLnBrk="1" hangingPunct="1"/>
            <a:r>
              <a:rPr lang="uk-UA" sz="2400" dirty="0">
                <a:latin typeface="Arial" charset="0"/>
              </a:rPr>
              <a:t>0,08</a:t>
            </a:r>
            <a:r>
              <a:rPr lang="en-US" sz="2400" dirty="0">
                <a:latin typeface="Arial" charset="0"/>
              </a:rPr>
              <a:t> x </a:t>
            </a:r>
            <a:r>
              <a:rPr lang="uk-UA" sz="2400" dirty="0">
                <a:latin typeface="Arial" charset="0"/>
              </a:rPr>
              <a:t>2 = </a:t>
            </a:r>
            <a:r>
              <a:rPr lang="uk-UA" sz="2400" dirty="0">
                <a:solidFill>
                  <a:srgbClr val="0000CC"/>
                </a:solidFill>
                <a:latin typeface="Arial" charset="0"/>
              </a:rPr>
              <a:t>0</a:t>
            </a:r>
            <a:r>
              <a:rPr lang="uk-UA" sz="2400" dirty="0">
                <a:latin typeface="Arial" charset="0"/>
              </a:rPr>
              <a:t>,16 </a:t>
            </a:r>
            <a:r>
              <a:rPr lang="en-US" sz="2400" dirty="0" smtClean="0">
                <a:latin typeface="Arial" charset="0"/>
              </a:rPr>
              <a:t>      </a:t>
            </a:r>
            <a:r>
              <a:rPr lang="uk-UA" sz="2400" dirty="0" smtClean="0">
                <a:latin typeface="Arial" charset="0"/>
              </a:rPr>
              <a:t>0</a:t>
            </a:r>
            <a:r>
              <a:rPr lang="uk-UA" sz="2400" dirty="0">
                <a:latin typeface="Arial" charset="0"/>
              </a:rPr>
              <a:t>; </a:t>
            </a:r>
            <a:endParaRPr lang="en-US" sz="2400" dirty="0">
              <a:latin typeface="Arial" charset="0"/>
            </a:endParaRPr>
          </a:p>
          <a:p>
            <a:pPr eaLnBrk="1" hangingPunct="1"/>
            <a:r>
              <a:rPr lang="uk-UA" sz="2400" dirty="0">
                <a:latin typeface="Arial" charset="0"/>
              </a:rPr>
              <a:t>0,16</a:t>
            </a:r>
            <a:r>
              <a:rPr lang="en-US" sz="2400" dirty="0">
                <a:latin typeface="Arial" charset="0"/>
              </a:rPr>
              <a:t> x </a:t>
            </a:r>
            <a:r>
              <a:rPr lang="uk-UA" sz="2400" dirty="0">
                <a:latin typeface="Arial" charset="0"/>
              </a:rPr>
              <a:t>2 = </a:t>
            </a:r>
            <a:r>
              <a:rPr lang="uk-UA" sz="2400" dirty="0" smtClean="0">
                <a:solidFill>
                  <a:srgbClr val="0000CC"/>
                </a:solidFill>
                <a:latin typeface="Arial" charset="0"/>
              </a:rPr>
              <a:t>0</a:t>
            </a:r>
            <a:r>
              <a:rPr lang="uk-UA" sz="2400" dirty="0" smtClean="0">
                <a:latin typeface="Arial" charset="0"/>
              </a:rPr>
              <a:t>,32</a:t>
            </a:r>
            <a:r>
              <a:rPr lang="en-US" sz="2400" dirty="0" smtClean="0">
                <a:latin typeface="Arial" charset="0"/>
              </a:rPr>
              <a:t>      </a:t>
            </a:r>
            <a:r>
              <a:rPr lang="uk-UA" sz="2400" dirty="0" smtClean="0">
                <a:latin typeface="Arial" charset="0"/>
              </a:rPr>
              <a:t> </a:t>
            </a:r>
            <a:r>
              <a:rPr lang="uk-UA" sz="2400" dirty="0">
                <a:latin typeface="Arial" charset="0"/>
              </a:rPr>
              <a:t>0; </a:t>
            </a:r>
            <a:endParaRPr lang="en-US" sz="2400" dirty="0">
              <a:latin typeface="Arial" charset="0"/>
            </a:endParaRPr>
          </a:p>
          <a:p>
            <a:pPr eaLnBrk="1" hangingPunct="1"/>
            <a:r>
              <a:rPr lang="uk-UA" sz="2400" dirty="0">
                <a:latin typeface="Arial" charset="0"/>
              </a:rPr>
              <a:t>0,32</a:t>
            </a:r>
            <a:r>
              <a:rPr lang="en-US" sz="2400" dirty="0">
                <a:latin typeface="Arial" charset="0"/>
              </a:rPr>
              <a:t> x </a:t>
            </a:r>
            <a:r>
              <a:rPr lang="uk-UA" sz="2400" dirty="0">
                <a:latin typeface="Arial" charset="0"/>
              </a:rPr>
              <a:t>2 = </a:t>
            </a:r>
            <a:r>
              <a:rPr lang="uk-UA" sz="2400" dirty="0" smtClean="0">
                <a:solidFill>
                  <a:srgbClr val="0000CC"/>
                </a:solidFill>
                <a:latin typeface="Arial" charset="0"/>
              </a:rPr>
              <a:t>0</a:t>
            </a:r>
            <a:r>
              <a:rPr lang="uk-UA" sz="2400" dirty="0" smtClean="0">
                <a:latin typeface="Arial" charset="0"/>
              </a:rPr>
              <a:t>,64</a:t>
            </a:r>
            <a:r>
              <a:rPr lang="en-US" sz="2400" dirty="0" smtClean="0">
                <a:latin typeface="Arial" charset="0"/>
              </a:rPr>
              <a:t>      </a:t>
            </a:r>
            <a:r>
              <a:rPr lang="uk-UA" sz="2400" dirty="0" smtClean="0">
                <a:latin typeface="Arial" charset="0"/>
              </a:rPr>
              <a:t> </a:t>
            </a:r>
            <a:r>
              <a:rPr lang="uk-UA" sz="2400" dirty="0">
                <a:latin typeface="Arial" charset="0"/>
              </a:rPr>
              <a:t>0,</a:t>
            </a:r>
            <a:endParaRPr lang="en-US" sz="2400" dirty="0">
              <a:latin typeface="Arial" charset="0"/>
            </a:endParaRPr>
          </a:p>
          <a:p>
            <a:pPr eaLnBrk="1" hangingPunct="1"/>
            <a:r>
              <a:rPr lang="uk-UA" sz="2400" dirty="0">
                <a:latin typeface="Arial" charset="0"/>
              </a:rPr>
              <a:t>0,64</a:t>
            </a:r>
            <a:r>
              <a:rPr lang="en-US" sz="2400" dirty="0">
                <a:latin typeface="Arial" charset="0"/>
              </a:rPr>
              <a:t> x </a:t>
            </a:r>
            <a:r>
              <a:rPr lang="uk-UA" sz="2400" dirty="0">
                <a:latin typeface="Arial" charset="0"/>
              </a:rPr>
              <a:t>2 = </a:t>
            </a:r>
            <a:r>
              <a:rPr lang="uk-UA" sz="2400" dirty="0">
                <a:solidFill>
                  <a:srgbClr val="0000CC"/>
                </a:solidFill>
                <a:latin typeface="Arial" charset="0"/>
              </a:rPr>
              <a:t>1</a:t>
            </a:r>
            <a:r>
              <a:rPr lang="uk-UA" sz="2400" dirty="0">
                <a:latin typeface="Arial" charset="0"/>
              </a:rPr>
              <a:t>,28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smtClean="0">
                <a:latin typeface="Arial" charset="0"/>
              </a:rPr>
              <a:t>     </a:t>
            </a:r>
            <a:r>
              <a:rPr lang="uk-UA" sz="2400" dirty="0" smtClean="0">
                <a:latin typeface="Arial" charset="0"/>
              </a:rPr>
              <a:t> </a:t>
            </a:r>
            <a:r>
              <a:rPr lang="uk-UA" sz="2400" dirty="0">
                <a:latin typeface="Arial" charset="0"/>
              </a:rPr>
              <a:t>1. </a:t>
            </a:r>
            <a:endParaRPr lang="en-US" sz="2400" dirty="0">
              <a:latin typeface="Arial" charset="0"/>
            </a:endParaRPr>
          </a:p>
          <a:p>
            <a:pPr algn="ctr" eaLnBrk="1" hangingPunct="1"/>
            <a:r>
              <a:rPr lang="uk-UA" sz="2400" dirty="0">
                <a:latin typeface="Arial" charset="0"/>
              </a:rPr>
              <a:t>Точне двійкове зображення десяткового дробу </a:t>
            </a:r>
            <a:r>
              <a:rPr lang="uk-UA" sz="2400" dirty="0">
                <a:solidFill>
                  <a:srgbClr val="0000CC"/>
                </a:solidFill>
                <a:latin typeface="Arial" charset="0"/>
              </a:rPr>
              <a:t>0,26</a:t>
            </a:r>
            <a:r>
              <a:rPr lang="uk-UA" sz="2400" dirty="0">
                <a:latin typeface="Arial" charset="0"/>
              </a:rPr>
              <a:t> є нескінченним періодичним, а </a:t>
            </a:r>
            <a:r>
              <a:rPr lang="uk-UA" sz="2400" dirty="0" smtClean="0">
                <a:latin typeface="Arial" charset="0"/>
              </a:rPr>
              <a:t>його наближення</a:t>
            </a:r>
            <a:endParaRPr lang="en-US" sz="2400" dirty="0" smtClean="0">
              <a:latin typeface="Arial" charset="0"/>
            </a:endParaRPr>
          </a:p>
          <a:p>
            <a:pPr eaLnBrk="1" hangingPunct="1"/>
            <a:r>
              <a:rPr lang="uk-UA" sz="2400" dirty="0" smtClean="0">
                <a:solidFill>
                  <a:srgbClr val="0000CC"/>
                </a:solidFill>
                <a:latin typeface="Arial" charset="0"/>
              </a:rPr>
              <a:t> 0,010 </a:t>
            </a:r>
            <a:r>
              <a:rPr lang="uk-UA" sz="2400" dirty="0">
                <a:solidFill>
                  <a:srgbClr val="0000CC"/>
                </a:solidFill>
                <a:latin typeface="Arial" charset="0"/>
              </a:rPr>
              <a:t>000 1</a:t>
            </a:r>
            <a:r>
              <a:rPr lang="uk-UA" sz="2400" baseline="-25000" dirty="0">
                <a:solidFill>
                  <a:srgbClr val="0000CC"/>
                </a:solidFill>
                <a:latin typeface="Arial" charset="0"/>
              </a:rPr>
              <a:t>2</a:t>
            </a:r>
            <a:r>
              <a:rPr lang="uk-UA" sz="2400" dirty="0">
                <a:latin typeface="Arial" charset="0"/>
              </a:rPr>
              <a:t> </a:t>
            </a:r>
            <a:r>
              <a:rPr lang="uk-UA" sz="2400" dirty="0" smtClean="0">
                <a:latin typeface="Arial" charset="0"/>
              </a:rPr>
              <a:t>.</a:t>
            </a:r>
            <a:endParaRPr lang="uk-UA" sz="2400" dirty="0">
              <a:latin typeface="Arial" charset="0"/>
            </a:endParaRP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84213" y="954107"/>
            <a:ext cx="1739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uk-UA" sz="2400" b="1" dirty="0">
                <a:solidFill>
                  <a:srgbClr val="339933"/>
                </a:solidFill>
                <a:latin typeface="Arial" charset="0"/>
              </a:rPr>
              <a:t>Приклад 2</a:t>
            </a:r>
            <a:endParaRPr lang="ru-RU" sz="2400" b="1" dirty="0">
              <a:solidFill>
                <a:srgbClr val="339933"/>
              </a:solidFill>
              <a:latin typeface="Arial" charset="0"/>
            </a:endParaRPr>
          </a:p>
        </p:txBody>
      </p:sp>
      <p:cxnSp>
        <p:nvCxnSpPr>
          <p:cNvPr id="14" name="Прямая со стрелкой 13"/>
          <p:cNvCxnSpPr/>
          <p:nvPr/>
        </p:nvCxnSpPr>
        <p:spPr bwMode="auto">
          <a:xfrm rot="10800000" flipV="1">
            <a:off x="2214546" y="4929198"/>
            <a:ext cx="1143008" cy="1000132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Прямая со стрелкой 16"/>
          <p:cNvCxnSpPr/>
          <p:nvPr/>
        </p:nvCxnSpPr>
        <p:spPr bwMode="auto">
          <a:xfrm rot="5400000">
            <a:off x="1928794" y="4572008"/>
            <a:ext cx="1285884" cy="1285884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Прямая со стрелкой 19"/>
          <p:cNvCxnSpPr/>
          <p:nvPr/>
        </p:nvCxnSpPr>
        <p:spPr bwMode="auto">
          <a:xfrm rot="5400000">
            <a:off x="1428728" y="4000504"/>
            <a:ext cx="2000264" cy="1714512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Прямая со стрелкой 20"/>
          <p:cNvCxnSpPr/>
          <p:nvPr/>
        </p:nvCxnSpPr>
        <p:spPr bwMode="auto">
          <a:xfrm rot="5400000">
            <a:off x="1678761" y="4321975"/>
            <a:ext cx="1643074" cy="1428760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Прямая со стрелкой 23"/>
          <p:cNvCxnSpPr/>
          <p:nvPr/>
        </p:nvCxnSpPr>
        <p:spPr bwMode="auto">
          <a:xfrm rot="5400000">
            <a:off x="1107257" y="3750471"/>
            <a:ext cx="2357454" cy="1857388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Прямая со стрелкой 25"/>
          <p:cNvCxnSpPr/>
          <p:nvPr/>
        </p:nvCxnSpPr>
        <p:spPr bwMode="auto">
          <a:xfrm rot="5400000">
            <a:off x="785786" y="3357562"/>
            <a:ext cx="2857520" cy="2143140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Прямая со стрелкой 27"/>
          <p:cNvCxnSpPr/>
          <p:nvPr/>
        </p:nvCxnSpPr>
        <p:spPr bwMode="auto">
          <a:xfrm rot="5400000">
            <a:off x="500034" y="3143248"/>
            <a:ext cx="3143272" cy="2286016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Прямая со стрелкой 30"/>
          <p:cNvCxnSpPr/>
          <p:nvPr/>
        </p:nvCxnSpPr>
        <p:spPr bwMode="auto">
          <a:xfrm>
            <a:off x="2643174" y="2714620"/>
            <a:ext cx="428628" cy="1588"/>
          </a:xfrm>
          <a:prstGeom prst="straightConnector1">
            <a:avLst/>
          </a:prstGeom>
          <a:noFill/>
          <a:ln>
            <a:solidFill>
              <a:srgbClr val="0000CC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Прямая со стрелкой 32"/>
          <p:cNvCxnSpPr/>
          <p:nvPr/>
        </p:nvCxnSpPr>
        <p:spPr bwMode="auto">
          <a:xfrm>
            <a:off x="2714612" y="3071810"/>
            <a:ext cx="428628" cy="1588"/>
          </a:xfrm>
          <a:prstGeom prst="straightConnector1">
            <a:avLst/>
          </a:prstGeom>
          <a:noFill/>
          <a:ln>
            <a:solidFill>
              <a:srgbClr val="0000CC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Прямая со стрелкой 33"/>
          <p:cNvCxnSpPr/>
          <p:nvPr/>
        </p:nvCxnSpPr>
        <p:spPr bwMode="auto">
          <a:xfrm>
            <a:off x="2714612" y="3429000"/>
            <a:ext cx="428628" cy="1588"/>
          </a:xfrm>
          <a:prstGeom prst="straightConnector1">
            <a:avLst/>
          </a:prstGeom>
          <a:noFill/>
          <a:ln>
            <a:solidFill>
              <a:srgbClr val="0000CC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Прямая со стрелкой 34"/>
          <p:cNvCxnSpPr/>
          <p:nvPr/>
        </p:nvCxnSpPr>
        <p:spPr bwMode="auto">
          <a:xfrm>
            <a:off x="2714612" y="3786190"/>
            <a:ext cx="428628" cy="1588"/>
          </a:xfrm>
          <a:prstGeom prst="straightConnector1">
            <a:avLst/>
          </a:prstGeom>
          <a:noFill/>
          <a:ln>
            <a:solidFill>
              <a:srgbClr val="0000CC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Прямая со стрелкой 35"/>
          <p:cNvCxnSpPr/>
          <p:nvPr/>
        </p:nvCxnSpPr>
        <p:spPr bwMode="auto">
          <a:xfrm>
            <a:off x="2714612" y="4214818"/>
            <a:ext cx="428628" cy="1588"/>
          </a:xfrm>
          <a:prstGeom prst="straightConnector1">
            <a:avLst/>
          </a:prstGeom>
          <a:noFill/>
          <a:ln>
            <a:solidFill>
              <a:srgbClr val="0000CC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Прямая со стрелкой 36"/>
          <p:cNvCxnSpPr/>
          <p:nvPr/>
        </p:nvCxnSpPr>
        <p:spPr bwMode="auto">
          <a:xfrm>
            <a:off x="2714612" y="4572008"/>
            <a:ext cx="428628" cy="1588"/>
          </a:xfrm>
          <a:prstGeom prst="straightConnector1">
            <a:avLst/>
          </a:prstGeom>
          <a:noFill/>
          <a:ln>
            <a:solidFill>
              <a:srgbClr val="0000CC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Прямая со стрелкой 37"/>
          <p:cNvCxnSpPr/>
          <p:nvPr/>
        </p:nvCxnSpPr>
        <p:spPr bwMode="auto">
          <a:xfrm>
            <a:off x="2714612" y="4929198"/>
            <a:ext cx="428628" cy="1588"/>
          </a:xfrm>
          <a:prstGeom prst="straightConnector1">
            <a:avLst/>
          </a:prstGeom>
          <a:noFill/>
          <a:ln>
            <a:solidFill>
              <a:srgbClr val="0000CC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Прямоугольник 3"/>
          <p:cNvSpPr/>
          <p:nvPr/>
        </p:nvSpPr>
        <p:spPr>
          <a:xfrm>
            <a:off x="0" y="-28690"/>
            <a:ext cx="8964488" cy="89011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87350" indent="-387350" algn="ctr" eaLnBrk="1" hangingPunct="1">
              <a:lnSpc>
                <a:spcPct val="80000"/>
              </a:lnSpc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ru-RU" sz="3200" b="1" dirty="0" err="1" smtClean="0">
                <a:cs typeface="Arial" pitchFamily="34" charset="0"/>
              </a:rPr>
              <a:t>Переведення</a:t>
            </a:r>
            <a:r>
              <a:rPr lang="ru-RU" sz="3200" b="1" dirty="0" smtClean="0">
                <a:cs typeface="Arial" pitchFamily="34" charset="0"/>
              </a:rPr>
              <a:t> </a:t>
            </a:r>
            <a:r>
              <a:rPr lang="ru-RU" sz="3200" b="1" dirty="0" err="1" smtClean="0">
                <a:cs typeface="Arial" pitchFamily="34" charset="0"/>
              </a:rPr>
              <a:t>дробових</a:t>
            </a:r>
            <a:r>
              <a:rPr lang="ru-RU" sz="3200" b="1" dirty="0" smtClean="0">
                <a:cs typeface="Arial" pitchFamily="34" charset="0"/>
              </a:rPr>
              <a:t> чисел з </a:t>
            </a:r>
            <a:r>
              <a:rPr lang="ru-RU" sz="3200" b="1" dirty="0" err="1" smtClean="0">
                <a:cs typeface="Arial" pitchFamily="34" charset="0"/>
              </a:rPr>
              <a:t>однієї</a:t>
            </a:r>
            <a:r>
              <a:rPr lang="ru-RU" sz="3200" b="1" dirty="0" smtClean="0">
                <a:cs typeface="Arial" pitchFamily="34" charset="0"/>
              </a:rPr>
              <a:t> </a:t>
            </a:r>
            <a:br>
              <a:rPr lang="ru-RU" sz="3200" b="1" dirty="0" smtClean="0">
                <a:cs typeface="Arial" pitchFamily="34" charset="0"/>
              </a:rPr>
            </a:br>
            <a:r>
              <a:rPr lang="ru-RU" sz="3200" b="1" dirty="0" err="1" smtClean="0">
                <a:cs typeface="Arial" pitchFamily="34" charset="0"/>
              </a:rPr>
              <a:t>системи</a:t>
            </a:r>
            <a:r>
              <a:rPr lang="ru-RU" sz="3200" b="1" dirty="0" smtClean="0">
                <a:cs typeface="Arial" pitchFamily="34" charset="0"/>
              </a:rPr>
              <a:t> </a:t>
            </a:r>
            <a:r>
              <a:rPr lang="ru-RU" sz="3200" b="1" dirty="0" err="1" smtClean="0">
                <a:cs typeface="Arial" pitchFamily="34" charset="0"/>
              </a:rPr>
              <a:t>числення</a:t>
            </a:r>
            <a:r>
              <a:rPr lang="ru-RU" sz="3200" b="1" dirty="0" smtClean="0">
                <a:cs typeface="Arial" pitchFamily="34" charset="0"/>
              </a:rPr>
              <a:t> до </a:t>
            </a:r>
            <a:r>
              <a:rPr lang="ru-RU" sz="3200" b="1" dirty="0" err="1" smtClean="0">
                <a:cs typeface="Arial" pitchFamily="34" charset="0"/>
              </a:rPr>
              <a:t>іншої</a:t>
            </a:r>
            <a:endParaRPr lang="ru-RU" sz="32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01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611188" y="1460735"/>
            <a:ext cx="813593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uk-UA" sz="2400" dirty="0">
                <a:latin typeface="Arial" charset="0"/>
              </a:rPr>
              <a:t>Переведення десяткового дробу 0,8 у </a:t>
            </a:r>
            <a:r>
              <a:rPr lang="uk-UA" sz="2400" dirty="0" err="1">
                <a:solidFill>
                  <a:srgbClr val="000099"/>
                </a:solidFill>
                <a:latin typeface="Arial" charset="0"/>
              </a:rPr>
              <a:t>шістнадцяткову</a:t>
            </a:r>
            <a:r>
              <a:rPr lang="uk-UA" sz="2400" dirty="0">
                <a:solidFill>
                  <a:srgbClr val="000099"/>
                </a:solidFill>
                <a:latin typeface="Arial" charset="0"/>
              </a:rPr>
              <a:t> </a:t>
            </a:r>
            <a:r>
              <a:rPr lang="uk-UA" sz="2400" dirty="0">
                <a:latin typeface="Arial" charset="0"/>
              </a:rPr>
              <a:t>систему числення здійснюється так: </a:t>
            </a:r>
            <a:endParaRPr lang="en-US" sz="2400" dirty="0">
              <a:latin typeface="Arial" charset="0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</a:rPr>
              <a:t>  </a:t>
            </a:r>
            <a:r>
              <a:rPr lang="uk-UA" sz="2400" dirty="0" smtClean="0">
                <a:latin typeface="Arial" charset="0"/>
              </a:rPr>
              <a:t>0,8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x</a:t>
            </a:r>
            <a:r>
              <a:rPr lang="uk-UA" sz="2400" dirty="0">
                <a:latin typeface="Arial" charset="0"/>
              </a:rPr>
              <a:t>16 = 12,8 з цілою частиною  </a:t>
            </a:r>
            <a:r>
              <a:rPr lang="uk-UA" sz="2400" dirty="0">
                <a:solidFill>
                  <a:srgbClr val="0000CC"/>
                </a:solidFill>
                <a:latin typeface="Arial" charset="0"/>
              </a:rPr>
              <a:t>12</a:t>
            </a:r>
            <a:r>
              <a:rPr lang="uk-UA" sz="2400" dirty="0">
                <a:latin typeface="Arial" charset="0"/>
              </a:rPr>
              <a:t> і дробовою частиною 0,8. </a:t>
            </a:r>
            <a:endParaRPr lang="en-US" sz="2400" dirty="0">
              <a:latin typeface="Arial" charset="0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</a:rPr>
              <a:t>  </a:t>
            </a:r>
            <a:r>
              <a:rPr lang="uk-UA" sz="2400" dirty="0" smtClean="0">
                <a:latin typeface="Arial" charset="0"/>
              </a:rPr>
              <a:t>Десяткове </a:t>
            </a:r>
            <a:r>
              <a:rPr lang="uk-UA" sz="2400" dirty="0">
                <a:latin typeface="Arial" charset="0"/>
              </a:rPr>
              <a:t>число 12 замінюємо на </a:t>
            </a:r>
            <a:r>
              <a:rPr lang="uk-UA" sz="2400" dirty="0" err="1">
                <a:latin typeface="Arial" charset="0"/>
              </a:rPr>
              <a:t>шістнадцяткове</a:t>
            </a:r>
            <a:r>
              <a:rPr lang="uk-UA" sz="2400" dirty="0">
                <a:latin typeface="Arial" charset="0"/>
              </a:rPr>
              <a:t> значення </a:t>
            </a:r>
            <a:r>
              <a:rPr lang="uk-UA" sz="2400" i="1" dirty="0">
                <a:solidFill>
                  <a:srgbClr val="0000CC"/>
                </a:solidFill>
                <a:latin typeface="Arial" charset="0"/>
              </a:rPr>
              <a:t>C</a:t>
            </a:r>
            <a:r>
              <a:rPr lang="uk-UA" sz="2400" baseline="-25000" dirty="0">
                <a:latin typeface="Arial" charset="0"/>
              </a:rPr>
              <a:t>16</a:t>
            </a:r>
            <a:r>
              <a:rPr lang="uk-UA" sz="2400" dirty="0">
                <a:latin typeface="Arial" charset="0"/>
              </a:rPr>
              <a:t>. 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</a:rPr>
              <a:t>  </a:t>
            </a:r>
            <a:r>
              <a:rPr lang="uk-UA" sz="2400" dirty="0" smtClean="0">
                <a:latin typeface="Arial" charset="0"/>
              </a:rPr>
              <a:t>Усі </a:t>
            </a:r>
            <a:r>
              <a:rPr lang="uk-UA" sz="2400" dirty="0">
                <a:latin typeface="Arial" charset="0"/>
              </a:rPr>
              <a:t>подальші </a:t>
            </a:r>
            <a:r>
              <a:rPr lang="uk-UA" sz="2400" dirty="0" err="1">
                <a:latin typeface="Arial" charset="0"/>
              </a:rPr>
              <a:t>шістнадцяткові</a:t>
            </a:r>
            <a:r>
              <a:rPr lang="uk-UA" sz="2400" dirty="0">
                <a:latin typeface="Arial" charset="0"/>
              </a:rPr>
              <a:t> цифри будуть також дорівнювати </a:t>
            </a:r>
            <a:r>
              <a:rPr lang="uk-UA" sz="2400" i="1" dirty="0">
                <a:latin typeface="Arial" charset="0"/>
              </a:rPr>
              <a:t>C.</a:t>
            </a:r>
            <a:r>
              <a:rPr lang="uk-UA" sz="2400" dirty="0">
                <a:latin typeface="Arial" charset="0"/>
              </a:rPr>
              <a:t> </a:t>
            </a:r>
            <a:endParaRPr lang="en-US" sz="2400" dirty="0">
              <a:latin typeface="Arial" charset="0"/>
            </a:endParaRPr>
          </a:p>
          <a:p>
            <a:pPr eaLnBrk="1" hangingPunct="1"/>
            <a:r>
              <a:rPr lang="uk-UA" sz="2400" dirty="0">
                <a:latin typeface="Arial" charset="0"/>
              </a:rPr>
              <a:t>Отже, маємо періодичний дріб </a:t>
            </a:r>
            <a:r>
              <a:rPr lang="uk-UA" sz="2400" dirty="0">
                <a:solidFill>
                  <a:srgbClr val="0000CC"/>
                </a:solidFill>
                <a:latin typeface="Arial" charset="0"/>
              </a:rPr>
              <a:t>0,(С)</a:t>
            </a:r>
            <a:r>
              <a:rPr lang="uk-UA" sz="2400" baseline="-25000" dirty="0">
                <a:solidFill>
                  <a:srgbClr val="0000CC"/>
                </a:solidFill>
                <a:latin typeface="Arial" charset="0"/>
              </a:rPr>
              <a:t>16</a:t>
            </a:r>
            <a:r>
              <a:rPr lang="uk-UA" sz="2400" dirty="0">
                <a:latin typeface="Arial" charset="0"/>
              </a:rPr>
              <a:t>.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684213" y="1022595"/>
            <a:ext cx="17593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uk-UA" sz="2400" b="1" dirty="0" smtClean="0">
                <a:solidFill>
                  <a:srgbClr val="339933"/>
                </a:solidFill>
                <a:latin typeface="Arial" charset="0"/>
              </a:rPr>
              <a:t>Приклад 3</a:t>
            </a:r>
            <a:endParaRPr lang="ru-RU" sz="2400" b="1" dirty="0">
              <a:solidFill>
                <a:srgbClr val="339933"/>
              </a:solidFill>
              <a:latin typeface="Arial" charset="0"/>
            </a:endParaRPr>
          </a:p>
        </p:txBody>
      </p:sp>
      <p:sp>
        <p:nvSpPr>
          <p:cNvPr id="5" name="Прямоугольник 3"/>
          <p:cNvSpPr/>
          <p:nvPr/>
        </p:nvSpPr>
        <p:spPr>
          <a:xfrm>
            <a:off x="0" y="-28690"/>
            <a:ext cx="8964488" cy="89011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87350" indent="-387350" algn="ctr" eaLnBrk="1" hangingPunct="1">
              <a:lnSpc>
                <a:spcPct val="80000"/>
              </a:lnSpc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ru-RU" sz="3200" b="1" dirty="0" err="1" smtClean="0">
                <a:cs typeface="Arial" pitchFamily="34" charset="0"/>
              </a:rPr>
              <a:t>Переведення</a:t>
            </a:r>
            <a:r>
              <a:rPr lang="ru-RU" sz="3200" b="1" dirty="0" smtClean="0">
                <a:cs typeface="Arial" pitchFamily="34" charset="0"/>
              </a:rPr>
              <a:t> </a:t>
            </a:r>
            <a:r>
              <a:rPr lang="ru-RU" sz="3200" b="1" dirty="0" err="1" smtClean="0">
                <a:cs typeface="Arial" pitchFamily="34" charset="0"/>
              </a:rPr>
              <a:t>дробових</a:t>
            </a:r>
            <a:r>
              <a:rPr lang="ru-RU" sz="3200" b="1" dirty="0" smtClean="0">
                <a:cs typeface="Arial" pitchFamily="34" charset="0"/>
              </a:rPr>
              <a:t> чисел з </a:t>
            </a:r>
            <a:r>
              <a:rPr lang="ru-RU" sz="3200" b="1" dirty="0" err="1" smtClean="0">
                <a:cs typeface="Arial" pitchFamily="34" charset="0"/>
              </a:rPr>
              <a:t>однієї</a:t>
            </a:r>
            <a:r>
              <a:rPr lang="ru-RU" sz="3200" b="1" dirty="0" smtClean="0">
                <a:cs typeface="Arial" pitchFamily="34" charset="0"/>
              </a:rPr>
              <a:t> </a:t>
            </a:r>
            <a:br>
              <a:rPr lang="ru-RU" sz="3200" b="1" dirty="0" smtClean="0">
                <a:cs typeface="Arial" pitchFamily="34" charset="0"/>
              </a:rPr>
            </a:br>
            <a:r>
              <a:rPr lang="ru-RU" sz="3200" b="1" dirty="0" err="1" smtClean="0">
                <a:cs typeface="Arial" pitchFamily="34" charset="0"/>
              </a:rPr>
              <a:t>системи</a:t>
            </a:r>
            <a:r>
              <a:rPr lang="ru-RU" sz="3200" b="1" dirty="0" smtClean="0">
                <a:cs typeface="Arial" pitchFamily="34" charset="0"/>
              </a:rPr>
              <a:t> </a:t>
            </a:r>
            <a:r>
              <a:rPr lang="ru-RU" sz="3200" b="1" dirty="0" err="1" smtClean="0">
                <a:cs typeface="Arial" pitchFamily="34" charset="0"/>
              </a:rPr>
              <a:t>числення</a:t>
            </a:r>
            <a:r>
              <a:rPr lang="ru-RU" sz="3200" b="1" dirty="0" smtClean="0">
                <a:cs typeface="Arial" pitchFamily="34" charset="0"/>
              </a:rPr>
              <a:t> до </a:t>
            </a:r>
            <a:r>
              <a:rPr lang="ru-RU" sz="3200" b="1" dirty="0" err="1" smtClean="0">
                <a:cs typeface="Arial" pitchFamily="34" charset="0"/>
              </a:rPr>
              <a:t>іншої</a:t>
            </a:r>
            <a:endParaRPr lang="ru-RU" sz="32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24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/>
              <a:t>Загальні компетентності  випускника з ІПЗ</a:t>
            </a:r>
            <a:endParaRPr lang="ru-RU" sz="3600" b="1" dirty="0"/>
          </a:p>
        </p:txBody>
      </p:sp>
      <p:sp>
        <p:nvSpPr>
          <p:cNvPr id="5" name="Прямокутник 4"/>
          <p:cNvSpPr/>
          <p:nvPr/>
        </p:nvSpPr>
        <p:spPr>
          <a:xfrm>
            <a:off x="0" y="997324"/>
            <a:ext cx="9144000" cy="618630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uk-UA" sz="2200" dirty="0"/>
              <a:t>Здатність до абстрактного мислення, аналізу та синтезу.</a:t>
            </a:r>
            <a:endParaRPr lang="ru-RU" sz="2200" dirty="0"/>
          </a:p>
          <a:p>
            <a:pPr marL="457200" lvl="0" indent="-457200">
              <a:buFont typeface="+mj-lt"/>
              <a:buAutoNum type="arabicPeriod"/>
            </a:pPr>
            <a:r>
              <a:rPr lang="uk-UA" sz="2200" dirty="0">
                <a:solidFill>
                  <a:srgbClr val="0000CC"/>
                </a:solidFill>
              </a:rPr>
              <a:t>Здатність застосовувати знання у практичних ситуаціях.</a:t>
            </a:r>
            <a:endParaRPr lang="ru-RU" sz="2200" dirty="0">
              <a:solidFill>
                <a:srgbClr val="0000CC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uk-UA" sz="2200" dirty="0">
                <a:solidFill>
                  <a:srgbClr val="C00000"/>
                </a:solidFill>
              </a:rPr>
              <a:t>Знання та розуміння предметної області та розуміння професійної діяльності.</a:t>
            </a:r>
            <a:endParaRPr lang="ru-RU" sz="2200" dirty="0">
              <a:solidFill>
                <a:srgbClr val="C00000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uk-UA" sz="2200" dirty="0"/>
              <a:t>Здатність спілкуватися державною мовою як усно, так і письмово.</a:t>
            </a:r>
            <a:endParaRPr lang="ru-RU" sz="2200" dirty="0"/>
          </a:p>
          <a:p>
            <a:pPr marL="457200" lvl="0" indent="-457200">
              <a:buFont typeface="+mj-lt"/>
              <a:buAutoNum type="arabicPeriod"/>
            </a:pPr>
            <a:r>
              <a:rPr lang="uk-UA" sz="2200" dirty="0">
                <a:solidFill>
                  <a:srgbClr val="0000CC"/>
                </a:solidFill>
              </a:rPr>
              <a:t>Здатність спілкуватися іноземною мовою</a:t>
            </a:r>
            <a:r>
              <a:rPr lang="uk-UA" sz="2200" dirty="0"/>
              <a:t>. </a:t>
            </a:r>
            <a:endParaRPr lang="ru-RU" sz="2200" dirty="0"/>
          </a:p>
          <a:p>
            <a:pPr marL="457200" lvl="0" indent="-457200">
              <a:buFont typeface="+mj-lt"/>
              <a:buAutoNum type="arabicPeriod"/>
            </a:pPr>
            <a:r>
              <a:rPr lang="uk-UA" sz="2200" dirty="0">
                <a:solidFill>
                  <a:srgbClr val="FF0000"/>
                </a:solidFill>
              </a:rPr>
              <a:t>Здатність вчитися і оволодівати сучасними знаннями</a:t>
            </a:r>
            <a:r>
              <a:rPr lang="uk-UA" sz="2200" dirty="0"/>
              <a:t>.</a:t>
            </a:r>
            <a:endParaRPr lang="ru-RU" sz="2200" dirty="0"/>
          </a:p>
          <a:p>
            <a:pPr marL="457200" lvl="0" indent="-457200">
              <a:buFont typeface="+mj-lt"/>
              <a:buAutoNum type="arabicPeriod"/>
            </a:pPr>
            <a:r>
              <a:rPr lang="uk-UA" sz="2200" dirty="0"/>
              <a:t>Здатність до пошуку, оброблення та аналізу інформації з різних джерел.</a:t>
            </a:r>
            <a:endParaRPr lang="ru-RU" sz="2200" dirty="0"/>
          </a:p>
          <a:p>
            <a:pPr marL="457200" lvl="0" indent="-457200">
              <a:buFont typeface="+mj-lt"/>
              <a:buAutoNum type="arabicPeriod"/>
            </a:pPr>
            <a:r>
              <a:rPr lang="uk-UA" sz="2200" dirty="0">
                <a:solidFill>
                  <a:srgbClr val="0000CC"/>
                </a:solidFill>
              </a:rPr>
              <a:t>Здатність генерувати нові ідеї (креативність).</a:t>
            </a:r>
            <a:endParaRPr lang="ru-RU" sz="2200" dirty="0">
              <a:solidFill>
                <a:srgbClr val="0000CC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uk-UA" sz="2200" dirty="0">
                <a:solidFill>
                  <a:srgbClr val="C00000"/>
                </a:solidFill>
              </a:rPr>
              <a:t>Здатність працювати в команді.</a:t>
            </a:r>
            <a:endParaRPr lang="ru-RU" sz="2200" dirty="0">
              <a:solidFill>
                <a:srgbClr val="C00000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uk-UA" sz="2200" dirty="0"/>
              <a:t>Здатність бути критичним і самокритичним.</a:t>
            </a:r>
            <a:endParaRPr lang="ru-RU" sz="2200" dirty="0"/>
          </a:p>
          <a:p>
            <a:pPr marL="457200" lvl="0" indent="-457200">
              <a:buFont typeface="+mj-lt"/>
              <a:buAutoNum type="arabicPeriod"/>
            </a:pPr>
            <a:r>
              <a:rPr lang="uk-UA" sz="2200" dirty="0">
                <a:solidFill>
                  <a:srgbClr val="0000CC"/>
                </a:solidFill>
              </a:rPr>
              <a:t>Здатність розробляти та управляти проектами. </a:t>
            </a:r>
            <a:endParaRPr lang="ru-RU" sz="2200" dirty="0">
              <a:solidFill>
                <a:srgbClr val="0000CC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uk-UA" sz="2200" dirty="0">
                <a:solidFill>
                  <a:srgbClr val="C00000"/>
                </a:solidFill>
              </a:rPr>
              <a:t>Здатність приймати обґрунтовані рішення.</a:t>
            </a:r>
            <a:endParaRPr lang="ru-RU" sz="2200" dirty="0">
              <a:solidFill>
                <a:srgbClr val="C00000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uk-UA" sz="2200" dirty="0"/>
              <a:t>Здатність оцінювати та забезпечувати якість виконуваних робіт.</a:t>
            </a:r>
            <a:endParaRPr lang="ru-RU" sz="2200" dirty="0"/>
          </a:p>
          <a:p>
            <a:pPr marL="457200" lvl="0" indent="-457200">
              <a:buFont typeface="+mj-lt"/>
              <a:buAutoNum type="arabicPeriod"/>
            </a:pPr>
            <a:r>
              <a:rPr lang="uk-UA" sz="2200" dirty="0"/>
              <a:t>Визначеність і наполегливість щодо поставлених завдань і взятих обов’язків.</a:t>
            </a:r>
            <a:endParaRPr lang="ru-RU" sz="2200" dirty="0"/>
          </a:p>
          <a:p>
            <a:pPr marL="457200" lvl="0" indent="-457200">
              <a:buFont typeface="+mj-lt"/>
              <a:buAutoNum type="arabicPeriod"/>
            </a:pPr>
            <a:r>
              <a:rPr lang="uk-UA" sz="2200" b="1" dirty="0">
                <a:solidFill>
                  <a:srgbClr val="C00000"/>
                </a:solidFill>
              </a:rPr>
              <a:t>Здатність діяти на основі етичних міркувань</a:t>
            </a:r>
            <a:endParaRPr lang="ru-RU" sz="2200" b="1" dirty="0">
              <a:solidFill>
                <a:srgbClr val="C00000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7303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52936"/>
            <a:ext cx="6608762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Объект 2"/>
          <p:cNvSpPr>
            <a:spLocks noGrp="1"/>
          </p:cNvSpPr>
          <p:nvPr>
            <p:ph idx="4294967295"/>
          </p:nvPr>
        </p:nvSpPr>
        <p:spPr>
          <a:xfrm>
            <a:off x="1033463" y="1412875"/>
            <a:ext cx="8110537" cy="1295400"/>
          </a:xfrm>
          <a:prstGeom prst="rect">
            <a:avLst/>
          </a:prstGeom>
          <a:ln w="57150" cmpd="thinThick">
            <a:solidFill>
              <a:srgbClr val="990000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uk-UA" sz="2400" b="1" i="1" dirty="0" smtClean="0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Число з фіксованою комою</a:t>
            </a:r>
            <a:r>
              <a:rPr lang="uk-UA" sz="2400" dirty="0" smtClean="0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 — це формат зображення числа з незмінним розташуванням коми, що відокремлює цілу частину числа від дробової. </a:t>
            </a:r>
          </a:p>
        </p:txBody>
      </p:sp>
      <p:sp>
        <p:nvSpPr>
          <p:cNvPr id="50181" name="Объект 2"/>
          <p:cNvSpPr txBox="1">
            <a:spLocks/>
          </p:cNvSpPr>
          <p:nvPr/>
        </p:nvSpPr>
        <p:spPr bwMode="auto">
          <a:xfrm>
            <a:off x="443269" y="4246760"/>
            <a:ext cx="8675687" cy="11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uk-UA" sz="2400" dirty="0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Для зображення додатних та від'ємних цілих чисел у комп'ютері застосовуються </a:t>
            </a:r>
            <a:r>
              <a:rPr lang="uk-UA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прямий, обернений та додатковий коди</a:t>
            </a:r>
            <a:r>
              <a:rPr lang="uk-UA" sz="2400" dirty="0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50182" name="Заголовок 1"/>
          <p:cNvSpPr txBox="1">
            <a:spLocks/>
          </p:cNvSpPr>
          <p:nvPr/>
        </p:nvSpPr>
        <p:spPr bwMode="auto">
          <a:xfrm>
            <a:off x="468312" y="764704"/>
            <a:ext cx="8675687" cy="6477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uk-UA" b="1" dirty="0">
                <a:solidFill>
                  <a:srgbClr val="0000CC"/>
                </a:solidFill>
              </a:rPr>
              <a:t>Числа з фіксованою комою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19128"/>
            <a:ext cx="9118956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/>
              <a:t>Зображення </a:t>
            </a:r>
            <a:r>
              <a:rPr lang="ru-RU" sz="3600" b="1" dirty="0" err="1" smtClean="0"/>
              <a:t>даних</a:t>
            </a:r>
            <a:r>
              <a:rPr lang="uk-UA" sz="3600" b="1" dirty="0" smtClean="0"/>
              <a:t> у комп'ютері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40026439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834" y="0"/>
            <a:ext cx="92758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05" name="Прямоугольник 4"/>
          <p:cNvGrpSpPr>
            <a:grpSpLocks/>
          </p:cNvGrpSpPr>
          <p:nvPr/>
        </p:nvGrpSpPr>
        <p:grpSpPr bwMode="auto">
          <a:xfrm>
            <a:off x="0" y="1341438"/>
            <a:ext cx="3316288" cy="5111750"/>
            <a:chOff x="0" y="749"/>
            <a:chExt cx="2339" cy="2991"/>
          </a:xfrm>
        </p:grpSpPr>
        <p:pic>
          <p:nvPicPr>
            <p:cNvPr id="51213" name="Прямоугольник 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49"/>
              <a:ext cx="2339" cy="2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14" name="Text Box 6"/>
            <p:cNvSpPr txBox="1">
              <a:spLocks noChangeArrowheads="1"/>
            </p:cNvSpPr>
            <p:nvPr/>
          </p:nvSpPr>
          <p:spPr bwMode="auto">
            <a:xfrm rot="278747">
              <a:off x="192" y="864"/>
              <a:ext cx="2002" cy="274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uk-UA" sz="2000" b="1" i="1" dirty="0">
                  <a:solidFill>
                    <a:srgbClr val="0D0D0D"/>
                  </a:solidFill>
                </a:rPr>
                <a:t>Прямий код</a:t>
              </a:r>
              <a:r>
                <a:rPr lang="uk-UA" sz="2000" b="1" dirty="0">
                  <a:solidFill>
                    <a:srgbClr val="0D0D0D"/>
                  </a:solidFill>
                </a:rPr>
                <a:t> </a:t>
              </a:r>
              <a:r>
                <a:rPr lang="uk-UA" sz="2000" dirty="0">
                  <a:solidFill>
                    <a:srgbClr val="0D0D0D"/>
                  </a:solidFill>
                </a:rPr>
                <a:t>від'ємного числа відрізняється від прямого коду додатного числа тим, що значення його знакового розряду (старшого біта числа) дорівнює 1, а не 0. Наприклад, прямим кодом числа </a:t>
              </a:r>
              <a:r>
                <a:rPr lang="uk-UA" sz="2000" b="1" dirty="0" smtClean="0">
                  <a:solidFill>
                    <a:srgbClr val="0000CC"/>
                  </a:solidFill>
                </a:rPr>
                <a:t>+5 </a:t>
              </a:r>
              <a:r>
                <a:rPr lang="uk-UA" sz="2000" b="1" dirty="0">
                  <a:solidFill>
                    <a:srgbClr val="0000CC"/>
                  </a:solidFill>
                </a:rPr>
                <a:t>є 0101</a:t>
              </a:r>
              <a:r>
                <a:rPr lang="uk-UA" sz="2000" dirty="0">
                  <a:solidFill>
                    <a:srgbClr val="0D0D0D"/>
                  </a:solidFill>
                </a:rPr>
                <a:t>, а прямим кодом числа </a:t>
              </a:r>
              <a:r>
                <a:rPr lang="uk-UA" sz="2000" b="1" dirty="0" smtClean="0">
                  <a:solidFill>
                    <a:srgbClr val="0000CC"/>
                  </a:solidFill>
                </a:rPr>
                <a:t>+127 </a:t>
              </a:r>
              <a:r>
                <a:rPr lang="uk-UA" sz="2000" b="1" dirty="0" smtClean="0">
                  <a:solidFill>
                    <a:srgbClr val="0000CC"/>
                  </a:solidFill>
                  <a:sym typeface="Symbol" panose="05050102010706020507" pitchFamily="18" charset="2"/>
                </a:rPr>
                <a:t></a:t>
              </a:r>
              <a:r>
                <a:rPr lang="uk-UA" sz="2000" b="1" dirty="0" smtClean="0">
                  <a:solidFill>
                    <a:srgbClr val="0000CC"/>
                  </a:solidFill>
                </a:rPr>
                <a:t> </a:t>
              </a:r>
              <a:r>
                <a:rPr lang="uk-UA" sz="2000" b="1" dirty="0">
                  <a:solidFill>
                    <a:srgbClr val="0000CC"/>
                  </a:solidFill>
                </a:rPr>
                <a:t>01111111</a:t>
              </a:r>
              <a:r>
                <a:rPr lang="uk-UA" sz="2000" dirty="0">
                  <a:solidFill>
                    <a:srgbClr val="0D0D0D"/>
                  </a:solidFill>
                </a:rPr>
                <a:t>. </a:t>
              </a:r>
            </a:p>
            <a:p>
              <a:r>
                <a:rPr lang="uk-UA" sz="2000" dirty="0">
                  <a:solidFill>
                    <a:srgbClr val="0D0D0D"/>
                  </a:solidFill>
                </a:rPr>
                <a:t>Відповідно, прямим кодом числа </a:t>
              </a:r>
              <a:r>
                <a:rPr lang="uk-UA" sz="2000" b="1" dirty="0">
                  <a:solidFill>
                    <a:srgbClr val="0000CC"/>
                  </a:solidFill>
                </a:rPr>
                <a:t>-5 є 1101</a:t>
              </a:r>
              <a:r>
                <a:rPr lang="uk-UA" sz="2000" dirty="0">
                  <a:solidFill>
                    <a:srgbClr val="0D0D0D"/>
                  </a:solidFill>
                </a:rPr>
                <a:t>, а числа </a:t>
              </a:r>
              <a:r>
                <a:rPr lang="uk-UA" sz="2000" b="1" dirty="0">
                  <a:solidFill>
                    <a:srgbClr val="0000CC"/>
                  </a:solidFill>
                </a:rPr>
                <a:t>-127 </a:t>
              </a:r>
              <a:r>
                <a:rPr lang="uk-UA" sz="2000" b="1" dirty="0">
                  <a:solidFill>
                    <a:srgbClr val="0000CC"/>
                  </a:solidFill>
                  <a:sym typeface="Symbol" panose="05050102010706020507" pitchFamily="18" charset="2"/>
                </a:rPr>
                <a:t></a:t>
              </a:r>
              <a:r>
                <a:rPr lang="uk-UA" sz="2000" b="1" dirty="0" smtClean="0">
                  <a:solidFill>
                    <a:srgbClr val="0000CC"/>
                  </a:solidFill>
                </a:rPr>
                <a:t> </a:t>
              </a:r>
              <a:r>
                <a:rPr lang="uk-UA" sz="2000" b="1" dirty="0">
                  <a:solidFill>
                    <a:srgbClr val="0000CC"/>
                  </a:solidFill>
                </a:rPr>
                <a:t>11111111</a:t>
              </a:r>
              <a:r>
                <a:rPr lang="uk-UA" sz="2000" dirty="0">
                  <a:solidFill>
                    <a:srgbClr val="0D0D0D"/>
                  </a:solidFill>
                </a:rPr>
                <a:t>.</a:t>
              </a:r>
            </a:p>
          </p:txBody>
        </p:sp>
      </p:grpSp>
      <p:grpSp>
        <p:nvGrpSpPr>
          <p:cNvPr id="51206" name="Прямоугольник 5"/>
          <p:cNvGrpSpPr>
            <a:grpSpLocks/>
          </p:cNvGrpSpPr>
          <p:nvPr/>
        </p:nvGrpSpPr>
        <p:grpSpPr bwMode="auto">
          <a:xfrm>
            <a:off x="2916238" y="1052513"/>
            <a:ext cx="3770312" cy="5805487"/>
            <a:chOff x="1839" y="806"/>
            <a:chExt cx="2373" cy="3495"/>
          </a:xfrm>
        </p:grpSpPr>
        <p:pic>
          <p:nvPicPr>
            <p:cNvPr id="51211" name="Прямоугольник 5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9" y="806"/>
              <a:ext cx="2373" cy="3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12" name="Text Box 9"/>
            <p:cNvSpPr txBox="1">
              <a:spLocks noChangeArrowheads="1"/>
            </p:cNvSpPr>
            <p:nvPr/>
          </p:nvSpPr>
          <p:spPr bwMode="auto">
            <a:xfrm rot="357737">
              <a:off x="2074" y="927"/>
              <a:ext cx="1944" cy="3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uk-UA" sz="1900" b="1" i="1" dirty="0">
                  <a:solidFill>
                    <a:srgbClr val="0D0D0D"/>
                  </a:solidFill>
                </a:rPr>
                <a:t>Обернений код</a:t>
              </a:r>
              <a:r>
                <a:rPr lang="uk-UA" sz="1900" b="1" dirty="0">
                  <a:solidFill>
                    <a:srgbClr val="0D0D0D"/>
                  </a:solidFill>
                </a:rPr>
                <a:t> </a:t>
              </a:r>
              <a:r>
                <a:rPr lang="uk-UA" sz="1900" dirty="0">
                  <a:solidFill>
                    <a:srgbClr val="0D0D0D"/>
                  </a:solidFill>
                </a:rPr>
                <a:t>від'ємного числа можна отримати шляхом доповнення кожного розряду відповідного додатного значення до одиниці, тобто у всіх розрядах, зокрема й знаковому, нулі потрібно замінити одиницями, а одиниці — нулями. Ця операція еквівалентна відніманню числа від 2"-1 (наприклад, від 1111 для </a:t>
              </a:r>
              <a:r>
                <a:rPr lang="uk-UA" sz="1900" dirty="0" err="1">
                  <a:solidFill>
                    <a:srgbClr val="0D0D0D"/>
                  </a:solidFill>
                </a:rPr>
                <a:t>чотирирозрядних</a:t>
              </a:r>
              <a:r>
                <a:rPr lang="uk-UA" sz="1900" dirty="0">
                  <a:solidFill>
                    <a:srgbClr val="0D0D0D"/>
                  </a:solidFill>
                </a:rPr>
                <a:t> чисел). Відтак обернений код числа </a:t>
              </a:r>
              <a:r>
                <a:rPr lang="uk-UA" sz="1900" b="1" dirty="0">
                  <a:solidFill>
                    <a:srgbClr val="0000CC"/>
                  </a:solidFill>
                </a:rPr>
                <a:t>-5</a:t>
              </a:r>
              <a:r>
                <a:rPr lang="uk-UA" sz="1900" dirty="0">
                  <a:solidFill>
                    <a:srgbClr val="0D0D0D"/>
                  </a:solidFill>
                </a:rPr>
                <a:t> записується як </a:t>
              </a:r>
              <a:r>
                <a:rPr lang="uk-UA" sz="1900" b="1" dirty="0">
                  <a:solidFill>
                    <a:srgbClr val="0000CC"/>
                  </a:solidFill>
                </a:rPr>
                <a:t>1010</a:t>
              </a:r>
              <a:r>
                <a:rPr lang="uk-UA" sz="1900" dirty="0">
                  <a:solidFill>
                    <a:srgbClr val="0D0D0D"/>
                  </a:solidFill>
                </a:rPr>
                <a:t>, а числа </a:t>
              </a:r>
              <a:r>
                <a:rPr lang="uk-UA" sz="1900" b="1" dirty="0">
                  <a:solidFill>
                    <a:srgbClr val="0000CC"/>
                  </a:solidFill>
                </a:rPr>
                <a:t>-127</a:t>
              </a:r>
              <a:r>
                <a:rPr lang="uk-UA" sz="1900" dirty="0">
                  <a:solidFill>
                    <a:srgbClr val="0D0D0D"/>
                  </a:solidFill>
                </a:rPr>
                <a:t> — як </a:t>
              </a:r>
              <a:r>
                <a:rPr lang="uk-UA" sz="1900" dirty="0">
                  <a:solidFill>
                    <a:srgbClr val="0000CC"/>
                  </a:solidFill>
                </a:rPr>
                <a:t>10000000</a:t>
              </a:r>
              <a:r>
                <a:rPr lang="uk-UA" sz="1900" dirty="0">
                  <a:solidFill>
                    <a:srgbClr val="0D0D0D"/>
                  </a:solidFill>
                </a:rPr>
                <a:t>.</a:t>
              </a:r>
            </a:p>
          </p:txBody>
        </p:sp>
      </p:grpSp>
      <p:grpSp>
        <p:nvGrpSpPr>
          <p:cNvPr id="51207" name="Прямоугольник 6"/>
          <p:cNvGrpSpPr>
            <a:grpSpLocks/>
          </p:cNvGrpSpPr>
          <p:nvPr/>
        </p:nvGrpSpPr>
        <p:grpSpPr bwMode="auto">
          <a:xfrm>
            <a:off x="6516688" y="1412875"/>
            <a:ext cx="2627312" cy="5040313"/>
            <a:chOff x="4001" y="868"/>
            <a:chExt cx="1801" cy="2914"/>
          </a:xfrm>
        </p:grpSpPr>
        <p:pic>
          <p:nvPicPr>
            <p:cNvPr id="51209" name="Прямоугольник 6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1" y="868"/>
              <a:ext cx="1801" cy="2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10" name="Text Box 12"/>
            <p:cNvSpPr txBox="1">
              <a:spLocks noChangeArrowheads="1"/>
            </p:cNvSpPr>
            <p:nvPr/>
          </p:nvSpPr>
          <p:spPr bwMode="auto">
            <a:xfrm>
              <a:off x="4079" y="888"/>
              <a:ext cx="1613" cy="27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uk-UA" sz="2000" b="1" i="1" dirty="0">
                  <a:solidFill>
                    <a:srgbClr val="0D0D0D"/>
                  </a:solidFill>
                </a:rPr>
                <a:t>Додатковий код</a:t>
              </a:r>
              <a:r>
                <a:rPr lang="uk-UA" sz="2000" b="1" dirty="0">
                  <a:solidFill>
                    <a:srgbClr val="0D0D0D"/>
                  </a:solidFill>
                </a:rPr>
                <a:t> </a:t>
              </a:r>
              <a:r>
                <a:rPr lang="uk-UA" sz="2000" dirty="0">
                  <a:solidFill>
                    <a:srgbClr val="0D0D0D"/>
                  </a:solidFill>
                </a:rPr>
                <a:t>від'ємного числа можна отримати шляхом додавання одиниці до молодшого розряду оберненого коду або відніманням модуля числа від 2</a:t>
              </a:r>
              <a:r>
                <a:rPr lang="en-US" sz="2000" baseline="30000" dirty="0">
                  <a:solidFill>
                    <a:srgbClr val="0D0D0D"/>
                  </a:solidFill>
                </a:rPr>
                <a:t>n</a:t>
              </a:r>
              <a:r>
                <a:rPr lang="uk-UA" sz="2000" dirty="0">
                  <a:solidFill>
                    <a:srgbClr val="0D0D0D"/>
                  </a:solidFill>
                </a:rPr>
                <a:t>. Наприклад, додатковий код числа </a:t>
              </a:r>
              <a:r>
                <a:rPr lang="uk-UA" sz="2000" b="1" dirty="0">
                  <a:solidFill>
                    <a:srgbClr val="0000CC"/>
                  </a:solidFill>
                </a:rPr>
                <a:t>-5</a:t>
              </a:r>
              <a:r>
                <a:rPr lang="uk-UA" sz="2000" dirty="0">
                  <a:solidFill>
                    <a:srgbClr val="0D0D0D"/>
                  </a:solidFill>
                </a:rPr>
                <a:t> записується як </a:t>
              </a:r>
              <a:r>
                <a:rPr lang="uk-UA" sz="2000" b="1" dirty="0">
                  <a:solidFill>
                    <a:srgbClr val="0D0D0D"/>
                  </a:solidFill>
                </a:rPr>
                <a:t>1011</a:t>
              </a:r>
              <a:r>
                <a:rPr lang="uk-UA" sz="2000" dirty="0">
                  <a:solidFill>
                    <a:srgbClr val="0D0D0D"/>
                  </a:solidFill>
                </a:rPr>
                <a:t>, а код числа      </a:t>
              </a:r>
              <a:endParaRPr lang="en-US" sz="2000" dirty="0">
                <a:solidFill>
                  <a:srgbClr val="0D0D0D"/>
                </a:solidFill>
              </a:endParaRPr>
            </a:p>
            <a:p>
              <a:pPr eaLnBrk="1" hangingPunct="1"/>
              <a:r>
                <a:rPr lang="uk-UA" sz="2000" b="1" dirty="0">
                  <a:solidFill>
                    <a:srgbClr val="0000CC"/>
                  </a:solidFill>
                </a:rPr>
                <a:t>-127 </a:t>
              </a:r>
              <a:r>
                <a:rPr lang="uk-UA" sz="2000" dirty="0">
                  <a:solidFill>
                    <a:srgbClr val="0D0D0D"/>
                  </a:solidFill>
                </a:rPr>
                <a:t>— як </a:t>
              </a:r>
              <a:r>
                <a:rPr lang="uk-UA" sz="2000" b="1" dirty="0">
                  <a:solidFill>
                    <a:srgbClr val="0000CC"/>
                  </a:solidFill>
                </a:rPr>
                <a:t>10000001</a:t>
              </a:r>
              <a:r>
                <a:rPr lang="uk-UA" sz="2000" dirty="0">
                  <a:solidFill>
                    <a:srgbClr val="0D0D0D"/>
                  </a:solidFill>
                </a:rPr>
                <a:t>.</a:t>
              </a:r>
            </a:p>
          </p:txBody>
        </p:sp>
      </p:grpSp>
      <p:sp>
        <p:nvSpPr>
          <p:cNvPr id="51208" name="Заголовок 1"/>
          <p:cNvSpPr txBox="1">
            <a:spLocks/>
          </p:cNvSpPr>
          <p:nvPr/>
        </p:nvSpPr>
        <p:spPr bwMode="auto">
          <a:xfrm>
            <a:off x="-131834" y="0"/>
            <a:ext cx="9275834" cy="6477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uk-UA" sz="3200" b="1" dirty="0">
                <a:solidFill>
                  <a:schemeClr val="bg1"/>
                </a:solidFill>
              </a:rPr>
              <a:t>Числа з фіксованою комою</a:t>
            </a:r>
          </a:p>
        </p:txBody>
      </p:sp>
    </p:spTree>
    <p:extLst>
      <p:ext uri="{BB962C8B-B14F-4D97-AF65-F5344CB8AC3E}">
        <p14:creationId xmlns:p14="http://schemas.microsoft.com/office/powerpoint/2010/main" val="38215768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113" name="Group 33"/>
          <p:cNvGraphicFramePr>
            <a:graphicFrameLocks noGrp="1"/>
          </p:cNvGraphicFramePr>
          <p:nvPr>
            <p:extLst/>
          </p:nvPr>
        </p:nvGraphicFramePr>
        <p:xfrm>
          <a:off x="539750" y="1268413"/>
          <a:ext cx="8280400" cy="2376488"/>
        </p:xfrm>
        <a:graphic>
          <a:graphicData uri="http://schemas.openxmlformats.org/drawingml/2006/table">
            <a:tbl>
              <a:tblPr/>
              <a:tblGrid>
                <a:gridCol w="2374900"/>
                <a:gridCol w="1368425"/>
                <a:gridCol w="1512888"/>
                <a:gridCol w="1368425"/>
                <a:gridCol w="1655762"/>
              </a:tblGrid>
              <a:tr h="792163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Прямий код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-5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20725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Обернений код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r>
                        <a:rPr kumimoji="0" 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-5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010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</a:tr>
              <a:tr h="863600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Додатковий код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0101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-5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1011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F5FF"/>
                    </a:solidFill>
                  </a:tcPr>
                </a:tc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0" y="55201"/>
            <a:ext cx="9144000" cy="58477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uk-UA" sz="3200" b="1" dirty="0" smtClean="0"/>
              <a:t>Числа з фіксованою комою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133746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462411">
            <a:off x="-160638" y="862013"/>
            <a:ext cx="1979613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Объект 2"/>
          <p:cNvSpPr>
            <a:spLocks noGrp="1"/>
          </p:cNvSpPr>
          <p:nvPr>
            <p:ph idx="4294967295"/>
          </p:nvPr>
        </p:nvSpPr>
        <p:spPr>
          <a:xfrm>
            <a:off x="1295400" y="2218081"/>
            <a:ext cx="7848600" cy="3311525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uk-UA" sz="2400" dirty="0" smtClean="0">
                <a:solidFill>
                  <a:srgbClr val="0D0D0D"/>
                </a:solidFill>
              </a:rPr>
              <a:t>Існують дуже великі (</a:t>
            </a:r>
            <a:r>
              <a:rPr lang="uk-UA" sz="2400" b="1" dirty="0" smtClean="0">
                <a:solidFill>
                  <a:srgbClr val="0D0D0D"/>
                </a:solidFill>
              </a:rPr>
              <a:t>маса Сонця 2</a:t>
            </a:r>
            <a:r>
              <a:rPr lang="uk-UA" sz="2400" b="1" dirty="0" smtClean="0">
                <a:solidFill>
                  <a:srgbClr val="0D0D0D"/>
                </a:solidFill>
                <a:sym typeface="Symbol" pitchFamily="18" charset="2"/>
              </a:rPr>
              <a:t></a:t>
            </a:r>
            <a:r>
              <a:rPr lang="uk-UA" sz="2400" b="1" dirty="0" smtClean="0">
                <a:solidFill>
                  <a:srgbClr val="0D0D0D"/>
                </a:solidFill>
              </a:rPr>
              <a:t>10</a:t>
            </a:r>
            <a:r>
              <a:rPr lang="uk-UA" sz="2400" b="1" baseline="30000" dirty="0" smtClean="0">
                <a:solidFill>
                  <a:srgbClr val="0D0D0D"/>
                </a:solidFill>
              </a:rPr>
              <a:t>30</a:t>
            </a:r>
            <a:r>
              <a:rPr lang="uk-UA" sz="2400" b="1" dirty="0" smtClean="0">
                <a:solidFill>
                  <a:srgbClr val="0D0D0D"/>
                </a:solidFill>
              </a:rPr>
              <a:t> кг</a:t>
            </a:r>
            <a:r>
              <a:rPr lang="uk-UA" sz="2400" dirty="0" smtClean="0">
                <a:solidFill>
                  <a:srgbClr val="0D0D0D"/>
                </a:solidFill>
              </a:rPr>
              <a:t>) або дуже маленькі дійсні числа (</a:t>
            </a:r>
            <a:r>
              <a:rPr lang="uk-UA" sz="2400" b="1" dirty="0" smtClean="0">
                <a:solidFill>
                  <a:srgbClr val="0D0D0D"/>
                </a:solidFill>
              </a:rPr>
              <a:t>маса електрона  9</a:t>
            </a:r>
            <a:r>
              <a:rPr lang="uk-UA" sz="2400" b="1" dirty="0" smtClean="0">
                <a:solidFill>
                  <a:srgbClr val="0D0D0D"/>
                </a:solidFill>
                <a:sym typeface="Symbol" pitchFamily="18" charset="2"/>
              </a:rPr>
              <a:t></a:t>
            </a:r>
            <a:r>
              <a:rPr lang="uk-UA" sz="2400" b="1" dirty="0" smtClean="0">
                <a:solidFill>
                  <a:srgbClr val="0D0D0D"/>
                </a:solidFill>
              </a:rPr>
              <a:t>10</a:t>
            </a:r>
            <a:r>
              <a:rPr lang="uk-UA" sz="2400" b="1" baseline="30000" dirty="0" smtClean="0">
                <a:solidFill>
                  <a:srgbClr val="0D0D0D"/>
                </a:solidFill>
              </a:rPr>
              <a:t>-28</a:t>
            </a:r>
            <a:r>
              <a:rPr lang="uk-UA" sz="2400" b="1" dirty="0" smtClean="0">
                <a:solidFill>
                  <a:srgbClr val="0D0D0D"/>
                </a:solidFill>
              </a:rPr>
              <a:t> г</a:t>
            </a:r>
            <a:r>
              <a:rPr lang="uk-UA" sz="2400" dirty="0" smtClean="0">
                <a:solidFill>
                  <a:srgbClr val="0D0D0D"/>
                </a:solidFill>
              </a:rPr>
              <a:t>). Записати в пам'ять комп'ютера подібні числа з урахуванням усіх значущих цифр і виконати над ними арифметичні операції, використовуючи арифметику з фіксованою комою, неможливо.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uk-UA" sz="2400" dirty="0" smtClean="0">
                <a:solidFill>
                  <a:srgbClr val="0D0D0D"/>
                </a:solidFill>
              </a:rPr>
              <a:t>У цьому випадку для записування чисел використовують </a:t>
            </a:r>
            <a:r>
              <a:rPr lang="uk-UA" sz="2400" b="1" dirty="0" smtClean="0">
                <a:solidFill>
                  <a:srgbClr val="000099"/>
                </a:solidFill>
              </a:rPr>
              <a:t>формат із плаваючою комою</a:t>
            </a:r>
            <a:r>
              <a:rPr lang="uk-UA" sz="2400" dirty="0" smtClean="0">
                <a:solidFill>
                  <a:srgbClr val="0D0D0D"/>
                </a:solidFill>
              </a:rPr>
              <a:t>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/>
              <a:t>Числа з плаваючою комою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164854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Объект 2"/>
          <p:cNvSpPr>
            <a:spLocks noGrp="1"/>
          </p:cNvSpPr>
          <p:nvPr>
            <p:ph idx="4294967295"/>
          </p:nvPr>
        </p:nvSpPr>
        <p:spPr>
          <a:xfrm>
            <a:off x="308919" y="1268413"/>
            <a:ext cx="8835082" cy="45354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r>
              <a:rPr lang="uk-UA" sz="2400" dirty="0" smtClean="0">
                <a:solidFill>
                  <a:srgbClr val="0D0D0D"/>
                </a:solidFill>
              </a:rPr>
              <a:t>Число розбивається на дві групи цифр.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uk-UA" sz="2400" dirty="0" smtClean="0">
                <a:solidFill>
                  <a:srgbClr val="0D0D0D"/>
                </a:solidFill>
              </a:rPr>
              <a:t>Першу групу цифр називають </a:t>
            </a:r>
            <a:r>
              <a:rPr lang="uk-UA" sz="2400" b="1" dirty="0" smtClean="0">
                <a:solidFill>
                  <a:srgbClr val="000099"/>
                </a:solidFill>
              </a:rPr>
              <a:t>мантисою</a:t>
            </a:r>
            <a:r>
              <a:rPr lang="uk-UA" sz="2400" dirty="0" smtClean="0">
                <a:solidFill>
                  <a:srgbClr val="0D0D0D"/>
                </a:solidFill>
              </a:rPr>
              <a:t>, другу — </a:t>
            </a:r>
            <a:r>
              <a:rPr lang="uk-UA" sz="2400" b="1" dirty="0" smtClean="0">
                <a:solidFill>
                  <a:srgbClr val="000099"/>
                </a:solidFill>
              </a:rPr>
              <a:t>порядком</a:t>
            </a:r>
            <a:r>
              <a:rPr lang="uk-UA" sz="2400" dirty="0" smtClean="0">
                <a:solidFill>
                  <a:srgbClr val="0D0D0D"/>
                </a:solidFill>
              </a:rPr>
              <a:t>.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uk-UA" sz="2400" dirty="0" smtClean="0">
                <a:solidFill>
                  <a:srgbClr val="0D0D0D"/>
                </a:solidFill>
              </a:rPr>
              <a:t>Число записується у вигляді добутку.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sz="2400" dirty="0" smtClean="0">
              <a:solidFill>
                <a:srgbClr val="0D0D0D"/>
              </a:solidFill>
            </a:endParaRPr>
          </a:p>
          <a:p>
            <a:pPr marL="0" indent="0" eaLnBrk="1" hangingPunct="1">
              <a:buFont typeface="Wingdings" pitchFamily="2" charset="2"/>
              <a:buNone/>
            </a:pPr>
            <a:endParaRPr lang="uk-UA" sz="2400" dirty="0" smtClean="0">
              <a:solidFill>
                <a:srgbClr val="0D0D0D"/>
              </a:solidFill>
            </a:endParaRPr>
          </a:p>
          <a:p>
            <a:pPr marL="0" indent="0" eaLnBrk="1" hangingPunct="1">
              <a:buFont typeface="Wingdings" pitchFamily="2" charset="2"/>
              <a:buNone/>
            </a:pPr>
            <a:endParaRPr lang="uk-UA" sz="2400" dirty="0" smtClean="0">
              <a:solidFill>
                <a:srgbClr val="0D0D0D"/>
              </a:solidFill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uk-UA" sz="2400" dirty="0" smtClean="0">
                <a:solidFill>
                  <a:srgbClr val="0D0D0D"/>
                </a:solidFill>
              </a:rPr>
              <a:t>Тут</a:t>
            </a:r>
            <a:r>
              <a:rPr lang="uk-UA" sz="2400" i="1" dirty="0" smtClean="0">
                <a:solidFill>
                  <a:srgbClr val="0D0D0D"/>
                </a:solidFill>
              </a:rPr>
              <a:t> </a:t>
            </a:r>
            <a:r>
              <a:rPr lang="en-US" sz="2400" i="1" dirty="0" smtClean="0">
                <a:solidFill>
                  <a:srgbClr val="0D0D0D"/>
                </a:solidFill>
              </a:rPr>
              <a:t>Y</a:t>
            </a:r>
            <a:r>
              <a:rPr lang="en-US" sz="2400" dirty="0" smtClean="0">
                <a:solidFill>
                  <a:srgbClr val="0D0D0D"/>
                </a:solidFill>
              </a:rPr>
              <a:t> </a:t>
            </a:r>
            <a:r>
              <a:rPr lang="uk-UA" sz="2400" dirty="0" smtClean="0">
                <a:solidFill>
                  <a:srgbClr val="0D0D0D"/>
                </a:solidFill>
              </a:rPr>
              <a:t>— значення дійсного числа;</a:t>
            </a:r>
            <a:r>
              <a:rPr lang="uk-UA" sz="2400" i="1" dirty="0" smtClean="0">
                <a:solidFill>
                  <a:srgbClr val="0D0D0D"/>
                </a:solidFill>
              </a:rPr>
              <a:t>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uk-UA" sz="2400" i="1" dirty="0" smtClean="0">
                <a:solidFill>
                  <a:srgbClr val="0D0D0D"/>
                </a:solidFill>
              </a:rPr>
              <a:t>М</a:t>
            </a:r>
            <a:r>
              <a:rPr lang="uk-UA" sz="2400" dirty="0" smtClean="0">
                <a:solidFill>
                  <a:srgbClr val="0D0D0D"/>
                </a:solidFill>
              </a:rPr>
              <a:t> — мантиса числа;   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rgbClr val="0D0D0D"/>
                </a:solidFill>
              </a:rPr>
              <a:t>S </a:t>
            </a:r>
            <a:r>
              <a:rPr lang="uk-UA" sz="2400" dirty="0" smtClean="0">
                <a:solidFill>
                  <a:srgbClr val="0D0D0D"/>
                </a:solidFill>
              </a:rPr>
              <a:t>— основа системи числення;</a:t>
            </a:r>
            <a:r>
              <a:rPr lang="uk-UA" sz="2400" i="1" dirty="0" smtClean="0">
                <a:solidFill>
                  <a:srgbClr val="0D0D0D"/>
                </a:solidFill>
              </a:rPr>
              <a:t>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400" i="1" dirty="0" smtClean="0">
                <a:solidFill>
                  <a:srgbClr val="0D0D0D"/>
                </a:solidFill>
              </a:rPr>
              <a:t>p</a:t>
            </a:r>
            <a:r>
              <a:rPr lang="en-US" sz="2400" dirty="0" smtClean="0">
                <a:solidFill>
                  <a:srgbClr val="0D0D0D"/>
                </a:solidFill>
              </a:rPr>
              <a:t> </a:t>
            </a:r>
            <a:r>
              <a:rPr lang="uk-UA" sz="2400" dirty="0" smtClean="0">
                <a:solidFill>
                  <a:srgbClr val="0D0D0D"/>
                </a:solidFill>
              </a:rPr>
              <a:t>— порядок числа.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767699" y="2771861"/>
            <a:ext cx="2532062" cy="938213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0D0D0D"/>
                </a:solidFill>
              </a:rPr>
              <a:t>Y</a:t>
            </a:r>
            <a:r>
              <a:rPr lang="ru-RU" sz="2400" b="1" dirty="0">
                <a:solidFill>
                  <a:srgbClr val="0D0D0D"/>
                </a:solidFill>
              </a:rPr>
              <a:t> = ±</a:t>
            </a:r>
            <a:r>
              <a:rPr lang="en-US" sz="2400" b="1" dirty="0">
                <a:solidFill>
                  <a:srgbClr val="0D0D0D"/>
                </a:solidFill>
              </a:rPr>
              <a:t>M</a:t>
            </a:r>
            <a:r>
              <a:rPr lang="en-US" sz="2400" b="1" dirty="0">
                <a:solidFill>
                  <a:srgbClr val="0D0D0D"/>
                </a:solidFill>
                <a:sym typeface="Symbol" pitchFamily="18" charset="2"/>
              </a:rPr>
              <a:t></a:t>
            </a:r>
            <a:r>
              <a:rPr lang="en-US" sz="2400" b="1" dirty="0">
                <a:solidFill>
                  <a:srgbClr val="0D0D0D"/>
                </a:solidFill>
              </a:rPr>
              <a:t> S</a:t>
            </a:r>
            <a:r>
              <a:rPr lang="ru-RU" sz="2400" b="1" baseline="30000" dirty="0">
                <a:solidFill>
                  <a:srgbClr val="0D0D0D"/>
                </a:solidFill>
              </a:rPr>
              <a:t>±</a:t>
            </a:r>
            <a:r>
              <a:rPr lang="en-US" sz="2400" b="1" baseline="30000" dirty="0">
                <a:solidFill>
                  <a:srgbClr val="0D0D0D"/>
                </a:solidFill>
              </a:rPr>
              <a:t>p</a:t>
            </a:r>
            <a:endParaRPr lang="uk-UA" sz="2400" b="1" dirty="0">
              <a:solidFill>
                <a:srgbClr val="0D0D0D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/>
              <a:t>Числа з плаваючою комою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2655590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Объект 2"/>
          <p:cNvSpPr>
            <a:spLocks noGrp="1"/>
          </p:cNvSpPr>
          <p:nvPr>
            <p:ph idx="4294967295"/>
          </p:nvPr>
        </p:nvSpPr>
        <p:spPr>
          <a:xfrm>
            <a:off x="234156" y="1037431"/>
            <a:ext cx="8909844" cy="2592388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000099"/>
              </a:buClr>
              <a:buFont typeface="Wingdings" panose="05000000000000000000" pitchFamily="2" charset="2"/>
              <a:buChar char="q"/>
            </a:pPr>
            <a:r>
              <a:rPr lang="uk-UA" sz="2300" dirty="0" smtClean="0">
                <a:latin typeface="Arial" pitchFamily="34" charset="0"/>
                <a:cs typeface="Arial" pitchFamily="34" charset="0"/>
              </a:rPr>
              <a:t> Мантиса (дріб зі знаком) і порядок (ціле число зі знаком) зображуються в системі числення з основою 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uk-UA" sz="23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eaLnBrk="1" hangingPunct="1">
              <a:spcBef>
                <a:spcPct val="0"/>
              </a:spcBef>
              <a:buClr>
                <a:srgbClr val="000099"/>
              </a:buClr>
              <a:buFont typeface="Wingdings" panose="05000000000000000000" pitchFamily="2" charset="2"/>
              <a:buChar char="q"/>
            </a:pPr>
            <a:r>
              <a:rPr lang="uk-UA" sz="2300" dirty="0" smtClean="0">
                <a:latin typeface="Arial" pitchFamily="34" charset="0"/>
                <a:cs typeface="Arial" pitchFamily="34" charset="0"/>
              </a:rPr>
              <a:t> Знак числа збігається зі знаком мантиси. </a:t>
            </a:r>
          </a:p>
          <a:p>
            <a:pPr eaLnBrk="1" hangingPunct="1">
              <a:spcBef>
                <a:spcPct val="0"/>
              </a:spcBef>
              <a:buClr>
                <a:srgbClr val="000099"/>
              </a:buClr>
              <a:buFont typeface="Wingdings" panose="05000000000000000000" pitchFamily="2" charset="2"/>
              <a:buChar char="q"/>
            </a:pPr>
            <a:r>
              <a:rPr lang="uk-UA" sz="2300" dirty="0" smtClean="0">
                <a:latin typeface="Arial" pitchFamily="34" charset="0"/>
                <a:cs typeface="Arial" pitchFamily="34" charset="0"/>
              </a:rPr>
              <a:t> Порядок </a:t>
            </a:r>
            <a:r>
              <a:rPr lang="en-US" sz="2300" b="1" i="1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uk-UA" sz="2300" dirty="0" smtClean="0">
                <a:latin typeface="Arial" pitchFamily="34" charset="0"/>
                <a:cs typeface="Arial" pitchFamily="34" charset="0"/>
              </a:rPr>
              <a:t>є додатним або від'ємним цілим числом і визначає положення коми в числі </a:t>
            </a:r>
            <a:r>
              <a:rPr lang="en-US" sz="2300" b="1" i="1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uk-UA" sz="23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eaLnBrk="1" hangingPunct="1">
              <a:spcBef>
                <a:spcPct val="0"/>
              </a:spcBef>
              <a:buClr>
                <a:srgbClr val="000099"/>
              </a:buClr>
              <a:buFont typeface="Wingdings" panose="05000000000000000000" pitchFamily="2" charset="2"/>
              <a:buChar char="q"/>
            </a:pPr>
            <a:r>
              <a:rPr lang="uk-UA" sz="23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 У мантисі зберігаються значущі цифри числа, а порядок визначає величину числа.</a:t>
            </a:r>
          </a:p>
        </p:txBody>
      </p:sp>
      <p:sp>
        <p:nvSpPr>
          <p:cNvPr id="55300" name="Rectangle 8"/>
          <p:cNvSpPr>
            <a:spLocks noChangeArrowheads="1"/>
          </p:cNvSpPr>
          <p:nvPr/>
        </p:nvSpPr>
        <p:spPr bwMode="auto">
          <a:xfrm>
            <a:off x="0" y="2333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endParaRPr lang="uk-UA"/>
          </a:p>
        </p:txBody>
      </p:sp>
      <p:graphicFrame>
        <p:nvGraphicFramePr>
          <p:cNvPr id="5530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463912"/>
              </p:ext>
            </p:extLst>
          </p:nvPr>
        </p:nvGraphicFramePr>
        <p:xfrm>
          <a:off x="370703" y="3348681"/>
          <a:ext cx="8328454" cy="3033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r:id="rId3" imgW="4266720" imgH="3029760" progId="CorelDRAW.Graphic.12">
                  <p:embed/>
                </p:oleObj>
              </mc:Choice>
              <mc:Fallback>
                <p:oleObj r:id="rId3" imgW="4266720" imgH="3029760" progId="CorelDRAW.Graphic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03" y="3348681"/>
                        <a:ext cx="8328454" cy="303306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Мантиса</a:t>
            </a:r>
            <a:r>
              <a:rPr lang="ru-RU" sz="3600" b="1" dirty="0" smtClean="0"/>
              <a:t> та порядок числа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926314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0" y="2333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endParaRPr lang="uk-UA"/>
          </a:p>
        </p:txBody>
      </p:sp>
      <p:pic>
        <p:nvPicPr>
          <p:cNvPr id="57348" name="Picture 6" descr="lec11_clip_image00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125538"/>
            <a:ext cx="7812087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Мантиса</a:t>
            </a:r>
            <a:r>
              <a:rPr lang="ru-RU" sz="3600" b="1" dirty="0" smtClean="0"/>
              <a:t> та порядок числа</a:t>
            </a:r>
            <a:endParaRPr lang="ru-RU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6858000" y="2100649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>
                <a:solidFill>
                  <a:srgbClr val="0000CC"/>
                </a:solidFill>
              </a:rPr>
              <a:t>мантиса</a:t>
            </a:r>
            <a:endParaRPr lang="ru-RU" sz="2000" dirty="0">
              <a:solidFill>
                <a:srgbClr val="0000CC"/>
              </a:solidFill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6104238" y="2434281"/>
            <a:ext cx="951470" cy="6919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27620" y="1529684"/>
            <a:ext cx="1102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>
                <a:solidFill>
                  <a:srgbClr val="0000CC"/>
                </a:solidFill>
              </a:rPr>
              <a:t>порядок</a:t>
            </a:r>
            <a:endParaRPr lang="ru-RU" sz="2000" dirty="0">
              <a:solidFill>
                <a:srgbClr val="0000CC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3522795" y="1808781"/>
            <a:ext cx="795484" cy="13174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6902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6"/>
          <p:cNvSpPr>
            <a:spLocks noChangeArrowheads="1"/>
          </p:cNvSpPr>
          <p:nvPr/>
        </p:nvSpPr>
        <p:spPr bwMode="auto">
          <a:xfrm>
            <a:off x="110136" y="1289923"/>
            <a:ext cx="9033864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533400" indent="-533400" algn="ctr" eaLnBrk="1" hangingPunct="1">
              <a:buSzPct val="75000"/>
              <a:buFont typeface="Wingdings" pitchFamily="2" charset="2"/>
              <a:buNone/>
            </a:pPr>
            <a:r>
              <a:rPr lang="uk-UA" sz="2100" dirty="0" smtClean="0">
                <a:solidFill>
                  <a:srgbClr val="800000"/>
                </a:solidFill>
              </a:rPr>
              <a:t>Зобразити </a:t>
            </a:r>
            <a:r>
              <a:rPr lang="uk-UA" sz="2100" dirty="0">
                <a:solidFill>
                  <a:srgbClr val="800000"/>
                </a:solidFill>
              </a:rPr>
              <a:t>десяткове число </a:t>
            </a:r>
            <a:r>
              <a:rPr lang="uk-UA" sz="2100" b="1" dirty="0">
                <a:solidFill>
                  <a:srgbClr val="800000"/>
                </a:solidFill>
              </a:rPr>
              <a:t>–15,375</a:t>
            </a:r>
            <a:r>
              <a:rPr lang="uk-UA" sz="2100" b="1" baseline="-25000" dirty="0">
                <a:solidFill>
                  <a:srgbClr val="800000"/>
                </a:solidFill>
              </a:rPr>
              <a:t>10</a:t>
            </a:r>
            <a:r>
              <a:rPr lang="uk-UA" sz="2100" dirty="0">
                <a:solidFill>
                  <a:srgbClr val="800000"/>
                </a:solidFill>
              </a:rPr>
              <a:t> у форматі з плаваючою комою. </a:t>
            </a:r>
          </a:p>
          <a:p>
            <a:pPr eaLnBrk="1" hangingPunct="1">
              <a:buSzPct val="75000"/>
            </a:pPr>
            <a:r>
              <a:rPr lang="uk-UA" sz="2100" dirty="0" smtClean="0"/>
              <a:t>1. Перевести десяткове число </a:t>
            </a:r>
            <a:r>
              <a:rPr lang="uk-UA" sz="2100" dirty="0"/>
              <a:t>в двійкову систему </a:t>
            </a:r>
            <a:r>
              <a:rPr lang="uk-UA" sz="2100" dirty="0" smtClean="0"/>
              <a:t>числення:   </a:t>
            </a:r>
          </a:p>
          <a:p>
            <a:pPr eaLnBrk="1" hangingPunct="1">
              <a:buSzPct val="75000"/>
            </a:pPr>
            <a:r>
              <a:rPr lang="uk-UA" sz="2100" dirty="0"/>
              <a:t> </a:t>
            </a:r>
            <a:r>
              <a:rPr lang="uk-UA" sz="2100" dirty="0" smtClean="0"/>
              <a:t>          </a:t>
            </a:r>
            <a:r>
              <a:rPr lang="uk-UA" sz="2100" dirty="0" smtClean="0">
                <a:solidFill>
                  <a:srgbClr val="0000CC"/>
                </a:solidFill>
              </a:rPr>
              <a:t>1111,011</a:t>
            </a:r>
            <a:r>
              <a:rPr lang="uk-UA" sz="2100" baseline="-25000" dirty="0" smtClean="0">
                <a:solidFill>
                  <a:srgbClr val="0000CC"/>
                </a:solidFill>
              </a:rPr>
              <a:t>2</a:t>
            </a:r>
            <a:r>
              <a:rPr lang="uk-UA" sz="2100" dirty="0">
                <a:solidFill>
                  <a:srgbClr val="0000CC"/>
                </a:solidFill>
              </a:rPr>
              <a:t>.</a:t>
            </a:r>
          </a:p>
          <a:p>
            <a:pPr eaLnBrk="1" hangingPunct="1">
              <a:buSzPct val="75000"/>
            </a:pPr>
            <a:r>
              <a:rPr lang="uk-UA" sz="2100" dirty="0" smtClean="0"/>
              <a:t>2. Нормалізувати число - перенести кому вліво на позицію після старшого розряду та </a:t>
            </a:r>
            <a:r>
              <a:rPr lang="uk-UA" sz="2100" dirty="0" err="1" smtClean="0"/>
              <a:t>домножити</a:t>
            </a:r>
            <a:r>
              <a:rPr lang="uk-UA" sz="2100" dirty="0" smtClean="0"/>
              <a:t> на вагу перенесених розрядів: </a:t>
            </a:r>
          </a:p>
          <a:p>
            <a:pPr eaLnBrk="1" hangingPunct="1">
              <a:buSzPct val="75000"/>
            </a:pPr>
            <a:r>
              <a:rPr lang="uk-UA" sz="21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uk-UA" sz="2100" b="1" dirty="0" smtClean="0">
                <a:solidFill>
                  <a:schemeClr val="accent2">
                    <a:lumMod val="75000"/>
                  </a:schemeClr>
                </a:solidFill>
              </a:rPr>
              <a:t>           </a:t>
            </a:r>
            <a:r>
              <a:rPr lang="uk-UA" sz="2100" b="1" dirty="0" smtClean="0">
                <a:solidFill>
                  <a:srgbClr val="0000CC"/>
                </a:solidFill>
              </a:rPr>
              <a:t>1</a:t>
            </a:r>
            <a:r>
              <a:rPr lang="uk-UA" sz="2100" dirty="0" smtClean="0">
                <a:solidFill>
                  <a:srgbClr val="0000CC"/>
                </a:solidFill>
              </a:rPr>
              <a:t>,111011</a:t>
            </a:r>
            <a:r>
              <a:rPr lang="en-US" sz="2100" dirty="0">
                <a:solidFill>
                  <a:srgbClr val="0000CC"/>
                </a:solidFill>
                <a:cs typeface="Times New Roman" pitchFamily="18" charset="0"/>
              </a:rPr>
              <a:t>×</a:t>
            </a:r>
            <a:r>
              <a:rPr lang="uk-UA" sz="2100" dirty="0">
                <a:solidFill>
                  <a:srgbClr val="0000CC"/>
                </a:solidFill>
              </a:rPr>
              <a:t>2</a:t>
            </a:r>
            <a:r>
              <a:rPr lang="uk-UA" sz="2100" baseline="30000" dirty="0">
                <a:solidFill>
                  <a:srgbClr val="0000CC"/>
                </a:solidFill>
              </a:rPr>
              <a:t>3</a:t>
            </a:r>
            <a:r>
              <a:rPr lang="uk-UA" sz="2100" dirty="0"/>
              <a:t>, </a:t>
            </a:r>
            <a:r>
              <a:rPr lang="uk-UA" sz="2100" dirty="0">
                <a:solidFill>
                  <a:srgbClr val="C00000"/>
                </a:solidFill>
              </a:rPr>
              <a:t>де порядок числа дорівнює трьом. </a:t>
            </a:r>
          </a:p>
          <a:p>
            <a:pPr eaLnBrk="1" hangingPunct="1">
              <a:buSzPct val="75000"/>
            </a:pPr>
            <a:r>
              <a:rPr lang="uk-UA" sz="2100" dirty="0" smtClean="0"/>
              <a:t>3. Оскільки </a:t>
            </a:r>
            <a:r>
              <a:rPr lang="uk-UA" sz="2100" dirty="0"/>
              <a:t>число від’ємне, то </a:t>
            </a:r>
            <a:r>
              <a:rPr lang="uk-UA" sz="2100" dirty="0">
                <a:solidFill>
                  <a:srgbClr val="0000CC"/>
                </a:solidFill>
              </a:rPr>
              <a:t>знаковий біт міститиме одиницю. </a:t>
            </a:r>
          </a:p>
          <a:p>
            <a:pPr eaLnBrk="1" hangingPunct="1">
              <a:buSzPct val="75000"/>
            </a:pPr>
            <a:r>
              <a:rPr lang="uk-UA" sz="2100" dirty="0" smtClean="0"/>
              <a:t>4. Обчислити </a:t>
            </a:r>
            <a:r>
              <a:rPr lang="uk-UA" sz="2100" dirty="0"/>
              <a:t>характеристику </a:t>
            </a:r>
            <a:r>
              <a:rPr lang="uk-UA" sz="2100" dirty="0" smtClean="0"/>
              <a:t>числа  (максимальне значення одного </a:t>
            </a:r>
            <a:r>
              <a:rPr lang="uk-UA" sz="2100" dirty="0"/>
              <a:t>б</a:t>
            </a:r>
            <a:r>
              <a:rPr lang="uk-UA" sz="2100" dirty="0" smtClean="0"/>
              <a:t>айта </a:t>
            </a:r>
            <a:r>
              <a:rPr lang="uk-UA" sz="2100" dirty="0" err="1" smtClean="0"/>
              <a:t>+порядок</a:t>
            </a:r>
            <a:r>
              <a:rPr lang="uk-UA" sz="2100" dirty="0" smtClean="0"/>
              <a:t> нормалізованого числа) :</a:t>
            </a:r>
          </a:p>
          <a:p>
            <a:pPr eaLnBrk="1" hangingPunct="1">
              <a:buSzPct val="75000"/>
            </a:pPr>
            <a:r>
              <a:rPr lang="uk-UA" sz="2100" dirty="0">
                <a:solidFill>
                  <a:srgbClr val="0000CC"/>
                </a:solidFill>
              </a:rPr>
              <a:t> </a:t>
            </a:r>
            <a:r>
              <a:rPr lang="uk-UA" sz="2100" dirty="0" smtClean="0">
                <a:solidFill>
                  <a:srgbClr val="0000CC"/>
                </a:solidFill>
              </a:rPr>
              <a:t>               </a:t>
            </a:r>
            <a:r>
              <a:rPr lang="uk-UA" sz="2100" dirty="0">
                <a:solidFill>
                  <a:srgbClr val="0000CC"/>
                </a:solidFill>
              </a:rPr>
              <a:t>2</a:t>
            </a:r>
            <a:r>
              <a:rPr lang="uk-UA" sz="2100" baseline="30000" dirty="0">
                <a:solidFill>
                  <a:srgbClr val="0000CC"/>
                </a:solidFill>
              </a:rPr>
              <a:t>7</a:t>
            </a:r>
            <a:r>
              <a:rPr lang="uk-UA" sz="2100" dirty="0">
                <a:solidFill>
                  <a:srgbClr val="0000CC"/>
                </a:solidFill>
              </a:rPr>
              <a:t> – 1 + 3 = 130</a:t>
            </a:r>
            <a:r>
              <a:rPr lang="uk-UA" sz="2100" baseline="-25000" dirty="0">
                <a:solidFill>
                  <a:srgbClr val="0000CC"/>
                </a:solidFill>
              </a:rPr>
              <a:t>10</a:t>
            </a:r>
            <a:r>
              <a:rPr lang="uk-UA" sz="2100" dirty="0">
                <a:solidFill>
                  <a:srgbClr val="0000CC"/>
                </a:solidFill>
              </a:rPr>
              <a:t>. </a:t>
            </a:r>
          </a:p>
          <a:p>
            <a:pPr eaLnBrk="1" hangingPunct="1">
              <a:buSzPct val="75000"/>
            </a:pPr>
            <a:r>
              <a:rPr lang="uk-UA" sz="2100" dirty="0" smtClean="0"/>
              <a:t>5. Перевести </a:t>
            </a:r>
            <a:r>
              <a:rPr lang="uk-UA" sz="2100" dirty="0"/>
              <a:t>значення характеристики в двійкову </a:t>
            </a:r>
            <a:r>
              <a:rPr lang="uk-UA" sz="2100" dirty="0" smtClean="0"/>
              <a:t>систему:</a:t>
            </a:r>
          </a:p>
          <a:p>
            <a:pPr eaLnBrk="1" hangingPunct="1">
              <a:buSzPct val="75000"/>
            </a:pPr>
            <a:r>
              <a:rPr lang="uk-UA" sz="2100" dirty="0">
                <a:solidFill>
                  <a:srgbClr val="0000CC"/>
                </a:solidFill>
              </a:rPr>
              <a:t> </a:t>
            </a:r>
            <a:r>
              <a:rPr lang="uk-UA" sz="2100" dirty="0" smtClean="0">
                <a:solidFill>
                  <a:srgbClr val="0000CC"/>
                </a:solidFill>
              </a:rPr>
              <a:t>             130</a:t>
            </a:r>
            <a:r>
              <a:rPr lang="uk-UA" sz="2100" baseline="-25000" dirty="0" smtClean="0">
                <a:solidFill>
                  <a:srgbClr val="0000CC"/>
                </a:solidFill>
              </a:rPr>
              <a:t>10</a:t>
            </a:r>
            <a:r>
              <a:rPr lang="uk-UA" sz="2100" dirty="0" smtClean="0">
                <a:solidFill>
                  <a:srgbClr val="0000CC"/>
                </a:solidFill>
              </a:rPr>
              <a:t>=1000 </a:t>
            </a:r>
            <a:r>
              <a:rPr lang="uk-UA" sz="2100" dirty="0">
                <a:solidFill>
                  <a:srgbClr val="0000CC"/>
                </a:solidFill>
              </a:rPr>
              <a:t>0010</a:t>
            </a:r>
            <a:r>
              <a:rPr lang="uk-UA" sz="2100" baseline="-25000" dirty="0">
                <a:solidFill>
                  <a:srgbClr val="0000CC"/>
                </a:solidFill>
              </a:rPr>
              <a:t>2</a:t>
            </a:r>
            <a:r>
              <a:rPr lang="uk-UA" sz="2100" dirty="0">
                <a:solidFill>
                  <a:srgbClr val="800000"/>
                </a:solidFill>
              </a:rPr>
              <a:t>. </a:t>
            </a:r>
          </a:p>
          <a:p>
            <a:pPr>
              <a:buSzPct val="75000"/>
            </a:pPr>
            <a:r>
              <a:rPr lang="uk-UA" sz="2100" dirty="0"/>
              <a:t>6. </a:t>
            </a:r>
            <a:r>
              <a:rPr lang="uk-UA" sz="2100" dirty="0" smtClean="0"/>
              <a:t>Відкинути одиницю </a:t>
            </a:r>
            <a:r>
              <a:rPr lang="uk-UA" sz="2100" dirty="0"/>
              <a:t>цілої частини нормалізованого </a:t>
            </a:r>
            <a:r>
              <a:rPr lang="uk-UA" sz="2100" dirty="0" smtClean="0"/>
              <a:t>числа, залишити мантису </a:t>
            </a:r>
            <a:r>
              <a:rPr lang="uk-UA" sz="2100" dirty="0"/>
              <a:t>дійсного числа </a:t>
            </a:r>
            <a:r>
              <a:rPr lang="uk-UA" sz="2100" dirty="0" smtClean="0"/>
              <a:t>у вигляді </a:t>
            </a:r>
            <a:r>
              <a:rPr lang="uk-UA" sz="21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uk-UA" sz="2100" b="1" dirty="0" smtClean="0">
                <a:solidFill>
                  <a:srgbClr val="0000CC"/>
                </a:solidFill>
              </a:rPr>
              <a:t>1</a:t>
            </a:r>
            <a:r>
              <a:rPr lang="uk-UA" sz="2100" dirty="0" smtClean="0">
                <a:solidFill>
                  <a:srgbClr val="0000CC"/>
                </a:solidFill>
              </a:rPr>
              <a:t>,111011 </a:t>
            </a:r>
            <a:r>
              <a:rPr lang="en-US" sz="2100" dirty="0" smtClean="0">
                <a:solidFill>
                  <a:srgbClr val="0000CC"/>
                </a:solidFill>
              </a:rPr>
              <a:t>=&gt; </a:t>
            </a:r>
            <a:r>
              <a:rPr lang="uk-UA" sz="2100" dirty="0" smtClean="0">
                <a:solidFill>
                  <a:srgbClr val="FF0000"/>
                </a:solidFill>
              </a:rPr>
              <a:t>111011</a:t>
            </a:r>
            <a:r>
              <a:rPr lang="uk-UA" sz="2100" baseline="-25000" dirty="0" smtClean="0">
                <a:solidFill>
                  <a:srgbClr val="FF0000"/>
                </a:solidFill>
              </a:rPr>
              <a:t>2</a:t>
            </a:r>
            <a:r>
              <a:rPr lang="uk-UA" sz="2100" dirty="0">
                <a:solidFill>
                  <a:srgbClr val="800000"/>
                </a:solidFill>
              </a:rPr>
              <a:t>. </a:t>
            </a:r>
          </a:p>
          <a:p>
            <a:pPr eaLnBrk="1" hangingPunct="1">
              <a:buSzPct val="75000"/>
            </a:pPr>
            <a:r>
              <a:rPr lang="uk-UA" sz="2100" dirty="0"/>
              <a:t>7. </a:t>
            </a:r>
            <a:r>
              <a:rPr lang="uk-UA" sz="2100" dirty="0" smtClean="0"/>
              <a:t>Записати </a:t>
            </a:r>
            <a:r>
              <a:rPr lang="uk-UA" sz="2100" dirty="0"/>
              <a:t>машинне зображення дійсного </a:t>
            </a:r>
            <a:r>
              <a:rPr lang="uk-UA" sz="2100" dirty="0" smtClean="0"/>
              <a:t>числа в чотирьох байтах:</a:t>
            </a:r>
            <a:endParaRPr lang="uk-UA" sz="2100" dirty="0"/>
          </a:p>
          <a:p>
            <a:pPr marL="533400" indent="-533400" eaLnBrk="1" hangingPunct="1">
              <a:buSzPct val="75000"/>
              <a:buFont typeface="Wingdings" pitchFamily="2" charset="2"/>
              <a:buNone/>
            </a:pPr>
            <a:r>
              <a:rPr lang="uk-UA" sz="2100" b="1" dirty="0"/>
              <a:t>                             </a:t>
            </a:r>
            <a:r>
              <a:rPr lang="uk-UA" sz="2100" b="1" dirty="0" smtClean="0"/>
              <a:t>1</a:t>
            </a:r>
            <a:r>
              <a:rPr lang="en-US" sz="2100" b="1" dirty="0" smtClean="0"/>
              <a:t> </a:t>
            </a:r>
            <a:r>
              <a:rPr lang="uk-UA" sz="2100" b="1" dirty="0" smtClean="0">
                <a:solidFill>
                  <a:srgbClr val="0000CC"/>
                </a:solidFill>
              </a:rPr>
              <a:t>1000001</a:t>
            </a:r>
            <a:r>
              <a:rPr lang="uk-UA" sz="2100" b="1" dirty="0" smtClean="0"/>
              <a:t>  </a:t>
            </a:r>
            <a:r>
              <a:rPr lang="uk-UA" sz="2100" b="1" dirty="0" smtClean="0">
                <a:solidFill>
                  <a:srgbClr val="0000CC"/>
                </a:solidFill>
              </a:rPr>
              <a:t>0</a:t>
            </a:r>
            <a:r>
              <a:rPr lang="uk-UA" sz="2100" b="1" dirty="0" smtClean="0">
                <a:solidFill>
                  <a:srgbClr val="FF0000"/>
                </a:solidFill>
              </a:rPr>
              <a:t>111011</a:t>
            </a:r>
            <a:r>
              <a:rPr lang="uk-UA" sz="2100" b="1" dirty="0" smtClean="0"/>
              <a:t>0  00000000  </a:t>
            </a:r>
            <a:r>
              <a:rPr lang="uk-UA" sz="2100" b="1" dirty="0"/>
              <a:t>00000000</a:t>
            </a:r>
            <a:r>
              <a:rPr lang="en-US" sz="2100" b="1" dirty="0"/>
              <a:t> </a:t>
            </a:r>
          </a:p>
        </p:txBody>
      </p:sp>
      <p:sp>
        <p:nvSpPr>
          <p:cNvPr id="56323" name="Rectangle 4"/>
          <p:cNvSpPr>
            <a:spLocks noChangeArrowheads="1"/>
          </p:cNvSpPr>
          <p:nvPr/>
        </p:nvSpPr>
        <p:spPr bwMode="auto">
          <a:xfrm>
            <a:off x="0" y="2333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endParaRPr lang="uk-UA"/>
          </a:p>
        </p:txBody>
      </p:sp>
      <p:cxnSp>
        <p:nvCxnSpPr>
          <p:cNvPr id="3" name="Пряма сполучна лінія 2"/>
          <p:cNvCxnSpPr/>
          <p:nvPr/>
        </p:nvCxnSpPr>
        <p:spPr bwMode="auto">
          <a:xfrm>
            <a:off x="4572000" y="5301208"/>
            <a:ext cx="343843" cy="28803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Пряма сполучна лінія 5"/>
          <p:cNvCxnSpPr/>
          <p:nvPr/>
        </p:nvCxnSpPr>
        <p:spPr bwMode="auto">
          <a:xfrm>
            <a:off x="4572000" y="5301208"/>
            <a:ext cx="504056" cy="28803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" name="Групувати 11"/>
          <p:cNvGrpSpPr/>
          <p:nvPr/>
        </p:nvGrpSpPr>
        <p:grpSpPr>
          <a:xfrm>
            <a:off x="3958253" y="5445224"/>
            <a:ext cx="304229" cy="363816"/>
            <a:chOff x="4339779" y="5265784"/>
            <a:chExt cx="304229" cy="363816"/>
          </a:xfrm>
        </p:grpSpPr>
        <p:cxnSp>
          <p:nvCxnSpPr>
            <p:cNvPr id="8" name="Пряма сполучна лінія 7"/>
            <p:cNvCxnSpPr/>
            <p:nvPr/>
          </p:nvCxnSpPr>
          <p:spPr bwMode="auto">
            <a:xfrm>
              <a:off x="4339779" y="5265784"/>
              <a:ext cx="304229" cy="3234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Пряма сполучна лінія 12"/>
            <p:cNvCxnSpPr/>
            <p:nvPr/>
          </p:nvCxnSpPr>
          <p:spPr bwMode="auto">
            <a:xfrm flipH="1">
              <a:off x="4355976" y="5306144"/>
              <a:ext cx="288032" cy="3234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Прямоугольник 9"/>
          <p:cNvSpPr/>
          <p:nvPr/>
        </p:nvSpPr>
        <p:spPr>
          <a:xfrm>
            <a:off x="-45336" y="0"/>
            <a:ext cx="9144000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Мантиса</a:t>
            </a:r>
            <a:r>
              <a:rPr lang="ru-RU" sz="3600" b="1" dirty="0" smtClean="0"/>
              <a:t> та порядок числа</a:t>
            </a:r>
            <a:endParaRPr lang="ru-RU" sz="36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03069" y="889813"/>
            <a:ext cx="14093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>
                <a:solidFill>
                  <a:schemeClr val="accent6">
                    <a:lumMod val="75000"/>
                  </a:schemeClr>
                </a:solidFill>
              </a:rPr>
              <a:t>Приклад 4 </a:t>
            </a:r>
            <a:endParaRPr lang="ru-RU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540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111211" y="1019352"/>
            <a:ext cx="9032789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  <a:tabLst>
                <a:tab pos="4213225" algn="l"/>
              </a:tabLst>
            </a:pPr>
            <a:r>
              <a:rPr lang="uk-UA" sz="2300" dirty="0" smtClean="0"/>
              <a:t>Зареєструватися на </a:t>
            </a:r>
            <a:r>
              <a:rPr lang="en-US" sz="2300" dirty="0" err="1" smtClean="0"/>
              <a:t>Github</a:t>
            </a:r>
            <a:r>
              <a:rPr lang="en-US" sz="2300" dirty="0" smtClean="0"/>
              <a:t>: </a:t>
            </a:r>
            <a:r>
              <a:rPr lang="en-GB" sz="2300" dirty="0">
                <a:hlinkClick r:id="rId2"/>
              </a:rPr>
              <a:t>https://</a:t>
            </a:r>
            <a:r>
              <a:rPr lang="en-GB" sz="2300" dirty="0" smtClean="0">
                <a:hlinkClick r:id="rId2"/>
              </a:rPr>
              <a:t>github.com</a:t>
            </a:r>
            <a:endParaRPr lang="en-GB" sz="2300" dirty="0" smtClean="0"/>
          </a:p>
          <a:p>
            <a:pPr marL="457200" indent="-457200">
              <a:buFont typeface="+mj-lt"/>
              <a:buAutoNum type="arabicPeriod"/>
              <a:tabLst>
                <a:tab pos="4213225" algn="l"/>
              </a:tabLst>
            </a:pPr>
            <a:r>
              <a:rPr lang="uk-UA" sz="2300" dirty="0" smtClean="0"/>
              <a:t>Скачати презентацію </a:t>
            </a:r>
            <a:r>
              <a:rPr lang="en-GB" sz="2300" dirty="0">
                <a:hlinkClick r:id="rId3"/>
              </a:rPr>
              <a:t>https://</a:t>
            </a:r>
            <a:r>
              <a:rPr lang="en-GB" sz="2300" dirty="0" smtClean="0">
                <a:hlinkClick r:id="rId3"/>
              </a:rPr>
              <a:t>github.com/tkovalyuk/Basics-of-programming</a:t>
            </a:r>
            <a:r>
              <a:rPr lang="en-US" sz="2300" u="sng" dirty="0" smtClean="0">
                <a:solidFill>
                  <a:srgbClr val="990000"/>
                </a:solidFill>
                <a:hlinkClick r:id="rId3"/>
              </a:rPr>
              <a:t>/</a:t>
            </a:r>
            <a:r>
              <a:rPr lang="en-GB" sz="2300" u="sng" smtClean="0">
                <a:solidFill>
                  <a:srgbClr val="990000"/>
                </a:solidFill>
                <a:hlinkClick r:id="rId3"/>
              </a:rPr>
              <a:t>lec1_basic_concepts.pptx</a:t>
            </a:r>
            <a:endParaRPr lang="uk-UA" sz="2300" u="sng" dirty="0">
              <a:solidFill>
                <a:srgbClr val="99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uk-UA" sz="2300" dirty="0" smtClean="0"/>
              <a:t>Встановити</a:t>
            </a:r>
            <a:r>
              <a:rPr lang="en-US" sz="2300" dirty="0" smtClean="0"/>
              <a:t> Python </a:t>
            </a:r>
            <a:r>
              <a:rPr lang="uk-UA" sz="2300" dirty="0" smtClean="0"/>
              <a:t>з </a:t>
            </a:r>
            <a:r>
              <a:rPr lang="uk-UA" sz="2300" dirty="0" err="1" smtClean="0"/>
              <a:t>сайта</a:t>
            </a:r>
            <a:r>
              <a:rPr lang="uk-UA" sz="2300" dirty="0" smtClean="0"/>
              <a:t> </a:t>
            </a:r>
            <a:r>
              <a:rPr lang="en-GB" sz="2400" dirty="0">
                <a:hlinkClick r:id="rId4"/>
              </a:rPr>
              <a:t>https://www.python.org/</a:t>
            </a:r>
            <a:r>
              <a:rPr lang="uk-UA" sz="2300" dirty="0" smtClean="0"/>
              <a:t> </a:t>
            </a:r>
            <a:endParaRPr lang="uk-UA" sz="2300" dirty="0" smtClean="0"/>
          </a:p>
          <a:p>
            <a:pPr marL="457200" indent="-457200">
              <a:buFont typeface="+mj-lt"/>
              <a:buAutoNum type="arabicPeriod"/>
            </a:pPr>
            <a:r>
              <a:rPr lang="uk-UA" sz="2300" dirty="0" smtClean="0"/>
              <a:t>Вивчити </a:t>
            </a:r>
            <a:r>
              <a:rPr lang="uk-UA" sz="2300" dirty="0" smtClean="0"/>
              <a:t>матеріал лекції 1.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2300" dirty="0"/>
              <a:t>Розробити структурну схему домашнього </a:t>
            </a:r>
            <a:r>
              <a:rPr lang="uk-UA" sz="2300" dirty="0" err="1"/>
              <a:t>комп</a:t>
            </a:r>
            <a:r>
              <a:rPr lang="en-US" sz="2300" dirty="0"/>
              <a:t>’</a:t>
            </a:r>
            <a:r>
              <a:rPr lang="uk-UA" sz="2300" dirty="0" err="1"/>
              <a:t>ютера</a:t>
            </a:r>
            <a:r>
              <a:rPr lang="uk-UA" sz="2300" dirty="0"/>
              <a:t> зі специфікацією комплектуючих.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2300" dirty="0" smtClean="0"/>
              <a:t>Підготуватися </a:t>
            </a:r>
            <a:r>
              <a:rPr lang="uk-UA" sz="2300" dirty="0"/>
              <a:t>до тестування з використання систем </a:t>
            </a:r>
            <a:r>
              <a:rPr lang="uk-UA" sz="2300" dirty="0" smtClean="0"/>
              <a:t>числення</a:t>
            </a:r>
            <a:endParaRPr lang="uk-UA" sz="2300" dirty="0" smtClean="0"/>
          </a:p>
          <a:p>
            <a:pPr marL="457200" indent="-457200">
              <a:buFont typeface="+mj-lt"/>
              <a:buAutoNum type="arabicPeriod"/>
            </a:pPr>
            <a:endParaRPr lang="uk-UA" sz="2300" dirty="0"/>
          </a:p>
          <a:p>
            <a:pPr marL="457200" indent="-457200">
              <a:buAutoNum type="arabicPeriod"/>
            </a:pPr>
            <a:endParaRPr lang="uk-UA" sz="2300" dirty="0"/>
          </a:p>
        </p:txBody>
      </p:sp>
      <p:sp>
        <p:nvSpPr>
          <p:cNvPr id="3" name="Прямоугольник 1"/>
          <p:cNvSpPr/>
          <p:nvPr/>
        </p:nvSpPr>
        <p:spPr>
          <a:xfrm>
            <a:off x="1187624" y="143203"/>
            <a:ext cx="7200800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 eaLnBrk="1" hangingPunct="1"/>
            <a:r>
              <a:rPr lang="uk-UA" sz="3200" b="1" dirty="0" smtClean="0">
                <a:solidFill>
                  <a:srgbClr val="FF0000"/>
                </a:solidFill>
                <a:latin typeface="Arial" charset="0"/>
              </a:rPr>
              <a:t>Завдання для самостійної роботи</a:t>
            </a:r>
            <a:endParaRPr lang="uk-UA" sz="32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23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увати 7"/>
          <p:cNvGrpSpPr/>
          <p:nvPr/>
        </p:nvGrpSpPr>
        <p:grpSpPr>
          <a:xfrm>
            <a:off x="539552" y="932375"/>
            <a:ext cx="8340588" cy="5353290"/>
            <a:chOff x="755576" y="1156100"/>
            <a:chExt cx="8040216" cy="5353290"/>
          </a:xfrm>
        </p:grpSpPr>
        <p:graphicFrame>
          <p:nvGraphicFramePr>
            <p:cNvPr id="6" name="Схема 5"/>
            <p:cNvGraphicFramePr/>
            <p:nvPr>
              <p:custDataLst>
                <p:custData r:id="rId1"/>
              </p:custDataLst>
              <p:extLst>
                <p:ext uri="{D42A27DB-BD31-4B8C-83A1-F6EECF244321}">
                  <p14:modId xmlns:p14="http://schemas.microsoft.com/office/powerpoint/2010/main" val="2905444288"/>
                </p:ext>
              </p:extLst>
            </p:nvPr>
          </p:nvGraphicFramePr>
          <p:xfrm>
            <a:off x="755576" y="1156100"/>
            <a:ext cx="8040216" cy="535329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7" name="Шестикутник 6"/>
            <p:cNvSpPr/>
            <p:nvPr/>
          </p:nvSpPr>
          <p:spPr>
            <a:xfrm>
              <a:off x="3563887" y="3212976"/>
              <a:ext cx="2805125" cy="1080120"/>
            </a:xfrm>
            <a:prstGeom prst="hexagon">
              <a:avLst/>
            </a:prstGeom>
            <a:solidFill>
              <a:srgbClr val="66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b="1" dirty="0" err="1" smtClean="0">
                  <a:solidFill>
                    <a:schemeClr val="bg1"/>
                  </a:solidFill>
                </a:rPr>
                <a:t>Основи</a:t>
              </a:r>
              <a:r>
                <a:rPr lang="ru-RU" sz="2400" b="1" dirty="0" smtClean="0">
                  <a:solidFill>
                    <a:schemeClr val="bg1"/>
                  </a:solidFill>
                </a:rPr>
                <a:t> </a:t>
              </a:r>
              <a:r>
                <a:rPr lang="ru-RU" sz="2400" b="1" dirty="0" err="1" smtClean="0">
                  <a:solidFill>
                    <a:schemeClr val="bg1"/>
                  </a:solidFill>
                </a:rPr>
                <a:t>програмування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" name="Пряма зі стрілкою 3"/>
          <p:cNvCxnSpPr/>
          <p:nvPr/>
        </p:nvCxnSpPr>
        <p:spPr>
          <a:xfrm flipV="1">
            <a:off x="4860032" y="2204864"/>
            <a:ext cx="0" cy="760732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 зі стрілкою 9"/>
          <p:cNvCxnSpPr/>
          <p:nvPr/>
        </p:nvCxnSpPr>
        <p:spPr>
          <a:xfrm>
            <a:off x="4860032" y="4149080"/>
            <a:ext cx="0" cy="720080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 зі стрілкою 11"/>
          <p:cNvCxnSpPr/>
          <p:nvPr/>
        </p:nvCxnSpPr>
        <p:spPr>
          <a:xfrm flipV="1">
            <a:off x="6214615" y="3078400"/>
            <a:ext cx="353423" cy="427256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 зі стрілкою 13"/>
          <p:cNvCxnSpPr/>
          <p:nvPr/>
        </p:nvCxnSpPr>
        <p:spPr>
          <a:xfrm>
            <a:off x="6214615" y="3609020"/>
            <a:ext cx="353423" cy="436696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 зі стрілкою 15"/>
          <p:cNvCxnSpPr>
            <a:stCxn id="7" idx="3"/>
          </p:cNvCxnSpPr>
          <p:nvPr/>
        </p:nvCxnSpPr>
        <p:spPr>
          <a:xfrm flipH="1" flipV="1">
            <a:off x="2975486" y="2989251"/>
            <a:ext cx="477292" cy="540060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 зі стрілкою 17"/>
          <p:cNvCxnSpPr>
            <a:stCxn id="7" idx="3"/>
          </p:cNvCxnSpPr>
          <p:nvPr/>
        </p:nvCxnSpPr>
        <p:spPr>
          <a:xfrm flipH="1">
            <a:off x="3161676" y="3529311"/>
            <a:ext cx="291102" cy="540060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21608"/>
            <a:ext cx="8953500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/>
              <a:t>Структура курсу</a:t>
            </a:r>
            <a:endParaRPr lang="ru-RU" sz="3600" b="1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7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980728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uk-UA" sz="2200" b="1" dirty="0" err="1" smtClean="0"/>
              <a:t>Ковалюк</a:t>
            </a:r>
            <a:r>
              <a:rPr lang="uk-UA" sz="2200" b="1" dirty="0" smtClean="0"/>
              <a:t> Т.В. </a:t>
            </a:r>
            <a:r>
              <a:rPr lang="uk-UA" sz="2200" dirty="0" smtClean="0"/>
              <a:t>Алгоритмізація та програмування. – </a:t>
            </a:r>
            <a:r>
              <a:rPr lang="en-US" sz="2200" dirty="0" err="1" smtClean="0"/>
              <a:t>Ль</a:t>
            </a:r>
            <a:r>
              <a:rPr lang="ru-RU" sz="2200" dirty="0" smtClean="0"/>
              <a:t>в</a:t>
            </a:r>
            <a:r>
              <a:rPr lang="uk-UA" sz="2200" dirty="0" smtClean="0"/>
              <a:t>і</a:t>
            </a:r>
            <a:r>
              <a:rPr lang="ru-RU" sz="2200" dirty="0" smtClean="0"/>
              <a:t>в</a:t>
            </a:r>
            <a:r>
              <a:rPr lang="uk-UA" sz="2200" dirty="0" smtClean="0"/>
              <a:t>.: «Магнолія 2006», 201</a:t>
            </a:r>
            <a:r>
              <a:rPr lang="en-US" sz="2200" dirty="0" smtClean="0"/>
              <a:t>5</a:t>
            </a:r>
            <a:r>
              <a:rPr lang="uk-UA" sz="2200" dirty="0" smtClean="0"/>
              <a:t>. – 400 с.</a:t>
            </a:r>
            <a:endParaRPr lang="ru-RU" sz="22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uk-UA" sz="2200" b="1" dirty="0" err="1" smtClean="0"/>
              <a:t>Дейтел</a:t>
            </a:r>
            <a:r>
              <a:rPr lang="uk-UA" sz="2200" b="1" dirty="0" smtClean="0"/>
              <a:t> Х. М., </a:t>
            </a:r>
            <a:r>
              <a:rPr lang="uk-UA" sz="2200" b="1" dirty="0" err="1" smtClean="0"/>
              <a:t>Дейтел</a:t>
            </a:r>
            <a:r>
              <a:rPr lang="uk-UA" sz="2200" b="1" dirty="0" smtClean="0"/>
              <a:t> П. </a:t>
            </a:r>
            <a:r>
              <a:rPr lang="uk-UA" sz="2200" b="1" dirty="0" err="1" smtClean="0"/>
              <a:t>Дж</a:t>
            </a:r>
            <a:r>
              <a:rPr lang="uk-UA" sz="2200" b="1" dirty="0" smtClean="0"/>
              <a:t>. </a:t>
            </a:r>
            <a:r>
              <a:rPr lang="uk-UA" sz="2200" dirty="0" err="1" smtClean="0"/>
              <a:t>Как</a:t>
            </a:r>
            <a:r>
              <a:rPr lang="uk-UA" sz="2200" dirty="0" smtClean="0"/>
              <a:t> </a:t>
            </a:r>
            <a:r>
              <a:rPr lang="uk-UA" sz="2200" dirty="0" err="1" smtClean="0"/>
              <a:t>программировать</a:t>
            </a:r>
            <a:r>
              <a:rPr lang="uk-UA" sz="2200" dirty="0" smtClean="0"/>
              <a:t> на С++.  — М.: ЗАО «</a:t>
            </a:r>
            <a:r>
              <a:rPr lang="uk-UA" sz="2200" dirty="0" err="1" smtClean="0"/>
              <a:t>Издательство</a:t>
            </a:r>
            <a:r>
              <a:rPr lang="uk-UA" sz="2200" dirty="0" smtClean="0"/>
              <a:t> БИНОМ», 20</a:t>
            </a:r>
            <a:r>
              <a:rPr lang="en-US" sz="2200" dirty="0" smtClean="0"/>
              <a:t>13</a:t>
            </a:r>
            <a:endParaRPr lang="ru-RU" sz="22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uk-UA" sz="2200" b="1" dirty="0" err="1" smtClean="0"/>
              <a:t>МакГрат</a:t>
            </a:r>
            <a:r>
              <a:rPr lang="uk-UA" sz="2200" b="1" dirty="0" smtClean="0"/>
              <a:t> М</a:t>
            </a:r>
            <a:r>
              <a:rPr lang="uk-UA" sz="2200" dirty="0" smtClean="0"/>
              <a:t>. </a:t>
            </a:r>
            <a:r>
              <a:rPr lang="uk-UA" sz="2200" dirty="0" err="1" smtClean="0"/>
              <a:t>Программирование</a:t>
            </a:r>
            <a:r>
              <a:rPr lang="uk-UA" sz="2200" dirty="0" smtClean="0"/>
              <a:t> на </a:t>
            </a:r>
            <a:r>
              <a:rPr lang="en-US" sz="2200" dirty="0" smtClean="0"/>
              <a:t>Python</a:t>
            </a:r>
            <a:r>
              <a:rPr lang="ru-RU" sz="2200" dirty="0" smtClean="0"/>
              <a:t> для начинающих. –Москва: </a:t>
            </a:r>
            <a:r>
              <a:rPr lang="ru-RU" sz="2200" dirty="0" err="1" smtClean="0"/>
              <a:t>Эксмо</a:t>
            </a:r>
            <a:r>
              <a:rPr lang="ru-RU" sz="2200" dirty="0" smtClean="0"/>
              <a:t>. – 192 с.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 err="1"/>
              <a:t>Лутц</a:t>
            </a:r>
            <a:r>
              <a:rPr lang="ru-RU" sz="2200" b="1" dirty="0"/>
              <a:t> </a:t>
            </a:r>
            <a:r>
              <a:rPr lang="ru-RU" sz="2200" b="1" dirty="0" smtClean="0"/>
              <a:t>М. </a:t>
            </a:r>
            <a:r>
              <a:rPr lang="ru-RU" sz="2200" dirty="0" smtClean="0"/>
              <a:t>Изучаем </a:t>
            </a:r>
            <a:r>
              <a:rPr lang="ru-RU" sz="2200" dirty="0" err="1"/>
              <a:t>Python</a:t>
            </a:r>
            <a:r>
              <a:rPr lang="ru-RU" sz="2200" dirty="0"/>
              <a:t>, 4-е издание. – Пер. с англ. – СПб.: Символ-Плюс, 2011. </a:t>
            </a:r>
            <a:r>
              <a:rPr lang="ru-RU" sz="2200" dirty="0" smtClean="0"/>
              <a:t>– 1280 </a:t>
            </a:r>
            <a:r>
              <a:rPr lang="ru-RU" sz="2200" dirty="0"/>
              <a:t>с</a:t>
            </a:r>
            <a:r>
              <a:rPr lang="ru-RU" sz="22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 err="1"/>
              <a:t>Лутц</a:t>
            </a:r>
            <a:r>
              <a:rPr lang="ru-RU" sz="2200" b="1" dirty="0"/>
              <a:t> </a:t>
            </a:r>
            <a:r>
              <a:rPr lang="ru-RU" sz="2200" b="1" dirty="0" smtClean="0"/>
              <a:t>М. </a:t>
            </a:r>
            <a:r>
              <a:rPr lang="ru-RU" sz="2200" dirty="0" smtClean="0"/>
              <a:t>Программирование </a:t>
            </a:r>
            <a:r>
              <a:rPr lang="ru-RU" sz="2200" dirty="0"/>
              <a:t>на </a:t>
            </a:r>
            <a:r>
              <a:rPr lang="ru-RU" sz="2200" dirty="0" err="1"/>
              <a:t>Python</a:t>
            </a:r>
            <a:r>
              <a:rPr lang="ru-RU" sz="2200" dirty="0"/>
              <a:t>, том </a:t>
            </a:r>
            <a:r>
              <a:rPr lang="ru-RU" sz="2200" dirty="0" smtClean="0"/>
              <a:t>I, 2. </a:t>
            </a:r>
            <a:r>
              <a:rPr lang="ru-RU" sz="2200" dirty="0"/>
              <a:t>– Пер. с англ. – СПб</a:t>
            </a:r>
            <a:r>
              <a:rPr lang="ru-RU" sz="2200" dirty="0" smtClean="0"/>
              <a:t>.: Символ-Плюс</a:t>
            </a:r>
            <a:r>
              <a:rPr lang="ru-RU" sz="2200" dirty="0"/>
              <a:t>, 2011. – 992 с</a:t>
            </a:r>
            <a:r>
              <a:rPr lang="ru-RU" sz="22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/>
              <a:t>Васильев А. </a:t>
            </a:r>
            <a:r>
              <a:rPr lang="ru-RU" sz="2200" b="1" dirty="0" smtClean="0"/>
              <a:t>Н. </a:t>
            </a:r>
            <a:r>
              <a:rPr lang="ru-RU" sz="2200" dirty="0" err="1" smtClean="0"/>
              <a:t>Python</a:t>
            </a:r>
            <a:r>
              <a:rPr lang="ru-RU" sz="2200" dirty="0" smtClean="0"/>
              <a:t> </a:t>
            </a:r>
            <a:r>
              <a:rPr lang="ru-RU" sz="2200" dirty="0"/>
              <a:t>на примерах. Практический курс ·по программированию. - </a:t>
            </a:r>
            <a:r>
              <a:rPr lang="ru-RU" sz="2200" dirty="0" err="1"/>
              <a:t>СПб</a:t>
            </a:r>
            <a:r>
              <a:rPr lang="ru-RU" sz="2200" dirty="0" err="1" smtClean="0"/>
              <a:t>.:Наука</a:t>
            </a:r>
            <a:r>
              <a:rPr lang="ru-RU" sz="2200" dirty="0" smtClean="0"/>
              <a:t> </a:t>
            </a:r>
            <a:r>
              <a:rPr lang="ru-RU" sz="2200" dirty="0"/>
              <a:t>и Техника, 2016. - 432 </a:t>
            </a:r>
            <a:r>
              <a:rPr lang="ru-RU" sz="2200" dirty="0" smtClean="0"/>
              <a:t>с.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 err="1"/>
              <a:t>Доусон</a:t>
            </a:r>
            <a:r>
              <a:rPr lang="ru-RU" sz="2200" b="1" dirty="0"/>
              <a:t> </a:t>
            </a:r>
            <a:r>
              <a:rPr lang="ru-RU" sz="2200" b="1" dirty="0" smtClean="0"/>
              <a:t>М. </a:t>
            </a:r>
            <a:r>
              <a:rPr lang="ru-RU" sz="2200" dirty="0" smtClean="0"/>
              <a:t>Программируем </a:t>
            </a:r>
            <a:r>
              <a:rPr lang="ru-RU" sz="2200" dirty="0"/>
              <a:t>на </a:t>
            </a:r>
            <a:r>
              <a:rPr lang="ru-RU" sz="2200" dirty="0" err="1"/>
              <a:t>Python</a:t>
            </a:r>
            <a:r>
              <a:rPr lang="ru-RU" sz="2200" dirty="0"/>
              <a:t>. - СПб.: Питер, 2014. - 416 с</a:t>
            </a:r>
            <a:r>
              <a:rPr lang="ru-RU" sz="22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 err="1"/>
              <a:t>Рейтц</a:t>
            </a:r>
            <a:r>
              <a:rPr lang="ru-RU" sz="2200" b="1" dirty="0"/>
              <a:t> К., </a:t>
            </a:r>
            <a:r>
              <a:rPr lang="ru-RU" sz="2200" b="1" dirty="0" err="1"/>
              <a:t>Шлюссер</a:t>
            </a:r>
            <a:r>
              <a:rPr lang="ru-RU" sz="2200" b="1" dirty="0"/>
              <a:t> </a:t>
            </a:r>
            <a:r>
              <a:rPr lang="ru-RU" sz="2200" b="1" dirty="0" smtClean="0"/>
              <a:t>Т. </a:t>
            </a:r>
            <a:r>
              <a:rPr lang="ru-RU" sz="2200" dirty="0" smtClean="0"/>
              <a:t>Автостопом </a:t>
            </a:r>
            <a:r>
              <a:rPr lang="ru-RU" sz="2200" dirty="0"/>
              <a:t>по </a:t>
            </a:r>
            <a:r>
              <a:rPr lang="ru-RU" sz="2200" dirty="0" err="1"/>
              <a:t>Python</a:t>
            </a:r>
            <a:r>
              <a:rPr lang="ru-RU" sz="2200" dirty="0"/>
              <a:t>. — СПб.: Питер, 2017. — 336 с</a:t>
            </a:r>
            <a:r>
              <a:rPr lang="ru-RU" sz="22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200" dirty="0">
                <a:solidFill>
                  <a:srgbClr val="0000CC"/>
                </a:solidFill>
              </a:rPr>
              <a:t>https://github.com/tkovalyuk/Basics-of-programming.git</a:t>
            </a:r>
            <a:endParaRPr lang="ru-RU" sz="2200" dirty="0">
              <a:solidFill>
                <a:srgbClr val="0000CC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28632" y="0"/>
            <a:ext cx="5067772" cy="58477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/>
            <a:r>
              <a:rPr lang="uk-UA" sz="3200" b="1" dirty="0">
                <a:latin typeface="+mj-lt"/>
              </a:rPr>
              <a:t>Основна література</a:t>
            </a:r>
            <a:endParaRPr lang="ru-RU" sz="3200" b="1" dirty="0">
              <a:latin typeface="+mj-lt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66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0"/>
            <a:ext cx="6298006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uk-UA" sz="3600" b="1" dirty="0" smtClean="0"/>
              <a:t>Результати вивчання лекції 1   </a:t>
            </a:r>
            <a:endParaRPr lang="ru-RU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68377" y="980728"/>
            <a:ext cx="724948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/>
              <a:t>Знання</a:t>
            </a:r>
            <a:r>
              <a:rPr lang="uk-UA" sz="2400" dirty="0" smtClean="0"/>
              <a:t>: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uk-UA" sz="2400" dirty="0" smtClean="0"/>
              <a:t>Принципи організації комп’ютера фон </a:t>
            </a:r>
            <a:r>
              <a:rPr lang="uk-UA" sz="2400" dirty="0" err="1" smtClean="0"/>
              <a:t>Неймана</a:t>
            </a:r>
            <a:endParaRPr lang="uk-UA" sz="24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uk-UA" sz="2400" dirty="0" smtClean="0"/>
              <a:t>Формати зображення даних в пам’яті ПК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uk-UA" sz="2400" dirty="0" smtClean="0"/>
              <a:t>Означення алгоритму та його властивості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uk-UA" sz="2400" dirty="0" smtClean="0"/>
              <a:t>Основні алгоритмічні структури </a:t>
            </a:r>
          </a:p>
          <a:p>
            <a:endParaRPr lang="uk-UA" sz="2400" dirty="0"/>
          </a:p>
          <a:p>
            <a:r>
              <a:rPr lang="uk-UA" sz="2400" b="1" dirty="0" smtClean="0">
                <a:solidFill>
                  <a:srgbClr val="0000CC"/>
                </a:solidFill>
              </a:rPr>
              <a:t>Уміння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uk-UA" sz="2400" dirty="0" smtClean="0">
                <a:solidFill>
                  <a:srgbClr val="0000CC"/>
                </a:solidFill>
              </a:rPr>
              <a:t>Розробляти та представляти алгоритми обчислень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uk-UA" sz="2400" dirty="0" smtClean="0">
                <a:solidFill>
                  <a:srgbClr val="0000CC"/>
                </a:solidFill>
              </a:rPr>
              <a:t>Представляти дані в різних системах числення 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uk-UA" sz="2400" dirty="0" smtClean="0">
                <a:solidFill>
                  <a:srgbClr val="0000CC"/>
                </a:solidFill>
              </a:rPr>
              <a:t>Представляти дані в форматах з фіксованою та 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uk-UA" sz="2400" dirty="0" smtClean="0">
                <a:solidFill>
                  <a:srgbClr val="0000CC"/>
                </a:solidFill>
              </a:rPr>
              <a:t>плаваючою комами</a:t>
            </a:r>
          </a:p>
          <a:p>
            <a:endParaRPr lang="ru-RU" sz="24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82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3dbe937c-e42a-440d-a72e-62cf255cd384" Revision="1" Stencil="System.MyShapes" StencilVersion="1.0"/>
</Control>
</file>

<file path=customXml/itemProps1.xml><?xml version="1.0" encoding="utf-8"?>
<ds:datastoreItem xmlns:ds="http://schemas.openxmlformats.org/officeDocument/2006/customXml" ds:itemID="{7DD99A6F-6032-42E5-93D0-A016C29F33D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964</TotalTime>
  <Words>3532</Words>
  <Application>Microsoft Office PowerPoint</Application>
  <PresentationFormat>Экран (4:3)</PresentationFormat>
  <Paragraphs>637</Paragraphs>
  <Slides>68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68</vt:i4>
      </vt:variant>
    </vt:vector>
  </HeadingPairs>
  <TitlesOfParts>
    <vt:vector size="82" baseType="lpstr">
      <vt:lpstr>Arial Unicode MS</vt:lpstr>
      <vt:lpstr>Aharoni</vt:lpstr>
      <vt:lpstr>Arial</vt:lpstr>
      <vt:lpstr>Calibri</vt:lpstr>
      <vt:lpstr>Calibri Light</vt:lpstr>
      <vt:lpstr>Droid Sans Mono</vt:lpstr>
      <vt:lpstr>Noto Serif</vt:lpstr>
      <vt:lpstr>Symbol</vt:lpstr>
      <vt:lpstr>Times New Roman</vt:lpstr>
      <vt:lpstr>Wingdings</vt:lpstr>
      <vt:lpstr>Тема Office</vt:lpstr>
      <vt:lpstr>Точечный рисунок</vt:lpstr>
      <vt:lpstr>CorelDRAW.Graphic.12</vt:lpstr>
      <vt:lpstr>Формула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sigma</dc:creator>
  <cp:lastModifiedBy>Tetyana Kovalyuk</cp:lastModifiedBy>
  <cp:revision>53</cp:revision>
  <dcterms:created xsi:type="dcterms:W3CDTF">2019-08-18T13:12:32Z</dcterms:created>
  <dcterms:modified xsi:type="dcterms:W3CDTF">2019-09-11T23:53:38Z</dcterms:modified>
</cp:coreProperties>
</file>