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82" r:id="rId2"/>
    <p:sldId id="283" r:id="rId3"/>
    <p:sldId id="284" r:id="rId4"/>
    <p:sldId id="315" r:id="rId5"/>
    <p:sldId id="316" r:id="rId6"/>
    <p:sldId id="317" r:id="rId7"/>
    <p:sldId id="285" r:id="rId8"/>
    <p:sldId id="286" r:id="rId9"/>
    <p:sldId id="304" r:id="rId10"/>
    <p:sldId id="287" r:id="rId11"/>
    <p:sldId id="303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320" r:id="rId20"/>
    <p:sldId id="323" r:id="rId21"/>
    <p:sldId id="322" r:id="rId22"/>
    <p:sldId id="295" r:id="rId23"/>
    <p:sldId id="324" r:id="rId24"/>
    <p:sldId id="325" r:id="rId25"/>
    <p:sldId id="333" r:id="rId26"/>
    <p:sldId id="334" r:id="rId27"/>
    <p:sldId id="326" r:id="rId28"/>
    <p:sldId id="327" r:id="rId29"/>
    <p:sldId id="328" r:id="rId30"/>
    <p:sldId id="335" r:id="rId31"/>
    <p:sldId id="329" r:id="rId32"/>
    <p:sldId id="330" r:id="rId33"/>
    <p:sldId id="331" r:id="rId34"/>
    <p:sldId id="332" r:id="rId35"/>
    <p:sldId id="296" r:id="rId36"/>
    <p:sldId id="297" r:id="rId37"/>
    <p:sldId id="298" r:id="rId38"/>
    <p:sldId id="299" r:id="rId39"/>
    <p:sldId id="311" r:id="rId40"/>
    <p:sldId id="314" r:id="rId41"/>
    <p:sldId id="340" r:id="rId42"/>
    <p:sldId id="341" r:id="rId43"/>
    <p:sldId id="312" r:id="rId44"/>
    <p:sldId id="313" r:id="rId45"/>
    <p:sldId id="336" r:id="rId46"/>
    <p:sldId id="337" r:id="rId47"/>
    <p:sldId id="338" r:id="rId48"/>
    <p:sldId id="339" r:id="rId49"/>
    <p:sldId id="280" r:id="rId50"/>
    <p:sldId id="281" r:id="rId5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A7FF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1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E57FF-D87D-4EA0-A2EF-D82EE6FFBA2D}" type="datetimeFigureOut">
              <a:rPr lang="ru-RU" smtClean="0"/>
              <a:t>29.10.2019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FC79B-B754-4326-AC74-B3E5F82A4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198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A09B5C-ABAE-447C-BCA4-0BA2C63CF12B}" type="slidenum">
              <a:rPr lang="ru-RU" altLang="ru-RU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50</a:t>
            </a:fld>
            <a:endParaRPr lang="ru-RU" altLang="ru-RU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421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51623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3007756" y="6581001"/>
            <a:ext cx="52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dirty="0" err="1">
                <a:solidFill>
                  <a:prstClr val="black"/>
                </a:solidFill>
              </a:rPr>
              <a:t>Ковалюк</a:t>
            </a:r>
            <a:r>
              <a:rPr lang="uk-UA" sz="1200" dirty="0">
                <a:solidFill>
                  <a:prstClr val="black"/>
                </a:solidFill>
              </a:rPr>
              <a:t> Т.В. Основи програмування</a:t>
            </a:r>
            <a:r>
              <a:rPr lang="en-US" sz="1200" dirty="0">
                <a:solidFill>
                  <a:prstClr val="black"/>
                </a:solidFill>
              </a:rPr>
              <a:t>: Python / C.</a:t>
            </a:r>
            <a:r>
              <a:rPr lang="uk-UA" sz="1200" dirty="0">
                <a:solidFill>
                  <a:prstClr val="black"/>
                </a:solidFill>
              </a:rPr>
              <a:t> 2019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endParaRPr lang="ru-RU" sz="1200" dirty="0">
              <a:solidFill>
                <a:prstClr val="black"/>
              </a:solidFill>
            </a:endParaRP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8440482" y="6560785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B90A16E-565A-4D16-A269-B03B8AC28450}" type="slidenum">
              <a:rPr lang="ru-RU" smtClean="0"/>
              <a:pPr/>
              <a:t>‹#›</a:t>
            </a:fld>
            <a:r>
              <a:rPr lang="en-US" dirty="0" smtClean="0"/>
              <a:t>/</a:t>
            </a:r>
            <a:r>
              <a:rPr lang="uk-UA" dirty="0" smtClean="0"/>
              <a:t>50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722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301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200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F0BE6-3B93-4A34-8921-3CB2F46FB7B7}" type="datetimeFigureOut">
              <a:rPr lang="ru-RU" smtClean="0"/>
              <a:t>29.10.2019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CB831-2B41-4D93-A00D-935A84A59A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46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6" r:id="rId2"/>
    <p:sldLayoutId id="2147483677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449217" y="239872"/>
            <a:ext cx="6416820" cy="2308324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7200" b="1" dirty="0">
                <a:ln/>
                <a:solidFill>
                  <a:prstClr val="white"/>
                </a:solidFill>
              </a:rPr>
              <a:t>Основи </a:t>
            </a:r>
          </a:p>
          <a:p>
            <a:pPr algn="ctr"/>
            <a:r>
              <a:rPr lang="uk-UA" sz="7200" b="1" dirty="0">
                <a:ln/>
                <a:solidFill>
                  <a:prstClr val="white"/>
                </a:solidFill>
              </a:rPr>
              <a:t>програмування</a:t>
            </a:r>
            <a:endParaRPr lang="ru-RU" sz="7200" b="1" dirty="0">
              <a:ln/>
              <a:solidFill>
                <a:prstClr val="white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2729" y="2548196"/>
            <a:ext cx="9089796" cy="280076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4800" b="1" dirty="0">
                <a:ln/>
                <a:solidFill>
                  <a:prstClr val="white"/>
                </a:solidFill>
              </a:rPr>
              <a:t>Лектор </a:t>
            </a:r>
          </a:p>
          <a:p>
            <a:pPr algn="ctr"/>
            <a:r>
              <a:rPr lang="uk-UA" sz="4800" b="1" dirty="0" err="1">
                <a:ln/>
                <a:solidFill>
                  <a:prstClr val="white"/>
                </a:solidFill>
              </a:rPr>
              <a:t>Ковалюк</a:t>
            </a:r>
            <a:r>
              <a:rPr lang="uk-UA" sz="4800" b="1" dirty="0">
                <a:ln/>
                <a:solidFill>
                  <a:prstClr val="white"/>
                </a:solidFill>
              </a:rPr>
              <a:t> Тетяна Володимирівна, </a:t>
            </a:r>
          </a:p>
          <a:p>
            <a:pPr algn="ctr"/>
            <a:r>
              <a:rPr lang="uk-UA" sz="4800" b="1" dirty="0" err="1">
                <a:ln/>
                <a:solidFill>
                  <a:prstClr val="white"/>
                </a:solidFill>
              </a:rPr>
              <a:t>к.т.н</a:t>
            </a:r>
            <a:r>
              <a:rPr lang="uk-UA" sz="4800" b="1" dirty="0">
                <a:ln/>
                <a:solidFill>
                  <a:prstClr val="white"/>
                </a:solidFill>
              </a:rPr>
              <a:t>. доцент</a:t>
            </a:r>
          </a:p>
          <a:p>
            <a:pPr algn="ctr"/>
            <a:r>
              <a:rPr lang="en-US" sz="3200" b="1" dirty="0">
                <a:ln/>
                <a:solidFill>
                  <a:prstClr val="white"/>
                </a:solidFill>
              </a:rPr>
              <a:t>tkovalyuk@ukr.net</a:t>
            </a:r>
            <a:endParaRPr lang="ru-RU" sz="3200" b="1" dirty="0">
              <a:ln/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05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0001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latin typeface="Cambria,Bold"/>
              </a:rPr>
              <a:t>Створення</a:t>
            </a:r>
            <a:r>
              <a:rPr lang="ru-RU" sz="3600" b="1" dirty="0">
                <a:latin typeface="Cambria,Bold"/>
              </a:rPr>
              <a:t> </a:t>
            </a:r>
            <a:r>
              <a:rPr lang="ru-RU" sz="3600" b="1" dirty="0" err="1">
                <a:latin typeface="Cambria,Bold"/>
              </a:rPr>
              <a:t>списків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2117" y="1154781"/>
            <a:ext cx="877120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2200" b="1" dirty="0" err="1" smtClean="0">
                <a:solidFill>
                  <a:srgbClr val="0000CC"/>
                </a:solidFill>
              </a:rPr>
              <a:t>Створення</a:t>
            </a:r>
            <a:r>
              <a:rPr lang="ru-RU" sz="2200" b="1" dirty="0" smtClean="0">
                <a:solidFill>
                  <a:srgbClr val="0000CC"/>
                </a:solidFill>
              </a:rPr>
              <a:t> </a:t>
            </a:r>
            <a:r>
              <a:rPr lang="ru-RU" sz="2200" b="1" dirty="0">
                <a:solidFill>
                  <a:srgbClr val="0000CC"/>
                </a:solidFill>
              </a:rPr>
              <a:t>списку за </a:t>
            </a:r>
            <a:r>
              <a:rPr lang="ru-RU" sz="2200" b="1" dirty="0" err="1">
                <a:solidFill>
                  <a:srgbClr val="0000CC"/>
                </a:solidFill>
              </a:rPr>
              <a:t>допомогою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літерала</a:t>
            </a:r>
            <a:r>
              <a:rPr lang="ru-RU" sz="2200" b="1" dirty="0">
                <a:solidFill>
                  <a:srgbClr val="0000CC"/>
                </a:solidFill>
              </a:rPr>
              <a:t>. </a:t>
            </a:r>
            <a:endParaRPr lang="ru-RU" sz="2200" b="1" dirty="0" smtClean="0">
              <a:solidFill>
                <a:srgbClr val="0000CC"/>
              </a:solidFill>
            </a:endParaRPr>
          </a:p>
          <a:p>
            <a:r>
              <a:rPr lang="uk-UA" sz="2200" dirty="0" smtClean="0"/>
              <a:t>П</a:t>
            </a:r>
            <a:r>
              <a:rPr lang="ru-RU" sz="2200" dirty="0" err="1" smtClean="0"/>
              <a:t>отрібно</a:t>
            </a:r>
            <a:r>
              <a:rPr lang="ru-RU" sz="2200" dirty="0" smtClean="0"/>
              <a:t> просто </a:t>
            </a:r>
            <a:r>
              <a:rPr lang="ru-RU" sz="2200" dirty="0" err="1" smtClean="0"/>
              <a:t>перерахувати</a:t>
            </a:r>
            <a:r>
              <a:rPr lang="ru-RU" sz="2200" dirty="0" smtClean="0"/>
              <a:t> </a:t>
            </a:r>
            <a:r>
              <a:rPr lang="ru-RU" sz="2200" dirty="0" err="1"/>
              <a:t>елементи</a:t>
            </a:r>
            <a:r>
              <a:rPr lang="ru-RU" sz="2200" dirty="0"/>
              <a:t> списку у </a:t>
            </a:r>
            <a:r>
              <a:rPr lang="ru-RU" sz="2200" b="1" dirty="0" err="1"/>
              <a:t>квадратних</a:t>
            </a:r>
            <a:r>
              <a:rPr lang="ru-RU" sz="2200" b="1" dirty="0"/>
              <a:t> дужках через кому</a:t>
            </a:r>
            <a:endParaRPr lang="ru-RU" sz="2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1226"/>
            <a:ext cx="8870728" cy="312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5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960" y="1054129"/>
            <a:ext cx="91110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</a:rPr>
              <a:t>2. </a:t>
            </a:r>
            <a:r>
              <a:rPr lang="ru-RU" sz="2400" b="1" dirty="0">
                <a:solidFill>
                  <a:srgbClr val="0000CC"/>
                </a:solidFill>
              </a:rPr>
              <a:t>За </a:t>
            </a:r>
            <a:r>
              <a:rPr lang="ru-RU" sz="2400" b="1" dirty="0" err="1">
                <a:solidFill>
                  <a:srgbClr val="0000CC"/>
                </a:solidFill>
              </a:rPr>
              <a:t>допомогою</a:t>
            </a:r>
            <a:r>
              <a:rPr lang="ru-RU" sz="2400" b="1" dirty="0">
                <a:solidFill>
                  <a:srgbClr val="0000CC"/>
                </a:solidFill>
              </a:rPr>
              <a:t> </a:t>
            </a:r>
            <a:r>
              <a:rPr lang="ru-RU" sz="2400" b="1" dirty="0" err="1">
                <a:solidFill>
                  <a:srgbClr val="0000CC"/>
                </a:solidFill>
              </a:rPr>
              <a:t>перетворення</a:t>
            </a:r>
            <a:r>
              <a:rPr lang="ru-RU" sz="2400" b="1" dirty="0">
                <a:solidFill>
                  <a:srgbClr val="0000CC"/>
                </a:solidFill>
              </a:rPr>
              <a:t> у список </a:t>
            </a:r>
            <a:r>
              <a:rPr lang="ru-RU" sz="2400" b="1" dirty="0" err="1">
                <a:solidFill>
                  <a:srgbClr val="0000CC"/>
                </a:solidFill>
              </a:rPr>
              <a:t>іншої</a:t>
            </a:r>
            <a:r>
              <a:rPr lang="ru-RU" sz="2400" b="1" dirty="0">
                <a:solidFill>
                  <a:srgbClr val="0000CC"/>
                </a:solidFill>
              </a:rPr>
              <a:t> </a:t>
            </a:r>
            <a:r>
              <a:rPr lang="ru-RU" sz="2400" b="1" dirty="0" err="1" smtClean="0">
                <a:solidFill>
                  <a:srgbClr val="0000CC"/>
                </a:solidFill>
              </a:rPr>
              <a:t>колекції</a:t>
            </a:r>
            <a:r>
              <a:rPr lang="ru-RU" sz="2400" dirty="0" smtClean="0">
                <a:solidFill>
                  <a:srgbClr val="000000"/>
                </a:solidFill>
              </a:rPr>
              <a:t>, </a:t>
            </a:r>
            <a:r>
              <a:rPr lang="ru-RU" sz="2400" dirty="0" err="1" smtClean="0">
                <a:solidFill>
                  <a:srgbClr val="000000"/>
                </a:solidFill>
              </a:rPr>
              <a:t>використовуючи</a:t>
            </a:r>
            <a:r>
              <a:rPr lang="ru-RU" sz="2400" dirty="0" smtClean="0">
                <a:solidFill>
                  <a:srgbClr val="000000"/>
                </a:solidFill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</a:rPr>
              <a:t>ключове</a:t>
            </a:r>
            <a:r>
              <a:rPr lang="ru-RU" sz="2400" dirty="0" smtClean="0">
                <a:solidFill>
                  <a:srgbClr val="000000"/>
                </a:solidFill>
              </a:rPr>
              <a:t> </a:t>
            </a:r>
            <a:r>
              <a:rPr lang="ru-RU" sz="2400" dirty="0">
                <a:solidFill>
                  <a:srgbClr val="000000"/>
                </a:solidFill>
              </a:rPr>
              <a:t>слово </a:t>
            </a:r>
            <a:r>
              <a:rPr lang="en-GB" sz="2400" b="1" dirty="0">
                <a:solidFill>
                  <a:srgbClr val="7F0055"/>
                </a:solidFill>
              </a:rPr>
              <a:t>list</a:t>
            </a:r>
            <a:r>
              <a:rPr lang="en-GB" sz="2400" dirty="0">
                <a:solidFill>
                  <a:srgbClr val="000000"/>
                </a:solidFill>
              </a:rPr>
              <a:t>.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80001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latin typeface="Cambria,Bold"/>
              </a:rPr>
              <a:t>Створення</a:t>
            </a:r>
            <a:r>
              <a:rPr lang="ru-RU" sz="3600" b="1" dirty="0">
                <a:latin typeface="Cambria,Bold"/>
              </a:rPr>
              <a:t> </a:t>
            </a:r>
            <a:r>
              <a:rPr lang="ru-RU" sz="3600" b="1" dirty="0" err="1">
                <a:latin typeface="Cambria,Bold"/>
              </a:rPr>
              <a:t>списків</a:t>
            </a:r>
            <a:endParaRPr lang="ru-RU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2262187"/>
            <a:ext cx="88487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7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98807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3</a:t>
            </a:r>
            <a:r>
              <a:rPr lang="ru-RU" sz="2400" b="1" dirty="0">
                <a:solidFill>
                  <a:srgbClr val="0000CC"/>
                </a:solidFill>
              </a:rPr>
              <a:t>. За </a:t>
            </a:r>
            <a:r>
              <a:rPr lang="ru-RU" sz="2400" b="1" dirty="0" err="1">
                <a:solidFill>
                  <a:srgbClr val="0000CC"/>
                </a:solidFill>
              </a:rPr>
              <a:t>допомогою</a:t>
            </a:r>
            <a:r>
              <a:rPr lang="ru-RU" sz="2400" b="1" dirty="0">
                <a:solidFill>
                  <a:srgbClr val="0000CC"/>
                </a:solidFill>
              </a:rPr>
              <a:t> оператора </a:t>
            </a:r>
            <a:r>
              <a:rPr lang="ru-RU" sz="2400" b="1" dirty="0" err="1">
                <a:solidFill>
                  <a:srgbClr val="0000CC"/>
                </a:solidFill>
              </a:rPr>
              <a:t>створення</a:t>
            </a:r>
            <a:r>
              <a:rPr lang="ru-RU" sz="2400" b="1" dirty="0">
                <a:solidFill>
                  <a:srgbClr val="0000CC"/>
                </a:solidFill>
              </a:rPr>
              <a:t> списку </a:t>
            </a:r>
            <a:endParaRPr lang="ru-RU" sz="2400" b="1" dirty="0" smtClean="0">
              <a:solidFill>
                <a:srgbClr val="0000CC"/>
              </a:solidFill>
            </a:endParaRPr>
          </a:p>
          <a:p>
            <a:r>
              <a:rPr lang="ru-RU" sz="2000" b="1" dirty="0" smtClean="0"/>
              <a:t>Оператор </a:t>
            </a:r>
            <a:r>
              <a:rPr lang="ru-RU" sz="2000" b="1" dirty="0" err="1"/>
              <a:t>створення</a:t>
            </a:r>
            <a:r>
              <a:rPr lang="ru-RU" sz="2000" b="1" dirty="0"/>
              <a:t> списку </a:t>
            </a:r>
            <a:r>
              <a:rPr lang="ru-RU" sz="2000" dirty="0"/>
              <a:t>– </a:t>
            </a:r>
            <a:r>
              <a:rPr lang="ru-RU" sz="2000" dirty="0" err="1" smtClean="0"/>
              <a:t>це</a:t>
            </a:r>
            <a:r>
              <a:rPr lang="ru-RU" sz="2000" dirty="0" smtClean="0"/>
              <a:t> </a:t>
            </a:r>
            <a:r>
              <a:rPr lang="ru-RU" sz="2000" dirty="0" err="1" smtClean="0"/>
              <a:t>спосіб</a:t>
            </a:r>
            <a:r>
              <a:rPr lang="ru-RU" sz="2000" dirty="0" smtClean="0"/>
              <a:t> </a:t>
            </a:r>
            <a:r>
              <a:rPr lang="ru-RU" sz="2000" dirty="0" err="1"/>
              <a:t>побудови</a:t>
            </a:r>
            <a:r>
              <a:rPr lang="ru-RU" sz="2000" dirty="0"/>
              <a:t> нового списку на </a:t>
            </a:r>
            <a:r>
              <a:rPr lang="ru-RU" sz="2000" dirty="0" err="1"/>
              <a:t>базі</a:t>
            </a:r>
            <a:r>
              <a:rPr lang="ru-RU" sz="2000" dirty="0"/>
              <a:t> </a:t>
            </a:r>
            <a:r>
              <a:rPr lang="ru-RU" sz="2000" dirty="0" err="1"/>
              <a:t>іншої</a:t>
            </a:r>
            <a:r>
              <a:rPr lang="ru-RU" sz="2000" dirty="0"/>
              <a:t> </a:t>
            </a:r>
            <a:r>
              <a:rPr lang="ru-RU" sz="2000" dirty="0" err="1"/>
              <a:t>колекції</a:t>
            </a:r>
            <a:r>
              <a:rPr lang="ru-RU" sz="2000" dirty="0"/>
              <a:t>, до </a:t>
            </a:r>
            <a:r>
              <a:rPr lang="ru-RU" sz="2000" dirty="0" err="1"/>
              <a:t>всіх</a:t>
            </a:r>
            <a:r>
              <a:rPr lang="ru-RU" sz="2000" dirty="0"/>
              <a:t> </a:t>
            </a:r>
            <a:r>
              <a:rPr lang="ru-RU" sz="2000" dirty="0" err="1"/>
              <a:t>елементів</a:t>
            </a:r>
            <a:r>
              <a:rPr lang="ru-RU" sz="2000" dirty="0"/>
              <a:t> </a:t>
            </a:r>
            <a:r>
              <a:rPr lang="ru-RU" sz="2000" dirty="0" err="1" smtClean="0"/>
              <a:t>якої</a:t>
            </a:r>
            <a:r>
              <a:rPr lang="ru-RU" sz="2000" dirty="0" smtClean="0"/>
              <a:t> </a:t>
            </a:r>
            <a:r>
              <a:rPr lang="ru-RU" sz="2000" b="1" dirty="0" err="1" smtClean="0"/>
              <a:t>застосовується</a:t>
            </a:r>
            <a:r>
              <a:rPr lang="ru-RU" sz="2000" b="1" dirty="0" smtClean="0"/>
              <a:t> </a:t>
            </a:r>
            <a:r>
              <a:rPr lang="ru-RU" sz="2000" b="1" dirty="0" err="1"/>
              <a:t>деякий</a:t>
            </a:r>
            <a:r>
              <a:rPr lang="ru-RU" sz="2000" b="1" dirty="0"/>
              <a:t> </a:t>
            </a:r>
            <a:r>
              <a:rPr lang="ru-RU" sz="2000" b="1" dirty="0" err="1"/>
              <a:t>вираз</a:t>
            </a:r>
            <a:r>
              <a:rPr lang="ru-RU" sz="2000" dirty="0"/>
              <a:t>. </a:t>
            </a:r>
            <a:endParaRPr lang="ru-RU" sz="20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1080865" y="2645412"/>
            <a:ext cx="59998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err="1" smtClean="0">
                <a:solidFill>
                  <a:srgbClr val="0000CC"/>
                </a:solidFill>
              </a:rPr>
              <a:t>newlst</a:t>
            </a:r>
            <a:r>
              <a:rPr lang="en-US" sz="2200" b="1" dirty="0" smtClean="0">
                <a:solidFill>
                  <a:srgbClr val="0000CC"/>
                </a:solidFill>
              </a:rPr>
              <a:t> </a:t>
            </a:r>
            <a:r>
              <a:rPr lang="en-US" sz="2200" b="1" dirty="0">
                <a:solidFill>
                  <a:srgbClr val="0000CC"/>
                </a:solidFill>
              </a:rPr>
              <a:t>= [expr(</a:t>
            </a:r>
            <a:r>
              <a:rPr lang="en-US" sz="2200" b="1" dirty="0" err="1">
                <a:solidFill>
                  <a:srgbClr val="0000CC"/>
                </a:solidFill>
              </a:rPr>
              <a:t>i</a:t>
            </a:r>
            <a:r>
              <a:rPr lang="en-US" sz="2200" b="1" dirty="0">
                <a:solidFill>
                  <a:srgbClr val="0000CC"/>
                </a:solidFill>
              </a:rPr>
              <a:t>) for </a:t>
            </a:r>
            <a:r>
              <a:rPr lang="en-US" sz="2200" b="1" dirty="0" err="1">
                <a:solidFill>
                  <a:srgbClr val="0000CC"/>
                </a:solidFill>
              </a:rPr>
              <a:t>i</a:t>
            </a:r>
            <a:r>
              <a:rPr lang="en-US" sz="2200" b="1" dirty="0">
                <a:solidFill>
                  <a:srgbClr val="0000CC"/>
                </a:solidFill>
              </a:rPr>
              <a:t> in collection if condition]</a:t>
            </a:r>
            <a:endParaRPr lang="ru-RU" sz="2200" b="1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808105" y="2245302"/>
            <a:ext cx="13671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Синтаксис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89914" y="3122466"/>
            <a:ext cx="88415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тут </a:t>
            </a:r>
            <a:r>
              <a:rPr lang="en-GB" sz="2000" dirty="0" err="1" smtClean="0">
                <a:solidFill>
                  <a:srgbClr val="0000CC"/>
                </a:solidFill>
              </a:rPr>
              <a:t>newlst</a:t>
            </a:r>
            <a:r>
              <a:rPr lang="en-GB" sz="2000" dirty="0" smtClean="0">
                <a:solidFill>
                  <a:srgbClr val="0000CC"/>
                </a:solidFill>
              </a:rPr>
              <a:t> </a:t>
            </a:r>
            <a:r>
              <a:rPr lang="en-GB" sz="2000" dirty="0"/>
              <a:t>– </a:t>
            </a:r>
            <a:r>
              <a:rPr lang="ru-RU" sz="2000" dirty="0" err="1"/>
              <a:t>новий</a:t>
            </a:r>
            <a:r>
              <a:rPr lang="ru-RU" sz="2000" dirty="0"/>
              <a:t> список,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створюється</a:t>
            </a:r>
            <a:r>
              <a:rPr lang="ru-RU" sz="2000" dirty="0"/>
              <a:t>, </a:t>
            </a:r>
            <a:r>
              <a:rPr lang="en-GB" sz="2000" dirty="0">
                <a:solidFill>
                  <a:srgbClr val="0000CC"/>
                </a:solidFill>
              </a:rPr>
              <a:t>collection</a:t>
            </a:r>
            <a:r>
              <a:rPr lang="en-GB" sz="2000" dirty="0"/>
              <a:t> – </a:t>
            </a:r>
            <a:r>
              <a:rPr lang="ru-RU" sz="2000" dirty="0" err="1"/>
              <a:t>деяка</a:t>
            </a:r>
            <a:r>
              <a:rPr lang="ru-RU" sz="2000" dirty="0"/>
              <a:t> </a:t>
            </a:r>
            <a:r>
              <a:rPr lang="ru-RU" sz="2000" dirty="0" err="1"/>
              <a:t>колекція</a:t>
            </a:r>
            <a:r>
              <a:rPr lang="ru-RU" sz="2000" dirty="0"/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33643" y="3814964"/>
            <a:ext cx="895408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Оператор </a:t>
            </a:r>
            <a:r>
              <a:rPr lang="ru-RU" sz="2000" b="1" dirty="0" err="1"/>
              <a:t>створення</a:t>
            </a:r>
            <a:r>
              <a:rPr lang="ru-RU" sz="2000" b="1" dirty="0"/>
              <a:t> списку </a:t>
            </a:r>
            <a:r>
              <a:rPr lang="ru-RU" sz="2000" b="1" dirty="0" err="1"/>
              <a:t>працює</a:t>
            </a:r>
            <a:r>
              <a:rPr lang="ru-RU" sz="2000" b="1" dirty="0"/>
              <a:t> таким чином: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err="1" smtClean="0"/>
              <a:t>Змінна</a:t>
            </a:r>
            <a:r>
              <a:rPr lang="ru-RU" sz="2000" dirty="0" smtClean="0"/>
              <a:t> </a:t>
            </a:r>
            <a:r>
              <a:rPr lang="en-GB" sz="2000" b="1" dirty="0" err="1">
                <a:solidFill>
                  <a:srgbClr val="0000CC"/>
                </a:solidFill>
              </a:rPr>
              <a:t>i</a:t>
            </a:r>
            <a:r>
              <a:rPr lang="en-GB" sz="2000" b="1" dirty="0">
                <a:solidFill>
                  <a:srgbClr val="0000CC"/>
                </a:solidFill>
              </a:rPr>
              <a:t> </a:t>
            </a:r>
            <a:r>
              <a:rPr lang="ru-RU" sz="2000" dirty="0" err="1"/>
              <a:t>послідовно</a:t>
            </a:r>
            <a:r>
              <a:rPr lang="ru-RU" sz="2000" dirty="0"/>
              <a:t> </a:t>
            </a:r>
            <a:r>
              <a:rPr lang="ru-RU" sz="2000" dirty="0" err="1"/>
              <a:t>пробігає</a:t>
            </a:r>
            <a:r>
              <a:rPr lang="ru-RU" sz="2000" dirty="0"/>
              <a:t> </a:t>
            </a:r>
            <a:r>
              <a:rPr lang="ru-RU" sz="2000" dirty="0" err="1"/>
              <a:t>всі</a:t>
            </a:r>
            <a:r>
              <a:rPr lang="ru-RU" sz="2000" dirty="0"/>
              <a:t> </a:t>
            </a:r>
            <a:r>
              <a:rPr lang="ru-RU" sz="2000" dirty="0" err="1"/>
              <a:t>елементи</a:t>
            </a:r>
            <a:r>
              <a:rPr lang="ru-RU" sz="2000" dirty="0"/>
              <a:t> </a:t>
            </a:r>
            <a:r>
              <a:rPr lang="ru-RU" sz="2000" dirty="0" err="1"/>
              <a:t>колекції</a:t>
            </a:r>
            <a:r>
              <a:rPr lang="ru-RU" sz="2000" dirty="0"/>
              <a:t> </a:t>
            </a:r>
            <a:r>
              <a:rPr lang="en-GB" sz="2000" b="1" dirty="0">
                <a:solidFill>
                  <a:srgbClr val="0000CC"/>
                </a:solidFill>
              </a:rPr>
              <a:t>collection</a:t>
            </a:r>
            <a:r>
              <a:rPr lang="en-GB" sz="2000" dirty="0"/>
              <a:t>. </a:t>
            </a:r>
            <a:endParaRPr lang="uk-UA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000" dirty="0" err="1" smtClean="0"/>
              <a:t>Якщо</a:t>
            </a:r>
            <a:r>
              <a:rPr lang="ru-RU" sz="2000" dirty="0" smtClean="0"/>
              <a:t> для поточного </a:t>
            </a:r>
            <a:r>
              <a:rPr lang="ru-RU" sz="2000" dirty="0" err="1"/>
              <a:t>значення</a:t>
            </a:r>
            <a:r>
              <a:rPr lang="ru-RU" sz="2000" dirty="0"/>
              <a:t> </a:t>
            </a:r>
            <a:r>
              <a:rPr lang="en-GB" sz="2000" b="1" dirty="0" err="1">
                <a:solidFill>
                  <a:srgbClr val="0000CC"/>
                </a:solidFill>
              </a:rPr>
              <a:t>i</a:t>
            </a:r>
            <a:r>
              <a:rPr lang="en-GB" sz="2000" dirty="0"/>
              <a:t> </a:t>
            </a:r>
            <a:r>
              <a:rPr lang="ru-RU" sz="2000" dirty="0" err="1"/>
              <a:t>виконується</a:t>
            </a:r>
            <a:r>
              <a:rPr lang="ru-RU" sz="2000" dirty="0"/>
              <a:t> </a:t>
            </a:r>
            <a:r>
              <a:rPr lang="ru-RU" sz="2000" dirty="0" err="1"/>
              <a:t>умова</a:t>
            </a:r>
            <a:r>
              <a:rPr lang="ru-RU" sz="2000" dirty="0"/>
              <a:t> </a:t>
            </a:r>
            <a:r>
              <a:rPr lang="en-GB" sz="2000" b="1" dirty="0">
                <a:solidFill>
                  <a:srgbClr val="0000CC"/>
                </a:solidFill>
              </a:rPr>
              <a:t>condition</a:t>
            </a:r>
            <a:r>
              <a:rPr lang="en-GB" sz="2000" dirty="0"/>
              <a:t>, </a:t>
            </a:r>
            <a:r>
              <a:rPr lang="ru-RU" sz="2000" dirty="0"/>
              <a:t>то в список </a:t>
            </a:r>
            <a:r>
              <a:rPr lang="ru-RU" sz="2000" dirty="0" err="1" smtClean="0"/>
              <a:t>додається</a:t>
            </a:r>
            <a:r>
              <a:rPr lang="ru-RU" sz="2000" dirty="0" smtClean="0"/>
              <a:t> </a:t>
            </a:r>
            <a:r>
              <a:rPr lang="ru-RU" sz="2000" dirty="0" err="1" smtClean="0"/>
              <a:t>елемент</a:t>
            </a:r>
            <a:r>
              <a:rPr lang="ru-RU" sz="2000" dirty="0" smtClean="0"/>
              <a:t> </a:t>
            </a:r>
            <a:r>
              <a:rPr lang="en-GB" sz="2000" b="1" dirty="0">
                <a:solidFill>
                  <a:srgbClr val="0000CC"/>
                </a:solidFill>
              </a:rPr>
              <a:t>expr(</a:t>
            </a:r>
            <a:r>
              <a:rPr lang="en-GB" sz="2000" b="1" dirty="0" err="1">
                <a:solidFill>
                  <a:srgbClr val="0000CC"/>
                </a:solidFill>
              </a:rPr>
              <a:t>i</a:t>
            </a:r>
            <a:r>
              <a:rPr lang="en-GB" sz="2000" b="1" dirty="0">
                <a:solidFill>
                  <a:srgbClr val="0000CC"/>
                </a:solidFill>
              </a:rPr>
              <a:t>),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залежить</a:t>
            </a:r>
            <a:r>
              <a:rPr lang="ru-RU" sz="2000" dirty="0"/>
              <a:t> </a:t>
            </a:r>
            <a:r>
              <a:rPr lang="ru-RU" sz="2000" dirty="0" err="1"/>
              <a:t>від</a:t>
            </a:r>
            <a:r>
              <a:rPr lang="ru-RU" sz="2000" dirty="0"/>
              <a:t> поточного </a:t>
            </a:r>
            <a:r>
              <a:rPr lang="ru-RU" sz="2000" dirty="0" err="1"/>
              <a:t>значення</a:t>
            </a:r>
            <a:r>
              <a:rPr lang="ru-RU" sz="2000" dirty="0"/>
              <a:t> </a:t>
            </a:r>
            <a:r>
              <a:rPr lang="ru-RU" sz="2000" dirty="0" err="1"/>
              <a:t>ітератора</a:t>
            </a:r>
            <a:r>
              <a:rPr lang="ru-RU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err="1"/>
              <a:t>Якщо</a:t>
            </a:r>
            <a:r>
              <a:rPr lang="ru-RU" sz="2000" dirty="0"/>
              <a:t> в </a:t>
            </a:r>
            <a:r>
              <a:rPr lang="ru-RU" sz="2000" dirty="0" err="1"/>
              <a:t>операторі</a:t>
            </a:r>
            <a:r>
              <a:rPr lang="ru-RU" sz="2000" dirty="0"/>
              <a:t> </a:t>
            </a:r>
            <a:r>
              <a:rPr lang="ru-RU" sz="2000" dirty="0" err="1"/>
              <a:t>створення</a:t>
            </a:r>
            <a:r>
              <a:rPr lang="ru-RU" sz="2000" dirty="0"/>
              <a:t> списку </a:t>
            </a:r>
            <a:r>
              <a:rPr lang="ru-RU" sz="2000" dirty="0" err="1"/>
              <a:t>умова</a:t>
            </a:r>
            <a:r>
              <a:rPr lang="ru-RU" sz="2000" dirty="0"/>
              <a:t> </a:t>
            </a:r>
            <a:r>
              <a:rPr lang="ru-RU" sz="2000" dirty="0" err="1"/>
              <a:t>відсутня</a:t>
            </a:r>
            <a:r>
              <a:rPr lang="ru-RU" sz="2000" dirty="0"/>
              <a:t>, то блок </a:t>
            </a:r>
            <a:r>
              <a:rPr lang="ru-RU" sz="2000" b="1" dirty="0" err="1">
                <a:solidFill>
                  <a:srgbClr val="0000CC"/>
                </a:solidFill>
              </a:rPr>
              <a:t>if</a:t>
            </a:r>
            <a:r>
              <a:rPr lang="ru-RU" sz="2000" b="1" dirty="0"/>
              <a:t> </a:t>
            </a:r>
            <a:r>
              <a:rPr lang="ru-RU" sz="2000" dirty="0" err="1"/>
              <a:t>опускають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80001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latin typeface="Cambria,Bold"/>
              </a:rPr>
              <a:t>Створення</a:t>
            </a:r>
            <a:r>
              <a:rPr lang="ru-RU" sz="3600" b="1" dirty="0">
                <a:latin typeface="Cambria,Bold"/>
              </a:rPr>
              <a:t> </a:t>
            </a:r>
            <a:r>
              <a:rPr lang="ru-RU" sz="3600" b="1" dirty="0" err="1">
                <a:latin typeface="Cambria,Bold"/>
              </a:rPr>
              <a:t>списків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24585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2" y="2025802"/>
            <a:ext cx="8541537" cy="204641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917806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solidFill>
                  <a:srgbClr val="008000"/>
                </a:solidFill>
              </a:rPr>
              <a:t>Приклад</a:t>
            </a:r>
            <a:r>
              <a:rPr lang="ru-RU" sz="2200" dirty="0" smtClean="0"/>
              <a:t>: </a:t>
            </a:r>
            <a:r>
              <a:rPr lang="ru-RU" sz="2200" dirty="0"/>
              <a:t>для того, </a:t>
            </a:r>
            <a:r>
              <a:rPr lang="ru-RU" sz="2200" dirty="0" err="1"/>
              <a:t>щоб</a:t>
            </a:r>
            <a:r>
              <a:rPr lang="ru-RU" sz="2200" dirty="0"/>
              <a:t> </a:t>
            </a:r>
            <a:r>
              <a:rPr lang="ru-RU" sz="2200" dirty="0" err="1"/>
              <a:t>створити</a:t>
            </a:r>
            <a:r>
              <a:rPr lang="ru-RU" sz="2200" dirty="0"/>
              <a:t> список,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складається</a:t>
            </a:r>
            <a:r>
              <a:rPr lang="ru-RU" sz="2200" dirty="0"/>
              <a:t> з </a:t>
            </a:r>
            <a:r>
              <a:rPr lang="ru-RU" sz="2200" dirty="0" err="1"/>
              <a:t>квадратів</a:t>
            </a:r>
            <a:r>
              <a:rPr lang="ru-RU" sz="2200" dirty="0"/>
              <a:t> </a:t>
            </a:r>
            <a:r>
              <a:rPr lang="ru-RU" sz="2200" dirty="0" err="1" smtClean="0"/>
              <a:t>натуральних</a:t>
            </a:r>
            <a:r>
              <a:rPr lang="ru-RU" sz="2200" dirty="0" smtClean="0"/>
              <a:t> чисел, </a:t>
            </a:r>
            <a:r>
              <a:rPr lang="ru-RU" sz="2200" dirty="0" err="1" smtClean="0"/>
              <a:t>які</a:t>
            </a:r>
            <a:r>
              <a:rPr lang="ru-RU" sz="2200" dirty="0" smtClean="0"/>
              <a:t> не </a:t>
            </a:r>
            <a:r>
              <a:rPr lang="ru-RU" sz="2200" dirty="0" err="1" smtClean="0"/>
              <a:t>перевищують</a:t>
            </a:r>
            <a:r>
              <a:rPr lang="ru-RU" sz="2200" dirty="0" smtClean="0"/>
              <a:t> 30 і є </a:t>
            </a:r>
            <a:r>
              <a:rPr lang="ru-RU" sz="2200" dirty="0" err="1" smtClean="0"/>
              <a:t>кратними</a:t>
            </a:r>
            <a:r>
              <a:rPr lang="ru-RU" sz="2200" dirty="0" smtClean="0"/>
              <a:t> 5</a:t>
            </a:r>
            <a:r>
              <a:rPr lang="uk-UA" sz="2200" dirty="0" smtClean="0"/>
              <a:t>, тобто має числа </a:t>
            </a:r>
            <a:r>
              <a:rPr lang="ru-RU" sz="2200" dirty="0" smtClean="0"/>
              <a:t>[25, 100, ...], </a:t>
            </a:r>
            <a:r>
              <a:rPr lang="ru-RU" sz="2200" dirty="0" err="1"/>
              <a:t>потрібно</a:t>
            </a:r>
            <a:r>
              <a:rPr lang="ru-RU" sz="2200" dirty="0"/>
              <a:t> </a:t>
            </a:r>
            <a:r>
              <a:rPr lang="ru-RU" sz="2200" dirty="0" err="1"/>
              <a:t>виконати</a:t>
            </a:r>
            <a:r>
              <a:rPr lang="ru-RU" sz="2200" dirty="0"/>
              <a:t> </a:t>
            </a:r>
            <a:r>
              <a:rPr lang="ru-RU" sz="2200" dirty="0" err="1"/>
              <a:t>таку</a:t>
            </a:r>
            <a:r>
              <a:rPr lang="ru-RU" sz="2200" dirty="0"/>
              <a:t> </a:t>
            </a:r>
            <a:r>
              <a:rPr lang="ru-RU" sz="2200" dirty="0" err="1" smtClean="0"/>
              <a:t>інструкцію</a:t>
            </a:r>
            <a:r>
              <a:rPr lang="ru-RU" sz="2200" dirty="0" smtClean="0"/>
              <a:t>:</a:t>
            </a:r>
            <a:endParaRPr lang="ru-RU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6486" y="4124684"/>
            <a:ext cx="88510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solidFill>
                  <a:srgbClr val="008000"/>
                </a:solidFill>
              </a:rPr>
              <a:t>Приклад</a:t>
            </a:r>
            <a:r>
              <a:rPr lang="ru-RU" sz="2200" dirty="0" smtClean="0"/>
              <a:t>: створит </a:t>
            </a:r>
            <a:r>
              <a:rPr lang="ru-RU" sz="2200" dirty="0"/>
              <a:t>список,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складається</a:t>
            </a:r>
            <a:r>
              <a:rPr lang="ru-RU" sz="2200" dirty="0"/>
              <a:t> з </a:t>
            </a:r>
            <a:r>
              <a:rPr lang="ru-RU" sz="2200" dirty="0" err="1"/>
              <a:t>квадратів</a:t>
            </a:r>
            <a:r>
              <a:rPr lang="ru-RU" sz="2200" dirty="0"/>
              <a:t> </a:t>
            </a:r>
            <a:r>
              <a:rPr lang="ru-RU" sz="2200" dirty="0" err="1" smtClean="0"/>
              <a:t>натуральних</a:t>
            </a:r>
            <a:r>
              <a:rPr lang="ru-RU" sz="2200" dirty="0" smtClean="0"/>
              <a:t> чисел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не </a:t>
            </a:r>
            <a:r>
              <a:rPr lang="ru-RU" sz="2200" dirty="0" err="1"/>
              <a:t>перевищують</a:t>
            </a:r>
            <a:r>
              <a:rPr lang="ru-RU" sz="2200" dirty="0"/>
              <a:t> </a:t>
            </a:r>
            <a:r>
              <a:rPr lang="ru-RU" sz="2200" dirty="0" smtClean="0"/>
              <a:t>4:</a:t>
            </a:r>
            <a:endParaRPr lang="ru-RU" sz="2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922" y="4894125"/>
            <a:ext cx="5614556" cy="16476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80001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latin typeface="Cambria,Bold"/>
              </a:rPr>
              <a:t>Створення</a:t>
            </a:r>
            <a:r>
              <a:rPr lang="ru-RU" sz="3600" b="1" dirty="0">
                <a:latin typeface="Cambria,Bold"/>
              </a:rPr>
              <a:t> </a:t>
            </a:r>
            <a:r>
              <a:rPr lang="ru-RU" sz="3600" b="1" dirty="0" err="1">
                <a:latin typeface="Cambria,Bold"/>
              </a:rPr>
              <a:t>списків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75947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Індексація</a:t>
            </a:r>
            <a:r>
              <a:rPr lang="en-US" sz="3600" b="1" dirty="0" smtClean="0"/>
              <a:t> </a:t>
            </a:r>
            <a:r>
              <a:rPr lang="uk-UA" sz="3600" b="1" dirty="0" smtClean="0"/>
              <a:t>списків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958992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Список -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послідовність</a:t>
            </a:r>
            <a:r>
              <a:rPr lang="ru-RU" sz="2200" dirty="0"/>
              <a:t>, у </a:t>
            </a:r>
            <a:r>
              <a:rPr lang="ru-RU" sz="2200" dirty="0" err="1"/>
              <a:t>якій</a:t>
            </a:r>
            <a:r>
              <a:rPr lang="ru-RU" sz="2200" dirty="0"/>
              <a:t> </a:t>
            </a:r>
            <a:r>
              <a:rPr lang="ru-RU" sz="2200" dirty="0" err="1"/>
              <a:t>всі</a:t>
            </a:r>
            <a:r>
              <a:rPr lang="ru-RU" sz="2200" dirty="0"/>
              <a:t> </a:t>
            </a:r>
            <a:r>
              <a:rPr lang="ru-RU" sz="2200" dirty="0" err="1"/>
              <a:t>елементи</a:t>
            </a:r>
            <a:r>
              <a:rPr lang="ru-RU" sz="2200" dirty="0"/>
              <a:t> </a:t>
            </a:r>
            <a:r>
              <a:rPr lang="ru-RU" sz="2200" dirty="0" err="1" smtClean="0"/>
              <a:t>пронумеровані</a:t>
            </a:r>
            <a:r>
              <a:rPr lang="ru-RU" sz="2200" dirty="0"/>
              <a:t>, </a:t>
            </a:r>
            <a:r>
              <a:rPr lang="ru-RU" sz="2200" dirty="0" err="1"/>
              <a:t>починаючи</a:t>
            </a:r>
            <a:r>
              <a:rPr lang="ru-RU" sz="2200" dirty="0"/>
              <a:t> </a:t>
            </a:r>
            <a:r>
              <a:rPr lang="ru-RU" sz="2200" b="1" dirty="0" err="1" smtClean="0">
                <a:solidFill>
                  <a:srgbClr val="0000CC"/>
                </a:solidFill>
              </a:rPr>
              <a:t>від</a:t>
            </a:r>
            <a:r>
              <a:rPr lang="ru-RU" sz="2200" b="1" dirty="0" smtClean="0">
                <a:solidFill>
                  <a:srgbClr val="0000CC"/>
                </a:solidFill>
              </a:rPr>
              <a:t> 0</a:t>
            </a:r>
            <a:r>
              <a:rPr lang="ru-RU" sz="2200" b="1" dirty="0">
                <a:solidFill>
                  <a:srgbClr val="0000CC"/>
                </a:solidFill>
              </a:rPr>
              <a:t>. </a:t>
            </a:r>
            <a:r>
              <a:rPr lang="ru-RU" sz="2200" dirty="0"/>
              <a:t>Номер </a:t>
            </a:r>
            <a:r>
              <a:rPr lang="ru-RU" sz="2200" dirty="0" err="1"/>
              <a:t>елементу</a:t>
            </a:r>
            <a:r>
              <a:rPr lang="ru-RU" sz="2200" dirty="0"/>
              <a:t> списку </a:t>
            </a:r>
            <a:r>
              <a:rPr lang="ru-RU" sz="2200" dirty="0" err="1"/>
              <a:t>називається</a:t>
            </a:r>
            <a:r>
              <a:rPr lang="ru-RU" sz="2200" dirty="0"/>
              <a:t> </a:t>
            </a:r>
            <a:r>
              <a:rPr lang="ru-RU" sz="2200" b="1" dirty="0" err="1" smtClean="0">
                <a:solidFill>
                  <a:srgbClr val="0000CC"/>
                </a:solidFill>
              </a:rPr>
              <a:t>індексом</a:t>
            </a:r>
            <a:r>
              <a:rPr lang="ru-RU" sz="2200" dirty="0" smtClean="0"/>
              <a:t>. </a:t>
            </a:r>
            <a:r>
              <a:rPr lang="ru-RU" sz="2200" dirty="0" err="1"/>
              <a:t>О</a:t>
            </a:r>
            <a:r>
              <a:rPr lang="ru-RU" sz="2200" dirty="0" err="1" smtClean="0"/>
              <a:t>станній</a:t>
            </a:r>
            <a:r>
              <a:rPr lang="ru-RU" sz="2200" dirty="0" smtClean="0"/>
              <a:t> </a:t>
            </a:r>
            <a:r>
              <a:rPr lang="ru-RU" sz="2200" dirty="0" err="1"/>
              <a:t>елемент</a:t>
            </a:r>
            <a:r>
              <a:rPr lang="ru-RU" sz="2200" dirty="0"/>
              <a:t> </a:t>
            </a:r>
            <a:r>
              <a:rPr lang="ru-RU" sz="2200" dirty="0" err="1"/>
              <a:t>має</a:t>
            </a:r>
            <a:r>
              <a:rPr lang="ru-RU" sz="2200" dirty="0"/>
              <a:t> номер на </a:t>
            </a:r>
            <a:r>
              <a:rPr lang="ru-RU" sz="2200" dirty="0" err="1"/>
              <a:t>одиницю</a:t>
            </a:r>
            <a:r>
              <a:rPr lang="ru-RU" sz="2200" dirty="0"/>
              <a:t> </a:t>
            </a:r>
            <a:r>
              <a:rPr lang="ru-RU" sz="2200" dirty="0" err="1"/>
              <a:t>менший</a:t>
            </a:r>
            <a:r>
              <a:rPr lang="ru-RU" sz="2200" dirty="0"/>
              <a:t> </a:t>
            </a:r>
            <a:r>
              <a:rPr lang="ru-RU" sz="2200" dirty="0" err="1"/>
              <a:t>ніж</a:t>
            </a:r>
            <a:r>
              <a:rPr lang="ru-RU" sz="2200" dirty="0"/>
              <a:t> </a:t>
            </a:r>
            <a:r>
              <a:rPr lang="ru-RU" sz="2200" dirty="0" err="1"/>
              <a:t>кількість</a:t>
            </a:r>
            <a:r>
              <a:rPr lang="ru-RU" sz="2200" dirty="0"/>
              <a:t> </a:t>
            </a:r>
            <a:r>
              <a:rPr lang="ru-RU" sz="2200" dirty="0" err="1"/>
              <a:t>елементів</a:t>
            </a:r>
            <a:r>
              <a:rPr lang="ru-RU" sz="2200" dirty="0"/>
              <a:t> </a:t>
            </a:r>
            <a:r>
              <a:rPr lang="ru-RU" sz="2200" dirty="0" smtClean="0"/>
              <a:t>у</a:t>
            </a:r>
            <a:r>
              <a:rPr lang="en-US" sz="2200" dirty="0" smtClean="0"/>
              <a:t> </a:t>
            </a:r>
            <a:r>
              <a:rPr lang="ru-RU" sz="2200" dirty="0" smtClean="0"/>
              <a:t>списку</a:t>
            </a:r>
            <a:r>
              <a:rPr lang="ru-RU" sz="2200" dirty="0"/>
              <a:t>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56306"/>
              </p:ext>
            </p:extLst>
          </p:nvPr>
        </p:nvGraphicFramePr>
        <p:xfrm>
          <a:off x="1552915" y="2374900"/>
          <a:ext cx="4767384" cy="815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132"/>
                <a:gridCol w="600324"/>
                <a:gridCol w="683702"/>
                <a:gridCol w="717054"/>
                <a:gridCol w="665172"/>
              </a:tblGrid>
              <a:tr h="419100"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solidFill>
                            <a:srgbClr val="0000CC"/>
                          </a:solidFill>
                        </a:rPr>
                        <a:t>індекс</a:t>
                      </a:r>
                      <a:endParaRPr lang="ru-RU" sz="20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ru-RU" sz="20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ru-RU" sz="20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ru-RU" sz="20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ru-RU" sz="20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solidFill>
                            <a:srgbClr val="FF0000"/>
                          </a:solidFill>
                        </a:rPr>
                        <a:t>Елементи списку</a:t>
                      </a:r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-1" y="3324136"/>
            <a:ext cx="9143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Для того, </a:t>
            </a:r>
            <a:r>
              <a:rPr lang="ru-RU" sz="2200" dirty="0" err="1"/>
              <a:t>щоб</a:t>
            </a:r>
            <a:r>
              <a:rPr lang="ru-RU" sz="2200" dirty="0"/>
              <a:t> </a:t>
            </a:r>
            <a:r>
              <a:rPr lang="ru-RU" sz="2200" dirty="0" err="1"/>
              <a:t>звернутися</a:t>
            </a:r>
            <a:r>
              <a:rPr lang="ru-RU" sz="2200" dirty="0"/>
              <a:t> до </a:t>
            </a:r>
            <a:r>
              <a:rPr lang="ru-RU" sz="2200" dirty="0" err="1" smtClean="0"/>
              <a:t>елемента</a:t>
            </a:r>
            <a:r>
              <a:rPr lang="ru-RU" sz="2200" dirty="0" smtClean="0"/>
              <a:t> </a:t>
            </a:r>
            <a:r>
              <a:rPr lang="ru-RU" sz="2200" dirty="0"/>
              <a:t>списку, </a:t>
            </a:r>
            <a:r>
              <a:rPr lang="ru-RU" sz="2200" dirty="0" err="1" smtClean="0"/>
              <a:t>необхідно</a:t>
            </a:r>
            <a:r>
              <a:rPr lang="ru-RU" sz="2200" dirty="0" smtClean="0"/>
              <a:t> </a:t>
            </a:r>
            <a:r>
              <a:rPr lang="ru-RU" sz="2200" dirty="0" err="1" smtClean="0"/>
              <a:t>вказати</a:t>
            </a:r>
            <a:r>
              <a:rPr lang="ru-RU" sz="2200" dirty="0" smtClean="0"/>
              <a:t> </a:t>
            </a:r>
            <a:r>
              <a:rPr lang="ru-RU" sz="2200" dirty="0"/>
              <a:t>номер </a:t>
            </a:r>
            <a:r>
              <a:rPr lang="ru-RU" sz="2200" dirty="0" err="1"/>
              <a:t>цього</a:t>
            </a:r>
            <a:r>
              <a:rPr lang="ru-RU" sz="2200" dirty="0"/>
              <a:t> </a:t>
            </a:r>
            <a:r>
              <a:rPr lang="ru-RU" sz="2200" dirty="0" err="1"/>
              <a:t>елементу</a:t>
            </a:r>
            <a:r>
              <a:rPr lang="ru-RU" sz="2200" dirty="0"/>
              <a:t> у </a:t>
            </a:r>
            <a:r>
              <a:rPr lang="ru-RU" sz="2200" dirty="0" err="1"/>
              <a:t>квадратних</a:t>
            </a:r>
            <a:r>
              <a:rPr lang="ru-RU" sz="2200" dirty="0"/>
              <a:t> дужках.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032013"/>
            <a:ext cx="6248400" cy="2825987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787400" y="6273800"/>
            <a:ext cx="5765800" cy="457200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83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Індексація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9700" y="1041738"/>
            <a:ext cx="90043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Звернення</a:t>
            </a:r>
            <a:r>
              <a:rPr lang="ru-RU" sz="2200" dirty="0"/>
              <a:t> до </a:t>
            </a:r>
            <a:r>
              <a:rPr lang="ru-RU" sz="2200" dirty="0" err="1"/>
              <a:t>елементу</a:t>
            </a:r>
            <a:r>
              <a:rPr lang="ru-RU" sz="2200" dirty="0"/>
              <a:t> списку за </a:t>
            </a:r>
            <a:r>
              <a:rPr lang="ru-RU" sz="2200" dirty="0" err="1"/>
              <a:t>індексом</a:t>
            </a:r>
            <a:r>
              <a:rPr lang="ru-RU" sz="2200" dirty="0"/>
              <a:t> </a:t>
            </a:r>
            <a:r>
              <a:rPr lang="ru-RU" sz="2200" dirty="0" err="1"/>
              <a:t>надає</a:t>
            </a:r>
            <a:r>
              <a:rPr lang="ru-RU" sz="2200" dirty="0"/>
              <a:t> </a:t>
            </a:r>
            <a:r>
              <a:rPr lang="ru-RU" sz="2200" dirty="0" err="1"/>
              <a:t>прямий</a:t>
            </a:r>
            <a:r>
              <a:rPr lang="ru-RU" sz="2200" dirty="0"/>
              <a:t> доступ до </a:t>
            </a:r>
            <a:r>
              <a:rPr lang="ru-RU" sz="2200" dirty="0" err="1" smtClean="0"/>
              <a:t>цього</a:t>
            </a:r>
            <a:r>
              <a:rPr lang="ru-RU" sz="2200" dirty="0" smtClean="0"/>
              <a:t> </a:t>
            </a:r>
            <a:r>
              <a:rPr lang="ru-RU" sz="2200" dirty="0" err="1" smtClean="0"/>
              <a:t>елементу</a:t>
            </a:r>
            <a:r>
              <a:rPr lang="ru-RU" sz="2200" dirty="0" smtClean="0"/>
              <a:t> </a:t>
            </a:r>
            <a:r>
              <a:rPr lang="ru-RU" sz="2200" dirty="0"/>
              <a:t>у </a:t>
            </a:r>
            <a:r>
              <a:rPr lang="ru-RU" sz="2200" dirty="0" err="1"/>
              <a:t>пам’яті</a:t>
            </a:r>
            <a:r>
              <a:rPr lang="ru-RU" sz="2200" dirty="0"/>
              <a:t>. Таким чином, </a:t>
            </a:r>
            <a:r>
              <a:rPr lang="ru-RU" sz="2200" dirty="0" err="1"/>
              <a:t>цей</a:t>
            </a:r>
            <a:r>
              <a:rPr lang="ru-RU" sz="2200" dirty="0"/>
              <a:t> </a:t>
            </a:r>
            <a:r>
              <a:rPr lang="ru-RU" sz="2200" dirty="0" err="1"/>
              <a:t>елемент</a:t>
            </a:r>
            <a:r>
              <a:rPr lang="ru-RU" sz="2200" dirty="0"/>
              <a:t> </a:t>
            </a:r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err="1"/>
              <a:t>замінити</a:t>
            </a:r>
            <a:r>
              <a:rPr lang="ru-RU" sz="2200" dirty="0"/>
              <a:t> на </a:t>
            </a:r>
            <a:r>
              <a:rPr lang="ru-RU" sz="2200" dirty="0" err="1" smtClean="0"/>
              <a:t>інший</a:t>
            </a:r>
            <a:r>
              <a:rPr lang="ru-RU" sz="2200" dirty="0" smtClean="0"/>
              <a:t> </a:t>
            </a:r>
            <a:r>
              <a:rPr lang="ru-RU" sz="2200" dirty="0" err="1" smtClean="0"/>
              <a:t>елемент</a:t>
            </a:r>
            <a:r>
              <a:rPr lang="ru-RU" sz="2200" dirty="0"/>
              <a:t>. При </a:t>
            </a:r>
            <a:r>
              <a:rPr lang="ru-RU" sz="2200" dirty="0" err="1"/>
              <a:t>цьому</a:t>
            </a:r>
            <a:r>
              <a:rPr lang="ru-RU" sz="2200" dirty="0"/>
              <a:t> список </a:t>
            </a:r>
            <a:r>
              <a:rPr lang="ru-RU" sz="2200" dirty="0" err="1"/>
              <a:t>зміниться</a:t>
            </a:r>
            <a:r>
              <a:rPr lang="ru-RU" sz="2200" dirty="0"/>
              <a:t>, </a:t>
            </a:r>
            <a:r>
              <a:rPr lang="ru-RU" sz="2200" dirty="0" err="1"/>
              <a:t>оскільки</a:t>
            </a:r>
            <a:r>
              <a:rPr lang="ru-RU" sz="2200" dirty="0"/>
              <a:t> списки належать до </a:t>
            </a:r>
            <a:r>
              <a:rPr lang="ru-RU" sz="2200" b="1" dirty="0" err="1" smtClean="0">
                <a:solidFill>
                  <a:srgbClr val="0000CC"/>
                </a:solidFill>
              </a:rPr>
              <a:t>змінюваних</a:t>
            </a:r>
            <a:r>
              <a:rPr lang="ru-RU" sz="2200" b="1" dirty="0" smtClean="0">
                <a:solidFill>
                  <a:srgbClr val="0000CC"/>
                </a:solidFill>
              </a:rPr>
              <a:t> </a:t>
            </a:r>
            <a:r>
              <a:rPr lang="ru-RU" sz="2200" b="1" dirty="0" err="1" smtClean="0">
                <a:solidFill>
                  <a:srgbClr val="0000CC"/>
                </a:solidFill>
              </a:rPr>
              <a:t>типів</a:t>
            </a:r>
            <a:r>
              <a:rPr lang="ru-RU" sz="2200" b="1" dirty="0" smtClean="0">
                <a:solidFill>
                  <a:srgbClr val="0000CC"/>
                </a:solidFill>
              </a:rPr>
              <a:t> </a:t>
            </a:r>
            <a:r>
              <a:rPr lang="ru-RU" sz="2200" b="1" dirty="0" err="1" smtClean="0">
                <a:solidFill>
                  <a:srgbClr val="0000CC"/>
                </a:solidFill>
              </a:rPr>
              <a:t>даних</a:t>
            </a:r>
            <a:r>
              <a:rPr lang="ru-RU" sz="2200" b="1" dirty="0" smtClean="0">
                <a:solidFill>
                  <a:srgbClr val="0000CC"/>
                </a:solidFill>
              </a:rPr>
              <a:t>.</a:t>
            </a:r>
            <a:endParaRPr lang="ru-RU" sz="2200" b="1" dirty="0">
              <a:solidFill>
                <a:srgbClr val="0000CC"/>
              </a:solidFill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2515506" y="2488288"/>
            <a:ext cx="4252688" cy="2671763"/>
            <a:chOff x="2445654" y="2488288"/>
            <a:chExt cx="4252688" cy="2671763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5654" y="2488288"/>
              <a:ext cx="4252688" cy="2671763"/>
            </a:xfrm>
            <a:prstGeom prst="rect">
              <a:avLst/>
            </a:prstGeom>
          </p:spPr>
        </p:pic>
        <p:sp>
          <p:nvSpPr>
            <p:cNvPr id="5" name="Овал 4"/>
            <p:cNvSpPr/>
            <p:nvPr/>
          </p:nvSpPr>
          <p:spPr>
            <a:xfrm>
              <a:off x="2445654" y="4432300"/>
              <a:ext cx="881746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3149600" y="3824169"/>
              <a:ext cx="149225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1913166" y="3849569"/>
            <a:ext cx="602340" cy="1039931"/>
            <a:chOff x="977900" y="3683000"/>
            <a:chExt cx="787400" cy="1181100"/>
          </a:xfrm>
        </p:grpSpPr>
        <p:sp>
          <p:nvSpPr>
            <p:cNvPr id="8" name="Стрелка углом вверх 7"/>
            <p:cNvSpPr/>
            <p:nvPr/>
          </p:nvSpPr>
          <p:spPr>
            <a:xfrm rot="5400000" flipH="1">
              <a:off x="863600" y="3797300"/>
              <a:ext cx="1016000" cy="787400"/>
            </a:xfrm>
            <a:prstGeom prst="bentUp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Стрелка углом вверх 8"/>
            <p:cNvSpPr/>
            <p:nvPr/>
          </p:nvSpPr>
          <p:spPr>
            <a:xfrm rot="5400000">
              <a:off x="850900" y="3949700"/>
              <a:ext cx="1041400" cy="787400"/>
            </a:xfrm>
            <a:prstGeom prst="bentUp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26629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114336"/>
            <a:ext cx="91439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Елемент</a:t>
            </a:r>
            <a:r>
              <a:rPr lang="ru-RU" sz="2200" dirty="0"/>
              <a:t> списку </a:t>
            </a:r>
            <a:r>
              <a:rPr lang="ru-RU" sz="2200" dirty="0" err="1"/>
              <a:t>може</a:t>
            </a:r>
            <a:r>
              <a:rPr lang="ru-RU" sz="2200" dirty="0"/>
              <a:t> </a:t>
            </a:r>
            <a:r>
              <a:rPr lang="ru-RU" sz="2200" dirty="0" err="1"/>
              <a:t>брати</a:t>
            </a:r>
            <a:r>
              <a:rPr lang="ru-RU" sz="2200" dirty="0"/>
              <a:t> участь у </a:t>
            </a:r>
            <a:r>
              <a:rPr lang="ru-RU" sz="2200" dirty="0" err="1"/>
              <a:t>різних</a:t>
            </a:r>
            <a:r>
              <a:rPr lang="ru-RU" sz="2200" dirty="0"/>
              <a:t> </a:t>
            </a:r>
            <a:r>
              <a:rPr lang="ru-RU" sz="2200" dirty="0" err="1"/>
              <a:t>операціях</a:t>
            </a:r>
            <a:r>
              <a:rPr lang="ru-RU" sz="2200" dirty="0"/>
              <a:t> </a:t>
            </a:r>
            <a:r>
              <a:rPr lang="ru-RU" sz="2200" dirty="0" err="1"/>
              <a:t>згідно</a:t>
            </a:r>
            <a:r>
              <a:rPr lang="ru-RU" sz="2200" dirty="0"/>
              <a:t> </a:t>
            </a:r>
            <a:r>
              <a:rPr lang="ru-RU" sz="2200" dirty="0" smtClean="0"/>
              <a:t>з правилами, </a:t>
            </a:r>
            <a:r>
              <a:rPr lang="ru-RU" sz="2200" dirty="0" err="1"/>
              <a:t>які</a:t>
            </a:r>
            <a:r>
              <a:rPr lang="ru-RU" sz="2200" dirty="0"/>
              <a:t> </a:t>
            </a:r>
            <a:r>
              <a:rPr lang="ru-RU" sz="2200" dirty="0" err="1"/>
              <a:t>дозволені</a:t>
            </a:r>
            <a:r>
              <a:rPr lang="ru-RU" sz="2200" dirty="0"/>
              <a:t> для </a:t>
            </a:r>
            <a:r>
              <a:rPr lang="ru-RU" sz="2200" dirty="0" err="1"/>
              <a:t>об’єктів</a:t>
            </a:r>
            <a:r>
              <a:rPr lang="ru-RU" sz="2200" dirty="0"/>
              <a:t> </a:t>
            </a:r>
            <a:r>
              <a:rPr lang="ru-RU" sz="2200" dirty="0" err="1"/>
              <a:t>його</a:t>
            </a:r>
            <a:r>
              <a:rPr lang="ru-RU" sz="2200" dirty="0"/>
              <a:t> </a:t>
            </a:r>
            <a:r>
              <a:rPr lang="ru-RU" sz="2200" dirty="0" smtClean="0"/>
              <a:t>типу:</a:t>
            </a:r>
            <a:endParaRPr lang="ru-RU" sz="2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1" y="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Індексація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341" y="2006600"/>
            <a:ext cx="4845671" cy="234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0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Індексація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978238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Звернення</a:t>
            </a:r>
            <a:r>
              <a:rPr lang="ru-RU" sz="2200" dirty="0"/>
              <a:t> до </a:t>
            </a:r>
            <a:r>
              <a:rPr lang="ru-RU" sz="2200" dirty="0" err="1"/>
              <a:t>елементу</a:t>
            </a:r>
            <a:r>
              <a:rPr lang="ru-RU" sz="2200" dirty="0"/>
              <a:t> списку </a:t>
            </a:r>
            <a:r>
              <a:rPr lang="ru-RU" sz="2200" dirty="0" err="1"/>
              <a:t>може</a:t>
            </a:r>
            <a:r>
              <a:rPr lang="ru-RU" sz="2200" dirty="0"/>
              <a:t> </a:t>
            </a:r>
            <a:r>
              <a:rPr lang="ru-RU" sz="2200" dirty="0" err="1"/>
              <a:t>відбуватися</a:t>
            </a:r>
            <a:r>
              <a:rPr lang="ru-RU" sz="2200" dirty="0"/>
              <a:t> з </a:t>
            </a:r>
            <a:r>
              <a:rPr lang="ru-RU" sz="2200" dirty="0" err="1"/>
              <a:t>використанням</a:t>
            </a:r>
            <a:endParaRPr lang="ru-RU" sz="2200" dirty="0"/>
          </a:p>
          <a:p>
            <a:r>
              <a:rPr lang="ru-RU" sz="2200" dirty="0" err="1"/>
              <a:t>від'ємних</a:t>
            </a:r>
            <a:r>
              <a:rPr lang="ru-RU" sz="2200" dirty="0"/>
              <a:t> </a:t>
            </a:r>
            <a:r>
              <a:rPr lang="ru-RU" sz="2200" dirty="0" err="1"/>
              <a:t>індексів</a:t>
            </a:r>
            <a:r>
              <a:rPr lang="ru-RU" sz="2200" dirty="0"/>
              <a:t>. При </a:t>
            </a:r>
            <a:r>
              <a:rPr lang="ru-RU" sz="2200" dirty="0" err="1"/>
              <a:t>цьому</a:t>
            </a:r>
            <a:r>
              <a:rPr lang="ru-RU" sz="2200" dirty="0"/>
              <a:t> </a:t>
            </a:r>
            <a:r>
              <a:rPr lang="ru-RU" sz="2200" dirty="0" err="1"/>
              <a:t>нумерація</a:t>
            </a:r>
            <a:r>
              <a:rPr lang="ru-RU" sz="2200" dirty="0"/>
              <a:t> </a:t>
            </a:r>
            <a:r>
              <a:rPr lang="ru-RU" sz="2200" dirty="0" err="1"/>
              <a:t>рахується</a:t>
            </a:r>
            <a:r>
              <a:rPr lang="ru-RU" sz="2200" dirty="0"/>
              <a:t> з </a:t>
            </a:r>
            <a:r>
              <a:rPr lang="ru-RU" sz="2200" dirty="0" err="1"/>
              <a:t>кінця</a:t>
            </a:r>
            <a:r>
              <a:rPr lang="ru-RU" sz="2200" dirty="0"/>
              <a:t> списку з</a:t>
            </a:r>
          </a:p>
          <a:p>
            <a:r>
              <a:rPr lang="ru-RU" sz="2200" dirty="0" err="1"/>
              <a:t>урахування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–1-й </a:t>
            </a:r>
            <a:r>
              <a:rPr lang="ru-RU" sz="2200" dirty="0" err="1"/>
              <a:t>елемент</a:t>
            </a:r>
            <a:r>
              <a:rPr lang="ru-RU" sz="2200" dirty="0"/>
              <a:t>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останній</a:t>
            </a:r>
            <a:r>
              <a:rPr lang="ru-RU" sz="2200" dirty="0"/>
              <a:t> </a:t>
            </a:r>
            <a:r>
              <a:rPr lang="ru-RU" sz="2200" dirty="0" err="1"/>
              <a:t>елемент</a:t>
            </a:r>
            <a:r>
              <a:rPr lang="ru-RU" sz="2200" dirty="0"/>
              <a:t> списку, –2-й –</a:t>
            </a:r>
          </a:p>
          <a:p>
            <a:r>
              <a:rPr lang="ru-RU" sz="2200" dirty="0" err="1"/>
              <a:t>передостанній</a:t>
            </a:r>
            <a:r>
              <a:rPr lang="ru-RU" sz="2200" dirty="0"/>
              <a:t> і т.д.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674609"/>
              </p:ext>
            </p:extLst>
          </p:nvPr>
        </p:nvGraphicFramePr>
        <p:xfrm>
          <a:off x="1552915" y="2374900"/>
          <a:ext cx="4767384" cy="1211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132"/>
                <a:gridCol w="600324"/>
                <a:gridCol w="683702"/>
                <a:gridCol w="717054"/>
                <a:gridCol w="665172"/>
              </a:tblGrid>
              <a:tr h="419100"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solidFill>
                            <a:srgbClr val="0000CC"/>
                          </a:solidFill>
                        </a:rPr>
                        <a:t>Індекс додатній</a:t>
                      </a:r>
                      <a:endParaRPr lang="ru-RU" sz="20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ru-RU" sz="20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ru-RU" sz="20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ru-RU" sz="20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ru-RU" sz="20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000" b="1" dirty="0" smtClean="0">
                          <a:solidFill>
                            <a:srgbClr val="008000"/>
                          </a:solidFill>
                        </a:rPr>
                        <a:t>Індекс від</a:t>
                      </a:r>
                      <a:r>
                        <a:rPr lang="en-US" sz="2000" b="1" dirty="0" smtClean="0">
                          <a:solidFill>
                            <a:srgbClr val="008000"/>
                          </a:solidFill>
                        </a:rPr>
                        <a:t>’</a:t>
                      </a:r>
                      <a:r>
                        <a:rPr lang="uk-UA" sz="2000" b="1" dirty="0" smtClean="0">
                          <a:solidFill>
                            <a:srgbClr val="008000"/>
                          </a:solidFill>
                        </a:rPr>
                        <a:t>ємний</a:t>
                      </a:r>
                      <a:endParaRPr lang="ru-RU" sz="2000" b="1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b="1" dirty="0" smtClean="0">
                          <a:solidFill>
                            <a:srgbClr val="008000"/>
                          </a:solidFill>
                        </a:rPr>
                        <a:t>-4</a:t>
                      </a:r>
                      <a:endParaRPr lang="ru-RU" sz="2000" b="1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b="1" dirty="0" smtClean="0">
                          <a:solidFill>
                            <a:srgbClr val="008000"/>
                          </a:solidFill>
                        </a:rPr>
                        <a:t>-3</a:t>
                      </a:r>
                      <a:endParaRPr lang="ru-RU" sz="2000" b="1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b="1" dirty="0" smtClean="0">
                          <a:solidFill>
                            <a:srgbClr val="008000"/>
                          </a:solidFill>
                        </a:rPr>
                        <a:t>-2</a:t>
                      </a:r>
                      <a:endParaRPr lang="ru-RU" sz="2000" b="1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b="1" dirty="0" smtClean="0">
                          <a:solidFill>
                            <a:srgbClr val="008000"/>
                          </a:solidFill>
                        </a:rPr>
                        <a:t>-1</a:t>
                      </a:r>
                      <a:endParaRPr lang="ru-RU" sz="2000" b="1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solidFill>
                            <a:srgbClr val="FF0000"/>
                          </a:solidFill>
                        </a:rPr>
                        <a:t>Елементи списку</a:t>
                      </a:r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893003"/>
            <a:ext cx="4021137" cy="260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7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Зрізи</a:t>
            </a:r>
            <a:r>
              <a:rPr lang="ru-RU" sz="3600" b="1" dirty="0" smtClean="0"/>
              <a:t> 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4300" y="915600"/>
            <a:ext cx="90297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Крім</a:t>
            </a:r>
            <a:r>
              <a:rPr lang="ru-RU" sz="2200" dirty="0"/>
              <a:t> </a:t>
            </a:r>
            <a:r>
              <a:rPr lang="ru-RU" sz="2200" dirty="0" err="1"/>
              <a:t>індексів</a:t>
            </a:r>
            <a:r>
              <a:rPr lang="ru-RU" sz="2200" dirty="0"/>
              <a:t>, для прямого доступу до </a:t>
            </a:r>
            <a:r>
              <a:rPr lang="ru-RU" sz="2200" dirty="0" err="1"/>
              <a:t>елементів</a:t>
            </a:r>
            <a:r>
              <a:rPr lang="ru-RU" sz="2200" dirty="0"/>
              <a:t> </a:t>
            </a:r>
            <a:r>
              <a:rPr lang="ru-RU" sz="2200" dirty="0" err="1"/>
              <a:t>списків</a:t>
            </a:r>
            <a:r>
              <a:rPr lang="ru-RU" sz="2200" dirty="0"/>
              <a:t> у </a:t>
            </a:r>
            <a:r>
              <a:rPr lang="ru-RU" sz="2200" dirty="0" err="1"/>
              <a:t>Python</a:t>
            </a:r>
            <a:r>
              <a:rPr lang="ru-RU" sz="2200" dirty="0"/>
              <a:t> </a:t>
            </a:r>
            <a:r>
              <a:rPr lang="ru-RU" sz="2200" dirty="0" err="1"/>
              <a:t>існують</a:t>
            </a:r>
            <a:endParaRPr lang="ru-RU" sz="2200" dirty="0"/>
          </a:p>
          <a:p>
            <a:r>
              <a:rPr lang="ru-RU" sz="2200" dirty="0" err="1"/>
              <a:t>зрізи</a:t>
            </a:r>
            <a:r>
              <a:rPr lang="ru-RU" sz="2200" dirty="0"/>
              <a:t>. </a:t>
            </a:r>
            <a:r>
              <a:rPr lang="ru-RU" sz="2200" b="1" dirty="0" err="1" smtClean="0">
                <a:solidFill>
                  <a:srgbClr val="0000CC"/>
                </a:solidFill>
              </a:rPr>
              <a:t>Зріз</a:t>
            </a:r>
            <a:r>
              <a:rPr lang="ru-RU" sz="2200" b="1" dirty="0" smtClean="0">
                <a:solidFill>
                  <a:srgbClr val="0000CC"/>
                </a:solidFill>
              </a:rPr>
              <a:t> </a:t>
            </a:r>
            <a:r>
              <a:rPr lang="ru-RU" sz="2200" b="1" dirty="0">
                <a:solidFill>
                  <a:srgbClr val="0000CC"/>
                </a:solidFill>
              </a:rPr>
              <a:t>списку </a:t>
            </a:r>
            <a:r>
              <a:rPr lang="ru-RU" sz="2200" dirty="0"/>
              <a:t>– </a:t>
            </a:r>
            <a:r>
              <a:rPr lang="ru-RU" sz="2200" dirty="0" err="1"/>
              <a:t>це</a:t>
            </a:r>
            <a:r>
              <a:rPr lang="ru-RU" sz="2200" dirty="0"/>
              <a:t> фрагмент </a:t>
            </a:r>
            <a:r>
              <a:rPr lang="ru-RU" sz="2200" dirty="0" err="1"/>
              <a:t>вихідного</a:t>
            </a:r>
            <a:r>
              <a:rPr lang="ru-RU" sz="2200" dirty="0"/>
              <a:t> списку.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0557" y="1785104"/>
            <a:ext cx="2252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/>
              <a:t>Синтаксис зрізу</a:t>
            </a:r>
            <a:endParaRPr lang="ru-RU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85222" y="2227151"/>
            <a:ext cx="29038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</a:rPr>
              <a:t>l</a:t>
            </a:r>
            <a:r>
              <a:rPr lang="en-GB" sz="2400" b="1" dirty="0" err="1" smtClean="0">
                <a:solidFill>
                  <a:srgbClr val="0000CC"/>
                </a:solidFill>
              </a:rPr>
              <a:t>st</a:t>
            </a:r>
            <a:r>
              <a:rPr lang="uk-UA" sz="2400" b="1" dirty="0" smtClean="0">
                <a:solidFill>
                  <a:srgbClr val="0000CC"/>
                </a:solidFill>
              </a:rPr>
              <a:t> </a:t>
            </a:r>
            <a:r>
              <a:rPr lang="en-GB" sz="2400" b="1" dirty="0" smtClean="0">
                <a:solidFill>
                  <a:srgbClr val="0000CC"/>
                </a:solidFill>
              </a:rPr>
              <a:t>[</a:t>
            </a:r>
            <a:r>
              <a:rPr lang="en-GB" sz="2400" b="1" dirty="0">
                <a:solidFill>
                  <a:srgbClr val="0000CC"/>
                </a:solidFill>
              </a:rPr>
              <a:t>start : end : step</a:t>
            </a:r>
            <a:r>
              <a:rPr lang="en-GB" sz="2400" b="1" dirty="0" smtClean="0">
                <a:solidFill>
                  <a:srgbClr val="0000CC"/>
                </a:solidFill>
              </a:rPr>
              <a:t>],</a:t>
            </a:r>
            <a:endParaRPr lang="ru-RU" sz="2400" b="1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149" y="2677247"/>
            <a:ext cx="902969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/>
              <a:t>д</a:t>
            </a:r>
            <a:r>
              <a:rPr lang="uk-UA" sz="2200" dirty="0" smtClean="0"/>
              <a:t>е </a:t>
            </a:r>
            <a:r>
              <a:rPr lang="ru-RU" sz="2200" dirty="0" err="1" smtClean="0"/>
              <a:t>підпослідовність</a:t>
            </a:r>
            <a:r>
              <a:rPr lang="ru-RU" sz="2200" dirty="0" smtClean="0"/>
              <a:t> </a:t>
            </a:r>
            <a:r>
              <a:rPr lang="ru-RU" sz="2200" dirty="0" err="1"/>
              <a:t>елементів</a:t>
            </a:r>
            <a:r>
              <a:rPr lang="ru-RU" sz="2200" dirty="0"/>
              <a:t> списку </a:t>
            </a:r>
            <a:r>
              <a:rPr lang="en-GB" sz="2200" b="1" dirty="0" err="1" smtClean="0">
                <a:solidFill>
                  <a:srgbClr val="0000CC"/>
                </a:solidFill>
              </a:rPr>
              <a:t>lst</a:t>
            </a:r>
            <a:r>
              <a:rPr lang="uk-UA" sz="2200" b="1" dirty="0" smtClean="0">
                <a:solidFill>
                  <a:srgbClr val="0000CC"/>
                </a:solidFill>
              </a:rPr>
              <a:t> </a:t>
            </a:r>
            <a:r>
              <a:rPr lang="ru-RU" sz="2200" dirty="0" err="1" smtClean="0"/>
              <a:t>починається</a:t>
            </a:r>
            <a:r>
              <a:rPr lang="ru-RU" sz="2200" dirty="0" smtClean="0"/>
              <a:t> </a:t>
            </a:r>
            <a:r>
              <a:rPr lang="ru-RU" sz="2200" dirty="0"/>
              <a:t>з </a:t>
            </a:r>
            <a:r>
              <a:rPr lang="ru-RU" sz="2200" dirty="0" err="1"/>
              <a:t>елементу</a:t>
            </a:r>
            <a:r>
              <a:rPr lang="ru-RU" sz="2200" dirty="0"/>
              <a:t> з</a:t>
            </a:r>
          </a:p>
          <a:p>
            <a:r>
              <a:rPr lang="ru-RU" sz="2200" dirty="0" err="1"/>
              <a:t>індексом</a:t>
            </a:r>
            <a:r>
              <a:rPr lang="ru-RU" sz="2200" dirty="0"/>
              <a:t> </a:t>
            </a:r>
            <a:r>
              <a:rPr lang="en-GB" sz="2200" b="1" dirty="0">
                <a:solidFill>
                  <a:srgbClr val="0000CC"/>
                </a:solidFill>
              </a:rPr>
              <a:t>start</a:t>
            </a:r>
            <a:r>
              <a:rPr lang="en-GB" sz="2200" dirty="0"/>
              <a:t>, </a:t>
            </a:r>
            <a:r>
              <a:rPr lang="ru-RU" sz="2200" dirty="0" err="1"/>
              <a:t>закінчується</a:t>
            </a:r>
            <a:r>
              <a:rPr lang="ru-RU" sz="2200" dirty="0"/>
              <a:t> </a:t>
            </a:r>
            <a:r>
              <a:rPr lang="ru-RU" sz="2200" dirty="0" err="1"/>
              <a:t>елементом</a:t>
            </a:r>
            <a:r>
              <a:rPr lang="ru-RU" sz="2200" dirty="0"/>
              <a:t> з </a:t>
            </a:r>
            <a:r>
              <a:rPr lang="ru-RU" sz="2200" dirty="0" err="1"/>
              <a:t>індексом</a:t>
            </a:r>
            <a:r>
              <a:rPr lang="ru-RU" sz="2200" dirty="0"/>
              <a:t> </a:t>
            </a:r>
            <a:r>
              <a:rPr lang="en-GB" sz="2200" b="1" dirty="0">
                <a:solidFill>
                  <a:srgbClr val="0000CC"/>
                </a:solidFill>
              </a:rPr>
              <a:t>end-1</a:t>
            </a:r>
            <a:r>
              <a:rPr lang="en-GB" sz="2200" dirty="0">
                <a:solidFill>
                  <a:srgbClr val="0000CC"/>
                </a:solidFill>
              </a:rPr>
              <a:t> </a:t>
            </a:r>
            <a:r>
              <a:rPr lang="ru-RU" sz="2200" dirty="0"/>
              <a:t>та </a:t>
            </a:r>
            <a:r>
              <a:rPr lang="ru-RU" sz="2200" dirty="0" err="1"/>
              <a:t>будується</a:t>
            </a:r>
            <a:r>
              <a:rPr lang="ru-RU" sz="2200" dirty="0"/>
              <a:t> з</a:t>
            </a:r>
          </a:p>
          <a:p>
            <a:r>
              <a:rPr lang="ru-RU" sz="2200" dirty="0" err="1"/>
              <a:t>кроком</a:t>
            </a:r>
            <a:r>
              <a:rPr lang="ru-RU" sz="2200" dirty="0"/>
              <a:t> </a:t>
            </a:r>
            <a:r>
              <a:rPr lang="en-GB" sz="2200" b="1" dirty="0">
                <a:solidFill>
                  <a:srgbClr val="0000CC"/>
                </a:solidFill>
              </a:rPr>
              <a:t>step</a:t>
            </a:r>
            <a:r>
              <a:rPr lang="en-GB" sz="2200" dirty="0"/>
              <a:t>.</a:t>
            </a:r>
            <a:endParaRPr lang="ru-RU" sz="2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" y="3715957"/>
            <a:ext cx="5301985" cy="30727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59137" y="3543943"/>
            <a:ext cx="3784863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uk-UA" sz="2200" dirty="0" smtClean="0"/>
              <a:t>Аргументи зрізу можна вказувати за замовчуванням:</a:t>
            </a:r>
          </a:p>
          <a:p>
            <a:pPr marL="457200" indent="-457200">
              <a:buAutoNum type="arabicPeriod"/>
            </a:pPr>
            <a:r>
              <a:rPr lang="uk-UA" sz="2200" dirty="0" smtClean="0"/>
              <a:t>Весь список </a:t>
            </a:r>
            <a:r>
              <a:rPr lang="en-US" sz="2200" dirty="0" smtClean="0">
                <a:solidFill>
                  <a:srgbClr val="0000CC"/>
                </a:solidFill>
              </a:rPr>
              <a:t>[:]</a:t>
            </a:r>
          </a:p>
          <a:p>
            <a:pPr marL="457200" indent="-457200">
              <a:buAutoNum type="arabicPeriod"/>
            </a:pPr>
            <a:r>
              <a:rPr lang="uk-UA" sz="2200" dirty="0" smtClean="0"/>
              <a:t>Від початку до заданого індексу-1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00CC"/>
                </a:solidFill>
              </a:rPr>
              <a:t>[:end ]</a:t>
            </a:r>
          </a:p>
          <a:p>
            <a:pPr marL="457200" indent="-457200">
              <a:buAutoNum type="arabicPeriod"/>
            </a:pPr>
            <a:r>
              <a:rPr lang="uk-UA" sz="2200" dirty="0" smtClean="0"/>
              <a:t>Від заданого </a:t>
            </a:r>
            <a:r>
              <a:rPr lang="uk-UA" sz="2200" dirty="0" err="1" smtClean="0"/>
              <a:t>ідексу</a:t>
            </a:r>
            <a:r>
              <a:rPr lang="uk-UA" sz="2200" dirty="0" smtClean="0"/>
              <a:t> до кінця списку </a:t>
            </a:r>
            <a:r>
              <a:rPr lang="en-US" sz="2200" dirty="0" smtClean="0">
                <a:solidFill>
                  <a:srgbClr val="0000CC"/>
                </a:solidFill>
              </a:rPr>
              <a:t>[start:]</a:t>
            </a:r>
          </a:p>
          <a:p>
            <a:pPr marL="457200" indent="-457200">
              <a:buAutoNum type="arabicPeriod"/>
            </a:pPr>
            <a:r>
              <a:rPr lang="uk-UA" sz="2200" dirty="0" smtClean="0"/>
              <a:t>Від початку до кінця з заданим кроком </a:t>
            </a:r>
            <a:r>
              <a:rPr lang="en-US" sz="2200" dirty="0" smtClean="0">
                <a:solidFill>
                  <a:srgbClr val="0000CC"/>
                </a:solidFill>
              </a:rPr>
              <a:t>[::</a:t>
            </a:r>
            <a:r>
              <a:rPr lang="uk-UA" sz="2200" dirty="0" smtClean="0">
                <a:solidFill>
                  <a:srgbClr val="0000CC"/>
                </a:solidFill>
              </a:rPr>
              <a:t> </a:t>
            </a:r>
            <a:r>
              <a:rPr lang="en-US" sz="2200" dirty="0" smtClean="0">
                <a:solidFill>
                  <a:srgbClr val="0000CC"/>
                </a:solidFill>
              </a:rPr>
              <a:t>step]</a:t>
            </a:r>
            <a:endParaRPr lang="ru-RU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61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6" name="Группа 6"/>
          <p:cNvGrpSpPr>
            <a:grpSpLocks/>
          </p:cNvGrpSpPr>
          <p:nvPr/>
        </p:nvGrpSpPr>
        <p:grpSpPr bwMode="auto">
          <a:xfrm>
            <a:off x="2063750" y="1227138"/>
            <a:ext cx="6099175" cy="468312"/>
            <a:chOff x="484632" y="2086261"/>
            <a:chExt cx="6099048" cy="468000"/>
          </a:xfrm>
        </p:grpSpPr>
        <p:sp>
          <p:nvSpPr>
            <p:cNvPr id="39005" name="Прямоугольник 7"/>
            <p:cNvSpPr>
              <a:spLocks noChangeArrowheads="1"/>
            </p:cNvSpPr>
            <p:nvPr/>
          </p:nvSpPr>
          <p:spPr bwMode="auto">
            <a:xfrm>
              <a:off x="484632" y="2087089"/>
              <a:ext cx="6099048" cy="46634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100000">
                  <a:srgbClr val="99FF66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alt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39006" name="Блок-схема: процесс 8"/>
            <p:cNvSpPr>
              <a:spLocks noChangeArrowheads="1"/>
            </p:cNvSpPr>
            <p:nvPr/>
          </p:nvSpPr>
          <p:spPr bwMode="auto">
            <a:xfrm>
              <a:off x="3231642" y="2086261"/>
              <a:ext cx="625983" cy="468000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altLang="ru-RU" smtClean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2068513" y="847725"/>
          <a:ext cx="6096000" cy="828675"/>
        </p:xfrm>
        <a:graphic>
          <a:graphicData uri="http://schemas.openxmlformats.org/drawingml/2006/table">
            <a:tbl>
              <a:tblPr/>
              <a:tblGrid>
                <a:gridCol w="677862"/>
                <a:gridCol w="676275"/>
                <a:gridCol w="677863"/>
                <a:gridCol w="677862"/>
                <a:gridCol w="676275"/>
                <a:gridCol w="677863"/>
                <a:gridCol w="677862"/>
                <a:gridCol w="676275"/>
                <a:gridCol w="677863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N-4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N-3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N-1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18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Группа 72"/>
          <p:cNvGrpSpPr>
            <a:grpSpLocks/>
          </p:cNvGrpSpPr>
          <p:nvPr/>
        </p:nvGrpSpPr>
        <p:grpSpPr bwMode="auto">
          <a:xfrm>
            <a:off x="2063750" y="1684338"/>
            <a:ext cx="6092825" cy="215900"/>
            <a:chOff x="2064223" y="1683945"/>
            <a:chExt cx="6092981" cy="216000"/>
          </a:xfrm>
        </p:grpSpPr>
        <p:sp>
          <p:nvSpPr>
            <p:cNvPr id="38995" name="Полилиния 24"/>
            <p:cNvSpPr>
              <a:spLocks noChangeArrowheads="1"/>
            </p:cNvSpPr>
            <p:nvPr/>
          </p:nvSpPr>
          <p:spPr bwMode="auto">
            <a:xfrm>
              <a:off x="2064223" y="1683945"/>
              <a:ext cx="0" cy="216000"/>
            </a:xfrm>
            <a:custGeom>
              <a:avLst/>
              <a:gdLst>
                <a:gd name="T0" fmla="*/ 0 w 9053"/>
                <a:gd name="T1" fmla="*/ 0 h 534154"/>
                <a:gd name="T2" fmla="*/ 0 w 9053"/>
                <a:gd name="T3" fmla="*/ 154 h 534154"/>
                <a:gd name="T4" fmla="*/ 0 w 9053"/>
                <a:gd name="T5" fmla="*/ 154 h 534154"/>
                <a:gd name="T6" fmla="*/ 0 w 9053"/>
                <a:gd name="T7" fmla="*/ 154 h 5341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53"/>
                <a:gd name="T13" fmla="*/ 0 h 534154"/>
                <a:gd name="T14" fmla="*/ 0 w 9053"/>
                <a:gd name="T15" fmla="*/ 534154 h 5341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53" h="534154">
                  <a:moveTo>
                    <a:pt x="0" y="0"/>
                  </a:moveTo>
                  <a:lnTo>
                    <a:pt x="9053" y="534154"/>
                  </a:lnTo>
                </a:path>
              </a:pathLst>
            </a:cu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38996" name="Полилиния 26"/>
            <p:cNvSpPr>
              <a:spLocks noChangeArrowheads="1"/>
            </p:cNvSpPr>
            <p:nvPr/>
          </p:nvSpPr>
          <p:spPr bwMode="auto">
            <a:xfrm>
              <a:off x="2752285" y="1683945"/>
              <a:ext cx="0" cy="216000"/>
            </a:xfrm>
            <a:custGeom>
              <a:avLst/>
              <a:gdLst>
                <a:gd name="T0" fmla="*/ 0 w 9053"/>
                <a:gd name="T1" fmla="*/ 0 h 534154"/>
                <a:gd name="T2" fmla="*/ 0 w 9053"/>
                <a:gd name="T3" fmla="*/ 154 h 534154"/>
                <a:gd name="T4" fmla="*/ 0 w 9053"/>
                <a:gd name="T5" fmla="*/ 154 h 534154"/>
                <a:gd name="T6" fmla="*/ 0 w 9053"/>
                <a:gd name="T7" fmla="*/ 154 h 5341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53"/>
                <a:gd name="T13" fmla="*/ 0 h 534154"/>
                <a:gd name="T14" fmla="*/ 0 w 9053"/>
                <a:gd name="T15" fmla="*/ 534154 h 5341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53" h="534154">
                  <a:moveTo>
                    <a:pt x="0" y="0"/>
                  </a:moveTo>
                  <a:lnTo>
                    <a:pt x="9053" y="534154"/>
                  </a:lnTo>
                </a:path>
              </a:pathLst>
            </a:cu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38997" name="Полилиния 29"/>
            <p:cNvSpPr>
              <a:spLocks noChangeArrowheads="1"/>
            </p:cNvSpPr>
            <p:nvPr/>
          </p:nvSpPr>
          <p:spPr bwMode="auto">
            <a:xfrm>
              <a:off x="3431295" y="1683945"/>
              <a:ext cx="0" cy="216000"/>
            </a:xfrm>
            <a:custGeom>
              <a:avLst/>
              <a:gdLst>
                <a:gd name="T0" fmla="*/ 0 w 9053"/>
                <a:gd name="T1" fmla="*/ 0 h 534154"/>
                <a:gd name="T2" fmla="*/ 0 w 9053"/>
                <a:gd name="T3" fmla="*/ 154 h 534154"/>
                <a:gd name="T4" fmla="*/ 0 w 9053"/>
                <a:gd name="T5" fmla="*/ 154 h 534154"/>
                <a:gd name="T6" fmla="*/ 0 w 9053"/>
                <a:gd name="T7" fmla="*/ 154 h 5341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53"/>
                <a:gd name="T13" fmla="*/ 0 h 534154"/>
                <a:gd name="T14" fmla="*/ 0 w 9053"/>
                <a:gd name="T15" fmla="*/ 534154 h 5341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53" h="534154">
                  <a:moveTo>
                    <a:pt x="0" y="0"/>
                  </a:moveTo>
                  <a:lnTo>
                    <a:pt x="9053" y="534154"/>
                  </a:lnTo>
                </a:path>
              </a:pathLst>
            </a:cu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38998" name="Полилиния 30"/>
            <p:cNvSpPr>
              <a:spLocks noChangeArrowheads="1"/>
            </p:cNvSpPr>
            <p:nvPr/>
          </p:nvSpPr>
          <p:spPr bwMode="auto">
            <a:xfrm>
              <a:off x="4101251" y="1683945"/>
              <a:ext cx="0" cy="216000"/>
            </a:xfrm>
            <a:custGeom>
              <a:avLst/>
              <a:gdLst>
                <a:gd name="T0" fmla="*/ 0 w 9053"/>
                <a:gd name="T1" fmla="*/ 0 h 534154"/>
                <a:gd name="T2" fmla="*/ 0 w 9053"/>
                <a:gd name="T3" fmla="*/ 154 h 534154"/>
                <a:gd name="T4" fmla="*/ 0 w 9053"/>
                <a:gd name="T5" fmla="*/ 154 h 534154"/>
                <a:gd name="T6" fmla="*/ 0 w 9053"/>
                <a:gd name="T7" fmla="*/ 154 h 5341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53"/>
                <a:gd name="T13" fmla="*/ 0 h 534154"/>
                <a:gd name="T14" fmla="*/ 0 w 9053"/>
                <a:gd name="T15" fmla="*/ 534154 h 5341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53" h="534154">
                  <a:moveTo>
                    <a:pt x="0" y="0"/>
                  </a:moveTo>
                  <a:lnTo>
                    <a:pt x="9053" y="534154"/>
                  </a:lnTo>
                </a:path>
              </a:pathLst>
            </a:cu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38999" name="Полилиния 31"/>
            <p:cNvSpPr>
              <a:spLocks noChangeArrowheads="1"/>
            </p:cNvSpPr>
            <p:nvPr/>
          </p:nvSpPr>
          <p:spPr bwMode="auto">
            <a:xfrm>
              <a:off x="4798368" y="1683945"/>
              <a:ext cx="0" cy="216000"/>
            </a:xfrm>
            <a:custGeom>
              <a:avLst/>
              <a:gdLst>
                <a:gd name="T0" fmla="*/ 0 w 9053"/>
                <a:gd name="T1" fmla="*/ 0 h 534154"/>
                <a:gd name="T2" fmla="*/ 0 w 9053"/>
                <a:gd name="T3" fmla="*/ 154 h 534154"/>
                <a:gd name="T4" fmla="*/ 0 w 9053"/>
                <a:gd name="T5" fmla="*/ 154 h 534154"/>
                <a:gd name="T6" fmla="*/ 0 w 9053"/>
                <a:gd name="T7" fmla="*/ 154 h 5341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53"/>
                <a:gd name="T13" fmla="*/ 0 h 534154"/>
                <a:gd name="T14" fmla="*/ 0 w 9053"/>
                <a:gd name="T15" fmla="*/ 534154 h 5341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53" h="534154">
                  <a:moveTo>
                    <a:pt x="0" y="0"/>
                  </a:moveTo>
                  <a:lnTo>
                    <a:pt x="9053" y="534154"/>
                  </a:lnTo>
                </a:path>
              </a:pathLst>
            </a:cu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39000" name="Полилиния 32"/>
            <p:cNvSpPr>
              <a:spLocks noChangeArrowheads="1"/>
            </p:cNvSpPr>
            <p:nvPr/>
          </p:nvSpPr>
          <p:spPr bwMode="auto">
            <a:xfrm>
              <a:off x="5432111" y="1683945"/>
              <a:ext cx="0" cy="216000"/>
            </a:xfrm>
            <a:custGeom>
              <a:avLst/>
              <a:gdLst>
                <a:gd name="T0" fmla="*/ 0 w 9053"/>
                <a:gd name="T1" fmla="*/ 0 h 534154"/>
                <a:gd name="T2" fmla="*/ 0 w 9053"/>
                <a:gd name="T3" fmla="*/ 154 h 534154"/>
                <a:gd name="T4" fmla="*/ 0 w 9053"/>
                <a:gd name="T5" fmla="*/ 154 h 534154"/>
                <a:gd name="T6" fmla="*/ 0 w 9053"/>
                <a:gd name="T7" fmla="*/ 154 h 5341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53"/>
                <a:gd name="T13" fmla="*/ 0 h 534154"/>
                <a:gd name="T14" fmla="*/ 0 w 9053"/>
                <a:gd name="T15" fmla="*/ 534154 h 5341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53" h="534154">
                  <a:moveTo>
                    <a:pt x="0" y="0"/>
                  </a:moveTo>
                  <a:lnTo>
                    <a:pt x="9053" y="534154"/>
                  </a:lnTo>
                </a:path>
              </a:pathLst>
            </a:cu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39001" name="Полилиния 33"/>
            <p:cNvSpPr>
              <a:spLocks noChangeArrowheads="1"/>
            </p:cNvSpPr>
            <p:nvPr/>
          </p:nvSpPr>
          <p:spPr bwMode="auto">
            <a:xfrm>
              <a:off x="6138281" y="1683945"/>
              <a:ext cx="0" cy="216000"/>
            </a:xfrm>
            <a:custGeom>
              <a:avLst/>
              <a:gdLst>
                <a:gd name="T0" fmla="*/ 0 w 9053"/>
                <a:gd name="T1" fmla="*/ 0 h 534154"/>
                <a:gd name="T2" fmla="*/ 0 w 9053"/>
                <a:gd name="T3" fmla="*/ 154 h 534154"/>
                <a:gd name="T4" fmla="*/ 0 w 9053"/>
                <a:gd name="T5" fmla="*/ 154 h 534154"/>
                <a:gd name="T6" fmla="*/ 0 w 9053"/>
                <a:gd name="T7" fmla="*/ 154 h 5341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53"/>
                <a:gd name="T13" fmla="*/ 0 h 534154"/>
                <a:gd name="T14" fmla="*/ 0 w 9053"/>
                <a:gd name="T15" fmla="*/ 534154 h 5341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53" h="534154">
                  <a:moveTo>
                    <a:pt x="0" y="0"/>
                  </a:moveTo>
                  <a:lnTo>
                    <a:pt x="9053" y="534154"/>
                  </a:lnTo>
                </a:path>
              </a:pathLst>
            </a:cu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39002" name="Полилиния 34"/>
            <p:cNvSpPr>
              <a:spLocks noChangeArrowheads="1"/>
            </p:cNvSpPr>
            <p:nvPr/>
          </p:nvSpPr>
          <p:spPr bwMode="auto">
            <a:xfrm>
              <a:off x="6817291" y="1683945"/>
              <a:ext cx="0" cy="216000"/>
            </a:xfrm>
            <a:custGeom>
              <a:avLst/>
              <a:gdLst>
                <a:gd name="T0" fmla="*/ 0 w 9053"/>
                <a:gd name="T1" fmla="*/ 0 h 534154"/>
                <a:gd name="T2" fmla="*/ 0 w 9053"/>
                <a:gd name="T3" fmla="*/ 154 h 534154"/>
                <a:gd name="T4" fmla="*/ 0 w 9053"/>
                <a:gd name="T5" fmla="*/ 154 h 534154"/>
                <a:gd name="T6" fmla="*/ 0 w 9053"/>
                <a:gd name="T7" fmla="*/ 154 h 5341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53"/>
                <a:gd name="T13" fmla="*/ 0 h 534154"/>
                <a:gd name="T14" fmla="*/ 0 w 9053"/>
                <a:gd name="T15" fmla="*/ 534154 h 5341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53" h="534154">
                  <a:moveTo>
                    <a:pt x="0" y="0"/>
                  </a:moveTo>
                  <a:lnTo>
                    <a:pt x="9053" y="534154"/>
                  </a:lnTo>
                </a:path>
              </a:pathLst>
            </a:cu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39003" name="Полилиния 35"/>
            <p:cNvSpPr>
              <a:spLocks noChangeArrowheads="1"/>
            </p:cNvSpPr>
            <p:nvPr/>
          </p:nvSpPr>
          <p:spPr bwMode="auto">
            <a:xfrm>
              <a:off x="7487247" y="1683945"/>
              <a:ext cx="0" cy="216000"/>
            </a:xfrm>
            <a:custGeom>
              <a:avLst/>
              <a:gdLst>
                <a:gd name="T0" fmla="*/ 0 w 9053"/>
                <a:gd name="T1" fmla="*/ 0 h 534154"/>
                <a:gd name="T2" fmla="*/ 0 w 9053"/>
                <a:gd name="T3" fmla="*/ 154 h 534154"/>
                <a:gd name="T4" fmla="*/ 0 w 9053"/>
                <a:gd name="T5" fmla="*/ 154 h 534154"/>
                <a:gd name="T6" fmla="*/ 0 w 9053"/>
                <a:gd name="T7" fmla="*/ 154 h 5341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53"/>
                <a:gd name="T13" fmla="*/ 0 h 534154"/>
                <a:gd name="T14" fmla="*/ 0 w 9053"/>
                <a:gd name="T15" fmla="*/ 534154 h 5341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53" h="534154">
                  <a:moveTo>
                    <a:pt x="0" y="0"/>
                  </a:moveTo>
                  <a:lnTo>
                    <a:pt x="9053" y="534154"/>
                  </a:lnTo>
                </a:path>
              </a:pathLst>
            </a:cu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39004" name="Полилиния 36"/>
            <p:cNvSpPr>
              <a:spLocks noChangeArrowheads="1"/>
            </p:cNvSpPr>
            <p:nvPr/>
          </p:nvSpPr>
          <p:spPr bwMode="auto">
            <a:xfrm>
              <a:off x="8157204" y="1683945"/>
              <a:ext cx="0" cy="216000"/>
            </a:xfrm>
            <a:custGeom>
              <a:avLst/>
              <a:gdLst>
                <a:gd name="T0" fmla="*/ 0 w 9053"/>
                <a:gd name="T1" fmla="*/ 0 h 534154"/>
                <a:gd name="T2" fmla="*/ 0 w 9053"/>
                <a:gd name="T3" fmla="*/ 154 h 534154"/>
                <a:gd name="T4" fmla="*/ 0 w 9053"/>
                <a:gd name="T5" fmla="*/ 154 h 534154"/>
                <a:gd name="T6" fmla="*/ 0 w 9053"/>
                <a:gd name="T7" fmla="*/ 154 h 5341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53"/>
                <a:gd name="T13" fmla="*/ 0 h 534154"/>
                <a:gd name="T14" fmla="*/ 0 w 9053"/>
                <a:gd name="T15" fmla="*/ 534154 h 5341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53" h="534154">
                  <a:moveTo>
                    <a:pt x="0" y="0"/>
                  </a:moveTo>
                  <a:lnTo>
                    <a:pt x="9053" y="534154"/>
                  </a:lnTo>
                </a:path>
              </a:pathLst>
            </a:cu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mtClean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38" name="Таблица 37"/>
          <p:cNvGraphicFramePr>
            <a:graphicFrameLocks noGrp="1"/>
          </p:cNvGraphicFramePr>
          <p:nvPr/>
        </p:nvGraphicFramePr>
        <p:xfrm>
          <a:off x="1733550" y="1870075"/>
          <a:ext cx="6794500" cy="371475"/>
        </p:xfrm>
        <a:graphic>
          <a:graphicData uri="http://schemas.openxmlformats.org/drawingml/2006/table">
            <a:tbl>
              <a:tblPr/>
              <a:tblGrid>
                <a:gridCol w="679450"/>
                <a:gridCol w="679450"/>
                <a:gridCol w="679450"/>
                <a:gridCol w="679450"/>
                <a:gridCol w="679450"/>
                <a:gridCol w="679450"/>
                <a:gridCol w="679450"/>
                <a:gridCol w="679450"/>
                <a:gridCol w="679450"/>
                <a:gridCol w="6794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N-4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N-3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N-1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Прямоугольник 39"/>
          <p:cNvSpPr>
            <a:spLocks noChangeArrowheads="1"/>
          </p:cNvSpPr>
          <p:nvPr/>
        </p:nvSpPr>
        <p:spPr bwMode="auto">
          <a:xfrm>
            <a:off x="350838" y="2474913"/>
            <a:ext cx="1770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A[</a:t>
            </a:r>
            <a:r>
              <a:rPr lang="ru-RU" altLang="ru-RU" sz="28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1:3</a:t>
            </a:r>
            <a:r>
              <a:rPr lang="en-US" altLang="ru-RU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ru-RU" sz="2800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2800" dirty="0" smtClean="0">
              <a:solidFill>
                <a:srgbClr val="000000"/>
              </a:solidFill>
            </a:endParaRPr>
          </a:p>
        </p:txBody>
      </p:sp>
      <p:sp>
        <p:nvSpPr>
          <p:cNvPr id="41" name="Овал 40"/>
          <p:cNvSpPr>
            <a:spLocks noChangeArrowheads="1"/>
          </p:cNvSpPr>
          <p:nvPr/>
        </p:nvSpPr>
        <p:spPr bwMode="auto">
          <a:xfrm>
            <a:off x="2544763" y="1846263"/>
            <a:ext cx="388937" cy="390525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solidFill>
                <a:srgbClr val="000000"/>
              </a:solidFill>
            </a:endParaRPr>
          </a:p>
        </p:txBody>
      </p:sp>
      <p:sp>
        <p:nvSpPr>
          <p:cNvPr id="42" name="Овал 41"/>
          <p:cNvSpPr>
            <a:spLocks noChangeArrowheads="1"/>
          </p:cNvSpPr>
          <p:nvPr/>
        </p:nvSpPr>
        <p:spPr bwMode="auto">
          <a:xfrm>
            <a:off x="3911600" y="1846263"/>
            <a:ext cx="388938" cy="390525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solidFill>
                <a:srgbClr val="000000"/>
              </a:solidFill>
            </a:endParaRPr>
          </a:p>
        </p:txBody>
      </p:sp>
      <p:sp>
        <p:nvSpPr>
          <p:cNvPr id="43" name="Стрелка вправо 42"/>
          <p:cNvSpPr/>
          <p:nvPr/>
        </p:nvSpPr>
        <p:spPr bwMode="auto">
          <a:xfrm>
            <a:off x="2120900" y="2674938"/>
            <a:ext cx="479425" cy="180975"/>
          </a:xfrm>
          <a:prstGeom prst="rightArrow">
            <a:avLst>
              <a:gd name="adj1" fmla="val 50000"/>
              <a:gd name="adj2" fmla="val 110495"/>
            </a:avLst>
          </a:prstGeom>
          <a:solidFill>
            <a:srgbClr val="7030A0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44" name="Прямоугольник 43"/>
          <p:cNvSpPr>
            <a:spLocks noChangeArrowheads="1"/>
          </p:cNvSpPr>
          <p:nvPr/>
        </p:nvSpPr>
        <p:spPr bwMode="auto">
          <a:xfrm>
            <a:off x="2641600" y="2474913"/>
            <a:ext cx="1984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[</a:t>
            </a:r>
            <a:r>
              <a:rPr lang="ru-RU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12, 5</a:t>
            </a:r>
            <a:r>
              <a:rPr lang="en-US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ru-RU" sz="2800" b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2800" smtClean="0">
              <a:solidFill>
                <a:srgbClr val="000000"/>
              </a:solidFill>
            </a:endParaRPr>
          </a:p>
        </p:txBody>
      </p:sp>
      <p:sp>
        <p:nvSpPr>
          <p:cNvPr id="45" name="Левая фигурная скобка 44"/>
          <p:cNvSpPr>
            <a:spLocks/>
          </p:cNvSpPr>
          <p:nvPr/>
        </p:nvSpPr>
        <p:spPr bwMode="auto">
          <a:xfrm rot="-5400000">
            <a:off x="3356769" y="1708944"/>
            <a:ext cx="149225" cy="1195387"/>
          </a:xfrm>
          <a:prstGeom prst="leftBrace">
            <a:avLst>
              <a:gd name="adj1" fmla="val 94014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solidFill>
                <a:srgbClr val="000000"/>
              </a:solidFill>
            </a:endParaRPr>
          </a:p>
        </p:txBody>
      </p:sp>
      <p:sp>
        <p:nvSpPr>
          <p:cNvPr id="46" name="Прямоугольник 45"/>
          <p:cNvSpPr>
            <a:spLocks noChangeArrowheads="1"/>
          </p:cNvSpPr>
          <p:nvPr/>
        </p:nvSpPr>
        <p:spPr bwMode="auto">
          <a:xfrm>
            <a:off x="350838" y="2900363"/>
            <a:ext cx="1770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A[</a:t>
            </a:r>
            <a:r>
              <a:rPr lang="en-US" altLang="ru-RU" sz="28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ru-RU" altLang="ru-RU" sz="28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:3</a:t>
            </a:r>
            <a:r>
              <a:rPr lang="en-US" altLang="ru-RU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ru-RU" sz="2800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2800" dirty="0" smtClean="0">
              <a:solidFill>
                <a:srgbClr val="000000"/>
              </a:solidFill>
            </a:endParaRPr>
          </a:p>
        </p:txBody>
      </p:sp>
      <p:sp>
        <p:nvSpPr>
          <p:cNvPr id="47" name="Стрелка вправо 46"/>
          <p:cNvSpPr/>
          <p:nvPr/>
        </p:nvSpPr>
        <p:spPr bwMode="auto">
          <a:xfrm>
            <a:off x="2109788" y="3060700"/>
            <a:ext cx="479425" cy="180975"/>
          </a:xfrm>
          <a:prstGeom prst="rightArrow">
            <a:avLst>
              <a:gd name="adj1" fmla="val 50000"/>
              <a:gd name="adj2" fmla="val 110495"/>
            </a:avLst>
          </a:prstGeom>
          <a:solidFill>
            <a:srgbClr val="7030A0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48" name="Прямоугольник 47"/>
          <p:cNvSpPr>
            <a:spLocks noChangeArrowheads="1"/>
          </p:cNvSpPr>
          <p:nvPr/>
        </p:nvSpPr>
        <p:spPr bwMode="auto">
          <a:xfrm>
            <a:off x="2641600" y="2900363"/>
            <a:ext cx="1125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[</a:t>
            </a:r>
            <a:r>
              <a:rPr lang="ru-RU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ru-RU" sz="2800" b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2800" smtClean="0">
              <a:solidFill>
                <a:srgbClr val="000000"/>
              </a:solidFill>
            </a:endParaRPr>
          </a:p>
        </p:txBody>
      </p:sp>
      <p:sp>
        <p:nvSpPr>
          <p:cNvPr id="49" name="Прямоугольник 48"/>
          <p:cNvSpPr>
            <a:spLocks noChangeArrowheads="1"/>
          </p:cNvSpPr>
          <p:nvPr/>
        </p:nvSpPr>
        <p:spPr bwMode="auto">
          <a:xfrm>
            <a:off x="560388" y="3308350"/>
            <a:ext cx="15541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A[</a:t>
            </a:r>
            <a:r>
              <a:rPr lang="ru-RU" altLang="ru-RU" sz="28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:3</a:t>
            </a:r>
            <a:r>
              <a:rPr lang="en-US" altLang="ru-RU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ru-RU" sz="2800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2800" dirty="0" smtClean="0">
              <a:solidFill>
                <a:srgbClr val="000000"/>
              </a:solidFill>
            </a:endParaRPr>
          </a:p>
        </p:txBody>
      </p:sp>
      <p:sp>
        <p:nvSpPr>
          <p:cNvPr id="50" name="Стрелка вправо 49"/>
          <p:cNvSpPr/>
          <p:nvPr/>
        </p:nvSpPr>
        <p:spPr bwMode="auto">
          <a:xfrm>
            <a:off x="2109788" y="4427538"/>
            <a:ext cx="479425" cy="180975"/>
          </a:xfrm>
          <a:prstGeom prst="rightArrow">
            <a:avLst>
              <a:gd name="adj1" fmla="val 50000"/>
              <a:gd name="adj2" fmla="val 110495"/>
            </a:avLst>
          </a:prstGeom>
          <a:solidFill>
            <a:srgbClr val="7030A0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1" name="Прямоугольник 50"/>
          <p:cNvSpPr>
            <a:spLocks noChangeArrowheads="1"/>
          </p:cNvSpPr>
          <p:nvPr/>
        </p:nvSpPr>
        <p:spPr bwMode="auto">
          <a:xfrm>
            <a:off x="4460875" y="3308350"/>
            <a:ext cx="26304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[</a:t>
            </a:r>
            <a:r>
              <a:rPr lang="ru-RU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7, 12, 5</a:t>
            </a:r>
            <a:r>
              <a:rPr lang="en-US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ru-RU" sz="2800" b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2800" smtClean="0">
              <a:solidFill>
                <a:srgbClr val="000000"/>
              </a:solidFill>
            </a:endParaRPr>
          </a:p>
        </p:txBody>
      </p:sp>
      <p:sp>
        <p:nvSpPr>
          <p:cNvPr id="52" name="Прямоугольник 51"/>
          <p:cNvSpPr>
            <a:spLocks noChangeArrowheads="1"/>
          </p:cNvSpPr>
          <p:nvPr/>
        </p:nvSpPr>
        <p:spPr bwMode="auto">
          <a:xfrm>
            <a:off x="2533650" y="3308350"/>
            <a:ext cx="17700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A[</a:t>
            </a:r>
            <a:r>
              <a:rPr lang="en-US" altLang="ru-RU" sz="28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:3</a:t>
            </a:r>
            <a:r>
              <a:rPr lang="en-US" altLang="ru-RU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ru-RU" sz="2800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2800" dirty="0" smtClean="0">
              <a:solidFill>
                <a:srgbClr val="000000"/>
              </a:solidFill>
            </a:endParaRPr>
          </a:p>
        </p:txBody>
      </p:sp>
      <p:sp>
        <p:nvSpPr>
          <p:cNvPr id="53" name="Стрелка вправо 52"/>
          <p:cNvSpPr/>
          <p:nvPr/>
        </p:nvSpPr>
        <p:spPr bwMode="auto">
          <a:xfrm>
            <a:off x="4156075" y="3467100"/>
            <a:ext cx="479425" cy="180975"/>
          </a:xfrm>
          <a:prstGeom prst="rightArrow">
            <a:avLst>
              <a:gd name="adj1" fmla="val 50000"/>
              <a:gd name="adj2" fmla="val 110495"/>
            </a:avLst>
          </a:prstGeom>
          <a:solidFill>
            <a:srgbClr val="7030A0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4" name="AutoShape 59"/>
          <p:cNvSpPr>
            <a:spLocks noChangeArrowheads="1"/>
          </p:cNvSpPr>
          <p:nvPr/>
        </p:nvSpPr>
        <p:spPr bwMode="auto">
          <a:xfrm>
            <a:off x="1597025" y="3821113"/>
            <a:ext cx="1408113" cy="438150"/>
          </a:xfrm>
          <a:prstGeom prst="wedgeRoundRectCallout">
            <a:avLst>
              <a:gd name="adj1" fmla="val -74483"/>
              <a:gd name="adj2" fmla="val -7145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b="1" dirty="0" smtClean="0">
                <a:solidFill>
                  <a:srgbClr val="000000"/>
                </a:solidFill>
              </a:rPr>
              <a:t>З початку</a:t>
            </a:r>
            <a:endParaRPr lang="ru-RU" b="1" dirty="0">
              <a:solidFill>
                <a:srgbClr val="000000"/>
              </a:solidFill>
            </a:endParaRPr>
          </a:p>
        </p:txBody>
      </p:sp>
      <p:sp>
        <p:nvSpPr>
          <p:cNvPr id="55" name="Прямоугольник 54"/>
          <p:cNvSpPr>
            <a:spLocks noChangeArrowheads="1"/>
          </p:cNvSpPr>
          <p:nvPr/>
        </p:nvSpPr>
        <p:spPr bwMode="auto">
          <a:xfrm>
            <a:off x="0" y="4267200"/>
            <a:ext cx="2200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A[</a:t>
            </a:r>
            <a:r>
              <a:rPr lang="en-US" altLang="ru-RU" sz="28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ru-RU" altLang="ru-RU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ru-RU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N-2]</a:t>
            </a:r>
            <a:r>
              <a:rPr lang="en-US" altLang="ru-RU" sz="2800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2800" dirty="0" smtClean="0">
              <a:solidFill>
                <a:srgbClr val="000000"/>
              </a:solidFill>
            </a:endParaRPr>
          </a:p>
        </p:txBody>
      </p:sp>
      <p:sp>
        <p:nvSpPr>
          <p:cNvPr id="56" name="Прямоугольник 55"/>
          <p:cNvSpPr>
            <a:spLocks noChangeArrowheads="1"/>
          </p:cNvSpPr>
          <p:nvPr/>
        </p:nvSpPr>
        <p:spPr bwMode="auto">
          <a:xfrm>
            <a:off x="2705100" y="4267200"/>
            <a:ext cx="284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[8,…,18,34]</a:t>
            </a:r>
            <a:r>
              <a:rPr lang="en-US" altLang="ru-RU" sz="2800" b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2800" smtClean="0">
              <a:solidFill>
                <a:srgbClr val="000000"/>
              </a:solidFill>
            </a:endParaRPr>
          </a:p>
        </p:txBody>
      </p:sp>
      <p:sp>
        <p:nvSpPr>
          <p:cNvPr id="57" name="Овал 56"/>
          <p:cNvSpPr>
            <a:spLocks noChangeArrowheads="1"/>
          </p:cNvSpPr>
          <p:nvPr/>
        </p:nvSpPr>
        <p:spPr bwMode="auto">
          <a:xfrm>
            <a:off x="3222625" y="1846263"/>
            <a:ext cx="388938" cy="390525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solidFill>
                <a:srgbClr val="000000"/>
              </a:solidFill>
            </a:endParaRPr>
          </a:p>
        </p:txBody>
      </p:sp>
      <p:sp>
        <p:nvSpPr>
          <p:cNvPr id="58" name="Овал 57"/>
          <p:cNvSpPr>
            <a:spLocks noChangeArrowheads="1"/>
          </p:cNvSpPr>
          <p:nvPr/>
        </p:nvSpPr>
        <p:spPr bwMode="auto">
          <a:xfrm>
            <a:off x="1865313" y="1846263"/>
            <a:ext cx="388937" cy="390525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solidFill>
                <a:srgbClr val="000000"/>
              </a:solidFill>
            </a:endParaRPr>
          </a:p>
        </p:txBody>
      </p:sp>
      <p:sp>
        <p:nvSpPr>
          <p:cNvPr id="39" name="AutoShape 59"/>
          <p:cNvSpPr>
            <a:spLocks noChangeArrowheads="1"/>
          </p:cNvSpPr>
          <p:nvPr/>
        </p:nvSpPr>
        <p:spPr bwMode="auto">
          <a:xfrm>
            <a:off x="401638" y="1846263"/>
            <a:ext cx="1409700" cy="439737"/>
          </a:xfrm>
          <a:prstGeom prst="wedgeRoundRectCallout">
            <a:avLst>
              <a:gd name="adj1" fmla="val 59152"/>
              <a:gd name="adj2" fmla="val -537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b="1" dirty="0" err="1" smtClean="0">
                <a:solidFill>
                  <a:srgbClr val="000000"/>
                </a:solidFill>
              </a:rPr>
              <a:t>Зрізи</a:t>
            </a:r>
            <a:endParaRPr lang="ru-RU" b="1" dirty="0">
              <a:solidFill>
                <a:srgbClr val="000000"/>
              </a:solidFill>
            </a:endParaRPr>
          </a:p>
        </p:txBody>
      </p:sp>
      <p:sp>
        <p:nvSpPr>
          <p:cNvPr id="59" name="Овал 58"/>
          <p:cNvSpPr>
            <a:spLocks noChangeArrowheads="1"/>
          </p:cNvSpPr>
          <p:nvPr/>
        </p:nvSpPr>
        <p:spPr bwMode="auto">
          <a:xfrm>
            <a:off x="6537325" y="1846263"/>
            <a:ext cx="560388" cy="390525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solidFill>
                <a:srgbClr val="000000"/>
              </a:solidFill>
            </a:endParaRPr>
          </a:p>
        </p:txBody>
      </p:sp>
      <p:sp>
        <p:nvSpPr>
          <p:cNvPr id="60" name="Овал 59"/>
          <p:cNvSpPr>
            <a:spLocks noChangeArrowheads="1"/>
          </p:cNvSpPr>
          <p:nvPr/>
        </p:nvSpPr>
        <p:spPr bwMode="auto">
          <a:xfrm>
            <a:off x="7975600" y="1846263"/>
            <a:ext cx="390525" cy="390525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solidFill>
                <a:srgbClr val="000000"/>
              </a:solidFill>
            </a:endParaRPr>
          </a:p>
        </p:txBody>
      </p:sp>
      <p:sp>
        <p:nvSpPr>
          <p:cNvPr id="61" name="Стрелка вправо 60"/>
          <p:cNvSpPr/>
          <p:nvPr/>
        </p:nvSpPr>
        <p:spPr bwMode="auto">
          <a:xfrm>
            <a:off x="2109788" y="4960938"/>
            <a:ext cx="479425" cy="180975"/>
          </a:xfrm>
          <a:prstGeom prst="rightArrow">
            <a:avLst>
              <a:gd name="adj1" fmla="val 50000"/>
              <a:gd name="adj2" fmla="val 110495"/>
            </a:avLst>
          </a:prstGeom>
          <a:solidFill>
            <a:srgbClr val="7030A0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2" name="Прямоугольник 61"/>
          <p:cNvSpPr>
            <a:spLocks noChangeArrowheads="1"/>
          </p:cNvSpPr>
          <p:nvPr/>
        </p:nvSpPr>
        <p:spPr bwMode="auto">
          <a:xfrm>
            <a:off x="560388" y="4802188"/>
            <a:ext cx="15541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A[</a:t>
            </a:r>
            <a:r>
              <a:rPr lang="en-US" altLang="ru-RU" sz="28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ru-RU" altLang="ru-RU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ru-RU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ru-RU" sz="2800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2800" dirty="0" smtClean="0">
              <a:solidFill>
                <a:srgbClr val="000000"/>
              </a:solidFill>
            </a:endParaRPr>
          </a:p>
        </p:txBody>
      </p:sp>
      <p:sp>
        <p:nvSpPr>
          <p:cNvPr id="63" name="Прямоугольник 62"/>
          <p:cNvSpPr>
            <a:spLocks noChangeArrowheads="1"/>
          </p:cNvSpPr>
          <p:nvPr/>
        </p:nvSpPr>
        <p:spPr bwMode="auto">
          <a:xfrm>
            <a:off x="4335463" y="4802188"/>
            <a:ext cx="41322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[8,…,18,34</a:t>
            </a:r>
            <a:r>
              <a:rPr lang="ru-RU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,40,23</a:t>
            </a:r>
            <a:r>
              <a:rPr lang="en-US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ru-RU" sz="2800" b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2800" smtClean="0">
              <a:solidFill>
                <a:srgbClr val="000000"/>
              </a:solidFill>
            </a:endParaRPr>
          </a:p>
        </p:txBody>
      </p:sp>
      <p:sp>
        <p:nvSpPr>
          <p:cNvPr id="64" name="Стрелка вправо 63"/>
          <p:cNvSpPr/>
          <p:nvPr/>
        </p:nvSpPr>
        <p:spPr bwMode="auto">
          <a:xfrm>
            <a:off x="2109788" y="3476625"/>
            <a:ext cx="479425" cy="180975"/>
          </a:xfrm>
          <a:prstGeom prst="rightArrow">
            <a:avLst>
              <a:gd name="adj1" fmla="val 50000"/>
              <a:gd name="adj2" fmla="val 110495"/>
            </a:avLst>
          </a:prstGeom>
          <a:solidFill>
            <a:srgbClr val="7030A0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5" name="Стрелка вправо 64"/>
          <p:cNvSpPr/>
          <p:nvPr/>
        </p:nvSpPr>
        <p:spPr bwMode="auto">
          <a:xfrm>
            <a:off x="4129088" y="4960938"/>
            <a:ext cx="479425" cy="180975"/>
          </a:xfrm>
          <a:prstGeom prst="rightArrow">
            <a:avLst>
              <a:gd name="adj1" fmla="val 50000"/>
              <a:gd name="adj2" fmla="val 110495"/>
            </a:avLst>
          </a:prstGeom>
          <a:solidFill>
            <a:srgbClr val="7030A0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6" name="Прямоугольник 65"/>
          <p:cNvSpPr>
            <a:spLocks noChangeArrowheads="1"/>
          </p:cNvSpPr>
          <p:nvPr/>
        </p:nvSpPr>
        <p:spPr bwMode="auto">
          <a:xfrm>
            <a:off x="2470150" y="4802188"/>
            <a:ext cx="17700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A[</a:t>
            </a:r>
            <a:r>
              <a:rPr lang="en-US" altLang="ru-RU" sz="28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ru-RU" altLang="ru-RU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ru-RU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N]</a:t>
            </a:r>
            <a:r>
              <a:rPr lang="en-US" altLang="ru-RU" sz="2800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2800" dirty="0" smtClean="0">
              <a:solidFill>
                <a:srgbClr val="000000"/>
              </a:solidFill>
            </a:endParaRPr>
          </a:p>
        </p:txBody>
      </p:sp>
      <p:sp>
        <p:nvSpPr>
          <p:cNvPr id="68" name="AutoShape 59"/>
          <p:cNvSpPr>
            <a:spLocks noChangeArrowheads="1"/>
          </p:cNvSpPr>
          <p:nvPr/>
        </p:nvSpPr>
        <p:spPr bwMode="auto">
          <a:xfrm>
            <a:off x="1597025" y="5322888"/>
            <a:ext cx="1408113" cy="439737"/>
          </a:xfrm>
          <a:prstGeom prst="wedgeRoundRectCallout">
            <a:avLst>
              <a:gd name="adj1" fmla="val -46856"/>
              <a:gd name="adj2" fmla="val -7558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b="1" dirty="0">
                <a:solidFill>
                  <a:srgbClr val="000000"/>
                </a:solidFill>
              </a:rPr>
              <a:t>Д</a:t>
            </a:r>
            <a:r>
              <a:rPr lang="ru-RU" sz="2000" b="1" dirty="0" smtClean="0">
                <a:solidFill>
                  <a:srgbClr val="000000"/>
                </a:solidFill>
              </a:rPr>
              <a:t>о </a:t>
            </a:r>
            <a:r>
              <a:rPr lang="ru-RU" sz="2000" b="1" dirty="0" err="1" smtClean="0">
                <a:solidFill>
                  <a:srgbClr val="000000"/>
                </a:solidFill>
              </a:rPr>
              <a:t>кінця</a:t>
            </a:r>
            <a:endParaRPr lang="ru-RU" b="1" dirty="0">
              <a:solidFill>
                <a:srgbClr val="000000"/>
              </a:solidFill>
            </a:endParaRPr>
          </a:p>
        </p:txBody>
      </p:sp>
      <p:sp>
        <p:nvSpPr>
          <p:cNvPr id="69" name="Стрелка вправо 68"/>
          <p:cNvSpPr/>
          <p:nvPr/>
        </p:nvSpPr>
        <p:spPr bwMode="auto">
          <a:xfrm>
            <a:off x="2109788" y="5938838"/>
            <a:ext cx="479425" cy="180975"/>
          </a:xfrm>
          <a:prstGeom prst="rightArrow">
            <a:avLst>
              <a:gd name="adj1" fmla="val 50000"/>
              <a:gd name="adj2" fmla="val 110495"/>
            </a:avLst>
          </a:prstGeom>
          <a:solidFill>
            <a:srgbClr val="7030A0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0" name="Прямоугольник 69"/>
          <p:cNvSpPr>
            <a:spLocks noChangeArrowheads="1"/>
          </p:cNvSpPr>
          <p:nvPr/>
        </p:nvSpPr>
        <p:spPr bwMode="auto">
          <a:xfrm>
            <a:off x="957263" y="5780088"/>
            <a:ext cx="13414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A[</a:t>
            </a:r>
            <a:r>
              <a:rPr lang="ru-RU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ru-RU" sz="2800" b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2800" smtClean="0">
              <a:solidFill>
                <a:srgbClr val="000000"/>
              </a:solidFill>
            </a:endParaRPr>
          </a:p>
        </p:txBody>
      </p:sp>
      <p:sp>
        <p:nvSpPr>
          <p:cNvPr id="71" name="Прямоугольник 70"/>
          <p:cNvSpPr>
            <a:spLocks noChangeArrowheads="1"/>
          </p:cNvSpPr>
          <p:nvPr/>
        </p:nvSpPr>
        <p:spPr bwMode="auto">
          <a:xfrm>
            <a:off x="2560638" y="5780088"/>
            <a:ext cx="56356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[7,12,5,8,…,18,34</a:t>
            </a:r>
            <a:r>
              <a:rPr lang="ru-RU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,40,23</a:t>
            </a:r>
            <a:r>
              <a:rPr lang="en-US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ru-RU" sz="2800" b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2800" smtClean="0">
              <a:solidFill>
                <a:srgbClr val="000000"/>
              </a:solidFill>
            </a:endParaRPr>
          </a:p>
        </p:txBody>
      </p:sp>
      <p:sp>
        <p:nvSpPr>
          <p:cNvPr id="72" name="AutoShape 59"/>
          <p:cNvSpPr>
            <a:spLocks noChangeArrowheads="1"/>
          </p:cNvSpPr>
          <p:nvPr/>
        </p:nvSpPr>
        <p:spPr bwMode="auto">
          <a:xfrm>
            <a:off x="6594475" y="5386388"/>
            <a:ext cx="2232025" cy="438150"/>
          </a:xfrm>
          <a:prstGeom prst="wedgeRoundRectCallout">
            <a:avLst>
              <a:gd name="adj1" fmla="val -24962"/>
              <a:gd name="adj2" fmla="val 8548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b="1" dirty="0" err="1" smtClean="0">
                <a:solidFill>
                  <a:srgbClr val="000000"/>
                </a:solidFill>
              </a:rPr>
              <a:t>Копія</a:t>
            </a:r>
            <a:r>
              <a:rPr lang="ru-RU" sz="2000" b="1" dirty="0" smtClean="0">
                <a:solidFill>
                  <a:srgbClr val="000000"/>
                </a:solidFill>
              </a:rPr>
              <a:t> </a:t>
            </a:r>
            <a:r>
              <a:rPr lang="ru-RU" sz="2000" b="1" dirty="0" err="1" smtClean="0"/>
              <a:t>масиву</a:t>
            </a:r>
            <a:endParaRPr lang="ru-RU" b="1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-1" y="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Зрізи</a:t>
            </a:r>
            <a:r>
              <a:rPr lang="en-US" sz="3600" b="1" dirty="0" smtClean="0"/>
              <a:t> </a:t>
            </a:r>
            <a:r>
              <a:rPr lang="uk-UA" sz="3600" b="1" dirty="0" smtClean="0"/>
              <a:t>в </a:t>
            </a:r>
            <a:r>
              <a:rPr lang="en-US" sz="3600" b="1" dirty="0" smtClean="0"/>
              <a:t>Python</a:t>
            </a:r>
            <a:r>
              <a:rPr lang="ru-RU" sz="3600" b="1" dirty="0" smtClean="0"/>
              <a:t>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9224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  <p:bldP spid="41" grpId="1" animBg="1"/>
      <p:bldP spid="42" grpId="0" animBg="1"/>
      <p:bldP spid="42" grpId="1" animBg="1"/>
      <p:bldP spid="42" grpId="2" animBg="1"/>
      <p:bldP spid="42" grpId="3" animBg="1"/>
      <p:bldP spid="42" grpId="4" animBg="1"/>
      <p:bldP spid="42" grpId="5" animBg="1"/>
      <p:bldP spid="42" grpId="6" animBg="1"/>
      <p:bldP spid="42" grpId="7" animBg="1"/>
      <p:bldP spid="42" grpId="8" animBg="1"/>
      <p:bldP spid="42" grpId="9" animBg="1"/>
      <p:bldP spid="43" grpId="0" animBg="1"/>
      <p:bldP spid="44" grpId="0"/>
      <p:bldP spid="45" grpId="0" animBg="1"/>
      <p:bldP spid="45" grpId="1" animBg="1"/>
      <p:bldP spid="46" grpId="0"/>
      <p:bldP spid="47" grpId="0" animBg="1"/>
      <p:bldP spid="48" grpId="0"/>
      <p:bldP spid="49" grpId="0"/>
      <p:bldP spid="50" grpId="0" animBg="1"/>
      <p:bldP spid="51" grpId="0"/>
      <p:bldP spid="52" grpId="0"/>
      <p:bldP spid="53" grpId="0" animBg="1"/>
      <p:bldP spid="54" grpId="0" animBg="1"/>
      <p:bldP spid="55" grpId="0"/>
      <p:bldP spid="56" grpId="0"/>
      <p:bldP spid="57" grpId="0" animBg="1"/>
      <p:bldP spid="57" grpId="1" animBg="1"/>
      <p:bldP spid="58" grpId="0" animBg="1"/>
      <p:bldP spid="58" grpId="1" animBg="1"/>
      <p:bldP spid="39" grpId="0" animBg="1"/>
      <p:bldP spid="59" grpId="0" animBg="1"/>
      <p:bldP spid="59" grpId="1" animBg="1"/>
      <p:bldP spid="60" grpId="0" animBg="1"/>
      <p:bldP spid="60" grpId="1" animBg="1"/>
      <p:bldP spid="61" grpId="0" animBg="1"/>
      <p:bldP spid="62" grpId="0"/>
      <p:bldP spid="63" grpId="0"/>
      <p:bldP spid="64" grpId="0" animBg="1"/>
      <p:bldP spid="65" grpId="0" animBg="1"/>
      <p:bldP spid="66" grpId="0"/>
      <p:bldP spid="68" grpId="0" animBg="1"/>
      <p:bldP spid="69" grpId="0" animBg="1"/>
      <p:bldP spid="70" grpId="0"/>
      <p:bldP spid="71" grpId="0"/>
      <p:bldP spid="7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37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61257" y="326622"/>
            <a:ext cx="8753651" cy="286232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6000" b="1" dirty="0">
                <a:ln/>
                <a:solidFill>
                  <a:prstClr val="white"/>
                </a:solidFill>
              </a:rPr>
              <a:t>Лекція </a:t>
            </a:r>
            <a:r>
              <a:rPr lang="en-US" sz="6000" b="1" dirty="0" smtClean="0">
                <a:ln/>
                <a:solidFill>
                  <a:prstClr val="white"/>
                </a:solidFill>
              </a:rPr>
              <a:t>8</a:t>
            </a:r>
            <a:endParaRPr lang="uk-UA" sz="6000" b="1" dirty="0">
              <a:ln/>
              <a:solidFill>
                <a:prstClr val="white"/>
              </a:solidFill>
            </a:endParaRPr>
          </a:p>
          <a:p>
            <a:pPr algn="ctr"/>
            <a:r>
              <a:rPr lang="uk-UA" sz="6000" b="1" dirty="0" smtClean="0">
                <a:ln/>
                <a:solidFill>
                  <a:prstClr val="white"/>
                </a:solidFill>
              </a:rPr>
              <a:t>Обробка списків</a:t>
            </a:r>
            <a:endParaRPr lang="en-US" sz="6000" b="1" dirty="0" smtClean="0">
              <a:ln/>
              <a:solidFill>
                <a:prstClr val="white"/>
              </a:solidFill>
            </a:endParaRPr>
          </a:p>
          <a:p>
            <a:pPr algn="ctr"/>
            <a:r>
              <a:rPr lang="en-US" sz="6000" b="1" dirty="0" smtClean="0">
                <a:ln/>
                <a:solidFill>
                  <a:prstClr val="white"/>
                </a:solidFill>
              </a:rPr>
              <a:t>(</a:t>
            </a:r>
            <a:r>
              <a:rPr lang="uk-UA" sz="6000" b="1" dirty="0" smtClean="0">
                <a:ln/>
                <a:solidFill>
                  <a:prstClr val="white"/>
                </a:solidFill>
              </a:rPr>
              <a:t>одновимірних масивів</a:t>
            </a:r>
            <a:r>
              <a:rPr lang="en-US" sz="6000" b="1" dirty="0" smtClean="0">
                <a:ln/>
                <a:solidFill>
                  <a:prstClr val="white"/>
                </a:solidFill>
              </a:rPr>
              <a:t>)</a:t>
            </a:r>
            <a:endParaRPr lang="uk-UA" sz="6000" b="1" dirty="0">
              <a:ln/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75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0" name="Группа 6"/>
          <p:cNvGrpSpPr>
            <a:grpSpLocks/>
          </p:cNvGrpSpPr>
          <p:nvPr/>
        </p:nvGrpSpPr>
        <p:grpSpPr bwMode="auto">
          <a:xfrm>
            <a:off x="2063750" y="1633538"/>
            <a:ext cx="6099175" cy="468312"/>
            <a:chOff x="484632" y="2086261"/>
            <a:chExt cx="6099048" cy="468000"/>
          </a:xfrm>
        </p:grpSpPr>
        <p:sp>
          <p:nvSpPr>
            <p:cNvPr id="40009" name="Прямоугольник 7"/>
            <p:cNvSpPr>
              <a:spLocks noChangeArrowheads="1"/>
            </p:cNvSpPr>
            <p:nvPr/>
          </p:nvSpPr>
          <p:spPr bwMode="auto">
            <a:xfrm>
              <a:off x="484632" y="2087089"/>
              <a:ext cx="6099048" cy="46634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100000">
                  <a:srgbClr val="99FF66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alt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40010" name="Блок-схема: процесс 8"/>
            <p:cNvSpPr>
              <a:spLocks noChangeArrowheads="1"/>
            </p:cNvSpPr>
            <p:nvPr/>
          </p:nvSpPr>
          <p:spPr bwMode="auto">
            <a:xfrm>
              <a:off x="3231642" y="2086261"/>
              <a:ext cx="625983" cy="468000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altLang="ru-RU" smtClean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790714"/>
              </p:ext>
            </p:extLst>
          </p:nvPr>
        </p:nvGraphicFramePr>
        <p:xfrm>
          <a:off x="2068513" y="1254125"/>
          <a:ext cx="6096000" cy="828675"/>
        </p:xfrm>
        <a:graphic>
          <a:graphicData uri="http://schemas.openxmlformats.org/drawingml/2006/table">
            <a:tbl>
              <a:tblPr/>
              <a:tblGrid>
                <a:gridCol w="677862"/>
                <a:gridCol w="676275"/>
                <a:gridCol w="677863"/>
                <a:gridCol w="677862"/>
                <a:gridCol w="676275"/>
                <a:gridCol w="677863"/>
                <a:gridCol w="677862"/>
                <a:gridCol w="676275"/>
                <a:gridCol w="677863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N-4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N-3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N-1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18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9974" name="Группа 72"/>
          <p:cNvGrpSpPr>
            <a:grpSpLocks/>
          </p:cNvGrpSpPr>
          <p:nvPr/>
        </p:nvGrpSpPr>
        <p:grpSpPr bwMode="auto">
          <a:xfrm>
            <a:off x="2063750" y="2090738"/>
            <a:ext cx="6092825" cy="215900"/>
            <a:chOff x="2064223" y="1683945"/>
            <a:chExt cx="6092981" cy="216000"/>
          </a:xfrm>
        </p:grpSpPr>
        <p:sp>
          <p:nvSpPr>
            <p:cNvPr id="39999" name="Полилиния 24"/>
            <p:cNvSpPr>
              <a:spLocks noChangeArrowheads="1"/>
            </p:cNvSpPr>
            <p:nvPr/>
          </p:nvSpPr>
          <p:spPr bwMode="auto">
            <a:xfrm>
              <a:off x="2064223" y="1683945"/>
              <a:ext cx="0" cy="216000"/>
            </a:xfrm>
            <a:custGeom>
              <a:avLst/>
              <a:gdLst>
                <a:gd name="T0" fmla="*/ 0 w 9053"/>
                <a:gd name="T1" fmla="*/ 0 h 534154"/>
                <a:gd name="T2" fmla="*/ 0 w 9053"/>
                <a:gd name="T3" fmla="*/ 154 h 534154"/>
                <a:gd name="T4" fmla="*/ 0 w 9053"/>
                <a:gd name="T5" fmla="*/ 154 h 534154"/>
                <a:gd name="T6" fmla="*/ 0 w 9053"/>
                <a:gd name="T7" fmla="*/ 154 h 5341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53"/>
                <a:gd name="T13" fmla="*/ 0 h 534154"/>
                <a:gd name="T14" fmla="*/ 0 w 9053"/>
                <a:gd name="T15" fmla="*/ 534154 h 5341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53" h="534154">
                  <a:moveTo>
                    <a:pt x="0" y="0"/>
                  </a:moveTo>
                  <a:lnTo>
                    <a:pt x="9053" y="534154"/>
                  </a:lnTo>
                </a:path>
              </a:pathLst>
            </a:cu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40000" name="Полилиния 26"/>
            <p:cNvSpPr>
              <a:spLocks noChangeArrowheads="1"/>
            </p:cNvSpPr>
            <p:nvPr/>
          </p:nvSpPr>
          <p:spPr bwMode="auto">
            <a:xfrm>
              <a:off x="2752285" y="1683945"/>
              <a:ext cx="0" cy="216000"/>
            </a:xfrm>
            <a:custGeom>
              <a:avLst/>
              <a:gdLst>
                <a:gd name="T0" fmla="*/ 0 w 9053"/>
                <a:gd name="T1" fmla="*/ 0 h 534154"/>
                <a:gd name="T2" fmla="*/ 0 w 9053"/>
                <a:gd name="T3" fmla="*/ 154 h 534154"/>
                <a:gd name="T4" fmla="*/ 0 w 9053"/>
                <a:gd name="T5" fmla="*/ 154 h 534154"/>
                <a:gd name="T6" fmla="*/ 0 w 9053"/>
                <a:gd name="T7" fmla="*/ 154 h 5341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53"/>
                <a:gd name="T13" fmla="*/ 0 h 534154"/>
                <a:gd name="T14" fmla="*/ 0 w 9053"/>
                <a:gd name="T15" fmla="*/ 534154 h 5341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53" h="534154">
                  <a:moveTo>
                    <a:pt x="0" y="0"/>
                  </a:moveTo>
                  <a:lnTo>
                    <a:pt x="9053" y="534154"/>
                  </a:lnTo>
                </a:path>
              </a:pathLst>
            </a:cu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40001" name="Полилиния 29"/>
            <p:cNvSpPr>
              <a:spLocks noChangeArrowheads="1"/>
            </p:cNvSpPr>
            <p:nvPr/>
          </p:nvSpPr>
          <p:spPr bwMode="auto">
            <a:xfrm>
              <a:off x="3431295" y="1683945"/>
              <a:ext cx="0" cy="216000"/>
            </a:xfrm>
            <a:custGeom>
              <a:avLst/>
              <a:gdLst>
                <a:gd name="T0" fmla="*/ 0 w 9053"/>
                <a:gd name="T1" fmla="*/ 0 h 534154"/>
                <a:gd name="T2" fmla="*/ 0 w 9053"/>
                <a:gd name="T3" fmla="*/ 154 h 534154"/>
                <a:gd name="T4" fmla="*/ 0 w 9053"/>
                <a:gd name="T5" fmla="*/ 154 h 534154"/>
                <a:gd name="T6" fmla="*/ 0 w 9053"/>
                <a:gd name="T7" fmla="*/ 154 h 5341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53"/>
                <a:gd name="T13" fmla="*/ 0 h 534154"/>
                <a:gd name="T14" fmla="*/ 0 w 9053"/>
                <a:gd name="T15" fmla="*/ 534154 h 5341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53" h="534154">
                  <a:moveTo>
                    <a:pt x="0" y="0"/>
                  </a:moveTo>
                  <a:lnTo>
                    <a:pt x="9053" y="534154"/>
                  </a:lnTo>
                </a:path>
              </a:pathLst>
            </a:cu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40002" name="Полилиния 30"/>
            <p:cNvSpPr>
              <a:spLocks noChangeArrowheads="1"/>
            </p:cNvSpPr>
            <p:nvPr/>
          </p:nvSpPr>
          <p:spPr bwMode="auto">
            <a:xfrm>
              <a:off x="4101251" y="1683945"/>
              <a:ext cx="0" cy="216000"/>
            </a:xfrm>
            <a:custGeom>
              <a:avLst/>
              <a:gdLst>
                <a:gd name="T0" fmla="*/ 0 w 9053"/>
                <a:gd name="T1" fmla="*/ 0 h 534154"/>
                <a:gd name="T2" fmla="*/ 0 w 9053"/>
                <a:gd name="T3" fmla="*/ 154 h 534154"/>
                <a:gd name="T4" fmla="*/ 0 w 9053"/>
                <a:gd name="T5" fmla="*/ 154 h 534154"/>
                <a:gd name="T6" fmla="*/ 0 w 9053"/>
                <a:gd name="T7" fmla="*/ 154 h 5341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53"/>
                <a:gd name="T13" fmla="*/ 0 h 534154"/>
                <a:gd name="T14" fmla="*/ 0 w 9053"/>
                <a:gd name="T15" fmla="*/ 534154 h 5341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53" h="534154">
                  <a:moveTo>
                    <a:pt x="0" y="0"/>
                  </a:moveTo>
                  <a:lnTo>
                    <a:pt x="9053" y="534154"/>
                  </a:lnTo>
                </a:path>
              </a:pathLst>
            </a:cu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40003" name="Полилиния 31"/>
            <p:cNvSpPr>
              <a:spLocks noChangeArrowheads="1"/>
            </p:cNvSpPr>
            <p:nvPr/>
          </p:nvSpPr>
          <p:spPr bwMode="auto">
            <a:xfrm>
              <a:off x="4798368" y="1683945"/>
              <a:ext cx="0" cy="216000"/>
            </a:xfrm>
            <a:custGeom>
              <a:avLst/>
              <a:gdLst>
                <a:gd name="T0" fmla="*/ 0 w 9053"/>
                <a:gd name="T1" fmla="*/ 0 h 534154"/>
                <a:gd name="T2" fmla="*/ 0 w 9053"/>
                <a:gd name="T3" fmla="*/ 154 h 534154"/>
                <a:gd name="T4" fmla="*/ 0 w 9053"/>
                <a:gd name="T5" fmla="*/ 154 h 534154"/>
                <a:gd name="T6" fmla="*/ 0 w 9053"/>
                <a:gd name="T7" fmla="*/ 154 h 5341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53"/>
                <a:gd name="T13" fmla="*/ 0 h 534154"/>
                <a:gd name="T14" fmla="*/ 0 w 9053"/>
                <a:gd name="T15" fmla="*/ 534154 h 5341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53" h="534154">
                  <a:moveTo>
                    <a:pt x="0" y="0"/>
                  </a:moveTo>
                  <a:lnTo>
                    <a:pt x="9053" y="534154"/>
                  </a:lnTo>
                </a:path>
              </a:pathLst>
            </a:cu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40004" name="Полилиния 32"/>
            <p:cNvSpPr>
              <a:spLocks noChangeArrowheads="1"/>
            </p:cNvSpPr>
            <p:nvPr/>
          </p:nvSpPr>
          <p:spPr bwMode="auto">
            <a:xfrm>
              <a:off x="5432111" y="1683945"/>
              <a:ext cx="0" cy="216000"/>
            </a:xfrm>
            <a:custGeom>
              <a:avLst/>
              <a:gdLst>
                <a:gd name="T0" fmla="*/ 0 w 9053"/>
                <a:gd name="T1" fmla="*/ 0 h 534154"/>
                <a:gd name="T2" fmla="*/ 0 w 9053"/>
                <a:gd name="T3" fmla="*/ 154 h 534154"/>
                <a:gd name="T4" fmla="*/ 0 w 9053"/>
                <a:gd name="T5" fmla="*/ 154 h 534154"/>
                <a:gd name="T6" fmla="*/ 0 w 9053"/>
                <a:gd name="T7" fmla="*/ 154 h 5341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53"/>
                <a:gd name="T13" fmla="*/ 0 h 534154"/>
                <a:gd name="T14" fmla="*/ 0 w 9053"/>
                <a:gd name="T15" fmla="*/ 534154 h 5341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53" h="534154">
                  <a:moveTo>
                    <a:pt x="0" y="0"/>
                  </a:moveTo>
                  <a:lnTo>
                    <a:pt x="9053" y="534154"/>
                  </a:lnTo>
                </a:path>
              </a:pathLst>
            </a:cu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40005" name="Полилиния 33"/>
            <p:cNvSpPr>
              <a:spLocks noChangeArrowheads="1"/>
            </p:cNvSpPr>
            <p:nvPr/>
          </p:nvSpPr>
          <p:spPr bwMode="auto">
            <a:xfrm>
              <a:off x="6138281" y="1683945"/>
              <a:ext cx="0" cy="216000"/>
            </a:xfrm>
            <a:custGeom>
              <a:avLst/>
              <a:gdLst>
                <a:gd name="T0" fmla="*/ 0 w 9053"/>
                <a:gd name="T1" fmla="*/ 0 h 534154"/>
                <a:gd name="T2" fmla="*/ 0 w 9053"/>
                <a:gd name="T3" fmla="*/ 154 h 534154"/>
                <a:gd name="T4" fmla="*/ 0 w 9053"/>
                <a:gd name="T5" fmla="*/ 154 h 534154"/>
                <a:gd name="T6" fmla="*/ 0 w 9053"/>
                <a:gd name="T7" fmla="*/ 154 h 5341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53"/>
                <a:gd name="T13" fmla="*/ 0 h 534154"/>
                <a:gd name="T14" fmla="*/ 0 w 9053"/>
                <a:gd name="T15" fmla="*/ 534154 h 5341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53" h="534154">
                  <a:moveTo>
                    <a:pt x="0" y="0"/>
                  </a:moveTo>
                  <a:lnTo>
                    <a:pt x="9053" y="534154"/>
                  </a:lnTo>
                </a:path>
              </a:pathLst>
            </a:cu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40006" name="Полилиния 34"/>
            <p:cNvSpPr>
              <a:spLocks noChangeArrowheads="1"/>
            </p:cNvSpPr>
            <p:nvPr/>
          </p:nvSpPr>
          <p:spPr bwMode="auto">
            <a:xfrm>
              <a:off x="6817291" y="1683945"/>
              <a:ext cx="0" cy="216000"/>
            </a:xfrm>
            <a:custGeom>
              <a:avLst/>
              <a:gdLst>
                <a:gd name="T0" fmla="*/ 0 w 9053"/>
                <a:gd name="T1" fmla="*/ 0 h 534154"/>
                <a:gd name="T2" fmla="*/ 0 w 9053"/>
                <a:gd name="T3" fmla="*/ 154 h 534154"/>
                <a:gd name="T4" fmla="*/ 0 w 9053"/>
                <a:gd name="T5" fmla="*/ 154 h 534154"/>
                <a:gd name="T6" fmla="*/ 0 w 9053"/>
                <a:gd name="T7" fmla="*/ 154 h 5341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53"/>
                <a:gd name="T13" fmla="*/ 0 h 534154"/>
                <a:gd name="T14" fmla="*/ 0 w 9053"/>
                <a:gd name="T15" fmla="*/ 534154 h 5341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53" h="534154">
                  <a:moveTo>
                    <a:pt x="0" y="0"/>
                  </a:moveTo>
                  <a:lnTo>
                    <a:pt x="9053" y="534154"/>
                  </a:lnTo>
                </a:path>
              </a:pathLst>
            </a:cu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40007" name="Полилиния 35"/>
            <p:cNvSpPr>
              <a:spLocks noChangeArrowheads="1"/>
            </p:cNvSpPr>
            <p:nvPr/>
          </p:nvSpPr>
          <p:spPr bwMode="auto">
            <a:xfrm>
              <a:off x="7487247" y="1683945"/>
              <a:ext cx="0" cy="216000"/>
            </a:xfrm>
            <a:custGeom>
              <a:avLst/>
              <a:gdLst>
                <a:gd name="T0" fmla="*/ 0 w 9053"/>
                <a:gd name="T1" fmla="*/ 0 h 534154"/>
                <a:gd name="T2" fmla="*/ 0 w 9053"/>
                <a:gd name="T3" fmla="*/ 154 h 534154"/>
                <a:gd name="T4" fmla="*/ 0 w 9053"/>
                <a:gd name="T5" fmla="*/ 154 h 534154"/>
                <a:gd name="T6" fmla="*/ 0 w 9053"/>
                <a:gd name="T7" fmla="*/ 154 h 5341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53"/>
                <a:gd name="T13" fmla="*/ 0 h 534154"/>
                <a:gd name="T14" fmla="*/ 0 w 9053"/>
                <a:gd name="T15" fmla="*/ 534154 h 5341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53" h="534154">
                  <a:moveTo>
                    <a:pt x="0" y="0"/>
                  </a:moveTo>
                  <a:lnTo>
                    <a:pt x="9053" y="534154"/>
                  </a:lnTo>
                </a:path>
              </a:pathLst>
            </a:cu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40008" name="Полилиния 36"/>
            <p:cNvSpPr>
              <a:spLocks noChangeArrowheads="1"/>
            </p:cNvSpPr>
            <p:nvPr/>
          </p:nvSpPr>
          <p:spPr bwMode="auto">
            <a:xfrm>
              <a:off x="8157204" y="1683945"/>
              <a:ext cx="0" cy="216000"/>
            </a:xfrm>
            <a:custGeom>
              <a:avLst/>
              <a:gdLst>
                <a:gd name="T0" fmla="*/ 0 w 9053"/>
                <a:gd name="T1" fmla="*/ 0 h 534154"/>
                <a:gd name="T2" fmla="*/ 0 w 9053"/>
                <a:gd name="T3" fmla="*/ 154 h 534154"/>
                <a:gd name="T4" fmla="*/ 0 w 9053"/>
                <a:gd name="T5" fmla="*/ 154 h 534154"/>
                <a:gd name="T6" fmla="*/ 0 w 9053"/>
                <a:gd name="T7" fmla="*/ 154 h 5341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53"/>
                <a:gd name="T13" fmla="*/ 0 h 534154"/>
                <a:gd name="T14" fmla="*/ 0 w 9053"/>
                <a:gd name="T15" fmla="*/ 534154 h 5341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53" h="534154">
                  <a:moveTo>
                    <a:pt x="0" y="0"/>
                  </a:moveTo>
                  <a:lnTo>
                    <a:pt x="9053" y="534154"/>
                  </a:lnTo>
                </a:path>
              </a:pathLst>
            </a:cu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mtClean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38" name="Таблица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636001"/>
              </p:ext>
            </p:extLst>
          </p:nvPr>
        </p:nvGraphicFramePr>
        <p:xfrm>
          <a:off x="1733550" y="2276475"/>
          <a:ext cx="6794500" cy="371475"/>
        </p:xfrm>
        <a:graphic>
          <a:graphicData uri="http://schemas.openxmlformats.org/drawingml/2006/table">
            <a:tbl>
              <a:tblPr/>
              <a:tblGrid>
                <a:gridCol w="679450"/>
                <a:gridCol w="679450"/>
                <a:gridCol w="679450"/>
                <a:gridCol w="679450"/>
                <a:gridCol w="679450"/>
                <a:gridCol w="679450"/>
                <a:gridCol w="679450"/>
                <a:gridCol w="679450"/>
                <a:gridCol w="679450"/>
                <a:gridCol w="6794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N-4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N-3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N-1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Прямоугольник 39"/>
          <p:cNvSpPr>
            <a:spLocks noChangeArrowheads="1"/>
          </p:cNvSpPr>
          <p:nvPr/>
        </p:nvSpPr>
        <p:spPr bwMode="auto">
          <a:xfrm>
            <a:off x="458788" y="2881313"/>
            <a:ext cx="1985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A[</a:t>
            </a:r>
            <a:r>
              <a:rPr lang="ru-RU" altLang="ru-RU" sz="2800" b="1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ru-RU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ru-RU" altLang="ru-RU" sz="2800" b="1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-1</a:t>
            </a:r>
            <a:r>
              <a:rPr lang="en-US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ru-RU" sz="2800" b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2800" smtClean="0">
              <a:solidFill>
                <a:srgbClr val="000000"/>
              </a:solidFill>
            </a:endParaRPr>
          </a:p>
        </p:txBody>
      </p:sp>
      <p:sp>
        <p:nvSpPr>
          <p:cNvPr id="44" name="Прямоугольник 43"/>
          <p:cNvSpPr>
            <a:spLocks noChangeArrowheads="1"/>
          </p:cNvSpPr>
          <p:nvPr/>
        </p:nvSpPr>
        <p:spPr bwMode="auto">
          <a:xfrm>
            <a:off x="2940050" y="3094038"/>
            <a:ext cx="434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ru-RU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12,5,8,…,18,34,40</a:t>
            </a:r>
            <a:r>
              <a:rPr lang="en-US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ru-RU" sz="2800" b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2800" smtClean="0">
              <a:solidFill>
                <a:srgbClr val="000000"/>
              </a:solidFill>
            </a:endParaRPr>
          </a:p>
        </p:txBody>
      </p:sp>
      <p:sp>
        <p:nvSpPr>
          <p:cNvPr id="58" name="Овал 57"/>
          <p:cNvSpPr>
            <a:spLocks noChangeArrowheads="1"/>
          </p:cNvSpPr>
          <p:nvPr/>
        </p:nvSpPr>
        <p:spPr bwMode="auto">
          <a:xfrm>
            <a:off x="2555875" y="2252663"/>
            <a:ext cx="388938" cy="390525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solidFill>
                <a:srgbClr val="000000"/>
              </a:solidFill>
            </a:endParaRPr>
          </a:p>
        </p:txBody>
      </p:sp>
      <p:sp>
        <p:nvSpPr>
          <p:cNvPr id="39" name="AutoShape 59"/>
          <p:cNvSpPr>
            <a:spLocks noChangeArrowheads="1"/>
          </p:cNvSpPr>
          <p:nvPr/>
        </p:nvSpPr>
        <p:spPr bwMode="auto">
          <a:xfrm>
            <a:off x="401638" y="2252663"/>
            <a:ext cx="1409700" cy="439737"/>
          </a:xfrm>
          <a:prstGeom prst="wedgeRoundRectCallout">
            <a:avLst>
              <a:gd name="adj1" fmla="val 59152"/>
              <a:gd name="adj2" fmla="val -537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rgbClr val="000000"/>
                </a:solidFill>
              </a:rPr>
              <a:t>разрезы</a:t>
            </a:r>
            <a:endParaRPr lang="ru-RU">
              <a:solidFill>
                <a:srgbClr val="000000"/>
              </a:solidFill>
            </a:endParaRPr>
          </a:p>
        </p:txBody>
      </p:sp>
      <p:sp>
        <p:nvSpPr>
          <p:cNvPr id="59" name="Овал 58"/>
          <p:cNvSpPr>
            <a:spLocks noChangeArrowheads="1"/>
          </p:cNvSpPr>
          <p:nvPr/>
        </p:nvSpPr>
        <p:spPr bwMode="auto">
          <a:xfrm>
            <a:off x="6537325" y="2252663"/>
            <a:ext cx="560388" cy="390525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solidFill>
                <a:srgbClr val="000000"/>
              </a:solidFill>
            </a:endParaRPr>
          </a:p>
        </p:txBody>
      </p:sp>
      <p:sp>
        <p:nvSpPr>
          <p:cNvPr id="67" name="Стрелка вправо 66"/>
          <p:cNvSpPr/>
          <p:nvPr/>
        </p:nvSpPr>
        <p:spPr bwMode="auto">
          <a:xfrm>
            <a:off x="2397125" y="3254375"/>
            <a:ext cx="479425" cy="180975"/>
          </a:xfrm>
          <a:prstGeom prst="rightArrow">
            <a:avLst>
              <a:gd name="adj1" fmla="val 50000"/>
              <a:gd name="adj2" fmla="val 110495"/>
            </a:avLst>
          </a:prstGeom>
          <a:solidFill>
            <a:srgbClr val="7030A0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3" name="Прямоугольник 72"/>
          <p:cNvSpPr>
            <a:spLocks noChangeArrowheads="1"/>
          </p:cNvSpPr>
          <p:nvPr/>
        </p:nvSpPr>
        <p:spPr bwMode="auto">
          <a:xfrm>
            <a:off x="244475" y="3327400"/>
            <a:ext cx="2200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A[</a:t>
            </a:r>
            <a:r>
              <a:rPr lang="ru-RU" altLang="ru-RU" sz="2800" b="1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ru-RU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</a:t>
            </a:r>
            <a:r>
              <a:rPr lang="ru-RU" altLang="ru-RU" sz="2800" b="1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-1</a:t>
            </a:r>
            <a:r>
              <a:rPr lang="en-US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ru-RU" sz="2800" b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2800" smtClean="0">
              <a:solidFill>
                <a:srgbClr val="000000"/>
              </a:solidFill>
            </a:endParaRPr>
          </a:p>
        </p:txBody>
      </p:sp>
      <p:sp>
        <p:nvSpPr>
          <p:cNvPr id="74" name="Овал 73"/>
          <p:cNvSpPr>
            <a:spLocks noChangeArrowheads="1"/>
          </p:cNvSpPr>
          <p:nvPr/>
        </p:nvSpPr>
        <p:spPr bwMode="auto">
          <a:xfrm>
            <a:off x="7196138" y="2252663"/>
            <a:ext cx="560387" cy="390525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solidFill>
                <a:srgbClr val="000000"/>
              </a:solidFill>
            </a:endParaRPr>
          </a:p>
        </p:txBody>
      </p:sp>
      <p:sp>
        <p:nvSpPr>
          <p:cNvPr id="75" name="Овал 74"/>
          <p:cNvSpPr>
            <a:spLocks noChangeArrowheads="1"/>
          </p:cNvSpPr>
          <p:nvPr/>
        </p:nvSpPr>
        <p:spPr bwMode="auto">
          <a:xfrm>
            <a:off x="5176838" y="2252663"/>
            <a:ext cx="560387" cy="390525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solidFill>
                <a:srgbClr val="000000"/>
              </a:solidFill>
            </a:endParaRPr>
          </a:p>
        </p:txBody>
      </p:sp>
      <p:sp>
        <p:nvSpPr>
          <p:cNvPr id="76" name="Прямоугольник 75"/>
          <p:cNvSpPr>
            <a:spLocks noChangeArrowheads="1"/>
          </p:cNvSpPr>
          <p:nvPr/>
        </p:nvSpPr>
        <p:spPr bwMode="auto">
          <a:xfrm>
            <a:off x="674688" y="3976688"/>
            <a:ext cx="21986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A[</a:t>
            </a:r>
            <a:r>
              <a:rPr lang="ru-RU" altLang="ru-RU" sz="2800" b="1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-4</a:t>
            </a:r>
            <a:r>
              <a:rPr lang="ru-RU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ru-RU" altLang="ru-RU" sz="2800" b="1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-2</a:t>
            </a:r>
            <a:r>
              <a:rPr lang="en-US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ru-RU" sz="2800" b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2800" smtClean="0">
              <a:solidFill>
                <a:srgbClr val="000000"/>
              </a:solidFill>
            </a:endParaRPr>
          </a:p>
        </p:txBody>
      </p:sp>
      <p:sp>
        <p:nvSpPr>
          <p:cNvPr id="77" name="Прямоугольник 76"/>
          <p:cNvSpPr>
            <a:spLocks noChangeArrowheads="1"/>
          </p:cNvSpPr>
          <p:nvPr/>
        </p:nvSpPr>
        <p:spPr bwMode="auto">
          <a:xfrm>
            <a:off x="3322638" y="4189413"/>
            <a:ext cx="19843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ru-RU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18, 34</a:t>
            </a:r>
            <a:r>
              <a:rPr lang="en-US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ru-RU" sz="2800" b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2800" smtClean="0">
              <a:solidFill>
                <a:srgbClr val="000000"/>
              </a:solidFill>
            </a:endParaRPr>
          </a:p>
        </p:txBody>
      </p:sp>
      <p:sp>
        <p:nvSpPr>
          <p:cNvPr id="78" name="Стрелка вправо 77"/>
          <p:cNvSpPr/>
          <p:nvPr/>
        </p:nvSpPr>
        <p:spPr bwMode="auto">
          <a:xfrm>
            <a:off x="2779713" y="4349750"/>
            <a:ext cx="479425" cy="180975"/>
          </a:xfrm>
          <a:prstGeom prst="rightArrow">
            <a:avLst>
              <a:gd name="adj1" fmla="val 50000"/>
              <a:gd name="adj2" fmla="val 110495"/>
            </a:avLst>
          </a:prstGeom>
          <a:solidFill>
            <a:srgbClr val="7030A0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9" name="Прямоугольник 78"/>
          <p:cNvSpPr>
            <a:spLocks noChangeArrowheads="1"/>
          </p:cNvSpPr>
          <p:nvPr/>
        </p:nvSpPr>
        <p:spPr bwMode="auto">
          <a:xfrm>
            <a:off x="244475" y="4422775"/>
            <a:ext cx="2628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A[N</a:t>
            </a:r>
            <a:r>
              <a:rPr lang="ru-RU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</a:t>
            </a:r>
            <a:r>
              <a:rPr lang="ru-RU" altLang="ru-RU" sz="2800" b="1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ru-RU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</a:t>
            </a:r>
            <a:r>
              <a:rPr lang="ru-RU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</a:t>
            </a:r>
            <a:r>
              <a:rPr lang="ru-RU" altLang="ru-RU" sz="2800" b="1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ru-RU" sz="2800" b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2800" smtClean="0">
              <a:solidFill>
                <a:srgbClr val="000000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-1" y="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Зрізи</a:t>
            </a:r>
            <a:r>
              <a:rPr lang="en-US" sz="3600" b="1" dirty="0" smtClean="0"/>
              <a:t> </a:t>
            </a:r>
            <a:r>
              <a:rPr lang="uk-UA" sz="3600" b="1" dirty="0" smtClean="0"/>
              <a:t>в </a:t>
            </a:r>
            <a:r>
              <a:rPr lang="en-US" sz="3600" b="1" dirty="0" smtClean="0"/>
              <a:t>Python</a:t>
            </a:r>
            <a:r>
              <a:rPr lang="uk-UA" sz="3600" b="1" dirty="0" smtClean="0"/>
              <a:t> – від</a:t>
            </a:r>
            <a:r>
              <a:rPr lang="en-US" sz="3600" b="1" dirty="0" smtClean="0"/>
              <a:t>’</a:t>
            </a:r>
            <a:r>
              <a:rPr lang="uk-UA" sz="3600" b="1" dirty="0" smtClean="0"/>
              <a:t>ємні індекси</a:t>
            </a:r>
            <a:r>
              <a:rPr lang="ru-RU" sz="3600" b="1" dirty="0" smtClean="0"/>
              <a:t>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26960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/>
      <p:bldP spid="58" grpId="0" animBg="1"/>
      <p:bldP spid="58" grpId="1" animBg="1"/>
      <p:bldP spid="59" grpId="0" animBg="1"/>
      <p:bldP spid="67" grpId="0" animBg="1"/>
      <p:bldP spid="73" grpId="0"/>
      <p:bldP spid="74" grpId="0" animBg="1"/>
      <p:bldP spid="74" grpId="1" animBg="1"/>
      <p:bldP spid="75" grpId="0" animBg="1"/>
      <p:bldP spid="76" grpId="0"/>
      <p:bldP spid="77" grpId="0"/>
      <p:bldP spid="78" grpId="0" animBg="1"/>
      <p:bldP spid="7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277186"/>
              </p:ext>
            </p:extLst>
          </p:nvPr>
        </p:nvGraphicFramePr>
        <p:xfrm>
          <a:off x="2081213" y="1254125"/>
          <a:ext cx="6096000" cy="828675"/>
        </p:xfrm>
        <a:graphic>
          <a:graphicData uri="http://schemas.openxmlformats.org/drawingml/2006/table">
            <a:tbl>
              <a:tblPr/>
              <a:tblGrid>
                <a:gridCol w="677862"/>
                <a:gridCol w="676275"/>
                <a:gridCol w="677863"/>
                <a:gridCol w="677862"/>
                <a:gridCol w="676275"/>
                <a:gridCol w="677863"/>
                <a:gridCol w="677862"/>
                <a:gridCol w="676275"/>
                <a:gridCol w="677863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18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Таблица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318864"/>
              </p:ext>
            </p:extLst>
          </p:nvPr>
        </p:nvGraphicFramePr>
        <p:xfrm>
          <a:off x="1746250" y="2081213"/>
          <a:ext cx="6794500" cy="371475"/>
        </p:xfrm>
        <a:graphic>
          <a:graphicData uri="http://schemas.openxmlformats.org/drawingml/2006/table">
            <a:tbl>
              <a:tblPr/>
              <a:tblGrid>
                <a:gridCol w="679450"/>
                <a:gridCol w="679450"/>
                <a:gridCol w="679450"/>
                <a:gridCol w="679450"/>
                <a:gridCol w="679450"/>
                <a:gridCol w="679450"/>
                <a:gridCol w="679450"/>
                <a:gridCol w="679450"/>
                <a:gridCol w="679450"/>
                <a:gridCol w="6794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Прямоугольник 39"/>
          <p:cNvSpPr>
            <a:spLocks noChangeArrowheads="1"/>
          </p:cNvSpPr>
          <p:nvPr/>
        </p:nvSpPr>
        <p:spPr bwMode="auto">
          <a:xfrm>
            <a:off x="363538" y="3121025"/>
            <a:ext cx="22002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A[</a:t>
            </a:r>
            <a:r>
              <a:rPr lang="ru-RU" altLang="ru-RU" sz="2800" b="1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ru-RU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ru-RU" altLang="ru-RU" sz="2800" b="1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</a:t>
            </a:r>
            <a:r>
              <a:rPr lang="ru-RU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ru-RU" altLang="ru-RU" sz="2800" b="1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ru-RU" sz="2800" b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2800" smtClean="0">
              <a:solidFill>
                <a:srgbClr val="000000"/>
              </a:solidFill>
            </a:endParaRPr>
          </a:p>
        </p:txBody>
      </p:sp>
      <p:sp>
        <p:nvSpPr>
          <p:cNvPr id="43" name="Стрелка вправо 42"/>
          <p:cNvSpPr/>
          <p:nvPr/>
        </p:nvSpPr>
        <p:spPr bwMode="auto">
          <a:xfrm>
            <a:off x="2503488" y="3279775"/>
            <a:ext cx="479425" cy="180975"/>
          </a:xfrm>
          <a:prstGeom prst="rightArrow">
            <a:avLst>
              <a:gd name="adj1" fmla="val 50000"/>
              <a:gd name="adj2" fmla="val 110495"/>
            </a:avLst>
          </a:prstGeom>
          <a:solidFill>
            <a:srgbClr val="7030A0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44" name="Прямоугольник 43"/>
          <p:cNvSpPr>
            <a:spLocks noChangeArrowheads="1"/>
          </p:cNvSpPr>
          <p:nvPr/>
        </p:nvSpPr>
        <p:spPr bwMode="auto">
          <a:xfrm>
            <a:off x="2741613" y="3121025"/>
            <a:ext cx="28448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[</a:t>
            </a:r>
            <a:r>
              <a:rPr lang="ru-RU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12, 8, 18</a:t>
            </a:r>
            <a:r>
              <a:rPr lang="en-US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ru-RU" sz="2800" b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2800" smtClean="0">
              <a:solidFill>
                <a:srgbClr val="000000"/>
              </a:solidFill>
            </a:endParaRPr>
          </a:p>
        </p:txBody>
      </p:sp>
      <p:sp>
        <p:nvSpPr>
          <p:cNvPr id="39" name="AutoShape 59"/>
          <p:cNvSpPr>
            <a:spLocks noChangeArrowheads="1"/>
          </p:cNvSpPr>
          <p:nvPr/>
        </p:nvSpPr>
        <p:spPr bwMode="auto">
          <a:xfrm>
            <a:off x="414338" y="2003425"/>
            <a:ext cx="1409700" cy="438150"/>
          </a:xfrm>
          <a:prstGeom prst="wedgeRoundRectCallout">
            <a:avLst>
              <a:gd name="adj1" fmla="val 59152"/>
              <a:gd name="adj2" fmla="val -537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rgbClr val="000000"/>
                </a:solidFill>
              </a:rPr>
              <a:t>разрезы</a:t>
            </a:r>
            <a:endParaRPr lang="ru-RU">
              <a:solidFill>
                <a:srgbClr val="000000"/>
              </a:solidFill>
            </a:endParaRPr>
          </a:p>
        </p:txBody>
      </p:sp>
      <p:sp>
        <p:nvSpPr>
          <p:cNvPr id="67" name="Прямоугольник 66"/>
          <p:cNvSpPr>
            <a:spLocks noChangeArrowheads="1"/>
          </p:cNvSpPr>
          <p:nvPr/>
        </p:nvSpPr>
        <p:spPr bwMode="auto">
          <a:xfrm>
            <a:off x="809625" y="3598863"/>
            <a:ext cx="1770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A[</a:t>
            </a:r>
            <a:r>
              <a:rPr lang="ru-RU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n-US" altLang="ru-RU" sz="2800" b="1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ru-RU" sz="2800" b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2800" smtClean="0">
              <a:solidFill>
                <a:srgbClr val="000000"/>
              </a:solidFill>
            </a:endParaRPr>
          </a:p>
        </p:txBody>
      </p:sp>
      <p:sp>
        <p:nvSpPr>
          <p:cNvPr id="73" name="Стрелка вправо 72"/>
          <p:cNvSpPr/>
          <p:nvPr/>
        </p:nvSpPr>
        <p:spPr bwMode="auto">
          <a:xfrm>
            <a:off x="2503488" y="3759200"/>
            <a:ext cx="479425" cy="180975"/>
          </a:xfrm>
          <a:prstGeom prst="rightArrow">
            <a:avLst>
              <a:gd name="adj1" fmla="val 50000"/>
              <a:gd name="adj2" fmla="val 110495"/>
            </a:avLst>
          </a:prstGeom>
          <a:solidFill>
            <a:srgbClr val="7030A0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4" name="Прямоугольник 73"/>
          <p:cNvSpPr>
            <a:spLocks noChangeArrowheads="1"/>
          </p:cNvSpPr>
          <p:nvPr/>
        </p:nvSpPr>
        <p:spPr bwMode="auto">
          <a:xfrm>
            <a:off x="2741613" y="3598863"/>
            <a:ext cx="2628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[7, 8, 34]</a:t>
            </a:r>
            <a:r>
              <a:rPr lang="en-US" altLang="ru-RU" sz="2800" b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2800" smtClean="0">
              <a:solidFill>
                <a:srgbClr val="000000"/>
              </a:solidFill>
            </a:endParaRPr>
          </a:p>
        </p:txBody>
      </p:sp>
      <p:sp>
        <p:nvSpPr>
          <p:cNvPr id="75" name="Прямоугольник 74"/>
          <p:cNvSpPr>
            <a:spLocks noChangeArrowheads="1"/>
          </p:cNvSpPr>
          <p:nvPr/>
        </p:nvSpPr>
        <p:spPr bwMode="auto">
          <a:xfrm>
            <a:off x="146050" y="4089400"/>
            <a:ext cx="2414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A[</a:t>
            </a:r>
            <a:r>
              <a:rPr lang="ru-RU" altLang="ru-RU" sz="2800" b="1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</a:t>
            </a:r>
            <a:r>
              <a:rPr lang="ru-RU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ru-RU" altLang="ru-RU" sz="2800" b="1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ru-RU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ru-RU" altLang="ru-RU" sz="2800" b="1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-2</a:t>
            </a:r>
            <a:r>
              <a:rPr lang="en-US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ru-RU" sz="2800" b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2800" smtClean="0">
              <a:solidFill>
                <a:srgbClr val="000000"/>
              </a:solidFill>
            </a:endParaRPr>
          </a:p>
        </p:txBody>
      </p:sp>
      <p:sp>
        <p:nvSpPr>
          <p:cNvPr id="76" name="Стрелка вправо 75"/>
          <p:cNvSpPr/>
          <p:nvPr/>
        </p:nvSpPr>
        <p:spPr bwMode="auto">
          <a:xfrm>
            <a:off x="2503488" y="4249738"/>
            <a:ext cx="479425" cy="180975"/>
          </a:xfrm>
          <a:prstGeom prst="rightArrow">
            <a:avLst>
              <a:gd name="adj1" fmla="val 50000"/>
              <a:gd name="adj2" fmla="val 110495"/>
            </a:avLst>
          </a:prstGeom>
          <a:solidFill>
            <a:srgbClr val="7030A0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7" name="Прямоугольник 76"/>
          <p:cNvSpPr>
            <a:spLocks noChangeArrowheads="1"/>
          </p:cNvSpPr>
          <p:nvPr/>
        </p:nvSpPr>
        <p:spPr bwMode="auto">
          <a:xfrm>
            <a:off x="2741613" y="4089400"/>
            <a:ext cx="3059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[</a:t>
            </a:r>
            <a:r>
              <a:rPr lang="ru-RU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23, 34, 76</a:t>
            </a:r>
            <a:r>
              <a:rPr lang="en-US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ru-RU" sz="2800" b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2800" smtClean="0">
              <a:solidFill>
                <a:srgbClr val="000000"/>
              </a:solidFill>
            </a:endParaRPr>
          </a:p>
        </p:txBody>
      </p:sp>
      <p:sp>
        <p:nvSpPr>
          <p:cNvPr id="78" name="Прямоугольник 77"/>
          <p:cNvSpPr>
            <a:spLocks noChangeArrowheads="1"/>
          </p:cNvSpPr>
          <p:nvPr/>
        </p:nvSpPr>
        <p:spPr bwMode="auto">
          <a:xfrm>
            <a:off x="581025" y="4611688"/>
            <a:ext cx="1985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A[</a:t>
            </a:r>
            <a:r>
              <a:rPr lang="ru-RU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ru-RU" altLang="ru-RU" sz="2800" b="1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</a:t>
            </a:r>
            <a:r>
              <a:rPr lang="en-US" altLang="ru-RU" sz="2800" b="1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ru-RU" sz="2800" b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2800" smtClean="0">
              <a:solidFill>
                <a:srgbClr val="000000"/>
              </a:solidFill>
            </a:endParaRPr>
          </a:p>
        </p:txBody>
      </p:sp>
      <p:sp>
        <p:nvSpPr>
          <p:cNvPr id="79" name="Стрелка вправо 78"/>
          <p:cNvSpPr/>
          <p:nvPr/>
        </p:nvSpPr>
        <p:spPr bwMode="auto">
          <a:xfrm>
            <a:off x="2503488" y="4772025"/>
            <a:ext cx="479425" cy="180975"/>
          </a:xfrm>
          <a:prstGeom prst="rightArrow">
            <a:avLst>
              <a:gd name="adj1" fmla="val 50000"/>
              <a:gd name="adj2" fmla="val 110495"/>
            </a:avLst>
          </a:prstGeom>
          <a:solidFill>
            <a:srgbClr val="7030A0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80" name="Прямоугольник 79"/>
          <p:cNvSpPr>
            <a:spLocks noChangeArrowheads="1"/>
          </p:cNvSpPr>
          <p:nvPr/>
        </p:nvSpPr>
        <p:spPr bwMode="auto">
          <a:xfrm>
            <a:off x="2741613" y="4611688"/>
            <a:ext cx="5851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[23,40,34,18,76,8,5,12,7]</a:t>
            </a:r>
            <a:r>
              <a:rPr lang="en-US" altLang="ru-RU" sz="2800" b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2800" smtClean="0">
              <a:solidFill>
                <a:srgbClr val="000000"/>
              </a:solidFill>
            </a:endParaRPr>
          </a:p>
        </p:txBody>
      </p:sp>
      <p:sp>
        <p:nvSpPr>
          <p:cNvPr id="81" name="AutoShape 59"/>
          <p:cNvSpPr>
            <a:spLocks noChangeArrowheads="1"/>
          </p:cNvSpPr>
          <p:nvPr/>
        </p:nvSpPr>
        <p:spPr bwMode="auto">
          <a:xfrm>
            <a:off x="1992313" y="5311775"/>
            <a:ext cx="1409700" cy="438150"/>
          </a:xfrm>
          <a:prstGeom prst="wedgeRoundRectCallout">
            <a:avLst>
              <a:gd name="adj1" fmla="val -59041"/>
              <a:gd name="adj2" fmla="val -10717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rgbClr val="000000"/>
                </a:solidFill>
              </a:rPr>
              <a:t>реверс!</a:t>
            </a:r>
            <a:endParaRPr lang="ru-RU">
              <a:solidFill>
                <a:srgbClr val="000000"/>
              </a:solidFill>
            </a:endParaRPr>
          </a:p>
        </p:txBody>
      </p:sp>
      <p:sp>
        <p:nvSpPr>
          <p:cNvPr id="82" name="Rectangle 6"/>
          <p:cNvSpPr>
            <a:spLocks noChangeArrowheads="1"/>
          </p:cNvSpPr>
          <p:nvPr/>
        </p:nvSpPr>
        <p:spPr bwMode="auto">
          <a:xfrm>
            <a:off x="3471863" y="5295900"/>
            <a:ext cx="2343150" cy="4635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0488" algn="just" fontAlgn="base">
              <a:spcBef>
                <a:spcPct val="0"/>
              </a:spcBef>
              <a:defRPr/>
            </a:pPr>
            <a:r>
              <a:rPr lang="ru-RU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A.</a:t>
            </a:r>
            <a:r>
              <a:rPr lang="ru-RU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reverse</a:t>
            </a: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()</a:t>
            </a:r>
          </a:p>
        </p:txBody>
      </p:sp>
      <p:sp>
        <p:nvSpPr>
          <p:cNvPr id="83" name="AutoShape 59"/>
          <p:cNvSpPr>
            <a:spLocks noChangeArrowheads="1"/>
          </p:cNvSpPr>
          <p:nvPr/>
        </p:nvSpPr>
        <p:spPr bwMode="auto">
          <a:xfrm>
            <a:off x="1371600" y="2590800"/>
            <a:ext cx="960438" cy="493713"/>
          </a:xfrm>
          <a:prstGeom prst="wedgeRoundRectCallout">
            <a:avLst>
              <a:gd name="adj1" fmla="val 29643"/>
              <a:gd name="adj2" fmla="val 8726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rgbClr val="000000"/>
                </a:solidFill>
              </a:rPr>
              <a:t>шаг</a:t>
            </a:r>
            <a:endParaRPr lang="ru-RU">
              <a:solidFill>
                <a:srgbClr val="000000"/>
              </a:solidFill>
            </a:endParaRPr>
          </a:p>
        </p:txBody>
      </p:sp>
      <p:sp>
        <p:nvSpPr>
          <p:cNvPr id="84" name="Овал 83"/>
          <p:cNvSpPr>
            <a:spLocks noChangeArrowheads="1"/>
          </p:cNvSpPr>
          <p:nvPr/>
        </p:nvSpPr>
        <p:spPr bwMode="auto">
          <a:xfrm>
            <a:off x="2919413" y="1255713"/>
            <a:ext cx="336550" cy="336550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solidFill>
                <a:srgbClr val="000000"/>
              </a:solidFill>
            </a:endParaRPr>
          </a:p>
        </p:txBody>
      </p:sp>
      <p:sp>
        <p:nvSpPr>
          <p:cNvPr id="85" name="Овал 84"/>
          <p:cNvSpPr>
            <a:spLocks noChangeArrowheads="1"/>
          </p:cNvSpPr>
          <p:nvPr/>
        </p:nvSpPr>
        <p:spPr bwMode="auto">
          <a:xfrm>
            <a:off x="4279900" y="1255713"/>
            <a:ext cx="338138" cy="336550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solidFill>
                <a:srgbClr val="000000"/>
              </a:solidFill>
            </a:endParaRPr>
          </a:p>
        </p:txBody>
      </p:sp>
      <p:sp>
        <p:nvSpPr>
          <p:cNvPr id="86" name="Овал 85"/>
          <p:cNvSpPr>
            <a:spLocks noChangeArrowheads="1"/>
          </p:cNvSpPr>
          <p:nvPr/>
        </p:nvSpPr>
        <p:spPr bwMode="auto">
          <a:xfrm>
            <a:off x="5651500" y="1255713"/>
            <a:ext cx="338138" cy="336550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solidFill>
                <a:srgbClr val="000000"/>
              </a:solidFill>
            </a:endParaRPr>
          </a:p>
        </p:txBody>
      </p:sp>
      <p:sp>
        <p:nvSpPr>
          <p:cNvPr id="87" name="Левая фигурная скобка 86"/>
          <p:cNvSpPr>
            <a:spLocks/>
          </p:cNvSpPr>
          <p:nvPr/>
        </p:nvSpPr>
        <p:spPr bwMode="auto">
          <a:xfrm rot="-5400000">
            <a:off x="4356894" y="819944"/>
            <a:ext cx="173038" cy="3352800"/>
          </a:xfrm>
          <a:prstGeom prst="leftBrace">
            <a:avLst>
              <a:gd name="adj1" fmla="val 37945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solidFill>
                <a:srgbClr val="000000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-1" y="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Зрізи</a:t>
            </a:r>
            <a:r>
              <a:rPr lang="en-US" sz="3600" b="1" dirty="0" smtClean="0"/>
              <a:t> </a:t>
            </a:r>
            <a:r>
              <a:rPr lang="uk-UA" sz="3600" b="1" dirty="0" smtClean="0"/>
              <a:t>в </a:t>
            </a:r>
            <a:r>
              <a:rPr lang="en-US" sz="3600" b="1" dirty="0" smtClean="0"/>
              <a:t>Python</a:t>
            </a:r>
            <a:r>
              <a:rPr lang="uk-UA" sz="3600" b="1" dirty="0" smtClean="0"/>
              <a:t> - крок</a:t>
            </a:r>
            <a:r>
              <a:rPr lang="ru-RU" sz="3600" b="1" dirty="0" smtClean="0"/>
              <a:t>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78350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 animBg="1"/>
      <p:bldP spid="44" grpId="0"/>
      <p:bldP spid="39" grpId="0" animBg="1"/>
      <p:bldP spid="67" grpId="0"/>
      <p:bldP spid="73" grpId="0" animBg="1"/>
      <p:bldP spid="74" grpId="0"/>
      <p:bldP spid="75" grpId="0"/>
      <p:bldP spid="76" grpId="0" animBg="1"/>
      <p:bldP spid="77" grpId="0"/>
      <p:bldP spid="78" grpId="0"/>
      <p:bldP spid="79" grpId="0" animBg="1"/>
      <p:bldP spid="80" grpId="0"/>
      <p:bldP spid="81" grpId="0" animBg="1"/>
      <p:bldP spid="82" grpId="0" animBg="1"/>
      <p:bldP spid="83" grpId="0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38136"/>
            <a:ext cx="4279900" cy="144655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 err="1"/>
              <a:t>Якщо</a:t>
            </a:r>
            <a:r>
              <a:rPr lang="ru-RU" sz="2200" dirty="0"/>
              <a:t> при </a:t>
            </a:r>
            <a:r>
              <a:rPr lang="ru-RU" sz="2200" dirty="0" err="1"/>
              <a:t>побудові</a:t>
            </a:r>
            <a:r>
              <a:rPr lang="ru-RU" sz="2200" dirty="0"/>
              <a:t> </a:t>
            </a:r>
            <a:r>
              <a:rPr lang="ru-RU" sz="2200" dirty="0" err="1" smtClean="0"/>
              <a:t>зрізу</a:t>
            </a:r>
            <a:r>
              <a:rPr lang="ru-RU" sz="2200" dirty="0" smtClean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start</a:t>
            </a:r>
            <a:r>
              <a:rPr lang="ru-RU" sz="2200" b="1" dirty="0">
                <a:solidFill>
                  <a:srgbClr val="0000CC"/>
                </a:solidFill>
              </a:rPr>
              <a:t> &gt;= </a:t>
            </a:r>
            <a:r>
              <a:rPr lang="ru-RU" sz="2200" b="1" dirty="0" err="1">
                <a:solidFill>
                  <a:srgbClr val="0000CC"/>
                </a:solidFill>
              </a:rPr>
              <a:t>end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діапазон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значень</a:t>
            </a:r>
            <a:endParaRPr lang="ru-RU" sz="2200" b="1" dirty="0">
              <a:solidFill>
                <a:srgbClr val="0000CC"/>
              </a:solidFill>
            </a:endParaRPr>
          </a:p>
          <a:p>
            <a:r>
              <a:rPr lang="ru-RU" sz="2200" b="1" dirty="0" err="1">
                <a:solidFill>
                  <a:srgbClr val="0000CC"/>
                </a:solidFill>
              </a:rPr>
              <a:t>індексів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виявиться</a:t>
            </a:r>
            <a:r>
              <a:rPr lang="ru-RU" sz="2200" b="1" dirty="0">
                <a:solidFill>
                  <a:srgbClr val="0000CC"/>
                </a:solidFill>
              </a:rPr>
              <a:t> за межами списку</a:t>
            </a:r>
            <a:r>
              <a:rPr lang="ru-RU" sz="2200" dirty="0"/>
              <a:t>, то </a:t>
            </a:r>
            <a:r>
              <a:rPr lang="ru-RU" sz="2200" b="1" dirty="0" err="1"/>
              <a:t>зріз</a:t>
            </a:r>
            <a:r>
              <a:rPr lang="ru-RU" sz="2200" b="1" dirty="0"/>
              <a:t> буде </a:t>
            </a:r>
            <a:r>
              <a:rPr lang="ru-RU" sz="2200" b="1" dirty="0" err="1"/>
              <a:t>порожнім</a:t>
            </a:r>
            <a:endParaRPr lang="ru-RU" sz="2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1" y="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Зрізи</a:t>
            </a:r>
            <a:r>
              <a:rPr lang="ru-RU" sz="3600" b="1" dirty="0" smtClean="0"/>
              <a:t> 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1" y="3833812"/>
            <a:ext cx="4233907" cy="204628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464051" y="1008965"/>
            <a:ext cx="4514849" cy="212365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 err="1"/>
              <a:t>Параметри</a:t>
            </a:r>
            <a:r>
              <a:rPr lang="ru-RU" sz="2200" dirty="0"/>
              <a:t> </a:t>
            </a:r>
            <a:r>
              <a:rPr lang="ru-RU" sz="2200" dirty="0" err="1"/>
              <a:t>зрізу</a:t>
            </a:r>
            <a:r>
              <a:rPr lang="ru-RU" sz="2200" dirty="0"/>
              <a:t> </a:t>
            </a:r>
            <a:r>
              <a:rPr lang="ru-RU" sz="2200" dirty="0" err="1"/>
              <a:t>також</a:t>
            </a:r>
            <a:r>
              <a:rPr lang="ru-RU" sz="2200" dirty="0"/>
              <a:t> </a:t>
            </a:r>
            <a:r>
              <a:rPr lang="ru-RU" sz="2200" dirty="0" err="1"/>
              <a:t>можуть</a:t>
            </a:r>
            <a:r>
              <a:rPr lang="ru-RU" sz="2200" dirty="0"/>
              <a:t> бути </a:t>
            </a:r>
            <a:r>
              <a:rPr lang="ru-RU" sz="2200" dirty="0" err="1"/>
              <a:t>від'ємними</a:t>
            </a:r>
            <a:r>
              <a:rPr lang="ru-RU" sz="2200" dirty="0"/>
              <a:t>. У </a:t>
            </a:r>
            <a:r>
              <a:rPr lang="ru-RU" sz="2200" dirty="0" err="1"/>
              <a:t>цьому</a:t>
            </a:r>
            <a:r>
              <a:rPr lang="ru-RU" sz="2200" dirty="0"/>
              <a:t> </a:t>
            </a:r>
            <a:r>
              <a:rPr lang="ru-RU" sz="2200" dirty="0" err="1"/>
              <a:t>випадку</a:t>
            </a:r>
            <a:endParaRPr lang="ru-RU" sz="2200" dirty="0"/>
          </a:p>
          <a:p>
            <a:r>
              <a:rPr lang="ru-RU" sz="2200" dirty="0" err="1"/>
              <a:t>нумерація</a:t>
            </a:r>
            <a:r>
              <a:rPr lang="ru-RU" sz="2200" dirty="0"/>
              <a:t> для </a:t>
            </a:r>
            <a:r>
              <a:rPr lang="en-GB" sz="2200" b="1" dirty="0">
                <a:solidFill>
                  <a:srgbClr val="0000CC"/>
                </a:solidFill>
              </a:rPr>
              <a:t>start</a:t>
            </a:r>
            <a:r>
              <a:rPr lang="en-GB" sz="2200" dirty="0"/>
              <a:t> </a:t>
            </a:r>
            <a:r>
              <a:rPr lang="ru-RU" sz="2200" dirty="0"/>
              <a:t>та </a:t>
            </a:r>
            <a:r>
              <a:rPr lang="en-GB" sz="2200" b="1" dirty="0">
                <a:solidFill>
                  <a:srgbClr val="0000CC"/>
                </a:solidFill>
              </a:rPr>
              <a:t>end</a:t>
            </a:r>
            <a:r>
              <a:rPr lang="en-GB" sz="2200" dirty="0"/>
              <a:t> </a:t>
            </a:r>
            <a:r>
              <a:rPr lang="ru-RU" sz="2200" dirty="0" err="1"/>
              <a:t>рахується</a:t>
            </a:r>
            <a:r>
              <a:rPr lang="ru-RU" sz="2200" dirty="0"/>
              <a:t> з </a:t>
            </a:r>
            <a:r>
              <a:rPr lang="ru-RU" sz="2200" dirty="0" err="1"/>
              <a:t>кінця</a:t>
            </a:r>
            <a:r>
              <a:rPr lang="ru-RU" sz="2200" dirty="0"/>
              <a:t> </a:t>
            </a:r>
            <a:r>
              <a:rPr lang="ru-RU" sz="2200" dirty="0" err="1"/>
              <a:t>починаючи</a:t>
            </a:r>
            <a:r>
              <a:rPr lang="ru-RU" sz="2200" dirty="0"/>
              <a:t> </a:t>
            </a:r>
            <a:r>
              <a:rPr lang="ru-RU" sz="2200" dirty="0" err="1"/>
              <a:t>від</a:t>
            </a:r>
            <a:r>
              <a:rPr lang="ru-RU" sz="2200" dirty="0"/>
              <a:t> </a:t>
            </a:r>
            <a:r>
              <a:rPr lang="ru-RU" sz="2200" dirty="0">
                <a:solidFill>
                  <a:srgbClr val="0000CC"/>
                </a:solidFill>
              </a:rPr>
              <a:t>-1</a:t>
            </a:r>
            <a:r>
              <a:rPr lang="ru-RU" sz="2200" dirty="0"/>
              <a:t>. </a:t>
            </a:r>
            <a:r>
              <a:rPr lang="ru-RU" sz="2200" dirty="0" err="1"/>
              <a:t>Якщо</a:t>
            </a:r>
            <a:r>
              <a:rPr lang="ru-RU" sz="2200" dirty="0"/>
              <a:t> ж </a:t>
            </a:r>
            <a:r>
              <a:rPr lang="en-GB" sz="2200" dirty="0" smtClean="0">
                <a:solidFill>
                  <a:srgbClr val="0000CC"/>
                </a:solidFill>
              </a:rPr>
              <a:t>step</a:t>
            </a:r>
            <a:r>
              <a:rPr lang="en-GB" sz="2200" dirty="0" smtClean="0"/>
              <a:t> </a:t>
            </a:r>
            <a:r>
              <a:rPr lang="ru-RU" sz="2200" dirty="0" smtClean="0"/>
              <a:t>є </a:t>
            </a:r>
            <a:r>
              <a:rPr lang="ru-RU" sz="2200" dirty="0" err="1"/>
              <a:t>від'ємним</a:t>
            </a:r>
            <a:r>
              <a:rPr lang="ru-RU" sz="2200" dirty="0"/>
              <a:t>, то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en-GB" sz="2200" dirty="0">
                <a:solidFill>
                  <a:srgbClr val="0000CC"/>
                </a:solidFill>
              </a:rPr>
              <a:t>start</a:t>
            </a:r>
            <a:r>
              <a:rPr lang="en-GB" sz="2200" dirty="0"/>
              <a:t> </a:t>
            </a:r>
            <a:r>
              <a:rPr lang="ru-RU" sz="2200" dirty="0"/>
              <a:t>та </a:t>
            </a:r>
            <a:r>
              <a:rPr lang="en-GB" sz="2200" dirty="0">
                <a:solidFill>
                  <a:srgbClr val="0000CC"/>
                </a:solidFill>
              </a:rPr>
              <a:t>end</a:t>
            </a:r>
            <a:r>
              <a:rPr lang="en-GB" sz="2200" dirty="0"/>
              <a:t> </a:t>
            </a:r>
            <a:r>
              <a:rPr lang="ru-RU" sz="2200" dirty="0" err="1" smtClean="0"/>
              <a:t>міняються</a:t>
            </a:r>
            <a:r>
              <a:rPr lang="ru-RU" sz="2200" dirty="0" smtClean="0"/>
              <a:t> </a:t>
            </a:r>
            <a:r>
              <a:rPr lang="ru-RU" sz="2200" dirty="0" err="1"/>
              <a:t>місцями</a:t>
            </a:r>
            <a:endParaRPr lang="ru-RU" sz="2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051" y="3833812"/>
            <a:ext cx="4679947" cy="2046288"/>
          </a:xfrm>
          <a:prstGeom prst="rect">
            <a:avLst/>
          </a:prstGeom>
        </p:spPr>
      </p:pic>
      <p:sp>
        <p:nvSpPr>
          <p:cNvPr id="7" name="Стрелка вниз 6"/>
          <p:cNvSpPr/>
          <p:nvPr/>
        </p:nvSpPr>
        <p:spPr>
          <a:xfrm>
            <a:off x="1638300" y="2484686"/>
            <a:ext cx="431800" cy="147771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низ 7"/>
          <p:cNvSpPr/>
          <p:nvPr/>
        </p:nvSpPr>
        <p:spPr>
          <a:xfrm>
            <a:off x="6505575" y="3132623"/>
            <a:ext cx="431800" cy="82977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45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Оператор </a:t>
            </a:r>
            <a:r>
              <a:rPr lang="ru-RU" sz="3600" b="1" dirty="0"/>
              <a:t>цикла </a:t>
            </a:r>
            <a:r>
              <a:rPr lang="en-GB" sz="3600" b="1" dirty="0" smtClean="0"/>
              <a:t>for</a:t>
            </a:r>
            <a:r>
              <a:rPr lang="uk-UA" sz="3600" b="1" dirty="0" smtClean="0"/>
              <a:t> для списків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81200" y="1289735"/>
            <a:ext cx="4572000" cy="83099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ru-RU" sz="2400" dirty="0" err="1">
                <a:solidFill>
                  <a:srgbClr val="0000CC"/>
                </a:solidFill>
              </a:rPr>
              <a:t>for</a:t>
            </a:r>
            <a:r>
              <a:rPr lang="ru-RU" sz="2400" dirty="0">
                <a:solidFill>
                  <a:srgbClr val="0000CC"/>
                </a:solidFill>
              </a:rPr>
              <a:t> &lt;</a:t>
            </a:r>
            <a:r>
              <a:rPr lang="ru-RU" sz="2400" dirty="0" err="1">
                <a:solidFill>
                  <a:srgbClr val="0000CC"/>
                </a:solidFill>
              </a:rPr>
              <a:t>elem</a:t>
            </a:r>
            <a:r>
              <a:rPr lang="ru-RU" sz="2400" dirty="0">
                <a:solidFill>
                  <a:srgbClr val="0000CC"/>
                </a:solidFill>
              </a:rPr>
              <a:t>&gt; </a:t>
            </a:r>
            <a:r>
              <a:rPr lang="ru-RU" sz="2400" dirty="0" err="1">
                <a:solidFill>
                  <a:srgbClr val="0000CC"/>
                </a:solidFill>
              </a:rPr>
              <a:t>in</a:t>
            </a:r>
            <a:r>
              <a:rPr lang="ru-RU" sz="2400" dirty="0">
                <a:solidFill>
                  <a:srgbClr val="0000CC"/>
                </a:solidFill>
              </a:rPr>
              <a:t> &lt;</a:t>
            </a:r>
            <a:r>
              <a:rPr lang="ru-RU" sz="2400" dirty="0" err="1">
                <a:solidFill>
                  <a:srgbClr val="0000CC"/>
                </a:solidFill>
              </a:rPr>
              <a:t>list</a:t>
            </a:r>
            <a:r>
              <a:rPr lang="ru-RU" sz="2400" dirty="0">
                <a:solidFill>
                  <a:srgbClr val="0000CC"/>
                </a:solidFill>
              </a:rPr>
              <a:t>&gt;:</a:t>
            </a:r>
          </a:p>
          <a:p>
            <a:r>
              <a:rPr lang="ru-RU" sz="2400" dirty="0" smtClean="0">
                <a:solidFill>
                  <a:srgbClr val="0000CC"/>
                </a:solidFill>
              </a:rPr>
              <a:t>	&lt;</a:t>
            </a:r>
            <a:r>
              <a:rPr lang="ru-RU" sz="2400" dirty="0">
                <a:solidFill>
                  <a:srgbClr val="0000CC"/>
                </a:solidFill>
              </a:rPr>
              <a:t> </a:t>
            </a:r>
            <a:r>
              <a:rPr lang="ru-RU" sz="2400" dirty="0" err="1">
                <a:solidFill>
                  <a:srgbClr val="0000CC"/>
                </a:solidFill>
              </a:rPr>
              <a:t>складений</a:t>
            </a:r>
            <a:r>
              <a:rPr lang="ru-RU" sz="2400" dirty="0">
                <a:solidFill>
                  <a:srgbClr val="0000CC"/>
                </a:solidFill>
              </a:rPr>
              <a:t> </a:t>
            </a:r>
            <a:r>
              <a:rPr lang="ru-RU" sz="2400" dirty="0" smtClean="0">
                <a:solidFill>
                  <a:srgbClr val="0000CC"/>
                </a:solidFill>
              </a:rPr>
              <a:t>оператор</a:t>
            </a:r>
            <a:r>
              <a:rPr lang="ru-RU" sz="2400" dirty="0">
                <a:solidFill>
                  <a:srgbClr val="0000CC"/>
                </a:solidFill>
              </a:rPr>
              <a:t>&gt;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4300" y="2507040"/>
            <a:ext cx="90297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Цикл  </a:t>
            </a:r>
            <a:r>
              <a:rPr lang="en-GB" sz="2200" b="1" dirty="0">
                <a:solidFill>
                  <a:srgbClr val="0000CC"/>
                </a:solidFill>
              </a:rPr>
              <a:t>for</a:t>
            </a:r>
            <a:r>
              <a:rPr lang="en-GB" sz="2200" dirty="0"/>
              <a:t> </a:t>
            </a:r>
            <a:r>
              <a:rPr lang="ru-RU" sz="2200" dirty="0" err="1"/>
              <a:t>працює</a:t>
            </a:r>
            <a:r>
              <a:rPr lang="ru-RU" sz="2200" dirty="0"/>
              <a:t> </a:t>
            </a:r>
            <a:r>
              <a:rPr lang="ru-RU" sz="2200" dirty="0" smtClean="0"/>
              <a:t>так.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 err="1" smtClean="0"/>
              <a:t>Спочатку</a:t>
            </a:r>
            <a:r>
              <a:rPr lang="ru-RU" sz="2200" dirty="0" smtClean="0"/>
              <a:t> </a:t>
            </a:r>
            <a:r>
              <a:rPr lang="ru-RU" sz="2200" dirty="0" err="1"/>
              <a:t>обчислюється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ru-RU" sz="2200" dirty="0" err="1"/>
              <a:t>послідовності</a:t>
            </a:r>
            <a:r>
              <a:rPr lang="ru-RU" sz="2200" dirty="0"/>
              <a:t> &lt;</a:t>
            </a:r>
            <a:r>
              <a:rPr lang="en-GB" sz="2200" dirty="0">
                <a:solidFill>
                  <a:srgbClr val="0000CC"/>
                </a:solidFill>
              </a:rPr>
              <a:t>list</a:t>
            </a:r>
            <a:r>
              <a:rPr lang="en-GB" sz="2200" dirty="0"/>
              <a:t>&gt;. </a:t>
            </a:r>
            <a:endParaRPr lang="uk-UA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200" dirty="0" err="1" smtClean="0"/>
              <a:t>Якщо</a:t>
            </a:r>
            <a:r>
              <a:rPr lang="ru-RU" sz="2200" dirty="0" smtClean="0"/>
              <a:t> </a:t>
            </a:r>
            <a:r>
              <a:rPr lang="ru-RU" sz="2200" dirty="0"/>
              <a:t>вона </a:t>
            </a:r>
            <a:r>
              <a:rPr lang="ru-RU" sz="2200" dirty="0" err="1" smtClean="0"/>
              <a:t>непорожня</a:t>
            </a:r>
            <a:r>
              <a:rPr lang="ru-RU" sz="2200" dirty="0" smtClean="0"/>
              <a:t>, </a:t>
            </a:r>
            <a:r>
              <a:rPr lang="ru-RU" sz="2200" dirty="0"/>
              <a:t>то </a:t>
            </a:r>
            <a:r>
              <a:rPr lang="ru-RU" sz="2200" dirty="0" err="1" smtClean="0"/>
              <a:t>змінній</a:t>
            </a:r>
            <a:r>
              <a:rPr lang="ru-RU" sz="2200" dirty="0" smtClean="0"/>
              <a:t> </a:t>
            </a:r>
            <a:r>
              <a:rPr lang="ru-RU" sz="2200" dirty="0"/>
              <a:t>&lt;</a:t>
            </a:r>
            <a:r>
              <a:rPr lang="en-GB" sz="2200" dirty="0" err="1">
                <a:solidFill>
                  <a:srgbClr val="0000CC"/>
                </a:solidFill>
              </a:rPr>
              <a:t>elem</a:t>
            </a:r>
            <a:r>
              <a:rPr lang="en-GB" sz="2200" dirty="0"/>
              <a:t>&gt; </a:t>
            </a:r>
            <a:r>
              <a:rPr lang="ru-RU" sz="2200" dirty="0" err="1"/>
              <a:t>присвоюється</a:t>
            </a:r>
            <a:r>
              <a:rPr lang="ru-RU" sz="2200" dirty="0"/>
              <a:t> перше </a:t>
            </a:r>
            <a:r>
              <a:rPr lang="ru-RU" sz="2200" dirty="0" err="1"/>
              <a:t>значення</a:t>
            </a:r>
            <a:r>
              <a:rPr lang="ru-RU" sz="2200" dirty="0"/>
              <a:t> з набору (з </a:t>
            </a:r>
            <a:r>
              <a:rPr lang="ru-RU" sz="2200" dirty="0" err="1"/>
              <a:t>індексом</a:t>
            </a:r>
            <a:r>
              <a:rPr lang="ru-RU" sz="2200" dirty="0"/>
              <a:t> </a:t>
            </a:r>
            <a:r>
              <a:rPr lang="ru-RU" sz="2200" dirty="0">
                <a:solidFill>
                  <a:srgbClr val="0000CC"/>
                </a:solidFill>
              </a:rPr>
              <a:t>0</a:t>
            </a:r>
            <a:r>
              <a:rPr lang="ru-RU" sz="2200" dirty="0"/>
              <a:t>). </a:t>
            </a:r>
            <a:endParaRPr lang="ru-RU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200" dirty="0" err="1" smtClean="0"/>
              <a:t>Після</a:t>
            </a:r>
            <a:r>
              <a:rPr lang="ru-RU" sz="2200" dirty="0" smtClean="0"/>
              <a:t> </a:t>
            </a:r>
            <a:r>
              <a:rPr lang="ru-RU" sz="2200" dirty="0" err="1"/>
              <a:t>виконання</a:t>
            </a:r>
            <a:r>
              <a:rPr lang="ru-RU" sz="2200" dirty="0"/>
              <a:t> </a:t>
            </a:r>
            <a:r>
              <a:rPr lang="ru-RU" sz="2200" dirty="0" err="1"/>
              <a:t>тіла</a:t>
            </a:r>
            <a:r>
              <a:rPr lang="ru-RU" sz="2200" dirty="0"/>
              <a:t> циклу </a:t>
            </a:r>
            <a:r>
              <a:rPr lang="ru-RU" sz="2200" dirty="0" err="1" smtClean="0"/>
              <a:t>змінній</a:t>
            </a:r>
            <a:r>
              <a:rPr lang="ru-RU" sz="2200" dirty="0" smtClean="0"/>
              <a:t> </a:t>
            </a:r>
            <a:r>
              <a:rPr lang="ru-RU" sz="2200" dirty="0"/>
              <a:t>&lt;</a:t>
            </a:r>
            <a:r>
              <a:rPr lang="en-GB" sz="2200" dirty="0" err="1">
                <a:solidFill>
                  <a:srgbClr val="0000CC"/>
                </a:solidFill>
              </a:rPr>
              <a:t>elem</a:t>
            </a:r>
            <a:r>
              <a:rPr lang="en-GB" sz="2200" dirty="0"/>
              <a:t>&gt; </a:t>
            </a:r>
            <a:r>
              <a:rPr lang="ru-RU" sz="2200" dirty="0" err="1" smtClean="0"/>
              <a:t>присвоюється</a:t>
            </a:r>
            <a:r>
              <a:rPr lang="ru-RU" sz="2200" dirty="0" smtClean="0"/>
              <a:t> </a:t>
            </a:r>
            <a:r>
              <a:rPr lang="ru-RU" sz="2200" dirty="0" err="1"/>
              <a:t>наступне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з </a:t>
            </a:r>
            <a:r>
              <a:rPr lang="ru-RU" sz="2200" dirty="0" err="1"/>
              <a:t>послідовності</a:t>
            </a:r>
            <a:r>
              <a:rPr lang="ru-RU" sz="2200" dirty="0"/>
              <a:t>. </a:t>
            </a:r>
            <a:endParaRPr lang="ru-RU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200" dirty="0" err="1" smtClean="0"/>
              <a:t>Останній</a:t>
            </a:r>
            <a:r>
              <a:rPr lang="ru-RU" sz="2200" dirty="0" smtClean="0"/>
              <a:t> </a:t>
            </a:r>
            <a:r>
              <a:rPr lang="ru-RU" sz="2200" dirty="0"/>
              <a:t>раз </a:t>
            </a:r>
            <a:r>
              <a:rPr lang="ru-RU" sz="2200" dirty="0" err="1"/>
              <a:t>тіло</a:t>
            </a:r>
            <a:r>
              <a:rPr lang="ru-RU" sz="2200" dirty="0"/>
              <a:t> циклу </a:t>
            </a:r>
            <a:r>
              <a:rPr lang="ru-RU" sz="2200" dirty="0" err="1" smtClean="0"/>
              <a:t>виконується</a:t>
            </a:r>
            <a:r>
              <a:rPr lang="ru-RU" sz="2200" dirty="0" smtClean="0"/>
              <a:t> </a:t>
            </a:r>
            <a:r>
              <a:rPr lang="ru-RU" sz="2200" dirty="0"/>
              <a:t>при </a:t>
            </a:r>
            <a:r>
              <a:rPr lang="ru-RU" sz="2200" dirty="0" err="1"/>
              <a:t>значенні</a:t>
            </a:r>
            <a:r>
              <a:rPr lang="ru-RU" sz="2200" dirty="0"/>
              <a:t> </a:t>
            </a:r>
            <a:r>
              <a:rPr lang="ru-RU" sz="2200" dirty="0" err="1"/>
              <a:t>змінної</a:t>
            </a:r>
            <a:r>
              <a:rPr lang="ru-RU" sz="2200" dirty="0"/>
              <a:t> &lt;</a:t>
            </a:r>
            <a:r>
              <a:rPr lang="en-GB" sz="2200" dirty="0" err="1">
                <a:solidFill>
                  <a:srgbClr val="0000CC"/>
                </a:solidFill>
              </a:rPr>
              <a:t>elem</a:t>
            </a:r>
            <a:r>
              <a:rPr lang="en-GB" sz="2200" dirty="0"/>
              <a:t>&gt;,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дорівнює</a:t>
            </a:r>
            <a:r>
              <a:rPr lang="ru-RU" sz="2200" dirty="0"/>
              <a:t> </a:t>
            </a:r>
            <a:r>
              <a:rPr lang="ru-RU" sz="2200" dirty="0" err="1"/>
              <a:t>останньому</a:t>
            </a:r>
            <a:r>
              <a:rPr lang="ru-RU" sz="2200" dirty="0"/>
              <a:t> </a:t>
            </a:r>
            <a:r>
              <a:rPr lang="ru-RU" sz="2200" dirty="0" err="1"/>
              <a:t>елементу</a:t>
            </a:r>
            <a:r>
              <a:rPr lang="ru-RU" sz="2200" dirty="0"/>
              <a:t> </a:t>
            </a:r>
            <a:r>
              <a:rPr lang="ru-RU" sz="2200" dirty="0" err="1"/>
              <a:t>послідовності</a:t>
            </a:r>
            <a:r>
              <a:rPr lang="ru-RU" sz="2200" dirty="0"/>
              <a:t>, </a:t>
            </a:r>
            <a:r>
              <a:rPr lang="ru-RU" sz="2200" dirty="0" err="1"/>
              <a:t>тобто</a:t>
            </a:r>
            <a:r>
              <a:rPr lang="ru-RU" sz="2200" dirty="0"/>
              <a:t> </a:t>
            </a:r>
            <a:r>
              <a:rPr lang="ru-RU" sz="2200" dirty="0" err="1"/>
              <a:t>елементу</a:t>
            </a:r>
            <a:r>
              <a:rPr lang="ru-RU" sz="2200" dirty="0"/>
              <a:t> з номером </a:t>
            </a:r>
            <a:r>
              <a:rPr lang="en-GB" sz="2200" dirty="0" err="1">
                <a:solidFill>
                  <a:srgbClr val="0000CC"/>
                </a:solidFill>
              </a:rPr>
              <a:t>len</a:t>
            </a:r>
            <a:r>
              <a:rPr lang="en-GB" sz="2200" dirty="0">
                <a:solidFill>
                  <a:srgbClr val="0000CC"/>
                </a:solidFill>
              </a:rPr>
              <a:t> (list) -1</a:t>
            </a:r>
            <a:r>
              <a:rPr lang="en-GB" sz="2200" dirty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05244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39636" y="1115764"/>
            <a:ext cx="5803900" cy="83099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rgbClr val="0000CC"/>
                </a:solidFill>
              </a:rPr>
              <a:t>for</a:t>
            </a:r>
            <a:r>
              <a:rPr lang="ru-RU" sz="2400" dirty="0">
                <a:solidFill>
                  <a:srgbClr val="0000CC"/>
                </a:solidFill>
              </a:rPr>
              <a:t> </a:t>
            </a:r>
            <a:r>
              <a:rPr lang="ru-RU" sz="2400" dirty="0" smtClean="0">
                <a:solidFill>
                  <a:srgbClr val="0000CC"/>
                </a:solidFill>
              </a:rPr>
              <a:t>&lt;</a:t>
            </a:r>
            <a:r>
              <a:rPr lang="ru-RU" sz="2400" dirty="0" err="1" smtClean="0">
                <a:solidFill>
                  <a:srgbClr val="0000CC"/>
                </a:solidFill>
              </a:rPr>
              <a:t>індекс</a:t>
            </a:r>
            <a:r>
              <a:rPr lang="ru-RU" sz="2400" dirty="0" smtClean="0">
                <a:solidFill>
                  <a:srgbClr val="0000CC"/>
                </a:solidFill>
              </a:rPr>
              <a:t>&gt; </a:t>
            </a:r>
            <a:r>
              <a:rPr lang="ru-RU" sz="2400" dirty="0" err="1">
                <a:solidFill>
                  <a:srgbClr val="0000CC"/>
                </a:solidFill>
              </a:rPr>
              <a:t>in</a:t>
            </a:r>
            <a:r>
              <a:rPr lang="ru-RU" sz="2400" dirty="0">
                <a:solidFill>
                  <a:srgbClr val="0000CC"/>
                </a:solidFill>
              </a:rPr>
              <a:t> </a:t>
            </a:r>
            <a:r>
              <a:rPr lang="en-US" sz="2400" dirty="0" smtClean="0">
                <a:solidFill>
                  <a:srgbClr val="0000CC"/>
                </a:solidFill>
              </a:rPr>
              <a:t>range(&lt;</a:t>
            </a:r>
            <a:r>
              <a:rPr lang="uk-UA" sz="2400" dirty="0" smtClean="0">
                <a:solidFill>
                  <a:srgbClr val="0000CC"/>
                </a:solidFill>
              </a:rPr>
              <a:t>довжина списку</a:t>
            </a:r>
            <a:r>
              <a:rPr lang="en-US" sz="2400" dirty="0" smtClean="0">
                <a:solidFill>
                  <a:srgbClr val="0000CC"/>
                </a:solidFill>
              </a:rPr>
              <a:t>&gt;):</a:t>
            </a:r>
            <a:endParaRPr lang="ru-RU" sz="2400" dirty="0">
              <a:solidFill>
                <a:srgbClr val="0000CC"/>
              </a:solidFill>
            </a:endParaRPr>
          </a:p>
          <a:p>
            <a:r>
              <a:rPr lang="ru-RU" sz="2400" dirty="0" smtClean="0">
                <a:solidFill>
                  <a:srgbClr val="0000CC"/>
                </a:solidFill>
              </a:rPr>
              <a:t>	&lt;</a:t>
            </a:r>
            <a:r>
              <a:rPr lang="ru-RU" sz="2400" dirty="0" err="1" smtClean="0">
                <a:solidFill>
                  <a:srgbClr val="0000CC"/>
                </a:solidFill>
              </a:rPr>
              <a:t>складений</a:t>
            </a:r>
            <a:r>
              <a:rPr lang="ru-RU" sz="2400" dirty="0" smtClean="0">
                <a:solidFill>
                  <a:srgbClr val="0000CC"/>
                </a:solidFill>
              </a:rPr>
              <a:t> </a:t>
            </a:r>
            <a:r>
              <a:rPr lang="ru-RU" sz="2400" dirty="0">
                <a:solidFill>
                  <a:srgbClr val="0000CC"/>
                </a:solidFill>
              </a:rPr>
              <a:t>оператор&gt;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8900" y="2416195"/>
            <a:ext cx="90551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За </a:t>
            </a:r>
            <a:r>
              <a:rPr lang="ru-RU" sz="2200" dirty="0" err="1"/>
              <a:t>допомогою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range</a:t>
            </a:r>
            <a:r>
              <a:rPr lang="ru-RU" sz="2200" b="1" dirty="0">
                <a:solidFill>
                  <a:srgbClr val="0000CC"/>
                </a:solidFill>
              </a:rPr>
              <a:t> () </a:t>
            </a:r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err="1"/>
              <a:t>формулювати</a:t>
            </a:r>
            <a:r>
              <a:rPr lang="ru-RU" sz="2200" dirty="0"/>
              <a:t> цикл </a:t>
            </a:r>
            <a:r>
              <a:rPr lang="ru-RU" sz="2200" dirty="0" err="1"/>
              <a:t>for</a:t>
            </a:r>
            <a:r>
              <a:rPr lang="ru-RU" sz="2200" dirty="0"/>
              <a:t> в </a:t>
            </a:r>
            <a:r>
              <a:rPr lang="ru-RU" sz="2200" dirty="0" err="1"/>
              <a:t>термінах</a:t>
            </a:r>
            <a:r>
              <a:rPr lang="ru-RU" sz="2200" dirty="0"/>
              <a:t> </a:t>
            </a:r>
            <a:r>
              <a:rPr lang="ru-RU" sz="2200" dirty="0" err="1"/>
              <a:t>індексів</a:t>
            </a:r>
            <a:r>
              <a:rPr lang="ru-RU" sz="2200" dirty="0"/>
              <a:t> </a:t>
            </a:r>
            <a:r>
              <a:rPr lang="ru-RU" sz="2200" dirty="0" err="1" smtClean="0"/>
              <a:t>послідовності</a:t>
            </a:r>
            <a:r>
              <a:rPr lang="en-US" sz="2200" dirty="0"/>
              <a:t>,</a:t>
            </a:r>
            <a:r>
              <a:rPr lang="ru-RU" sz="2200" dirty="0" smtClean="0"/>
              <a:t> </a:t>
            </a:r>
            <a:r>
              <a:rPr lang="ru-RU" sz="2200" dirty="0"/>
              <a:t>а не самих </a:t>
            </a:r>
            <a:r>
              <a:rPr lang="ru-RU" sz="2200" dirty="0" err="1"/>
              <a:t>елементів</a:t>
            </a:r>
            <a:r>
              <a:rPr lang="ru-RU" sz="2200" dirty="0" smtClean="0"/>
              <a:t>.</a:t>
            </a:r>
          </a:p>
          <a:p>
            <a:r>
              <a:rPr lang="ru-RU" sz="2200" dirty="0"/>
              <a:t>Цикл </a:t>
            </a:r>
            <a:r>
              <a:rPr lang="en-GB" sz="2200" dirty="0"/>
              <a:t>for </a:t>
            </a:r>
            <a:r>
              <a:rPr lang="ru-RU" sz="2200" dirty="0" err="1"/>
              <a:t>застосовується</a:t>
            </a:r>
            <a:r>
              <a:rPr lang="ru-RU" sz="2200" dirty="0"/>
              <a:t> </a:t>
            </a:r>
            <a:r>
              <a:rPr lang="ru-RU" sz="2200" dirty="0" smtClean="0"/>
              <a:t>в </a:t>
            </a:r>
            <a:r>
              <a:rPr lang="ru-RU" sz="2200" dirty="0" err="1"/>
              <a:t>разі</a:t>
            </a:r>
            <a:r>
              <a:rPr lang="ru-RU" sz="2200" dirty="0"/>
              <a:t>, коли </a:t>
            </a:r>
            <a:r>
              <a:rPr lang="ru-RU" sz="2200" dirty="0" err="1"/>
              <a:t>заздалегідь</a:t>
            </a:r>
            <a:r>
              <a:rPr lang="ru-RU" sz="2200" dirty="0"/>
              <a:t> </a:t>
            </a:r>
            <a:r>
              <a:rPr lang="ru-RU" sz="2200" dirty="0" err="1"/>
              <a:t>відомо</a:t>
            </a:r>
            <a:r>
              <a:rPr lang="ru-RU" sz="2200" dirty="0"/>
              <a:t> </a:t>
            </a:r>
            <a:r>
              <a:rPr lang="ru-RU" sz="2200" dirty="0" err="1"/>
              <a:t>кількість</a:t>
            </a:r>
            <a:r>
              <a:rPr lang="ru-RU" sz="2200" dirty="0"/>
              <a:t> </a:t>
            </a:r>
            <a:r>
              <a:rPr lang="ru-RU" sz="2200" dirty="0" err="1"/>
              <a:t>ітерацій</a:t>
            </a:r>
            <a:r>
              <a:rPr lang="ru-RU" sz="2200" dirty="0"/>
              <a:t> циклу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err="1"/>
              <a:t>заздалегідь</a:t>
            </a:r>
            <a:r>
              <a:rPr lang="ru-RU" sz="2200" dirty="0"/>
              <a:t> </a:t>
            </a:r>
            <a:r>
              <a:rPr lang="ru-RU" sz="2200" dirty="0" err="1"/>
              <a:t>отримати</a:t>
            </a:r>
            <a:r>
              <a:rPr lang="ru-RU" sz="2200" dirty="0"/>
              <a:t> </a:t>
            </a:r>
            <a:r>
              <a:rPr lang="ru-RU" sz="2200" dirty="0" err="1"/>
              <a:t>елементи</a:t>
            </a:r>
            <a:r>
              <a:rPr lang="ru-RU" sz="2200" dirty="0"/>
              <a:t> списку (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dirty="0" err="1"/>
              <a:t>їх</a:t>
            </a:r>
            <a:r>
              <a:rPr lang="ru-RU" sz="2200" dirty="0"/>
              <a:t> </a:t>
            </a:r>
            <a:r>
              <a:rPr lang="ru-RU" sz="2200" dirty="0" err="1"/>
              <a:t>індекси</a:t>
            </a:r>
            <a:r>
              <a:rPr lang="ru-RU" sz="2200" dirty="0"/>
              <a:t>),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ru-RU" sz="2200" dirty="0" err="1"/>
              <a:t>яких</a:t>
            </a:r>
            <a:r>
              <a:rPr lang="ru-RU" sz="2200" dirty="0"/>
              <a:t> треба </a:t>
            </a:r>
            <a:r>
              <a:rPr lang="ru-RU" sz="2200" dirty="0" err="1"/>
              <a:t>перерахувати</a:t>
            </a:r>
            <a:r>
              <a:rPr lang="ru-RU" sz="2200" dirty="0"/>
              <a:t> за </a:t>
            </a:r>
            <a:r>
              <a:rPr lang="ru-RU" sz="2200" dirty="0" err="1"/>
              <a:t>допомогою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</a:t>
            </a:r>
            <a:r>
              <a:rPr lang="en-GB" sz="2200" b="1" dirty="0">
                <a:solidFill>
                  <a:srgbClr val="0000CC"/>
                </a:solidFill>
              </a:rPr>
              <a:t>range ()</a:t>
            </a:r>
            <a:endParaRPr lang="ru-RU" sz="2200" b="1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Оператор </a:t>
            </a:r>
            <a:r>
              <a:rPr lang="ru-RU" sz="3600" b="1" dirty="0"/>
              <a:t>цикла </a:t>
            </a:r>
            <a:r>
              <a:rPr lang="en-GB" sz="3600" b="1" dirty="0" smtClean="0"/>
              <a:t>for</a:t>
            </a:r>
            <a:r>
              <a:rPr lang="uk-UA" sz="3600" b="1" dirty="0" smtClean="0"/>
              <a:t> для списків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4831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5440" y="854293"/>
            <a:ext cx="478296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ru-RU" altLang="ru-RU" sz="2400" b="1" dirty="0" err="1" smtClean="0">
                <a:latin typeface="+mn-lt"/>
              </a:rPr>
              <a:t>Створення</a:t>
            </a:r>
            <a:r>
              <a:rPr lang="ru-RU" altLang="ru-RU" sz="2400" b="1" dirty="0" smtClean="0">
                <a:latin typeface="+mn-lt"/>
              </a:rPr>
              <a:t> </a:t>
            </a:r>
            <a:r>
              <a:rPr lang="ru-RU" altLang="ru-RU" sz="2400" b="1" dirty="0" err="1" smtClean="0">
                <a:latin typeface="+mn-lt"/>
              </a:rPr>
              <a:t>масиву</a:t>
            </a:r>
            <a:r>
              <a:rPr lang="ru-RU" altLang="ru-RU" sz="2400" b="1" dirty="0" smtClean="0">
                <a:latin typeface="+mn-lt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ru-RU" sz="2400" b="1" dirty="0" smtClean="0">
              <a:solidFill>
                <a:srgbClr val="0000CC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ru-RU" sz="2400" b="1" dirty="0" smtClean="0">
              <a:solidFill>
                <a:srgbClr val="0000CC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z="1200" b="1" dirty="0" smtClean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2874" y="1354384"/>
            <a:ext cx="3511550" cy="8334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</a:rPr>
              <a:t>n</a:t>
            </a:r>
            <a:r>
              <a:rPr lang="pt-BR" sz="2400" b="1" dirty="0" smtClean="0">
                <a:solidFill>
                  <a:srgbClr val="000000"/>
                </a:solidFill>
              </a:rPr>
              <a:t> </a:t>
            </a:r>
            <a:r>
              <a:rPr lang="pt-BR" sz="2400" b="1" dirty="0">
                <a:solidFill>
                  <a:srgbClr val="000000"/>
                </a:solidFill>
              </a:rPr>
              <a:t>= </a:t>
            </a:r>
            <a:r>
              <a:rPr lang="pt-BR" sz="2400" b="1" dirty="0" smtClean="0">
                <a:solidFill>
                  <a:srgbClr val="000000"/>
                </a:solidFill>
              </a:rPr>
              <a:t>5</a:t>
            </a:r>
            <a:endParaRPr lang="pt-BR" sz="2400" b="1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400" b="1" dirty="0">
                <a:solidFill>
                  <a:srgbClr val="000000"/>
                </a:solidFill>
              </a:rPr>
              <a:t>A</a:t>
            </a:r>
            <a:r>
              <a:rPr lang="ru-RU" sz="2400" b="1" dirty="0">
                <a:solidFill>
                  <a:srgbClr val="000000"/>
                </a:solidFill>
              </a:rPr>
              <a:t> = </a:t>
            </a:r>
            <a:r>
              <a:rPr lang="en-US" sz="2400" b="1" dirty="0">
                <a:solidFill>
                  <a:srgbClr val="000000"/>
                </a:solidFill>
              </a:rPr>
              <a:t>[</a:t>
            </a:r>
            <a:r>
              <a:rPr lang="en-US" sz="2400" b="1" dirty="0">
                <a:solidFill>
                  <a:srgbClr val="00B0F0"/>
                </a:solidFill>
              </a:rPr>
              <a:t>0</a:t>
            </a:r>
            <a:r>
              <a:rPr lang="en-US" sz="2400" b="1" dirty="0" smtClean="0">
                <a:solidFill>
                  <a:srgbClr val="000000"/>
                </a:solidFill>
              </a:rPr>
              <a:t>]*</a:t>
            </a:r>
            <a:r>
              <a:rPr lang="pt-BR" sz="2400" b="1" dirty="0" smtClean="0">
                <a:solidFill>
                  <a:srgbClr val="000000"/>
                </a:solidFill>
              </a:rPr>
              <a:t>n</a:t>
            </a:r>
            <a:endParaRPr lang="pt-BR" sz="2400" b="1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7088" y="2837766"/>
            <a:ext cx="5638800" cy="120251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3663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b="1" dirty="0" err="1">
                <a:solidFill>
                  <a:srgbClr val="C00000"/>
                </a:solidFill>
                <a:cs typeface="Times New Roman" pitchFamily="18" charset="0"/>
              </a:rPr>
              <a:t>for</a:t>
            </a:r>
            <a:r>
              <a:rPr lang="ru-RU" sz="2400" b="1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cs typeface="Times New Roman" pitchFamily="18" charset="0"/>
              </a:rPr>
              <a:t>i </a:t>
            </a:r>
            <a:r>
              <a:rPr lang="ru-RU" sz="2400" b="1" dirty="0" err="1">
                <a:solidFill>
                  <a:srgbClr val="C00000"/>
                </a:solidFill>
                <a:cs typeface="Times New Roman" pitchFamily="18" charset="0"/>
              </a:rPr>
              <a:t>in</a:t>
            </a:r>
            <a:r>
              <a:rPr lang="ru-RU" sz="2400" b="1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ru-RU" sz="2400" b="1" dirty="0" err="1" smtClean="0">
                <a:solidFill>
                  <a:srgbClr val="0000CC"/>
                </a:solidFill>
                <a:cs typeface="Times New Roman" pitchFamily="18" charset="0"/>
              </a:rPr>
              <a:t>range</a:t>
            </a:r>
            <a:r>
              <a:rPr lang="ru-RU" sz="2400" b="1" dirty="0" smtClean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lang="ru-RU" sz="2400" b="1" dirty="0" smtClean="0">
                <a:solidFill>
                  <a:srgbClr val="000000"/>
                </a:solidFill>
                <a:cs typeface="Times New Roman" pitchFamily="18" charset="0"/>
              </a:rPr>
              <a:t>):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  <a:p>
            <a:pPr marL="179388" indent="-93663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  </a:t>
            </a:r>
            <a:r>
              <a:rPr lang="uk-UA" sz="2400" b="1" dirty="0" smtClean="0">
                <a:solidFill>
                  <a:srgbClr val="000000"/>
                </a:solidFill>
                <a:cs typeface="Times New Roman" pitchFamily="18" charset="0"/>
              </a:rPr>
              <a:t>  </a:t>
            </a:r>
            <a:r>
              <a:rPr lang="en-US" sz="2400" b="1" dirty="0" smtClean="0">
                <a:solidFill>
                  <a:srgbClr val="0000CC"/>
                </a:solidFill>
                <a:cs typeface="Times New Roman" pitchFamily="18" charset="0"/>
              </a:rPr>
              <a:t>print</a:t>
            </a:r>
            <a:r>
              <a:rPr lang="en-US" sz="2400" b="1" dirty="0" smtClean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008000"/>
                </a:solidFill>
                <a:cs typeface="Times New Roman" pitchFamily="18" charset="0"/>
              </a:rPr>
              <a:t>"A["</a:t>
            </a: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sz="2400" b="1" dirty="0">
                <a:solidFill>
                  <a:srgbClr val="008000"/>
                </a:solidFill>
                <a:cs typeface="Times New Roman" pitchFamily="18" charset="0"/>
              </a:rPr>
              <a:t>"]="</a:t>
            </a: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sz="2400" b="1" dirty="0" err="1" smtClean="0">
                <a:solidFill>
                  <a:srgbClr val="000000"/>
                </a:solidFill>
                <a:cs typeface="Times New Roman" pitchFamily="18" charset="0"/>
              </a:rPr>
              <a:t>sep</a:t>
            </a:r>
            <a:r>
              <a:rPr lang="en-US" sz="2400" b="1" dirty="0" smtClean="0">
                <a:solidFill>
                  <a:srgbClr val="000000"/>
                </a:solidFill>
                <a:ea typeface="Times New Roman" pitchFamily="18" charset="0"/>
                <a:cs typeface="Calibri" pitchFamily="34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= </a:t>
            </a:r>
            <a:r>
              <a:rPr lang="en-US" sz="2400" b="1" dirty="0">
                <a:solidFill>
                  <a:srgbClr val="008000"/>
                </a:solidFill>
                <a:cs typeface="Times New Roman" pitchFamily="18" charset="0"/>
              </a:rPr>
              <a:t>""</a:t>
            </a: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, end = </a:t>
            </a:r>
            <a:r>
              <a:rPr lang="en-US" sz="2400" b="1" dirty="0">
                <a:solidFill>
                  <a:srgbClr val="008000"/>
                </a:solidFill>
                <a:cs typeface="Times New Roman" pitchFamily="18" charset="0"/>
              </a:rPr>
              <a:t>""</a:t>
            </a: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 )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  <a:p>
            <a:pPr marL="179388" indent="-93663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  </a:t>
            </a:r>
            <a:r>
              <a:rPr lang="uk-UA" sz="2400" b="1" dirty="0" smtClean="0">
                <a:solidFill>
                  <a:srgbClr val="000000"/>
                </a:solidFill>
                <a:cs typeface="Times New Roman" pitchFamily="18" charset="0"/>
              </a:rPr>
              <a:t>  </a:t>
            </a:r>
            <a:r>
              <a:rPr lang="ru-RU" sz="2400" b="1" dirty="0" smtClean="0">
                <a:solidFill>
                  <a:srgbClr val="000000"/>
                </a:solidFill>
                <a:cs typeface="Times New Roman" pitchFamily="18" charset="0"/>
              </a:rPr>
              <a:t>A[i</a:t>
            </a:r>
            <a:r>
              <a:rPr lang="ru-RU" sz="2400" b="1" dirty="0">
                <a:solidFill>
                  <a:srgbClr val="000000"/>
                </a:solidFill>
                <a:cs typeface="Times New Roman" pitchFamily="18" charset="0"/>
              </a:rPr>
              <a:t>] = </a:t>
            </a:r>
            <a:r>
              <a:rPr lang="ru-RU" sz="2400" b="1" dirty="0" err="1">
                <a:solidFill>
                  <a:srgbClr val="0000CC"/>
                </a:solidFill>
                <a:cs typeface="Times New Roman" pitchFamily="18" charset="0"/>
              </a:rPr>
              <a:t>int</a:t>
            </a:r>
            <a:r>
              <a:rPr lang="ru-RU" sz="2400" b="1" dirty="0">
                <a:solidFill>
                  <a:srgbClr val="000000"/>
                </a:solidFill>
                <a:cs typeface="Times New Roman" pitchFamily="18" charset="0"/>
              </a:rPr>
              <a:t>( </a:t>
            </a:r>
            <a:r>
              <a:rPr lang="ru-RU" sz="2400" b="1" dirty="0" err="1">
                <a:solidFill>
                  <a:srgbClr val="0000CC"/>
                </a:solidFill>
                <a:cs typeface="Times New Roman" pitchFamily="18" charset="0"/>
              </a:rPr>
              <a:t>input</a:t>
            </a:r>
            <a:r>
              <a:rPr lang="ru-RU" sz="2400" b="1" dirty="0">
                <a:solidFill>
                  <a:srgbClr val="000000"/>
                </a:solidFill>
                <a:cs typeface="Times New Roman" pitchFamily="18" charset="0"/>
              </a:rPr>
              <a:t>() 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04050" y="2509838"/>
            <a:ext cx="11303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15000"/>
              </a:spcBef>
              <a:spcAft>
                <a:spcPct val="0"/>
              </a:spcAft>
            </a:pPr>
            <a:r>
              <a:rPr lang="en-US" altLang="ru-RU" sz="2200" b="1" dirty="0" smtClean="0">
                <a:solidFill>
                  <a:srgbClr val="000000"/>
                </a:solidFill>
                <a:latin typeface="+mn-lt"/>
              </a:rPr>
              <a:t>A[</a:t>
            </a:r>
            <a:r>
              <a:rPr lang="ru-RU" altLang="ru-RU" sz="2200" b="1" dirty="0" smtClean="0">
                <a:solidFill>
                  <a:srgbClr val="000000"/>
                </a:solidFill>
                <a:latin typeface="+mn-lt"/>
              </a:rPr>
              <a:t>0</a:t>
            </a:r>
            <a:r>
              <a:rPr lang="en-US" altLang="ru-RU" sz="2200" b="1" dirty="0" smtClean="0">
                <a:solidFill>
                  <a:srgbClr val="000000"/>
                </a:solidFill>
                <a:latin typeface="+mn-lt"/>
              </a:rPr>
              <a:t>] = </a:t>
            </a:r>
            <a:endParaRPr lang="en-US" altLang="ru-RU" sz="2200" b="1" dirty="0" smtClean="0">
              <a:solidFill>
                <a:srgbClr val="FF0000"/>
              </a:solidFill>
              <a:latin typeface="+mn-lt"/>
            </a:endParaRPr>
          </a:p>
          <a:p>
            <a:pPr fontAlgn="base">
              <a:spcBef>
                <a:spcPct val="15000"/>
              </a:spcBef>
              <a:spcAft>
                <a:spcPct val="0"/>
              </a:spcAft>
            </a:pPr>
            <a:r>
              <a:rPr lang="en-US" altLang="ru-RU" sz="2200" b="1" dirty="0" smtClean="0">
                <a:solidFill>
                  <a:srgbClr val="000000"/>
                </a:solidFill>
                <a:latin typeface="+mn-lt"/>
              </a:rPr>
              <a:t>A[</a:t>
            </a:r>
            <a:r>
              <a:rPr lang="ru-RU" altLang="ru-RU" sz="2200" b="1" dirty="0" smtClean="0">
                <a:solidFill>
                  <a:srgbClr val="000000"/>
                </a:solidFill>
                <a:latin typeface="+mn-lt"/>
              </a:rPr>
              <a:t>1</a:t>
            </a:r>
            <a:r>
              <a:rPr lang="en-US" altLang="ru-RU" sz="2200" b="1" dirty="0" smtClean="0">
                <a:solidFill>
                  <a:srgbClr val="000000"/>
                </a:solidFill>
                <a:latin typeface="+mn-lt"/>
              </a:rPr>
              <a:t>] = </a:t>
            </a:r>
            <a:endParaRPr lang="es-ES" altLang="ru-RU" sz="2200" b="1" dirty="0" smtClean="0">
              <a:solidFill>
                <a:srgbClr val="FF0000"/>
              </a:solidFill>
              <a:latin typeface="+mn-lt"/>
            </a:endParaRPr>
          </a:p>
          <a:p>
            <a:pPr fontAlgn="base">
              <a:spcBef>
                <a:spcPct val="15000"/>
              </a:spcBef>
              <a:spcAft>
                <a:spcPct val="0"/>
              </a:spcAft>
            </a:pPr>
            <a:r>
              <a:rPr lang="en-US" altLang="ru-RU" sz="2200" b="1" dirty="0" smtClean="0">
                <a:solidFill>
                  <a:srgbClr val="000000"/>
                </a:solidFill>
                <a:latin typeface="+mn-lt"/>
              </a:rPr>
              <a:t>A[</a:t>
            </a:r>
            <a:r>
              <a:rPr lang="ru-RU" altLang="ru-RU" sz="2200" b="1" dirty="0" smtClean="0">
                <a:solidFill>
                  <a:srgbClr val="000000"/>
                </a:solidFill>
                <a:latin typeface="+mn-lt"/>
              </a:rPr>
              <a:t>2</a:t>
            </a:r>
            <a:r>
              <a:rPr lang="en-US" altLang="ru-RU" sz="2200" b="1" dirty="0" smtClean="0">
                <a:solidFill>
                  <a:srgbClr val="000000"/>
                </a:solidFill>
                <a:latin typeface="+mn-lt"/>
              </a:rPr>
              <a:t>] = </a:t>
            </a:r>
            <a:endParaRPr lang="en-US" altLang="ru-RU" sz="2200" b="1" dirty="0" smtClean="0">
              <a:solidFill>
                <a:srgbClr val="FF0000"/>
              </a:solidFill>
              <a:latin typeface="+mn-lt"/>
            </a:endParaRPr>
          </a:p>
          <a:p>
            <a:pPr fontAlgn="base">
              <a:spcBef>
                <a:spcPct val="15000"/>
              </a:spcBef>
              <a:spcAft>
                <a:spcPct val="0"/>
              </a:spcAft>
            </a:pPr>
            <a:r>
              <a:rPr lang="en-US" altLang="ru-RU" sz="2200" b="1" dirty="0" smtClean="0">
                <a:solidFill>
                  <a:srgbClr val="000000"/>
                </a:solidFill>
                <a:latin typeface="+mn-lt"/>
              </a:rPr>
              <a:t>A[</a:t>
            </a:r>
            <a:r>
              <a:rPr lang="ru-RU" altLang="ru-RU" sz="2200" b="1" dirty="0" smtClean="0">
                <a:solidFill>
                  <a:srgbClr val="000000"/>
                </a:solidFill>
                <a:latin typeface="+mn-lt"/>
              </a:rPr>
              <a:t>3</a:t>
            </a:r>
            <a:r>
              <a:rPr lang="en-US" altLang="ru-RU" sz="2200" b="1" dirty="0" smtClean="0">
                <a:solidFill>
                  <a:srgbClr val="000000"/>
                </a:solidFill>
                <a:latin typeface="+mn-lt"/>
              </a:rPr>
              <a:t>] = </a:t>
            </a:r>
            <a:endParaRPr lang="es-ES" altLang="ru-RU" sz="2200" b="1" dirty="0" smtClean="0">
              <a:solidFill>
                <a:srgbClr val="FF0000"/>
              </a:solidFill>
              <a:latin typeface="+mn-lt"/>
            </a:endParaRPr>
          </a:p>
          <a:p>
            <a:pPr fontAlgn="base">
              <a:spcBef>
                <a:spcPct val="15000"/>
              </a:spcBef>
              <a:spcAft>
                <a:spcPct val="0"/>
              </a:spcAft>
            </a:pPr>
            <a:r>
              <a:rPr lang="en-US" altLang="ru-RU" sz="2200" b="1" dirty="0" smtClean="0">
                <a:solidFill>
                  <a:srgbClr val="000000"/>
                </a:solidFill>
                <a:latin typeface="+mn-lt"/>
              </a:rPr>
              <a:t>A[</a:t>
            </a:r>
            <a:r>
              <a:rPr lang="ru-RU" altLang="ru-RU" sz="2200" b="1" dirty="0" smtClean="0">
                <a:solidFill>
                  <a:srgbClr val="000000"/>
                </a:solidFill>
                <a:latin typeface="+mn-lt"/>
              </a:rPr>
              <a:t>4</a:t>
            </a:r>
            <a:r>
              <a:rPr lang="en-US" altLang="ru-RU" sz="2200" b="1" dirty="0" smtClean="0">
                <a:solidFill>
                  <a:srgbClr val="000000"/>
                </a:solidFill>
                <a:latin typeface="+mn-lt"/>
              </a:rPr>
              <a:t>] = </a:t>
            </a:r>
            <a:endParaRPr lang="es-ES" altLang="ru-RU" sz="2200" b="1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002588" y="2519363"/>
            <a:ext cx="57626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15000"/>
              </a:spcBef>
              <a:spcAft>
                <a:spcPct val="0"/>
              </a:spcAft>
            </a:pPr>
            <a:r>
              <a:rPr lang="en-US" altLang="ru-RU" sz="22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</a:p>
          <a:p>
            <a:pPr fontAlgn="base">
              <a:spcBef>
                <a:spcPct val="15000"/>
              </a:spcBef>
              <a:spcAft>
                <a:spcPct val="0"/>
              </a:spcAft>
            </a:pPr>
            <a:r>
              <a:rPr lang="en-US" altLang="ru-RU" sz="22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12</a:t>
            </a:r>
            <a:endParaRPr lang="es-ES" altLang="ru-RU" sz="2200" b="1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fontAlgn="base">
              <a:spcBef>
                <a:spcPct val="15000"/>
              </a:spcBef>
              <a:spcAft>
                <a:spcPct val="0"/>
              </a:spcAft>
            </a:pPr>
            <a:r>
              <a:rPr lang="en-US" altLang="ru-RU" sz="22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34</a:t>
            </a:r>
          </a:p>
          <a:p>
            <a:pPr fontAlgn="base">
              <a:spcBef>
                <a:spcPct val="15000"/>
              </a:spcBef>
              <a:spcAft>
                <a:spcPct val="0"/>
              </a:spcAft>
            </a:pPr>
            <a:r>
              <a:rPr lang="en-US" altLang="ru-RU" sz="22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56</a:t>
            </a:r>
            <a:endParaRPr lang="es-ES" altLang="ru-RU" sz="2200" b="1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fontAlgn="base">
              <a:spcBef>
                <a:spcPct val="15000"/>
              </a:spcBef>
              <a:spcAft>
                <a:spcPct val="0"/>
              </a:spcAft>
            </a:pPr>
            <a:r>
              <a:rPr lang="en-US" altLang="ru-RU" sz="22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13</a:t>
            </a:r>
            <a:endParaRPr lang="es-ES" altLang="ru-RU" sz="2200" b="1" smtClean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981700" y="4687165"/>
            <a:ext cx="11897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 dirty="0" err="1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sep</a:t>
            </a:r>
            <a:r>
              <a:rPr lang="en-US" altLang="ru-RU" sz="2400" b="1" dirty="0" smtClean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altLang="ru-RU" sz="2400" b="1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= </a:t>
            </a:r>
            <a:r>
              <a:rPr lang="en-US" altLang="ru-RU" sz="2400" b="1" dirty="0" smtClean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""</a:t>
            </a:r>
            <a:endParaRPr lang="ru-RU" altLang="ru-RU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981700" y="5284711"/>
            <a:ext cx="13003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end</a:t>
            </a:r>
            <a:r>
              <a:rPr lang="en-US" altLang="ru-RU" sz="2400" b="1" dirty="0" smtClean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altLang="ru-RU" sz="2400" b="1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= </a:t>
            </a:r>
            <a:r>
              <a:rPr lang="en-US" altLang="ru-RU" sz="2400" b="1" dirty="0" smtClean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""</a:t>
            </a:r>
            <a:r>
              <a:rPr lang="en-US" altLang="ru-RU" sz="2400" b="1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</a:t>
            </a:r>
            <a:endParaRPr lang="ru-RU" altLang="ru-RU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6" name="AutoShape 59"/>
          <p:cNvSpPr>
            <a:spLocks noChangeArrowheads="1"/>
          </p:cNvSpPr>
          <p:nvPr/>
        </p:nvSpPr>
        <p:spPr bwMode="auto">
          <a:xfrm>
            <a:off x="3381374" y="4551286"/>
            <a:ext cx="3019425" cy="733425"/>
          </a:xfrm>
          <a:prstGeom prst="wedgeRoundRectCallout">
            <a:avLst>
              <a:gd name="adj1" fmla="val -99575"/>
              <a:gd name="adj2" fmla="val -394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dirty="0">
                <a:solidFill>
                  <a:srgbClr val="000000"/>
                </a:solidFill>
              </a:rPr>
              <a:t>не </a:t>
            </a:r>
            <a:r>
              <a:rPr lang="ru-RU" sz="2400" dirty="0" err="1" smtClean="0">
                <a:solidFill>
                  <a:srgbClr val="000000"/>
                </a:solidFill>
              </a:rPr>
              <a:t>розділяти</a:t>
            </a:r>
            <a:r>
              <a:rPr lang="ru-RU" sz="2400" dirty="0" smtClean="0">
                <a:solidFill>
                  <a:srgbClr val="000000"/>
                </a:solidFill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</a:rPr>
              <a:t>елементи</a:t>
            </a:r>
            <a:r>
              <a:rPr lang="ru-RU" sz="2400" dirty="0" smtClean="0">
                <a:solidFill>
                  <a:srgbClr val="000000"/>
                </a:solidFill>
              </a:rPr>
              <a:t> при </a:t>
            </a:r>
            <a:r>
              <a:rPr lang="ru-RU" sz="2400" dirty="0" err="1" smtClean="0">
                <a:solidFill>
                  <a:srgbClr val="000000"/>
                </a:solidFill>
              </a:rPr>
              <a:t>вводі</a:t>
            </a:r>
            <a:endParaRPr lang="ru-RU" sz="2000" dirty="0">
              <a:solidFill>
                <a:srgbClr val="000000"/>
              </a:solidFill>
            </a:endParaRPr>
          </a:p>
        </p:txBody>
      </p:sp>
      <p:sp>
        <p:nvSpPr>
          <p:cNvPr id="17" name="AutoShape 59"/>
          <p:cNvSpPr>
            <a:spLocks noChangeArrowheads="1"/>
          </p:cNvSpPr>
          <p:nvPr/>
        </p:nvSpPr>
        <p:spPr bwMode="auto">
          <a:xfrm>
            <a:off x="3381375" y="5540375"/>
            <a:ext cx="3019425" cy="733425"/>
          </a:xfrm>
          <a:prstGeom prst="wedgeRoundRectCallout">
            <a:avLst>
              <a:gd name="adj1" fmla="val -93678"/>
              <a:gd name="adj2" fmla="val -4781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dirty="0">
                <a:solidFill>
                  <a:srgbClr val="000000"/>
                </a:solidFill>
              </a:rPr>
              <a:t>не </a:t>
            </a:r>
            <a:r>
              <a:rPr lang="ru-RU" sz="2400" dirty="0" err="1" smtClean="0">
                <a:solidFill>
                  <a:srgbClr val="000000"/>
                </a:solidFill>
              </a:rPr>
              <a:t>переходити</a:t>
            </a:r>
            <a:r>
              <a:rPr lang="ru-RU" sz="2400" dirty="0" smtClean="0">
                <a:solidFill>
                  <a:srgbClr val="000000"/>
                </a:solidFill>
              </a:rPr>
              <a:t> </a:t>
            </a:r>
            <a:r>
              <a:rPr lang="ru-RU" sz="2400" dirty="0">
                <a:solidFill>
                  <a:srgbClr val="000000"/>
                </a:solidFill>
              </a:rPr>
              <a:t>на </a:t>
            </a:r>
            <a:r>
              <a:rPr lang="ru-RU" sz="2400" dirty="0" err="1" smtClean="0">
                <a:solidFill>
                  <a:srgbClr val="000000"/>
                </a:solidFill>
              </a:rPr>
              <a:t>новий</a:t>
            </a:r>
            <a:r>
              <a:rPr lang="ru-RU" sz="2400" dirty="0" smtClean="0">
                <a:solidFill>
                  <a:srgbClr val="000000"/>
                </a:solidFill>
              </a:rPr>
              <a:t> рядок</a:t>
            </a:r>
            <a:endParaRPr lang="ru-RU" sz="2000" dirty="0">
              <a:solidFill>
                <a:srgbClr val="00000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0" y="-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/>
              <a:t>Введення </a:t>
            </a:r>
            <a:r>
              <a:rPr lang="uk-UA" sz="3600" b="1" dirty="0" smtClean="0"/>
              <a:t>списку</a:t>
            </a:r>
            <a:r>
              <a:rPr lang="en-US" sz="3600" b="1" dirty="0" smtClean="0"/>
              <a:t> (</a:t>
            </a:r>
            <a:r>
              <a:rPr lang="uk-UA" sz="3600" b="1" dirty="0" smtClean="0"/>
              <a:t>масиву</a:t>
            </a:r>
            <a:r>
              <a:rPr lang="en-US" sz="3600" b="1" dirty="0" smtClean="0"/>
              <a:t>)</a:t>
            </a:r>
            <a:r>
              <a:rPr lang="uk-UA" sz="3600" b="1" dirty="0" smtClean="0"/>
              <a:t> </a:t>
            </a:r>
            <a:r>
              <a:rPr lang="uk-UA" sz="3600" b="1" dirty="0"/>
              <a:t>з клавіатури</a:t>
            </a:r>
            <a:endParaRPr lang="ru-RU" sz="36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5440" y="2296840"/>
            <a:ext cx="32865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400" b="1" dirty="0" err="1"/>
              <a:t>Вв</a:t>
            </a:r>
            <a:r>
              <a:rPr lang="uk-UA" altLang="ru-RU" sz="2400" b="1" dirty="0" err="1"/>
              <a:t>едення</a:t>
            </a:r>
            <a:r>
              <a:rPr lang="uk-UA" altLang="ru-RU" sz="2400" b="1" dirty="0"/>
              <a:t> з </a:t>
            </a:r>
            <a:r>
              <a:rPr lang="uk-UA" altLang="ru-RU" sz="2400" b="1" dirty="0" smtClean="0"/>
              <a:t>клавіатури: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9366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46075" y="838578"/>
            <a:ext cx="653963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ru-RU" altLang="ru-RU" sz="2400" b="1" dirty="0" err="1" smtClean="0">
                <a:latin typeface="+mn-lt"/>
              </a:rPr>
              <a:t>Ввід</a:t>
            </a:r>
            <a:r>
              <a:rPr lang="ru-RU" altLang="ru-RU" sz="2400" b="1" dirty="0" smtClean="0">
                <a:latin typeface="+mn-lt"/>
              </a:rPr>
              <a:t> без </a:t>
            </a:r>
            <a:r>
              <a:rPr lang="ru-RU" altLang="ru-RU" sz="2400" b="1" dirty="0" err="1" smtClean="0">
                <a:latin typeface="+mn-lt"/>
              </a:rPr>
              <a:t>підказок</a:t>
            </a:r>
            <a:r>
              <a:rPr lang="ru-RU" altLang="ru-RU" sz="2400" b="1" dirty="0" smtClean="0">
                <a:solidFill>
                  <a:srgbClr val="0000CC"/>
                </a:solidFill>
                <a:latin typeface="+mn-lt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ru-RU" sz="2400" b="1" dirty="0" smtClean="0">
              <a:solidFill>
                <a:srgbClr val="0000CC"/>
              </a:solidFill>
              <a:latin typeface="+mn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ru-RU" sz="2400" b="1" dirty="0" smtClean="0">
              <a:solidFill>
                <a:srgbClr val="0000CC"/>
              </a:solidFill>
              <a:latin typeface="+mn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err="1" smtClean="0">
                <a:latin typeface="+mn-lt"/>
              </a:rPr>
              <a:t>Вв</a:t>
            </a:r>
            <a:r>
              <a:rPr lang="uk-UA" altLang="ru-RU" sz="2400" b="1" dirty="0" smtClean="0">
                <a:latin typeface="+mn-lt"/>
              </a:rPr>
              <a:t>і</a:t>
            </a:r>
            <a:r>
              <a:rPr lang="ru-RU" altLang="ru-RU" sz="2400" b="1" dirty="0" smtClean="0">
                <a:latin typeface="+mn-lt"/>
              </a:rPr>
              <a:t>д в одному рядку до на</a:t>
            </a:r>
            <a:r>
              <a:rPr lang="uk-UA" altLang="ru-RU" sz="2400" b="1" dirty="0" smtClean="0">
                <a:latin typeface="+mn-lt"/>
              </a:rPr>
              <a:t>ти</a:t>
            </a:r>
            <a:r>
              <a:rPr lang="ru-RU" altLang="ru-RU" sz="2400" b="1" dirty="0" err="1" smtClean="0">
                <a:latin typeface="+mn-lt"/>
              </a:rPr>
              <a:t>скання</a:t>
            </a:r>
            <a:r>
              <a:rPr lang="ru-RU" altLang="ru-RU" sz="2400" b="1" dirty="0" smtClean="0">
                <a:latin typeface="+mn-lt"/>
              </a:rPr>
              <a:t> </a:t>
            </a:r>
            <a:r>
              <a:rPr lang="en-US" altLang="ru-RU" sz="2400" b="1" dirty="0" smtClean="0">
                <a:latin typeface="+mn-lt"/>
              </a:rPr>
              <a:t>ENTER</a:t>
            </a:r>
            <a:r>
              <a:rPr lang="ru-RU" altLang="ru-RU" sz="2400" b="1" dirty="0" smtClean="0">
                <a:latin typeface="+mn-lt"/>
              </a:rPr>
              <a:t>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3262" y="1419226"/>
            <a:ext cx="7737475" cy="4635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889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A = [  </a:t>
            </a:r>
            <a:r>
              <a:rPr lang="uk-UA" sz="2400" b="1" dirty="0" smtClean="0">
                <a:solidFill>
                  <a:srgbClr val="000000"/>
                </a:solidFill>
                <a:cs typeface="Times New Roman" pitchFamily="18" charset="0"/>
              </a:rPr>
              <a:t>                           </a:t>
            </a:r>
            <a:r>
              <a:rPr lang="en-US" sz="2400" b="1" dirty="0" smtClean="0">
                <a:solidFill>
                  <a:srgbClr val="0000CC"/>
                </a:solidFill>
                <a:cs typeface="Times New Roman" pitchFamily="18" charset="0"/>
              </a:rPr>
              <a:t>for</a:t>
            </a: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00CC"/>
                </a:solidFill>
                <a:cs typeface="Times New Roman" pitchFamily="18" charset="0"/>
              </a:rPr>
              <a:t>in</a:t>
            </a: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 range(n) </a:t>
            </a: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2125" y="2408238"/>
            <a:ext cx="7948612" cy="15716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marL="179388" indent="-93663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data = </a:t>
            </a:r>
            <a:r>
              <a:rPr lang="en-US" sz="2400" b="1" dirty="0">
                <a:solidFill>
                  <a:srgbClr val="0070C0"/>
                </a:solidFill>
                <a:cs typeface="Times New Roman" pitchFamily="18" charset="0"/>
              </a:rPr>
              <a:t>input</a:t>
            </a: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()</a:t>
            </a:r>
            <a:r>
              <a:rPr lang="ru-RU" sz="2400" b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   </a:t>
            </a:r>
            <a:r>
              <a:rPr lang="en-US" sz="2400" b="1" dirty="0">
                <a:solidFill>
                  <a:srgbClr val="008000"/>
                </a:solidFill>
                <a:cs typeface="Times New Roman" pitchFamily="18" charset="0"/>
              </a:rPr>
              <a:t># "1 2 3 4 5"</a:t>
            </a:r>
            <a:endParaRPr lang="ru-RU" sz="2400" b="1" dirty="0">
              <a:solidFill>
                <a:srgbClr val="008000"/>
              </a:solidFill>
              <a:cs typeface="Times New Roman" pitchFamily="18" charset="0"/>
            </a:endParaRPr>
          </a:p>
          <a:p>
            <a:pPr marL="179388" indent="-93663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s = </a:t>
            </a:r>
            <a:r>
              <a:rPr lang="en-US" sz="2400" b="1" dirty="0" err="1">
                <a:solidFill>
                  <a:srgbClr val="000000"/>
                </a:solidFill>
                <a:cs typeface="Times New Roman" pitchFamily="18" charset="0"/>
              </a:rPr>
              <a:t>data.</a:t>
            </a:r>
            <a:r>
              <a:rPr lang="en-US" sz="2400" b="1" dirty="0" err="1">
                <a:solidFill>
                  <a:srgbClr val="0070C0"/>
                </a:solidFill>
                <a:cs typeface="Times New Roman" pitchFamily="18" charset="0"/>
              </a:rPr>
              <a:t>split</a:t>
            </a: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()  </a:t>
            </a:r>
            <a:r>
              <a:rPr lang="en-US" sz="2400" b="1" dirty="0">
                <a:solidFill>
                  <a:srgbClr val="008000"/>
                </a:solidFill>
                <a:cs typeface="Times New Roman" pitchFamily="18" charset="0"/>
              </a:rPr>
              <a:t># ["1","2","3","4","5"]</a:t>
            </a:r>
            <a:endParaRPr lang="ru-RU" sz="2400" b="1" dirty="0">
              <a:solidFill>
                <a:srgbClr val="008000"/>
              </a:solidFill>
              <a:cs typeface="Times New Roman" pitchFamily="18" charset="0"/>
            </a:endParaRPr>
          </a:p>
          <a:p>
            <a:pPr marL="179388" indent="-93663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 = [ </a:t>
            </a:r>
            <a:r>
              <a:rPr lang="en-US" sz="2400" b="1" dirty="0" err="1">
                <a:solidFill>
                  <a:srgbClr val="0070C0"/>
                </a:solidFill>
                <a:cs typeface="Times New Roman" pitchFamily="18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(x) </a:t>
            </a:r>
            <a:r>
              <a:rPr lang="uk-UA" sz="2400" b="1" dirty="0" smtClean="0">
                <a:solidFill>
                  <a:srgbClr val="000000"/>
                </a:solidFill>
                <a:cs typeface="Times New Roman" pitchFamily="18" charset="0"/>
              </a:rPr>
              <a:t>     </a:t>
            </a:r>
            <a:r>
              <a:rPr lang="en-US" sz="2400" b="1" dirty="0" smtClean="0">
                <a:solidFill>
                  <a:srgbClr val="0000CC"/>
                </a:solidFill>
                <a:cs typeface="Times New Roman" pitchFamily="18" charset="0"/>
              </a:rPr>
              <a:t>for</a:t>
            </a: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x </a:t>
            </a:r>
            <a:r>
              <a:rPr lang="en-US" sz="2400" b="1" dirty="0">
                <a:solidFill>
                  <a:srgbClr val="0000CC"/>
                </a:solidFill>
                <a:cs typeface="Times New Roman" pitchFamily="18" charset="0"/>
              </a:rPr>
              <a:t>in</a:t>
            </a: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 s 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] </a:t>
            </a:r>
          </a:p>
          <a:p>
            <a:pPr marL="179388" indent="-93663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                                             </a:t>
            </a:r>
            <a:r>
              <a:rPr lang="en-US" sz="2400" b="1" dirty="0">
                <a:solidFill>
                  <a:srgbClr val="008000"/>
                </a:solidFill>
                <a:cs typeface="Times New Roman" pitchFamily="18" charset="0"/>
              </a:rPr>
              <a:t># [1,2,3,4,5]</a:t>
            </a:r>
            <a:endParaRPr lang="ru-RU" sz="2400" b="1" dirty="0">
              <a:solidFill>
                <a:srgbClr val="008000"/>
              </a:solidFill>
              <a:cs typeface="Times New Roman" pitchFamily="18" charset="0"/>
            </a:endParaRPr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776557" y="1419226"/>
            <a:ext cx="1711036" cy="46196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 dirty="0" err="1" smtClean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int</a:t>
            </a:r>
            <a:r>
              <a:rPr lang="en-US" altLang="ru-RU" sz="2400" b="1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(</a:t>
            </a:r>
            <a:r>
              <a:rPr lang="en-US" altLang="ru-RU" sz="2400" b="1" dirty="0" smtClean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input</a:t>
            </a:r>
            <a:r>
              <a:rPr lang="en-US" altLang="ru-RU" sz="2400" b="1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())</a:t>
            </a:r>
            <a:endParaRPr lang="ru-RU" altLang="ru-RU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260691" y="3138271"/>
            <a:ext cx="1031731" cy="46196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 dirty="0" err="1" smtClean="0">
                <a:solidFill>
                  <a:srgbClr val="0070C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altLang="ru-RU" sz="2400" b="1" dirty="0" smtClean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(x) </a:t>
            </a:r>
            <a:endParaRPr lang="ru-RU" altLang="ru-RU" dirty="0" smtClean="0">
              <a:solidFill>
                <a:srgbClr val="000000"/>
              </a:solidFill>
              <a:latin typeface="+mn-lt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346075" y="4016375"/>
            <a:ext cx="228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err="1" smtClean="0">
                <a:latin typeface="+mn-lt"/>
              </a:rPr>
              <a:t>або</a:t>
            </a:r>
            <a:r>
              <a:rPr lang="ru-RU" altLang="ru-RU" sz="2400" b="1" dirty="0" smtClean="0">
                <a:latin typeface="+mn-lt"/>
              </a:rPr>
              <a:t> так: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92125" y="4538663"/>
            <a:ext cx="7948612" cy="83343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marL="179388" indent="-93663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s = </a:t>
            </a:r>
            <a:r>
              <a:rPr lang="en-US" sz="2400" b="1" dirty="0">
                <a:solidFill>
                  <a:srgbClr val="0070C0"/>
                </a:solidFill>
                <a:cs typeface="Times New Roman" pitchFamily="18" charset="0"/>
              </a:rPr>
              <a:t>input</a:t>
            </a: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().</a:t>
            </a:r>
            <a:r>
              <a:rPr lang="en-US" sz="2400" b="1" dirty="0">
                <a:solidFill>
                  <a:srgbClr val="0070C0"/>
                </a:solidFill>
                <a:cs typeface="Times New Roman" pitchFamily="18" charset="0"/>
              </a:rPr>
              <a:t>split</a:t>
            </a: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()  </a:t>
            </a:r>
            <a:r>
              <a:rPr lang="en-US" sz="2400" b="1" dirty="0">
                <a:solidFill>
                  <a:srgbClr val="008000"/>
                </a:solidFill>
                <a:cs typeface="Times New Roman" pitchFamily="18" charset="0"/>
              </a:rPr>
              <a:t># ["1","2","3","4","5"]</a:t>
            </a:r>
            <a:endParaRPr lang="ru-RU" sz="2400" b="1" dirty="0">
              <a:solidFill>
                <a:srgbClr val="008000"/>
              </a:solidFill>
              <a:cs typeface="Times New Roman" pitchFamily="18" charset="0"/>
            </a:endParaRPr>
          </a:p>
          <a:p>
            <a:pPr marL="179388" indent="-93663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A = </a:t>
            </a:r>
            <a:r>
              <a:rPr lang="en-US" sz="2400" b="1" dirty="0">
                <a:solidFill>
                  <a:srgbClr val="0070C0"/>
                </a:solidFill>
                <a:cs typeface="Times New Roman" pitchFamily="18" charset="0"/>
              </a:rPr>
              <a:t>list</a:t>
            </a: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0070C0"/>
                </a:solidFill>
                <a:cs typeface="Times New Roman" pitchFamily="18" charset="0"/>
              </a:rPr>
              <a:t>map</a:t>
            </a: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sz="2400" b="1" dirty="0" err="1">
                <a:solidFill>
                  <a:srgbClr val="0070C0"/>
                </a:solidFill>
                <a:cs typeface="Times New Roman" pitchFamily="18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, s) )    </a:t>
            </a:r>
            <a:r>
              <a:rPr lang="en-US" sz="2400" b="1" dirty="0">
                <a:solidFill>
                  <a:srgbClr val="008000"/>
                </a:solidFill>
                <a:cs typeface="Times New Roman" pitchFamily="18" charset="0"/>
              </a:rPr>
              <a:t># [1,2,3,4,5]</a:t>
            </a:r>
            <a:endParaRPr lang="ru-RU" sz="2400" b="1" dirty="0">
              <a:solidFill>
                <a:srgbClr val="008000"/>
              </a:solidFill>
              <a:cs typeface="Times New Roman" pitchFamily="18" charset="0"/>
            </a:endParaRPr>
          </a:p>
        </p:txBody>
      </p:sp>
      <p:sp>
        <p:nvSpPr>
          <p:cNvPr id="21" name="AutoShape 59"/>
          <p:cNvSpPr>
            <a:spLocks noChangeArrowheads="1"/>
          </p:cNvSpPr>
          <p:nvPr/>
        </p:nvSpPr>
        <p:spPr bwMode="auto">
          <a:xfrm>
            <a:off x="4198938" y="5657850"/>
            <a:ext cx="3019425" cy="735013"/>
          </a:xfrm>
          <a:prstGeom prst="wedgeRoundRectCallout">
            <a:avLst>
              <a:gd name="adj1" fmla="val -97411"/>
              <a:gd name="adj2" fmla="val -9897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dirty="0" err="1" smtClean="0">
                <a:solidFill>
                  <a:srgbClr val="000000"/>
                </a:solidFill>
              </a:rPr>
              <a:t>Застосувати</a:t>
            </a:r>
            <a:r>
              <a:rPr lang="ru-RU" sz="2400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CC"/>
                </a:solidFill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ru-RU" sz="2400" dirty="0" smtClean="0">
                <a:solidFill>
                  <a:srgbClr val="000000"/>
                </a:solidFill>
              </a:rPr>
              <a:t>до </a:t>
            </a:r>
            <a:r>
              <a:rPr lang="ru-RU" sz="2400" dirty="0" err="1" smtClean="0">
                <a:solidFill>
                  <a:srgbClr val="000000"/>
                </a:solidFill>
              </a:rPr>
              <a:t>усіх</a:t>
            </a:r>
            <a:r>
              <a:rPr lang="ru-RU" sz="2400" dirty="0" smtClean="0">
                <a:solidFill>
                  <a:srgbClr val="000000"/>
                </a:solidFill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</a:rPr>
              <a:t>елементів</a:t>
            </a:r>
            <a:r>
              <a:rPr lang="ru-RU" sz="2400" dirty="0" smtClean="0">
                <a:solidFill>
                  <a:srgbClr val="0000CC"/>
                </a:solidFill>
              </a:rPr>
              <a:t> </a:t>
            </a:r>
            <a:r>
              <a:rPr lang="en-US" sz="2400" b="1" dirty="0">
                <a:solidFill>
                  <a:srgbClr val="0000CC"/>
                </a:solidFill>
                <a:cs typeface="Courier New" pitchFamily="49" charset="0"/>
              </a:rPr>
              <a:t>s</a:t>
            </a:r>
            <a:endParaRPr lang="ru-RU" sz="2000" b="1" dirty="0">
              <a:solidFill>
                <a:srgbClr val="0000CC"/>
              </a:solidFill>
              <a:cs typeface="Courier New" pitchFamily="49" charset="0"/>
            </a:endParaRPr>
          </a:p>
        </p:txBody>
      </p:sp>
      <p:sp>
        <p:nvSpPr>
          <p:cNvPr id="23" name="AutoShape 59"/>
          <p:cNvSpPr>
            <a:spLocks noChangeArrowheads="1"/>
          </p:cNvSpPr>
          <p:nvPr/>
        </p:nvSpPr>
        <p:spPr bwMode="auto">
          <a:xfrm>
            <a:off x="574675" y="5657850"/>
            <a:ext cx="1812925" cy="735013"/>
          </a:xfrm>
          <a:prstGeom prst="wedgeRoundRectCallout">
            <a:avLst>
              <a:gd name="adj1" fmla="val -5739"/>
              <a:gd name="adj2" fmla="val -10754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dirty="0" err="1" smtClean="0">
                <a:solidFill>
                  <a:srgbClr val="000000"/>
                </a:solidFill>
              </a:rPr>
              <a:t>побудуватисписок</a:t>
            </a:r>
            <a:endParaRPr lang="ru-RU" sz="2000" dirty="0">
              <a:solidFill>
                <a:srgbClr val="00000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0" y="-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/>
              <a:t>Введення </a:t>
            </a:r>
            <a:r>
              <a:rPr lang="uk-UA" sz="3600" b="1" dirty="0" smtClean="0"/>
              <a:t>списку</a:t>
            </a:r>
            <a:r>
              <a:rPr lang="en-US" sz="3600" b="1" dirty="0" smtClean="0"/>
              <a:t> (</a:t>
            </a:r>
            <a:r>
              <a:rPr lang="uk-UA" sz="3600" b="1" dirty="0" smtClean="0"/>
              <a:t>масиву</a:t>
            </a:r>
            <a:r>
              <a:rPr lang="en-US" sz="3600" b="1" dirty="0" smtClean="0"/>
              <a:t>)</a:t>
            </a:r>
            <a:r>
              <a:rPr lang="uk-UA" sz="3600" b="1" dirty="0" smtClean="0"/>
              <a:t> </a:t>
            </a:r>
            <a:r>
              <a:rPr lang="uk-UA" sz="3600" b="1" dirty="0"/>
              <a:t>з клавіатури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65756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build="p" animBg="1"/>
      <p:bldP spid="7" grpId="0" build="p" animBg="1"/>
      <p:bldP spid="15" grpId="0" animBg="1"/>
      <p:bldP spid="18" grpId="0" animBg="1"/>
      <p:bldP spid="19" grpId="0"/>
      <p:bldP spid="20" grpId="0" build="p" animBg="1"/>
      <p:bldP spid="21" grpId="0" animBg="1"/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-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/>
              <a:t>Введення списку з клавіатури</a:t>
            </a:r>
            <a:endParaRPr lang="ru-RU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05282" y="1000858"/>
            <a:ext cx="8150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solidFill>
                  <a:srgbClr val="0000CC"/>
                </a:solidFill>
              </a:rPr>
              <a:t>Алгоритм введення списку. Використання методу</a:t>
            </a:r>
            <a:r>
              <a:rPr lang="en-US" sz="2400" b="1" dirty="0">
                <a:solidFill>
                  <a:srgbClr val="0000CC"/>
                </a:solidFill>
              </a:rPr>
              <a:t> append</a:t>
            </a:r>
            <a:r>
              <a:rPr lang="uk-UA" sz="2400" b="1" dirty="0">
                <a:solidFill>
                  <a:srgbClr val="0000CC"/>
                </a:solidFill>
              </a:rPr>
              <a:t>()</a:t>
            </a:r>
            <a:r>
              <a:rPr lang="uk-UA" sz="2400" b="1" dirty="0" smtClean="0">
                <a:solidFill>
                  <a:srgbClr val="0000CC"/>
                </a:solidFill>
              </a:rPr>
              <a:t> </a:t>
            </a:r>
            <a:endParaRPr lang="ru-RU" sz="2400" b="1" dirty="0">
              <a:solidFill>
                <a:srgbClr val="0000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601607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uk-UA" sz="2200" dirty="0" smtClean="0"/>
              <a:t>Ввести кількість елементів списку</a:t>
            </a:r>
            <a:r>
              <a:rPr lang="en-US" sz="2200" dirty="0" smtClean="0"/>
              <a:t> </a:t>
            </a:r>
            <a:endParaRPr lang="uk-UA" sz="2200" dirty="0" smtClean="0"/>
          </a:p>
          <a:p>
            <a:pPr marL="342900" indent="-342900">
              <a:buAutoNum type="arabicPeriod"/>
            </a:pPr>
            <a:r>
              <a:rPr lang="uk-UA" sz="2200" dirty="0" smtClean="0"/>
              <a:t>Оголосити пустий список</a:t>
            </a:r>
          </a:p>
          <a:p>
            <a:pPr marL="342900" indent="-342900">
              <a:buAutoNum type="arabicPeriod"/>
            </a:pPr>
            <a:r>
              <a:rPr lang="uk-UA" sz="2200" dirty="0" smtClean="0"/>
              <a:t>Оголосити заголовок циклу </a:t>
            </a:r>
            <a:r>
              <a:rPr lang="en-US" sz="2200" b="1" dirty="0" smtClean="0">
                <a:solidFill>
                  <a:srgbClr val="0000CC"/>
                </a:solidFill>
              </a:rPr>
              <a:t>for</a:t>
            </a:r>
            <a:r>
              <a:rPr lang="uk-UA" sz="2200" dirty="0" smtClean="0">
                <a:solidFill>
                  <a:srgbClr val="0000CC"/>
                </a:solidFill>
              </a:rPr>
              <a:t> </a:t>
            </a:r>
            <a:r>
              <a:rPr lang="uk-UA" sz="2200" dirty="0" smtClean="0"/>
              <a:t>з функцією </a:t>
            </a:r>
            <a:r>
              <a:rPr lang="en-US" sz="2200" dirty="0" smtClean="0"/>
              <a:t> </a:t>
            </a:r>
            <a:r>
              <a:rPr lang="en-US" sz="2200" b="1" dirty="0" smtClean="0">
                <a:solidFill>
                  <a:srgbClr val="0000CC"/>
                </a:solidFill>
              </a:rPr>
              <a:t>range()</a:t>
            </a:r>
            <a:r>
              <a:rPr lang="uk-UA" sz="2200" dirty="0" smtClean="0"/>
              <a:t>, задавши як аргумент, введену кількість елементів списку</a:t>
            </a:r>
          </a:p>
          <a:p>
            <a:pPr marL="342900" indent="-342900">
              <a:buAutoNum type="arabicPeriod"/>
            </a:pPr>
            <a:r>
              <a:rPr lang="uk-UA" sz="2200" dirty="0" smtClean="0"/>
              <a:t>В циклі </a:t>
            </a:r>
            <a:r>
              <a:rPr lang="en-US" sz="2200" b="1" dirty="0">
                <a:solidFill>
                  <a:srgbClr val="0000CC"/>
                </a:solidFill>
              </a:rPr>
              <a:t>for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uk-UA" sz="2200" dirty="0" smtClean="0"/>
              <a:t>застосувати функцію </a:t>
            </a:r>
            <a:r>
              <a:rPr lang="en-US" sz="2200" b="1" dirty="0" smtClean="0">
                <a:solidFill>
                  <a:srgbClr val="0000CC"/>
                </a:solidFill>
              </a:rPr>
              <a:t>input() </a:t>
            </a:r>
            <a:r>
              <a:rPr lang="uk-UA" sz="2200" dirty="0" smtClean="0"/>
              <a:t>для введення з клавіатури значення елемента в змінну </a:t>
            </a:r>
          </a:p>
          <a:p>
            <a:pPr marL="342900" indent="-342900">
              <a:buAutoNum type="arabicPeriod"/>
            </a:pPr>
            <a:r>
              <a:rPr lang="uk-UA" sz="2200" dirty="0" smtClean="0"/>
              <a:t>В тілі циклу використати метод </a:t>
            </a:r>
            <a:r>
              <a:rPr lang="en-US" sz="2200" b="1" dirty="0" smtClean="0">
                <a:solidFill>
                  <a:srgbClr val="0000CC"/>
                </a:solidFill>
              </a:rPr>
              <a:t>append</a:t>
            </a:r>
            <a:r>
              <a:rPr lang="uk-UA" sz="2200" b="1" dirty="0" smtClean="0">
                <a:solidFill>
                  <a:srgbClr val="0000CC"/>
                </a:solidFill>
              </a:rPr>
              <a:t>() списку, </a:t>
            </a:r>
            <a:r>
              <a:rPr lang="uk-UA" sz="2200" dirty="0" smtClean="0"/>
              <a:t> аргументом  якого є змінна, в яку введене значення елемента масиву з клавіатури</a:t>
            </a:r>
          </a:p>
          <a:p>
            <a:pPr marL="342900" indent="-342900">
              <a:buAutoNum type="arabicPeriod"/>
            </a:pPr>
            <a:endParaRPr lang="ru-RU" sz="2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82" y="4479844"/>
            <a:ext cx="6697227" cy="2239612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</p:pic>
    </p:spTree>
    <p:extLst>
      <p:ext uri="{BB962C8B-B14F-4D97-AF65-F5344CB8AC3E}">
        <p14:creationId xmlns:p14="http://schemas.microsoft.com/office/powerpoint/2010/main" val="189610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-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/>
              <a:t>Введення списку з клавіатури</a:t>
            </a:r>
            <a:endParaRPr lang="ru-RU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05282" y="1000858"/>
            <a:ext cx="8650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solidFill>
                  <a:srgbClr val="0000CC"/>
                </a:solidFill>
              </a:rPr>
              <a:t>Алгоритм введення списку. Використання операції присвоєння</a:t>
            </a:r>
            <a:endParaRPr lang="ru-RU" sz="2400" b="1" dirty="0">
              <a:solidFill>
                <a:srgbClr val="0000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3837" y="1431745"/>
            <a:ext cx="823301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uk-UA" sz="2200" dirty="0" smtClean="0"/>
              <a:t>Ввести кількість елементів списку</a:t>
            </a:r>
            <a:r>
              <a:rPr lang="en-US" sz="2200" dirty="0" smtClean="0"/>
              <a:t> </a:t>
            </a:r>
            <a:endParaRPr lang="uk-UA" sz="2200" dirty="0" smtClean="0"/>
          </a:p>
          <a:p>
            <a:pPr marL="342900" indent="-342900">
              <a:buAutoNum type="arabicPeriod"/>
            </a:pPr>
            <a:r>
              <a:rPr lang="uk-UA" sz="2200" dirty="0" err="1" smtClean="0"/>
              <a:t>Обнулити</a:t>
            </a:r>
            <a:r>
              <a:rPr lang="uk-UA" sz="2200" dirty="0" smtClean="0"/>
              <a:t> список</a:t>
            </a:r>
          </a:p>
          <a:p>
            <a:pPr marL="342900" indent="-342900">
              <a:buAutoNum type="arabicPeriod"/>
            </a:pPr>
            <a:r>
              <a:rPr lang="uk-UA" sz="2200" dirty="0" smtClean="0"/>
              <a:t>Оголосити заголовок циклу </a:t>
            </a:r>
            <a:r>
              <a:rPr lang="en-US" sz="2200" b="1" dirty="0" smtClean="0">
                <a:solidFill>
                  <a:srgbClr val="0000CC"/>
                </a:solidFill>
              </a:rPr>
              <a:t>for</a:t>
            </a:r>
            <a:r>
              <a:rPr lang="uk-UA" sz="2200" dirty="0" smtClean="0">
                <a:solidFill>
                  <a:srgbClr val="0000CC"/>
                </a:solidFill>
              </a:rPr>
              <a:t> </a:t>
            </a:r>
            <a:r>
              <a:rPr lang="uk-UA" sz="2200" dirty="0" smtClean="0"/>
              <a:t>з функцією </a:t>
            </a:r>
            <a:r>
              <a:rPr lang="en-US" sz="2200" dirty="0" smtClean="0"/>
              <a:t> </a:t>
            </a:r>
            <a:r>
              <a:rPr lang="en-US" sz="2200" b="1" dirty="0" smtClean="0">
                <a:solidFill>
                  <a:srgbClr val="0000CC"/>
                </a:solidFill>
              </a:rPr>
              <a:t>range()</a:t>
            </a:r>
            <a:r>
              <a:rPr lang="uk-UA" sz="2200" dirty="0" smtClean="0"/>
              <a:t>, задавши як аргумент довжину списку функцією </a:t>
            </a:r>
            <a:r>
              <a:rPr lang="en-US" sz="2200" b="1" dirty="0" err="1" smtClean="0">
                <a:solidFill>
                  <a:srgbClr val="0000CC"/>
                </a:solidFill>
              </a:rPr>
              <a:t>len</a:t>
            </a:r>
            <a:r>
              <a:rPr lang="en-US" sz="2200" b="1" dirty="0" smtClean="0">
                <a:solidFill>
                  <a:srgbClr val="0000CC"/>
                </a:solidFill>
              </a:rPr>
              <a:t>().</a:t>
            </a:r>
            <a:endParaRPr lang="uk-UA" sz="2200" b="1" dirty="0" smtClean="0">
              <a:solidFill>
                <a:srgbClr val="0000CC"/>
              </a:solidFill>
            </a:endParaRPr>
          </a:p>
          <a:p>
            <a:pPr marL="342900" indent="-342900">
              <a:buAutoNum type="arabicPeriod"/>
            </a:pPr>
            <a:r>
              <a:rPr lang="uk-UA" sz="2200" dirty="0" smtClean="0"/>
              <a:t>В циклі </a:t>
            </a:r>
            <a:r>
              <a:rPr lang="en-US" sz="2200" b="1" dirty="0">
                <a:solidFill>
                  <a:srgbClr val="0000CC"/>
                </a:solidFill>
              </a:rPr>
              <a:t>for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uk-UA" sz="2200" dirty="0" smtClean="0"/>
              <a:t>застосувати функцію </a:t>
            </a:r>
            <a:r>
              <a:rPr lang="en-US" sz="2200" b="1" dirty="0" smtClean="0">
                <a:solidFill>
                  <a:srgbClr val="0000CC"/>
                </a:solidFill>
              </a:rPr>
              <a:t>input() </a:t>
            </a:r>
            <a:r>
              <a:rPr lang="uk-UA" sz="2200" dirty="0" smtClean="0"/>
              <a:t>для введення з клавіатури значення елемента, який присвоїти елементу списку за поточним індексом.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624" y="3548728"/>
            <a:ext cx="4434283" cy="3017172"/>
          </a:xfrm>
          <a:prstGeom prst="rect">
            <a:avLst/>
          </a:prstGeom>
          <a:ln>
            <a:solidFill>
              <a:srgbClr val="0000CC"/>
            </a:solidFill>
          </a:ln>
        </p:spPr>
      </p:pic>
    </p:spTree>
    <p:extLst>
      <p:ext uri="{BB962C8B-B14F-4D97-AF65-F5344CB8AC3E}">
        <p14:creationId xmlns:p14="http://schemas.microsoft.com/office/powerpoint/2010/main" val="380668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8212"/>
            <a:ext cx="7696200" cy="5348288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-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/>
              <a:t>Введення списку з клавіатури</a:t>
            </a:r>
            <a:endParaRPr lang="ru-RU" sz="36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49551" y="938212"/>
            <a:ext cx="878502" cy="8246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700" y="1981200"/>
            <a:ext cx="31623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4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0722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Зміст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94439" y="1091977"/>
            <a:ext cx="6068777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b="1" dirty="0" err="1" smtClean="0"/>
              <a:t>Поняття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масиву</a:t>
            </a:r>
            <a:r>
              <a:rPr lang="ru-RU" sz="2400" b="1" dirty="0" smtClean="0"/>
              <a:t> та </a:t>
            </a:r>
            <a:r>
              <a:rPr lang="uk-UA" sz="2400" b="1" dirty="0" smtClean="0"/>
              <a:t>списку</a:t>
            </a:r>
            <a:endParaRPr lang="en-US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400" b="1" dirty="0" err="1"/>
              <a:t>Продуктивність</a:t>
            </a:r>
            <a:r>
              <a:rPr lang="ru-RU" sz="2400" b="1" dirty="0"/>
              <a:t>  (</a:t>
            </a:r>
            <a:r>
              <a:rPr lang="ru-RU" sz="2400" b="1" dirty="0" err="1"/>
              <a:t>performance</a:t>
            </a:r>
            <a:r>
              <a:rPr lang="ru-RU" sz="2400" b="1" dirty="0"/>
              <a:t>) </a:t>
            </a:r>
            <a:r>
              <a:rPr lang="ru-RU" sz="2400" b="1" dirty="0" err="1" smtClean="0"/>
              <a:t>списків</a:t>
            </a:r>
            <a:endParaRPr lang="en-US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400" b="1" dirty="0" err="1"/>
              <a:t>Створення</a:t>
            </a:r>
            <a:r>
              <a:rPr lang="ru-RU" sz="2400" b="1" dirty="0"/>
              <a:t> </a:t>
            </a:r>
            <a:r>
              <a:rPr lang="ru-RU" sz="2400" b="1" dirty="0" err="1" smtClean="0"/>
              <a:t>списків</a:t>
            </a:r>
            <a:endParaRPr lang="ru-RU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400" b="1" dirty="0" err="1"/>
              <a:t>Індексація</a:t>
            </a:r>
            <a:r>
              <a:rPr lang="en-US" sz="2400" b="1" dirty="0"/>
              <a:t> </a:t>
            </a:r>
            <a:r>
              <a:rPr lang="uk-UA" sz="2400" b="1" dirty="0" smtClean="0"/>
              <a:t>списків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b="1" dirty="0" err="1" smtClean="0"/>
              <a:t>Зрізи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списків</a:t>
            </a:r>
            <a:endParaRPr lang="ru-RU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400" b="1" dirty="0" err="1"/>
              <a:t>Операції</a:t>
            </a:r>
            <a:r>
              <a:rPr lang="ru-RU" sz="2400" b="1" dirty="0"/>
              <a:t> над </a:t>
            </a:r>
            <a:r>
              <a:rPr lang="ru-RU" sz="2400" b="1" dirty="0" smtClean="0"/>
              <a:t>списками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b="1" dirty="0" smtClean="0"/>
              <a:t>Оператор </a:t>
            </a:r>
            <a:r>
              <a:rPr lang="ru-RU" sz="2400" b="1" dirty="0"/>
              <a:t>цикла </a:t>
            </a:r>
            <a:r>
              <a:rPr lang="en-GB" sz="2400" b="1" dirty="0"/>
              <a:t>for</a:t>
            </a:r>
            <a:r>
              <a:rPr lang="uk-UA" sz="2400" b="1" dirty="0"/>
              <a:t> для </a:t>
            </a:r>
            <a:r>
              <a:rPr lang="uk-UA" sz="2400" b="1" dirty="0" smtClean="0"/>
              <a:t>списків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b="1" dirty="0" err="1"/>
              <a:t>Методи</a:t>
            </a:r>
            <a:r>
              <a:rPr lang="ru-RU" sz="2400" b="1" dirty="0"/>
              <a:t> </a:t>
            </a:r>
            <a:r>
              <a:rPr lang="ru-RU" sz="2400" b="1" dirty="0" err="1"/>
              <a:t>класу</a:t>
            </a:r>
            <a:r>
              <a:rPr lang="ru-RU" sz="2400" b="1" dirty="0"/>
              <a:t> </a:t>
            </a:r>
            <a:r>
              <a:rPr lang="ru-RU" sz="2400" b="1" dirty="0" err="1" smtClean="0"/>
              <a:t>списків</a:t>
            </a:r>
            <a:endParaRPr lang="ru-RU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uk-UA" sz="2400" b="1" dirty="0"/>
              <a:t>Введення списку з </a:t>
            </a:r>
            <a:r>
              <a:rPr lang="uk-UA" sz="2400" b="1" dirty="0" smtClean="0"/>
              <a:t>клавіатури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2400" b="1" dirty="0"/>
              <a:t>Виведення </a:t>
            </a:r>
            <a:r>
              <a:rPr lang="uk-UA" sz="2400" b="1" dirty="0" smtClean="0"/>
              <a:t>списків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2400" b="1" dirty="0"/>
              <a:t>Генерація </a:t>
            </a:r>
            <a:r>
              <a:rPr lang="uk-UA" sz="2400" b="1" dirty="0" smtClean="0"/>
              <a:t>списків</a:t>
            </a:r>
            <a:endParaRPr lang="en-US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uk-UA" sz="2400" b="1" dirty="0"/>
              <a:t>Приклад використання методів класу </a:t>
            </a:r>
            <a:r>
              <a:rPr lang="en-US" sz="2400" b="1" dirty="0" smtClean="0"/>
              <a:t>list</a:t>
            </a:r>
            <a:endParaRPr lang="ru-RU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9571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332221" y="1045449"/>
            <a:ext cx="8344479" cy="5335082"/>
            <a:chOff x="332221" y="1045449"/>
            <a:chExt cx="8344479" cy="5335082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332221" y="1045449"/>
              <a:ext cx="689985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74625" indent="-1746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uk-UA" altLang="ru-RU" sz="2400" b="1" dirty="0" smtClean="0">
                  <a:latin typeface="+mn-lt"/>
                </a:rPr>
                <a:t>Як </a:t>
              </a:r>
              <a:r>
                <a:rPr lang="ru-RU" altLang="ru-RU" sz="2400" b="1" dirty="0" smtClean="0">
                  <a:latin typeface="+mn-lt"/>
                </a:rPr>
                <a:t>список в </a:t>
              </a:r>
              <a:r>
                <a:rPr lang="ru-RU" altLang="ru-RU" sz="2400" b="1" dirty="0" err="1" smtClean="0">
                  <a:latin typeface="+mn-lt"/>
                </a:rPr>
                <a:t>квадратних</a:t>
              </a:r>
              <a:r>
                <a:rPr lang="ru-RU" altLang="ru-RU" sz="2400" b="1" dirty="0" smtClean="0">
                  <a:latin typeface="+mn-lt"/>
                </a:rPr>
                <a:t> дужках: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33871" y="1597602"/>
              <a:ext cx="2497138" cy="463550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 marL="179388" indent="-93663" algn="just" fontAlgn="base">
                <a:spcBef>
                  <a:spcPct val="0"/>
                </a:spcBef>
                <a:defRPr/>
              </a:pPr>
              <a:r>
                <a:rPr lang="ru-RU" sz="2400" b="1" dirty="0" err="1">
                  <a:solidFill>
                    <a:srgbClr val="0070C0"/>
                  </a:solidFill>
                  <a:latin typeface="Courier New"/>
                  <a:ea typeface="Times New Roman"/>
                </a:rPr>
                <a:t>print</a:t>
              </a:r>
              <a:r>
                <a:rPr lang="ru-RU" sz="2400" b="1" dirty="0">
                  <a:solidFill>
                    <a:srgbClr val="000000"/>
                  </a:solidFill>
                  <a:latin typeface="Calibri"/>
                  <a:ea typeface="Times New Roman"/>
                </a:rPr>
                <a:t> </a:t>
              </a:r>
              <a:r>
                <a:rPr lang="ru-RU" sz="2400" b="1" dirty="0">
                  <a:solidFill>
                    <a:srgbClr val="000000"/>
                  </a:solidFill>
                  <a:latin typeface="Courier New"/>
                  <a:ea typeface="Times New Roman"/>
                </a:rPr>
                <a:t>( A )</a:t>
              </a:r>
            </a:p>
          </p:txBody>
        </p:sp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5612825" y="1681949"/>
              <a:ext cx="306387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74625" indent="-1746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ru-RU" sz="2400" b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[1, 2, 3, 4, 5]</a:t>
              </a:r>
              <a:endParaRPr lang="ru-RU" altLang="ru-RU" sz="24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332221" y="2075440"/>
              <a:ext cx="45862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74625" indent="-1746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ru-RU" altLang="ru-RU" sz="2400" b="1" dirty="0" smtClean="0">
                  <a:latin typeface="+mn-lt"/>
                </a:rPr>
                <a:t>В рядок через </a:t>
              </a:r>
              <a:r>
                <a:rPr lang="ru-RU" altLang="ru-RU" sz="2400" b="1" dirty="0" err="1" smtClean="0">
                  <a:latin typeface="+mn-lt"/>
                </a:rPr>
                <a:t>пробіл</a:t>
              </a:r>
              <a:r>
                <a:rPr lang="ru-RU" altLang="ru-RU" sz="2400" b="1" dirty="0" smtClean="0">
                  <a:latin typeface="+mn-lt"/>
                </a:rPr>
                <a:t>:</a:t>
              </a:r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833871" y="2608840"/>
              <a:ext cx="4983163" cy="833437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 marL="179388" indent="-93663" algn="just" fontAlgn="base">
                <a:spcBef>
                  <a:spcPct val="0"/>
                </a:spcBef>
                <a:defRPr/>
              </a:pPr>
              <a:r>
                <a:rPr lang="ru-RU" sz="2400" b="1" dirty="0" err="1">
                  <a:solidFill>
                    <a:srgbClr val="0000FF"/>
                  </a:solidFill>
                  <a:latin typeface="Courier New"/>
                  <a:ea typeface="Times New Roman"/>
                </a:rPr>
                <a:t>for</a:t>
              </a:r>
              <a:r>
                <a:rPr lang="ru-RU" sz="2400" b="1" dirty="0">
                  <a:solidFill>
                    <a:srgbClr val="000000"/>
                  </a:solidFill>
                  <a:latin typeface="Courier New"/>
                  <a:ea typeface="Times New Roman"/>
                </a:rPr>
                <a:t> i </a:t>
              </a:r>
              <a:r>
                <a:rPr lang="ru-RU" sz="2400" b="1" dirty="0" err="1">
                  <a:solidFill>
                    <a:srgbClr val="0000FF"/>
                  </a:solidFill>
                  <a:latin typeface="Courier New"/>
                  <a:ea typeface="Times New Roman"/>
                </a:rPr>
                <a:t>in</a:t>
              </a:r>
              <a:r>
                <a:rPr lang="ru-RU" sz="2400" b="1" dirty="0">
                  <a:solidFill>
                    <a:srgbClr val="000000"/>
                  </a:solidFill>
                  <a:latin typeface="Courier New"/>
                  <a:ea typeface="Times New Roman"/>
                </a:rPr>
                <a:t> </a:t>
              </a:r>
              <a:r>
                <a:rPr lang="ru-RU" sz="2400" b="1" dirty="0" err="1" smtClean="0">
                  <a:solidFill>
                    <a:srgbClr val="0070C0"/>
                  </a:solidFill>
                  <a:latin typeface="Courier New"/>
                  <a:ea typeface="Times New Roman"/>
                </a:rPr>
                <a:t>range</a:t>
              </a:r>
              <a:r>
                <a:rPr lang="ru-RU" sz="2400" b="1" dirty="0" smtClean="0">
                  <a:solidFill>
                    <a:srgbClr val="000000"/>
                  </a:solidFill>
                  <a:latin typeface="Courier New"/>
                  <a:ea typeface="Times New Roman"/>
                </a:rPr>
                <a:t>(</a:t>
              </a:r>
              <a:r>
                <a:rPr lang="en-US" sz="2400" b="1" dirty="0" smtClean="0">
                  <a:solidFill>
                    <a:srgbClr val="000000"/>
                  </a:solidFill>
                  <a:latin typeface="Courier New"/>
                  <a:ea typeface="Times New Roman"/>
                </a:rPr>
                <a:t>n</a:t>
              </a:r>
              <a:r>
                <a:rPr lang="ru-RU" sz="2400" b="1" dirty="0" smtClean="0">
                  <a:solidFill>
                    <a:srgbClr val="000000"/>
                  </a:solidFill>
                  <a:latin typeface="Courier New"/>
                  <a:ea typeface="Times New Roman"/>
                </a:rPr>
                <a:t>):</a:t>
              </a:r>
              <a:endParaRPr lang="ru-RU" sz="2400" b="1" dirty="0">
                <a:solidFill>
                  <a:srgbClr val="000000"/>
                </a:solidFill>
                <a:latin typeface="Courier New"/>
                <a:ea typeface="Times New Roman"/>
              </a:endParaRPr>
            </a:p>
            <a:p>
              <a:pPr marL="179388" indent="-93663" algn="just" fontAlgn="base">
                <a:spcBef>
                  <a:spcPct val="0"/>
                </a:spcBef>
                <a:defRPr/>
              </a:pPr>
              <a:r>
                <a:rPr lang="en-US" sz="2400" b="1" dirty="0">
                  <a:solidFill>
                    <a:srgbClr val="000000"/>
                  </a:solidFill>
                  <a:latin typeface="Courier New"/>
                  <a:ea typeface="Times New Roman"/>
                </a:rPr>
                <a:t>  </a:t>
              </a:r>
              <a:r>
                <a:rPr lang="en-US" sz="2400" b="1" dirty="0">
                  <a:solidFill>
                    <a:srgbClr val="0070C0"/>
                  </a:solidFill>
                  <a:latin typeface="Courier New"/>
                  <a:ea typeface="Times New Roman"/>
                </a:rPr>
                <a:t>print</a:t>
              </a:r>
              <a:r>
                <a:rPr lang="en-US" sz="2400" b="1" dirty="0">
                  <a:solidFill>
                    <a:srgbClr val="000000"/>
                  </a:solidFill>
                  <a:latin typeface="Calibri"/>
                  <a:ea typeface="Times New Roman"/>
                </a:rPr>
                <a:t> </a:t>
              </a:r>
              <a:r>
                <a:rPr lang="en-US" sz="2400" b="1" dirty="0">
                  <a:solidFill>
                    <a:srgbClr val="000000"/>
                  </a:solidFill>
                  <a:latin typeface="Courier New"/>
                  <a:ea typeface="Times New Roman"/>
                </a:rPr>
                <a:t>( A[</a:t>
              </a:r>
              <a:r>
                <a:rPr lang="en-US" sz="2400" b="1" dirty="0" err="1">
                  <a:solidFill>
                    <a:srgbClr val="000000"/>
                  </a:solidFill>
                  <a:latin typeface="Courier New"/>
                  <a:ea typeface="Times New Roman"/>
                </a:rPr>
                <a:t>i</a:t>
              </a:r>
              <a:r>
                <a:rPr lang="en-US" sz="2400" b="1" dirty="0">
                  <a:solidFill>
                    <a:srgbClr val="000000"/>
                  </a:solidFill>
                  <a:latin typeface="Courier New"/>
                  <a:ea typeface="Times New Roman"/>
                </a:rPr>
                <a:t>], end</a:t>
              </a:r>
              <a:r>
                <a:rPr lang="en-US" sz="2400" b="1" dirty="0">
                  <a:solidFill>
                    <a:srgbClr val="000000"/>
                  </a:solidFill>
                  <a:latin typeface="Calibri"/>
                  <a:ea typeface="Times New Roman"/>
                </a:rPr>
                <a:t> </a:t>
              </a:r>
              <a:r>
                <a:rPr lang="en-US" sz="2400" b="1" dirty="0">
                  <a:solidFill>
                    <a:srgbClr val="000000"/>
                  </a:solidFill>
                  <a:latin typeface="Courier New"/>
                  <a:ea typeface="Times New Roman"/>
                </a:rPr>
                <a:t>=</a:t>
              </a:r>
              <a:r>
                <a:rPr lang="en-US" sz="2400" b="1" dirty="0">
                  <a:solidFill>
                    <a:srgbClr val="000000"/>
                  </a:solidFill>
                  <a:latin typeface="Calibri"/>
                  <a:ea typeface="Times New Roman"/>
                </a:rPr>
                <a:t> </a:t>
              </a:r>
              <a:r>
                <a:rPr lang="en-US" sz="2400" b="1" dirty="0">
                  <a:solidFill>
                    <a:srgbClr val="C00000"/>
                  </a:solidFill>
                  <a:latin typeface="Courier New"/>
                  <a:ea typeface="Times New Roman"/>
                </a:rPr>
                <a:t>" "</a:t>
              </a:r>
              <a:r>
                <a:rPr lang="en-US" sz="2400" b="1" dirty="0">
                  <a:solidFill>
                    <a:srgbClr val="000000"/>
                  </a:solidFill>
                  <a:latin typeface="Courier New"/>
                  <a:ea typeface="Times New Roman"/>
                </a:rPr>
                <a:t> )</a:t>
              </a:r>
              <a:endParaRPr lang="ru-RU" sz="2400" b="1" dirty="0">
                <a:solidFill>
                  <a:srgbClr val="000000"/>
                </a:solidFill>
                <a:latin typeface="Courier New"/>
                <a:ea typeface="Times New Roman"/>
              </a:endParaRPr>
            </a:p>
          </p:txBody>
        </p:sp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6318684" y="2912053"/>
              <a:ext cx="202088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74625" indent="-1746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ru-RU" sz="2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1 2 3 4 5</a:t>
              </a:r>
              <a:endParaRPr lang="ru-RU" altLang="ru-RU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Text Box 4"/>
            <p:cNvSpPr txBox="1">
              <a:spLocks noChangeArrowheads="1"/>
            </p:cNvSpPr>
            <p:nvPr/>
          </p:nvSpPr>
          <p:spPr bwMode="auto">
            <a:xfrm>
              <a:off x="332221" y="3431165"/>
              <a:ext cx="45862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74625" indent="-1746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uk-UA" altLang="ru-RU" sz="2400" b="1" dirty="0" smtClean="0">
                  <a:latin typeface="+mn-lt"/>
                </a:rPr>
                <a:t>або </a:t>
              </a:r>
              <a:r>
                <a:rPr lang="ru-RU" altLang="ru-RU" sz="2400" b="1" dirty="0" smtClean="0">
                  <a:latin typeface="+mn-lt"/>
                </a:rPr>
                <a:t>так:</a:t>
              </a:r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833871" y="3867727"/>
              <a:ext cx="4983163" cy="833438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 marL="179388" indent="-93663" algn="just" fontAlgn="base">
                <a:spcBef>
                  <a:spcPct val="0"/>
                </a:spcBef>
                <a:defRPr/>
              </a:pPr>
              <a:r>
                <a:rPr lang="ru-RU" sz="2400" b="1" dirty="0" err="1">
                  <a:solidFill>
                    <a:srgbClr val="0000FF"/>
                  </a:solidFill>
                  <a:latin typeface="Courier New"/>
                  <a:ea typeface="Times New Roman"/>
                </a:rPr>
                <a:t>for</a:t>
              </a:r>
              <a:r>
                <a:rPr lang="ru-RU" sz="2400" b="1" dirty="0">
                  <a:solidFill>
                    <a:srgbClr val="000000"/>
                  </a:solidFill>
                  <a:latin typeface="Courier New"/>
                  <a:ea typeface="Times New Roman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Courier New"/>
                  <a:ea typeface="Times New Roman"/>
                </a:rPr>
                <a:t>x</a:t>
              </a:r>
              <a:r>
                <a:rPr lang="ru-RU" sz="2400" b="1" dirty="0">
                  <a:solidFill>
                    <a:srgbClr val="000000"/>
                  </a:solidFill>
                  <a:latin typeface="Courier New"/>
                  <a:ea typeface="Times New Roman"/>
                </a:rPr>
                <a:t> </a:t>
              </a:r>
              <a:r>
                <a:rPr lang="ru-RU" sz="2400" b="1" dirty="0" err="1">
                  <a:solidFill>
                    <a:srgbClr val="0000FF"/>
                  </a:solidFill>
                  <a:latin typeface="Courier New"/>
                  <a:ea typeface="Times New Roman"/>
                </a:rPr>
                <a:t>in</a:t>
              </a:r>
              <a:r>
                <a:rPr lang="ru-RU" sz="2400" b="1" dirty="0">
                  <a:solidFill>
                    <a:srgbClr val="000000"/>
                  </a:solidFill>
                  <a:latin typeface="Courier New"/>
                  <a:ea typeface="Times New Roman"/>
                </a:rPr>
                <a:t> </a:t>
              </a:r>
              <a:r>
                <a:rPr lang="en-US" sz="2400" b="1" dirty="0">
                  <a:solidFill>
                    <a:srgbClr val="000000"/>
                  </a:solidFill>
                  <a:latin typeface="Courier New"/>
                  <a:ea typeface="Times New Roman"/>
                </a:rPr>
                <a:t>A</a:t>
              </a:r>
              <a:r>
                <a:rPr lang="ru-RU" sz="2400" b="1" dirty="0">
                  <a:solidFill>
                    <a:srgbClr val="000000"/>
                  </a:solidFill>
                  <a:latin typeface="Courier New"/>
                  <a:ea typeface="Times New Roman"/>
                </a:rPr>
                <a:t>:</a:t>
              </a:r>
            </a:p>
            <a:p>
              <a:pPr marL="179388" indent="-93663" algn="just" fontAlgn="base">
                <a:spcBef>
                  <a:spcPct val="0"/>
                </a:spcBef>
                <a:defRPr/>
              </a:pPr>
              <a:r>
                <a:rPr lang="en-US" sz="2400" b="1" dirty="0">
                  <a:solidFill>
                    <a:srgbClr val="000000"/>
                  </a:solidFill>
                  <a:latin typeface="Courier New"/>
                  <a:ea typeface="Times New Roman"/>
                </a:rPr>
                <a:t>  </a:t>
              </a:r>
              <a:r>
                <a:rPr lang="en-US" sz="2400" b="1" dirty="0">
                  <a:solidFill>
                    <a:srgbClr val="0070C0"/>
                  </a:solidFill>
                  <a:latin typeface="Courier New"/>
                  <a:ea typeface="Times New Roman"/>
                </a:rPr>
                <a:t>print</a:t>
              </a:r>
              <a:r>
                <a:rPr lang="en-US" sz="2400" b="1" dirty="0">
                  <a:solidFill>
                    <a:srgbClr val="000000"/>
                  </a:solidFill>
                  <a:latin typeface="Calibri"/>
                  <a:ea typeface="Times New Roman"/>
                </a:rPr>
                <a:t> </a:t>
              </a:r>
              <a:r>
                <a:rPr lang="en-US" sz="2400" b="1" dirty="0">
                  <a:solidFill>
                    <a:srgbClr val="000000"/>
                  </a:solidFill>
                  <a:latin typeface="Courier New"/>
                  <a:ea typeface="Times New Roman"/>
                </a:rPr>
                <a:t>( x, end</a:t>
              </a:r>
              <a:r>
                <a:rPr lang="en-US" sz="2400" b="1" dirty="0">
                  <a:solidFill>
                    <a:srgbClr val="000000"/>
                  </a:solidFill>
                  <a:latin typeface="Calibri"/>
                  <a:ea typeface="Times New Roman"/>
                </a:rPr>
                <a:t> </a:t>
              </a:r>
              <a:r>
                <a:rPr lang="en-US" sz="2400" b="1" dirty="0">
                  <a:solidFill>
                    <a:srgbClr val="000000"/>
                  </a:solidFill>
                  <a:latin typeface="Courier New"/>
                  <a:ea typeface="Times New Roman"/>
                </a:rPr>
                <a:t>=</a:t>
              </a:r>
              <a:r>
                <a:rPr lang="en-US" sz="2400" b="1" dirty="0">
                  <a:solidFill>
                    <a:srgbClr val="000000"/>
                  </a:solidFill>
                  <a:latin typeface="Calibri"/>
                  <a:ea typeface="Times New Roman"/>
                </a:rPr>
                <a:t> </a:t>
              </a:r>
              <a:r>
                <a:rPr lang="en-US" sz="2400" b="1" dirty="0">
                  <a:solidFill>
                    <a:srgbClr val="C00000"/>
                  </a:solidFill>
                  <a:latin typeface="Courier New"/>
                  <a:ea typeface="Times New Roman"/>
                </a:rPr>
                <a:t>" "</a:t>
              </a:r>
              <a:r>
                <a:rPr lang="en-US" sz="2400" b="1" dirty="0">
                  <a:solidFill>
                    <a:srgbClr val="000000"/>
                  </a:solidFill>
                  <a:latin typeface="Courier New"/>
                  <a:ea typeface="Times New Roman"/>
                </a:rPr>
                <a:t> )</a:t>
              </a:r>
              <a:endParaRPr lang="ru-RU" sz="2400" b="1" dirty="0">
                <a:solidFill>
                  <a:srgbClr val="000000"/>
                </a:solidFill>
                <a:latin typeface="Courier New"/>
                <a:ea typeface="Times New Roman"/>
              </a:endParaRPr>
            </a:p>
          </p:txBody>
        </p:sp>
        <p:sp>
          <p:nvSpPr>
            <p:cNvPr id="20" name="Text Box 4"/>
            <p:cNvSpPr txBox="1">
              <a:spLocks noChangeArrowheads="1"/>
            </p:cNvSpPr>
            <p:nvPr/>
          </p:nvSpPr>
          <p:spPr bwMode="auto">
            <a:xfrm>
              <a:off x="6318684" y="4214821"/>
              <a:ext cx="202088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74625" indent="-1746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ru-RU" sz="2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1 2 3 4 5</a:t>
              </a:r>
              <a:endParaRPr lang="ru-RU" altLang="ru-RU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5"/>
            <p:cNvSpPr>
              <a:spLocks noChangeArrowheads="1"/>
            </p:cNvSpPr>
            <p:nvPr/>
          </p:nvSpPr>
          <p:spPr bwMode="auto">
            <a:xfrm>
              <a:off x="833871" y="5150427"/>
              <a:ext cx="2497138" cy="463550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 marL="179388" indent="-93663" algn="just" fontAlgn="base">
                <a:spcBef>
                  <a:spcPct val="0"/>
                </a:spcBef>
                <a:defRPr/>
              </a:pPr>
              <a:r>
                <a:rPr lang="ru-RU" sz="2400" b="1" dirty="0" err="1">
                  <a:solidFill>
                    <a:srgbClr val="0070C0"/>
                  </a:solidFill>
                  <a:latin typeface="Courier New"/>
                  <a:ea typeface="Times New Roman"/>
                </a:rPr>
                <a:t>print</a:t>
              </a:r>
              <a:r>
                <a:rPr lang="ru-RU" sz="2400" b="1" dirty="0">
                  <a:solidFill>
                    <a:srgbClr val="000000"/>
                  </a:solidFill>
                  <a:latin typeface="Calibri"/>
                  <a:ea typeface="Times New Roman"/>
                </a:rPr>
                <a:t> </a:t>
              </a:r>
              <a:r>
                <a:rPr lang="ru-RU" sz="2400" b="1" dirty="0">
                  <a:solidFill>
                    <a:srgbClr val="000000"/>
                  </a:solidFill>
                  <a:latin typeface="Courier New"/>
                  <a:ea typeface="Times New Roman"/>
                </a:rPr>
                <a:t>( </a:t>
              </a:r>
              <a:r>
                <a:rPr lang="en-US" sz="2400" b="1" dirty="0">
                  <a:solidFill>
                    <a:srgbClr val="000000"/>
                  </a:solidFill>
                  <a:latin typeface="Courier New"/>
                  <a:ea typeface="Times New Roman"/>
                </a:rPr>
                <a:t>*</a:t>
              </a:r>
              <a:r>
                <a:rPr lang="ru-RU" sz="2400" b="1" dirty="0">
                  <a:solidFill>
                    <a:srgbClr val="000000"/>
                  </a:solidFill>
                  <a:latin typeface="Courier New"/>
                  <a:ea typeface="Times New Roman"/>
                </a:rPr>
                <a:t>A )</a:t>
              </a:r>
            </a:p>
          </p:txBody>
        </p:sp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4350184" y="5150427"/>
              <a:ext cx="4295775" cy="463550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 marL="179388" indent="-93663" algn="just" fontAlgn="base">
                <a:spcBef>
                  <a:spcPct val="0"/>
                </a:spcBef>
                <a:defRPr/>
              </a:pPr>
              <a:r>
                <a:rPr lang="ru-RU" sz="2400" b="1" dirty="0" err="1">
                  <a:solidFill>
                    <a:srgbClr val="0070C0"/>
                  </a:solidFill>
                  <a:latin typeface="Courier New"/>
                  <a:ea typeface="Times New Roman"/>
                </a:rPr>
                <a:t>print</a:t>
              </a:r>
              <a:r>
                <a:rPr lang="ru-RU" sz="2400" b="1" dirty="0">
                  <a:solidFill>
                    <a:srgbClr val="000000"/>
                  </a:solidFill>
                  <a:latin typeface="Calibri"/>
                  <a:ea typeface="Times New Roman"/>
                </a:rPr>
                <a:t> </a:t>
              </a:r>
              <a:r>
                <a:rPr lang="ru-RU" sz="2400" b="1" dirty="0">
                  <a:solidFill>
                    <a:srgbClr val="000000"/>
                  </a:solidFill>
                  <a:latin typeface="Courier New"/>
                  <a:ea typeface="Times New Roman"/>
                </a:rPr>
                <a:t>(</a:t>
              </a:r>
              <a:r>
                <a:rPr lang="ru-RU" sz="2400" b="1" dirty="0">
                  <a:solidFill>
                    <a:srgbClr val="00B0F0"/>
                  </a:solidFill>
                  <a:latin typeface="Courier New"/>
                  <a:ea typeface="Times New Roman"/>
                </a:rPr>
                <a:t>1</a:t>
              </a:r>
              <a:r>
                <a:rPr lang="en-US" sz="2400" b="1" dirty="0">
                  <a:solidFill>
                    <a:srgbClr val="000000"/>
                  </a:solidFill>
                  <a:latin typeface="Courier New"/>
                  <a:ea typeface="Times New Roman"/>
                </a:rPr>
                <a:t>, </a:t>
              </a:r>
              <a:r>
                <a:rPr lang="en-US" sz="2400" b="1" dirty="0">
                  <a:solidFill>
                    <a:srgbClr val="00B0F0"/>
                  </a:solidFill>
                  <a:latin typeface="Courier New"/>
                  <a:ea typeface="Times New Roman"/>
                </a:rPr>
                <a:t>2</a:t>
              </a:r>
              <a:r>
                <a:rPr lang="en-US" sz="2400" b="1" dirty="0">
                  <a:solidFill>
                    <a:srgbClr val="000000"/>
                  </a:solidFill>
                  <a:latin typeface="Courier New"/>
                  <a:ea typeface="Times New Roman"/>
                </a:rPr>
                <a:t>, </a:t>
              </a:r>
              <a:r>
                <a:rPr lang="en-US" sz="2400" b="1" dirty="0">
                  <a:solidFill>
                    <a:srgbClr val="00B0F0"/>
                  </a:solidFill>
                  <a:latin typeface="Courier New"/>
                  <a:ea typeface="Times New Roman"/>
                </a:rPr>
                <a:t>3</a:t>
              </a:r>
              <a:r>
                <a:rPr lang="en-US" sz="2400" b="1" dirty="0">
                  <a:solidFill>
                    <a:srgbClr val="000000"/>
                  </a:solidFill>
                  <a:latin typeface="Courier New"/>
                  <a:ea typeface="Times New Roman"/>
                </a:rPr>
                <a:t>, </a:t>
              </a:r>
              <a:r>
                <a:rPr lang="en-US" sz="2400" b="1" dirty="0">
                  <a:solidFill>
                    <a:srgbClr val="00B0F0"/>
                  </a:solidFill>
                  <a:latin typeface="Courier New"/>
                  <a:ea typeface="Times New Roman"/>
                </a:rPr>
                <a:t>4</a:t>
              </a:r>
              <a:r>
                <a:rPr lang="en-US" sz="2400" b="1" dirty="0">
                  <a:solidFill>
                    <a:srgbClr val="000000"/>
                  </a:solidFill>
                  <a:latin typeface="Courier New"/>
                  <a:ea typeface="Times New Roman"/>
                </a:rPr>
                <a:t>, </a:t>
              </a:r>
              <a:r>
                <a:rPr lang="en-US" sz="2400" b="1" dirty="0">
                  <a:solidFill>
                    <a:srgbClr val="00B0F0"/>
                  </a:solidFill>
                  <a:latin typeface="Courier New"/>
                  <a:ea typeface="Times New Roman"/>
                </a:rPr>
                <a:t>5</a:t>
              </a:r>
              <a:r>
                <a:rPr lang="ru-RU" sz="2400" b="1" dirty="0">
                  <a:solidFill>
                    <a:srgbClr val="000000"/>
                  </a:solidFill>
                  <a:latin typeface="Courier New"/>
                  <a:ea typeface="Times New Roman"/>
                </a:rPr>
                <a:t>)</a:t>
              </a:r>
            </a:p>
          </p:txBody>
        </p:sp>
        <p:sp>
          <p:nvSpPr>
            <p:cNvPr id="28" name="Двойная стрелка влево/вправо 27"/>
            <p:cNvSpPr>
              <a:spLocks noChangeArrowheads="1"/>
            </p:cNvSpPr>
            <p:nvPr/>
          </p:nvSpPr>
          <p:spPr bwMode="auto">
            <a:xfrm>
              <a:off x="3567546" y="5279015"/>
              <a:ext cx="522288" cy="250825"/>
            </a:xfrm>
            <a:prstGeom prst="leftRightArrow">
              <a:avLst>
                <a:gd name="adj1" fmla="val 50000"/>
                <a:gd name="adj2" fmla="val 49888"/>
              </a:avLst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alt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23" name="Text Box 4"/>
            <p:cNvSpPr txBox="1">
              <a:spLocks noChangeArrowheads="1"/>
            </p:cNvSpPr>
            <p:nvPr/>
          </p:nvSpPr>
          <p:spPr bwMode="auto">
            <a:xfrm>
              <a:off x="6318684" y="5918569"/>
              <a:ext cx="202088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74625" indent="-1746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ru-RU" sz="2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1 2 3 4 5</a:t>
              </a:r>
              <a:endParaRPr lang="ru-RU" altLang="ru-RU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99580" y="8884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Виведення списку (масиву) на екран</a:t>
            </a:r>
            <a:endParaRPr lang="ru-RU" sz="3600" b="1" dirty="0"/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443058" y="4715452"/>
            <a:ext cx="4586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uk-UA" altLang="ru-RU" sz="2400" b="1" dirty="0" smtClean="0">
                <a:latin typeface="+mn-lt"/>
              </a:rPr>
              <a:t>або </a:t>
            </a:r>
            <a:r>
              <a:rPr lang="ru-RU" altLang="ru-RU" sz="2400" b="1" dirty="0" smtClean="0">
                <a:latin typeface="+mn-lt"/>
              </a:rPr>
              <a:t>так:</a:t>
            </a:r>
          </a:p>
        </p:txBody>
      </p:sp>
      <p:sp>
        <p:nvSpPr>
          <p:cNvPr id="3" name="Стрелка вниз 2"/>
          <p:cNvSpPr/>
          <p:nvPr/>
        </p:nvSpPr>
        <p:spPr>
          <a:xfrm>
            <a:off x="7232073" y="5613977"/>
            <a:ext cx="249382" cy="315768"/>
          </a:xfrm>
          <a:prstGeom prst="downArrow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5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-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Виведення списків</a:t>
            </a:r>
            <a:endParaRPr lang="ru-RU" sz="36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49551" y="938212"/>
            <a:ext cx="878502" cy="82460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112" y="3200400"/>
            <a:ext cx="4179888" cy="328311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34057"/>
            <a:ext cx="4964229" cy="27388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64112" y="1950435"/>
            <a:ext cx="4090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1. Використання довжини списку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0000CC"/>
                </a:solidFill>
              </a:rPr>
              <a:t>len</a:t>
            </a:r>
            <a:r>
              <a:rPr lang="en-US" sz="2400" b="1" dirty="0" smtClean="0">
                <a:solidFill>
                  <a:srgbClr val="0000CC"/>
                </a:solidFill>
              </a:rPr>
              <a:t>()</a:t>
            </a:r>
            <a:endParaRPr lang="ru-RU" sz="2400" b="1" dirty="0">
              <a:solidFill>
                <a:srgbClr val="0000C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4160559"/>
            <a:ext cx="3791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/>
              <a:t>2. Використання операції </a:t>
            </a:r>
            <a:r>
              <a:rPr lang="en-US" sz="2400" b="1" dirty="0" smtClean="0">
                <a:solidFill>
                  <a:srgbClr val="0000CC"/>
                </a:solidFill>
              </a:rPr>
              <a:t>in</a:t>
            </a:r>
            <a:endParaRPr lang="ru-RU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2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92868"/>
            <a:ext cx="8770144" cy="471488"/>
          </a:xfrm>
        </p:spPr>
        <p:txBody>
          <a:bodyPr>
            <a:noAutofit/>
          </a:bodyPr>
          <a:lstStyle/>
          <a:p>
            <a:pPr algn="ctr"/>
            <a:r>
              <a:rPr lang="ru-RU" altLang="ru-RU" sz="3600" b="1" dirty="0" err="1" smtClean="0">
                <a:latin typeface="+mn-lt"/>
              </a:rPr>
              <a:t>Генератори</a:t>
            </a:r>
            <a:r>
              <a:rPr lang="ru-RU" altLang="ru-RU" sz="3600" b="1" dirty="0" smtClean="0">
                <a:latin typeface="+mn-lt"/>
              </a:rPr>
              <a:t> </a:t>
            </a:r>
            <a:r>
              <a:rPr lang="ru-RU" altLang="ru-RU" sz="3600" b="1" dirty="0" err="1" smtClean="0">
                <a:latin typeface="+mn-lt"/>
              </a:rPr>
              <a:t>списків</a:t>
            </a:r>
            <a:endParaRPr lang="ru-RU" altLang="ru-RU" sz="3600" b="1" dirty="0" smtClean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71488" y="968375"/>
            <a:ext cx="6994525" cy="52228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A</a:t>
            </a:r>
            <a:r>
              <a:rPr lang="en-US" sz="2800" b="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=[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  <a:ea typeface="Times New Roman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ea typeface="Times New Roman"/>
              </a:rPr>
              <a:t> </a:t>
            </a:r>
            <a:r>
              <a:rPr lang="en-US" sz="2800" b="1" dirty="0">
                <a:solidFill>
                  <a:srgbClr val="0000FF"/>
                </a:solidFill>
                <a:latin typeface="Courier New"/>
                <a:ea typeface="Times New Roman"/>
              </a:rPr>
              <a:t>for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  <a:ea typeface="Times New Roman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ea typeface="Times New Roman"/>
              </a:rPr>
              <a:t>in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range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(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10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)</a:t>
            </a:r>
            <a:r>
              <a:rPr lang="en-US" sz="2800" b="1" dirty="0">
                <a:solidFill>
                  <a:srgbClr val="000000"/>
                </a:solidFill>
                <a:ea typeface="Times New Roman"/>
              </a:rPr>
              <a:t> 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]</a:t>
            </a:r>
            <a:endParaRPr lang="ru-RU" sz="2800" b="1" dirty="0">
              <a:solidFill>
                <a:srgbClr val="000000"/>
              </a:solidFill>
              <a:latin typeface="Courier New"/>
              <a:ea typeface="Times New Roman"/>
            </a:endParaRPr>
          </a:p>
        </p:txBody>
      </p:sp>
      <p:sp>
        <p:nvSpPr>
          <p:cNvPr id="24" name="Прямоугольник 23"/>
          <p:cNvSpPr>
            <a:spLocks noChangeArrowheads="1"/>
          </p:cNvSpPr>
          <p:nvPr/>
        </p:nvSpPr>
        <p:spPr bwMode="auto">
          <a:xfrm>
            <a:off x="1054100" y="1512888"/>
            <a:ext cx="576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ru-RU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ru-RU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ru-RU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ru-RU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ru-RU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</a:t>
            </a:r>
            <a:r>
              <a:rPr lang="ru-RU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</a:t>
            </a:r>
            <a:r>
              <a:rPr lang="ru-RU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</a:t>
            </a:r>
            <a:r>
              <a:rPr lang="ru-RU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</a:t>
            </a:r>
            <a:r>
              <a:rPr lang="ru-RU" altLang="ru-RU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ru-RU" altLang="ru-RU" dirty="0" smtClean="0">
              <a:solidFill>
                <a:srgbClr val="000000"/>
              </a:solidFill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471488" y="2097088"/>
            <a:ext cx="6994525" cy="5238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A</a:t>
            </a:r>
            <a:r>
              <a:rPr lang="en-US" sz="2800" b="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=[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  <a:ea typeface="Times New Roman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*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  <a:ea typeface="Times New Roman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ea typeface="Times New Roman"/>
              </a:rPr>
              <a:t> </a:t>
            </a:r>
            <a:r>
              <a:rPr lang="en-US" sz="2800" b="1" dirty="0">
                <a:solidFill>
                  <a:srgbClr val="0000FF"/>
                </a:solidFill>
                <a:latin typeface="Courier New"/>
                <a:ea typeface="Times New Roman"/>
              </a:rPr>
              <a:t>for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  <a:ea typeface="Times New Roman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ea typeface="Times New Roman"/>
              </a:rPr>
              <a:t>in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range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(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10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)</a:t>
            </a:r>
            <a:r>
              <a:rPr lang="en-US" sz="2800" b="1" dirty="0">
                <a:solidFill>
                  <a:srgbClr val="000000"/>
                </a:solidFill>
                <a:ea typeface="Times New Roman"/>
              </a:rPr>
              <a:t> 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]</a:t>
            </a:r>
            <a:endParaRPr lang="ru-RU" sz="2800" b="1" dirty="0">
              <a:solidFill>
                <a:srgbClr val="000000"/>
              </a:solidFill>
              <a:latin typeface="Courier New"/>
              <a:ea typeface="Times New Roman"/>
            </a:endParaRPr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auto">
          <a:xfrm>
            <a:off x="1054100" y="2643188"/>
            <a:ext cx="70564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ru-RU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ru-RU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</a:t>
            </a:r>
            <a:r>
              <a:rPr lang="ru-RU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16</a:t>
            </a:r>
            <a:r>
              <a:rPr lang="ru-RU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25</a:t>
            </a:r>
            <a:r>
              <a:rPr lang="ru-RU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36</a:t>
            </a:r>
            <a:r>
              <a:rPr lang="ru-RU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49</a:t>
            </a:r>
            <a:r>
              <a:rPr lang="ru-RU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64</a:t>
            </a:r>
            <a:r>
              <a:rPr lang="ru-RU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81</a:t>
            </a:r>
            <a:r>
              <a:rPr lang="ru-RU" altLang="ru-RU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ru-RU" altLang="ru-RU" dirty="0" smtClean="0">
              <a:solidFill>
                <a:srgbClr val="000000"/>
              </a:solidFill>
            </a:endParaRP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6426200" y="1609725"/>
            <a:ext cx="2578100" cy="663575"/>
            <a:chOff x="433" y="3902"/>
            <a:chExt cx="1624" cy="418"/>
          </a:xfrm>
        </p:grpSpPr>
        <p:sp>
          <p:nvSpPr>
            <p:cNvPr id="14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1330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ru-RU" sz="2400" b="1" dirty="0">
                  <a:solidFill>
                    <a:srgbClr val="000000"/>
                  </a:solidFill>
                </a:rPr>
                <a:t>  </a:t>
              </a:r>
              <a:r>
                <a:rPr lang="ru-RU" sz="2400" b="1" dirty="0" err="1" smtClean="0">
                  <a:solidFill>
                    <a:srgbClr val="000000"/>
                  </a:solidFill>
                </a:rPr>
                <a:t>Що</a:t>
              </a:r>
              <a:r>
                <a:rPr lang="ru-RU" sz="2400" b="1" dirty="0" smtClean="0">
                  <a:solidFill>
                    <a:srgbClr val="000000"/>
                  </a:solidFill>
                </a:rPr>
                <a:t> буде?</a:t>
              </a:r>
              <a:endParaRPr lang="ru-RU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10258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4400" smtClean="0">
                  <a:solidFill>
                    <a:srgbClr val="FFFFFF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 smtClean="0">
                <a:solidFill>
                  <a:srgbClr val="FFFFFF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7" name="Прямоугольник 16"/>
          <p:cNvSpPr>
            <a:spLocks noChangeArrowheads="1"/>
          </p:cNvSpPr>
          <p:nvPr/>
        </p:nvSpPr>
        <p:spPr bwMode="auto">
          <a:xfrm>
            <a:off x="1979613" y="965200"/>
            <a:ext cx="4022725" cy="52228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ru-RU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ru-RU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ru-RU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range</a:t>
            </a:r>
            <a:r>
              <a:rPr lang="en-US" altLang="ru-RU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ru-RU" sz="2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</a:t>
            </a:r>
            <a:r>
              <a:rPr lang="en-US" altLang="ru-RU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ru-RU" altLang="ru-RU" dirty="0" smtClean="0">
              <a:solidFill>
                <a:srgbClr val="000000"/>
              </a:solidFill>
            </a:endParaRPr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479550" y="2095500"/>
            <a:ext cx="830263" cy="5238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8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i*i</a:t>
            </a:r>
            <a:endParaRPr lang="ru-RU" altLang="ru-RU" smtClean="0">
              <a:solidFill>
                <a:srgbClr val="000000"/>
              </a:solidFill>
            </a:endParaRP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471488" y="3290888"/>
            <a:ext cx="6994525" cy="138588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fontAlgn="base">
              <a:spcBef>
                <a:spcPct val="0"/>
              </a:spcBef>
              <a:defRPr/>
            </a:pPr>
            <a:r>
              <a:rPr lang="ru-RU" sz="2800" b="1" dirty="0" err="1">
                <a:solidFill>
                  <a:srgbClr val="0000FF"/>
                </a:solidFill>
                <a:latin typeface="Courier New"/>
                <a:ea typeface="Times New Roman"/>
              </a:rPr>
              <a:t>from</a:t>
            </a:r>
            <a:r>
              <a:rPr lang="ru-RU" sz="2800" b="1" dirty="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lang="ru-RU" sz="2800" b="1" dirty="0" err="1">
                <a:solidFill>
                  <a:srgbClr val="000000"/>
                </a:solidFill>
                <a:latin typeface="Courier New"/>
                <a:ea typeface="Times New Roman"/>
              </a:rPr>
              <a:t>random</a:t>
            </a:r>
            <a:r>
              <a:rPr lang="ru-RU" sz="2800" b="1" dirty="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lang="ru-RU" sz="2800" b="1" dirty="0" err="1">
                <a:solidFill>
                  <a:srgbClr val="0000FF"/>
                </a:solidFill>
                <a:latin typeface="Courier New"/>
                <a:ea typeface="Times New Roman"/>
              </a:rPr>
              <a:t>import</a:t>
            </a:r>
            <a:r>
              <a:rPr lang="ru-RU" sz="2800" b="1" dirty="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lang="ru-RU" sz="2800" b="1" dirty="0" err="1">
                <a:solidFill>
                  <a:srgbClr val="000000"/>
                </a:solidFill>
                <a:latin typeface="Courier New"/>
                <a:ea typeface="Times New Roman"/>
              </a:rPr>
              <a:t>randint</a:t>
            </a:r>
            <a:endParaRPr lang="ru-RU" sz="2800" b="1" dirty="0">
              <a:solidFill>
                <a:srgbClr val="000000"/>
              </a:solidFill>
              <a:latin typeface="Courier New"/>
              <a:ea typeface="Times New Roman"/>
            </a:endParaRP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A</a:t>
            </a:r>
            <a:r>
              <a:rPr lang="en-US" sz="2800" b="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lang="en-US" sz="2800" b="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[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  <a:ea typeface="Times New Roman"/>
              </a:rPr>
              <a:t>randint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(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20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,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100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)</a:t>
            </a:r>
            <a:r>
              <a:rPr lang="en-US" sz="2800" b="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800" b="1" dirty="0">
                <a:solidFill>
                  <a:srgbClr val="000099"/>
                </a:solidFill>
                <a:latin typeface="Courier New"/>
                <a:ea typeface="Times New Roman"/>
              </a:rPr>
              <a:t> 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ea typeface="Times New Roman"/>
              </a:rPr>
              <a:t>for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 x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ea typeface="Times New Roman"/>
              </a:rPr>
              <a:t>in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range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(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10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)]</a:t>
            </a:r>
            <a:endParaRPr lang="ru-RU" sz="2800" b="1" dirty="0">
              <a:solidFill>
                <a:srgbClr val="000000"/>
              </a:solidFill>
              <a:latin typeface="Courier New"/>
              <a:ea typeface="Times New Roman"/>
            </a:endParaRPr>
          </a:p>
        </p:txBody>
      </p:sp>
      <p:sp>
        <p:nvSpPr>
          <p:cNvPr id="27" name="Прямоугольник 26"/>
          <p:cNvSpPr>
            <a:spLocks noChangeArrowheads="1"/>
          </p:cNvSpPr>
          <p:nvPr/>
        </p:nvSpPr>
        <p:spPr bwMode="auto">
          <a:xfrm>
            <a:off x="1549400" y="3719513"/>
            <a:ext cx="3421063" cy="5238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randint</a:t>
            </a:r>
            <a:r>
              <a:rPr lang="en-US" altLang="ru-RU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ru-RU" sz="2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20</a:t>
            </a:r>
            <a:r>
              <a:rPr lang="en-US" altLang="ru-RU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100</a:t>
            </a:r>
            <a:r>
              <a:rPr lang="en-US" altLang="ru-RU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ru-RU" altLang="ru-RU" dirty="0" smtClean="0">
              <a:solidFill>
                <a:srgbClr val="000000"/>
              </a:solidFill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471488" y="4883150"/>
            <a:ext cx="6994525" cy="95408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A</a:t>
            </a:r>
            <a:r>
              <a:rPr lang="en-US" sz="2800" b="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lang="en-US" sz="2800" b="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[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  <a:ea typeface="Times New Roman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lang="en-US" sz="2800" b="1" dirty="0">
                <a:solidFill>
                  <a:srgbClr val="000099"/>
                </a:solidFill>
                <a:latin typeface="Courier New"/>
                <a:ea typeface="Times New Roman"/>
              </a:rPr>
              <a:t>for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  <a:ea typeface="Times New Roman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lang="en-US" sz="2800" b="1" dirty="0">
                <a:solidFill>
                  <a:srgbClr val="000099"/>
                </a:solidFill>
                <a:latin typeface="Courier New"/>
                <a:ea typeface="Times New Roman"/>
              </a:rPr>
              <a:t>in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 range(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100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) </a:t>
            </a:r>
            <a:r>
              <a:rPr lang="en-US" sz="2800" b="1" dirty="0">
                <a:solidFill>
                  <a:srgbClr val="000000"/>
                </a:solidFill>
                <a:ea typeface="Times New Roman"/>
              </a:rPr>
              <a:t> </a:t>
            </a:r>
            <a:endParaRPr lang="ru-RU" sz="2800" b="1" dirty="0">
              <a:solidFill>
                <a:srgbClr val="000000"/>
              </a:solidFill>
              <a:ea typeface="Times New Roman"/>
            </a:endParaRP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ru-RU" sz="2800" b="1" dirty="0">
                <a:solidFill>
                  <a:srgbClr val="000099"/>
                </a:solidFill>
                <a:ea typeface="Times New Roman"/>
              </a:rPr>
              <a:t>                                  </a:t>
            </a:r>
            <a:r>
              <a:rPr lang="en-US" sz="2800" b="1" dirty="0">
                <a:solidFill>
                  <a:srgbClr val="000099"/>
                </a:solidFill>
                <a:latin typeface="Courier New"/>
                <a:ea typeface="Times New Roman"/>
              </a:rPr>
              <a:t>if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  <a:ea typeface="Times New Roman"/>
              </a:rPr>
              <a:t>isPrime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  <a:ea typeface="Times New Roman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)</a:t>
            </a:r>
            <a:r>
              <a:rPr lang="en-US" sz="2800" b="1" dirty="0">
                <a:solidFill>
                  <a:srgbClr val="000000"/>
                </a:solidFill>
                <a:ea typeface="Times New Roman"/>
              </a:rPr>
              <a:t>  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]</a:t>
            </a:r>
            <a:endParaRPr lang="ru-RU" sz="2800" b="1" dirty="0">
              <a:solidFill>
                <a:srgbClr val="000000"/>
              </a:solidFill>
              <a:latin typeface="Courier New"/>
              <a:ea typeface="Times New Roman"/>
            </a:endParaRPr>
          </a:p>
        </p:txBody>
      </p:sp>
      <p:sp>
        <p:nvSpPr>
          <p:cNvPr id="29" name="Прямоугольник 28"/>
          <p:cNvSpPr>
            <a:spLocks noChangeArrowheads="1"/>
          </p:cNvSpPr>
          <p:nvPr/>
        </p:nvSpPr>
        <p:spPr bwMode="auto">
          <a:xfrm>
            <a:off x="3302000" y="5322888"/>
            <a:ext cx="3013075" cy="522287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800" b="1" dirty="0" smtClean="0">
                <a:solidFill>
                  <a:srgbClr val="00009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</a:t>
            </a:r>
            <a:r>
              <a:rPr lang="en-US" altLang="ru-RU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isPrime</a:t>
            </a:r>
            <a:r>
              <a:rPr lang="en-US" altLang="ru-RU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ru-RU" sz="2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ru-RU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ru-RU" sz="2800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dirty="0" smtClean="0">
              <a:solidFill>
                <a:srgbClr val="000000"/>
              </a:solidFill>
            </a:endParaRPr>
          </a:p>
        </p:txBody>
      </p:sp>
      <p:sp>
        <p:nvSpPr>
          <p:cNvPr id="30" name="AutoShape 59"/>
          <p:cNvSpPr>
            <a:spLocks noChangeArrowheads="1"/>
          </p:cNvSpPr>
          <p:nvPr/>
        </p:nvSpPr>
        <p:spPr bwMode="auto">
          <a:xfrm>
            <a:off x="6415088" y="3495675"/>
            <a:ext cx="2051050" cy="735013"/>
          </a:xfrm>
          <a:prstGeom prst="wedgeRoundRectCallout">
            <a:avLst>
              <a:gd name="adj1" fmla="val -121403"/>
              <a:gd name="adj2" fmla="val 1803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b="1" dirty="0" err="1" smtClean="0">
                <a:solidFill>
                  <a:srgbClr val="000000"/>
                </a:solidFill>
              </a:rPr>
              <a:t>Випадкові</a:t>
            </a:r>
            <a:r>
              <a:rPr lang="ru-RU" sz="2400" b="1" dirty="0" smtClean="0">
                <a:solidFill>
                  <a:srgbClr val="000000"/>
                </a:solidFill>
              </a:rPr>
              <a:t> числа</a:t>
            </a:r>
            <a:endParaRPr lang="ru-RU" sz="2000" b="1" dirty="0">
              <a:solidFill>
                <a:srgbClr val="000000"/>
              </a:solidFill>
            </a:endParaRPr>
          </a:p>
        </p:txBody>
      </p:sp>
      <p:sp>
        <p:nvSpPr>
          <p:cNvPr id="31" name="AutoShape 59"/>
          <p:cNvSpPr>
            <a:spLocks noChangeArrowheads="1"/>
          </p:cNvSpPr>
          <p:nvPr/>
        </p:nvSpPr>
        <p:spPr bwMode="auto">
          <a:xfrm>
            <a:off x="1146175" y="5540375"/>
            <a:ext cx="1663700" cy="733425"/>
          </a:xfrm>
          <a:prstGeom prst="wedgeRoundRectCallout">
            <a:avLst>
              <a:gd name="adj1" fmla="val 84546"/>
              <a:gd name="adj2" fmla="val -4324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b="1" dirty="0" err="1" smtClean="0">
                <a:solidFill>
                  <a:srgbClr val="000000"/>
                </a:solidFill>
              </a:rPr>
              <a:t>Умова</a:t>
            </a:r>
            <a:r>
              <a:rPr lang="ru-RU" sz="2400" b="1" dirty="0" smtClean="0">
                <a:solidFill>
                  <a:srgbClr val="000000"/>
                </a:solidFill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</a:rPr>
              <a:t>відбору</a:t>
            </a:r>
            <a:endParaRPr lang="ru-RU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7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7" grpId="0" animBg="1"/>
      <p:bldP spid="24" grpId="0"/>
      <p:bldP spid="15" grpId="0" animBg="1"/>
      <p:bldP spid="16" grpId="0"/>
      <p:bldP spid="17" grpId="0" animBg="1"/>
      <p:bldP spid="18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6" y="2161653"/>
            <a:ext cx="9039847" cy="3128118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8726" y="5403076"/>
            <a:ext cx="878502" cy="82460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-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Генерація списків</a:t>
            </a:r>
            <a:endParaRPr lang="ru-RU" sz="36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441" y="5077676"/>
            <a:ext cx="6983704" cy="17274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926" y="940352"/>
            <a:ext cx="9053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uk-UA" sz="2400" dirty="0" smtClean="0"/>
              <a:t>Генерація псевдовипадковими числами з модуля </a:t>
            </a:r>
            <a:r>
              <a:rPr lang="en-US" sz="2400" b="1" dirty="0" smtClean="0">
                <a:solidFill>
                  <a:srgbClr val="0000CC"/>
                </a:solidFill>
              </a:rPr>
              <a:t>random </a:t>
            </a:r>
            <a:r>
              <a:rPr lang="uk-UA" sz="2400" dirty="0" smtClean="0"/>
              <a:t>функцією </a:t>
            </a:r>
            <a:r>
              <a:rPr lang="en-US" sz="2400" b="1" dirty="0" err="1" smtClean="0">
                <a:solidFill>
                  <a:srgbClr val="0000CC"/>
                </a:solidFill>
              </a:rPr>
              <a:t>randint</a:t>
            </a:r>
            <a:r>
              <a:rPr lang="en-US" sz="2400" b="1" dirty="0" smtClean="0">
                <a:solidFill>
                  <a:srgbClr val="0000CC"/>
                </a:solidFill>
              </a:rPr>
              <a:t>()</a:t>
            </a:r>
            <a:endParaRPr lang="uk-UA" sz="2400" b="1" dirty="0" smtClean="0">
              <a:solidFill>
                <a:srgbClr val="0000CC"/>
              </a:solidFill>
            </a:endParaRPr>
          </a:p>
          <a:p>
            <a:pPr marL="457200" indent="-457200">
              <a:buAutoNum type="arabicPeriod"/>
            </a:pPr>
            <a:r>
              <a:rPr lang="uk-UA" sz="2400" dirty="0" smtClean="0"/>
              <a:t>Генерація з циклом та з умовою.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8186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8955" y="905602"/>
            <a:ext cx="8978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uk-UA" sz="2400" dirty="0"/>
              <a:t>Генерація псевдовипадковими числами з модуля </a:t>
            </a:r>
            <a:r>
              <a:rPr lang="en-US" sz="2400" b="1" dirty="0">
                <a:solidFill>
                  <a:srgbClr val="0000CC"/>
                </a:solidFill>
              </a:rPr>
              <a:t>random </a:t>
            </a:r>
            <a:r>
              <a:rPr lang="uk-UA" sz="2400" dirty="0"/>
              <a:t>функцією </a:t>
            </a:r>
            <a:r>
              <a:rPr lang="en-US" sz="2400" b="1" dirty="0">
                <a:solidFill>
                  <a:srgbClr val="0000CC"/>
                </a:solidFill>
              </a:rPr>
              <a:t>random()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" y="1736599"/>
            <a:ext cx="9050338" cy="37854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25" y="4959927"/>
            <a:ext cx="6924675" cy="189807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-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Генерація списків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73639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201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latin typeface="Cambria,Bold"/>
              </a:rPr>
              <a:t>Операції</a:t>
            </a:r>
            <a:r>
              <a:rPr lang="ru-RU" sz="3600" b="1" dirty="0">
                <a:latin typeface="Cambria,Bold"/>
              </a:rPr>
              <a:t> над списками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1646" y="1047234"/>
            <a:ext cx="7560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err="1" smtClean="0">
                <a:solidFill>
                  <a:srgbClr val="0000CC"/>
                </a:solidFill>
              </a:rPr>
              <a:t>Конкатенація</a:t>
            </a:r>
            <a:r>
              <a:rPr lang="ru-RU" sz="2400" b="1" dirty="0" smtClean="0">
                <a:solidFill>
                  <a:srgbClr val="0000CC"/>
                </a:solidFill>
              </a:rPr>
              <a:t>, </a:t>
            </a:r>
            <a:r>
              <a:rPr lang="ru-RU" sz="2400" b="1" dirty="0" err="1" smtClean="0">
                <a:solidFill>
                  <a:srgbClr val="0000CC"/>
                </a:solidFill>
              </a:rPr>
              <a:t>множення</a:t>
            </a:r>
            <a:r>
              <a:rPr lang="ru-RU" sz="2400" b="1" dirty="0" smtClean="0">
                <a:solidFill>
                  <a:srgbClr val="0000CC"/>
                </a:solidFill>
              </a:rPr>
              <a:t> </a:t>
            </a:r>
            <a:r>
              <a:rPr lang="ru-RU" sz="2400" b="1" dirty="0">
                <a:solidFill>
                  <a:srgbClr val="0000CC"/>
                </a:solidFill>
              </a:rPr>
              <a:t>на </a:t>
            </a:r>
            <a:r>
              <a:rPr lang="ru-RU" sz="2400" b="1" dirty="0" err="1" smtClean="0">
                <a:solidFill>
                  <a:srgbClr val="0000CC"/>
                </a:solidFill>
              </a:rPr>
              <a:t>ціле</a:t>
            </a:r>
            <a:r>
              <a:rPr lang="ru-RU" sz="2400" b="1" dirty="0" smtClean="0">
                <a:solidFill>
                  <a:srgbClr val="0000CC"/>
                </a:solidFill>
              </a:rPr>
              <a:t> </a:t>
            </a:r>
            <a:r>
              <a:rPr lang="ru-RU" sz="2400" b="1" dirty="0">
                <a:solidFill>
                  <a:srgbClr val="0000CC"/>
                </a:solidFill>
              </a:rPr>
              <a:t>число </a:t>
            </a:r>
            <a:r>
              <a:rPr lang="ru-RU" sz="2400" b="1" dirty="0" smtClean="0">
                <a:solidFill>
                  <a:srgbClr val="0000CC"/>
                </a:solidFill>
              </a:rPr>
              <a:t>та </a:t>
            </a:r>
            <a:r>
              <a:rPr lang="ru-RU" sz="2400" b="1" dirty="0" err="1" smtClean="0">
                <a:solidFill>
                  <a:srgbClr val="0000CC"/>
                </a:solidFill>
              </a:rPr>
              <a:t>функція</a:t>
            </a:r>
            <a:r>
              <a:rPr lang="ru-RU" sz="2400" b="1" dirty="0" smtClean="0">
                <a:solidFill>
                  <a:srgbClr val="0000CC"/>
                </a:solidFill>
              </a:rPr>
              <a:t> </a:t>
            </a:r>
            <a:r>
              <a:rPr lang="ru-RU" sz="2400" b="1" dirty="0" err="1" smtClean="0">
                <a:solidFill>
                  <a:srgbClr val="0000CC"/>
                </a:solidFill>
              </a:rPr>
              <a:t>len</a:t>
            </a:r>
            <a:r>
              <a:rPr lang="ru-RU" sz="2400" b="1" dirty="0" smtClean="0">
                <a:solidFill>
                  <a:srgbClr val="0000CC"/>
                </a:solidFill>
              </a:rPr>
              <a:t>()</a:t>
            </a:r>
            <a:endParaRPr lang="ru-RU" sz="2400" b="1" dirty="0">
              <a:solidFill>
                <a:srgbClr val="0000CC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4" y="2659113"/>
            <a:ext cx="5646737" cy="348238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1587913"/>
            <a:ext cx="9144000" cy="76944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 err="1" smtClean="0"/>
              <a:t>Конкатенація</a:t>
            </a:r>
            <a:r>
              <a:rPr lang="ru-RU" sz="2200" dirty="0" smtClean="0"/>
              <a:t>  </a:t>
            </a:r>
            <a:r>
              <a:rPr lang="ru-RU" sz="2200" dirty="0" err="1" smtClean="0"/>
              <a:t>двох</a:t>
            </a:r>
            <a:r>
              <a:rPr lang="ru-RU" sz="2200" dirty="0" smtClean="0"/>
              <a:t> </a:t>
            </a:r>
            <a:r>
              <a:rPr lang="ru-RU" sz="2200" dirty="0" err="1" smtClean="0"/>
              <a:t>списків</a:t>
            </a:r>
            <a:r>
              <a:rPr lang="ru-RU" sz="2200" dirty="0" smtClean="0"/>
              <a:t> </a:t>
            </a:r>
            <a:r>
              <a:rPr lang="ru-RU" sz="2200" dirty="0" err="1" smtClean="0"/>
              <a:t>утворює</a:t>
            </a:r>
            <a:r>
              <a:rPr lang="ru-RU" sz="2200" dirty="0" smtClean="0"/>
              <a:t> </a:t>
            </a:r>
            <a:r>
              <a:rPr lang="ru-RU" sz="2200" dirty="0" err="1" smtClean="0"/>
              <a:t>новий</a:t>
            </a:r>
            <a:r>
              <a:rPr lang="ru-RU" sz="2200" dirty="0" smtClean="0"/>
              <a:t> список, </a:t>
            </a:r>
            <a:r>
              <a:rPr lang="ru-RU" sz="2200" dirty="0" err="1" smtClean="0"/>
              <a:t>що</a:t>
            </a:r>
            <a:r>
              <a:rPr lang="ru-RU" sz="2200" dirty="0" smtClean="0"/>
              <a:t> </a:t>
            </a:r>
            <a:r>
              <a:rPr lang="ru-RU" sz="2200" dirty="0" err="1" smtClean="0"/>
              <a:t>складається</a:t>
            </a:r>
            <a:r>
              <a:rPr lang="ru-RU" sz="2200" dirty="0" smtClean="0"/>
              <a:t> </a:t>
            </a:r>
            <a:r>
              <a:rPr lang="ru-RU" sz="2200" dirty="0"/>
              <a:t>з </a:t>
            </a:r>
            <a:r>
              <a:rPr lang="ru-RU" sz="2200" dirty="0" err="1"/>
              <a:t>першого</a:t>
            </a:r>
            <a:r>
              <a:rPr lang="ru-RU" sz="2200" dirty="0"/>
              <a:t> списку до </a:t>
            </a:r>
            <a:r>
              <a:rPr lang="ru-RU" sz="2200" dirty="0" err="1"/>
              <a:t>кінця</a:t>
            </a:r>
            <a:r>
              <a:rPr lang="ru-RU" sz="2200" dirty="0"/>
              <a:t> </a:t>
            </a:r>
            <a:r>
              <a:rPr lang="ru-RU" sz="2200" dirty="0" err="1"/>
              <a:t>якого</a:t>
            </a:r>
            <a:r>
              <a:rPr lang="ru-RU" sz="2200" dirty="0"/>
              <a:t> </a:t>
            </a:r>
            <a:r>
              <a:rPr lang="ru-RU" sz="2200" dirty="0" smtClean="0"/>
              <a:t>дописано </a:t>
            </a:r>
            <a:r>
              <a:rPr lang="ru-RU" sz="2200" dirty="0" err="1" smtClean="0"/>
              <a:t>другий</a:t>
            </a:r>
            <a:r>
              <a:rPr lang="ru-RU" sz="2200" dirty="0" smtClean="0"/>
              <a:t> </a:t>
            </a:r>
            <a:r>
              <a:rPr lang="ru-RU" sz="2200" dirty="0"/>
              <a:t>список.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926752" y="2615202"/>
            <a:ext cx="3046297" cy="178510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 err="1" smtClean="0"/>
              <a:t>Множення</a:t>
            </a:r>
            <a:r>
              <a:rPr lang="ru-RU" sz="2200" dirty="0" smtClean="0"/>
              <a:t> списку </a:t>
            </a:r>
            <a:r>
              <a:rPr lang="ru-RU" sz="2200" dirty="0"/>
              <a:t>на </a:t>
            </a:r>
            <a:r>
              <a:rPr lang="ru-RU" sz="2200" dirty="0" err="1"/>
              <a:t>ціле</a:t>
            </a:r>
            <a:r>
              <a:rPr lang="ru-RU" sz="2200" dirty="0"/>
              <a:t> число </a:t>
            </a:r>
            <a:r>
              <a:rPr lang="ru-RU" sz="2200" dirty="0" err="1" smtClean="0"/>
              <a:t>утворює</a:t>
            </a:r>
            <a:r>
              <a:rPr lang="ru-RU" sz="2200" dirty="0" smtClean="0"/>
              <a:t> </a:t>
            </a:r>
            <a:r>
              <a:rPr lang="ru-RU" sz="2200" dirty="0" err="1" smtClean="0"/>
              <a:t>новий</a:t>
            </a:r>
            <a:r>
              <a:rPr lang="ru-RU" sz="2200" dirty="0" smtClean="0"/>
              <a:t> список, </a:t>
            </a:r>
            <a:r>
              <a:rPr lang="ru-RU" sz="2200" dirty="0"/>
              <a:t>до </a:t>
            </a:r>
            <a:r>
              <a:rPr lang="ru-RU" sz="2200" dirty="0" err="1"/>
              <a:t>кінця</a:t>
            </a:r>
            <a:r>
              <a:rPr lang="ru-RU" sz="2200" dirty="0"/>
              <a:t> </a:t>
            </a:r>
            <a:r>
              <a:rPr lang="ru-RU" sz="2200" dirty="0" err="1"/>
              <a:t>якого</a:t>
            </a:r>
            <a:r>
              <a:rPr lang="ru-RU" sz="2200" dirty="0"/>
              <a:t> дописано </a:t>
            </a:r>
            <a:r>
              <a:rPr lang="ru-RU" sz="2200" dirty="0" smtClean="0"/>
              <a:t>той </a:t>
            </a:r>
            <a:r>
              <a:rPr lang="ru-RU" sz="2200" dirty="0" err="1" smtClean="0"/>
              <a:t>самий</a:t>
            </a:r>
            <a:r>
              <a:rPr lang="ru-RU" sz="2200" dirty="0" smtClean="0"/>
              <a:t> список.</a:t>
            </a:r>
            <a:endParaRPr lang="ru-RU" sz="2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926752" y="4566508"/>
            <a:ext cx="3046297" cy="178510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 err="1" smtClean="0"/>
              <a:t>Функція</a:t>
            </a:r>
            <a:r>
              <a:rPr lang="ru-RU" sz="2200" dirty="0" smtClean="0"/>
              <a:t>  </a:t>
            </a:r>
            <a:r>
              <a:rPr lang="ru-RU" sz="2200" b="1" dirty="0" err="1">
                <a:solidFill>
                  <a:srgbClr val="0000CC"/>
                </a:solidFill>
              </a:rPr>
              <a:t>len</a:t>
            </a:r>
            <a:r>
              <a:rPr lang="ru-RU" sz="2200" b="1" dirty="0" smtClean="0">
                <a:solidFill>
                  <a:srgbClr val="0000CC"/>
                </a:solidFill>
              </a:rPr>
              <a:t>() </a:t>
            </a:r>
            <a:r>
              <a:rPr lang="ru-RU" sz="2200" dirty="0" err="1" smtClean="0"/>
              <a:t>повертає</a:t>
            </a:r>
            <a:r>
              <a:rPr lang="ru-RU" sz="2200" dirty="0" smtClean="0"/>
              <a:t> </a:t>
            </a:r>
            <a:r>
              <a:rPr lang="ru-RU" sz="2200" dirty="0" err="1" smtClean="0"/>
              <a:t>кількість</a:t>
            </a:r>
            <a:r>
              <a:rPr lang="ru-RU" sz="2200" dirty="0" smtClean="0"/>
              <a:t> </a:t>
            </a:r>
            <a:r>
              <a:rPr lang="ru-RU" sz="2200" dirty="0" err="1" smtClean="0"/>
              <a:t>елементів</a:t>
            </a:r>
            <a:r>
              <a:rPr lang="ru-RU" sz="2200" dirty="0" smtClean="0"/>
              <a:t> (</a:t>
            </a:r>
            <a:r>
              <a:rPr lang="ru-RU" sz="2200" dirty="0" err="1" smtClean="0"/>
              <a:t>довжину</a:t>
            </a:r>
            <a:r>
              <a:rPr lang="ru-RU" sz="2200" dirty="0" smtClean="0"/>
              <a:t>) списку, </a:t>
            </a:r>
            <a:r>
              <a:rPr lang="ru-RU" sz="2200" dirty="0" err="1" smtClean="0"/>
              <a:t>який</a:t>
            </a:r>
            <a:r>
              <a:rPr lang="ru-RU" sz="2200" dirty="0" smtClean="0"/>
              <a:t> </a:t>
            </a:r>
            <a:r>
              <a:rPr lang="ru-RU" sz="2200" dirty="0" err="1" smtClean="0"/>
              <a:t>передається</a:t>
            </a:r>
            <a:r>
              <a:rPr lang="ru-RU" sz="2200" dirty="0" smtClean="0"/>
              <a:t> як аргумент </a:t>
            </a:r>
            <a:r>
              <a:rPr lang="ru-RU" sz="2200" dirty="0" err="1" smtClean="0"/>
              <a:t>функції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75680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201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latin typeface="Cambria,Bold"/>
              </a:rPr>
              <a:t>Операції</a:t>
            </a:r>
            <a:r>
              <a:rPr lang="ru-RU" sz="3600" b="1" dirty="0">
                <a:latin typeface="Cambria,Bold"/>
              </a:rPr>
              <a:t> над списками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3329" y="1034534"/>
            <a:ext cx="5646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err="1">
                <a:solidFill>
                  <a:srgbClr val="0000CC"/>
                </a:solidFill>
              </a:rPr>
              <a:t>Перевірка</a:t>
            </a:r>
            <a:r>
              <a:rPr lang="ru-RU" sz="2400" b="1" dirty="0">
                <a:solidFill>
                  <a:srgbClr val="0000CC"/>
                </a:solidFill>
              </a:rPr>
              <a:t> </a:t>
            </a:r>
            <a:r>
              <a:rPr lang="ru-RU" sz="2400" b="1" dirty="0" err="1">
                <a:solidFill>
                  <a:srgbClr val="0000CC"/>
                </a:solidFill>
              </a:rPr>
              <a:t>входження</a:t>
            </a:r>
            <a:r>
              <a:rPr lang="ru-RU" sz="2400" b="1" dirty="0">
                <a:solidFill>
                  <a:srgbClr val="0000CC"/>
                </a:solidFill>
              </a:rPr>
              <a:t> </a:t>
            </a:r>
            <a:r>
              <a:rPr lang="ru-RU" sz="2400" b="1" dirty="0" err="1">
                <a:solidFill>
                  <a:srgbClr val="0000CC"/>
                </a:solidFill>
              </a:rPr>
              <a:t>елементу</a:t>
            </a:r>
            <a:r>
              <a:rPr lang="ru-RU" sz="2400" b="1" dirty="0">
                <a:solidFill>
                  <a:srgbClr val="0000CC"/>
                </a:solidFill>
              </a:rPr>
              <a:t> у список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1546303"/>
            <a:ext cx="9144000" cy="76944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 err="1" smtClean="0"/>
              <a:t>Операція</a:t>
            </a:r>
            <a:r>
              <a:rPr lang="ru-RU" sz="2200" dirty="0" smtClean="0"/>
              <a:t> </a:t>
            </a:r>
            <a:r>
              <a:rPr lang="en-US" sz="2200" b="1" dirty="0" smtClean="0">
                <a:solidFill>
                  <a:srgbClr val="0000CC"/>
                </a:solidFill>
              </a:rPr>
              <a:t>in</a:t>
            </a:r>
            <a:r>
              <a:rPr lang="en-US" sz="2200" dirty="0" smtClean="0"/>
              <a:t> </a:t>
            </a:r>
            <a:r>
              <a:rPr lang="uk-UA" sz="2200" dirty="0" smtClean="0"/>
              <a:t>п</a:t>
            </a:r>
            <a:r>
              <a:rPr lang="ru-RU" sz="2200" dirty="0" err="1" smtClean="0"/>
              <a:t>овертає</a:t>
            </a:r>
            <a:r>
              <a:rPr lang="ru-RU" sz="2200" dirty="0" smtClean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True</a:t>
            </a:r>
            <a:r>
              <a:rPr lang="ru-RU" sz="2200" dirty="0"/>
              <a:t>, </a:t>
            </a:r>
            <a:r>
              <a:rPr lang="ru-RU" sz="2200" dirty="0" err="1"/>
              <a:t>якщо</a:t>
            </a:r>
            <a:r>
              <a:rPr lang="ru-RU" sz="2200" dirty="0"/>
              <a:t> </a:t>
            </a:r>
            <a:r>
              <a:rPr lang="ru-RU" sz="2200" dirty="0" err="1"/>
              <a:t>елемент</a:t>
            </a:r>
            <a:r>
              <a:rPr lang="ru-RU" sz="2200" dirty="0"/>
              <a:t> </a:t>
            </a:r>
            <a:r>
              <a:rPr lang="ru-RU" sz="2200" b="1" dirty="0">
                <a:solidFill>
                  <a:srgbClr val="0000CC"/>
                </a:solidFill>
              </a:rPr>
              <a:t>x</a:t>
            </a:r>
            <a:r>
              <a:rPr lang="ru-RU" sz="2200" dirty="0"/>
              <a:t> входить до</a:t>
            </a:r>
          </a:p>
          <a:p>
            <a:r>
              <a:rPr lang="ru-RU" sz="2200" dirty="0"/>
              <a:t>списку </a:t>
            </a:r>
            <a:r>
              <a:rPr lang="ru-RU" sz="2200" b="1" dirty="0" smtClean="0">
                <a:solidFill>
                  <a:srgbClr val="0000CC"/>
                </a:solidFill>
              </a:rPr>
              <a:t>l</a:t>
            </a:r>
            <a:r>
              <a:rPr lang="en-US" sz="2200" b="1" dirty="0" err="1" smtClean="0">
                <a:solidFill>
                  <a:srgbClr val="0000CC"/>
                </a:solidFill>
              </a:rPr>
              <a:t>st</a:t>
            </a:r>
            <a:endParaRPr lang="ru-RU" sz="2200" b="1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2559495"/>
            <a:ext cx="9144000" cy="76944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 err="1" smtClean="0"/>
              <a:t>Операція</a:t>
            </a:r>
            <a:r>
              <a:rPr lang="ru-RU" sz="2200" dirty="0" smtClean="0"/>
              <a:t> </a:t>
            </a:r>
            <a:r>
              <a:rPr lang="en-US" sz="2200" b="1" dirty="0" smtClean="0">
                <a:solidFill>
                  <a:srgbClr val="0000CC"/>
                </a:solidFill>
              </a:rPr>
              <a:t>not</a:t>
            </a:r>
            <a:r>
              <a:rPr lang="en-US" sz="2200" dirty="0" smtClean="0"/>
              <a:t> </a:t>
            </a:r>
            <a:r>
              <a:rPr lang="en-US" sz="2200" b="1" dirty="0" smtClean="0">
                <a:solidFill>
                  <a:srgbClr val="0000CC"/>
                </a:solidFill>
              </a:rPr>
              <a:t>in</a:t>
            </a:r>
            <a:r>
              <a:rPr lang="en-US" sz="2200" dirty="0" smtClean="0"/>
              <a:t> </a:t>
            </a:r>
            <a:r>
              <a:rPr lang="uk-UA" sz="2200" dirty="0" smtClean="0"/>
              <a:t>п</a:t>
            </a:r>
            <a:r>
              <a:rPr lang="ru-RU" sz="2200" dirty="0" err="1" smtClean="0"/>
              <a:t>овертає</a:t>
            </a:r>
            <a:r>
              <a:rPr lang="ru-RU" sz="2200" dirty="0" smtClean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True</a:t>
            </a:r>
            <a:r>
              <a:rPr lang="ru-RU" sz="2200" dirty="0" smtClean="0"/>
              <a:t>, </a:t>
            </a:r>
            <a:r>
              <a:rPr lang="ru-RU" sz="2200" dirty="0" err="1"/>
              <a:t>якщо</a:t>
            </a:r>
            <a:r>
              <a:rPr lang="ru-RU" sz="2200" dirty="0"/>
              <a:t> </a:t>
            </a:r>
            <a:r>
              <a:rPr lang="ru-RU" sz="2200" dirty="0" err="1"/>
              <a:t>елемент</a:t>
            </a:r>
            <a:r>
              <a:rPr lang="ru-RU" sz="2200" dirty="0"/>
              <a:t> </a:t>
            </a:r>
            <a:r>
              <a:rPr lang="ru-RU" sz="2200" b="1" dirty="0">
                <a:solidFill>
                  <a:srgbClr val="0000CC"/>
                </a:solidFill>
              </a:rPr>
              <a:t>x</a:t>
            </a:r>
            <a:r>
              <a:rPr lang="ru-RU" sz="2200" dirty="0"/>
              <a:t> </a:t>
            </a:r>
            <a:r>
              <a:rPr lang="uk-UA" sz="2200" dirty="0" smtClean="0"/>
              <a:t>не </a:t>
            </a:r>
            <a:r>
              <a:rPr lang="ru-RU" sz="2200" dirty="0" smtClean="0"/>
              <a:t>входить </a:t>
            </a:r>
            <a:r>
              <a:rPr lang="ru-RU" sz="2200" dirty="0"/>
              <a:t>до</a:t>
            </a:r>
          </a:p>
          <a:p>
            <a:r>
              <a:rPr lang="ru-RU" sz="2200" dirty="0"/>
              <a:t>списку </a:t>
            </a:r>
            <a:r>
              <a:rPr lang="ru-RU" sz="2200" b="1" dirty="0" smtClean="0">
                <a:solidFill>
                  <a:srgbClr val="0000CC"/>
                </a:solidFill>
              </a:rPr>
              <a:t>l</a:t>
            </a:r>
            <a:r>
              <a:rPr lang="en-US" sz="2200" b="1" dirty="0" err="1" smtClean="0">
                <a:solidFill>
                  <a:srgbClr val="0000CC"/>
                </a:solidFill>
              </a:rPr>
              <a:t>st</a:t>
            </a:r>
            <a:endParaRPr lang="ru-RU" sz="2200" b="1" dirty="0">
              <a:solidFill>
                <a:srgbClr val="0000CC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3370420"/>
            <a:ext cx="4006850" cy="30196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14290" y="5308599"/>
            <a:ext cx="3774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/>
              <a:t>Список </a:t>
            </a:r>
            <a:r>
              <a:rPr lang="en-US" sz="2000" b="1" dirty="0" err="1" smtClean="0"/>
              <a:t>lst</a:t>
            </a:r>
            <a:r>
              <a:rPr lang="uk-UA" sz="2000" b="1" dirty="0" smtClean="0"/>
              <a:t> </a:t>
            </a:r>
            <a:r>
              <a:rPr lang="uk-UA" sz="2000" dirty="0" smtClean="0"/>
              <a:t>не містить список </a:t>
            </a:r>
            <a:r>
              <a:rPr lang="en-US" sz="2000" b="1" dirty="0" smtClean="0"/>
              <a:t>[1,2]</a:t>
            </a:r>
            <a:endParaRPr lang="ru-RU" sz="2000" b="1" dirty="0"/>
          </a:p>
        </p:txBody>
      </p:sp>
      <p:cxnSp>
        <p:nvCxnSpPr>
          <p:cNvPr id="10" name="Прямая со стрелкой 9"/>
          <p:cNvCxnSpPr>
            <a:stCxn id="8" idx="1"/>
          </p:cNvCxnSpPr>
          <p:nvPr/>
        </p:nvCxnSpPr>
        <p:spPr>
          <a:xfrm flipH="1" flipV="1">
            <a:off x="2603500" y="5308599"/>
            <a:ext cx="2410790" cy="200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44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201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latin typeface="Cambria,Bold"/>
              </a:rPr>
              <a:t>Операції</a:t>
            </a:r>
            <a:r>
              <a:rPr lang="ru-RU" sz="3600" b="1" dirty="0">
                <a:latin typeface="Cambria,Bold"/>
              </a:rPr>
              <a:t> над списками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3329" y="1034534"/>
            <a:ext cx="2828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 err="1" smtClean="0">
                <a:solidFill>
                  <a:srgbClr val="0000CC"/>
                </a:solidFill>
              </a:rPr>
              <a:t>Прис</a:t>
            </a:r>
            <a:r>
              <a:rPr lang="ru-RU" sz="2400" b="1" dirty="0" err="1" smtClean="0">
                <a:solidFill>
                  <a:srgbClr val="0000CC"/>
                </a:solidFill>
              </a:rPr>
              <a:t>воєння</a:t>
            </a:r>
            <a:r>
              <a:rPr lang="ru-RU" sz="2400" b="1" dirty="0" smtClean="0">
                <a:solidFill>
                  <a:srgbClr val="0000CC"/>
                </a:solidFill>
              </a:rPr>
              <a:t> </a:t>
            </a:r>
            <a:r>
              <a:rPr lang="ru-RU" sz="2400" b="1" dirty="0" err="1" smtClean="0">
                <a:solidFill>
                  <a:srgbClr val="0000CC"/>
                </a:solidFill>
              </a:rPr>
              <a:t>списків</a:t>
            </a:r>
            <a:endParaRPr lang="ru-RU" sz="2400" b="1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546303"/>
            <a:ext cx="4330700" cy="144655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 err="1" smtClean="0"/>
              <a:t>Операція</a:t>
            </a:r>
            <a:r>
              <a:rPr lang="ru-RU" sz="2200" dirty="0" smtClean="0"/>
              <a:t> </a:t>
            </a:r>
            <a:r>
              <a:rPr lang="uk-UA" sz="2200" b="1" dirty="0" smtClean="0">
                <a:solidFill>
                  <a:srgbClr val="0000CC"/>
                </a:solidFill>
              </a:rPr>
              <a:t>=</a:t>
            </a:r>
            <a:r>
              <a:rPr lang="en-US" sz="2200" dirty="0" smtClean="0"/>
              <a:t> </a:t>
            </a:r>
            <a:r>
              <a:rPr lang="uk-UA" sz="2200" dirty="0" smtClean="0"/>
              <a:t>п</a:t>
            </a:r>
            <a:r>
              <a:rPr lang="ru-RU" sz="2200" dirty="0" err="1" smtClean="0"/>
              <a:t>овертає</a:t>
            </a:r>
            <a:r>
              <a:rPr lang="ru-RU" sz="2200" dirty="0" smtClean="0"/>
              <a:t> </a:t>
            </a:r>
            <a:r>
              <a:rPr lang="ru-RU" sz="2200" dirty="0" err="1" smtClean="0"/>
              <a:t>копію</a:t>
            </a:r>
            <a:r>
              <a:rPr lang="ru-RU" sz="2200" dirty="0" smtClean="0"/>
              <a:t> списку, при </a:t>
            </a:r>
            <a:r>
              <a:rPr lang="ru-RU" sz="2200" dirty="0" err="1" smtClean="0"/>
              <a:t>цьому</a:t>
            </a:r>
            <a:r>
              <a:rPr lang="ru-RU" sz="2200" dirty="0" smtClean="0"/>
              <a:t> </a:t>
            </a:r>
            <a:r>
              <a:rPr lang="ru-RU" sz="2200" dirty="0" err="1" smtClean="0"/>
              <a:t>зміна</a:t>
            </a:r>
            <a:r>
              <a:rPr lang="ru-RU" sz="2200" dirty="0" smtClean="0"/>
              <a:t> </a:t>
            </a:r>
            <a:r>
              <a:rPr lang="ru-RU" sz="2200" dirty="0" err="1" smtClean="0"/>
              <a:t>елементів</a:t>
            </a:r>
            <a:r>
              <a:rPr lang="ru-RU" sz="2200" dirty="0" smtClean="0"/>
              <a:t> одного списку </a:t>
            </a:r>
            <a:r>
              <a:rPr lang="ru-RU" sz="2200" b="1" dirty="0" smtClean="0">
                <a:solidFill>
                  <a:srgbClr val="FF0000"/>
                </a:solidFill>
              </a:rPr>
              <a:t>приводить</a:t>
            </a:r>
            <a:r>
              <a:rPr lang="ru-RU" sz="2200" dirty="0" smtClean="0"/>
              <a:t> до </a:t>
            </a:r>
            <a:r>
              <a:rPr lang="ru-RU" sz="2200" dirty="0" err="1" smtClean="0"/>
              <a:t>зміни</a:t>
            </a:r>
            <a:r>
              <a:rPr lang="ru-RU" sz="2200" dirty="0" smtClean="0"/>
              <a:t> </a:t>
            </a:r>
            <a:r>
              <a:rPr lang="ru-RU" sz="2200" dirty="0" err="1" smtClean="0"/>
              <a:t>відповідного</a:t>
            </a:r>
            <a:r>
              <a:rPr lang="ru-RU" sz="2200" dirty="0" smtClean="0"/>
              <a:t> </a:t>
            </a:r>
            <a:r>
              <a:rPr lang="ru-RU" sz="2200" dirty="0" err="1" smtClean="0"/>
              <a:t>елемента</a:t>
            </a:r>
            <a:r>
              <a:rPr lang="ru-RU" sz="2200" dirty="0" smtClean="0"/>
              <a:t> </a:t>
            </a:r>
            <a:r>
              <a:rPr lang="ru-RU" sz="2200" dirty="0" err="1" smtClean="0"/>
              <a:t>копії</a:t>
            </a:r>
            <a:r>
              <a:rPr lang="ru-RU" sz="2200" dirty="0" smtClean="0"/>
              <a:t>. 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29" y="3365499"/>
            <a:ext cx="3382511" cy="347545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698998" y="1073209"/>
            <a:ext cx="4330700" cy="212365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 err="1" smtClean="0"/>
              <a:t>Операція</a:t>
            </a:r>
            <a:r>
              <a:rPr lang="ru-RU" sz="2200" dirty="0" smtClean="0"/>
              <a:t> </a:t>
            </a:r>
            <a:r>
              <a:rPr lang="uk-UA" sz="2200" b="1" dirty="0" smtClean="0">
                <a:solidFill>
                  <a:srgbClr val="0000CC"/>
                </a:solidFill>
              </a:rPr>
              <a:t>=</a:t>
            </a:r>
            <a:r>
              <a:rPr lang="en-US" sz="2200" dirty="0" smtClean="0"/>
              <a:t> </a:t>
            </a:r>
            <a:r>
              <a:rPr lang="uk-UA" sz="2200" dirty="0" smtClean="0"/>
              <a:t>зрізу всього списку п</a:t>
            </a:r>
            <a:r>
              <a:rPr lang="ru-RU" sz="2200" dirty="0" err="1" smtClean="0"/>
              <a:t>овертає</a:t>
            </a:r>
            <a:r>
              <a:rPr lang="ru-RU" sz="2200" dirty="0" smtClean="0"/>
              <a:t> </a:t>
            </a:r>
            <a:r>
              <a:rPr lang="ru-RU" sz="2200" dirty="0" err="1" smtClean="0"/>
              <a:t>копію</a:t>
            </a:r>
            <a:r>
              <a:rPr lang="ru-RU" sz="2200" dirty="0" smtClean="0"/>
              <a:t> списку, при </a:t>
            </a:r>
            <a:r>
              <a:rPr lang="ru-RU" sz="2200" dirty="0" err="1" smtClean="0"/>
              <a:t>цьому</a:t>
            </a:r>
            <a:r>
              <a:rPr lang="ru-RU" sz="2200" dirty="0" smtClean="0"/>
              <a:t> </a:t>
            </a:r>
            <a:r>
              <a:rPr lang="ru-RU" sz="2200" dirty="0" err="1" smtClean="0"/>
              <a:t>зміна</a:t>
            </a:r>
            <a:r>
              <a:rPr lang="ru-RU" sz="2200" dirty="0" smtClean="0"/>
              <a:t> </a:t>
            </a:r>
            <a:r>
              <a:rPr lang="ru-RU" sz="2200" dirty="0" err="1" smtClean="0"/>
              <a:t>елементів</a:t>
            </a:r>
            <a:r>
              <a:rPr lang="ru-RU" sz="2200" dirty="0" smtClean="0"/>
              <a:t> одного списку </a:t>
            </a:r>
            <a:r>
              <a:rPr lang="ru-RU" sz="2200" b="1" dirty="0" smtClean="0">
                <a:solidFill>
                  <a:srgbClr val="FF0000"/>
                </a:solidFill>
              </a:rPr>
              <a:t>не приводить </a:t>
            </a:r>
            <a:r>
              <a:rPr lang="ru-RU" sz="2200" dirty="0" smtClean="0"/>
              <a:t>до </a:t>
            </a:r>
            <a:r>
              <a:rPr lang="ru-RU" sz="2200" dirty="0" err="1" smtClean="0"/>
              <a:t>зміни</a:t>
            </a:r>
            <a:r>
              <a:rPr lang="ru-RU" sz="2200" dirty="0" smtClean="0"/>
              <a:t> </a:t>
            </a:r>
            <a:r>
              <a:rPr lang="ru-RU" sz="2200" dirty="0" err="1" smtClean="0"/>
              <a:t>відповідного</a:t>
            </a:r>
            <a:r>
              <a:rPr lang="ru-RU" sz="2200" dirty="0" smtClean="0"/>
              <a:t> </a:t>
            </a:r>
            <a:r>
              <a:rPr lang="ru-RU" sz="2200" dirty="0" err="1" smtClean="0"/>
              <a:t>елемента</a:t>
            </a:r>
            <a:r>
              <a:rPr lang="ru-RU" sz="2200" dirty="0" smtClean="0"/>
              <a:t> </a:t>
            </a:r>
            <a:r>
              <a:rPr lang="ru-RU" sz="2200" dirty="0" err="1" smtClean="0"/>
              <a:t>зрізу</a:t>
            </a:r>
            <a:r>
              <a:rPr lang="ru-RU" sz="2200" dirty="0" smtClean="0"/>
              <a:t> (</a:t>
            </a:r>
            <a:r>
              <a:rPr lang="ru-RU" sz="2200" dirty="0" err="1" smtClean="0"/>
              <a:t>тобто</a:t>
            </a:r>
            <a:r>
              <a:rPr lang="ru-RU" sz="2200" dirty="0" smtClean="0"/>
              <a:t> </a:t>
            </a:r>
            <a:r>
              <a:rPr lang="ru-RU" sz="2200" dirty="0" err="1" smtClean="0"/>
              <a:t>копії</a:t>
            </a:r>
            <a:r>
              <a:rPr lang="ru-RU" sz="2200" dirty="0" smtClean="0"/>
              <a:t>) списку. 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98" y="3196867"/>
            <a:ext cx="2963661" cy="333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4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74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Методи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класу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списків</a:t>
            </a:r>
            <a:endParaRPr lang="ru-RU" sz="3600" b="1" i="0" dirty="0">
              <a:effectLst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879030"/>
              </p:ext>
            </p:extLst>
          </p:nvPr>
        </p:nvGraphicFramePr>
        <p:xfrm>
          <a:off x="88900" y="949325"/>
          <a:ext cx="9055100" cy="5747928"/>
        </p:xfrm>
        <a:graphic>
          <a:graphicData uri="http://schemas.openxmlformats.org/drawingml/2006/table">
            <a:tbl>
              <a:tblPr/>
              <a:tblGrid>
                <a:gridCol w="3075536"/>
                <a:gridCol w="5979564"/>
              </a:tblGrid>
              <a:tr h="187154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solidFill>
                            <a:schemeClr val="bg1"/>
                          </a:solidFill>
                          <a:effectLst/>
                        </a:rPr>
                        <a:t>Метод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err="1" smtClean="0">
                          <a:solidFill>
                            <a:schemeClr val="bg1"/>
                          </a:solidFill>
                          <a:effectLst/>
                        </a:rPr>
                        <a:t>Призначення</a:t>
                      </a:r>
                      <a:endParaRPr lang="ru-RU" sz="2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</a:tr>
              <a:tr h="327520">
                <a:tc>
                  <a:txBody>
                    <a:bodyPr/>
                    <a:lstStyle/>
                    <a:p>
                      <a:r>
                        <a:rPr lang="en-GB" sz="2000" b="1" dirty="0" err="1">
                          <a:effectLst/>
                        </a:rPr>
                        <a:t>list.append</a:t>
                      </a:r>
                      <a:r>
                        <a:rPr lang="en-GB" sz="2000" dirty="0">
                          <a:effectLst/>
                        </a:rPr>
                        <a:t>(x)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effectLst/>
                        </a:rPr>
                        <a:t>Додає</a:t>
                      </a:r>
                      <a:r>
                        <a:rPr lang="ru-RU" sz="2000" dirty="0" smtClean="0">
                          <a:effectLst/>
                        </a:rPr>
                        <a:t> </a:t>
                      </a:r>
                      <a:r>
                        <a:rPr lang="ru-RU" sz="2000" dirty="0" err="1" smtClean="0">
                          <a:effectLst/>
                        </a:rPr>
                        <a:t>елемент</a:t>
                      </a:r>
                      <a:r>
                        <a:rPr lang="ru-RU" sz="2000" dirty="0" smtClean="0">
                          <a:effectLst/>
                        </a:rPr>
                        <a:t> </a:t>
                      </a:r>
                      <a:r>
                        <a:rPr lang="ru-RU" sz="2000" dirty="0">
                          <a:effectLst/>
                        </a:rPr>
                        <a:t>в </a:t>
                      </a:r>
                      <a:r>
                        <a:rPr lang="ru-RU" sz="2000" dirty="0" err="1" smtClean="0">
                          <a:effectLst/>
                        </a:rPr>
                        <a:t>кінець</a:t>
                      </a:r>
                      <a:r>
                        <a:rPr lang="ru-RU" sz="2000" dirty="0" smtClean="0">
                          <a:effectLst/>
                        </a:rPr>
                        <a:t> списку</a:t>
                      </a:r>
                      <a:endParaRPr lang="ru-RU" sz="2000" dirty="0">
                        <a:effectLst/>
                      </a:endParaRP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7886">
                <a:tc>
                  <a:txBody>
                    <a:bodyPr/>
                    <a:lstStyle/>
                    <a:p>
                      <a:r>
                        <a:rPr lang="en-GB" sz="2000" b="1">
                          <a:effectLst/>
                        </a:rPr>
                        <a:t>list.extend</a:t>
                      </a:r>
                      <a:r>
                        <a:rPr lang="en-GB" sz="2000">
                          <a:effectLst/>
                        </a:rPr>
                        <a:t>(L)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Розширює список </a:t>
                      </a:r>
                      <a:r>
                        <a:rPr lang="uk-UA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list</a:t>
                      </a:r>
                      <a:r>
                        <a:rPr lang="uk-U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додаючи в кінець все елементи списку L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520">
                <a:tc>
                  <a:txBody>
                    <a:bodyPr/>
                    <a:lstStyle/>
                    <a:p>
                      <a:r>
                        <a:rPr lang="en-GB" sz="2000" b="1">
                          <a:effectLst/>
                        </a:rPr>
                        <a:t>list.insert</a:t>
                      </a:r>
                      <a:r>
                        <a:rPr lang="en-GB" sz="2000">
                          <a:effectLst/>
                        </a:rPr>
                        <a:t>(i, x)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Вставляє </a:t>
                      </a:r>
                      <a:r>
                        <a:rPr lang="uk-UA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значення x</a:t>
                      </a:r>
                      <a:r>
                        <a:rPr lang="ru-RU" sz="2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 i-</a:t>
                      </a:r>
                      <a:r>
                        <a:rPr lang="uk-UA" sz="20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ий</a:t>
                      </a:r>
                      <a:r>
                        <a:rPr lang="uk-UA" sz="2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індекс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8252">
                <a:tc>
                  <a:txBody>
                    <a:bodyPr/>
                    <a:lstStyle/>
                    <a:p>
                      <a:r>
                        <a:rPr lang="en-GB" sz="2000" b="1">
                          <a:effectLst/>
                        </a:rPr>
                        <a:t>list.remove</a:t>
                      </a:r>
                      <a:r>
                        <a:rPr lang="en-GB" sz="2000">
                          <a:effectLst/>
                        </a:rPr>
                        <a:t>(x)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Видаляє перший елемент у списку, який має значення x. </a:t>
                      </a:r>
                      <a:r>
                        <a:rPr lang="uk-UA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Повертає </a:t>
                      </a:r>
                      <a:r>
                        <a:rPr lang="uk-UA" sz="20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ValueError</a:t>
                      </a:r>
                      <a:r>
                        <a:rPr lang="uk-U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якщо такого елемента не існує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8252">
                <a:tc>
                  <a:txBody>
                    <a:bodyPr/>
                    <a:lstStyle/>
                    <a:p>
                      <a:r>
                        <a:rPr lang="en-GB" sz="2000" b="1">
                          <a:effectLst/>
                        </a:rPr>
                        <a:t>list.pop</a:t>
                      </a:r>
                      <a:r>
                        <a:rPr lang="en-GB" sz="2000">
                          <a:effectLst/>
                        </a:rPr>
                        <a:t>([i])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Видаляє i-</a:t>
                      </a:r>
                      <a:r>
                        <a:rPr lang="uk-UA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ий</a:t>
                      </a:r>
                      <a:r>
                        <a:rPr lang="uk-U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елемент і повертає його. Якщо індекс не вказано, видаляється останній елемент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8252">
                <a:tc>
                  <a:txBody>
                    <a:bodyPr/>
                    <a:lstStyle/>
                    <a:p>
                      <a:r>
                        <a:rPr lang="en-GB" sz="2000" b="1">
                          <a:effectLst/>
                        </a:rPr>
                        <a:t>list.index</a:t>
                      </a:r>
                      <a:r>
                        <a:rPr lang="en-GB" sz="2000">
                          <a:effectLst/>
                        </a:rPr>
                        <a:t>(x, [start [, end]])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Повертає положення першого елемента зі значенням x (при цьому пошук ведеться від </a:t>
                      </a:r>
                      <a:r>
                        <a:rPr lang="uk-UA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start</a:t>
                      </a:r>
                      <a:r>
                        <a:rPr lang="uk-U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до </a:t>
                      </a:r>
                      <a:r>
                        <a:rPr lang="uk-UA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</a:t>
                      </a:r>
                      <a:r>
                        <a:rPr lang="uk-U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520">
                <a:tc>
                  <a:txBody>
                    <a:bodyPr/>
                    <a:lstStyle/>
                    <a:p>
                      <a:r>
                        <a:rPr lang="en-GB" sz="2000" b="1">
                          <a:effectLst/>
                        </a:rPr>
                        <a:t>list.count</a:t>
                      </a:r>
                      <a:r>
                        <a:rPr lang="en-GB" sz="2000">
                          <a:effectLst/>
                        </a:rPr>
                        <a:t>(x)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Повертає кількість елементів зі значенням x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520">
                <a:tc>
                  <a:txBody>
                    <a:bodyPr/>
                    <a:lstStyle/>
                    <a:p>
                      <a:r>
                        <a:rPr lang="en-GB" sz="2000" b="1">
                          <a:effectLst/>
                        </a:rPr>
                        <a:t>list.sort</a:t>
                      </a:r>
                      <a:r>
                        <a:rPr lang="en-GB" sz="2000">
                          <a:effectLst/>
                        </a:rPr>
                        <a:t>([key=</a:t>
                      </a:r>
                      <a:r>
                        <a:rPr lang="ru-RU" sz="2000">
                          <a:effectLst/>
                        </a:rPr>
                        <a:t>функция])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Сортує список на основі функції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154">
                <a:tc>
                  <a:txBody>
                    <a:bodyPr/>
                    <a:lstStyle/>
                    <a:p>
                      <a:r>
                        <a:rPr lang="en-GB" sz="2000" b="1">
                          <a:effectLst/>
                        </a:rPr>
                        <a:t>list.reverse</a:t>
                      </a:r>
                      <a:r>
                        <a:rPr lang="en-GB" sz="2000">
                          <a:effectLst/>
                        </a:rPr>
                        <a:t>()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Перевертає список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154">
                <a:tc>
                  <a:txBody>
                    <a:bodyPr/>
                    <a:lstStyle/>
                    <a:p>
                      <a:r>
                        <a:rPr lang="en-GB" sz="2000" b="1">
                          <a:effectLst/>
                        </a:rPr>
                        <a:t>list.copy</a:t>
                      </a:r>
                      <a:r>
                        <a:rPr lang="en-GB" sz="2000">
                          <a:effectLst/>
                        </a:rPr>
                        <a:t>()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Поверхнева копія списку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154">
                <a:tc>
                  <a:txBody>
                    <a:bodyPr/>
                    <a:lstStyle/>
                    <a:p>
                      <a:r>
                        <a:rPr lang="en-GB" sz="2000" b="1">
                          <a:effectLst/>
                        </a:rPr>
                        <a:t>list.clear</a:t>
                      </a:r>
                      <a:r>
                        <a:rPr lang="en-GB" sz="2000">
                          <a:effectLst/>
                        </a:rPr>
                        <a:t>()</a:t>
                      </a:r>
                    </a:p>
                  </a:txBody>
                  <a:tcPr marL="46789" marR="46789" marT="23394" marB="23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Очищає </a:t>
                      </a:r>
                      <a:r>
                        <a:rPr lang="uk-U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список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83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-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Приклад використання методів класу </a:t>
            </a:r>
            <a:r>
              <a:rPr lang="en-US" sz="3600" b="1" dirty="0" smtClean="0"/>
              <a:t>list</a:t>
            </a:r>
            <a:endParaRPr lang="ru-RU" sz="36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86600" cy="6858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0" y="2768600"/>
            <a:ext cx="5648325" cy="372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1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Поняття масиву</a:t>
            </a:r>
            <a:endParaRPr lang="ru-RU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3200" y="1155700"/>
            <a:ext cx="894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200" dirty="0" smtClean="0"/>
              <a:t>Масив – це група змінних, розташованих в послідовних комірках оперативної </a:t>
            </a:r>
            <a:r>
              <a:rPr lang="uk-UA" sz="2200" dirty="0" err="1" smtClean="0"/>
              <a:t>пам</a:t>
            </a:r>
            <a:r>
              <a:rPr lang="en-US" sz="2200" dirty="0" smtClean="0"/>
              <a:t>’</a:t>
            </a:r>
            <a:r>
              <a:rPr lang="uk-UA" sz="2200" dirty="0" smtClean="0"/>
              <a:t>яті, таких, що мають загальне </a:t>
            </a:r>
            <a:r>
              <a:rPr lang="uk-UA" sz="2200" dirty="0" err="1" smtClean="0"/>
              <a:t>ім</a:t>
            </a:r>
            <a:r>
              <a:rPr lang="en-US" sz="2200" dirty="0" smtClean="0"/>
              <a:t>’</a:t>
            </a:r>
            <a:r>
              <a:rPr lang="uk-UA" sz="2200" dirty="0" smtClean="0"/>
              <a:t>я. </a:t>
            </a:r>
          </a:p>
          <a:p>
            <a:r>
              <a:rPr lang="uk-UA" sz="2200" dirty="0" smtClean="0"/>
              <a:t>Кожна комірка в масиві має унікальний номер, який називається індекс.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84142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Особливості роботи зі списками</a:t>
            </a:r>
            <a:endParaRPr lang="ru-RU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0500" y="1128236"/>
            <a:ext cx="89535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Списки </a:t>
            </a:r>
            <a:r>
              <a:rPr lang="ru-RU" sz="2200" dirty="0" err="1"/>
              <a:t>відносяться</a:t>
            </a:r>
            <a:r>
              <a:rPr lang="ru-RU" sz="2200" dirty="0"/>
              <a:t> до </a:t>
            </a:r>
            <a:r>
              <a:rPr lang="ru-RU" sz="2200" b="1" dirty="0" err="1"/>
              <a:t>змінюваних</a:t>
            </a:r>
            <a:r>
              <a:rPr lang="ru-RU" sz="2200" b="1" dirty="0"/>
              <a:t> (</a:t>
            </a:r>
            <a:r>
              <a:rPr lang="en-GB" sz="2200" b="1" dirty="0"/>
              <a:t>mutable) </a:t>
            </a:r>
            <a:r>
              <a:rPr lang="ru-RU" sz="2200" b="1" dirty="0" err="1" smtClean="0"/>
              <a:t>типів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даних</a:t>
            </a:r>
            <a:r>
              <a:rPr lang="ru-RU" sz="2200" dirty="0"/>
              <a:t>. </a:t>
            </a:r>
            <a:r>
              <a:rPr lang="ru-RU" sz="2200" dirty="0" err="1"/>
              <a:t>Отже</a:t>
            </a:r>
            <a:r>
              <a:rPr lang="ru-RU" sz="2200" dirty="0"/>
              <a:t>, через </a:t>
            </a:r>
            <a:r>
              <a:rPr lang="ru-RU" sz="2200" dirty="0" err="1"/>
              <a:t>змінну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є </a:t>
            </a:r>
            <a:r>
              <a:rPr lang="ru-RU" sz="2200" dirty="0" err="1"/>
              <a:t>ім'ям</a:t>
            </a:r>
            <a:r>
              <a:rPr lang="ru-RU" sz="2200" dirty="0"/>
              <a:t> списку </a:t>
            </a:r>
            <a:r>
              <a:rPr lang="ru-RU" sz="2200" dirty="0" err="1"/>
              <a:t>надається</a:t>
            </a:r>
            <a:r>
              <a:rPr lang="ru-RU" sz="2200" dirty="0"/>
              <a:t> </a:t>
            </a:r>
            <a:r>
              <a:rPr lang="ru-RU" sz="2200" dirty="0" err="1"/>
              <a:t>безпосередній</a:t>
            </a:r>
            <a:r>
              <a:rPr lang="ru-RU" sz="2200" dirty="0"/>
              <a:t> </a:t>
            </a:r>
            <a:r>
              <a:rPr lang="ru-RU" sz="2200" dirty="0" smtClean="0"/>
              <a:t>доступ, до </a:t>
            </a:r>
            <a:r>
              <a:rPr lang="ru-RU" sz="2200" dirty="0" err="1"/>
              <a:t>пам'яті</a:t>
            </a:r>
            <a:r>
              <a:rPr lang="ru-RU" sz="2200" dirty="0"/>
              <a:t> де список </a:t>
            </a:r>
            <a:r>
              <a:rPr lang="ru-RU" sz="2200" dirty="0" err="1"/>
              <a:t>зберігає</a:t>
            </a:r>
            <a:r>
              <a:rPr lang="ru-RU" sz="2200" dirty="0"/>
              <a:t> </a:t>
            </a:r>
            <a:r>
              <a:rPr lang="ru-RU" sz="2200" dirty="0" err="1"/>
              <a:t>свої</a:t>
            </a:r>
            <a:r>
              <a:rPr lang="ru-RU" sz="2200" dirty="0"/>
              <a:t> </a:t>
            </a:r>
            <a:r>
              <a:rPr lang="ru-RU" sz="2200" dirty="0" err="1" smtClean="0"/>
              <a:t>дані</a:t>
            </a:r>
            <a:r>
              <a:rPr lang="ru-RU" sz="2200" dirty="0" smtClean="0"/>
              <a:t>.</a:t>
            </a:r>
            <a:r>
              <a:rPr lang="ru-RU" sz="2200" dirty="0"/>
              <a:t> </a:t>
            </a:r>
            <a:r>
              <a:rPr lang="ru-RU" sz="2200" dirty="0" err="1" smtClean="0"/>
              <a:t>Змінні</a:t>
            </a:r>
            <a:r>
              <a:rPr lang="ru-RU" sz="2200" dirty="0" smtClean="0"/>
              <a:t> -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 smtClean="0"/>
              <a:t>адреси</a:t>
            </a:r>
            <a:r>
              <a:rPr lang="ru-RU" sz="2200" dirty="0" smtClean="0"/>
              <a:t> </a:t>
            </a:r>
            <a:r>
              <a:rPr lang="ru-RU" sz="2200" dirty="0" err="1" smtClean="0"/>
              <a:t>пам'яті</a:t>
            </a:r>
            <a:r>
              <a:rPr lang="ru-RU" sz="2200" dirty="0" smtClean="0"/>
              <a:t>, </a:t>
            </a:r>
            <a:r>
              <a:rPr lang="ru-RU" sz="2200" dirty="0" err="1" smtClean="0"/>
              <a:t>тобто</a:t>
            </a:r>
            <a:r>
              <a:rPr lang="ru-RU" sz="2200" dirty="0" smtClean="0"/>
              <a:t> </a:t>
            </a:r>
            <a:r>
              <a:rPr lang="ru-RU" sz="2200" dirty="0" err="1" smtClean="0"/>
              <a:t>посилання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0500" y="2380615"/>
            <a:ext cx="8769350" cy="21236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200" b="1" dirty="0"/>
              <a:t>L1 = L2 [:] </a:t>
            </a:r>
            <a:r>
              <a:rPr lang="ru-RU" sz="2200" dirty="0"/>
              <a:t>- </a:t>
            </a:r>
            <a:r>
              <a:rPr lang="ru-RU" sz="2200" dirty="0" err="1"/>
              <a:t>створення</a:t>
            </a:r>
            <a:r>
              <a:rPr lang="ru-RU" sz="2200" dirty="0"/>
              <a:t> </a:t>
            </a:r>
            <a:r>
              <a:rPr lang="ru-RU" sz="2200" b="1" dirty="0" err="1"/>
              <a:t>другої</a:t>
            </a:r>
            <a:r>
              <a:rPr lang="ru-RU" sz="2200" b="1" dirty="0"/>
              <a:t> </a:t>
            </a:r>
            <a:r>
              <a:rPr lang="ru-RU" sz="2200" b="1" dirty="0" err="1"/>
              <a:t>копії</a:t>
            </a:r>
            <a:r>
              <a:rPr lang="ru-RU" sz="2200" b="1" dirty="0"/>
              <a:t> списку</a:t>
            </a:r>
            <a:r>
              <a:rPr lang="ru-RU" sz="2200" dirty="0"/>
              <a:t>. Тут </a:t>
            </a:r>
            <a:r>
              <a:rPr lang="ru-RU" sz="2200" dirty="0" err="1"/>
              <a:t>створюється</a:t>
            </a:r>
            <a:r>
              <a:rPr lang="ru-RU" sz="2200" dirty="0"/>
              <a:t> </a:t>
            </a:r>
            <a:r>
              <a:rPr lang="ru-RU" sz="2200" dirty="0" err="1" smtClean="0"/>
              <a:t>копія</a:t>
            </a:r>
            <a:r>
              <a:rPr lang="ru-RU" sz="2200" dirty="0" smtClean="0"/>
              <a:t> </a:t>
            </a:r>
            <a:r>
              <a:rPr lang="ru-RU" sz="2200" dirty="0" err="1"/>
              <a:t>об'єкта</a:t>
            </a:r>
            <a:r>
              <a:rPr lang="ru-RU" sz="2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/>
              <a:t>L1 = </a:t>
            </a:r>
            <a:r>
              <a:rPr lang="ru-RU" sz="2200" b="1" dirty="0" err="1"/>
              <a:t>list</a:t>
            </a:r>
            <a:r>
              <a:rPr lang="ru-RU" sz="2200" b="1" dirty="0"/>
              <a:t> (L2) </a:t>
            </a:r>
            <a:r>
              <a:rPr lang="ru-RU" sz="2200" dirty="0"/>
              <a:t>- </a:t>
            </a:r>
            <a:r>
              <a:rPr lang="ru-RU" sz="2200" dirty="0" err="1"/>
              <a:t>теж</a:t>
            </a:r>
            <a:r>
              <a:rPr lang="ru-RU" sz="2200" dirty="0"/>
              <a:t> </a:t>
            </a:r>
            <a:r>
              <a:rPr lang="ru-RU" sz="2200" dirty="0" err="1"/>
              <a:t>створення</a:t>
            </a:r>
            <a:r>
              <a:rPr lang="ru-RU" sz="2200" dirty="0"/>
              <a:t> </a:t>
            </a:r>
            <a:r>
              <a:rPr lang="ru-RU" sz="2200" b="1" dirty="0" err="1"/>
              <a:t>другої</a:t>
            </a:r>
            <a:r>
              <a:rPr lang="ru-RU" sz="2200" b="1" dirty="0"/>
              <a:t> </a:t>
            </a:r>
            <a:r>
              <a:rPr lang="ru-RU" sz="2200" b="1" dirty="0" err="1"/>
              <a:t>копії</a:t>
            </a:r>
            <a:r>
              <a:rPr lang="ru-RU" sz="2200" b="1" dirty="0"/>
              <a:t> списку</a:t>
            </a:r>
            <a:r>
              <a:rPr lang="ru-RU" sz="2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/>
              <a:t>L1 = L2 </a:t>
            </a:r>
            <a:r>
              <a:rPr lang="ru-RU" sz="2200" dirty="0"/>
              <a:t>- </a:t>
            </a:r>
            <a:r>
              <a:rPr lang="ru-RU" sz="2200" dirty="0" err="1"/>
              <a:t>створення</a:t>
            </a:r>
            <a:r>
              <a:rPr lang="ru-RU" sz="2200" dirty="0"/>
              <a:t> </a:t>
            </a:r>
            <a:r>
              <a:rPr lang="ru-RU" sz="2200" b="1" dirty="0"/>
              <a:t>другого </a:t>
            </a:r>
            <a:r>
              <a:rPr lang="ru-RU" sz="2200" b="1" dirty="0" err="1" smtClean="0"/>
              <a:t>посилання</a:t>
            </a:r>
            <a:r>
              <a:rPr lang="ru-RU" sz="2200" dirty="0"/>
              <a:t>, а не </a:t>
            </a:r>
            <a:r>
              <a:rPr lang="ru-RU" sz="2200" dirty="0" err="1"/>
              <a:t>копії</a:t>
            </a:r>
            <a:r>
              <a:rPr lang="ru-RU" sz="2200" dirty="0"/>
              <a:t>. </a:t>
            </a:r>
            <a:r>
              <a:rPr lang="ru-RU" sz="2200" dirty="0" err="1" smtClean="0"/>
              <a:t>Цей</a:t>
            </a:r>
            <a:r>
              <a:rPr lang="ru-RU" sz="2200" dirty="0" smtClean="0"/>
              <a:t> </a:t>
            </a:r>
            <a:r>
              <a:rPr lang="ru-RU" sz="2200" dirty="0" err="1"/>
              <a:t>варіант</a:t>
            </a:r>
            <a:r>
              <a:rPr lang="ru-RU" sz="2200" dirty="0"/>
              <a:t> </a:t>
            </a:r>
            <a:r>
              <a:rPr lang="ru-RU" sz="2200" dirty="0" err="1"/>
              <a:t>показує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створюються</a:t>
            </a:r>
            <a:r>
              <a:rPr lang="ru-RU" sz="2200" dirty="0"/>
              <a:t> два </a:t>
            </a:r>
            <a:r>
              <a:rPr lang="ru-RU" sz="2200" dirty="0" err="1"/>
              <a:t>посилання</a:t>
            </a:r>
            <a:r>
              <a:rPr lang="ru-RU" sz="2200" dirty="0"/>
              <a:t> на один і той </a:t>
            </a:r>
            <a:r>
              <a:rPr lang="ru-RU" sz="2200" dirty="0" err="1" smtClean="0"/>
              <a:t>самий</a:t>
            </a:r>
            <a:r>
              <a:rPr lang="ru-RU" sz="2200" dirty="0" smtClean="0"/>
              <a:t> </a:t>
            </a:r>
            <a:r>
              <a:rPr lang="ru-RU" sz="2200" dirty="0" err="1" smtClean="0"/>
              <a:t>об'єкт</a:t>
            </a:r>
            <a:r>
              <a:rPr lang="ru-RU" sz="2200" dirty="0"/>
              <a:t>, а не </a:t>
            </a:r>
            <a:r>
              <a:rPr lang="ru-RU" sz="2200" dirty="0" err="1"/>
              <a:t>дві</a:t>
            </a:r>
            <a:r>
              <a:rPr lang="ru-RU" sz="2200" dirty="0"/>
              <a:t> </a:t>
            </a:r>
            <a:r>
              <a:rPr lang="ru-RU" sz="2200" dirty="0" err="1" smtClean="0"/>
              <a:t>копії</a:t>
            </a:r>
            <a:r>
              <a:rPr lang="ru-RU" sz="2200" dirty="0" smtClean="0"/>
              <a:t>, </a:t>
            </a:r>
            <a:r>
              <a:rPr lang="ru-RU" sz="2200" dirty="0" err="1" smtClean="0"/>
              <a:t>тобто</a:t>
            </a:r>
            <a:r>
              <a:rPr lang="ru-RU" sz="2200" dirty="0" smtClean="0"/>
              <a:t> </a:t>
            </a:r>
            <a:r>
              <a:rPr lang="en-US" sz="2200" dirty="0" smtClean="0"/>
              <a:t>L1 I L2 – </a:t>
            </a:r>
            <a:r>
              <a:rPr lang="ru-RU" sz="2200" dirty="0" err="1" smtClean="0"/>
              <a:t>це</a:t>
            </a:r>
            <a:r>
              <a:rPr lang="ru-RU" sz="2200" dirty="0" smtClean="0"/>
              <a:t> два</a:t>
            </a:r>
            <a:r>
              <a:rPr lang="en-US" sz="2200" dirty="0" smtClean="0"/>
              <a:t> </a:t>
            </a:r>
            <a:r>
              <a:rPr lang="uk-UA" sz="2200" dirty="0" smtClean="0"/>
              <a:t>різних імені одного списку.</a:t>
            </a:r>
            <a:endParaRPr lang="ru-RU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1079500" y="4775200"/>
            <a:ext cx="8064500" cy="178510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50800" dir="5400000" algn="ctr" rotWithShape="0">
              <a:srgbClr val="C00000"/>
            </a:outerShdw>
          </a:effectLst>
        </p:spPr>
        <p:txBody>
          <a:bodyPr wrap="square" rtlCol="0">
            <a:spAutoFit/>
          </a:bodyPr>
          <a:lstStyle/>
          <a:p>
            <a:r>
              <a:rPr lang="uk-UA" sz="2200" dirty="0" smtClean="0">
                <a:solidFill>
                  <a:srgbClr val="C00000"/>
                </a:solidFill>
              </a:rPr>
              <a:t>Під час копіювання списків операцією присвоєння створюється посилання на той самий об</a:t>
            </a:r>
            <a:r>
              <a:rPr lang="en-US" sz="2200" dirty="0" smtClean="0">
                <a:solidFill>
                  <a:srgbClr val="C00000"/>
                </a:solidFill>
              </a:rPr>
              <a:t>’</a:t>
            </a:r>
            <a:r>
              <a:rPr lang="uk-UA" sz="2200" dirty="0" err="1" smtClean="0">
                <a:solidFill>
                  <a:srgbClr val="C00000"/>
                </a:solidFill>
              </a:rPr>
              <a:t>єкт</a:t>
            </a:r>
            <a:r>
              <a:rPr lang="uk-UA" sz="2200" dirty="0" smtClean="0">
                <a:solidFill>
                  <a:srgbClr val="C00000"/>
                </a:solidFill>
              </a:rPr>
              <a:t>, в результаті чого зміна одного списку приводить до зміни іншого. </a:t>
            </a:r>
          </a:p>
          <a:p>
            <a:r>
              <a:rPr lang="uk-UA" sz="2200" dirty="0" smtClean="0">
                <a:solidFill>
                  <a:srgbClr val="C00000"/>
                </a:solidFill>
              </a:rPr>
              <a:t>Для уникнення небажаної зміни списків потрібно робити копію функцією </a:t>
            </a:r>
            <a:r>
              <a:rPr lang="en-US" sz="2200" b="1" dirty="0" smtClean="0">
                <a:solidFill>
                  <a:srgbClr val="C00000"/>
                </a:solidFill>
              </a:rPr>
              <a:t>copy()</a:t>
            </a:r>
            <a:r>
              <a:rPr lang="uk-UA" sz="2200" b="1" dirty="0" smtClean="0">
                <a:solidFill>
                  <a:srgbClr val="C00000"/>
                </a:solidFill>
              </a:rPr>
              <a:t> </a:t>
            </a:r>
            <a:r>
              <a:rPr lang="uk-UA" sz="2200" dirty="0" smtClean="0">
                <a:solidFill>
                  <a:srgbClr val="C00000"/>
                </a:solidFill>
              </a:rPr>
              <a:t>або за допомогою </a:t>
            </a:r>
            <a:r>
              <a:rPr lang="uk-UA" sz="2200" b="1" dirty="0" smtClean="0">
                <a:solidFill>
                  <a:srgbClr val="C00000"/>
                </a:solidFill>
              </a:rPr>
              <a:t>зрізів</a:t>
            </a:r>
            <a:endParaRPr lang="ru-RU" sz="2200" b="1" dirty="0">
              <a:solidFill>
                <a:srgbClr val="C0000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4864100"/>
            <a:ext cx="994688" cy="169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3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33388" y="1019176"/>
            <a:ext cx="2647950" cy="83343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2075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</a:t>
            </a: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[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1, 2, 3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]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179388" indent="-92075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B</a:t>
            </a: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668463" y="1903413"/>
            <a:ext cx="1843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ru-RU" sz="24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1, 2, 3</a:t>
            </a:r>
            <a:r>
              <a:rPr lang="en-US" altLang="ru-RU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ru-RU" altLang="ru-RU" dirty="0" smtClean="0">
              <a:solidFill>
                <a:srgbClr val="000000"/>
              </a:solidFill>
            </a:endParaRPr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611188" y="1903413"/>
            <a:ext cx="369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  <a:endParaRPr lang="ru-RU" altLang="ru-RU" smtClean="0">
              <a:solidFill>
                <a:srgbClr val="000000"/>
              </a:solidFill>
            </a:endParaRPr>
          </a:p>
        </p:txBody>
      </p:sp>
      <p:sp>
        <p:nvSpPr>
          <p:cNvPr id="8" name="Полилиния 7"/>
          <p:cNvSpPr>
            <a:spLocks noChangeArrowheads="1"/>
          </p:cNvSpPr>
          <p:nvPr/>
        </p:nvSpPr>
        <p:spPr bwMode="auto">
          <a:xfrm>
            <a:off x="947738" y="2133600"/>
            <a:ext cx="790575" cy="0"/>
          </a:xfrm>
          <a:custGeom>
            <a:avLst/>
            <a:gdLst>
              <a:gd name="T0" fmla="*/ 0 w 696685"/>
              <a:gd name="T1" fmla="*/ 0 h 10885"/>
              <a:gd name="T2" fmla="*/ 2177599 w 696685"/>
              <a:gd name="T3" fmla="*/ 0 h 10885"/>
              <a:gd name="T4" fmla="*/ 0 60000 65536"/>
              <a:gd name="T5" fmla="*/ 0 60000 65536"/>
              <a:gd name="T6" fmla="*/ 0 w 696685"/>
              <a:gd name="T7" fmla="*/ 0 h 10885"/>
              <a:gd name="T8" fmla="*/ 696685 w 696685"/>
              <a:gd name="T9" fmla="*/ 0 h 108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96685" h="10885">
                <a:moveTo>
                  <a:pt x="0" y="0"/>
                </a:moveTo>
                <a:lnTo>
                  <a:pt x="696685" y="10885"/>
                </a:lnTo>
              </a:path>
            </a:pathLst>
          </a:custGeom>
          <a:noFill/>
          <a:ln w="12700" algn="ctr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mtClean="0">
              <a:solidFill>
                <a:srgbClr val="000000"/>
              </a:solidFill>
            </a:endParaRPr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611188" y="2306638"/>
            <a:ext cx="369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</a:t>
            </a:r>
            <a:endParaRPr lang="ru-RU" altLang="ru-RU" smtClean="0">
              <a:solidFill>
                <a:srgbClr val="000000"/>
              </a:solidFill>
            </a:endParaRPr>
          </a:p>
        </p:txBody>
      </p:sp>
      <p:sp>
        <p:nvSpPr>
          <p:cNvPr id="10" name="Полилиния 9"/>
          <p:cNvSpPr>
            <a:spLocks noChangeArrowheads="1"/>
          </p:cNvSpPr>
          <p:nvPr/>
        </p:nvSpPr>
        <p:spPr bwMode="auto">
          <a:xfrm flipV="1">
            <a:off x="957263" y="2198688"/>
            <a:ext cx="762000" cy="327025"/>
          </a:xfrm>
          <a:custGeom>
            <a:avLst/>
            <a:gdLst>
              <a:gd name="T0" fmla="*/ 0 w 696685"/>
              <a:gd name="T1" fmla="*/ 0 h 10885"/>
              <a:gd name="T2" fmla="*/ 1560640 w 696685"/>
              <a:gd name="T3" fmla="*/ 2147483647 h 10885"/>
              <a:gd name="T4" fmla="*/ 0 60000 65536"/>
              <a:gd name="T5" fmla="*/ 0 60000 65536"/>
              <a:gd name="T6" fmla="*/ 0 w 696685"/>
              <a:gd name="T7" fmla="*/ 0 h 10885"/>
              <a:gd name="T8" fmla="*/ 696685 w 696685"/>
              <a:gd name="T9" fmla="*/ 10885 h 108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96685" h="10885">
                <a:moveTo>
                  <a:pt x="0" y="0"/>
                </a:moveTo>
                <a:lnTo>
                  <a:pt x="696685" y="10885"/>
                </a:lnTo>
              </a:path>
            </a:pathLst>
          </a:custGeom>
          <a:noFill/>
          <a:ln w="12700" algn="ctr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mtClean="0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727450" y="2376488"/>
            <a:ext cx="1595438" cy="4635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2075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A[</a:t>
            </a:r>
            <a:r>
              <a:rPr lang="en-US" sz="2400" b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]</a:t>
            </a:r>
            <a:r>
              <a:rPr lang="en-US" sz="2400" b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endParaRPr lang="ru-RU" sz="2400" b="1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2" name="Стрелка вправо 11"/>
          <p:cNvSpPr/>
          <p:nvPr/>
        </p:nvSpPr>
        <p:spPr bwMode="auto">
          <a:xfrm>
            <a:off x="4284663" y="2079625"/>
            <a:ext cx="481012" cy="180975"/>
          </a:xfrm>
          <a:prstGeom prst="rightArrow">
            <a:avLst>
              <a:gd name="adj1" fmla="val 50000"/>
              <a:gd name="adj2" fmla="val 110495"/>
            </a:avLst>
          </a:prstGeom>
          <a:solidFill>
            <a:srgbClr val="0000CC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CC"/>
              </a:solidFill>
            </a:endParaRPr>
          </a:p>
        </p:txBody>
      </p:sp>
      <p:grpSp>
        <p:nvGrpSpPr>
          <p:cNvPr id="2" name="Группа 17"/>
          <p:cNvGrpSpPr>
            <a:grpSpLocks/>
          </p:cNvGrpSpPr>
          <p:nvPr/>
        </p:nvGrpSpPr>
        <p:grpSpPr bwMode="auto">
          <a:xfrm>
            <a:off x="5880100" y="1903413"/>
            <a:ext cx="2900363" cy="865187"/>
            <a:chOff x="5880552" y="1904129"/>
            <a:chExt cx="2899687" cy="864437"/>
          </a:xfrm>
        </p:grpSpPr>
        <p:sp>
          <p:nvSpPr>
            <p:cNvPr id="48158" name="Прямоугольник 12"/>
            <p:cNvSpPr>
              <a:spLocks noChangeArrowheads="1"/>
            </p:cNvSpPr>
            <p:nvPr/>
          </p:nvSpPr>
          <p:spPr bwMode="auto">
            <a:xfrm>
              <a:off x="6936466" y="1904129"/>
              <a:ext cx="18437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[</a:t>
              </a:r>
              <a:r>
                <a:rPr lang="ru-RU" altLang="ru-RU" sz="2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0</a:t>
              </a:r>
              <a:r>
                <a:rPr lang="en-US" altLang="ru-RU" sz="2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, </a:t>
              </a:r>
              <a:r>
                <a:rPr lang="en-US" altLang="ru-RU" sz="2400" b="1" dirty="0" smtClean="0">
                  <a:latin typeface="Courier New" panose="02070309020205020404" pitchFamily="49" charset="0"/>
                  <a:cs typeface="Times New Roman" panose="02020603050405020304" pitchFamily="18" charset="0"/>
                </a:rPr>
                <a:t>2, 3</a:t>
              </a:r>
              <a:r>
                <a:rPr lang="en-US" altLang="ru-RU" sz="2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]</a:t>
              </a:r>
              <a:endParaRPr lang="ru-RU" altLang="ru-RU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8159" name="Прямоугольник 13"/>
            <p:cNvSpPr>
              <a:spLocks noChangeArrowheads="1"/>
            </p:cNvSpPr>
            <p:nvPr/>
          </p:nvSpPr>
          <p:spPr bwMode="auto">
            <a:xfrm>
              <a:off x="5880552" y="1904129"/>
              <a:ext cx="3690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400" b="1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A</a:t>
              </a:r>
              <a:endParaRPr lang="ru-RU" alt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48160" name="Полилиния 14"/>
            <p:cNvSpPr>
              <a:spLocks noChangeArrowheads="1"/>
            </p:cNvSpPr>
            <p:nvPr/>
          </p:nvSpPr>
          <p:spPr bwMode="auto">
            <a:xfrm>
              <a:off x="6215740" y="2133601"/>
              <a:ext cx="792000" cy="0"/>
            </a:xfrm>
            <a:custGeom>
              <a:avLst/>
              <a:gdLst>
                <a:gd name="T0" fmla="*/ 0 w 696685"/>
                <a:gd name="T1" fmla="*/ 0 h 10885"/>
                <a:gd name="T2" fmla="*/ 2209198 w 696685"/>
                <a:gd name="T3" fmla="*/ 0 h 10885"/>
                <a:gd name="T4" fmla="*/ 0 60000 65536"/>
                <a:gd name="T5" fmla="*/ 0 60000 65536"/>
                <a:gd name="T6" fmla="*/ 0 w 696685"/>
                <a:gd name="T7" fmla="*/ 0 h 10885"/>
                <a:gd name="T8" fmla="*/ 696685 w 696685"/>
                <a:gd name="T9" fmla="*/ 0 h 108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96685" h="10885">
                  <a:moveTo>
                    <a:pt x="0" y="0"/>
                  </a:moveTo>
                  <a:lnTo>
                    <a:pt x="696685" y="10885"/>
                  </a:lnTo>
                </a:path>
              </a:pathLst>
            </a:custGeom>
            <a:noFill/>
            <a:ln w="12700" algn="ctr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48161" name="Прямоугольник 15"/>
            <p:cNvSpPr>
              <a:spLocks noChangeArrowheads="1"/>
            </p:cNvSpPr>
            <p:nvPr/>
          </p:nvSpPr>
          <p:spPr bwMode="auto">
            <a:xfrm>
              <a:off x="5880552" y="2306901"/>
              <a:ext cx="3690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400" b="1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B</a:t>
              </a:r>
              <a:endParaRPr lang="ru-RU" alt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48162" name="Полилиния 16"/>
            <p:cNvSpPr>
              <a:spLocks noChangeArrowheads="1"/>
            </p:cNvSpPr>
            <p:nvPr/>
          </p:nvSpPr>
          <p:spPr bwMode="auto">
            <a:xfrm flipV="1">
              <a:off x="6226629" y="2198914"/>
              <a:ext cx="762000" cy="326572"/>
            </a:xfrm>
            <a:custGeom>
              <a:avLst/>
              <a:gdLst>
                <a:gd name="T0" fmla="*/ 0 w 696685"/>
                <a:gd name="T1" fmla="*/ 0 h 10885"/>
                <a:gd name="T2" fmla="*/ 1560640 w 696685"/>
                <a:gd name="T3" fmla="*/ 2147483647 h 10885"/>
                <a:gd name="T4" fmla="*/ 0 60000 65536"/>
                <a:gd name="T5" fmla="*/ 0 60000 65536"/>
                <a:gd name="T6" fmla="*/ 0 w 696685"/>
                <a:gd name="T7" fmla="*/ 0 h 10885"/>
                <a:gd name="T8" fmla="*/ 696685 w 696685"/>
                <a:gd name="T9" fmla="*/ 10885 h 108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96685" h="10885">
                  <a:moveTo>
                    <a:pt x="0" y="0"/>
                  </a:moveTo>
                  <a:lnTo>
                    <a:pt x="696685" y="10885"/>
                  </a:lnTo>
                </a:path>
              </a:pathLst>
            </a:custGeom>
            <a:noFill/>
            <a:ln w="12700" algn="ctr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433388" y="2952750"/>
            <a:ext cx="2647950" cy="833438"/>
          </a:xfrm>
          <a:prstGeom prst="rect">
            <a:avLst/>
          </a:prstGeom>
          <a:solidFill>
            <a:srgbClr val="A7FF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2075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</a:t>
            </a: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[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1, 2, 3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]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179388" indent="-92075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B</a:t>
            </a: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A[:]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0" name="AutoShape 59"/>
          <p:cNvSpPr>
            <a:spLocks noChangeArrowheads="1"/>
          </p:cNvSpPr>
          <p:nvPr/>
        </p:nvSpPr>
        <p:spPr bwMode="auto">
          <a:xfrm>
            <a:off x="3511550" y="3187996"/>
            <a:ext cx="2809875" cy="515938"/>
          </a:xfrm>
          <a:prstGeom prst="wedgeRoundRectCallout">
            <a:avLst>
              <a:gd name="adj1" fmla="val -92731"/>
              <a:gd name="adj2" fmla="val 1863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dirty="0" err="1" smtClean="0">
                <a:solidFill>
                  <a:srgbClr val="000000"/>
                </a:solidFill>
              </a:rPr>
              <a:t>копія</a:t>
            </a:r>
            <a:r>
              <a:rPr lang="ru-RU" sz="2400" dirty="0" smtClean="0">
                <a:solidFill>
                  <a:srgbClr val="000000"/>
                </a:solidFill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</a:rPr>
              <a:t>масиву</a:t>
            </a:r>
            <a:r>
              <a:rPr lang="ru-RU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A</a:t>
            </a:r>
            <a:endParaRPr lang="ru-RU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668463" y="3971925"/>
            <a:ext cx="18430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1, 2, 3</a:t>
            </a:r>
            <a:r>
              <a:rPr lang="en-US" altLang="ru-RU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ru-RU" altLang="ru-RU" dirty="0" smtClean="0">
              <a:solidFill>
                <a:srgbClr val="000000"/>
              </a:solidFill>
            </a:endParaRP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611188" y="3971925"/>
            <a:ext cx="369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  <a:endParaRPr lang="ru-RU" altLang="ru-RU" smtClean="0">
              <a:solidFill>
                <a:srgbClr val="000000"/>
              </a:solidFill>
            </a:endParaRPr>
          </a:p>
        </p:txBody>
      </p:sp>
      <p:sp>
        <p:nvSpPr>
          <p:cNvPr id="23" name="Полилиния 22"/>
          <p:cNvSpPr>
            <a:spLocks noChangeArrowheads="1"/>
          </p:cNvSpPr>
          <p:nvPr/>
        </p:nvSpPr>
        <p:spPr bwMode="auto">
          <a:xfrm>
            <a:off x="947738" y="4202113"/>
            <a:ext cx="790575" cy="0"/>
          </a:xfrm>
          <a:custGeom>
            <a:avLst/>
            <a:gdLst>
              <a:gd name="T0" fmla="*/ 0 w 696685"/>
              <a:gd name="T1" fmla="*/ 0 h 10885"/>
              <a:gd name="T2" fmla="*/ 2177599 w 696685"/>
              <a:gd name="T3" fmla="*/ 0 h 10885"/>
              <a:gd name="T4" fmla="*/ 0 60000 65536"/>
              <a:gd name="T5" fmla="*/ 0 60000 65536"/>
              <a:gd name="T6" fmla="*/ 0 w 696685"/>
              <a:gd name="T7" fmla="*/ 0 h 10885"/>
              <a:gd name="T8" fmla="*/ 696685 w 696685"/>
              <a:gd name="T9" fmla="*/ 0 h 108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96685" h="10885">
                <a:moveTo>
                  <a:pt x="0" y="0"/>
                </a:moveTo>
                <a:lnTo>
                  <a:pt x="696685" y="10885"/>
                </a:lnTo>
              </a:path>
            </a:pathLst>
          </a:custGeom>
          <a:noFill/>
          <a:ln w="12700" algn="ctr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mtClean="0">
              <a:solidFill>
                <a:srgbClr val="000000"/>
              </a:solidFill>
            </a:endParaRPr>
          </a:p>
        </p:txBody>
      </p:sp>
      <p:sp>
        <p:nvSpPr>
          <p:cNvPr id="24" name="Прямоугольник 23"/>
          <p:cNvSpPr>
            <a:spLocks noChangeArrowheads="1"/>
          </p:cNvSpPr>
          <p:nvPr/>
        </p:nvSpPr>
        <p:spPr bwMode="auto">
          <a:xfrm>
            <a:off x="1668463" y="4451350"/>
            <a:ext cx="18430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ru-RU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1, 2, 3</a:t>
            </a:r>
            <a:r>
              <a:rPr lang="en-US" altLang="ru-RU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ru-RU" altLang="ru-RU" dirty="0" smtClean="0">
              <a:solidFill>
                <a:srgbClr val="000000"/>
              </a:solidFill>
            </a:endParaRPr>
          </a:p>
        </p:txBody>
      </p:sp>
      <p:sp>
        <p:nvSpPr>
          <p:cNvPr id="25" name="Прямоугольник 24"/>
          <p:cNvSpPr>
            <a:spLocks noChangeArrowheads="1"/>
          </p:cNvSpPr>
          <p:nvPr/>
        </p:nvSpPr>
        <p:spPr bwMode="auto">
          <a:xfrm>
            <a:off x="611188" y="4451350"/>
            <a:ext cx="369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endParaRPr lang="ru-RU" altLang="ru-RU" smtClean="0">
              <a:solidFill>
                <a:srgbClr val="000000"/>
              </a:solidFill>
            </a:endParaRPr>
          </a:p>
        </p:txBody>
      </p:sp>
      <p:sp>
        <p:nvSpPr>
          <p:cNvPr id="26" name="Полилиния 25"/>
          <p:cNvSpPr>
            <a:spLocks noChangeArrowheads="1"/>
          </p:cNvSpPr>
          <p:nvPr/>
        </p:nvSpPr>
        <p:spPr bwMode="auto">
          <a:xfrm>
            <a:off x="947738" y="4681538"/>
            <a:ext cx="790575" cy="0"/>
          </a:xfrm>
          <a:custGeom>
            <a:avLst/>
            <a:gdLst>
              <a:gd name="T0" fmla="*/ 0 w 696685"/>
              <a:gd name="T1" fmla="*/ 0 h 10885"/>
              <a:gd name="T2" fmla="*/ 2177599 w 696685"/>
              <a:gd name="T3" fmla="*/ 0 h 10885"/>
              <a:gd name="T4" fmla="*/ 0 60000 65536"/>
              <a:gd name="T5" fmla="*/ 0 60000 65536"/>
              <a:gd name="T6" fmla="*/ 0 w 696685"/>
              <a:gd name="T7" fmla="*/ 0 h 10885"/>
              <a:gd name="T8" fmla="*/ 696685 w 696685"/>
              <a:gd name="T9" fmla="*/ 0 h 108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96685" h="10885">
                <a:moveTo>
                  <a:pt x="0" y="0"/>
                </a:moveTo>
                <a:lnTo>
                  <a:pt x="696685" y="10885"/>
                </a:lnTo>
              </a:path>
            </a:pathLst>
          </a:custGeom>
          <a:noFill/>
          <a:ln w="12700" algn="ctr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mtClean="0">
              <a:solidFill>
                <a:srgbClr val="000000"/>
              </a:solidFill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3727450" y="4400550"/>
            <a:ext cx="1595438" cy="463550"/>
          </a:xfrm>
          <a:prstGeom prst="rect">
            <a:avLst/>
          </a:prstGeom>
          <a:solidFill>
            <a:srgbClr val="A7FF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2075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A[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]</a:t>
            </a: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0</a:t>
            </a:r>
            <a:endParaRPr lang="ru-RU" sz="2400" b="1" dirty="0">
              <a:solidFill>
                <a:srgbClr val="0000CC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8" name="Стрелка вправо 27"/>
          <p:cNvSpPr/>
          <p:nvPr/>
        </p:nvSpPr>
        <p:spPr bwMode="auto">
          <a:xfrm>
            <a:off x="4284663" y="4103688"/>
            <a:ext cx="481012" cy="180975"/>
          </a:xfrm>
          <a:prstGeom prst="rightArrow">
            <a:avLst>
              <a:gd name="adj1" fmla="val 50000"/>
              <a:gd name="adj2" fmla="val 110495"/>
            </a:avLst>
          </a:prstGeom>
          <a:solidFill>
            <a:srgbClr val="0000CC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grpSp>
        <p:nvGrpSpPr>
          <p:cNvPr id="3" name="Группа 34"/>
          <p:cNvGrpSpPr>
            <a:grpSpLocks/>
          </p:cNvGrpSpPr>
          <p:nvPr/>
        </p:nvGrpSpPr>
        <p:grpSpPr bwMode="auto">
          <a:xfrm>
            <a:off x="5902325" y="3971925"/>
            <a:ext cx="2900363" cy="941388"/>
            <a:chOff x="5902323" y="3972415"/>
            <a:chExt cx="2899688" cy="940637"/>
          </a:xfrm>
        </p:grpSpPr>
        <p:sp>
          <p:nvSpPr>
            <p:cNvPr id="48152" name="Прямоугольник 28"/>
            <p:cNvSpPr>
              <a:spLocks noChangeArrowheads="1"/>
            </p:cNvSpPr>
            <p:nvPr/>
          </p:nvSpPr>
          <p:spPr bwMode="auto">
            <a:xfrm>
              <a:off x="6958237" y="3972415"/>
              <a:ext cx="184377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[</a:t>
              </a:r>
              <a:r>
                <a:rPr lang="en-US" altLang="ru-RU" sz="2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0</a:t>
              </a:r>
              <a:r>
                <a:rPr lang="en-US" altLang="ru-RU" sz="2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, </a:t>
              </a:r>
              <a:r>
                <a:rPr lang="en-US" altLang="ru-RU" sz="2400" b="1" dirty="0" smtClean="0">
                  <a:solidFill>
                    <a:srgbClr val="0000CC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2, 3</a:t>
              </a:r>
              <a:r>
                <a:rPr lang="en-US" altLang="ru-RU" sz="2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]</a:t>
              </a:r>
              <a:endParaRPr lang="ru-RU" altLang="ru-RU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8153" name="Прямоугольник 29"/>
            <p:cNvSpPr>
              <a:spLocks noChangeArrowheads="1"/>
            </p:cNvSpPr>
            <p:nvPr/>
          </p:nvSpPr>
          <p:spPr bwMode="auto">
            <a:xfrm>
              <a:off x="5902323" y="3972415"/>
              <a:ext cx="3690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400" b="1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A</a:t>
              </a:r>
              <a:endParaRPr lang="ru-RU" alt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48154" name="Полилиния 30"/>
            <p:cNvSpPr>
              <a:spLocks noChangeArrowheads="1"/>
            </p:cNvSpPr>
            <p:nvPr/>
          </p:nvSpPr>
          <p:spPr bwMode="auto">
            <a:xfrm>
              <a:off x="6237511" y="4201887"/>
              <a:ext cx="792000" cy="0"/>
            </a:xfrm>
            <a:custGeom>
              <a:avLst/>
              <a:gdLst>
                <a:gd name="T0" fmla="*/ 0 w 696685"/>
                <a:gd name="T1" fmla="*/ 0 h 10885"/>
                <a:gd name="T2" fmla="*/ 2209198 w 696685"/>
                <a:gd name="T3" fmla="*/ 0 h 10885"/>
                <a:gd name="T4" fmla="*/ 0 60000 65536"/>
                <a:gd name="T5" fmla="*/ 0 60000 65536"/>
                <a:gd name="T6" fmla="*/ 0 w 696685"/>
                <a:gd name="T7" fmla="*/ 0 h 10885"/>
                <a:gd name="T8" fmla="*/ 696685 w 696685"/>
                <a:gd name="T9" fmla="*/ 0 h 108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96685" h="10885">
                  <a:moveTo>
                    <a:pt x="0" y="0"/>
                  </a:moveTo>
                  <a:lnTo>
                    <a:pt x="696685" y="10885"/>
                  </a:lnTo>
                </a:path>
              </a:pathLst>
            </a:custGeom>
            <a:noFill/>
            <a:ln w="12700" algn="ctr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48155" name="Прямоугольник 31"/>
            <p:cNvSpPr>
              <a:spLocks noChangeArrowheads="1"/>
            </p:cNvSpPr>
            <p:nvPr/>
          </p:nvSpPr>
          <p:spPr bwMode="auto">
            <a:xfrm>
              <a:off x="6958237" y="4451387"/>
              <a:ext cx="184377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[</a:t>
              </a:r>
              <a:r>
                <a:rPr lang="en-US" altLang="ru-RU" sz="2400" b="1" dirty="0" smtClean="0">
                  <a:solidFill>
                    <a:srgbClr val="0000CC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1, 2, 3</a:t>
              </a:r>
              <a:r>
                <a:rPr lang="en-US" altLang="ru-RU" sz="2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]</a:t>
              </a:r>
              <a:endParaRPr lang="ru-RU" altLang="ru-RU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8156" name="Прямоугольник 32"/>
            <p:cNvSpPr>
              <a:spLocks noChangeArrowheads="1"/>
            </p:cNvSpPr>
            <p:nvPr/>
          </p:nvSpPr>
          <p:spPr bwMode="auto">
            <a:xfrm>
              <a:off x="5902323" y="4451387"/>
              <a:ext cx="3690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400" b="1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B</a:t>
              </a:r>
              <a:endParaRPr lang="ru-RU" alt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48157" name="Полилиния 33"/>
            <p:cNvSpPr>
              <a:spLocks noChangeArrowheads="1"/>
            </p:cNvSpPr>
            <p:nvPr/>
          </p:nvSpPr>
          <p:spPr bwMode="auto">
            <a:xfrm>
              <a:off x="6237511" y="4680859"/>
              <a:ext cx="792000" cy="0"/>
            </a:xfrm>
            <a:custGeom>
              <a:avLst/>
              <a:gdLst>
                <a:gd name="T0" fmla="*/ 0 w 696685"/>
                <a:gd name="T1" fmla="*/ 0 h 10885"/>
                <a:gd name="T2" fmla="*/ 2209198 w 696685"/>
                <a:gd name="T3" fmla="*/ 0 h 10885"/>
                <a:gd name="T4" fmla="*/ 0 60000 65536"/>
                <a:gd name="T5" fmla="*/ 0 60000 65536"/>
                <a:gd name="T6" fmla="*/ 0 w 696685"/>
                <a:gd name="T7" fmla="*/ 0 h 10885"/>
                <a:gd name="T8" fmla="*/ 696685 w 696685"/>
                <a:gd name="T9" fmla="*/ 0 h 108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96685" h="10885">
                  <a:moveTo>
                    <a:pt x="0" y="0"/>
                  </a:moveTo>
                  <a:lnTo>
                    <a:pt x="696685" y="10885"/>
                  </a:lnTo>
                </a:path>
              </a:pathLst>
            </a:custGeom>
            <a:noFill/>
            <a:ln w="12700" algn="ctr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5" name="Прямоугольник 34"/>
          <p:cNvSpPr/>
          <p:nvPr/>
        </p:nvSpPr>
        <p:spPr>
          <a:xfrm>
            <a:off x="0" y="-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Особливості роботи зі списками</a:t>
            </a:r>
            <a:endParaRPr lang="ru-RU" sz="3600" b="1" dirty="0"/>
          </a:p>
        </p:txBody>
      </p:sp>
      <p:sp>
        <p:nvSpPr>
          <p:cNvPr id="36" name="AutoShape 59"/>
          <p:cNvSpPr>
            <a:spLocks noChangeArrowheads="1"/>
          </p:cNvSpPr>
          <p:nvPr/>
        </p:nvSpPr>
        <p:spPr bwMode="auto">
          <a:xfrm>
            <a:off x="3461547" y="1193801"/>
            <a:ext cx="3922926" cy="621835"/>
          </a:xfrm>
          <a:prstGeom prst="wedgeRoundRectCallout">
            <a:avLst>
              <a:gd name="adj1" fmla="val -92731"/>
              <a:gd name="adj2" fmla="val 1863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dirty="0" smtClean="0">
                <a:solidFill>
                  <a:srgbClr val="000000"/>
                </a:solidFill>
              </a:rPr>
              <a:t>Друге </a:t>
            </a:r>
            <a:r>
              <a:rPr lang="ru-RU" sz="2400" dirty="0" err="1" smtClean="0">
                <a:solidFill>
                  <a:srgbClr val="000000"/>
                </a:solidFill>
              </a:rPr>
              <a:t>посилання</a:t>
            </a:r>
            <a:r>
              <a:rPr lang="ru-RU" sz="2400" dirty="0" smtClean="0">
                <a:solidFill>
                  <a:srgbClr val="000000"/>
                </a:solidFill>
              </a:rPr>
              <a:t> на об</a:t>
            </a:r>
            <a:r>
              <a:rPr lang="en-US" sz="2400" dirty="0" smtClean="0">
                <a:solidFill>
                  <a:srgbClr val="000000"/>
                </a:solidFill>
              </a:rPr>
              <a:t>’</a:t>
            </a:r>
            <a:r>
              <a:rPr lang="uk-UA" sz="2400" dirty="0" err="1" smtClean="0">
                <a:solidFill>
                  <a:srgbClr val="000000"/>
                </a:solidFill>
              </a:rPr>
              <a:t>єкт</a:t>
            </a:r>
            <a:endParaRPr lang="ru-RU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56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19" grpId="0" uiExpand="1" build="p" animBg="1"/>
      <p:bldP spid="20" grpId="0" animBg="1"/>
      <p:bldP spid="3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86"/>
          <p:cNvGrpSpPr>
            <a:grpSpLocks/>
          </p:cNvGrpSpPr>
          <p:nvPr/>
        </p:nvGrpSpPr>
        <p:grpSpPr bwMode="auto">
          <a:xfrm>
            <a:off x="6729413" y="3036888"/>
            <a:ext cx="2139950" cy="908050"/>
            <a:chOff x="4944391" y="1468701"/>
            <a:chExt cx="2139102" cy="907979"/>
          </a:xfrm>
        </p:grpSpPr>
        <p:sp>
          <p:nvSpPr>
            <p:cNvPr id="49210" name="Прямоугольник 87"/>
            <p:cNvSpPr>
              <a:spLocks noChangeArrowheads="1"/>
            </p:cNvSpPr>
            <p:nvPr/>
          </p:nvSpPr>
          <p:spPr bwMode="auto">
            <a:xfrm>
              <a:off x="5608409" y="1468701"/>
              <a:ext cx="14750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[</a:t>
              </a:r>
              <a:r>
                <a:rPr lang="en-US" altLang="ru-RU" sz="2400" b="1" dirty="0" smtClean="0">
                  <a:solidFill>
                    <a:srgbClr val="00B0F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  <a:r>
                <a:rPr lang="en-US" altLang="ru-RU" sz="2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,</a:t>
              </a:r>
              <a:r>
                <a:rPr lang="en-US" altLang="ru-RU" sz="2400" b="1" dirty="0" smtClean="0">
                  <a:solidFill>
                    <a:srgbClr val="0000CC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2,3</a:t>
              </a:r>
              <a:r>
                <a:rPr lang="en-US" altLang="ru-RU" sz="2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]</a:t>
              </a:r>
              <a:endParaRPr lang="ru-RU" altLang="ru-RU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9211" name="Прямоугольник 88"/>
            <p:cNvSpPr>
              <a:spLocks noChangeArrowheads="1"/>
            </p:cNvSpPr>
            <p:nvPr/>
          </p:nvSpPr>
          <p:spPr bwMode="auto">
            <a:xfrm>
              <a:off x="4944391" y="1468701"/>
              <a:ext cx="3690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400" b="1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A</a:t>
              </a:r>
              <a:endParaRPr lang="ru-RU" alt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49212" name="Полилиния 89"/>
            <p:cNvSpPr>
              <a:spLocks noChangeArrowheads="1"/>
            </p:cNvSpPr>
            <p:nvPr/>
          </p:nvSpPr>
          <p:spPr bwMode="auto">
            <a:xfrm>
              <a:off x="5344895" y="1698173"/>
              <a:ext cx="324000" cy="0"/>
            </a:xfrm>
            <a:custGeom>
              <a:avLst/>
              <a:gdLst>
                <a:gd name="T0" fmla="*/ 0 w 696685"/>
                <a:gd name="T1" fmla="*/ 0 h 10885"/>
                <a:gd name="T2" fmla="*/ 709 w 696685"/>
                <a:gd name="T3" fmla="*/ 0 h 10885"/>
                <a:gd name="T4" fmla="*/ 0 60000 65536"/>
                <a:gd name="T5" fmla="*/ 0 60000 65536"/>
                <a:gd name="T6" fmla="*/ 0 w 696685"/>
                <a:gd name="T7" fmla="*/ 0 h 10885"/>
                <a:gd name="T8" fmla="*/ 696685 w 696685"/>
                <a:gd name="T9" fmla="*/ 0 h 108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96685" h="10885">
                  <a:moveTo>
                    <a:pt x="0" y="0"/>
                  </a:moveTo>
                  <a:lnTo>
                    <a:pt x="696685" y="10885"/>
                  </a:lnTo>
                </a:path>
              </a:pathLst>
            </a:custGeom>
            <a:noFill/>
            <a:ln w="12700" algn="ctr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49213" name="Прямоугольник 90"/>
            <p:cNvSpPr>
              <a:spLocks noChangeArrowheads="1"/>
            </p:cNvSpPr>
            <p:nvPr/>
          </p:nvSpPr>
          <p:spPr bwMode="auto">
            <a:xfrm>
              <a:off x="5608409" y="1915015"/>
              <a:ext cx="14750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[</a:t>
              </a:r>
              <a:r>
                <a:rPr lang="en-US" altLang="ru-RU" sz="2400" b="1" dirty="0" smtClean="0">
                  <a:solidFill>
                    <a:srgbClr val="0000CC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4,5,6</a:t>
              </a:r>
              <a:r>
                <a:rPr lang="en-US" altLang="ru-RU" sz="2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]</a:t>
              </a:r>
              <a:endParaRPr lang="ru-RU" altLang="ru-RU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9214" name="Прямоугольник 91"/>
            <p:cNvSpPr>
              <a:spLocks noChangeArrowheads="1"/>
            </p:cNvSpPr>
            <p:nvPr/>
          </p:nvSpPr>
          <p:spPr bwMode="auto">
            <a:xfrm>
              <a:off x="4944391" y="1915015"/>
              <a:ext cx="3690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400" b="1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B</a:t>
              </a:r>
              <a:endParaRPr lang="ru-RU" alt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49215" name="Полилиния 92"/>
            <p:cNvSpPr>
              <a:spLocks noChangeArrowheads="1"/>
            </p:cNvSpPr>
            <p:nvPr/>
          </p:nvSpPr>
          <p:spPr bwMode="auto">
            <a:xfrm>
              <a:off x="5344895" y="2144487"/>
              <a:ext cx="324000" cy="0"/>
            </a:xfrm>
            <a:custGeom>
              <a:avLst/>
              <a:gdLst>
                <a:gd name="T0" fmla="*/ 0 w 696685"/>
                <a:gd name="T1" fmla="*/ 0 h 10885"/>
                <a:gd name="T2" fmla="*/ 709 w 696685"/>
                <a:gd name="T3" fmla="*/ 0 h 10885"/>
                <a:gd name="T4" fmla="*/ 0 60000 65536"/>
                <a:gd name="T5" fmla="*/ 0 60000 65536"/>
                <a:gd name="T6" fmla="*/ 0 w 696685"/>
                <a:gd name="T7" fmla="*/ 0 h 10885"/>
                <a:gd name="T8" fmla="*/ 696685 w 696685"/>
                <a:gd name="T9" fmla="*/ 0 h 108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96685" h="10885">
                  <a:moveTo>
                    <a:pt x="0" y="0"/>
                  </a:moveTo>
                  <a:lnTo>
                    <a:pt x="696685" y="10885"/>
                  </a:lnTo>
                </a:path>
              </a:pathLst>
            </a:custGeom>
            <a:noFill/>
            <a:ln w="12700" algn="ctr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Группа 79"/>
          <p:cNvGrpSpPr>
            <a:grpSpLocks/>
          </p:cNvGrpSpPr>
          <p:nvPr/>
        </p:nvGrpSpPr>
        <p:grpSpPr bwMode="auto">
          <a:xfrm>
            <a:off x="4614863" y="3028950"/>
            <a:ext cx="1684337" cy="939800"/>
            <a:chOff x="5031479" y="1468701"/>
            <a:chExt cx="1683322" cy="940637"/>
          </a:xfrm>
        </p:grpSpPr>
        <p:sp>
          <p:nvSpPr>
            <p:cNvPr id="49204" name="Прямоугольник 80"/>
            <p:cNvSpPr>
              <a:spLocks noChangeArrowheads="1"/>
            </p:cNvSpPr>
            <p:nvPr/>
          </p:nvSpPr>
          <p:spPr bwMode="auto">
            <a:xfrm>
              <a:off x="5608409" y="1468701"/>
              <a:ext cx="11063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400" b="1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[A,B]</a:t>
              </a:r>
              <a:endParaRPr lang="ru-RU" alt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49205" name="Прямоугольник 81"/>
            <p:cNvSpPr>
              <a:spLocks noChangeArrowheads="1"/>
            </p:cNvSpPr>
            <p:nvPr/>
          </p:nvSpPr>
          <p:spPr bwMode="auto">
            <a:xfrm>
              <a:off x="5031479" y="1468701"/>
              <a:ext cx="3690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400" b="1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C</a:t>
              </a:r>
              <a:endParaRPr lang="ru-RU" alt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49206" name="Полилиния 82"/>
            <p:cNvSpPr>
              <a:spLocks noChangeArrowheads="1"/>
            </p:cNvSpPr>
            <p:nvPr/>
          </p:nvSpPr>
          <p:spPr bwMode="auto">
            <a:xfrm>
              <a:off x="5366667" y="1698173"/>
              <a:ext cx="324000" cy="0"/>
            </a:xfrm>
            <a:custGeom>
              <a:avLst/>
              <a:gdLst>
                <a:gd name="T0" fmla="*/ 0 w 696685"/>
                <a:gd name="T1" fmla="*/ 0 h 10885"/>
                <a:gd name="T2" fmla="*/ 709 w 696685"/>
                <a:gd name="T3" fmla="*/ 0 h 10885"/>
                <a:gd name="T4" fmla="*/ 0 60000 65536"/>
                <a:gd name="T5" fmla="*/ 0 60000 65536"/>
                <a:gd name="T6" fmla="*/ 0 w 696685"/>
                <a:gd name="T7" fmla="*/ 0 h 10885"/>
                <a:gd name="T8" fmla="*/ 696685 w 696685"/>
                <a:gd name="T9" fmla="*/ 0 h 108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96685" h="10885">
                  <a:moveTo>
                    <a:pt x="0" y="0"/>
                  </a:moveTo>
                  <a:lnTo>
                    <a:pt x="696685" y="10885"/>
                  </a:lnTo>
                </a:path>
              </a:pathLst>
            </a:custGeom>
            <a:noFill/>
            <a:ln w="12700" algn="ctr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49207" name="Прямоугольник 83"/>
            <p:cNvSpPr>
              <a:spLocks noChangeArrowheads="1"/>
            </p:cNvSpPr>
            <p:nvPr/>
          </p:nvSpPr>
          <p:spPr bwMode="auto">
            <a:xfrm>
              <a:off x="5608409" y="1947673"/>
              <a:ext cx="11063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400" b="1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[A,B]</a:t>
              </a:r>
              <a:endParaRPr lang="ru-RU" alt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49208" name="Прямоугольник 84"/>
            <p:cNvSpPr>
              <a:spLocks noChangeArrowheads="1"/>
            </p:cNvSpPr>
            <p:nvPr/>
          </p:nvSpPr>
          <p:spPr bwMode="auto">
            <a:xfrm>
              <a:off x="5031479" y="1947673"/>
              <a:ext cx="3690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400" b="1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D</a:t>
              </a:r>
              <a:endParaRPr lang="ru-RU" alt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49209" name="Полилиния 85"/>
            <p:cNvSpPr>
              <a:spLocks noChangeArrowheads="1"/>
            </p:cNvSpPr>
            <p:nvPr/>
          </p:nvSpPr>
          <p:spPr bwMode="auto">
            <a:xfrm>
              <a:off x="5366667" y="2177145"/>
              <a:ext cx="324000" cy="0"/>
            </a:xfrm>
            <a:custGeom>
              <a:avLst/>
              <a:gdLst>
                <a:gd name="T0" fmla="*/ 0 w 696685"/>
                <a:gd name="T1" fmla="*/ 0 h 10885"/>
                <a:gd name="T2" fmla="*/ 709 w 696685"/>
                <a:gd name="T3" fmla="*/ 0 h 10885"/>
                <a:gd name="T4" fmla="*/ 0 60000 65536"/>
                <a:gd name="T5" fmla="*/ 0 60000 65536"/>
                <a:gd name="T6" fmla="*/ 0 w 696685"/>
                <a:gd name="T7" fmla="*/ 0 h 10885"/>
                <a:gd name="T8" fmla="*/ 696685 w 696685"/>
                <a:gd name="T9" fmla="*/ 0 h 108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96685" h="10885">
                  <a:moveTo>
                    <a:pt x="0" y="0"/>
                  </a:moveTo>
                  <a:lnTo>
                    <a:pt x="696685" y="10885"/>
                  </a:lnTo>
                </a:path>
              </a:pathLst>
            </a:custGeom>
            <a:noFill/>
            <a:ln w="12700" algn="ctr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9156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175675"/>
            <a:ext cx="9144000" cy="471488"/>
          </a:xfrm>
        </p:spPr>
        <p:txBody>
          <a:bodyPr>
            <a:noAutofit/>
          </a:bodyPr>
          <a:lstStyle/>
          <a:p>
            <a:pPr algn="ctr"/>
            <a:r>
              <a:rPr lang="ru-RU" altLang="ru-RU" sz="3600" b="1" dirty="0" err="1" smtClean="0">
                <a:latin typeface="+mn-lt"/>
              </a:rPr>
              <a:t>Копіювання</a:t>
            </a:r>
            <a:r>
              <a:rPr lang="ru-RU" altLang="ru-RU" sz="3600" b="1" dirty="0" smtClean="0">
                <a:latin typeface="+mn-lt"/>
              </a:rPr>
              <a:t> </a:t>
            </a:r>
            <a:r>
              <a:rPr lang="ru-RU" altLang="ru-RU" sz="3600" b="1" dirty="0" err="1" smtClean="0">
                <a:latin typeface="+mn-lt"/>
              </a:rPr>
              <a:t>списків</a:t>
            </a:r>
            <a:endParaRPr lang="ru-RU" altLang="ru-RU" sz="3600" b="1" dirty="0" smtClean="0">
              <a:latin typeface="+mn-lt"/>
            </a:endParaRPr>
          </a:p>
        </p:txBody>
      </p:sp>
      <p:sp>
        <p:nvSpPr>
          <p:cNvPr id="36" name="Прямоугольник 35"/>
          <p:cNvSpPr>
            <a:spLocks noChangeArrowheads="1"/>
          </p:cNvSpPr>
          <p:nvPr/>
        </p:nvSpPr>
        <p:spPr bwMode="auto">
          <a:xfrm>
            <a:off x="385763" y="850142"/>
            <a:ext cx="3849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ru-RU" altLang="ru-RU" sz="2400" b="1" dirty="0" smtClean="0">
                <a:latin typeface="+mn-lt"/>
              </a:rPr>
              <a:t>«</a:t>
            </a:r>
            <a:r>
              <a:rPr lang="ru-RU" altLang="ru-RU" sz="2400" b="1" dirty="0" err="1" smtClean="0">
                <a:latin typeface="+mn-lt"/>
              </a:rPr>
              <a:t>Поверхневе</a:t>
            </a:r>
            <a:r>
              <a:rPr lang="ru-RU" altLang="ru-RU" sz="2400" b="1" dirty="0" smtClean="0">
                <a:latin typeface="+mn-lt"/>
              </a:rPr>
              <a:t>» </a:t>
            </a:r>
            <a:r>
              <a:rPr lang="ru-RU" altLang="ru-RU" sz="2400" b="1" dirty="0" err="1" smtClean="0">
                <a:latin typeface="+mn-lt"/>
              </a:rPr>
              <a:t>копіювання</a:t>
            </a:r>
            <a:r>
              <a:rPr lang="ru-RU" altLang="ru-RU" sz="2400" b="1" dirty="0" smtClean="0">
                <a:latin typeface="+mn-lt"/>
              </a:rPr>
              <a:t>:</a:t>
            </a:r>
            <a:endParaRPr lang="ru-RU" altLang="ru-RU" sz="2400" b="1" dirty="0" smtClean="0">
              <a:latin typeface="+mn-lt"/>
            </a:endParaRP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673100" y="1320800"/>
            <a:ext cx="3365500" cy="111017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2075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import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copy</a:t>
            </a:r>
          </a:p>
          <a:p>
            <a:pPr marL="179388" indent="-92075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</a:t>
            </a:r>
            <a:r>
              <a:rPr lang="en-US" sz="2200" b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[</a:t>
            </a:r>
            <a:r>
              <a:rPr lang="en-US" sz="22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1, 2, 3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]</a:t>
            </a:r>
            <a:endParaRPr lang="ru-RU" sz="22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179388" indent="-92075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B</a:t>
            </a:r>
            <a:r>
              <a:rPr lang="en-US" sz="2200" b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copy.copy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(A)</a:t>
            </a:r>
            <a:endParaRPr lang="ru-RU" sz="22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673100" y="2659063"/>
            <a:ext cx="3365500" cy="178728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2075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</a:t>
            </a:r>
            <a:r>
              <a:rPr lang="en-US" sz="2200" b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[</a:t>
            </a:r>
            <a:r>
              <a:rPr lang="en-US" sz="22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1, 2, 3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]</a:t>
            </a:r>
          </a:p>
          <a:p>
            <a:pPr marL="179388" indent="-92075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B</a:t>
            </a:r>
            <a:r>
              <a:rPr lang="en-US" sz="2200" b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[</a:t>
            </a:r>
            <a:r>
              <a:rPr lang="en-US" sz="22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4, 5, 6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]</a:t>
            </a:r>
            <a:endParaRPr lang="ru-RU" sz="22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179388" indent="-92075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</a:t>
            </a:r>
            <a:r>
              <a:rPr lang="en-US" sz="2200" b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[A, B]</a:t>
            </a:r>
            <a:endParaRPr lang="ru-RU" sz="22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179388" indent="-92075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</a:t>
            </a:r>
            <a:r>
              <a:rPr lang="en-US" sz="2200" b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copy.copy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(C)</a:t>
            </a:r>
          </a:p>
          <a:p>
            <a:pPr marL="179388" indent="-92075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C[0][0]</a:t>
            </a:r>
            <a:r>
              <a:rPr lang="en-US" sz="2200" b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0</a:t>
            </a:r>
            <a:endParaRPr lang="ru-RU" sz="2200" b="1" dirty="0">
              <a:solidFill>
                <a:srgbClr val="FF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grpSp>
        <p:nvGrpSpPr>
          <p:cNvPr id="4" name="Группа 52"/>
          <p:cNvGrpSpPr>
            <a:grpSpLocks/>
          </p:cNvGrpSpPr>
          <p:nvPr/>
        </p:nvGrpSpPr>
        <p:grpSpPr bwMode="auto">
          <a:xfrm>
            <a:off x="4530725" y="1457325"/>
            <a:ext cx="2530475" cy="941388"/>
            <a:chOff x="4552495" y="1468701"/>
            <a:chExt cx="2530998" cy="940637"/>
          </a:xfrm>
        </p:grpSpPr>
        <p:sp>
          <p:nvSpPr>
            <p:cNvPr id="49198" name="Прямоугольник 53"/>
            <p:cNvSpPr>
              <a:spLocks noChangeArrowheads="1"/>
            </p:cNvSpPr>
            <p:nvPr/>
          </p:nvSpPr>
          <p:spPr bwMode="auto">
            <a:xfrm>
              <a:off x="5608409" y="1468701"/>
              <a:ext cx="14750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[</a:t>
              </a:r>
              <a:r>
                <a:rPr lang="en-US" altLang="ru-RU" sz="2400" b="1" dirty="0" smtClean="0">
                  <a:solidFill>
                    <a:srgbClr val="0000CC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1,2,3</a:t>
              </a:r>
              <a:r>
                <a:rPr lang="en-US" altLang="ru-RU" sz="2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]</a:t>
              </a:r>
              <a:endParaRPr lang="ru-RU" altLang="ru-RU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9199" name="Прямоугольник 54"/>
            <p:cNvSpPr>
              <a:spLocks noChangeArrowheads="1"/>
            </p:cNvSpPr>
            <p:nvPr/>
          </p:nvSpPr>
          <p:spPr bwMode="auto">
            <a:xfrm>
              <a:off x="4552495" y="1468701"/>
              <a:ext cx="3690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400" b="1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A</a:t>
              </a:r>
              <a:endParaRPr lang="ru-RU" alt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49200" name="Полилиния 55"/>
            <p:cNvSpPr>
              <a:spLocks noChangeArrowheads="1"/>
            </p:cNvSpPr>
            <p:nvPr/>
          </p:nvSpPr>
          <p:spPr bwMode="auto">
            <a:xfrm>
              <a:off x="4887683" y="1698173"/>
              <a:ext cx="792000" cy="0"/>
            </a:xfrm>
            <a:custGeom>
              <a:avLst/>
              <a:gdLst>
                <a:gd name="T0" fmla="*/ 0 w 696685"/>
                <a:gd name="T1" fmla="*/ 0 h 10885"/>
                <a:gd name="T2" fmla="*/ 2209198 w 696685"/>
                <a:gd name="T3" fmla="*/ 0 h 10885"/>
                <a:gd name="T4" fmla="*/ 0 60000 65536"/>
                <a:gd name="T5" fmla="*/ 0 60000 65536"/>
                <a:gd name="T6" fmla="*/ 0 w 696685"/>
                <a:gd name="T7" fmla="*/ 0 h 10885"/>
                <a:gd name="T8" fmla="*/ 696685 w 696685"/>
                <a:gd name="T9" fmla="*/ 0 h 108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96685" h="10885">
                  <a:moveTo>
                    <a:pt x="0" y="0"/>
                  </a:moveTo>
                  <a:lnTo>
                    <a:pt x="696685" y="10885"/>
                  </a:lnTo>
                </a:path>
              </a:pathLst>
            </a:custGeom>
            <a:noFill/>
            <a:ln w="12700" algn="ctr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49201" name="Прямоугольник 56"/>
            <p:cNvSpPr>
              <a:spLocks noChangeArrowheads="1"/>
            </p:cNvSpPr>
            <p:nvPr/>
          </p:nvSpPr>
          <p:spPr bwMode="auto">
            <a:xfrm>
              <a:off x="5608409" y="1947673"/>
              <a:ext cx="14750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[</a:t>
              </a:r>
              <a:r>
                <a:rPr lang="en-US" altLang="ru-RU" sz="2400" b="1" dirty="0" smtClean="0">
                  <a:solidFill>
                    <a:srgbClr val="0000CC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4,5,6</a:t>
              </a:r>
              <a:r>
                <a:rPr lang="en-US" altLang="ru-RU" sz="2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]</a:t>
              </a:r>
              <a:endParaRPr lang="ru-RU" altLang="ru-RU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9202" name="Прямоугольник 57"/>
            <p:cNvSpPr>
              <a:spLocks noChangeArrowheads="1"/>
            </p:cNvSpPr>
            <p:nvPr/>
          </p:nvSpPr>
          <p:spPr bwMode="auto">
            <a:xfrm>
              <a:off x="4552495" y="1947673"/>
              <a:ext cx="3690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400" b="1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B</a:t>
              </a:r>
              <a:endParaRPr lang="ru-RU" alt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49203" name="Полилиния 58"/>
            <p:cNvSpPr>
              <a:spLocks noChangeArrowheads="1"/>
            </p:cNvSpPr>
            <p:nvPr/>
          </p:nvSpPr>
          <p:spPr bwMode="auto">
            <a:xfrm>
              <a:off x="4887683" y="2177145"/>
              <a:ext cx="792000" cy="0"/>
            </a:xfrm>
            <a:custGeom>
              <a:avLst/>
              <a:gdLst>
                <a:gd name="T0" fmla="*/ 0 w 696685"/>
                <a:gd name="T1" fmla="*/ 0 h 10885"/>
                <a:gd name="T2" fmla="*/ 2209198 w 696685"/>
                <a:gd name="T3" fmla="*/ 0 h 10885"/>
                <a:gd name="T4" fmla="*/ 0 60000 65536"/>
                <a:gd name="T5" fmla="*/ 0 60000 65536"/>
                <a:gd name="T6" fmla="*/ 0 w 696685"/>
                <a:gd name="T7" fmla="*/ 0 h 10885"/>
                <a:gd name="T8" fmla="*/ 696685 w 696685"/>
                <a:gd name="T9" fmla="*/ 0 h 108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96685" h="10885">
                  <a:moveTo>
                    <a:pt x="0" y="0"/>
                  </a:moveTo>
                  <a:lnTo>
                    <a:pt x="696685" y="10885"/>
                  </a:lnTo>
                </a:path>
              </a:pathLst>
            </a:custGeom>
            <a:noFill/>
            <a:ln w="12700" algn="ctr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0" name="Полилиния 59"/>
          <p:cNvSpPr>
            <a:spLocks noChangeArrowheads="1"/>
          </p:cNvSpPr>
          <p:nvPr/>
        </p:nvSpPr>
        <p:spPr bwMode="auto">
          <a:xfrm>
            <a:off x="5549900" y="2832100"/>
            <a:ext cx="1181100" cy="266700"/>
          </a:xfrm>
          <a:custGeom>
            <a:avLst/>
            <a:gdLst>
              <a:gd name="T0" fmla="*/ 0 w 1181100"/>
              <a:gd name="T1" fmla="*/ 718 h 558800"/>
              <a:gd name="T2" fmla="*/ 1181100 w 1181100"/>
              <a:gd name="T3" fmla="*/ 718 h 558800"/>
              <a:gd name="T4" fmla="*/ 0 60000 65536"/>
              <a:gd name="T5" fmla="*/ 0 60000 65536"/>
              <a:gd name="T6" fmla="*/ 0 w 1181100"/>
              <a:gd name="T7" fmla="*/ 0 h 558800"/>
              <a:gd name="T8" fmla="*/ 1181100 w 1181100"/>
              <a:gd name="T9" fmla="*/ 558800 h 5588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1100" h="558800">
                <a:moveTo>
                  <a:pt x="0" y="558800"/>
                </a:moveTo>
                <a:cubicBezTo>
                  <a:pt x="279400" y="228600"/>
                  <a:pt x="685800" y="0"/>
                  <a:pt x="1181100" y="558800"/>
                </a:cubicBezTo>
              </a:path>
            </a:pathLst>
          </a:custGeom>
          <a:noFill/>
          <a:ln w="12700" algn="ctr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mtClean="0">
              <a:solidFill>
                <a:srgbClr val="000000"/>
              </a:solidFill>
            </a:endParaRPr>
          </a:p>
        </p:txBody>
      </p:sp>
      <p:sp>
        <p:nvSpPr>
          <p:cNvPr id="61" name="Полилиния 60"/>
          <p:cNvSpPr>
            <a:spLocks noChangeArrowheads="1"/>
          </p:cNvSpPr>
          <p:nvPr/>
        </p:nvSpPr>
        <p:spPr bwMode="auto">
          <a:xfrm>
            <a:off x="5588000" y="3251200"/>
            <a:ext cx="1181100" cy="533400"/>
          </a:xfrm>
          <a:custGeom>
            <a:avLst/>
            <a:gdLst>
              <a:gd name="T0" fmla="*/ 0 w 1181100"/>
              <a:gd name="T1" fmla="*/ 330200 h 533400"/>
              <a:gd name="T2" fmla="*/ 1181100 w 1181100"/>
              <a:gd name="T3" fmla="*/ 139700 h 533400"/>
              <a:gd name="T4" fmla="*/ 0 60000 65536"/>
              <a:gd name="T5" fmla="*/ 0 60000 65536"/>
              <a:gd name="T6" fmla="*/ 0 w 1181100"/>
              <a:gd name="T7" fmla="*/ 0 h 533400"/>
              <a:gd name="T8" fmla="*/ 1181100 w 1181100"/>
              <a:gd name="T9" fmla="*/ 533400 h 533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1100" h="533400">
                <a:moveTo>
                  <a:pt x="0" y="330200"/>
                </a:moveTo>
                <a:cubicBezTo>
                  <a:pt x="279400" y="0"/>
                  <a:pt x="698500" y="533400"/>
                  <a:pt x="1181100" y="139700"/>
                </a:cubicBezTo>
              </a:path>
            </a:pathLst>
          </a:custGeom>
          <a:noFill/>
          <a:ln w="12700" algn="ctr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mtClean="0">
              <a:solidFill>
                <a:srgbClr val="000000"/>
              </a:solidFill>
            </a:endParaRPr>
          </a:p>
        </p:txBody>
      </p:sp>
      <p:sp>
        <p:nvSpPr>
          <p:cNvPr id="62" name="Полилиния 61"/>
          <p:cNvSpPr>
            <a:spLocks noChangeArrowheads="1"/>
          </p:cNvSpPr>
          <p:nvPr/>
        </p:nvSpPr>
        <p:spPr bwMode="auto">
          <a:xfrm flipV="1">
            <a:off x="5930900" y="3878263"/>
            <a:ext cx="841375" cy="312737"/>
          </a:xfrm>
          <a:custGeom>
            <a:avLst/>
            <a:gdLst>
              <a:gd name="T0" fmla="*/ 0 w 1181100"/>
              <a:gd name="T1" fmla="*/ 2183054 h 243899"/>
              <a:gd name="T2" fmla="*/ 55797 w 1181100"/>
              <a:gd name="T3" fmla="*/ 2280824 h 243899"/>
              <a:gd name="T4" fmla="*/ 0 60000 65536"/>
              <a:gd name="T5" fmla="*/ 0 60000 65536"/>
              <a:gd name="T6" fmla="*/ 0 w 1181100"/>
              <a:gd name="T7" fmla="*/ 0 h 243899"/>
              <a:gd name="T8" fmla="*/ 1181100 w 1181100"/>
              <a:gd name="T9" fmla="*/ 243899 h 24389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1100" h="243899">
                <a:moveTo>
                  <a:pt x="0" y="233444"/>
                </a:moveTo>
                <a:cubicBezTo>
                  <a:pt x="399739" y="0"/>
                  <a:pt x="858952" y="19847"/>
                  <a:pt x="1181100" y="243899"/>
                </a:cubicBezTo>
              </a:path>
            </a:pathLst>
          </a:custGeom>
          <a:noFill/>
          <a:ln w="12700" algn="ctr">
            <a:solidFill>
              <a:srgbClr val="008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mtClean="0">
              <a:solidFill>
                <a:srgbClr val="000000"/>
              </a:solidFill>
            </a:endParaRPr>
          </a:p>
        </p:txBody>
      </p:sp>
      <p:sp>
        <p:nvSpPr>
          <p:cNvPr id="63" name="Полилиния 62"/>
          <p:cNvSpPr>
            <a:spLocks noChangeArrowheads="1"/>
          </p:cNvSpPr>
          <p:nvPr/>
        </p:nvSpPr>
        <p:spPr bwMode="auto">
          <a:xfrm flipV="1">
            <a:off x="5892800" y="2924175"/>
            <a:ext cx="841375" cy="773113"/>
          </a:xfrm>
          <a:custGeom>
            <a:avLst/>
            <a:gdLst>
              <a:gd name="T0" fmla="*/ 0 w 1181100"/>
              <a:gd name="T1" fmla="*/ 4330971 h 604583"/>
              <a:gd name="T2" fmla="*/ 211 w 1181100"/>
              <a:gd name="T3" fmla="*/ 4169902 h 604583"/>
              <a:gd name="T4" fmla="*/ 55797 w 1181100"/>
              <a:gd name="T5" fmla="*/ 0 h 604583"/>
              <a:gd name="T6" fmla="*/ 0 60000 65536"/>
              <a:gd name="T7" fmla="*/ 0 60000 65536"/>
              <a:gd name="T8" fmla="*/ 0 60000 65536"/>
              <a:gd name="T9" fmla="*/ 0 w 1181100"/>
              <a:gd name="T10" fmla="*/ 0 h 604583"/>
              <a:gd name="T11" fmla="*/ 1181100 w 1181100"/>
              <a:gd name="T12" fmla="*/ 604583 h 6045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81100" h="604583">
                <a:moveTo>
                  <a:pt x="0" y="473328"/>
                </a:moveTo>
                <a:lnTo>
                  <a:pt x="4457" y="455724"/>
                </a:lnTo>
                <a:cubicBezTo>
                  <a:pt x="479967" y="604583"/>
                  <a:pt x="778727" y="438358"/>
                  <a:pt x="1181100" y="0"/>
                </a:cubicBezTo>
              </a:path>
            </a:pathLst>
          </a:custGeom>
          <a:noFill/>
          <a:ln w="12700" algn="ctr">
            <a:solidFill>
              <a:srgbClr val="008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mtClean="0">
              <a:solidFill>
                <a:srgbClr val="000000"/>
              </a:solidFill>
            </a:endParaRPr>
          </a:p>
        </p:txBody>
      </p:sp>
      <p:sp>
        <p:nvSpPr>
          <p:cNvPr id="64" name="Прямоугольник 63"/>
          <p:cNvSpPr>
            <a:spLocks noChangeArrowheads="1"/>
          </p:cNvSpPr>
          <p:nvPr/>
        </p:nvSpPr>
        <p:spPr bwMode="auto">
          <a:xfrm>
            <a:off x="7640638" y="3079750"/>
            <a:ext cx="257175" cy="368300"/>
          </a:xfrm>
          <a:prstGeom prst="rect">
            <a:avLst/>
          </a:prstGeom>
          <a:solidFill>
            <a:srgbClr val="E6E6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lIns="36000" tIns="0" rIns="3600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endParaRPr lang="ru-RU" altLang="ru-RU" smtClean="0">
              <a:solidFill>
                <a:srgbClr val="000000"/>
              </a:solidFill>
            </a:endParaRPr>
          </a:p>
        </p:txBody>
      </p:sp>
      <p:grpSp>
        <p:nvGrpSpPr>
          <p:cNvPr id="5" name="Группа 104"/>
          <p:cNvGrpSpPr>
            <a:grpSpLocks/>
          </p:cNvGrpSpPr>
          <p:nvPr/>
        </p:nvGrpSpPr>
        <p:grpSpPr bwMode="auto">
          <a:xfrm>
            <a:off x="860425" y="4648200"/>
            <a:ext cx="696913" cy="525463"/>
            <a:chOff x="859975" y="4648200"/>
            <a:chExt cx="696687" cy="525881"/>
          </a:xfrm>
        </p:grpSpPr>
        <p:sp>
          <p:nvSpPr>
            <p:cNvPr id="49196" name="Левая фигурная скобка 64"/>
            <p:cNvSpPr>
              <a:spLocks/>
            </p:cNvSpPr>
            <p:nvPr/>
          </p:nvSpPr>
          <p:spPr bwMode="auto">
            <a:xfrm rot="-5400000">
              <a:off x="1143005" y="4365170"/>
              <a:ext cx="130628" cy="696687"/>
            </a:xfrm>
            <a:prstGeom prst="leftBrace">
              <a:avLst>
                <a:gd name="adj1" fmla="val 65951"/>
                <a:gd name="adj2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alt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49197" name="Прямоугольник 65"/>
            <p:cNvSpPr>
              <a:spLocks noChangeArrowheads="1"/>
            </p:cNvSpPr>
            <p:nvPr/>
          </p:nvSpPr>
          <p:spPr bwMode="auto">
            <a:xfrm>
              <a:off x="1012469" y="4712416"/>
              <a:ext cx="3690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400" b="1" smtClean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A</a:t>
              </a:r>
              <a:endParaRPr lang="ru-RU" altLang="ru-RU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7" name="Стрелка вправо 66"/>
          <p:cNvSpPr/>
          <p:nvPr/>
        </p:nvSpPr>
        <p:spPr bwMode="auto">
          <a:xfrm rot="577812">
            <a:off x="3673528" y="3973373"/>
            <a:ext cx="754858" cy="353555"/>
          </a:xfrm>
          <a:prstGeom prst="rightArrow">
            <a:avLst>
              <a:gd name="adj1" fmla="val 50000"/>
              <a:gd name="adj2" fmla="val 110495"/>
            </a:avLst>
          </a:prstGeom>
          <a:solidFill>
            <a:srgbClr val="C0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4548188" y="4078288"/>
            <a:ext cx="3233737" cy="663575"/>
            <a:chOff x="433" y="3902"/>
            <a:chExt cx="2037" cy="418"/>
          </a:xfrm>
        </p:grpSpPr>
        <p:sp>
          <p:nvSpPr>
            <p:cNvPr id="69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1743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ru-RU" sz="2400" dirty="0">
                  <a:solidFill>
                    <a:srgbClr val="000000"/>
                  </a:solidFill>
                </a:rPr>
                <a:t>  </a:t>
              </a:r>
              <a:r>
                <a:rPr lang="ru-RU" sz="2400" dirty="0" err="1" smtClean="0">
                  <a:solidFill>
                    <a:srgbClr val="000000"/>
                  </a:solidFill>
                </a:rPr>
                <a:t>Впливає</a:t>
              </a:r>
              <a:r>
                <a:rPr lang="ru-RU" sz="2400" dirty="0" smtClean="0">
                  <a:solidFill>
                    <a:srgbClr val="000000"/>
                  </a:solidFill>
                </a:rPr>
                <a:t> </a:t>
              </a:r>
              <a:r>
                <a:rPr lang="ru-RU" sz="2400" dirty="0">
                  <a:solidFill>
                    <a:srgbClr val="000000"/>
                  </a:solidFill>
                </a:rPr>
                <a:t>на </a:t>
              </a:r>
              <a:r>
                <a:rPr lang="en-US" sz="2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uk-UA" sz="2400" dirty="0">
                  <a:solidFill>
                    <a:srgbClr val="000000"/>
                  </a:solidFill>
                </a:rPr>
                <a:t>і</a:t>
              </a:r>
              <a:r>
                <a:rPr lang="ru-RU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US" sz="2400" dirty="0">
                  <a:solidFill>
                    <a:srgbClr val="000000"/>
                  </a:solidFill>
                </a:rPr>
                <a:t>!</a:t>
              </a:r>
              <a:endParaRPr lang="ru-RU" sz="2400" dirty="0">
                <a:solidFill>
                  <a:srgbClr val="000000"/>
                </a:solidFill>
              </a:endParaRPr>
            </a:p>
          </p:txBody>
        </p:sp>
        <p:sp>
          <p:nvSpPr>
            <p:cNvPr id="49195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4400" smtClean="0">
                  <a:solidFill>
                    <a:srgbClr val="FFFFFF"/>
                  </a:solidFill>
                  <a:latin typeface="Arial Black" panose="020B0A04020102020204" pitchFamily="34" charset="0"/>
                </a:rPr>
                <a:t>!</a:t>
              </a:r>
              <a:endParaRPr lang="ru-RU" altLang="ru-RU" sz="4400" smtClean="0">
                <a:solidFill>
                  <a:srgbClr val="FFFFFF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71" name="Прямоугольник 70"/>
          <p:cNvSpPr>
            <a:spLocks noChangeArrowheads="1"/>
          </p:cNvSpPr>
          <p:nvPr/>
        </p:nvSpPr>
        <p:spPr bwMode="auto">
          <a:xfrm>
            <a:off x="385763" y="5052220"/>
            <a:ext cx="33171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ru-RU" altLang="ru-RU" sz="2400" b="1" dirty="0" smtClean="0">
                <a:latin typeface="+mn-lt"/>
              </a:rPr>
              <a:t>«</a:t>
            </a:r>
            <a:r>
              <a:rPr lang="ru-RU" altLang="ru-RU" sz="2400" b="1" dirty="0" err="1" smtClean="0">
                <a:latin typeface="+mn-lt"/>
              </a:rPr>
              <a:t>Глибоке</a:t>
            </a:r>
            <a:r>
              <a:rPr lang="ru-RU" altLang="ru-RU" sz="2400" b="1" dirty="0" smtClean="0">
                <a:latin typeface="+mn-lt"/>
              </a:rPr>
              <a:t>» </a:t>
            </a:r>
            <a:r>
              <a:rPr lang="ru-RU" altLang="ru-RU" sz="2400" b="1" dirty="0" err="1" smtClean="0">
                <a:latin typeface="+mn-lt"/>
              </a:rPr>
              <a:t>копіювання</a:t>
            </a:r>
            <a:r>
              <a:rPr lang="ru-RU" altLang="ru-RU" sz="2400" b="1" dirty="0" smtClean="0">
                <a:latin typeface="+mn-lt"/>
              </a:rPr>
              <a:t>:</a:t>
            </a:r>
            <a:endParaRPr lang="ru-RU" altLang="ru-RU" sz="2400" b="1" dirty="0" smtClean="0">
              <a:latin typeface="+mn-lt"/>
            </a:endParaRP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509588" y="5532438"/>
            <a:ext cx="3932237" cy="46513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2075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</a:t>
            </a:r>
            <a:r>
              <a:rPr lang="en-US" sz="2400" b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copy.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deepcopy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(C)</a:t>
            </a:r>
            <a:endParaRPr lang="ru-RU" sz="2400" b="1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grpSp>
        <p:nvGrpSpPr>
          <p:cNvPr id="7" name="Группа 105"/>
          <p:cNvGrpSpPr>
            <a:grpSpLocks/>
          </p:cNvGrpSpPr>
          <p:nvPr/>
        </p:nvGrpSpPr>
        <p:grpSpPr bwMode="auto">
          <a:xfrm>
            <a:off x="4614863" y="5106988"/>
            <a:ext cx="3806825" cy="1417637"/>
            <a:chOff x="4615645" y="5107215"/>
            <a:chExt cx="3806792" cy="1416912"/>
          </a:xfrm>
        </p:grpSpPr>
        <p:grpSp>
          <p:nvGrpSpPr>
            <p:cNvPr id="49173" name="Группа 43"/>
            <p:cNvGrpSpPr>
              <a:grpSpLocks/>
            </p:cNvGrpSpPr>
            <p:nvPr/>
          </p:nvGrpSpPr>
          <p:grpSpPr bwMode="auto">
            <a:xfrm>
              <a:off x="4615645" y="5303738"/>
              <a:ext cx="1683322" cy="940637"/>
              <a:chOff x="5031479" y="1468701"/>
              <a:chExt cx="1683322" cy="940637"/>
            </a:xfrm>
          </p:grpSpPr>
          <p:sp>
            <p:nvSpPr>
              <p:cNvPr id="49188" name="Прямоугольник 37"/>
              <p:cNvSpPr>
                <a:spLocks noChangeArrowheads="1"/>
              </p:cNvSpPr>
              <p:nvPr/>
            </p:nvSpPr>
            <p:spPr bwMode="auto">
              <a:xfrm>
                <a:off x="5608409" y="1468701"/>
                <a:ext cx="110639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400" b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[A,B]</a:t>
                </a:r>
                <a:endParaRPr lang="ru-RU" altLang="ru-RU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189" name="Прямоугольник 38"/>
              <p:cNvSpPr>
                <a:spLocks noChangeArrowheads="1"/>
              </p:cNvSpPr>
              <p:nvPr/>
            </p:nvSpPr>
            <p:spPr bwMode="auto">
              <a:xfrm>
                <a:off x="5031479" y="1468701"/>
                <a:ext cx="36901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400" b="1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C</a:t>
                </a:r>
                <a:endParaRPr lang="ru-RU" altLang="ru-RU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190" name="Полилиния 39"/>
              <p:cNvSpPr>
                <a:spLocks noChangeArrowheads="1"/>
              </p:cNvSpPr>
              <p:nvPr/>
            </p:nvSpPr>
            <p:spPr bwMode="auto">
              <a:xfrm>
                <a:off x="5366667" y="1698173"/>
                <a:ext cx="324000" cy="0"/>
              </a:xfrm>
              <a:custGeom>
                <a:avLst/>
                <a:gdLst>
                  <a:gd name="T0" fmla="*/ 0 w 696685"/>
                  <a:gd name="T1" fmla="*/ 0 h 10885"/>
                  <a:gd name="T2" fmla="*/ 709 w 696685"/>
                  <a:gd name="T3" fmla="*/ 0 h 10885"/>
                  <a:gd name="T4" fmla="*/ 0 60000 65536"/>
                  <a:gd name="T5" fmla="*/ 0 60000 65536"/>
                  <a:gd name="T6" fmla="*/ 0 w 696685"/>
                  <a:gd name="T7" fmla="*/ 0 h 10885"/>
                  <a:gd name="T8" fmla="*/ 696685 w 696685"/>
                  <a:gd name="T9" fmla="*/ 0 h 1088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96685" h="10885">
                    <a:moveTo>
                      <a:pt x="0" y="0"/>
                    </a:moveTo>
                    <a:lnTo>
                      <a:pt x="696685" y="10885"/>
                    </a:lnTo>
                  </a:path>
                </a:pathLst>
              </a:custGeom>
              <a:noFill/>
              <a:ln w="12700" algn="ctr">
                <a:solidFill>
                  <a:srgbClr val="0000FF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191" name="Прямоугольник 40"/>
              <p:cNvSpPr>
                <a:spLocks noChangeArrowheads="1"/>
              </p:cNvSpPr>
              <p:nvPr/>
            </p:nvSpPr>
            <p:spPr bwMode="auto">
              <a:xfrm>
                <a:off x="5608409" y="1947673"/>
                <a:ext cx="101983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400" b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ru-RU" sz="2400" b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  <a:r>
                  <a:rPr lang="en-US" altLang="ru-RU" sz="2400" b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ru-RU" sz="2400" b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  <a:r>
                  <a:rPr lang="en-US" altLang="ru-RU" sz="2400" b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]</a:t>
                </a:r>
                <a:endParaRPr lang="ru-RU" altLang="ru-RU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192" name="Прямоугольник 41"/>
              <p:cNvSpPr>
                <a:spLocks noChangeArrowheads="1"/>
              </p:cNvSpPr>
              <p:nvPr/>
            </p:nvSpPr>
            <p:spPr bwMode="auto">
              <a:xfrm>
                <a:off x="5031479" y="1947673"/>
                <a:ext cx="36901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400" b="1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</a:t>
                </a:r>
                <a:endParaRPr lang="ru-RU" altLang="ru-RU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193" name="Полилиния 42"/>
              <p:cNvSpPr>
                <a:spLocks noChangeArrowheads="1"/>
              </p:cNvSpPr>
              <p:nvPr/>
            </p:nvSpPr>
            <p:spPr bwMode="auto">
              <a:xfrm>
                <a:off x="5366667" y="2177145"/>
                <a:ext cx="324000" cy="0"/>
              </a:xfrm>
              <a:custGeom>
                <a:avLst/>
                <a:gdLst>
                  <a:gd name="T0" fmla="*/ 0 w 696685"/>
                  <a:gd name="T1" fmla="*/ 0 h 10885"/>
                  <a:gd name="T2" fmla="*/ 709 w 696685"/>
                  <a:gd name="T3" fmla="*/ 0 h 10885"/>
                  <a:gd name="T4" fmla="*/ 0 60000 65536"/>
                  <a:gd name="T5" fmla="*/ 0 60000 65536"/>
                  <a:gd name="T6" fmla="*/ 0 w 696685"/>
                  <a:gd name="T7" fmla="*/ 0 h 10885"/>
                  <a:gd name="T8" fmla="*/ 696685 w 696685"/>
                  <a:gd name="T9" fmla="*/ 0 h 1088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96685" h="10885">
                    <a:moveTo>
                      <a:pt x="0" y="0"/>
                    </a:moveTo>
                    <a:lnTo>
                      <a:pt x="696685" y="10885"/>
                    </a:lnTo>
                  </a:path>
                </a:pathLst>
              </a:custGeom>
              <a:noFill/>
              <a:ln w="12700" algn="ctr">
                <a:solidFill>
                  <a:srgbClr val="0000FF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9174" name="Группа 45"/>
            <p:cNvGrpSpPr>
              <a:grpSpLocks/>
            </p:cNvGrpSpPr>
            <p:nvPr/>
          </p:nvGrpSpPr>
          <p:grpSpPr bwMode="auto">
            <a:xfrm>
              <a:off x="6283335" y="5169839"/>
              <a:ext cx="2139102" cy="733803"/>
              <a:chOff x="4944391" y="1468701"/>
              <a:chExt cx="2139102" cy="733803"/>
            </a:xfrm>
          </p:grpSpPr>
          <p:sp>
            <p:nvSpPr>
              <p:cNvPr id="49182" name="Прямоугольник 46"/>
              <p:cNvSpPr>
                <a:spLocks noChangeArrowheads="1"/>
              </p:cNvSpPr>
              <p:nvPr/>
            </p:nvSpPr>
            <p:spPr bwMode="auto">
              <a:xfrm>
                <a:off x="5608409" y="1468701"/>
                <a:ext cx="14750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4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ru-RU" sz="2400" b="1" dirty="0" smtClean="0">
                    <a:solidFill>
                      <a:srgbClr val="0000CC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1,2,3</a:t>
                </a:r>
                <a:r>
                  <a:rPr lang="en-US" altLang="ru-RU" sz="24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]</a:t>
                </a:r>
                <a:endParaRPr lang="ru-RU" altLang="ru-RU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183" name="Прямоугольник 47"/>
              <p:cNvSpPr>
                <a:spLocks noChangeArrowheads="1"/>
              </p:cNvSpPr>
              <p:nvPr/>
            </p:nvSpPr>
            <p:spPr bwMode="auto">
              <a:xfrm>
                <a:off x="4944391" y="1468701"/>
                <a:ext cx="36901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400" b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A</a:t>
                </a:r>
                <a:endParaRPr lang="ru-RU" altLang="ru-RU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184" name="Полилиния 48"/>
              <p:cNvSpPr>
                <a:spLocks noChangeArrowheads="1"/>
              </p:cNvSpPr>
              <p:nvPr/>
            </p:nvSpPr>
            <p:spPr bwMode="auto">
              <a:xfrm>
                <a:off x="5344895" y="1698173"/>
                <a:ext cx="324000" cy="0"/>
              </a:xfrm>
              <a:custGeom>
                <a:avLst/>
                <a:gdLst>
                  <a:gd name="T0" fmla="*/ 0 w 696685"/>
                  <a:gd name="T1" fmla="*/ 0 h 10885"/>
                  <a:gd name="T2" fmla="*/ 709 w 696685"/>
                  <a:gd name="T3" fmla="*/ 0 h 10885"/>
                  <a:gd name="T4" fmla="*/ 0 60000 65536"/>
                  <a:gd name="T5" fmla="*/ 0 60000 65536"/>
                  <a:gd name="T6" fmla="*/ 0 w 696685"/>
                  <a:gd name="T7" fmla="*/ 0 h 10885"/>
                  <a:gd name="T8" fmla="*/ 696685 w 696685"/>
                  <a:gd name="T9" fmla="*/ 0 h 1088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96685" h="10885">
                    <a:moveTo>
                      <a:pt x="0" y="0"/>
                    </a:moveTo>
                    <a:lnTo>
                      <a:pt x="696685" y="10885"/>
                    </a:lnTo>
                  </a:path>
                </a:pathLst>
              </a:custGeom>
              <a:noFill/>
              <a:ln w="12700" algn="ctr">
                <a:solidFill>
                  <a:srgbClr val="0000FF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185" name="Прямоугольник 49"/>
              <p:cNvSpPr>
                <a:spLocks noChangeArrowheads="1"/>
              </p:cNvSpPr>
              <p:nvPr/>
            </p:nvSpPr>
            <p:spPr bwMode="auto">
              <a:xfrm>
                <a:off x="5608409" y="1740839"/>
                <a:ext cx="14750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4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ru-RU" sz="2400" b="1" dirty="0" smtClean="0">
                    <a:solidFill>
                      <a:srgbClr val="0000CC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4,5,6</a:t>
                </a:r>
                <a:r>
                  <a:rPr lang="en-US" altLang="ru-RU" sz="24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]</a:t>
                </a:r>
                <a:endParaRPr lang="ru-RU" altLang="ru-RU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186" name="Прямоугольник 50"/>
              <p:cNvSpPr>
                <a:spLocks noChangeArrowheads="1"/>
              </p:cNvSpPr>
              <p:nvPr/>
            </p:nvSpPr>
            <p:spPr bwMode="auto">
              <a:xfrm>
                <a:off x="4944391" y="1740839"/>
                <a:ext cx="36901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400" b="1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B</a:t>
                </a:r>
                <a:endParaRPr lang="ru-RU" altLang="ru-RU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187" name="Полилиния 51"/>
              <p:cNvSpPr>
                <a:spLocks noChangeArrowheads="1"/>
              </p:cNvSpPr>
              <p:nvPr/>
            </p:nvSpPr>
            <p:spPr bwMode="auto">
              <a:xfrm>
                <a:off x="5344895" y="1970311"/>
                <a:ext cx="324000" cy="0"/>
              </a:xfrm>
              <a:custGeom>
                <a:avLst/>
                <a:gdLst>
                  <a:gd name="T0" fmla="*/ 0 w 696685"/>
                  <a:gd name="T1" fmla="*/ 0 h 10885"/>
                  <a:gd name="T2" fmla="*/ 709 w 696685"/>
                  <a:gd name="T3" fmla="*/ 0 h 10885"/>
                  <a:gd name="T4" fmla="*/ 0 60000 65536"/>
                  <a:gd name="T5" fmla="*/ 0 60000 65536"/>
                  <a:gd name="T6" fmla="*/ 0 w 696685"/>
                  <a:gd name="T7" fmla="*/ 0 h 10885"/>
                  <a:gd name="T8" fmla="*/ 696685 w 696685"/>
                  <a:gd name="T9" fmla="*/ 0 h 1088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96685" h="10885">
                    <a:moveTo>
                      <a:pt x="0" y="0"/>
                    </a:moveTo>
                    <a:lnTo>
                      <a:pt x="696685" y="10885"/>
                    </a:lnTo>
                  </a:path>
                </a:pathLst>
              </a:custGeom>
              <a:noFill/>
              <a:ln w="12700" algn="ctr">
                <a:solidFill>
                  <a:srgbClr val="0000FF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9175" name="Группа 93"/>
            <p:cNvGrpSpPr>
              <a:grpSpLocks/>
            </p:cNvGrpSpPr>
            <p:nvPr/>
          </p:nvGrpSpPr>
          <p:grpSpPr bwMode="auto">
            <a:xfrm>
              <a:off x="6947353" y="5790324"/>
              <a:ext cx="1475084" cy="733803"/>
              <a:chOff x="5608409" y="1468701"/>
              <a:chExt cx="1475084" cy="733803"/>
            </a:xfrm>
          </p:grpSpPr>
          <p:sp>
            <p:nvSpPr>
              <p:cNvPr id="49180" name="Прямоугольник 94"/>
              <p:cNvSpPr>
                <a:spLocks noChangeArrowheads="1"/>
              </p:cNvSpPr>
              <p:nvPr/>
            </p:nvSpPr>
            <p:spPr bwMode="auto">
              <a:xfrm>
                <a:off x="5608409" y="1468701"/>
                <a:ext cx="14750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4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ru-RU" sz="2400" b="1" dirty="0" smtClean="0">
                    <a:solidFill>
                      <a:srgbClr val="0000CC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1,2,3</a:t>
                </a:r>
                <a:r>
                  <a:rPr lang="en-US" altLang="ru-RU" sz="24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]</a:t>
                </a:r>
                <a:endParaRPr lang="ru-RU" altLang="ru-RU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181" name="Прямоугольник 97"/>
              <p:cNvSpPr>
                <a:spLocks noChangeArrowheads="1"/>
              </p:cNvSpPr>
              <p:nvPr/>
            </p:nvSpPr>
            <p:spPr bwMode="auto">
              <a:xfrm>
                <a:off x="5608409" y="1740839"/>
                <a:ext cx="14750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4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ru-RU" sz="2400" b="1" dirty="0" smtClean="0">
                    <a:solidFill>
                      <a:srgbClr val="0000CC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4,5,6</a:t>
                </a:r>
                <a:r>
                  <a:rPr lang="en-US" altLang="ru-RU" sz="24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]</a:t>
                </a:r>
                <a:endParaRPr lang="ru-RU" altLang="ru-RU" dirty="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9176" name="Полилиния 100"/>
            <p:cNvSpPr>
              <a:spLocks noChangeArrowheads="1"/>
            </p:cNvSpPr>
            <p:nvPr/>
          </p:nvSpPr>
          <p:spPr bwMode="auto">
            <a:xfrm>
              <a:off x="5549901" y="5107215"/>
              <a:ext cx="774700" cy="259444"/>
            </a:xfrm>
            <a:custGeom>
              <a:avLst/>
              <a:gdLst>
                <a:gd name="T0" fmla="*/ 0 w 1181100"/>
                <a:gd name="T1" fmla="*/ 560 h 558800"/>
                <a:gd name="T2" fmla="*/ 26540 w 1181100"/>
                <a:gd name="T3" fmla="*/ 560 h 558800"/>
                <a:gd name="T4" fmla="*/ 0 60000 65536"/>
                <a:gd name="T5" fmla="*/ 0 60000 65536"/>
                <a:gd name="T6" fmla="*/ 0 w 1181100"/>
                <a:gd name="T7" fmla="*/ 0 h 558800"/>
                <a:gd name="T8" fmla="*/ 1181100 w 1181100"/>
                <a:gd name="T9" fmla="*/ 558800 h 5588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1100" h="558800">
                  <a:moveTo>
                    <a:pt x="0" y="558800"/>
                  </a:moveTo>
                  <a:cubicBezTo>
                    <a:pt x="279400" y="228600"/>
                    <a:pt x="685800" y="0"/>
                    <a:pt x="1181100" y="558800"/>
                  </a:cubicBezTo>
                </a:path>
              </a:pathLst>
            </a:custGeom>
            <a:noFill/>
            <a:ln w="12700" algn="ctr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49177" name="Полилиния 101"/>
            <p:cNvSpPr>
              <a:spLocks noChangeArrowheads="1"/>
            </p:cNvSpPr>
            <p:nvPr/>
          </p:nvSpPr>
          <p:spPr bwMode="auto">
            <a:xfrm flipV="1">
              <a:off x="5920014" y="5642351"/>
              <a:ext cx="459015" cy="148849"/>
            </a:xfrm>
            <a:custGeom>
              <a:avLst/>
              <a:gdLst>
                <a:gd name="T0" fmla="*/ 0 w 1181100"/>
                <a:gd name="T1" fmla="*/ 2741 h 243899"/>
                <a:gd name="T2" fmla="*/ 239 w 1181100"/>
                <a:gd name="T3" fmla="*/ 2865 h 243899"/>
                <a:gd name="T4" fmla="*/ 0 60000 65536"/>
                <a:gd name="T5" fmla="*/ 0 60000 65536"/>
                <a:gd name="T6" fmla="*/ 0 w 1181100"/>
                <a:gd name="T7" fmla="*/ 0 h 243899"/>
                <a:gd name="T8" fmla="*/ 1181100 w 1181100"/>
                <a:gd name="T9" fmla="*/ 243899 h 24389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1100" h="243899">
                  <a:moveTo>
                    <a:pt x="0" y="233444"/>
                  </a:moveTo>
                  <a:cubicBezTo>
                    <a:pt x="399739" y="0"/>
                    <a:pt x="858952" y="19847"/>
                    <a:pt x="1181100" y="243899"/>
                  </a:cubicBezTo>
                </a:path>
              </a:pathLst>
            </a:custGeom>
            <a:noFill/>
            <a:ln w="12700" algn="ctr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49178" name="Полилиния 102"/>
            <p:cNvSpPr>
              <a:spLocks noChangeArrowheads="1"/>
            </p:cNvSpPr>
            <p:nvPr/>
          </p:nvSpPr>
          <p:spPr bwMode="auto">
            <a:xfrm flipV="1">
              <a:off x="5876470" y="6127704"/>
              <a:ext cx="1057730" cy="358956"/>
            </a:xfrm>
            <a:custGeom>
              <a:avLst/>
              <a:gdLst>
                <a:gd name="T0" fmla="*/ 0 w 2721665"/>
                <a:gd name="T1" fmla="*/ 6907 h 588174"/>
                <a:gd name="T2" fmla="*/ 550 w 2721665"/>
                <a:gd name="T3" fmla="*/ 3469 h 588174"/>
                <a:gd name="T4" fmla="*/ 0 60000 65536"/>
                <a:gd name="T5" fmla="*/ 0 60000 65536"/>
                <a:gd name="T6" fmla="*/ 0 w 2721665"/>
                <a:gd name="T7" fmla="*/ 0 h 588174"/>
                <a:gd name="T8" fmla="*/ 2721665 w 2721665"/>
                <a:gd name="T9" fmla="*/ 588174 h 588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1665" h="588174">
                  <a:moveTo>
                    <a:pt x="0" y="588174"/>
                  </a:moveTo>
                  <a:cubicBezTo>
                    <a:pt x="399739" y="354730"/>
                    <a:pt x="1531201" y="0"/>
                    <a:pt x="2721665" y="295401"/>
                  </a:cubicBezTo>
                </a:path>
              </a:pathLst>
            </a:custGeom>
            <a:noFill/>
            <a:ln w="12700" algn="ctr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49179" name="Полилиния 103"/>
            <p:cNvSpPr>
              <a:spLocks noChangeArrowheads="1"/>
            </p:cNvSpPr>
            <p:nvPr/>
          </p:nvSpPr>
          <p:spPr bwMode="auto">
            <a:xfrm>
              <a:off x="5517244" y="5529038"/>
              <a:ext cx="1547586" cy="523421"/>
            </a:xfrm>
            <a:custGeom>
              <a:avLst/>
              <a:gdLst>
                <a:gd name="T0" fmla="*/ 0 w 2359434"/>
                <a:gd name="T1" fmla="*/ 754 h 1127363"/>
                <a:gd name="T2" fmla="*/ 53019 w 2359434"/>
                <a:gd name="T3" fmla="*/ 1130 h 1127363"/>
                <a:gd name="T4" fmla="*/ 0 60000 65536"/>
                <a:gd name="T5" fmla="*/ 0 60000 65536"/>
                <a:gd name="T6" fmla="*/ 0 w 2359434"/>
                <a:gd name="T7" fmla="*/ 0 h 1127363"/>
                <a:gd name="T8" fmla="*/ 2359434 w 2359434"/>
                <a:gd name="T9" fmla="*/ 1127363 h 112736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59434" h="1127363">
                  <a:moveTo>
                    <a:pt x="0" y="752227"/>
                  </a:moveTo>
                  <a:cubicBezTo>
                    <a:pt x="246209" y="0"/>
                    <a:pt x="1548806" y="1107823"/>
                    <a:pt x="2359434" y="1127363"/>
                  </a:cubicBezTo>
                </a:path>
              </a:pathLst>
            </a:custGeom>
            <a:noFill/>
            <a:ln w="12700" algn="ctr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861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build="p" animBg="1"/>
      <p:bldP spid="45" grpId="0" build="p" animBg="1"/>
      <p:bldP spid="60" grpId="0" animBg="1"/>
      <p:bldP spid="60" grpId="1" animBg="1"/>
      <p:bldP spid="61" grpId="0" animBg="1"/>
      <p:bldP spid="62" grpId="0" animBg="1"/>
      <p:bldP spid="63" grpId="0" animBg="1"/>
      <p:bldP spid="63" grpId="1" animBg="1"/>
      <p:bldP spid="64" grpId="0" animBg="1"/>
      <p:bldP spid="67" grpId="0" animBg="1"/>
      <p:bldP spid="71" grpId="0"/>
      <p:bldP spid="7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989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uk-UA" sz="3600" b="1" dirty="0" smtClean="0"/>
              <a:t>Приклад лабораторного завдання 1 обробки одновимірних масивів</a:t>
            </a:r>
            <a:endParaRPr lang="ru-RU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89822"/>
            <a:ext cx="23151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b="1" dirty="0" smtClean="0">
                <a:solidFill>
                  <a:srgbClr val="0000CC"/>
                </a:solidFill>
              </a:rPr>
              <a:t>Умова завдання1</a:t>
            </a:r>
            <a:endParaRPr lang="ru-RU" sz="2200" b="1" dirty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389932"/>
            <a:ext cx="32385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Ввести  </a:t>
            </a:r>
            <a:r>
              <a:rPr lang="ru-RU" sz="2200" dirty="0"/>
              <a:t>список </a:t>
            </a:r>
            <a:r>
              <a:rPr lang="ru-RU" sz="2200" dirty="0" err="1"/>
              <a:t>цілих</a:t>
            </a:r>
            <a:r>
              <a:rPr lang="ru-RU" sz="2200" dirty="0"/>
              <a:t> чисел з </a:t>
            </a:r>
            <a:r>
              <a:rPr lang="ru-RU" sz="2200" dirty="0" err="1" smtClean="0"/>
              <a:t>клавіатури</a:t>
            </a:r>
            <a:r>
              <a:rPr lang="ru-RU" sz="2200" dirty="0"/>
              <a:t>. </a:t>
            </a:r>
            <a:endParaRPr lang="ru-RU" sz="2200" dirty="0" smtClean="0"/>
          </a:p>
          <a:p>
            <a:pPr marL="177800" indent="-177800">
              <a:buFont typeface="+mj-lt"/>
              <a:buAutoNum type="arabicPeriod"/>
              <a:tabLst>
                <a:tab pos="533400" algn="l"/>
              </a:tabLst>
            </a:pPr>
            <a:r>
              <a:rPr lang="ru-RU" sz="2200" dirty="0" err="1" smtClean="0"/>
              <a:t>Вивести</a:t>
            </a:r>
            <a:r>
              <a:rPr lang="ru-RU" sz="2200" dirty="0" smtClean="0"/>
              <a:t>  </a:t>
            </a:r>
            <a:r>
              <a:rPr lang="ru-RU" sz="2200" dirty="0" err="1"/>
              <a:t>усі</a:t>
            </a:r>
            <a:r>
              <a:rPr lang="ru-RU" sz="2200" dirty="0"/>
              <a:t> </a:t>
            </a:r>
            <a:r>
              <a:rPr lang="ru-RU" sz="2200" dirty="0" err="1"/>
              <a:t>непарні</a:t>
            </a:r>
            <a:r>
              <a:rPr lang="ru-RU" sz="2200" dirty="0"/>
              <a:t> числа та числа,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мають</a:t>
            </a:r>
            <a:r>
              <a:rPr lang="ru-RU" sz="2200" dirty="0"/>
              <a:t> </a:t>
            </a:r>
            <a:r>
              <a:rPr lang="ru-RU" sz="2200" dirty="0" err="1"/>
              <a:t>парні</a:t>
            </a:r>
            <a:r>
              <a:rPr lang="ru-RU" sz="2200" dirty="0"/>
              <a:t> </a:t>
            </a:r>
            <a:r>
              <a:rPr lang="ru-RU" sz="2200" dirty="0" err="1" smtClean="0"/>
              <a:t>індекси</a:t>
            </a:r>
            <a:r>
              <a:rPr lang="ru-RU" sz="2200" dirty="0" smtClean="0"/>
              <a:t>.</a:t>
            </a:r>
          </a:p>
          <a:p>
            <a:pPr marL="177800" indent="-177800">
              <a:buFont typeface="+mj-lt"/>
              <a:buAutoNum type="arabicPeriod"/>
              <a:tabLst>
                <a:tab pos="533400" algn="l"/>
              </a:tabLst>
            </a:pPr>
            <a:r>
              <a:rPr lang="ru-RU" sz="2200" dirty="0" smtClean="0"/>
              <a:t> </a:t>
            </a:r>
            <a:r>
              <a:rPr lang="ru-RU" sz="2200" dirty="0" err="1" smtClean="0"/>
              <a:t>Обчислити</a:t>
            </a:r>
            <a:r>
              <a:rPr lang="ru-RU" sz="2200" dirty="0" smtClean="0"/>
              <a:t>  </a:t>
            </a:r>
            <a:r>
              <a:rPr lang="ru-RU" sz="2200" dirty="0"/>
              <a:t>суму </a:t>
            </a:r>
            <a:r>
              <a:rPr lang="ru-RU" sz="2200" dirty="0" err="1" smtClean="0"/>
              <a:t>від'ємних</a:t>
            </a:r>
            <a:r>
              <a:rPr lang="ru-RU" sz="2200" dirty="0" smtClean="0"/>
              <a:t> </a:t>
            </a:r>
            <a:r>
              <a:rPr lang="ru-RU" sz="2200" dirty="0" err="1"/>
              <a:t>елементів</a:t>
            </a:r>
            <a:r>
              <a:rPr lang="ru-RU" sz="2200" dirty="0"/>
              <a:t> списку. </a:t>
            </a:r>
            <a:endParaRPr lang="ru-RU" sz="2200" dirty="0" smtClean="0"/>
          </a:p>
          <a:p>
            <a:pPr marL="177800" indent="-177800">
              <a:buFont typeface="+mj-lt"/>
              <a:buAutoNum type="arabicPeriod"/>
              <a:tabLst>
                <a:tab pos="533400" algn="l"/>
              </a:tabLst>
            </a:pPr>
            <a:r>
              <a:rPr lang="ru-RU" sz="2200" dirty="0" err="1" smtClean="0"/>
              <a:t>Знайти</a:t>
            </a:r>
            <a:r>
              <a:rPr lang="ru-RU" sz="2200" dirty="0" smtClean="0"/>
              <a:t> перший </a:t>
            </a:r>
            <a:r>
              <a:rPr lang="ru-RU" sz="2200" dirty="0" err="1"/>
              <a:t>додатний</a:t>
            </a:r>
            <a:r>
              <a:rPr lang="ru-RU" sz="2200" dirty="0"/>
              <a:t> </a:t>
            </a:r>
            <a:r>
              <a:rPr lang="ru-RU" sz="2200" dirty="0" err="1"/>
              <a:t>елемент</a:t>
            </a:r>
            <a:r>
              <a:rPr lang="ru-RU" sz="2200" dirty="0"/>
              <a:t> списку та </a:t>
            </a:r>
            <a:r>
              <a:rPr lang="ru-RU" sz="2200" dirty="0" err="1"/>
              <a:t>його</a:t>
            </a:r>
            <a:r>
              <a:rPr lang="ru-RU" sz="2200" dirty="0"/>
              <a:t> </a:t>
            </a:r>
            <a:r>
              <a:rPr lang="ru-RU" sz="2200" dirty="0" err="1" smtClean="0"/>
              <a:t>індекс</a:t>
            </a:r>
            <a:r>
              <a:rPr lang="ru-RU" sz="2200" dirty="0"/>
              <a:t>. </a:t>
            </a:r>
            <a:endParaRPr lang="ru-RU" sz="2200" dirty="0" smtClean="0"/>
          </a:p>
          <a:p>
            <a:pPr marL="177800" indent="-177800">
              <a:buFont typeface="+mj-lt"/>
              <a:buAutoNum type="arabicPeriod"/>
              <a:tabLst>
                <a:tab pos="533400" algn="l"/>
              </a:tabLst>
            </a:pPr>
            <a:r>
              <a:rPr lang="ru-RU" sz="2200" dirty="0" err="1" smtClean="0"/>
              <a:t>Знайти</a:t>
            </a:r>
            <a:r>
              <a:rPr lang="ru-RU" sz="2200" dirty="0" smtClean="0"/>
              <a:t>  </a:t>
            </a:r>
            <a:r>
              <a:rPr lang="ru-RU" sz="2200" dirty="0" err="1"/>
              <a:t>мінімальний</a:t>
            </a:r>
            <a:r>
              <a:rPr lang="ru-RU" sz="2200" dirty="0"/>
              <a:t> </a:t>
            </a:r>
            <a:r>
              <a:rPr lang="ru-RU" sz="2200" dirty="0" err="1"/>
              <a:t>додатний</a:t>
            </a:r>
            <a:r>
              <a:rPr lang="ru-RU" sz="2200" dirty="0"/>
              <a:t> </a:t>
            </a:r>
            <a:r>
              <a:rPr lang="ru-RU" sz="2200" dirty="0" err="1"/>
              <a:t>елемент</a:t>
            </a:r>
            <a:r>
              <a:rPr lang="ru-RU" sz="2200" dirty="0"/>
              <a:t> списку та </a:t>
            </a:r>
            <a:r>
              <a:rPr lang="ru-RU" sz="2200" dirty="0" err="1"/>
              <a:t>його</a:t>
            </a:r>
            <a:r>
              <a:rPr lang="ru-RU" sz="2200" dirty="0"/>
              <a:t> </a:t>
            </a:r>
            <a:r>
              <a:rPr lang="ru-RU" sz="2200" dirty="0" err="1" smtClean="0"/>
              <a:t>індекс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989822"/>
            <a:ext cx="5905500" cy="586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4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5" y="546624"/>
            <a:ext cx="9124275" cy="646377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-1"/>
            <a:ext cx="9144000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uk-UA" sz="3600" b="1" dirty="0" smtClean="0"/>
              <a:t>Приклад програми </a:t>
            </a:r>
            <a:r>
              <a:rPr lang="uk-UA" sz="3600" b="1" dirty="0" err="1" smtClean="0"/>
              <a:t>лаб</a:t>
            </a:r>
            <a:r>
              <a:rPr lang="uk-UA" sz="3600" b="1" dirty="0" smtClean="0"/>
              <a:t>. роб. №6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27756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1"/>
            <a:ext cx="9144000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uk-UA" sz="3200" b="1" dirty="0" smtClean="0"/>
              <a:t>Приклад програми </a:t>
            </a:r>
            <a:r>
              <a:rPr lang="uk-UA" sz="3200" b="1" dirty="0" err="1" smtClean="0"/>
              <a:t>лаб</a:t>
            </a:r>
            <a:r>
              <a:rPr lang="uk-UA" sz="3200" b="1" dirty="0" smtClean="0"/>
              <a:t>. роб. №6 (продовження)</a:t>
            </a:r>
            <a:endParaRPr lang="ru-RU" sz="32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6286"/>
            <a:ext cx="9144000" cy="633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1"/>
            <a:ext cx="9144000" cy="470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uk-UA" sz="3000" b="1" dirty="0" smtClean="0"/>
              <a:t>Приклад програми </a:t>
            </a:r>
            <a:r>
              <a:rPr lang="uk-UA" sz="3000" b="1" dirty="0" err="1" smtClean="0"/>
              <a:t>лаб</a:t>
            </a:r>
            <a:r>
              <a:rPr lang="uk-UA" sz="3000" b="1" dirty="0" smtClean="0"/>
              <a:t>. роб. №6 (головна програма)</a:t>
            </a:r>
            <a:endParaRPr lang="ru-RU" sz="3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6286"/>
            <a:ext cx="9144000" cy="637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0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uk-UA" sz="3200" b="1" dirty="0" smtClean="0"/>
              <a:t>Результати роботи програми </a:t>
            </a:r>
            <a:r>
              <a:rPr lang="uk-UA" sz="3200" b="1" dirty="0" err="1" smtClean="0"/>
              <a:t>лаб</a:t>
            </a:r>
            <a:r>
              <a:rPr lang="uk-UA" sz="3200" b="1" dirty="0" smtClean="0"/>
              <a:t>. роб. №6</a:t>
            </a:r>
            <a:endParaRPr lang="ru-RU" sz="32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078"/>
            <a:ext cx="4823114" cy="548943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667" y="939078"/>
            <a:ext cx="4153333" cy="317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6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uk-UA" sz="3200" b="1" dirty="0" smtClean="0"/>
              <a:t>Результати роботи програми </a:t>
            </a:r>
            <a:r>
              <a:rPr lang="uk-UA" sz="3200" b="1" dirty="0" err="1" smtClean="0"/>
              <a:t>лаб</a:t>
            </a:r>
            <a:r>
              <a:rPr lang="uk-UA" sz="3200" b="1" dirty="0" smtClean="0"/>
              <a:t>. роб. №6</a:t>
            </a:r>
            <a:endParaRPr lang="ru-RU" sz="32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0209"/>
            <a:ext cx="4544291" cy="42706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867" y="980208"/>
            <a:ext cx="4458133" cy="427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7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1042988" y="5300663"/>
            <a:ext cx="2270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</a:pPr>
            <a:r>
              <a:rPr lang="uk-UA" sz="1200">
                <a:solidFill>
                  <a:prstClr val="black"/>
                </a:solidFill>
                <a:latin typeface="Arial" charset="0"/>
                <a:cs typeface="Times New Roman" pitchFamily="18" charset="0"/>
              </a:rPr>
              <a:t>:</a:t>
            </a:r>
            <a:endParaRPr lang="ru-RU" sz="900">
              <a:solidFill>
                <a:prstClr val="black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</a:pPr>
            <a:endParaRPr lang="ru-RU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41992" name="Picture 8" descr="ANd9GcQp2EngoVy2C7KfXBJFiSMbrA79a4wclNq4Cj-cRuAwVWqtGhLaow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210344" y="0"/>
            <a:ext cx="1366838" cy="975340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1" y="1020552"/>
            <a:ext cx="904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ru-RU" sz="2200" dirty="0" err="1" smtClean="0">
                <a:solidFill>
                  <a:prstClr val="black"/>
                </a:solidFill>
              </a:rPr>
              <a:t>Визначити</a:t>
            </a:r>
            <a:r>
              <a:rPr lang="ru-RU" sz="2200" dirty="0" smtClean="0">
                <a:solidFill>
                  <a:prstClr val="black"/>
                </a:solidFill>
              </a:rPr>
              <a:t>, </a:t>
            </a:r>
            <a:r>
              <a:rPr lang="ru-RU" sz="2200" dirty="0" err="1">
                <a:solidFill>
                  <a:prstClr val="black"/>
                </a:solidFill>
              </a:rPr>
              <a:t>чи</a:t>
            </a:r>
            <a:r>
              <a:rPr lang="ru-RU" sz="2200" dirty="0">
                <a:solidFill>
                  <a:prstClr val="black"/>
                </a:solidFill>
              </a:rPr>
              <a:t> є в списку </a:t>
            </a:r>
            <a:r>
              <a:rPr lang="ru-RU" sz="2200" dirty="0" err="1" smtClean="0">
                <a:solidFill>
                  <a:prstClr val="black"/>
                </a:solidFill>
              </a:rPr>
              <a:t>елементи</a:t>
            </a:r>
            <a:r>
              <a:rPr lang="ru-RU" sz="2200" dirty="0">
                <a:solidFill>
                  <a:prstClr val="black"/>
                </a:solidFill>
              </a:rPr>
              <a:t>, </a:t>
            </a:r>
            <a:r>
              <a:rPr lang="ru-RU" sz="2200" dirty="0" err="1" smtClean="0">
                <a:solidFill>
                  <a:prstClr val="black"/>
                </a:solidFill>
              </a:rPr>
              <a:t>що</a:t>
            </a:r>
            <a:r>
              <a:rPr lang="ru-RU" sz="2200" dirty="0" smtClean="0">
                <a:solidFill>
                  <a:prstClr val="black"/>
                </a:solidFill>
              </a:rPr>
              <a:t> </a:t>
            </a:r>
            <a:r>
              <a:rPr lang="ru-RU" sz="2200" dirty="0" err="1" smtClean="0">
                <a:solidFill>
                  <a:prstClr val="black"/>
                </a:solidFill>
              </a:rPr>
              <a:t>повторюються</a:t>
            </a:r>
            <a:r>
              <a:rPr lang="ru-RU" sz="2200" dirty="0" smtClean="0">
                <a:solidFill>
                  <a:prstClr val="black"/>
                </a:solidFill>
              </a:rPr>
              <a:t>, та </a:t>
            </a:r>
            <a:r>
              <a:rPr lang="ru-RU" sz="2200" dirty="0" err="1" smtClean="0">
                <a:solidFill>
                  <a:prstClr val="black"/>
                </a:solidFill>
              </a:rPr>
              <a:t>вивести</a:t>
            </a:r>
            <a:r>
              <a:rPr lang="ru-RU" sz="2200" dirty="0" smtClean="0">
                <a:solidFill>
                  <a:prstClr val="black"/>
                </a:solidFill>
              </a:rPr>
              <a:t> </a:t>
            </a:r>
            <a:r>
              <a:rPr lang="ru-RU" sz="2200" dirty="0" err="1" smtClean="0">
                <a:solidFill>
                  <a:prstClr val="black"/>
                </a:solidFill>
              </a:rPr>
              <a:t>їх</a:t>
            </a:r>
            <a:r>
              <a:rPr lang="ru-RU" sz="2200" dirty="0" smtClean="0">
                <a:solidFill>
                  <a:prstClr val="black"/>
                </a:solidFill>
              </a:rPr>
              <a:t> на </a:t>
            </a:r>
            <a:r>
              <a:rPr lang="ru-RU" sz="2200" dirty="0" err="1" smtClean="0">
                <a:solidFill>
                  <a:prstClr val="black"/>
                </a:solidFill>
              </a:rPr>
              <a:t>екран</a:t>
            </a:r>
            <a:r>
              <a:rPr lang="ru-RU" sz="2200" dirty="0" smtClean="0">
                <a:solidFill>
                  <a:prstClr val="black"/>
                </a:solidFill>
              </a:rPr>
              <a:t>.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ru-RU" sz="2200" dirty="0" err="1"/>
              <a:t>Знайти</a:t>
            </a:r>
            <a:r>
              <a:rPr lang="ru-RU" sz="2200" dirty="0"/>
              <a:t> </a:t>
            </a:r>
            <a:r>
              <a:rPr lang="ru-RU" sz="2200" dirty="0" err="1"/>
              <a:t>максимальний</a:t>
            </a:r>
            <a:r>
              <a:rPr lang="ru-RU" sz="2200" dirty="0"/>
              <a:t> </a:t>
            </a:r>
            <a:r>
              <a:rPr lang="ru-RU" sz="2200" dirty="0" smtClean="0"/>
              <a:t>та </a:t>
            </a:r>
            <a:r>
              <a:rPr lang="ru-RU" sz="2200" dirty="0" err="1" smtClean="0"/>
              <a:t>мінімальний</a:t>
            </a:r>
            <a:r>
              <a:rPr lang="ru-RU" sz="2200" dirty="0" smtClean="0"/>
              <a:t> </a:t>
            </a:r>
            <a:r>
              <a:rPr lang="ru-RU" sz="2200" dirty="0" err="1" smtClean="0"/>
              <a:t>елементи</a:t>
            </a:r>
            <a:r>
              <a:rPr lang="ru-RU" sz="2200" dirty="0" smtClean="0"/>
              <a:t> числового списку та </a:t>
            </a:r>
            <a:r>
              <a:rPr lang="ru-RU" sz="2200" dirty="0" err="1"/>
              <a:t>поміняти</a:t>
            </a:r>
            <a:r>
              <a:rPr lang="ru-RU" sz="2200" dirty="0"/>
              <a:t> </a:t>
            </a:r>
            <a:r>
              <a:rPr lang="ru-RU" sz="2200" dirty="0" err="1" smtClean="0"/>
              <a:t>їх</a:t>
            </a:r>
            <a:r>
              <a:rPr lang="ru-RU" sz="2200" dirty="0" smtClean="0"/>
              <a:t> </a:t>
            </a:r>
            <a:r>
              <a:rPr lang="ru-RU" sz="2200" dirty="0" err="1" smtClean="0"/>
              <a:t>місцями</a:t>
            </a:r>
            <a:r>
              <a:rPr lang="ru-RU" sz="2200" dirty="0" smtClean="0"/>
              <a:t>.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ru-RU" sz="2200" dirty="0" err="1">
                <a:solidFill>
                  <a:prstClr val="black"/>
                </a:solidFill>
              </a:rPr>
              <a:t>Знайти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найменший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непарний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елемент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smtClean="0">
                <a:solidFill>
                  <a:prstClr val="black"/>
                </a:solidFill>
              </a:rPr>
              <a:t>числового списку та </a:t>
            </a:r>
            <a:r>
              <a:rPr lang="ru-RU" sz="2200" dirty="0" err="1" smtClean="0">
                <a:solidFill>
                  <a:prstClr val="black"/>
                </a:solidFill>
              </a:rPr>
              <a:t>його</a:t>
            </a:r>
            <a:r>
              <a:rPr lang="ru-RU" sz="2200" dirty="0" smtClean="0">
                <a:solidFill>
                  <a:prstClr val="black"/>
                </a:solidFill>
              </a:rPr>
              <a:t> </a:t>
            </a:r>
            <a:r>
              <a:rPr lang="ru-RU" sz="2200" dirty="0" err="1" smtClean="0">
                <a:solidFill>
                  <a:prstClr val="black"/>
                </a:solidFill>
              </a:rPr>
              <a:t>індекс</a:t>
            </a:r>
            <a:r>
              <a:rPr lang="ru-RU" sz="2200" dirty="0" smtClean="0">
                <a:solidFill>
                  <a:prstClr val="black"/>
                </a:solidFill>
              </a:rPr>
              <a:t> і </a:t>
            </a:r>
            <a:r>
              <a:rPr lang="ru-RU" sz="2200" dirty="0" err="1">
                <a:solidFill>
                  <a:prstClr val="black"/>
                </a:solidFill>
              </a:rPr>
              <a:t>вивести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 smtClean="0">
                <a:solidFill>
                  <a:prstClr val="black"/>
                </a:solidFill>
              </a:rPr>
              <a:t>їх</a:t>
            </a:r>
            <a:r>
              <a:rPr lang="ru-RU" sz="2200" dirty="0" smtClean="0">
                <a:solidFill>
                  <a:prstClr val="black"/>
                </a:solidFill>
              </a:rPr>
              <a:t> на </a:t>
            </a:r>
            <a:r>
              <a:rPr lang="ru-RU" sz="2200" dirty="0" err="1">
                <a:solidFill>
                  <a:prstClr val="black"/>
                </a:solidFill>
              </a:rPr>
              <a:t>екран</a:t>
            </a:r>
            <a:r>
              <a:rPr lang="ru-RU" sz="2200" dirty="0">
                <a:solidFill>
                  <a:prstClr val="black"/>
                </a:solidFill>
              </a:rPr>
              <a:t>.</a:t>
            </a:r>
            <a:r>
              <a:rPr lang="uk-UA" sz="2200" dirty="0" smtClean="0">
                <a:solidFill>
                  <a:prstClr val="black"/>
                </a:solidFill>
              </a:rPr>
              <a:t> 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ru-RU" sz="2200" dirty="0">
                <a:solidFill>
                  <a:prstClr val="black"/>
                </a:solidFill>
              </a:rPr>
              <a:t>У </a:t>
            </a:r>
            <a:r>
              <a:rPr lang="ru-RU" sz="2200" dirty="0" smtClean="0">
                <a:solidFill>
                  <a:prstClr val="black"/>
                </a:solidFill>
              </a:rPr>
              <a:t>списку </a:t>
            </a:r>
            <a:r>
              <a:rPr lang="ru-RU" sz="2200" dirty="0" err="1" smtClean="0">
                <a:solidFill>
                  <a:prstClr val="black"/>
                </a:solidFill>
              </a:rPr>
              <a:t>дійсних</a:t>
            </a:r>
            <a:r>
              <a:rPr lang="ru-RU" sz="2200" dirty="0" smtClean="0">
                <a:solidFill>
                  <a:prstClr val="black"/>
                </a:solidFill>
              </a:rPr>
              <a:t> </a:t>
            </a:r>
            <a:r>
              <a:rPr lang="ru-RU" sz="2200" dirty="0">
                <a:solidFill>
                  <a:prstClr val="black"/>
                </a:solidFill>
              </a:rPr>
              <a:t>чисел </a:t>
            </a:r>
            <a:r>
              <a:rPr lang="ru-RU" sz="2200" dirty="0" err="1" smtClean="0">
                <a:solidFill>
                  <a:prstClr val="black"/>
                </a:solidFill>
              </a:rPr>
              <a:t>усі</a:t>
            </a:r>
            <a:r>
              <a:rPr lang="ru-RU" sz="2200" dirty="0" smtClean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нульові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елементи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замінити</a:t>
            </a:r>
            <a:r>
              <a:rPr lang="ru-RU" sz="2200" dirty="0">
                <a:solidFill>
                  <a:prstClr val="black"/>
                </a:solidFill>
              </a:rPr>
              <a:t> на </a:t>
            </a:r>
            <a:r>
              <a:rPr lang="ru-RU" sz="2200" dirty="0" err="1">
                <a:solidFill>
                  <a:prstClr val="black"/>
                </a:solidFill>
              </a:rPr>
              <a:t>середнє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 smtClean="0">
                <a:solidFill>
                  <a:prstClr val="black"/>
                </a:solidFill>
              </a:rPr>
              <a:t>арифметичне</a:t>
            </a:r>
            <a:r>
              <a:rPr lang="ru-RU" sz="2200" dirty="0" smtClean="0">
                <a:solidFill>
                  <a:prstClr val="black"/>
                </a:solidFill>
              </a:rPr>
              <a:t>. </a:t>
            </a:r>
            <a:r>
              <a:rPr lang="ru-RU" sz="2200" dirty="0" err="1" smtClean="0">
                <a:solidFill>
                  <a:prstClr val="black"/>
                </a:solidFill>
              </a:rPr>
              <a:t>Вивести</a:t>
            </a:r>
            <a:r>
              <a:rPr lang="ru-RU" sz="2200" dirty="0" smtClean="0">
                <a:solidFill>
                  <a:prstClr val="black"/>
                </a:solidFill>
              </a:rPr>
              <a:t> на </a:t>
            </a:r>
            <a:r>
              <a:rPr lang="ru-RU" sz="2200" dirty="0" err="1" smtClean="0">
                <a:solidFill>
                  <a:prstClr val="black"/>
                </a:solidFill>
              </a:rPr>
              <a:t>екран</a:t>
            </a:r>
            <a:r>
              <a:rPr lang="ru-RU" sz="2200" dirty="0" smtClean="0">
                <a:solidFill>
                  <a:prstClr val="black"/>
                </a:solidFill>
              </a:rPr>
              <a:t> список до </a:t>
            </a:r>
            <a:r>
              <a:rPr lang="ru-RU" sz="2200" dirty="0" err="1" smtClean="0">
                <a:solidFill>
                  <a:prstClr val="black"/>
                </a:solidFill>
              </a:rPr>
              <a:t>заміни</a:t>
            </a:r>
            <a:r>
              <a:rPr lang="ru-RU" sz="2200" dirty="0" smtClean="0">
                <a:solidFill>
                  <a:prstClr val="black"/>
                </a:solidFill>
              </a:rPr>
              <a:t> та </a:t>
            </a:r>
            <a:r>
              <a:rPr lang="ru-RU" sz="2200" dirty="0" err="1" smtClean="0">
                <a:solidFill>
                  <a:prstClr val="black"/>
                </a:solidFill>
              </a:rPr>
              <a:t>після</a:t>
            </a:r>
            <a:r>
              <a:rPr lang="ru-RU" sz="2200" dirty="0" smtClean="0">
                <a:solidFill>
                  <a:prstClr val="black"/>
                </a:solidFill>
              </a:rPr>
              <a:t>.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ru-RU" sz="2200" dirty="0" smtClean="0">
                <a:solidFill>
                  <a:prstClr val="black"/>
                </a:solidFill>
              </a:rPr>
              <a:t>У списку чисел </a:t>
            </a:r>
            <a:r>
              <a:rPr lang="ru-RU" sz="2200" dirty="0" err="1" smtClean="0">
                <a:solidFill>
                  <a:prstClr val="black"/>
                </a:solidFill>
              </a:rPr>
              <a:t>обчислити</a:t>
            </a:r>
            <a:r>
              <a:rPr lang="ru-RU" sz="2200" dirty="0" smtClean="0">
                <a:solidFill>
                  <a:prstClr val="black"/>
                </a:solidFill>
              </a:rPr>
              <a:t> </a:t>
            </a:r>
            <a:r>
              <a:rPr lang="ru-RU" sz="2200" dirty="0" err="1" smtClean="0">
                <a:solidFill>
                  <a:prstClr val="black"/>
                </a:solidFill>
              </a:rPr>
              <a:t>добуток</a:t>
            </a:r>
            <a:r>
              <a:rPr lang="ru-RU" sz="2200" dirty="0" smtClean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елементів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smtClean="0">
                <a:solidFill>
                  <a:prstClr val="black"/>
                </a:solidFill>
              </a:rPr>
              <a:t>з </a:t>
            </a:r>
            <a:r>
              <a:rPr lang="ru-RU" sz="2200" dirty="0" err="1">
                <a:solidFill>
                  <a:prstClr val="black"/>
                </a:solidFill>
              </a:rPr>
              <a:t>непарними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індексами</a:t>
            </a:r>
            <a:endParaRPr lang="uk-UA" sz="2200" dirty="0">
              <a:solidFill>
                <a:prstClr val="black"/>
              </a:solidFill>
            </a:endParaRPr>
          </a:p>
        </p:txBody>
      </p:sp>
      <p:sp>
        <p:nvSpPr>
          <p:cNvPr id="8" name="Прямоугольник 1"/>
          <p:cNvSpPr/>
          <p:nvPr/>
        </p:nvSpPr>
        <p:spPr>
          <a:xfrm>
            <a:off x="1187624" y="143203"/>
            <a:ext cx="72008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 eaLnBrk="1" hangingPunct="1"/>
            <a:r>
              <a:rPr lang="uk-UA" sz="3200" b="1" dirty="0" smtClean="0">
                <a:solidFill>
                  <a:srgbClr val="FF0000"/>
                </a:solidFill>
                <a:latin typeface="Arial" charset="0"/>
              </a:rPr>
              <a:t>Завдання для самостійної роботи</a:t>
            </a:r>
            <a:endParaRPr lang="uk-UA" sz="3200" b="1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3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6118225" y="1400175"/>
            <a:ext cx="6731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uk-UA" altLang="ru-RU" sz="10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608445"/>
              </p:ext>
            </p:extLst>
          </p:nvPr>
        </p:nvGraphicFramePr>
        <p:xfrm>
          <a:off x="1228725" y="2566988"/>
          <a:ext cx="6096000" cy="5207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008594"/>
              </p:ext>
            </p:extLst>
          </p:nvPr>
        </p:nvGraphicFramePr>
        <p:xfrm>
          <a:off x="1249363" y="2160588"/>
          <a:ext cx="6096000" cy="506412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506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val 53"/>
          <p:cNvSpPr>
            <a:spLocks noChangeArrowheads="1"/>
          </p:cNvSpPr>
          <p:nvPr/>
        </p:nvSpPr>
        <p:spPr bwMode="auto">
          <a:xfrm>
            <a:off x="825500" y="2028825"/>
            <a:ext cx="6880225" cy="15668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 altLang="ru-RU" dirty="0" smtClean="0">
              <a:solidFill>
                <a:srgbClr val="000000"/>
              </a:solidFill>
            </a:endParaRPr>
          </a:p>
        </p:txBody>
      </p:sp>
      <p:sp>
        <p:nvSpPr>
          <p:cNvPr id="8" name="Rectangle 54"/>
          <p:cNvSpPr>
            <a:spLocks noChangeArrowheads="1"/>
          </p:cNvSpPr>
          <p:nvPr/>
        </p:nvSpPr>
        <p:spPr bwMode="auto">
          <a:xfrm>
            <a:off x="693738" y="1701800"/>
            <a:ext cx="522287" cy="4889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3200" dirty="0" smtClean="0">
                <a:solidFill>
                  <a:srgbClr val="000000"/>
                </a:solidFill>
              </a:rPr>
              <a:t>A</a:t>
            </a:r>
            <a:endParaRPr lang="uk-UA" sz="3200" dirty="0">
              <a:solidFill>
                <a:srgbClr val="000000"/>
              </a:solidFill>
            </a:endParaRPr>
          </a:p>
        </p:txBody>
      </p:sp>
      <p:sp>
        <p:nvSpPr>
          <p:cNvPr id="9" name="Rectangle 55"/>
          <p:cNvSpPr>
            <a:spLocks noChangeArrowheads="1"/>
          </p:cNvSpPr>
          <p:nvPr/>
        </p:nvSpPr>
        <p:spPr bwMode="auto">
          <a:xfrm>
            <a:off x="1490023" y="1703240"/>
            <a:ext cx="105379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 sz="2400" dirty="0" smtClean="0">
                <a:solidFill>
                  <a:srgbClr val="000000"/>
                </a:solidFill>
              </a:rPr>
              <a:t>масив</a:t>
            </a:r>
          </a:p>
        </p:txBody>
      </p:sp>
      <p:sp>
        <p:nvSpPr>
          <p:cNvPr id="10" name="Rectangle 58"/>
          <p:cNvSpPr>
            <a:spLocks noChangeArrowheads="1"/>
          </p:cNvSpPr>
          <p:nvPr/>
        </p:nvSpPr>
        <p:spPr bwMode="auto">
          <a:xfrm>
            <a:off x="3775075" y="1982788"/>
            <a:ext cx="892175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3600" dirty="0" smtClean="0">
                <a:solidFill>
                  <a:srgbClr val="000000"/>
                </a:solidFill>
              </a:rPr>
              <a:t>2</a:t>
            </a:r>
            <a:endParaRPr lang="uk-UA" sz="3600" dirty="0">
              <a:solidFill>
                <a:srgbClr val="000000"/>
              </a:solidFill>
            </a:endParaRPr>
          </a:p>
        </p:txBody>
      </p:sp>
      <p:sp>
        <p:nvSpPr>
          <p:cNvPr id="11" name="Rectangle 56"/>
          <p:cNvSpPr>
            <a:spLocks noChangeArrowheads="1"/>
          </p:cNvSpPr>
          <p:nvPr/>
        </p:nvSpPr>
        <p:spPr bwMode="auto">
          <a:xfrm>
            <a:off x="3557588" y="2441575"/>
            <a:ext cx="1404937" cy="77311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3600" dirty="0" smtClean="0">
                <a:solidFill>
                  <a:srgbClr val="000000"/>
                </a:solidFill>
              </a:rPr>
              <a:t>15</a:t>
            </a:r>
            <a:endParaRPr lang="uk-UA" sz="3600" dirty="0">
              <a:solidFill>
                <a:srgbClr val="000000"/>
              </a:solidFill>
            </a:endParaRPr>
          </a:p>
        </p:txBody>
      </p:sp>
      <p:sp>
        <p:nvSpPr>
          <p:cNvPr id="12" name="AutoShape 59"/>
          <p:cNvSpPr>
            <a:spLocks noChangeArrowheads="1"/>
          </p:cNvSpPr>
          <p:nvPr/>
        </p:nvSpPr>
        <p:spPr bwMode="auto">
          <a:xfrm>
            <a:off x="6426200" y="1047750"/>
            <a:ext cx="2459038" cy="998538"/>
          </a:xfrm>
          <a:prstGeom prst="wedgeRoundRectCallout">
            <a:avLst>
              <a:gd name="adj1" fmla="val -121403"/>
              <a:gd name="adj2" fmla="val 4586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000" dirty="0" smtClean="0">
                <a:solidFill>
                  <a:srgbClr val="000000"/>
                </a:solidFill>
              </a:rPr>
              <a:t>НОМЕР </a:t>
            </a:r>
            <a:br>
              <a:rPr lang="uk-UA" sz="2000" dirty="0" smtClean="0">
                <a:solidFill>
                  <a:srgbClr val="000000"/>
                </a:solidFill>
              </a:rPr>
            </a:br>
            <a:r>
              <a:rPr lang="uk-UA" sz="2000" dirty="0" smtClean="0">
                <a:solidFill>
                  <a:srgbClr val="000000"/>
                </a:solidFill>
              </a:rPr>
              <a:t>елементу масиву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000" dirty="0" smtClean="0">
                <a:solidFill>
                  <a:srgbClr val="000000"/>
                </a:solidFill>
              </a:rPr>
              <a:t>(ІНДЕКС)</a:t>
            </a:r>
            <a:endParaRPr lang="uk-UA" sz="2000" dirty="0">
              <a:solidFill>
                <a:srgbClr val="000000"/>
              </a:solidFill>
            </a:endParaRPr>
          </a:p>
        </p:txBody>
      </p:sp>
      <p:sp>
        <p:nvSpPr>
          <p:cNvPr id="13" name="AutoShape 60"/>
          <p:cNvSpPr>
            <a:spLocks noChangeArrowheads="1"/>
          </p:cNvSpPr>
          <p:nvPr/>
        </p:nvSpPr>
        <p:spPr bwMode="auto">
          <a:xfrm>
            <a:off x="1279525" y="3714750"/>
            <a:ext cx="1036638" cy="476250"/>
          </a:xfrm>
          <a:prstGeom prst="wedgeRoundRectCallout">
            <a:avLst>
              <a:gd name="adj1" fmla="val 4213"/>
              <a:gd name="adj2" fmla="val -171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400" b="1" dirty="0" smtClean="0">
                <a:solidFill>
                  <a:srgbClr val="000000"/>
                </a:solidFill>
                <a:latin typeface="Courier New" pitchFamily="49" charset="0"/>
              </a:rPr>
              <a:t>A[0]</a:t>
            </a:r>
            <a:endParaRPr lang="uk-UA" sz="24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AutoShape 61"/>
          <p:cNvSpPr>
            <a:spLocks noChangeArrowheads="1"/>
          </p:cNvSpPr>
          <p:nvPr/>
        </p:nvSpPr>
        <p:spPr bwMode="auto">
          <a:xfrm>
            <a:off x="2495550" y="3714750"/>
            <a:ext cx="1036638" cy="476250"/>
          </a:xfrm>
          <a:prstGeom prst="wedgeRoundRectCallout">
            <a:avLst>
              <a:gd name="adj1" fmla="val 3597"/>
              <a:gd name="adj2" fmla="val -185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400" b="1" dirty="0" smtClean="0">
                <a:solidFill>
                  <a:srgbClr val="000000"/>
                </a:solidFill>
                <a:latin typeface="Courier New" pitchFamily="49" charset="0"/>
              </a:rPr>
              <a:t>A[1]</a:t>
            </a:r>
            <a:endParaRPr lang="uk-UA" sz="24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" name="AutoShape 62"/>
          <p:cNvSpPr>
            <a:spLocks noChangeArrowheads="1"/>
          </p:cNvSpPr>
          <p:nvPr/>
        </p:nvSpPr>
        <p:spPr bwMode="auto">
          <a:xfrm>
            <a:off x="3711575" y="3714750"/>
            <a:ext cx="1036638" cy="476250"/>
          </a:xfrm>
          <a:prstGeom prst="wedgeRoundRectCallout">
            <a:avLst>
              <a:gd name="adj1" fmla="val 7731"/>
              <a:gd name="adj2" fmla="val -178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400" b="1" dirty="0" smtClean="0">
                <a:solidFill>
                  <a:srgbClr val="000000"/>
                </a:solidFill>
                <a:latin typeface="Courier New" pitchFamily="49" charset="0"/>
              </a:rPr>
              <a:t>A[2]</a:t>
            </a:r>
            <a:endParaRPr lang="uk-UA" sz="24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AutoShape 63"/>
          <p:cNvSpPr>
            <a:spLocks noChangeArrowheads="1"/>
          </p:cNvSpPr>
          <p:nvPr/>
        </p:nvSpPr>
        <p:spPr bwMode="auto">
          <a:xfrm>
            <a:off x="4927600" y="3714750"/>
            <a:ext cx="1036638" cy="476250"/>
          </a:xfrm>
          <a:prstGeom prst="wedgeRoundRectCallout">
            <a:avLst>
              <a:gd name="adj1" fmla="val 1454"/>
              <a:gd name="adj2" fmla="val -18266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400" b="1" dirty="0" smtClean="0">
                <a:solidFill>
                  <a:srgbClr val="000000"/>
                </a:solidFill>
                <a:latin typeface="Courier New" pitchFamily="49" charset="0"/>
              </a:rPr>
              <a:t>A[3]</a:t>
            </a:r>
            <a:endParaRPr lang="uk-UA" sz="24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" name="AutoShape 64"/>
          <p:cNvSpPr>
            <a:spLocks noChangeArrowheads="1"/>
          </p:cNvSpPr>
          <p:nvPr/>
        </p:nvSpPr>
        <p:spPr bwMode="auto">
          <a:xfrm>
            <a:off x="6145213" y="3714750"/>
            <a:ext cx="1036637" cy="476250"/>
          </a:xfrm>
          <a:prstGeom prst="wedgeRoundRectCallout">
            <a:avLst>
              <a:gd name="adj1" fmla="val 1454"/>
              <a:gd name="adj2" fmla="val -18500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400" b="1" dirty="0" smtClean="0">
                <a:solidFill>
                  <a:srgbClr val="000000"/>
                </a:solidFill>
                <a:latin typeface="Courier New" pitchFamily="49" charset="0"/>
              </a:rPr>
              <a:t>A[4]</a:t>
            </a:r>
            <a:endParaRPr lang="uk-UA" sz="24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" name="AutoShape 57"/>
          <p:cNvSpPr>
            <a:spLocks noChangeArrowheads="1"/>
          </p:cNvSpPr>
          <p:nvPr/>
        </p:nvSpPr>
        <p:spPr bwMode="auto">
          <a:xfrm>
            <a:off x="3605212" y="3554413"/>
            <a:ext cx="2352675" cy="714375"/>
          </a:xfrm>
          <a:prstGeom prst="wedgeRoundRectCallout">
            <a:avLst>
              <a:gd name="adj1" fmla="val -18218"/>
              <a:gd name="adj2" fmla="val -12488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000" dirty="0" smtClean="0">
                <a:solidFill>
                  <a:srgbClr val="000000"/>
                </a:solidFill>
              </a:rPr>
              <a:t>ЗНАЧЕННЯ елементу масиву</a:t>
            </a:r>
            <a:endParaRPr lang="uk-UA" sz="2000" dirty="0">
              <a:solidFill>
                <a:srgbClr val="000000"/>
              </a:solidFill>
            </a:endParaRPr>
          </a:p>
        </p:txBody>
      </p:sp>
      <p:sp>
        <p:nvSpPr>
          <p:cNvPr id="19" name="Rectangle 66"/>
          <p:cNvSpPr>
            <a:spLocks noChangeArrowheads="1"/>
          </p:cNvSpPr>
          <p:nvPr/>
        </p:nvSpPr>
        <p:spPr bwMode="auto">
          <a:xfrm>
            <a:off x="1822450" y="5197475"/>
            <a:ext cx="1687513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 sz="4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A[2]</a:t>
            </a:r>
          </a:p>
        </p:txBody>
      </p:sp>
      <p:sp>
        <p:nvSpPr>
          <p:cNvPr id="20" name="AutoShape 67"/>
          <p:cNvSpPr>
            <a:spLocks noChangeArrowheads="1"/>
          </p:cNvSpPr>
          <p:nvPr/>
        </p:nvSpPr>
        <p:spPr bwMode="auto">
          <a:xfrm>
            <a:off x="4765675" y="4579938"/>
            <a:ext cx="2840038" cy="801687"/>
          </a:xfrm>
          <a:prstGeom prst="wedgeRoundRectCallout">
            <a:avLst>
              <a:gd name="adj1" fmla="val -116352"/>
              <a:gd name="adj2" fmla="val 8980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000" dirty="0" smtClean="0">
                <a:solidFill>
                  <a:srgbClr val="000000"/>
                </a:solidFill>
              </a:rPr>
              <a:t>НОМЕР (ІНДЕКС) </a:t>
            </a:r>
            <a:br>
              <a:rPr lang="uk-UA" sz="2000" dirty="0" smtClean="0">
                <a:solidFill>
                  <a:srgbClr val="000000"/>
                </a:solidFill>
              </a:rPr>
            </a:br>
            <a:r>
              <a:rPr lang="uk-UA" sz="2000" dirty="0">
                <a:solidFill>
                  <a:srgbClr val="000000"/>
                </a:solidFill>
              </a:rPr>
              <a:t>елементу </a:t>
            </a:r>
            <a:r>
              <a:rPr lang="uk-UA" sz="2000" dirty="0" smtClean="0">
                <a:solidFill>
                  <a:srgbClr val="000000"/>
                </a:solidFill>
              </a:rPr>
              <a:t>масиву: 2</a:t>
            </a:r>
            <a:endParaRPr lang="uk-UA" sz="2000" dirty="0">
              <a:solidFill>
                <a:srgbClr val="000000"/>
              </a:solidFill>
            </a:endParaRPr>
          </a:p>
        </p:txBody>
      </p:sp>
      <p:sp>
        <p:nvSpPr>
          <p:cNvPr id="21" name="AutoShape 68"/>
          <p:cNvSpPr>
            <a:spLocks noChangeArrowheads="1"/>
          </p:cNvSpPr>
          <p:nvPr/>
        </p:nvSpPr>
        <p:spPr bwMode="auto">
          <a:xfrm>
            <a:off x="4781550" y="5656263"/>
            <a:ext cx="2941638" cy="714375"/>
          </a:xfrm>
          <a:prstGeom prst="wedgeRoundRectCallout">
            <a:avLst>
              <a:gd name="adj1" fmla="val -95770"/>
              <a:gd name="adj2" fmla="val -1287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000" dirty="0" smtClean="0">
                <a:solidFill>
                  <a:srgbClr val="000000"/>
                </a:solidFill>
              </a:rPr>
              <a:t>ЗНАЧЕННЯ </a:t>
            </a:r>
            <a:br>
              <a:rPr lang="uk-UA" sz="2000" dirty="0" smtClean="0">
                <a:solidFill>
                  <a:srgbClr val="000000"/>
                </a:solidFill>
              </a:rPr>
            </a:br>
            <a:r>
              <a:rPr lang="uk-UA" sz="2000" dirty="0">
                <a:solidFill>
                  <a:srgbClr val="000000"/>
                </a:solidFill>
              </a:rPr>
              <a:t>елементу </a:t>
            </a:r>
            <a:r>
              <a:rPr lang="uk-UA" sz="2000" dirty="0" smtClean="0">
                <a:solidFill>
                  <a:srgbClr val="000000"/>
                </a:solidFill>
              </a:rPr>
              <a:t>масиву: 15 </a:t>
            </a:r>
            <a:endParaRPr lang="uk-UA" sz="2000" dirty="0">
              <a:solidFill>
                <a:srgbClr val="000000"/>
              </a:solidFill>
            </a:endParaRPr>
          </a:p>
        </p:txBody>
      </p:sp>
      <p:sp>
        <p:nvSpPr>
          <p:cNvPr id="22" name="Oval 69"/>
          <p:cNvSpPr>
            <a:spLocks noChangeArrowheads="1"/>
          </p:cNvSpPr>
          <p:nvPr/>
        </p:nvSpPr>
        <p:spPr bwMode="auto">
          <a:xfrm>
            <a:off x="1797844" y="5235575"/>
            <a:ext cx="1654175" cy="1143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 altLang="ru-RU" b="1" dirty="0" smtClean="0">
              <a:solidFill>
                <a:srgbClr val="000000"/>
              </a:solidFill>
            </a:endParaRPr>
          </a:p>
        </p:txBody>
      </p:sp>
      <p:sp>
        <p:nvSpPr>
          <p:cNvPr id="23" name="Oval 70"/>
          <p:cNvSpPr>
            <a:spLocks noChangeArrowheads="1"/>
          </p:cNvSpPr>
          <p:nvPr/>
        </p:nvSpPr>
        <p:spPr bwMode="auto">
          <a:xfrm>
            <a:off x="2546350" y="5459413"/>
            <a:ext cx="511175" cy="611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 altLang="ru-RU" b="1" dirty="0" smtClean="0">
              <a:solidFill>
                <a:srgbClr val="000000"/>
              </a:solidFill>
            </a:endParaRP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358775" y="900113"/>
            <a:ext cx="3676650" cy="663575"/>
            <a:chOff x="433" y="3902"/>
            <a:chExt cx="2316" cy="418"/>
          </a:xfrm>
        </p:grpSpPr>
        <p:sp>
          <p:nvSpPr>
            <p:cNvPr id="25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2022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uk-UA" sz="2400" dirty="0" smtClean="0">
                  <a:solidFill>
                    <a:srgbClr val="000000"/>
                  </a:solidFill>
                </a:rPr>
                <a:t>  Масив = </a:t>
              </a:r>
              <a:r>
                <a:rPr lang="uk-UA" sz="2400" b="1" dirty="0" smtClean="0">
                  <a:solidFill>
                    <a:srgbClr val="000000"/>
                  </a:solidFill>
                </a:rPr>
                <a:t>таблиця</a:t>
              </a:r>
              <a:r>
                <a:rPr lang="uk-UA" sz="2400" dirty="0" smtClean="0">
                  <a:solidFill>
                    <a:srgbClr val="000000"/>
                  </a:solidFill>
                </a:rPr>
                <a:t>!</a:t>
              </a:r>
              <a:endParaRPr lang="uk-UA" sz="2400" dirty="0">
                <a:solidFill>
                  <a:srgbClr val="000000"/>
                </a:solidFill>
              </a:endParaRPr>
            </a:p>
          </p:txBody>
        </p:sp>
        <p:sp>
          <p:nvSpPr>
            <p:cNvPr id="8236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uk-UA" altLang="ru-RU" sz="4400" dirty="0" smtClean="0">
                  <a:solidFill>
                    <a:srgbClr val="FFFFFF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-1" y="-15190"/>
            <a:ext cx="8907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Поняття масиву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44378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39894"/>
            <a:ext cx="9144000" cy="291894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r"/>
            <a:r>
              <a:rPr lang="en-US" sz="3600" b="1" dirty="0">
                <a:solidFill>
                  <a:srgbClr val="0000CC"/>
                </a:solidFill>
              </a:rPr>
              <a:t>Good programmers write code that people can understand</a:t>
            </a:r>
            <a:r>
              <a:rPr lang="en-US" sz="3600" b="1" dirty="0" smtClean="0">
                <a:solidFill>
                  <a:srgbClr val="0000CC"/>
                </a:solidFill>
              </a:rPr>
              <a:t>.</a:t>
            </a:r>
            <a:r>
              <a:rPr lang="ru-RU" sz="3600" b="1" dirty="0"/>
              <a:t/>
            </a:r>
            <a:br>
              <a:rPr lang="ru-RU" sz="3600" b="1" dirty="0"/>
            </a:br>
            <a:r>
              <a:rPr lang="ru-RU" sz="3600" b="1" i="1" dirty="0" err="1"/>
              <a:t>Martin</a:t>
            </a:r>
            <a:r>
              <a:rPr lang="ru-RU" sz="3600" b="1" i="1" dirty="0"/>
              <a:t> </a:t>
            </a:r>
            <a:r>
              <a:rPr lang="ru-RU" sz="3600" b="1" i="1" dirty="0" err="1"/>
              <a:t>Fowler</a:t>
            </a:r>
            <a:endParaRPr lang="ru-RU" sz="36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705" y="2920278"/>
            <a:ext cx="5527675" cy="359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3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169069"/>
            <a:ext cx="9144000" cy="471488"/>
          </a:xfrm>
        </p:spPr>
        <p:txBody>
          <a:bodyPr>
            <a:noAutofit/>
          </a:bodyPr>
          <a:lstStyle/>
          <a:p>
            <a:pPr algn="ctr"/>
            <a:r>
              <a:rPr lang="ru-RU" altLang="ru-RU" sz="3600" b="1" dirty="0" err="1" smtClean="0">
                <a:latin typeface="+mn-lt"/>
              </a:rPr>
              <a:t>Масиви</a:t>
            </a:r>
            <a:r>
              <a:rPr lang="ru-RU" altLang="ru-RU" sz="3600" b="1" dirty="0" smtClean="0">
                <a:latin typeface="+mn-lt"/>
              </a:rPr>
              <a:t> в </a:t>
            </a:r>
            <a:r>
              <a:rPr lang="en-US" altLang="ru-RU" sz="3600" b="1" dirty="0" smtClean="0">
                <a:latin typeface="+mn-lt"/>
              </a:rPr>
              <a:t>Python</a:t>
            </a:r>
            <a:r>
              <a:rPr lang="ru-RU" altLang="ru-RU" sz="3600" b="1" dirty="0" smtClean="0">
                <a:latin typeface="+mn-lt"/>
              </a:rPr>
              <a:t>:</a:t>
            </a:r>
            <a:r>
              <a:rPr lang="en-US" altLang="ru-RU" sz="3600" b="1" dirty="0" smtClean="0">
                <a:latin typeface="+mn-lt"/>
              </a:rPr>
              <a:t> </a:t>
            </a:r>
            <a:r>
              <a:rPr lang="ru-RU" altLang="ru-RU" sz="3600" b="1" dirty="0" smtClean="0">
                <a:latin typeface="+mn-lt"/>
              </a:rPr>
              <a:t>списки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71488" y="968375"/>
            <a:ext cx="4972050" cy="52228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A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lang="ru-RU" sz="2800" b="1" dirty="0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0000"/>
                </a:solidFill>
                <a:latin typeface="Courier New"/>
                <a:ea typeface="Times New Roman"/>
              </a:rPr>
              <a:t>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1</a:t>
            </a:r>
            <a:r>
              <a:rPr lang="ru-RU" sz="2800" b="1" dirty="0">
                <a:solidFill>
                  <a:srgbClr val="000000"/>
                </a:solidFill>
                <a:latin typeface="Courier New"/>
                <a:ea typeface="Times New Roman"/>
              </a:rPr>
              <a:t>,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3</a:t>
            </a:r>
            <a:r>
              <a:rPr lang="ru-RU" sz="2800" b="1" dirty="0">
                <a:solidFill>
                  <a:srgbClr val="000000"/>
                </a:solidFill>
                <a:latin typeface="Courier New"/>
                <a:ea typeface="Times New Roman"/>
              </a:rPr>
              <a:t>,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4</a:t>
            </a:r>
            <a:r>
              <a:rPr lang="ru-RU" sz="2800" b="1" dirty="0">
                <a:solidFill>
                  <a:srgbClr val="000000"/>
                </a:solidFill>
                <a:latin typeface="Courier New"/>
                <a:ea typeface="Times New Roman"/>
              </a:rPr>
              <a:t>,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23</a:t>
            </a:r>
            <a:r>
              <a:rPr lang="ru-RU" sz="2800" b="1" dirty="0">
                <a:solidFill>
                  <a:srgbClr val="000000"/>
                </a:solidFill>
                <a:latin typeface="Courier New"/>
                <a:ea typeface="Times New Roman"/>
              </a:rPr>
              <a:t>,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5</a:t>
            </a:r>
            <a:r>
              <a:rPr lang="ru-RU" sz="2800" b="1" dirty="0">
                <a:solidFill>
                  <a:srgbClr val="000000"/>
                </a:solidFill>
                <a:latin typeface="Courier New"/>
                <a:ea typeface="Times New Roman"/>
              </a:rPr>
              <a:t>]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5575300" y="2674938"/>
            <a:ext cx="2578100" cy="663575"/>
            <a:chOff x="433" y="3902"/>
            <a:chExt cx="1624" cy="418"/>
          </a:xfrm>
        </p:grpSpPr>
        <p:sp>
          <p:nvSpPr>
            <p:cNvPr id="14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1330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ru-RU" sz="2400" b="1" dirty="0">
                  <a:solidFill>
                    <a:srgbClr val="000000"/>
                  </a:solidFill>
                </a:rPr>
                <a:t>  </a:t>
              </a:r>
              <a:r>
                <a:rPr lang="ru-RU" sz="2400" b="1" dirty="0" err="1" smtClean="0">
                  <a:solidFill>
                    <a:srgbClr val="000000"/>
                  </a:solidFill>
                </a:rPr>
                <a:t>Що</a:t>
              </a:r>
              <a:r>
                <a:rPr lang="ru-RU" sz="2400" b="1" dirty="0" smtClean="0">
                  <a:solidFill>
                    <a:srgbClr val="000000"/>
                  </a:solidFill>
                </a:rPr>
                <a:t> буде?</a:t>
              </a:r>
              <a:endParaRPr lang="ru-RU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9229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4400" smtClean="0">
                  <a:solidFill>
                    <a:srgbClr val="FFFFFF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 smtClean="0">
                <a:solidFill>
                  <a:srgbClr val="FFFFFF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471488" y="1646238"/>
            <a:ext cx="4972050" cy="52228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fontAlgn="base">
              <a:spcBef>
                <a:spcPct val="0"/>
              </a:spcBef>
              <a:defRPr/>
            </a:pPr>
            <a:r>
              <a:rPr lang="ru-RU" sz="2800" b="1" dirty="0">
                <a:solidFill>
                  <a:srgbClr val="000000"/>
                </a:solidFill>
                <a:latin typeface="Courier New"/>
                <a:ea typeface="Times New Roman"/>
              </a:rPr>
              <a:t>A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0000"/>
                </a:solidFill>
                <a:latin typeface="Courier New"/>
                <a:ea typeface="Times New Roman"/>
              </a:rPr>
              <a:t>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1</a:t>
            </a:r>
            <a:r>
              <a:rPr lang="ru-RU" sz="2800" b="1" dirty="0">
                <a:solidFill>
                  <a:srgbClr val="000000"/>
                </a:solidFill>
                <a:latin typeface="Courier New"/>
                <a:ea typeface="Times New Roman"/>
              </a:rPr>
              <a:t>,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3</a:t>
            </a:r>
            <a:r>
              <a:rPr lang="ru-RU" sz="2800" b="1" dirty="0">
                <a:solidFill>
                  <a:srgbClr val="000000"/>
                </a:solidFill>
                <a:latin typeface="Courier New"/>
                <a:ea typeface="Times New Roman"/>
              </a:rPr>
              <a:t>]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0000"/>
                </a:solidFill>
                <a:latin typeface="Courier New"/>
                <a:ea typeface="Times New Roman"/>
              </a:rPr>
              <a:t>+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0000"/>
                </a:solidFill>
                <a:latin typeface="Courier New"/>
                <a:ea typeface="Times New Roman"/>
              </a:rPr>
              <a:t>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4</a:t>
            </a:r>
            <a:r>
              <a:rPr lang="ru-RU" sz="2800" b="1" dirty="0">
                <a:solidFill>
                  <a:srgbClr val="000000"/>
                </a:solidFill>
                <a:latin typeface="Courier New"/>
                <a:ea typeface="Times New Roman"/>
              </a:rPr>
              <a:t>,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23</a:t>
            </a:r>
            <a:r>
              <a:rPr lang="ru-RU" sz="2800" b="1" dirty="0">
                <a:solidFill>
                  <a:srgbClr val="000000"/>
                </a:solidFill>
                <a:latin typeface="Courier New"/>
                <a:ea typeface="Times New Roman"/>
              </a:rPr>
              <a:t>]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0000"/>
                </a:solidFill>
                <a:latin typeface="Courier New"/>
                <a:ea typeface="Times New Roman"/>
              </a:rPr>
              <a:t>+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0000"/>
                </a:solidFill>
                <a:latin typeface="Courier New"/>
                <a:ea typeface="Times New Roman"/>
              </a:rPr>
              <a:t>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5</a:t>
            </a:r>
            <a:r>
              <a:rPr lang="ru-RU" sz="2800" b="1" dirty="0">
                <a:solidFill>
                  <a:srgbClr val="000000"/>
                </a:solidFill>
                <a:latin typeface="Courier New"/>
                <a:ea typeface="Times New Roman"/>
              </a:rPr>
              <a:t>]</a:t>
            </a:r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117600" y="2201863"/>
            <a:ext cx="3271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[1,</a:t>
            </a:r>
            <a:r>
              <a:rPr lang="en-US" altLang="ru-RU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3,</a:t>
            </a:r>
            <a:r>
              <a:rPr lang="en-US" altLang="ru-RU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4,</a:t>
            </a:r>
            <a:r>
              <a:rPr lang="en-US" altLang="ru-RU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23,</a:t>
            </a:r>
            <a:r>
              <a:rPr lang="en-US" altLang="ru-RU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5]</a:t>
            </a:r>
            <a:endParaRPr lang="ru-RU" altLang="ru-RU" dirty="0" smtClean="0">
              <a:solidFill>
                <a:srgbClr val="FF0000"/>
              </a:solidFill>
            </a:endParaRPr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471488" y="2763838"/>
            <a:ext cx="4949825" cy="5238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/>
                <a:ea typeface="Times New Roman"/>
              </a:rPr>
              <a:t>A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lang="ru-RU" sz="2800" b="1" dirty="0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0000"/>
                </a:solidFill>
                <a:latin typeface="Courier New"/>
                <a:ea typeface="Times New Roman"/>
              </a:rPr>
              <a:t>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r>
              <a:rPr lang="ru-RU" sz="2800" b="1" dirty="0">
                <a:solidFill>
                  <a:srgbClr val="000000"/>
                </a:solidFill>
                <a:latin typeface="Courier New"/>
                <a:ea typeface="Times New Roman"/>
              </a:rPr>
              <a:t>]*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10</a:t>
            </a:r>
            <a:endParaRPr lang="ru-RU" sz="2800" b="1" dirty="0">
              <a:solidFill>
                <a:srgbClr val="000000"/>
              </a:solidFill>
              <a:latin typeface="Courier New"/>
              <a:ea typeface="Times New Roman"/>
            </a:endParaRP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117600" y="3330575"/>
            <a:ext cx="5767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ru-RU" altLang="ru-RU" dirty="0" smtClean="0">
              <a:solidFill>
                <a:srgbClr val="FF0000"/>
              </a:solidFill>
            </a:endParaRP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471488" y="3979863"/>
            <a:ext cx="4949825" cy="5238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fontAlgn="base">
              <a:spcBef>
                <a:spcPct val="0"/>
              </a:spcBef>
              <a:defRPr/>
            </a:pPr>
            <a:r>
              <a:rPr lang="ru-RU" sz="2800" b="1" dirty="0">
                <a:solidFill>
                  <a:srgbClr val="000000"/>
                </a:solidFill>
                <a:latin typeface="Courier New"/>
                <a:ea typeface="Times New Roman"/>
              </a:rPr>
              <a:t>A</a:t>
            </a:r>
            <a:r>
              <a:rPr lang="ru-RU" sz="2800" b="1" dirty="0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lang="ru-RU" sz="2800" b="1" dirty="0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list</a:t>
            </a:r>
            <a:r>
              <a:rPr lang="ru-RU" sz="2800" b="1" dirty="0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0000"/>
                </a:solidFill>
                <a:latin typeface="Courier New"/>
                <a:ea typeface="Times New Roman"/>
              </a:rPr>
              <a:t>( </a:t>
            </a: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range</a:t>
            </a:r>
            <a:r>
              <a:rPr lang="ru-RU" sz="2800" b="1" dirty="0">
                <a:solidFill>
                  <a:srgbClr val="000000"/>
                </a:solidFill>
                <a:latin typeface="Courier New"/>
                <a:ea typeface="Times New Roman"/>
              </a:rPr>
              <a:t>(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10</a:t>
            </a:r>
            <a:r>
              <a:rPr lang="ru-RU" sz="2800" b="1" dirty="0">
                <a:solidFill>
                  <a:srgbClr val="000000"/>
                </a:solidFill>
                <a:latin typeface="Courier New"/>
                <a:ea typeface="Times New Roman"/>
              </a:rPr>
              <a:t>) )</a:t>
            </a:r>
          </a:p>
        </p:txBody>
      </p:sp>
      <p:sp>
        <p:nvSpPr>
          <p:cNvPr id="24" name="Прямоугольник 23"/>
          <p:cNvSpPr>
            <a:spLocks noChangeArrowheads="1"/>
          </p:cNvSpPr>
          <p:nvPr/>
        </p:nvSpPr>
        <p:spPr bwMode="auto">
          <a:xfrm>
            <a:off x="1117600" y="4611688"/>
            <a:ext cx="57673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ru-RU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ru-RU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ru-RU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ru-RU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ru-RU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</a:t>
            </a:r>
            <a:r>
              <a:rPr lang="ru-RU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</a:t>
            </a:r>
            <a:r>
              <a:rPr lang="ru-RU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</a:t>
            </a:r>
            <a:r>
              <a:rPr lang="ru-RU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</a:t>
            </a:r>
            <a:r>
              <a:rPr lang="ru-RU" altLang="ru-R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ru-RU" altLang="ru-RU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6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7" grpId="0" animBg="1"/>
      <p:bldP spid="19" grpId="0" animBg="1"/>
      <p:bldP spid="20" grpId="0"/>
      <p:bldP spid="21" grpId="0" animBg="1"/>
      <p:bldP spid="22" grpId="0"/>
      <p:bldP spid="23" grpId="0" animBg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Поняття списків</a:t>
            </a:r>
            <a:endParaRPr lang="ru-RU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010245"/>
            <a:ext cx="9144000" cy="58477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b="1" dirty="0"/>
              <a:t>Список у </a:t>
            </a:r>
            <a:r>
              <a:rPr lang="en-GB" sz="2200" b="1" dirty="0"/>
              <a:t>Python </a:t>
            </a:r>
            <a:r>
              <a:rPr lang="en-GB" sz="2200" dirty="0"/>
              <a:t>–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впорядкована</a:t>
            </a:r>
            <a:r>
              <a:rPr lang="ru-RU" sz="2200" dirty="0"/>
              <a:t> </a:t>
            </a:r>
            <a:r>
              <a:rPr lang="ru-RU" sz="2200" dirty="0" err="1"/>
              <a:t>колекція</a:t>
            </a:r>
            <a:r>
              <a:rPr lang="ru-RU" sz="2200" dirty="0"/>
              <a:t> (</a:t>
            </a:r>
            <a:r>
              <a:rPr lang="ru-RU" sz="2200" dirty="0" err="1"/>
              <a:t>тобто</a:t>
            </a:r>
            <a:r>
              <a:rPr lang="ru-RU" sz="2200" dirty="0"/>
              <a:t> </a:t>
            </a:r>
            <a:r>
              <a:rPr lang="ru-RU" sz="2200" dirty="0" err="1" smtClean="0"/>
              <a:t>індексована</a:t>
            </a:r>
            <a:r>
              <a:rPr lang="ru-RU" sz="2200" dirty="0" smtClean="0"/>
              <a:t> </a:t>
            </a:r>
            <a:r>
              <a:rPr lang="ru-RU" sz="2200" dirty="0" err="1" smtClean="0"/>
              <a:t>послідовність</a:t>
            </a:r>
            <a:r>
              <a:rPr lang="ru-RU" sz="2200" dirty="0"/>
              <a:t>) </a:t>
            </a:r>
            <a:r>
              <a:rPr lang="ru-RU" sz="2200" dirty="0" err="1"/>
              <a:t>об'єктів</a:t>
            </a:r>
            <a:r>
              <a:rPr lang="ru-RU" sz="2200" dirty="0"/>
              <a:t> </a:t>
            </a:r>
            <a:r>
              <a:rPr lang="ru-RU" sz="2200" dirty="0" err="1"/>
              <a:t>довільних</a:t>
            </a:r>
            <a:r>
              <a:rPr lang="ru-RU" sz="2200" dirty="0"/>
              <a:t> </a:t>
            </a:r>
            <a:r>
              <a:rPr lang="ru-RU" sz="2200" dirty="0" err="1" smtClean="0"/>
              <a:t>типів</a:t>
            </a:r>
            <a:r>
              <a:rPr lang="ru-RU" sz="2200" dirty="0" smtClean="0"/>
              <a:t> (</a:t>
            </a:r>
            <a:r>
              <a:rPr lang="ru-RU" sz="2200" dirty="0" smtClean="0">
                <a:solidFill>
                  <a:srgbClr val="C00000"/>
                </a:solidFill>
              </a:rPr>
              <a:t>в </a:t>
            </a:r>
            <a:r>
              <a:rPr lang="ru-RU" sz="2200" dirty="0" err="1">
                <a:solidFill>
                  <a:srgbClr val="C00000"/>
                </a:solidFill>
              </a:rPr>
              <a:t>більшості</a:t>
            </a:r>
            <a:r>
              <a:rPr lang="ru-RU" sz="2200" dirty="0">
                <a:solidFill>
                  <a:srgbClr val="C00000"/>
                </a:solidFill>
              </a:rPr>
              <a:t> </a:t>
            </a:r>
            <a:r>
              <a:rPr lang="ru-RU" sz="2200" dirty="0" err="1" smtClean="0">
                <a:solidFill>
                  <a:srgbClr val="C00000"/>
                </a:solidFill>
              </a:rPr>
              <a:t>мов</a:t>
            </a:r>
            <a:r>
              <a:rPr lang="ru-RU" sz="2200" dirty="0" smtClean="0">
                <a:solidFill>
                  <a:srgbClr val="C00000"/>
                </a:solidFill>
              </a:rPr>
              <a:t> </a:t>
            </a:r>
            <a:r>
              <a:rPr lang="ru-RU" sz="2200" dirty="0" err="1">
                <a:solidFill>
                  <a:srgbClr val="C00000"/>
                </a:solidFill>
              </a:rPr>
              <a:t>програмування</a:t>
            </a:r>
            <a:r>
              <a:rPr lang="ru-RU" sz="2200" dirty="0">
                <a:solidFill>
                  <a:srgbClr val="C00000"/>
                </a:solidFill>
              </a:rPr>
              <a:t> </a:t>
            </a:r>
            <a:r>
              <a:rPr lang="ru-RU" sz="2200" dirty="0" err="1">
                <a:solidFill>
                  <a:srgbClr val="C00000"/>
                </a:solidFill>
              </a:rPr>
              <a:t>використовується</a:t>
            </a:r>
            <a:r>
              <a:rPr lang="ru-RU" sz="2200" dirty="0">
                <a:solidFill>
                  <a:srgbClr val="C00000"/>
                </a:solidFill>
              </a:rPr>
              <a:t> </a:t>
            </a:r>
            <a:r>
              <a:rPr lang="ru-RU" sz="2200" dirty="0" err="1" smtClean="0">
                <a:solidFill>
                  <a:srgbClr val="C00000"/>
                </a:solidFill>
              </a:rPr>
              <a:t>термін</a:t>
            </a:r>
            <a:r>
              <a:rPr lang="ru-RU" sz="2200" dirty="0" smtClean="0">
                <a:solidFill>
                  <a:srgbClr val="C00000"/>
                </a:solidFill>
              </a:rPr>
              <a:t> </a:t>
            </a:r>
            <a:r>
              <a:rPr lang="ru-RU" sz="2200" dirty="0">
                <a:solidFill>
                  <a:srgbClr val="C00000"/>
                </a:solidFill>
              </a:rPr>
              <a:t>"</a:t>
            </a:r>
            <a:r>
              <a:rPr lang="ru-RU" sz="2200" b="1" dirty="0" err="1">
                <a:solidFill>
                  <a:srgbClr val="C00000"/>
                </a:solidFill>
              </a:rPr>
              <a:t>масив</a:t>
            </a:r>
            <a:r>
              <a:rPr lang="ru-RU" sz="2200" dirty="0">
                <a:solidFill>
                  <a:srgbClr val="C00000"/>
                </a:solidFill>
              </a:rPr>
              <a:t>")</a:t>
            </a:r>
            <a:endParaRPr lang="ru-RU" sz="2200" dirty="0" smtClean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/>
              <a:t>Список </a:t>
            </a:r>
            <a:r>
              <a:rPr lang="ru-RU" sz="2200" dirty="0" err="1"/>
              <a:t>являє</a:t>
            </a:r>
            <a:r>
              <a:rPr lang="ru-RU" sz="2200" dirty="0"/>
              <a:t> собою </a:t>
            </a:r>
            <a:r>
              <a:rPr lang="ru-RU" sz="2200" dirty="0" err="1"/>
              <a:t>послідовність</a:t>
            </a:r>
            <a:r>
              <a:rPr lang="ru-RU" sz="2200" dirty="0"/>
              <a:t> </a:t>
            </a:r>
            <a:r>
              <a:rPr lang="ru-RU" sz="2200" dirty="0" err="1"/>
              <a:t>елементів</a:t>
            </a:r>
            <a:r>
              <a:rPr lang="ru-RU" sz="2200" dirty="0"/>
              <a:t>, </a:t>
            </a:r>
            <a:r>
              <a:rPr lang="ru-RU" sz="2200" dirty="0" err="1"/>
              <a:t>пронумерованих</a:t>
            </a:r>
            <a:r>
              <a:rPr lang="ru-RU" sz="2200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від</a:t>
            </a:r>
            <a:r>
              <a:rPr lang="ru-RU" sz="2200" b="1" dirty="0">
                <a:solidFill>
                  <a:srgbClr val="0000CC"/>
                </a:solidFill>
              </a:rPr>
              <a:t> 0,</a:t>
            </a:r>
            <a:r>
              <a:rPr lang="ru-RU" sz="2200" dirty="0"/>
              <a:t> як </a:t>
            </a:r>
            <a:r>
              <a:rPr lang="ru-RU" sz="2200" dirty="0" err="1"/>
              <a:t>символи</a:t>
            </a:r>
            <a:r>
              <a:rPr lang="ru-RU" sz="2200" dirty="0"/>
              <a:t> в рядку.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smtClean="0"/>
              <a:t>Списки </a:t>
            </a:r>
            <a:r>
              <a:rPr lang="ru-RU" sz="2200" dirty="0"/>
              <a:t>у </a:t>
            </a:r>
            <a:r>
              <a:rPr lang="ru-RU" sz="2200" dirty="0" err="1"/>
              <a:t>Python</a:t>
            </a:r>
            <a:r>
              <a:rPr lang="ru-RU" sz="2200" dirty="0"/>
              <a:t> належать до </a:t>
            </a:r>
            <a:r>
              <a:rPr lang="ru-RU" sz="2200" b="1" dirty="0" err="1">
                <a:solidFill>
                  <a:srgbClr val="0000CC"/>
                </a:solidFill>
              </a:rPr>
              <a:t>змінюваних</a:t>
            </a:r>
            <a:r>
              <a:rPr lang="ru-RU" sz="2200" b="1" dirty="0">
                <a:solidFill>
                  <a:srgbClr val="0000CC"/>
                </a:solidFill>
              </a:rPr>
              <a:t> (</a:t>
            </a:r>
            <a:r>
              <a:rPr lang="ru-RU" sz="2200" b="1" dirty="0" err="1">
                <a:solidFill>
                  <a:srgbClr val="0000CC"/>
                </a:solidFill>
              </a:rPr>
              <a:t>mutable</a:t>
            </a:r>
            <a:r>
              <a:rPr lang="ru-RU" sz="2200" b="1" dirty="0">
                <a:solidFill>
                  <a:srgbClr val="0000CC"/>
                </a:solidFill>
              </a:rPr>
              <a:t>) </a:t>
            </a:r>
            <a:r>
              <a:rPr lang="ru-RU" sz="2200" b="1" dirty="0" err="1">
                <a:solidFill>
                  <a:srgbClr val="0000CC"/>
                </a:solidFill>
              </a:rPr>
              <a:t>типів</a:t>
            </a:r>
            <a:r>
              <a:rPr lang="ru-RU" sz="22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smtClean="0"/>
              <a:t>Списки </a:t>
            </a:r>
            <a:r>
              <a:rPr lang="ru-RU" sz="2200" dirty="0" err="1"/>
              <a:t>можуть</a:t>
            </a:r>
            <a:r>
              <a:rPr lang="ru-RU" sz="2200" dirty="0"/>
              <a:t> </a:t>
            </a:r>
            <a:r>
              <a:rPr lang="ru-RU" sz="2200" dirty="0" err="1"/>
              <a:t>складатися</a:t>
            </a:r>
            <a:r>
              <a:rPr lang="ru-RU" sz="2200" dirty="0"/>
              <a:t> </a:t>
            </a:r>
            <a:r>
              <a:rPr lang="ru-RU" sz="2200" b="1" dirty="0">
                <a:solidFill>
                  <a:srgbClr val="0000CC"/>
                </a:solidFill>
              </a:rPr>
              <a:t>з </a:t>
            </a:r>
            <a:r>
              <a:rPr lang="ru-RU" sz="2200" b="1" dirty="0" err="1">
                <a:solidFill>
                  <a:srgbClr val="0000CC"/>
                </a:solidFill>
              </a:rPr>
              <a:t>різних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об’єктів</a:t>
            </a:r>
            <a:r>
              <a:rPr lang="ru-RU" sz="2200" dirty="0"/>
              <a:t>: чисел, </a:t>
            </a:r>
            <a:r>
              <a:rPr lang="ru-RU" sz="2200" dirty="0" err="1"/>
              <a:t>рядків</a:t>
            </a:r>
            <a:r>
              <a:rPr lang="ru-RU" sz="2200" dirty="0"/>
              <a:t> </a:t>
            </a:r>
            <a:r>
              <a:rPr lang="ru-RU" sz="2200" dirty="0" smtClean="0"/>
              <a:t>та </a:t>
            </a:r>
            <a:r>
              <a:rPr lang="ru-RU" sz="2200" dirty="0" err="1" smtClean="0"/>
              <a:t>інших</a:t>
            </a:r>
            <a:r>
              <a:rPr lang="ru-RU" sz="2200" dirty="0" smtClean="0"/>
              <a:t> </a:t>
            </a:r>
            <a:r>
              <a:rPr lang="ru-RU" sz="2200" dirty="0" err="1"/>
              <a:t>списків</a:t>
            </a:r>
            <a:r>
              <a:rPr lang="ru-RU" sz="2200" dirty="0"/>
              <a:t>, в </a:t>
            </a:r>
            <a:r>
              <a:rPr lang="ru-RU" sz="2200" dirty="0" err="1"/>
              <a:t>останньому</a:t>
            </a:r>
            <a:r>
              <a:rPr lang="ru-RU" sz="2200" dirty="0"/>
              <a:t> </a:t>
            </a:r>
            <a:r>
              <a:rPr lang="ru-RU" sz="2200" dirty="0" err="1"/>
              <a:t>випадку</a:t>
            </a:r>
            <a:r>
              <a:rPr lang="ru-RU" sz="2200" dirty="0"/>
              <a:t> списки </a:t>
            </a:r>
            <a:r>
              <a:rPr lang="ru-RU" sz="2200" dirty="0" err="1"/>
              <a:t>називають</a:t>
            </a:r>
            <a:r>
              <a:rPr lang="ru-RU" sz="2200" dirty="0"/>
              <a:t> </a:t>
            </a:r>
            <a:r>
              <a:rPr lang="ru-RU" sz="2200" i="1" dirty="0" err="1">
                <a:solidFill>
                  <a:srgbClr val="0000CC"/>
                </a:solidFill>
              </a:rPr>
              <a:t>вкладеними</a:t>
            </a:r>
            <a:r>
              <a:rPr lang="ru-RU" sz="22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/>
              <a:t>Списки </a:t>
            </a:r>
            <a:r>
              <a:rPr lang="ru-RU" sz="2200" dirty="0" err="1"/>
              <a:t>служать</a:t>
            </a:r>
            <a:r>
              <a:rPr lang="ru-RU" sz="2200" dirty="0"/>
              <a:t> для того, </a:t>
            </a:r>
            <a:r>
              <a:rPr lang="ru-RU" sz="2200" dirty="0" err="1"/>
              <a:t>щоб</a:t>
            </a:r>
            <a:r>
              <a:rPr lang="ru-RU" sz="2200" dirty="0"/>
              <a:t> </a:t>
            </a:r>
            <a:r>
              <a:rPr lang="ru-RU" sz="2200" dirty="0" err="1"/>
              <a:t>зберігати</a:t>
            </a:r>
            <a:r>
              <a:rPr lang="ru-RU" sz="2200" dirty="0"/>
              <a:t> </a:t>
            </a:r>
            <a:r>
              <a:rPr lang="ru-RU" sz="2200" dirty="0" err="1"/>
              <a:t>об’єкти</a:t>
            </a:r>
            <a:r>
              <a:rPr lang="ru-RU" sz="2200" dirty="0"/>
              <a:t> в </a:t>
            </a:r>
            <a:r>
              <a:rPr lang="ru-RU" sz="2200" dirty="0" err="1"/>
              <a:t>певному</a:t>
            </a:r>
            <a:r>
              <a:rPr lang="ru-RU" sz="2200" dirty="0"/>
              <a:t> порядку, особливо </a:t>
            </a:r>
            <a:r>
              <a:rPr lang="ru-RU" sz="2200" dirty="0" err="1"/>
              <a:t>якщо</a:t>
            </a:r>
            <a:r>
              <a:rPr lang="ru-RU" sz="2200" dirty="0"/>
              <a:t> порядок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dirty="0" err="1"/>
              <a:t>вміст</a:t>
            </a:r>
            <a:r>
              <a:rPr lang="ru-RU" sz="2200" dirty="0"/>
              <a:t> </a:t>
            </a:r>
            <a:r>
              <a:rPr lang="ru-RU" sz="2200" dirty="0" err="1"/>
              <a:t>можуть</a:t>
            </a:r>
            <a:r>
              <a:rPr lang="ru-RU" sz="2200" dirty="0"/>
              <a:t> </a:t>
            </a:r>
            <a:r>
              <a:rPr lang="ru-RU" sz="2200" dirty="0" err="1"/>
              <a:t>змінюватися</a:t>
            </a:r>
            <a:r>
              <a:rPr lang="ru-RU" sz="2200" dirty="0"/>
              <a:t>. </a:t>
            </a:r>
            <a:endParaRPr lang="ru-RU" sz="2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 smtClean="0"/>
              <a:t>Одне</a:t>
            </a:r>
            <a:r>
              <a:rPr lang="ru-RU" sz="2200" dirty="0" smtClean="0"/>
              <a:t> </a:t>
            </a:r>
            <a:r>
              <a:rPr lang="ru-RU" sz="2200" dirty="0"/>
              <a:t>і те </a:t>
            </a:r>
            <a:r>
              <a:rPr lang="ru-RU" sz="2200" dirty="0" err="1" smtClean="0"/>
              <a:t>саме</a:t>
            </a:r>
            <a:r>
              <a:rPr lang="ru-RU" sz="2200" dirty="0" smtClean="0"/>
              <a:t> </a:t>
            </a:r>
            <a:r>
              <a:rPr lang="ru-RU" sz="2200" dirty="0" err="1" smtClean="0"/>
              <a:t>значення</a:t>
            </a:r>
            <a:r>
              <a:rPr lang="ru-RU" sz="2200" dirty="0" smtClean="0"/>
              <a:t> </a:t>
            </a:r>
            <a:r>
              <a:rPr lang="ru-RU" sz="2200" dirty="0" err="1"/>
              <a:t>може</a:t>
            </a:r>
            <a:r>
              <a:rPr lang="ru-RU" sz="2200" dirty="0"/>
              <a:t> </a:t>
            </a:r>
            <a:r>
              <a:rPr lang="ru-RU" sz="2200" dirty="0" err="1"/>
              <a:t>зустрічатися</a:t>
            </a:r>
            <a:r>
              <a:rPr lang="ru-RU" sz="2200" dirty="0"/>
              <a:t> в списку </a:t>
            </a:r>
            <a:r>
              <a:rPr lang="ru-RU" sz="2200" dirty="0" err="1"/>
              <a:t>кілька</a:t>
            </a:r>
            <a:r>
              <a:rPr lang="ru-RU" sz="2200" dirty="0"/>
              <a:t> </a:t>
            </a:r>
            <a:r>
              <a:rPr lang="ru-RU" sz="2200" dirty="0" err="1"/>
              <a:t>разів</a:t>
            </a:r>
            <a:endParaRPr lang="ru-RU" sz="2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b="1" dirty="0" err="1" smtClean="0">
                <a:solidFill>
                  <a:srgbClr val="0000CC"/>
                </a:solidFill>
              </a:rPr>
              <a:t>Операції</a:t>
            </a:r>
            <a:r>
              <a:rPr lang="ru-RU" sz="2200" b="1" dirty="0" smtClean="0">
                <a:solidFill>
                  <a:srgbClr val="0000CC"/>
                </a:solidFill>
              </a:rPr>
              <a:t> </a:t>
            </a:r>
            <a:r>
              <a:rPr lang="ru-RU" sz="2200" b="1" dirty="0" err="1" smtClean="0">
                <a:solidFill>
                  <a:srgbClr val="0000CC"/>
                </a:solidFill>
              </a:rPr>
              <a:t>зі</a:t>
            </a:r>
            <a:r>
              <a:rPr lang="ru-RU" sz="2200" b="1" dirty="0" smtClean="0">
                <a:solidFill>
                  <a:srgbClr val="0000CC"/>
                </a:solidFill>
              </a:rPr>
              <a:t> списками</a:t>
            </a:r>
            <a:r>
              <a:rPr lang="ru-RU" sz="2200" dirty="0" smtClean="0">
                <a:solidFill>
                  <a:srgbClr val="0000CC"/>
                </a:solidFill>
              </a:rPr>
              <a:t>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200" dirty="0" err="1" smtClean="0"/>
              <a:t>змінити</a:t>
            </a:r>
            <a:r>
              <a:rPr lang="ru-RU" sz="2200" dirty="0" smtClean="0"/>
              <a:t> </a:t>
            </a:r>
            <a:r>
              <a:rPr lang="ru-RU" sz="2200" dirty="0"/>
              <a:t>список, </a:t>
            </a:r>
            <a:endParaRPr lang="ru-RU" sz="22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200" dirty="0" err="1" smtClean="0"/>
              <a:t>додати</a:t>
            </a:r>
            <a:r>
              <a:rPr lang="ru-RU" sz="2200" dirty="0" smtClean="0"/>
              <a:t> </a:t>
            </a:r>
            <a:r>
              <a:rPr lang="ru-RU" sz="2200" dirty="0"/>
              <a:t>в </a:t>
            </a:r>
            <a:r>
              <a:rPr lang="ru-RU" sz="2200" dirty="0" err="1"/>
              <a:t>нього</a:t>
            </a:r>
            <a:r>
              <a:rPr lang="ru-RU" sz="2200" dirty="0"/>
              <a:t> </a:t>
            </a:r>
            <a:r>
              <a:rPr lang="ru-RU" sz="2200" dirty="0" err="1"/>
              <a:t>нові</a:t>
            </a:r>
            <a:r>
              <a:rPr lang="ru-RU" sz="2200" dirty="0"/>
              <a:t> </a:t>
            </a:r>
            <a:r>
              <a:rPr lang="ru-RU" sz="2200" dirty="0" err="1"/>
              <a:t>елементи</a:t>
            </a:r>
            <a:r>
              <a:rPr lang="ru-RU" sz="2200" dirty="0"/>
              <a:t>, </a:t>
            </a:r>
            <a:endParaRPr lang="ru-RU" sz="22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200" dirty="0" err="1" smtClean="0"/>
              <a:t>видалити</a:t>
            </a:r>
            <a:r>
              <a:rPr lang="ru-RU" sz="2200" dirty="0" smtClean="0"/>
              <a:t>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dirty="0" err="1"/>
              <a:t>перезаписати</a:t>
            </a:r>
            <a:r>
              <a:rPr lang="ru-RU" sz="2200" dirty="0"/>
              <a:t> </a:t>
            </a:r>
            <a:r>
              <a:rPr lang="ru-RU" sz="2200" dirty="0" err="1" smtClean="0"/>
              <a:t>існуючі</a:t>
            </a:r>
            <a:r>
              <a:rPr lang="ru-RU" sz="2200" dirty="0" smtClean="0"/>
              <a:t> </a:t>
            </a:r>
            <a:r>
              <a:rPr lang="ru-RU" sz="2200" dirty="0" err="1" smtClean="0"/>
              <a:t>елементи</a:t>
            </a:r>
            <a:r>
              <a:rPr lang="ru-RU" sz="2200" dirty="0" smtClean="0"/>
              <a:t>,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200" dirty="0" err="1" smtClean="0"/>
              <a:t>змінити</a:t>
            </a:r>
            <a:r>
              <a:rPr lang="ru-RU" sz="2200" dirty="0" smtClean="0"/>
              <a:t> </a:t>
            </a:r>
            <a:r>
              <a:rPr lang="ru-RU" sz="2200" dirty="0" err="1"/>
              <a:t>кількість</a:t>
            </a:r>
            <a:r>
              <a:rPr lang="ru-RU" sz="2200" dirty="0"/>
              <a:t> </a:t>
            </a:r>
            <a:r>
              <a:rPr lang="ru-RU" sz="2200" dirty="0" err="1"/>
              <a:t>елементів</a:t>
            </a:r>
            <a:r>
              <a:rPr lang="ru-RU" sz="2200" dirty="0"/>
              <a:t> у списку, </a:t>
            </a:r>
            <a:endParaRPr lang="ru-RU" sz="22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200" dirty="0" err="1" smtClean="0"/>
              <a:t>Змінювати</a:t>
            </a:r>
            <a:r>
              <a:rPr lang="ru-RU" sz="2200" dirty="0" smtClean="0"/>
              <a:t> </a:t>
            </a:r>
            <a:r>
              <a:rPr lang="ru-RU" sz="2200" dirty="0" err="1" smtClean="0"/>
              <a:t>окремі</a:t>
            </a:r>
            <a:r>
              <a:rPr lang="ru-RU" sz="2200" dirty="0" smtClean="0"/>
              <a:t> </a:t>
            </a:r>
            <a:r>
              <a:rPr lang="ru-RU" sz="2200" dirty="0" err="1" smtClean="0"/>
              <a:t>елементи</a:t>
            </a:r>
            <a:r>
              <a:rPr lang="ru-RU" sz="2200" b="1" dirty="0" smtClean="0">
                <a:solidFill>
                  <a:srgbClr val="FF0000"/>
                </a:solidFill>
              </a:rPr>
              <a:t>……</a:t>
            </a:r>
            <a:r>
              <a:rPr lang="ru-RU" sz="2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069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10759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З точки </a:t>
            </a:r>
            <a:r>
              <a:rPr lang="ru-RU" sz="2200" dirty="0" err="1"/>
              <a:t>зору</a:t>
            </a:r>
            <a:r>
              <a:rPr lang="ru-RU" sz="2200" dirty="0"/>
              <a:t> </a:t>
            </a:r>
            <a:r>
              <a:rPr lang="ru-RU" sz="2200" dirty="0" err="1"/>
              <a:t>продуктивності</a:t>
            </a:r>
            <a:r>
              <a:rPr lang="ru-RU" sz="2200" dirty="0"/>
              <a:t> (</a:t>
            </a:r>
            <a:r>
              <a:rPr lang="ru-RU" sz="2200" dirty="0" err="1"/>
              <a:t>performance</a:t>
            </a:r>
            <a:r>
              <a:rPr lang="ru-RU" sz="2200" dirty="0"/>
              <a:t>) списки </a:t>
            </a:r>
            <a:r>
              <a:rPr lang="ru-RU" sz="2200" dirty="0" err="1"/>
              <a:t>мають</a:t>
            </a:r>
            <a:r>
              <a:rPr lang="ru-RU" sz="2200" dirty="0"/>
              <a:t> </a:t>
            </a:r>
            <a:r>
              <a:rPr lang="ru-RU" sz="2200" dirty="0" err="1"/>
              <a:t>такі</a:t>
            </a:r>
            <a:r>
              <a:rPr lang="ru-RU" sz="2200" dirty="0"/>
              <a:t> </a:t>
            </a:r>
            <a:r>
              <a:rPr lang="ru-RU" sz="2200" dirty="0" err="1"/>
              <a:t>особливості</a:t>
            </a:r>
            <a:r>
              <a:rPr lang="ru-RU" sz="2200" dirty="0"/>
              <a:t>.</a:t>
            </a:r>
          </a:p>
          <a:p>
            <a:endParaRPr lang="ru-RU" sz="2200" dirty="0"/>
          </a:p>
          <a:p>
            <a:pPr marL="457200" indent="-457200">
              <a:buFont typeface="+mj-lt"/>
              <a:buAutoNum type="arabicPeriod"/>
            </a:pPr>
            <a:r>
              <a:rPr lang="ru-RU" sz="2200" b="1" dirty="0"/>
              <a:t>Час доступу </a:t>
            </a:r>
            <a:r>
              <a:rPr lang="ru-RU" sz="2200" dirty="0"/>
              <a:t>до </a:t>
            </a:r>
            <a:r>
              <a:rPr lang="ru-RU" sz="2200" dirty="0" err="1"/>
              <a:t>елементу</a:t>
            </a:r>
            <a:r>
              <a:rPr lang="ru-RU" sz="2200" dirty="0"/>
              <a:t> є величина </a:t>
            </a:r>
            <a:r>
              <a:rPr lang="ru-RU" sz="2200" b="1" dirty="0" err="1"/>
              <a:t>постійна</a:t>
            </a:r>
            <a:r>
              <a:rPr lang="ru-RU" sz="2200" dirty="0"/>
              <a:t> і не </a:t>
            </a:r>
            <a:r>
              <a:rPr lang="ru-RU" sz="2200" dirty="0" err="1"/>
              <a:t>залежить</a:t>
            </a:r>
            <a:r>
              <a:rPr lang="ru-RU" sz="2200" dirty="0"/>
              <a:t> </a:t>
            </a:r>
            <a:r>
              <a:rPr lang="ru-RU" sz="2200" dirty="0" err="1"/>
              <a:t>від</a:t>
            </a:r>
            <a:r>
              <a:rPr lang="ru-RU" sz="2200" dirty="0"/>
              <a:t> </a:t>
            </a:r>
            <a:r>
              <a:rPr lang="ru-RU" sz="2200" dirty="0" err="1"/>
              <a:t>розміру</a:t>
            </a:r>
            <a:r>
              <a:rPr lang="ru-RU" sz="2200" dirty="0"/>
              <a:t> списку.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/>
              <a:t>Час </a:t>
            </a:r>
            <a:r>
              <a:rPr lang="ru-RU" sz="2200" b="1" dirty="0" err="1" smtClean="0"/>
              <a:t>додавання</a:t>
            </a:r>
            <a:r>
              <a:rPr lang="ru-RU" sz="2200" b="1" dirty="0" smtClean="0"/>
              <a:t> </a:t>
            </a:r>
            <a:r>
              <a:rPr lang="ru-RU" sz="2200" dirty="0"/>
              <a:t>одного </a:t>
            </a:r>
            <a:r>
              <a:rPr lang="ru-RU" sz="2200" dirty="0" err="1"/>
              <a:t>елемента</a:t>
            </a:r>
            <a:r>
              <a:rPr lang="ru-RU" sz="2200" dirty="0"/>
              <a:t> в </a:t>
            </a:r>
            <a:r>
              <a:rPr lang="ru-RU" sz="2200" dirty="0" err="1"/>
              <a:t>кінець</a:t>
            </a:r>
            <a:r>
              <a:rPr lang="ru-RU" sz="2200" dirty="0"/>
              <a:t> списку є величина </a:t>
            </a:r>
            <a:r>
              <a:rPr lang="ru-RU" sz="2200" b="1" dirty="0" err="1"/>
              <a:t>постійна</a:t>
            </a:r>
            <a:r>
              <a:rPr lang="ru-RU" sz="2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/>
              <a:t>Час </a:t>
            </a:r>
            <a:r>
              <a:rPr lang="ru-RU" sz="2200" b="1" dirty="0" smtClean="0"/>
              <a:t>вставки </a:t>
            </a:r>
            <a:r>
              <a:rPr lang="ru-RU" sz="2200" dirty="0" err="1"/>
              <a:t>залежить</a:t>
            </a:r>
            <a:r>
              <a:rPr lang="ru-RU" sz="2200" dirty="0"/>
              <a:t> </a:t>
            </a:r>
            <a:r>
              <a:rPr lang="ru-RU" sz="2200" dirty="0" err="1"/>
              <a:t>від</a:t>
            </a:r>
            <a:r>
              <a:rPr lang="ru-RU" sz="2200" dirty="0"/>
              <a:t> того, </a:t>
            </a:r>
            <a:r>
              <a:rPr lang="ru-RU" sz="2200" dirty="0" err="1"/>
              <a:t>скільки</a:t>
            </a:r>
            <a:r>
              <a:rPr lang="ru-RU" sz="2200" dirty="0"/>
              <a:t> </a:t>
            </a:r>
            <a:r>
              <a:rPr lang="ru-RU" sz="2200" dirty="0" err="1"/>
              <a:t>елементів</a:t>
            </a:r>
            <a:r>
              <a:rPr lang="ru-RU" sz="2200" dirty="0"/>
              <a:t> </a:t>
            </a:r>
            <a:r>
              <a:rPr lang="ru-RU" sz="2200" dirty="0" err="1"/>
              <a:t>знаходиться</a:t>
            </a:r>
            <a:r>
              <a:rPr lang="ru-RU" sz="2200" dirty="0"/>
              <a:t> </a:t>
            </a:r>
            <a:r>
              <a:rPr lang="ru-RU" sz="2200" dirty="0" err="1"/>
              <a:t>праворуч</a:t>
            </a:r>
            <a:r>
              <a:rPr lang="ru-RU" sz="2200" dirty="0"/>
              <a:t> </a:t>
            </a:r>
            <a:r>
              <a:rPr lang="ru-RU" sz="2200" dirty="0" err="1"/>
              <a:t>від</a:t>
            </a:r>
            <a:r>
              <a:rPr lang="ru-RU" sz="2200" dirty="0"/>
              <a:t> </a:t>
            </a:r>
            <a:r>
              <a:rPr lang="ru-RU" sz="2200" dirty="0" err="1"/>
              <a:t>нього</a:t>
            </a:r>
            <a:r>
              <a:rPr lang="ru-RU" sz="2200" dirty="0"/>
              <a:t>, </a:t>
            </a:r>
            <a:r>
              <a:rPr lang="ru-RU" sz="2200" dirty="0" err="1"/>
              <a:t>тобто</a:t>
            </a:r>
            <a:r>
              <a:rPr lang="ru-RU" sz="2200" dirty="0"/>
              <a:t> </a:t>
            </a:r>
            <a:r>
              <a:rPr lang="ru-RU" sz="2200" dirty="0" err="1"/>
              <a:t>чим</a:t>
            </a:r>
            <a:r>
              <a:rPr lang="ru-RU" sz="2200" dirty="0"/>
              <a:t> </a:t>
            </a:r>
            <a:r>
              <a:rPr lang="ru-RU" sz="2200" dirty="0" err="1"/>
              <a:t>ближче</a:t>
            </a:r>
            <a:r>
              <a:rPr lang="ru-RU" sz="2200" dirty="0"/>
              <a:t> </a:t>
            </a:r>
            <a:r>
              <a:rPr lang="ru-RU" sz="2200" dirty="0" err="1"/>
              <a:t>елемент</a:t>
            </a:r>
            <a:r>
              <a:rPr lang="ru-RU" sz="2200" dirty="0"/>
              <a:t> до </a:t>
            </a:r>
            <a:r>
              <a:rPr lang="ru-RU" sz="2200" dirty="0" err="1"/>
              <a:t>кінця</a:t>
            </a:r>
            <a:r>
              <a:rPr lang="ru-RU" sz="2200" dirty="0"/>
              <a:t> списку, </a:t>
            </a:r>
            <a:r>
              <a:rPr lang="ru-RU" sz="2200" dirty="0" err="1"/>
              <a:t>тим</a:t>
            </a:r>
            <a:r>
              <a:rPr lang="ru-RU" sz="2200" dirty="0"/>
              <a:t> </a:t>
            </a:r>
            <a:r>
              <a:rPr lang="ru-RU" sz="2200" dirty="0" err="1"/>
              <a:t>швидше</a:t>
            </a:r>
            <a:r>
              <a:rPr lang="ru-RU" sz="2200" dirty="0"/>
              <a:t> </a:t>
            </a:r>
            <a:r>
              <a:rPr lang="ru-RU" sz="2200" dirty="0" err="1"/>
              <a:t>йде</a:t>
            </a:r>
            <a:r>
              <a:rPr lang="ru-RU" sz="2200" dirty="0"/>
              <a:t> </a:t>
            </a:r>
            <a:r>
              <a:rPr lang="ru-RU" sz="2200" dirty="0" err="1"/>
              <a:t>його</a:t>
            </a:r>
            <a:r>
              <a:rPr lang="ru-RU" sz="2200" dirty="0"/>
              <a:t> вставка.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 smtClean="0"/>
              <a:t>Час </a:t>
            </a:r>
            <a:r>
              <a:rPr lang="ru-RU" sz="2200" b="1" dirty="0" err="1" smtClean="0"/>
              <a:t>видалення</a:t>
            </a:r>
            <a:r>
              <a:rPr lang="ru-RU" sz="2200" b="1" dirty="0" smtClean="0"/>
              <a:t> </a:t>
            </a:r>
            <a:r>
              <a:rPr lang="ru-RU" sz="2200" b="1" dirty="0" err="1"/>
              <a:t>елемента</a:t>
            </a:r>
            <a:r>
              <a:rPr lang="ru-RU" sz="2200" b="1" dirty="0"/>
              <a:t> </a:t>
            </a:r>
            <a:r>
              <a:rPr lang="ru-RU" sz="2200" dirty="0" err="1" smtClean="0"/>
              <a:t>вимірюється</a:t>
            </a:r>
            <a:r>
              <a:rPr lang="ru-RU" sz="2200" dirty="0" smtClean="0"/>
              <a:t> так </a:t>
            </a:r>
            <a:r>
              <a:rPr lang="ru-RU" sz="2200" dirty="0"/>
              <a:t>само, як і </a:t>
            </a:r>
            <a:r>
              <a:rPr lang="ru-RU" sz="2200" dirty="0" smtClean="0"/>
              <a:t>час </a:t>
            </a:r>
            <a:r>
              <a:rPr lang="ru-RU" sz="2200" dirty="0"/>
              <a:t>вставки </a:t>
            </a:r>
            <a:r>
              <a:rPr lang="ru-RU" sz="22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 smtClean="0"/>
              <a:t>Час, </a:t>
            </a:r>
            <a:r>
              <a:rPr lang="ru-RU" sz="2200" b="1" dirty="0" err="1" smtClean="0"/>
              <a:t>необхідний</a:t>
            </a:r>
            <a:r>
              <a:rPr lang="ru-RU" sz="2200" b="1" dirty="0" smtClean="0"/>
              <a:t> на реверс списку</a:t>
            </a:r>
            <a:r>
              <a:rPr lang="ru-RU" sz="2200" dirty="0" smtClean="0"/>
              <a:t>, </a:t>
            </a:r>
            <a:r>
              <a:rPr lang="ru-RU" sz="2200" dirty="0" err="1" smtClean="0"/>
              <a:t>пропорційний</a:t>
            </a:r>
            <a:r>
              <a:rPr lang="ru-RU" sz="2200" dirty="0" smtClean="0"/>
              <a:t> </a:t>
            </a:r>
            <a:r>
              <a:rPr lang="ru-RU" sz="2200" dirty="0" err="1" smtClean="0"/>
              <a:t>його</a:t>
            </a:r>
            <a:r>
              <a:rPr lang="ru-RU" sz="2200" dirty="0" smtClean="0"/>
              <a:t> </a:t>
            </a:r>
            <a:r>
              <a:rPr lang="ru-RU" sz="2200" dirty="0" err="1" smtClean="0"/>
              <a:t>розміру</a:t>
            </a:r>
            <a:r>
              <a:rPr lang="ru-RU" sz="2200" dirty="0" smtClean="0"/>
              <a:t> - </a:t>
            </a:r>
            <a:r>
              <a:rPr lang="ru-RU" sz="2200" dirty="0" smtClean="0">
                <a:solidFill>
                  <a:srgbClr val="0000CC"/>
                </a:solidFill>
              </a:rPr>
              <a:t>O (n</a:t>
            </a:r>
            <a:r>
              <a:rPr lang="ru-RU" sz="2200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 smtClean="0"/>
              <a:t>Час</a:t>
            </a:r>
            <a:r>
              <a:rPr lang="ru-RU" sz="2200" b="1" dirty="0"/>
              <a:t>, </a:t>
            </a:r>
            <a:r>
              <a:rPr lang="ru-RU" sz="2200" b="1" dirty="0" err="1"/>
              <a:t>необхідний</a:t>
            </a:r>
            <a:r>
              <a:rPr lang="ru-RU" sz="2200" b="1" dirty="0"/>
              <a:t> на </a:t>
            </a:r>
            <a:r>
              <a:rPr lang="ru-RU" sz="2200" b="1" dirty="0" err="1"/>
              <a:t>сортування</a:t>
            </a:r>
            <a:r>
              <a:rPr lang="ru-RU" sz="2200" dirty="0"/>
              <a:t>, </a:t>
            </a:r>
            <a:r>
              <a:rPr lang="ru-RU" sz="2200" dirty="0" err="1"/>
              <a:t>залежить</a:t>
            </a:r>
            <a:r>
              <a:rPr lang="ru-RU" sz="2200" dirty="0"/>
              <a:t> логарифмически </a:t>
            </a:r>
            <a:r>
              <a:rPr lang="ru-RU" sz="2200" dirty="0" err="1"/>
              <a:t>від</a:t>
            </a:r>
            <a:r>
              <a:rPr lang="ru-RU" sz="2200" dirty="0"/>
              <a:t> </a:t>
            </a:r>
            <a:r>
              <a:rPr lang="ru-RU" sz="2200" dirty="0" err="1"/>
              <a:t>розміру</a:t>
            </a:r>
            <a:r>
              <a:rPr lang="ru-RU" sz="2200" dirty="0"/>
              <a:t> </a:t>
            </a:r>
            <a:r>
              <a:rPr lang="ru-RU" sz="2200" dirty="0" smtClean="0"/>
              <a:t>списку – </a:t>
            </a:r>
            <a:r>
              <a:rPr lang="ru-RU" sz="2200" dirty="0" smtClean="0">
                <a:solidFill>
                  <a:srgbClr val="0000CC"/>
                </a:solidFill>
              </a:rPr>
              <a:t>О(</a:t>
            </a:r>
            <a:r>
              <a:rPr lang="en-US" sz="2200" dirty="0" smtClean="0">
                <a:solidFill>
                  <a:srgbClr val="0000CC"/>
                </a:solidFill>
              </a:rPr>
              <a:t>log(n))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 smtClean="0"/>
              <a:t>Продуктивність</a:t>
            </a:r>
            <a:r>
              <a:rPr lang="ru-RU" sz="3600" b="1" dirty="0" smtClean="0"/>
              <a:t>  </a:t>
            </a:r>
            <a:r>
              <a:rPr lang="ru-RU" sz="3600" b="1" dirty="0"/>
              <a:t>(</a:t>
            </a:r>
            <a:r>
              <a:rPr lang="ru-RU" sz="3600" b="1" dirty="0" err="1"/>
              <a:t>performance</a:t>
            </a:r>
            <a:r>
              <a:rPr lang="ru-RU" sz="3600" b="1" dirty="0"/>
              <a:t>) </a:t>
            </a:r>
            <a:r>
              <a:rPr lang="ru-RU" sz="3600" b="1" dirty="0" err="1" smtClean="0"/>
              <a:t>списків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3183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0001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latin typeface="Cambria,Bold"/>
              </a:rPr>
              <a:t>Приклади</a:t>
            </a:r>
            <a:r>
              <a:rPr lang="ru-RU" sz="3600" b="1" dirty="0" smtClean="0">
                <a:latin typeface="Cambria,Bold"/>
              </a:rPr>
              <a:t> </a:t>
            </a:r>
            <a:r>
              <a:rPr lang="ru-RU" sz="3600" b="1" dirty="0" err="1" smtClean="0">
                <a:latin typeface="Cambria,Bold"/>
              </a:rPr>
              <a:t>списків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42899" y="1261239"/>
            <a:ext cx="880109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200" dirty="0" smtClean="0">
                <a:solidFill>
                  <a:srgbClr val="0000CC"/>
                </a:solidFill>
              </a:rPr>
              <a:t>[</a:t>
            </a:r>
            <a:r>
              <a:rPr lang="ru-RU" sz="2200" dirty="0">
                <a:solidFill>
                  <a:srgbClr val="0000CC"/>
                </a:solidFill>
              </a:rPr>
              <a:t>20, 30, -20, 60, -40] </a:t>
            </a:r>
            <a:r>
              <a:rPr lang="ru-RU" sz="2200" dirty="0"/>
              <a:t>– список </a:t>
            </a:r>
            <a:r>
              <a:rPr lang="ru-RU" sz="2200" dirty="0" err="1"/>
              <a:t>цілих</a:t>
            </a:r>
            <a:r>
              <a:rPr lang="ru-RU" sz="2200" dirty="0"/>
              <a:t> чисел;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200" dirty="0" smtClean="0">
                <a:solidFill>
                  <a:srgbClr val="0000CC"/>
                </a:solidFill>
              </a:rPr>
              <a:t>[</a:t>
            </a:r>
            <a:r>
              <a:rPr lang="ru-RU" sz="2200" dirty="0">
                <a:solidFill>
                  <a:srgbClr val="C00000"/>
                </a:solidFill>
              </a:rPr>
              <a:t>4.15, 10.95, 16.45, 9.30, 10.0, 11.5</a:t>
            </a:r>
            <a:r>
              <a:rPr lang="ru-RU" sz="2200" dirty="0">
                <a:solidFill>
                  <a:srgbClr val="0000CC"/>
                </a:solidFill>
              </a:rPr>
              <a:t>] </a:t>
            </a:r>
            <a:r>
              <a:rPr lang="ru-RU" sz="2200" dirty="0"/>
              <a:t>– список </a:t>
            </a:r>
            <a:r>
              <a:rPr lang="ru-RU" sz="2200" dirty="0" err="1" smtClean="0"/>
              <a:t>дійсних</a:t>
            </a:r>
            <a:r>
              <a:rPr lang="ru-RU" sz="2200" dirty="0" smtClean="0"/>
              <a:t> чисел</a:t>
            </a:r>
            <a:r>
              <a:rPr lang="ru-RU" sz="2200" dirty="0"/>
              <a:t>;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200" dirty="0" smtClean="0"/>
              <a:t>[‘</a:t>
            </a:r>
            <a:r>
              <a:rPr lang="en-GB" sz="2200" dirty="0">
                <a:solidFill>
                  <a:srgbClr val="008000"/>
                </a:solidFill>
              </a:rPr>
              <a:t>Katy</a:t>
            </a:r>
            <a:r>
              <a:rPr lang="en-GB" sz="2200" dirty="0"/>
              <a:t>’, ‘</a:t>
            </a:r>
            <a:r>
              <a:rPr lang="en-GB" sz="2200" dirty="0">
                <a:solidFill>
                  <a:srgbClr val="008000"/>
                </a:solidFill>
              </a:rPr>
              <a:t>Sergei</a:t>
            </a:r>
            <a:r>
              <a:rPr lang="en-GB" sz="2200" dirty="0"/>
              <a:t>’, ‘</a:t>
            </a:r>
            <a:r>
              <a:rPr lang="en-GB" sz="2200" dirty="0">
                <a:solidFill>
                  <a:srgbClr val="008000"/>
                </a:solidFill>
              </a:rPr>
              <a:t>Oleg</a:t>
            </a:r>
            <a:r>
              <a:rPr lang="en-GB" sz="2200" dirty="0"/>
              <a:t>’, ‘</a:t>
            </a:r>
            <a:r>
              <a:rPr lang="en-GB" sz="2200" dirty="0" err="1">
                <a:solidFill>
                  <a:srgbClr val="008000"/>
                </a:solidFill>
              </a:rPr>
              <a:t>Dasha</a:t>
            </a:r>
            <a:r>
              <a:rPr lang="en-GB" sz="2200" dirty="0"/>
              <a:t>’] – </a:t>
            </a:r>
            <a:r>
              <a:rPr lang="ru-RU" sz="2200" dirty="0"/>
              <a:t>список </a:t>
            </a:r>
            <a:r>
              <a:rPr lang="ru-RU" sz="2200" dirty="0" err="1"/>
              <a:t>із</a:t>
            </a:r>
            <a:r>
              <a:rPr lang="ru-RU" sz="2200" dirty="0"/>
              <a:t> </a:t>
            </a:r>
            <a:r>
              <a:rPr lang="ru-RU" sz="2200" dirty="0" err="1"/>
              <a:t>рядків</a:t>
            </a:r>
            <a:r>
              <a:rPr lang="ru-RU" sz="2200" dirty="0"/>
              <a:t>;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200" dirty="0" smtClean="0"/>
              <a:t>[‘</a:t>
            </a:r>
            <a:r>
              <a:rPr lang="ru-RU" sz="2200" dirty="0">
                <a:solidFill>
                  <a:srgbClr val="008000"/>
                </a:solidFill>
              </a:rPr>
              <a:t>Москва</a:t>
            </a:r>
            <a:r>
              <a:rPr lang="ru-RU" sz="2200" dirty="0"/>
              <a:t>’, ‘</a:t>
            </a:r>
            <a:r>
              <a:rPr lang="ru-RU" sz="2200" dirty="0">
                <a:solidFill>
                  <a:srgbClr val="008000"/>
                </a:solidFill>
              </a:rPr>
              <a:t>Титова</a:t>
            </a:r>
            <a:r>
              <a:rPr lang="ru-RU" sz="2200" dirty="0"/>
              <a:t>’, </a:t>
            </a:r>
            <a:r>
              <a:rPr lang="ru-RU" sz="2200" dirty="0">
                <a:solidFill>
                  <a:srgbClr val="0000CC"/>
                </a:solidFill>
              </a:rPr>
              <a:t>10, 150</a:t>
            </a:r>
            <a:r>
              <a:rPr lang="ru-RU" sz="2200" dirty="0"/>
              <a:t>] – </a:t>
            </a:r>
            <a:r>
              <a:rPr lang="ru-RU" sz="2200" dirty="0" err="1"/>
              <a:t>змішаний</a:t>
            </a:r>
            <a:r>
              <a:rPr lang="ru-RU" sz="2200" dirty="0"/>
              <a:t> список;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200" dirty="0" smtClean="0"/>
              <a:t>[[</a:t>
            </a:r>
            <a:r>
              <a:rPr lang="ru-RU" sz="2200" dirty="0"/>
              <a:t>0, 0, 0], [0, 0, 1], [0, 1, 0]] – список, </a:t>
            </a:r>
            <a:r>
              <a:rPr lang="ru-RU" sz="2200" dirty="0" err="1"/>
              <a:t>який</a:t>
            </a:r>
            <a:r>
              <a:rPr lang="ru-RU" sz="2200" dirty="0"/>
              <a:t> </a:t>
            </a:r>
            <a:r>
              <a:rPr lang="ru-RU" sz="2200" dirty="0" err="1"/>
              <a:t>складається</a:t>
            </a:r>
            <a:r>
              <a:rPr lang="ru-RU" sz="2200" dirty="0"/>
              <a:t> </a:t>
            </a:r>
            <a:r>
              <a:rPr lang="ru-RU" sz="2200" dirty="0" err="1"/>
              <a:t>із</a:t>
            </a:r>
            <a:r>
              <a:rPr lang="ru-RU" sz="2200" dirty="0"/>
              <a:t> </a:t>
            </a:r>
            <a:r>
              <a:rPr lang="ru-RU" sz="2200" dirty="0" err="1"/>
              <a:t>списків</a:t>
            </a:r>
            <a:r>
              <a:rPr lang="ru-RU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162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1383</TotalTime>
  <Words>3006</Words>
  <Application>Microsoft Office PowerPoint</Application>
  <PresentationFormat>Экран (4:3)</PresentationFormat>
  <Paragraphs>524</Paragraphs>
  <Slides>50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60" baseType="lpstr">
      <vt:lpstr>Arial</vt:lpstr>
      <vt:lpstr>Arial Black</vt:lpstr>
      <vt:lpstr>Calibri</vt:lpstr>
      <vt:lpstr>Calibri Light</vt:lpstr>
      <vt:lpstr>Cambria,Bold</vt:lpstr>
      <vt:lpstr>Courier New</vt:lpstr>
      <vt:lpstr>Symbol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Масиви в Python: списки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Генератори списків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Копіювання списків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Good programmers write code that people can understand. Martin Fowler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Tetyana Kovalyuk</dc:creator>
  <cp:lastModifiedBy>Tetyana Kovalyuk</cp:lastModifiedBy>
  <cp:revision>103</cp:revision>
  <dcterms:created xsi:type="dcterms:W3CDTF">2019-10-21T01:05:52Z</dcterms:created>
  <dcterms:modified xsi:type="dcterms:W3CDTF">2019-10-29T17:51:03Z</dcterms:modified>
</cp:coreProperties>
</file>