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2" r:id="rId3"/>
    <p:sldId id="366" r:id="rId4"/>
    <p:sldId id="368" r:id="rId5"/>
    <p:sldId id="350" r:id="rId6"/>
    <p:sldId id="351" r:id="rId7"/>
    <p:sldId id="352" r:id="rId8"/>
    <p:sldId id="353" r:id="rId9"/>
    <p:sldId id="354" r:id="rId10"/>
    <p:sldId id="367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69" r:id="rId33"/>
    <p:sldId id="377" r:id="rId34"/>
    <p:sldId id="370" r:id="rId35"/>
    <p:sldId id="371" r:id="rId36"/>
    <p:sldId id="372" r:id="rId37"/>
    <p:sldId id="378" r:id="rId38"/>
    <p:sldId id="373" r:id="rId39"/>
    <p:sldId id="374" r:id="rId40"/>
    <p:sldId id="375" r:id="rId41"/>
    <p:sldId id="376" r:id="rId42"/>
    <p:sldId id="365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AB"/>
    <a:srgbClr val="FFDDDD"/>
    <a:srgbClr val="DFC9FF"/>
    <a:srgbClr val="C9FFFF"/>
    <a:srgbClr val="FFCCFF"/>
    <a:srgbClr val="CCFF66"/>
    <a:srgbClr val="EFF5FB"/>
    <a:srgbClr val="C1E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9" autoAdjust="0"/>
    <p:restoredTop sz="94660"/>
  </p:normalViewPr>
  <p:slideViewPr>
    <p:cSldViewPr snapToGrid="0">
      <p:cViewPr>
        <p:scale>
          <a:sx n="75" d="100"/>
          <a:sy n="75" d="100"/>
        </p:scale>
        <p:origin x="36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90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0863" y="6605337"/>
            <a:ext cx="433137" cy="252663"/>
          </a:xfrm>
        </p:spPr>
        <p:txBody>
          <a:bodyPr/>
          <a:lstStyle>
            <a:lvl1pPr>
              <a:defRPr sz="1400"/>
            </a:lvl1pPr>
          </a:lstStyle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44761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051720" y="6536717"/>
            <a:ext cx="70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dirty="0" err="1">
                <a:solidFill>
                  <a:prstClr val="black"/>
                </a:solidFill>
              </a:rPr>
              <a:t>Ковалюк</a:t>
            </a:r>
            <a:r>
              <a:rPr lang="uk-UA" sz="1200" dirty="0">
                <a:solidFill>
                  <a:prstClr val="black"/>
                </a:solidFill>
              </a:rPr>
              <a:t> Т.В. Основи програмування</a:t>
            </a:r>
            <a:r>
              <a:rPr lang="en-US" sz="1200" dirty="0">
                <a:solidFill>
                  <a:prstClr val="black"/>
                </a:solidFill>
              </a:rPr>
              <a:t>: Python / C.</a:t>
            </a:r>
            <a:r>
              <a:rPr lang="uk-UA" sz="1200" dirty="0">
                <a:solidFill>
                  <a:prstClr val="black"/>
                </a:solidFill>
              </a:rPr>
              <a:t> 2019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endParaRPr lang="ru-RU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82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779912" y="6493826"/>
            <a:ext cx="4608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uk-UA" sz="1200" b="0" dirty="0">
                <a:solidFill>
                  <a:srgbClr val="000000"/>
                </a:solidFill>
                <a:latin typeface="Times New Roman"/>
              </a:rPr>
              <a:t>Т.В. </a:t>
            </a:r>
            <a:r>
              <a:rPr lang="uk-UA" sz="1200" b="0" dirty="0" err="1">
                <a:solidFill>
                  <a:srgbClr val="000000"/>
                </a:solidFill>
                <a:latin typeface="Times New Roman"/>
              </a:rPr>
              <a:t>Ковалюк</a:t>
            </a:r>
            <a:r>
              <a:rPr lang="uk-UA" sz="1200" b="0" dirty="0">
                <a:solidFill>
                  <a:srgbClr val="000000"/>
                </a:solidFill>
                <a:latin typeface="Times New Roman"/>
              </a:rPr>
              <a:t> Алгоритмізація та програмування. НТУУ «КПІ»</a:t>
            </a:r>
            <a:endParaRPr lang="ru-RU" sz="1200" b="0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3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3608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89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file:///I:\!KH&#1059;%20&#1080;&#1084;%20&#1064;&#1077;&#1074;&#1095;&#1077;&#1085;&#1082;&#1072;\introduction%20in%20Python\Presentations\ifelse1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5JMInXAtnQ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449217" y="239872"/>
            <a:ext cx="6416820" cy="2308324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7200" b="1" dirty="0">
                <a:ln/>
                <a:solidFill>
                  <a:prstClr val="white"/>
                </a:solidFill>
              </a:rPr>
              <a:t>Основи </a:t>
            </a:r>
          </a:p>
          <a:p>
            <a:pPr algn="ctr"/>
            <a:r>
              <a:rPr lang="uk-UA" sz="7200" b="1" dirty="0">
                <a:ln/>
                <a:solidFill>
                  <a:prstClr val="white"/>
                </a:solidFill>
              </a:rPr>
              <a:t>програмування</a:t>
            </a:r>
            <a:endParaRPr lang="ru-RU" sz="7200" b="1" dirty="0">
              <a:ln/>
              <a:solidFill>
                <a:prstClr val="white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2729" y="2548196"/>
            <a:ext cx="9089796" cy="280076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4800" b="1" dirty="0">
                <a:ln/>
                <a:solidFill>
                  <a:prstClr val="white"/>
                </a:solidFill>
              </a:rPr>
              <a:t>Лектор </a:t>
            </a:r>
          </a:p>
          <a:p>
            <a:pPr algn="ctr"/>
            <a:r>
              <a:rPr lang="uk-UA" sz="4800" b="1" dirty="0" err="1">
                <a:ln/>
                <a:solidFill>
                  <a:prstClr val="white"/>
                </a:solidFill>
              </a:rPr>
              <a:t>Ковалюк</a:t>
            </a:r>
            <a:r>
              <a:rPr lang="uk-UA" sz="4800" b="1" dirty="0">
                <a:ln/>
                <a:solidFill>
                  <a:prstClr val="white"/>
                </a:solidFill>
              </a:rPr>
              <a:t> Тетяна Володимирівна, </a:t>
            </a:r>
          </a:p>
          <a:p>
            <a:pPr algn="ctr"/>
            <a:r>
              <a:rPr lang="uk-UA" sz="4800" b="1" dirty="0" err="1">
                <a:ln/>
                <a:solidFill>
                  <a:prstClr val="white"/>
                </a:solidFill>
              </a:rPr>
              <a:t>к.т.н</a:t>
            </a:r>
            <a:r>
              <a:rPr lang="uk-UA" sz="4800" b="1" dirty="0">
                <a:ln/>
                <a:solidFill>
                  <a:prstClr val="white"/>
                </a:solidFill>
              </a:rPr>
              <a:t>.. </a:t>
            </a:r>
            <a:r>
              <a:rPr lang="uk-UA" sz="4800" b="1" dirty="0" smtClean="0">
                <a:ln/>
                <a:solidFill>
                  <a:prstClr val="white"/>
                </a:solidFill>
              </a:rPr>
              <a:t>Доцент</a:t>
            </a:r>
          </a:p>
          <a:p>
            <a:pPr algn="ctr"/>
            <a:r>
              <a:rPr lang="en-US" sz="3200" b="1" dirty="0" smtClean="0">
                <a:ln/>
                <a:solidFill>
                  <a:prstClr val="white"/>
                </a:solidFill>
              </a:rPr>
              <a:t>tkovalyuk@ukr.net</a:t>
            </a:r>
            <a:endParaRPr lang="ru-RU" sz="3200" b="1" dirty="0">
              <a:ln/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94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660" y="1260239"/>
            <a:ext cx="2182680" cy="433752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108635"/>
            <a:ext cx="9144000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100" b="1" dirty="0">
                <a:solidFill>
                  <a:srgbClr val="000000"/>
                </a:solidFill>
              </a:rPr>
              <a:t>Приклад блок-</a:t>
            </a:r>
            <a:r>
              <a:rPr lang="ru-RU" sz="3100" b="1" dirty="0" err="1">
                <a:solidFill>
                  <a:srgbClr val="000000"/>
                </a:solidFill>
              </a:rPr>
              <a:t>схеми</a:t>
            </a:r>
            <a:r>
              <a:rPr lang="ru-RU" sz="3100" b="1" dirty="0">
                <a:solidFill>
                  <a:srgbClr val="000000"/>
                </a:solidFill>
              </a:rPr>
              <a:t> </a:t>
            </a:r>
            <a:r>
              <a:rPr lang="ru-RU" sz="3100" b="1" dirty="0" err="1">
                <a:solidFill>
                  <a:srgbClr val="000000"/>
                </a:solidFill>
              </a:rPr>
              <a:t>реалізації</a:t>
            </a:r>
            <a:r>
              <a:rPr lang="ru-RU" sz="3100" b="1" dirty="0">
                <a:solidFill>
                  <a:srgbClr val="000000"/>
                </a:solidFill>
              </a:rPr>
              <a:t> </a:t>
            </a:r>
            <a:r>
              <a:rPr lang="ru-RU" sz="3100" b="1" dirty="0" err="1">
                <a:solidFill>
                  <a:srgbClr val="000000"/>
                </a:solidFill>
              </a:rPr>
              <a:t>лінійного</a:t>
            </a:r>
            <a:r>
              <a:rPr lang="ru-RU" sz="3100" b="1" dirty="0">
                <a:solidFill>
                  <a:srgbClr val="000000"/>
                </a:solidFill>
              </a:rPr>
              <a:t> алгоритму </a:t>
            </a:r>
            <a:endParaRPr lang="ru-RU" sz="3100" b="1" dirty="0"/>
          </a:p>
        </p:txBody>
      </p:sp>
    </p:spTree>
    <p:extLst>
      <p:ext uri="{BB962C8B-B14F-4D97-AF65-F5344CB8AC3E}">
        <p14:creationId xmlns:p14="http://schemas.microsoft.com/office/powerpoint/2010/main" val="340341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98853" y="1042512"/>
            <a:ext cx="893783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400" dirty="0">
                <a:latin typeface="Arial" charset="0"/>
              </a:rPr>
              <a:t> </a:t>
            </a:r>
            <a:r>
              <a:rPr lang="uk-UA" sz="2400" dirty="0" smtClean="0">
                <a:latin typeface="Arial" charset="0"/>
              </a:rPr>
              <a:t>Алгоритмічна </a:t>
            </a:r>
            <a:r>
              <a:rPr lang="uk-UA" sz="2400" dirty="0">
                <a:latin typeface="Arial" charset="0"/>
              </a:rPr>
              <a:t>структура, що дозволяє виконавцеві алгоритму вибрати сценарій подальших дій залежно від істинності певного умовного твердження, називається </a:t>
            </a:r>
            <a:r>
              <a:rPr lang="uk-UA" sz="2400" i="1" dirty="0">
                <a:solidFill>
                  <a:srgbClr val="0000CC"/>
                </a:solidFill>
                <a:latin typeface="Arial" charset="0"/>
                <a:hlinkClick r:id="rId2" action="ppaction://hlinkfile"/>
              </a:rPr>
              <a:t>розгалуженням</a:t>
            </a:r>
            <a:r>
              <a:rPr lang="uk-UA" sz="2400" i="1" dirty="0" smtClean="0">
                <a:latin typeface="Arial" charset="0"/>
              </a:rPr>
              <a:t>.</a:t>
            </a:r>
            <a:r>
              <a:rPr lang="uk-UA" sz="2400" dirty="0" smtClean="0">
                <a:latin typeface="Arial" charset="0"/>
              </a:rPr>
              <a:t>    </a:t>
            </a:r>
            <a:endParaRPr lang="ru-RU" sz="2400" dirty="0">
              <a:latin typeface="Arial" charset="0"/>
            </a:endParaRPr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016" y="2832487"/>
            <a:ext cx="5782962" cy="3518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32305"/>
            <a:ext cx="9135543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sz="3600" b="1" dirty="0" smtClean="0">
                <a:latin typeface="+mn-lt"/>
              </a:rPr>
              <a:t>Базові </a:t>
            </a:r>
            <a:r>
              <a:rPr lang="uk-UA" sz="3600" b="1" dirty="0">
                <a:latin typeface="+mn-lt"/>
              </a:rPr>
              <a:t>алгоритмічні структури </a:t>
            </a:r>
            <a:endParaRPr lang="ru-RU" sz="3600" b="1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6019800"/>
            <a:ext cx="2988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Для візуалізації слід мати файл </a:t>
            </a:r>
            <a:r>
              <a:rPr lang="en-GB" sz="1200" dirty="0"/>
              <a:t>ifelse1.html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21575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5"/>
          <p:cNvSpPr>
            <a:spLocks noChangeArrowheads="1"/>
          </p:cNvSpPr>
          <p:nvPr/>
        </p:nvSpPr>
        <p:spPr bwMode="auto">
          <a:xfrm>
            <a:off x="4859338" y="1125538"/>
            <a:ext cx="3924300" cy="312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dirty="0">
                <a:latin typeface="Arial" pitchFamily="34" charset="0"/>
                <a:cs typeface="Arial" pitchFamily="34" charset="0"/>
              </a:rPr>
              <a:t>На блок-схемі структури розгалуження позначаються </a:t>
            </a:r>
            <a:r>
              <a:rPr lang="uk-UA" sz="24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ромбами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dirty="0">
                <a:latin typeface="Arial" pitchFamily="34" charset="0"/>
                <a:cs typeface="Arial" pitchFamily="34" charset="0"/>
              </a:rPr>
              <a:t>    Дві стрілки, які відгалужуються від ромба, позначені словами «Так» і «Ні».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67609" name="Picture 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980728"/>
            <a:ext cx="4247778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57327"/>
            <a:ext cx="914400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sz="3600" b="1" dirty="0" smtClean="0">
                <a:latin typeface="+mn-lt"/>
              </a:rPr>
              <a:t>Базові </a:t>
            </a:r>
            <a:r>
              <a:rPr lang="uk-UA" sz="3600" b="1" dirty="0">
                <a:latin typeface="+mn-lt"/>
              </a:rPr>
              <a:t>алгоритмічні структури </a:t>
            </a:r>
            <a:endParaRPr lang="ru-RU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67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4891" y="937778"/>
            <a:ext cx="5091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err="1" smtClean="0">
                <a:solidFill>
                  <a:srgbClr val="0000CC"/>
                </a:solidFill>
              </a:rPr>
              <a:t>Двоальтернативне</a:t>
            </a:r>
            <a:r>
              <a:rPr lang="uk-UA" sz="2400" b="1" dirty="0" smtClean="0">
                <a:solidFill>
                  <a:srgbClr val="0000CC"/>
                </a:solidFill>
              </a:rPr>
              <a:t> розгалуження</a:t>
            </a:r>
            <a:endParaRPr lang="ru-RU" sz="2400" b="1" dirty="0">
              <a:solidFill>
                <a:srgbClr val="0000CC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57327"/>
            <a:ext cx="914400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sz="3600" b="1" dirty="0" smtClean="0">
                <a:latin typeface="+mn-lt"/>
              </a:rPr>
              <a:t>Базові </a:t>
            </a:r>
            <a:r>
              <a:rPr lang="uk-UA" sz="3600" b="1" dirty="0">
                <a:latin typeface="+mn-lt"/>
              </a:rPr>
              <a:t>алгоритмічні структури </a:t>
            </a:r>
            <a:endParaRPr lang="ru-RU" sz="3600" b="1" dirty="0">
              <a:latin typeface="+mn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26" y="1401914"/>
            <a:ext cx="70961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1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1686" y="903682"/>
            <a:ext cx="5091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err="1" smtClean="0">
                <a:solidFill>
                  <a:srgbClr val="0000CC"/>
                </a:solidFill>
              </a:rPr>
              <a:t>Мультиальтернативне</a:t>
            </a:r>
            <a:r>
              <a:rPr lang="uk-UA" sz="2400" b="1" dirty="0" smtClean="0">
                <a:solidFill>
                  <a:srgbClr val="0000CC"/>
                </a:solidFill>
              </a:rPr>
              <a:t> розгалуження</a:t>
            </a:r>
            <a:endParaRPr lang="ru-RU" sz="2400" b="1" dirty="0">
              <a:solidFill>
                <a:srgbClr val="0000CC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57327"/>
            <a:ext cx="914400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sz="3600" b="1" dirty="0" smtClean="0">
                <a:latin typeface="+mn-lt"/>
              </a:rPr>
              <a:t>Базові </a:t>
            </a:r>
            <a:r>
              <a:rPr lang="uk-UA" sz="3600" b="1" dirty="0">
                <a:latin typeface="+mn-lt"/>
              </a:rPr>
              <a:t>алгоритмічні структури </a:t>
            </a:r>
            <a:endParaRPr lang="ru-RU" sz="3600" b="1" dirty="0">
              <a:latin typeface="+mn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255498"/>
            <a:ext cx="84582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7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Object 4"/>
          <p:cNvGraphicFramePr>
            <a:graphicFrameLocks noChangeAspect="1"/>
          </p:cNvGraphicFramePr>
          <p:nvPr>
            <p:extLst/>
          </p:nvPr>
        </p:nvGraphicFramePr>
        <p:xfrm>
          <a:off x="-6583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CorelDRAW" r:id="rId3" imgW="4394160" imgH="6656400" progId="CorelDraw.Graphic.10">
                  <p:embed/>
                </p:oleObj>
              </mc:Choice>
              <mc:Fallback>
                <p:oleObj name="CorelDRAW" r:id="rId3" imgW="4394160" imgH="6656400" progId="CorelDraw.Graphic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583" y="0"/>
                        <a:ext cx="9144000" cy="685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4716016" y="328083"/>
            <a:ext cx="3952428" cy="155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b="1" dirty="0" smtClean="0"/>
              <a:t>Алгоритм </a:t>
            </a:r>
            <a:r>
              <a:rPr lang="uk-UA" b="1" dirty="0" err="1" smtClean="0"/>
              <a:t>розв</a:t>
            </a:r>
            <a:r>
              <a:rPr lang="en-US" b="1" dirty="0"/>
              <a:t>’</a:t>
            </a:r>
            <a:r>
              <a:rPr lang="uk-UA" b="1" dirty="0" err="1"/>
              <a:t>язання</a:t>
            </a:r>
            <a:r>
              <a:rPr lang="uk-UA" b="1" dirty="0"/>
              <a:t> </a:t>
            </a:r>
            <a:endParaRPr lang="uk-UA" b="1" dirty="0" smtClean="0"/>
          </a:p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b="1" dirty="0" smtClean="0"/>
              <a:t>квадратного рівняння</a:t>
            </a:r>
          </a:p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en-US" b="1" dirty="0" smtClean="0"/>
              <a:t>ax</a:t>
            </a:r>
            <a:r>
              <a:rPr lang="en-US" b="1" baseline="30000" dirty="0" smtClean="0"/>
              <a:t>2</a:t>
            </a:r>
            <a:r>
              <a:rPr lang="en-US" b="1" dirty="0" smtClean="0"/>
              <a:t>+bx+c=0</a:t>
            </a:r>
            <a:endParaRPr lang="ru-RU" b="1" dirty="0"/>
          </a:p>
        </p:txBody>
      </p:sp>
      <p:cxnSp>
        <p:nvCxnSpPr>
          <p:cNvPr id="9" name="Пряма сполучна лінія 8"/>
          <p:cNvCxnSpPr/>
          <p:nvPr/>
        </p:nvCxnSpPr>
        <p:spPr bwMode="auto">
          <a:xfrm>
            <a:off x="827584" y="573744"/>
            <a:ext cx="18360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6275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30778"/>
            <a:ext cx="9129100" cy="7462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tIns="152352" bIns="38088" anchor="ctr">
            <a:spAutoFit/>
          </a:bodyPr>
          <a:lstStyle/>
          <a:p>
            <a:pPr algn="ctr" eaLnBrk="1" hangingPunct="1"/>
            <a:r>
              <a:rPr lang="uk-UA" sz="3600" b="1" dirty="0"/>
              <a:t>Алгоритмічна структура повторення</a:t>
            </a:r>
            <a:endParaRPr lang="ru-RU" sz="36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896789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uk-UA" sz="2400" dirty="0"/>
              <a:t>Алгоритмічна структура повторення дає виконавцеві алгоритму вказівку </a:t>
            </a:r>
            <a:r>
              <a:rPr lang="uk-UA" sz="2400" dirty="0">
                <a:solidFill>
                  <a:srgbClr val="0000CC"/>
                </a:solidFill>
              </a:rPr>
              <a:t>повторювати</a:t>
            </a:r>
            <a:r>
              <a:rPr lang="uk-UA" sz="2400" dirty="0"/>
              <a:t> деякі дії, </a:t>
            </a:r>
            <a:r>
              <a:rPr lang="uk-UA" sz="2400" dirty="0" smtClean="0">
                <a:solidFill>
                  <a:srgbClr val="0000CC"/>
                </a:solidFill>
              </a:rPr>
              <a:t>поки </a:t>
            </a:r>
            <a:r>
              <a:rPr lang="uk-UA" sz="2400" dirty="0">
                <a:solidFill>
                  <a:srgbClr val="0000CC"/>
                </a:solidFill>
              </a:rPr>
              <a:t>певне умовне твердження істинне.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62" y="2093586"/>
            <a:ext cx="8807938" cy="47644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7471" y="6488667"/>
            <a:ext cx="375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00CC"/>
                </a:solidFill>
              </a:rPr>
              <a:t>Повторення з передумовою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38898" y="6488667"/>
            <a:ext cx="375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00CC"/>
                </a:solidFill>
              </a:rPr>
              <a:t>Повторення з </a:t>
            </a:r>
            <a:r>
              <a:rPr lang="uk-UA" dirty="0" err="1" smtClean="0">
                <a:solidFill>
                  <a:srgbClr val="0000CC"/>
                </a:solidFill>
              </a:rPr>
              <a:t>післяумовою</a:t>
            </a:r>
            <a:endParaRPr 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35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26" y="1186249"/>
            <a:ext cx="5553075" cy="511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-30778"/>
            <a:ext cx="9129100" cy="7462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tIns="152352" bIns="38088" anchor="ctr">
            <a:spAutoFit/>
          </a:bodyPr>
          <a:lstStyle/>
          <a:p>
            <a:pPr algn="ctr" eaLnBrk="1" hangingPunct="1"/>
            <a:r>
              <a:rPr lang="uk-UA" sz="3600" b="1" dirty="0"/>
              <a:t>Алгоритмічна структура повторення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4924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396989" y="2483012"/>
            <a:ext cx="8316912" cy="398570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uk-UA" sz="2300" dirty="0"/>
              <a:t>Позначимо </a:t>
            </a:r>
            <a:r>
              <a:rPr lang="uk-UA" sz="2300" dirty="0" smtClean="0"/>
              <a:t>найбільший </a:t>
            </a:r>
            <a:r>
              <a:rPr lang="uk-UA" sz="2300" dirty="0"/>
              <a:t>спільний дільник </a:t>
            </a:r>
            <a:r>
              <a:rPr lang="uk-UA" sz="2300" dirty="0" smtClean="0"/>
              <a:t>чисел </a:t>
            </a:r>
            <a:r>
              <a:rPr lang="uk-UA" sz="2300" i="1" dirty="0" smtClean="0">
                <a:solidFill>
                  <a:srgbClr val="0000CC"/>
                </a:solidFill>
              </a:rPr>
              <a:t>a</a:t>
            </a:r>
            <a:r>
              <a:rPr lang="uk-UA" sz="2300" dirty="0" smtClean="0"/>
              <a:t> </a:t>
            </a:r>
            <a:r>
              <a:rPr lang="uk-UA" sz="2300" dirty="0"/>
              <a:t>і </a:t>
            </a:r>
            <a:r>
              <a:rPr lang="uk-UA" sz="2300" i="1" dirty="0">
                <a:solidFill>
                  <a:srgbClr val="0000CC"/>
                </a:solidFill>
              </a:rPr>
              <a:t>b</a:t>
            </a:r>
            <a:r>
              <a:rPr lang="uk-UA" sz="2300" dirty="0"/>
              <a:t> через </a:t>
            </a:r>
            <a:r>
              <a:rPr lang="uk-UA" sz="2300" dirty="0">
                <a:solidFill>
                  <a:srgbClr val="9900CC"/>
                </a:solidFill>
              </a:rPr>
              <a:t>НСД(</a:t>
            </a:r>
            <a:r>
              <a:rPr lang="uk-UA" sz="2300" i="1" dirty="0">
                <a:solidFill>
                  <a:srgbClr val="9900CC"/>
                </a:solidFill>
              </a:rPr>
              <a:t>a</a:t>
            </a:r>
            <a:r>
              <a:rPr lang="uk-UA" sz="2300" dirty="0">
                <a:solidFill>
                  <a:srgbClr val="9900CC"/>
                </a:solidFill>
              </a:rPr>
              <a:t>, </a:t>
            </a:r>
            <a:r>
              <a:rPr lang="uk-UA" sz="2300" i="1" dirty="0">
                <a:solidFill>
                  <a:srgbClr val="9900CC"/>
                </a:solidFill>
              </a:rPr>
              <a:t>b</a:t>
            </a:r>
            <a:r>
              <a:rPr lang="uk-UA" sz="2300" dirty="0">
                <a:solidFill>
                  <a:srgbClr val="9900CC"/>
                </a:solidFill>
              </a:rPr>
              <a:t>),</a:t>
            </a:r>
            <a:r>
              <a:rPr lang="uk-UA" sz="2300" dirty="0"/>
              <a:t> </a:t>
            </a:r>
            <a:r>
              <a:rPr lang="uk-UA" sz="2300" dirty="0" smtClean="0"/>
              <a:t>остачу </a:t>
            </a:r>
            <a:r>
              <a:rPr lang="uk-UA" sz="2300" dirty="0"/>
              <a:t>від ділення </a:t>
            </a:r>
            <a:r>
              <a:rPr lang="uk-UA" sz="2300" i="1" dirty="0">
                <a:solidFill>
                  <a:srgbClr val="0000CC"/>
                </a:solidFill>
              </a:rPr>
              <a:t>a</a:t>
            </a:r>
            <a:r>
              <a:rPr lang="uk-UA" sz="2300" dirty="0"/>
              <a:t> на </a:t>
            </a:r>
            <a:r>
              <a:rPr lang="uk-UA" sz="2300" i="1" dirty="0">
                <a:solidFill>
                  <a:srgbClr val="0000CC"/>
                </a:solidFill>
              </a:rPr>
              <a:t>b</a:t>
            </a:r>
            <a:r>
              <a:rPr lang="uk-UA" sz="2300" dirty="0"/>
              <a:t> — через </a:t>
            </a:r>
            <a:r>
              <a:rPr lang="uk-UA" sz="2300" i="1" dirty="0">
                <a:solidFill>
                  <a:srgbClr val="9900CC"/>
                </a:solidFill>
              </a:rPr>
              <a:t>a</a:t>
            </a:r>
            <a:r>
              <a:rPr lang="uk-UA" sz="2300" dirty="0">
                <a:solidFill>
                  <a:srgbClr val="9900CC"/>
                </a:solidFill>
              </a:rPr>
              <a:t> </a:t>
            </a:r>
            <a:r>
              <a:rPr lang="uk-UA" sz="2300" dirty="0" err="1">
                <a:solidFill>
                  <a:srgbClr val="9900CC"/>
                </a:solidFill>
              </a:rPr>
              <a:t>mod</a:t>
            </a:r>
            <a:r>
              <a:rPr lang="uk-UA" sz="2300" dirty="0">
                <a:solidFill>
                  <a:srgbClr val="9900CC"/>
                </a:solidFill>
              </a:rPr>
              <a:t> </a:t>
            </a:r>
            <a:r>
              <a:rPr lang="uk-UA" sz="2300" i="1" dirty="0">
                <a:solidFill>
                  <a:srgbClr val="9900CC"/>
                </a:solidFill>
              </a:rPr>
              <a:t>b</a:t>
            </a:r>
            <a:r>
              <a:rPr lang="uk-UA" sz="2300" dirty="0"/>
              <a:t>. </a:t>
            </a:r>
          </a:p>
          <a:p>
            <a:pPr eaLnBrk="1" hangingPunct="1"/>
            <a:endParaRPr lang="uk-UA" sz="2300" dirty="0"/>
          </a:p>
          <a:p>
            <a:pPr eaLnBrk="1" hangingPunct="1"/>
            <a:r>
              <a:rPr lang="uk-UA" sz="2300" dirty="0"/>
              <a:t>Алгоритм Евкліда ґрунтується на тому факті, що </a:t>
            </a:r>
          </a:p>
          <a:p>
            <a:pPr eaLnBrk="1" hangingPunct="1"/>
            <a:r>
              <a:rPr lang="uk-UA" sz="2300" b="1" dirty="0" smtClean="0"/>
              <a:t>    </a:t>
            </a:r>
            <a:r>
              <a:rPr lang="uk-UA" sz="2300" b="1" dirty="0" err="1" smtClean="0"/>
              <a:t>НСД</a:t>
            </a:r>
            <a:r>
              <a:rPr lang="uk-UA" sz="2300" b="1" dirty="0" smtClean="0"/>
              <a:t>(</a:t>
            </a:r>
            <a:r>
              <a:rPr lang="uk-UA" sz="2300" b="1" i="1" dirty="0" smtClean="0"/>
              <a:t>a</a:t>
            </a:r>
            <a:r>
              <a:rPr lang="uk-UA" sz="2300" b="1" dirty="0"/>
              <a:t>, </a:t>
            </a:r>
            <a:r>
              <a:rPr lang="uk-UA" sz="2300" b="1" i="1" dirty="0"/>
              <a:t>b</a:t>
            </a:r>
            <a:r>
              <a:rPr lang="uk-UA" sz="2300" b="1" dirty="0"/>
              <a:t>) =  НСД(</a:t>
            </a:r>
            <a:r>
              <a:rPr lang="uk-UA" sz="2300" b="1" i="1" dirty="0"/>
              <a:t>b</a:t>
            </a:r>
            <a:r>
              <a:rPr lang="uk-UA" sz="2300" b="1" dirty="0"/>
              <a:t>, </a:t>
            </a:r>
            <a:r>
              <a:rPr lang="uk-UA" sz="2300" b="1" i="1" dirty="0"/>
              <a:t>a</a:t>
            </a:r>
            <a:r>
              <a:rPr lang="uk-UA" sz="2300" b="1" dirty="0"/>
              <a:t> </a:t>
            </a:r>
            <a:r>
              <a:rPr lang="uk-UA" sz="2300" b="1" dirty="0" err="1"/>
              <a:t>mod</a:t>
            </a:r>
            <a:r>
              <a:rPr lang="uk-UA" sz="2300" b="1" dirty="0"/>
              <a:t> </a:t>
            </a:r>
            <a:r>
              <a:rPr lang="uk-UA" sz="2300" b="1" i="1" dirty="0"/>
              <a:t>b</a:t>
            </a:r>
            <a:r>
              <a:rPr lang="uk-UA" sz="2300" b="1" dirty="0"/>
              <a:t>), якщо </a:t>
            </a:r>
            <a:r>
              <a:rPr lang="uk-UA" sz="2300" b="1" i="1" dirty="0"/>
              <a:t>b</a:t>
            </a:r>
            <a:r>
              <a:rPr lang="uk-UA" sz="2300" b="1" dirty="0"/>
              <a:t> </a:t>
            </a:r>
            <a:r>
              <a:rPr lang="en-US" sz="2300" b="1" dirty="0"/>
              <a:t>&lt;&gt;</a:t>
            </a:r>
            <a:r>
              <a:rPr lang="uk-UA" sz="2300" b="1" dirty="0"/>
              <a:t>0, </a:t>
            </a:r>
            <a:endParaRPr lang="uk-UA" sz="2300" b="1" dirty="0" smtClean="0"/>
          </a:p>
          <a:p>
            <a:pPr eaLnBrk="1" hangingPunct="1"/>
            <a:r>
              <a:rPr lang="uk-UA" sz="2300" b="1" dirty="0" smtClean="0"/>
              <a:t>    </a:t>
            </a:r>
            <a:r>
              <a:rPr lang="uk-UA" sz="2300" b="1" dirty="0" err="1" smtClean="0"/>
              <a:t>НСД</a:t>
            </a:r>
            <a:r>
              <a:rPr lang="uk-UA" sz="2300" b="1" dirty="0" smtClean="0"/>
              <a:t>(</a:t>
            </a:r>
            <a:r>
              <a:rPr lang="uk-UA" sz="2300" b="1" i="1" dirty="0" smtClean="0"/>
              <a:t>a</a:t>
            </a:r>
            <a:r>
              <a:rPr lang="uk-UA" sz="2300" b="1" dirty="0"/>
              <a:t>, </a:t>
            </a:r>
            <a:r>
              <a:rPr lang="uk-UA" sz="2300" b="1" i="1" dirty="0"/>
              <a:t>b</a:t>
            </a:r>
            <a:r>
              <a:rPr lang="uk-UA" sz="2300" b="1" dirty="0"/>
              <a:t>) = </a:t>
            </a:r>
            <a:r>
              <a:rPr lang="uk-UA" sz="2300" b="1" i="1" dirty="0"/>
              <a:t>a</a:t>
            </a:r>
            <a:r>
              <a:rPr lang="uk-UA" sz="2300" b="1" dirty="0"/>
              <a:t>, якщо </a:t>
            </a:r>
            <a:r>
              <a:rPr lang="uk-UA" sz="2300" b="1" i="1" dirty="0"/>
              <a:t>b</a:t>
            </a:r>
            <a:r>
              <a:rPr lang="uk-UA" sz="2300" b="1" dirty="0"/>
              <a:t> = 0. </a:t>
            </a:r>
          </a:p>
          <a:p>
            <a:pPr eaLnBrk="1" hangingPunct="1"/>
            <a:endParaRPr lang="en-US" sz="2300" dirty="0"/>
          </a:p>
          <a:p>
            <a:pPr eaLnBrk="1" hangingPunct="1"/>
            <a:r>
              <a:rPr lang="uk-UA" sz="2300" dirty="0">
                <a:solidFill>
                  <a:srgbClr val="339933"/>
                </a:solidFill>
              </a:rPr>
              <a:t>Наприклад</a:t>
            </a:r>
            <a:r>
              <a:rPr lang="uk-UA" sz="2300" dirty="0"/>
              <a:t>:</a:t>
            </a:r>
            <a:endParaRPr lang="ru-RU" sz="2300" dirty="0"/>
          </a:p>
          <a:p>
            <a:pPr eaLnBrk="1" hangingPunct="1"/>
            <a:r>
              <a:rPr lang="uk-UA" sz="2300" dirty="0"/>
              <a:t>НСД(12, 5) = </a:t>
            </a:r>
            <a:r>
              <a:rPr lang="uk-UA" sz="2300" dirty="0" err="1"/>
              <a:t>НСД</a:t>
            </a:r>
            <a:r>
              <a:rPr lang="uk-UA" sz="2300" dirty="0"/>
              <a:t>(5, 12 </a:t>
            </a:r>
            <a:r>
              <a:rPr lang="uk-UA" sz="2300" dirty="0" err="1"/>
              <a:t>mod</a:t>
            </a:r>
            <a:r>
              <a:rPr lang="uk-UA" sz="2300" dirty="0"/>
              <a:t> 5) = </a:t>
            </a:r>
            <a:endParaRPr lang="en-US" sz="2300" dirty="0"/>
          </a:p>
          <a:p>
            <a:pPr eaLnBrk="1" hangingPunct="1"/>
            <a:r>
              <a:rPr lang="uk-UA" sz="2300" dirty="0"/>
              <a:t>=НСД(5, 2)</a:t>
            </a:r>
            <a:r>
              <a:rPr lang="uk-UA" sz="2300" dirty="0" err="1"/>
              <a:t>=НСД</a:t>
            </a:r>
            <a:r>
              <a:rPr lang="uk-UA" sz="2300" dirty="0"/>
              <a:t>(2, 5 </a:t>
            </a:r>
            <a:r>
              <a:rPr lang="uk-UA" sz="2300" dirty="0" err="1"/>
              <a:t>mod</a:t>
            </a:r>
            <a:r>
              <a:rPr lang="uk-UA" sz="2300" dirty="0"/>
              <a:t> 2) = </a:t>
            </a:r>
            <a:endParaRPr lang="en-US" sz="2300" dirty="0"/>
          </a:p>
          <a:p>
            <a:pPr eaLnBrk="1" hangingPunct="1"/>
            <a:r>
              <a:rPr lang="uk-UA" sz="2300" dirty="0"/>
              <a:t>=НСД(2, 1) = НСД(1, 2 </a:t>
            </a:r>
            <a:r>
              <a:rPr lang="uk-UA" sz="2300" dirty="0" err="1"/>
              <a:t>mod</a:t>
            </a:r>
            <a:r>
              <a:rPr lang="uk-UA" sz="2300" dirty="0"/>
              <a:t> 1) =  НСД(1, 0) = </a:t>
            </a:r>
            <a:r>
              <a:rPr lang="uk-UA" sz="2300" dirty="0">
                <a:solidFill>
                  <a:srgbClr val="0000CC"/>
                </a:solidFill>
              </a:rPr>
              <a:t>1</a:t>
            </a:r>
            <a:r>
              <a:rPr lang="uk-UA" sz="2300" dirty="0"/>
              <a:t>.</a:t>
            </a:r>
          </a:p>
        </p:txBody>
      </p:sp>
      <p:sp>
        <p:nvSpPr>
          <p:cNvPr id="4" name="Левая фигурная скобка 3"/>
          <p:cNvSpPr/>
          <p:nvPr/>
        </p:nvSpPr>
        <p:spPr bwMode="auto">
          <a:xfrm>
            <a:off x="513923" y="3933056"/>
            <a:ext cx="260033" cy="714380"/>
          </a:xfrm>
          <a:prstGeom prst="leftBrac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87350" marR="0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tabLst/>
            </a:pPr>
            <a:endParaRPr kumimoji="0" lang="uk-UA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2994" y="1028767"/>
            <a:ext cx="8956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200" b="1" dirty="0" smtClean="0">
                <a:solidFill>
                  <a:srgbClr val="0000CC"/>
                </a:solidFill>
              </a:rPr>
              <a:t>Приклад 6</a:t>
            </a:r>
            <a:r>
              <a:rPr lang="uk-UA" sz="2200" b="1" dirty="0" smtClean="0">
                <a:solidFill>
                  <a:srgbClr val="006600"/>
                </a:solidFill>
              </a:rPr>
              <a:t>.</a:t>
            </a:r>
            <a:endParaRPr lang="uk-UA" sz="2200" b="1" dirty="0">
              <a:solidFill>
                <a:srgbClr val="006600"/>
              </a:solidFill>
            </a:endParaRPr>
          </a:p>
          <a:p>
            <a:pPr eaLnBrk="1" hangingPunct="1"/>
            <a:r>
              <a:rPr lang="uk-UA" sz="2200" dirty="0" smtClean="0">
                <a:solidFill>
                  <a:srgbClr val="0000CC"/>
                </a:solidFill>
              </a:rPr>
              <a:t>Розглянемо </a:t>
            </a:r>
            <a:r>
              <a:rPr lang="uk-UA" sz="2200" dirty="0" smtClean="0">
                <a:solidFill>
                  <a:srgbClr val="0000CC"/>
                </a:solidFill>
              </a:rPr>
              <a:t>алгоритм знаходження </a:t>
            </a:r>
            <a:r>
              <a:rPr lang="uk-UA" sz="2200" dirty="0">
                <a:solidFill>
                  <a:srgbClr val="0000CC"/>
                </a:solidFill>
              </a:rPr>
              <a:t>найбільшого спільного дільника двох натуральних чисел, застосувавши для її розв’язання </a:t>
            </a:r>
            <a:r>
              <a:rPr lang="uk-UA" sz="2200" b="1" dirty="0">
                <a:solidFill>
                  <a:srgbClr val="0000CC"/>
                </a:solidFill>
              </a:rPr>
              <a:t>алгоритм Евкліда</a:t>
            </a:r>
            <a:r>
              <a:rPr lang="uk-UA" sz="2200" dirty="0">
                <a:solidFill>
                  <a:srgbClr val="0000CC"/>
                </a:solidFill>
              </a:rPr>
              <a:t>.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30778"/>
            <a:ext cx="9129100" cy="7462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tIns="152352" bIns="38088" anchor="ctr">
            <a:spAutoFit/>
          </a:bodyPr>
          <a:lstStyle/>
          <a:p>
            <a:pPr algn="ctr" eaLnBrk="1" hangingPunct="1"/>
            <a:r>
              <a:rPr lang="uk-UA" sz="3600" b="1" dirty="0"/>
              <a:t>Алгоритмічна структура повторення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47797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0" y="-8644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>
                <a:latin typeface="+mn-lt"/>
              </a:rPr>
              <a:t>Алгоритм Евкліда</a:t>
            </a:r>
            <a:endParaRPr lang="ru-RU" sz="3600" b="1" dirty="0">
              <a:latin typeface="+mn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988540"/>
            <a:ext cx="8963025" cy="555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8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07059" y="239872"/>
            <a:ext cx="8901155" cy="452431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7200" b="1" dirty="0" smtClean="0">
                <a:ln/>
                <a:solidFill>
                  <a:prstClr val="white"/>
                </a:solidFill>
              </a:rPr>
              <a:t>Лекція 2</a:t>
            </a:r>
          </a:p>
          <a:p>
            <a:pPr algn="ctr"/>
            <a:r>
              <a:rPr lang="uk-UA" sz="7200" b="1" dirty="0" smtClean="0">
                <a:ln/>
                <a:solidFill>
                  <a:prstClr val="white"/>
                </a:solidFill>
              </a:rPr>
              <a:t>Базові логічні </a:t>
            </a:r>
          </a:p>
          <a:p>
            <a:pPr algn="ctr"/>
            <a:r>
              <a:rPr lang="uk-UA" sz="7200" b="1" dirty="0" smtClean="0">
                <a:ln/>
                <a:solidFill>
                  <a:prstClr val="white"/>
                </a:solidFill>
              </a:rPr>
              <a:t>структури.</a:t>
            </a:r>
          </a:p>
          <a:p>
            <a:pPr algn="ctr"/>
            <a:r>
              <a:rPr lang="uk-UA" sz="7200" b="1" dirty="0" smtClean="0">
                <a:ln/>
                <a:solidFill>
                  <a:prstClr val="white"/>
                </a:solidFill>
              </a:rPr>
              <a:t>Розгалужені процеси </a:t>
            </a:r>
            <a:endParaRPr lang="ru-RU" sz="7200" b="1" dirty="0">
              <a:ln/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888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 bwMode="auto">
          <a:xfrm>
            <a:off x="611560" y="1052736"/>
            <a:ext cx="8352928" cy="4032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254000" sx="105000" sy="105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uk-UA" sz="2400" b="1" dirty="0" smtClean="0">
                <a:latin typeface="+mn-lt"/>
              </a:rPr>
              <a:t>Текстова форма запису алгоритму Евкліда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uk-UA" sz="2400" b="1" dirty="0" smtClean="0">
              <a:latin typeface="+mn-lt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uk-UA" sz="2400" dirty="0" smtClean="0">
                <a:latin typeface="+mn-lt"/>
              </a:rPr>
              <a:t>1.Прочитати значення</a:t>
            </a:r>
            <a:r>
              <a:rPr lang="uk-UA" sz="2400" i="1" dirty="0" smtClean="0">
                <a:latin typeface="+mn-lt"/>
              </a:rPr>
              <a:t> </a:t>
            </a:r>
            <a:r>
              <a:rPr lang="uk-UA" sz="2400" dirty="0" smtClean="0">
                <a:latin typeface="+mn-lt"/>
              </a:rPr>
              <a:t>двох чисел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uk-UA" sz="2400" dirty="0" smtClean="0">
                <a:latin typeface="+mn-lt"/>
              </a:rPr>
              <a:t>2.Доки</a:t>
            </a:r>
            <a:r>
              <a:rPr lang="uk-UA" sz="2400" i="1" dirty="0" smtClean="0">
                <a:latin typeface="+mn-lt"/>
              </a:rPr>
              <a:t> дільник </a:t>
            </a:r>
            <a:r>
              <a:rPr lang="en-US" sz="2400" i="1" dirty="0" smtClean="0">
                <a:latin typeface="+mn-lt"/>
              </a:rPr>
              <a:t>&gt;</a:t>
            </a:r>
            <a:r>
              <a:rPr lang="uk-UA" sz="2400" dirty="0" smtClean="0">
                <a:latin typeface="+mn-lt"/>
              </a:rPr>
              <a:t> 0, виконувати такі дії: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uk-UA" sz="2400" dirty="0" smtClean="0">
                <a:latin typeface="+mn-lt"/>
              </a:rPr>
              <a:t>   2.1. Обчислити остачу від ділення двох чисел (</a:t>
            </a:r>
            <a:r>
              <a:rPr lang="uk-UA" sz="2400" i="1" dirty="0" smtClean="0">
                <a:latin typeface="+mn-lt"/>
              </a:rPr>
              <a:t> </a:t>
            </a:r>
            <a:r>
              <a:rPr lang="en-US" sz="2400" i="1" dirty="0" smtClean="0">
                <a:latin typeface="+mn-lt"/>
              </a:rPr>
              <a:t>c </a:t>
            </a:r>
            <a:r>
              <a:rPr lang="uk-UA" sz="2400" i="1" dirty="0" smtClean="0">
                <a:latin typeface="+mn-lt"/>
              </a:rPr>
              <a:t>= а</a:t>
            </a:r>
            <a:r>
              <a:rPr lang="uk-UA" sz="2400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mod b</a:t>
            </a:r>
            <a:r>
              <a:rPr lang="uk-UA" sz="2400" dirty="0" smtClean="0">
                <a:latin typeface="+mn-lt"/>
              </a:rPr>
              <a:t>)</a:t>
            </a:r>
            <a:r>
              <a:rPr lang="ru-RU" sz="2400" dirty="0" smtClean="0">
                <a:latin typeface="+mn-lt"/>
              </a:rPr>
              <a:t>.</a:t>
            </a:r>
            <a:endParaRPr lang="uk-UA" sz="2400" dirty="0" smtClean="0">
              <a:latin typeface="+mn-lt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uk-UA" sz="2400" dirty="0" smtClean="0">
                <a:latin typeface="+mn-lt"/>
              </a:rPr>
              <a:t>    2.2. Перше число замінити на друге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uk-UA" sz="2400" dirty="0" smtClean="0">
                <a:latin typeface="+mn-lt"/>
              </a:rPr>
              <a:t>    2.3.  Друге число замінити на остачу</a:t>
            </a:r>
            <a:r>
              <a:rPr lang="ru-RU" sz="2400" dirty="0" smtClean="0">
                <a:latin typeface="+mn-lt"/>
              </a:rPr>
              <a:t>.</a:t>
            </a:r>
            <a:endParaRPr lang="uk-UA" sz="2400" dirty="0" smtClean="0">
              <a:latin typeface="+mn-lt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uk-UA" sz="2400" dirty="0" smtClean="0">
                <a:latin typeface="+mn-lt"/>
              </a:rPr>
              <a:t>3. Записати значення, що ділиться</a:t>
            </a:r>
            <a:r>
              <a:rPr lang="uk-UA" sz="2400" i="1" dirty="0" smtClean="0">
                <a:latin typeface="+mn-lt"/>
              </a:rPr>
              <a:t>.</a:t>
            </a:r>
            <a:endParaRPr lang="uk-UA" sz="2400" dirty="0" smtClean="0">
              <a:latin typeface="+mn-lt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-8644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>
                <a:latin typeface="+mn-lt"/>
              </a:rPr>
              <a:t>Алгоритм Евкліда</a:t>
            </a:r>
            <a:endParaRPr lang="ru-RU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5092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0" y="-8644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 smtClean="0">
                <a:latin typeface="+mn-lt"/>
              </a:rPr>
              <a:t>Оператори мови </a:t>
            </a:r>
            <a:r>
              <a:rPr lang="en-US" sz="3600" b="1" dirty="0" smtClean="0">
                <a:latin typeface="+mn-lt"/>
              </a:rPr>
              <a:t>Python</a:t>
            </a:r>
            <a:endParaRPr lang="ru-RU" sz="36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281" y="1057269"/>
            <a:ext cx="85734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err="1"/>
              <a:t>Оператори</a:t>
            </a:r>
            <a:r>
              <a:rPr lang="ru-RU" sz="2000" dirty="0"/>
              <a:t> є </a:t>
            </a:r>
            <a:r>
              <a:rPr lang="ru-RU" sz="2000" dirty="0" err="1"/>
              <a:t>конструкціями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можуть</a:t>
            </a:r>
            <a:r>
              <a:rPr lang="ru-RU" sz="2000" dirty="0"/>
              <a:t> </a:t>
            </a:r>
            <a:r>
              <a:rPr lang="ru-RU" sz="2000" dirty="0" err="1"/>
              <a:t>маніпулювати</a:t>
            </a:r>
            <a:r>
              <a:rPr lang="ru-RU" sz="2000" dirty="0"/>
              <a:t> </a:t>
            </a:r>
            <a:r>
              <a:rPr lang="ru-RU" sz="2000" dirty="0" err="1"/>
              <a:t>значенням</a:t>
            </a:r>
            <a:r>
              <a:rPr lang="ru-RU" sz="2000" dirty="0"/>
              <a:t> </a:t>
            </a:r>
            <a:r>
              <a:rPr lang="ru-RU" sz="2000" dirty="0" err="1" smtClean="0"/>
              <a:t>операндів</a:t>
            </a:r>
            <a:r>
              <a:rPr lang="ru-RU" sz="2000" dirty="0" smtClean="0"/>
              <a:t>.</a:t>
            </a:r>
          </a:p>
          <a:p>
            <a:r>
              <a:rPr lang="uk-UA" sz="2000" dirty="0" smtClean="0"/>
              <a:t>Оператори є командами для </a:t>
            </a:r>
            <a:r>
              <a:rPr lang="uk-UA" sz="2000" dirty="0" err="1" smtClean="0"/>
              <a:t>комп</a:t>
            </a:r>
            <a:r>
              <a:rPr lang="en-US" sz="2000" dirty="0" smtClean="0"/>
              <a:t>’</a:t>
            </a:r>
            <a:r>
              <a:rPr lang="uk-UA" sz="2000" dirty="0" err="1" smtClean="0"/>
              <a:t>ютера</a:t>
            </a:r>
            <a:r>
              <a:rPr lang="uk-UA" sz="2000" dirty="0" smtClean="0"/>
              <a:t> і складають код програми. </a:t>
            </a:r>
            <a:endParaRPr lang="ru-RU" sz="2000" dirty="0" smtClean="0"/>
          </a:p>
          <a:p>
            <a:pPr algn="ctr"/>
            <a:r>
              <a:rPr lang="ru-RU" sz="2000" b="1" dirty="0" err="1" smtClean="0"/>
              <a:t>Інують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такі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типи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операторів</a:t>
            </a:r>
            <a:r>
              <a:rPr lang="ru-RU" sz="2000" b="1" dirty="0" smtClean="0"/>
              <a:t>: </a:t>
            </a:r>
            <a:endParaRPr lang="ru-RU" sz="2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06600" y="2184738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 err="1"/>
              <a:t>Арифметичні</a:t>
            </a:r>
            <a:r>
              <a:rPr lang="ru-RU" sz="2000" dirty="0"/>
              <a:t> </a:t>
            </a:r>
            <a:r>
              <a:rPr lang="ru-RU" sz="2000" dirty="0" err="1"/>
              <a:t>оператори</a:t>
            </a:r>
            <a:r>
              <a:rPr lang="ru-RU" sz="2000" dirty="0"/>
              <a:t> </a:t>
            </a: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 err="1" smtClean="0"/>
              <a:t>Оператори</a:t>
            </a:r>
            <a:r>
              <a:rPr lang="ru-RU" sz="2000" dirty="0" smtClean="0"/>
              <a:t> </a:t>
            </a:r>
            <a:r>
              <a:rPr lang="ru-RU" sz="2000" dirty="0" err="1"/>
              <a:t>порівняння</a:t>
            </a:r>
            <a:r>
              <a:rPr lang="ru-RU" sz="2000" dirty="0"/>
              <a:t> </a:t>
            </a: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 err="1" smtClean="0"/>
              <a:t>Оператори</a:t>
            </a:r>
            <a:r>
              <a:rPr lang="ru-RU" sz="2000" dirty="0" smtClean="0"/>
              <a:t> </a:t>
            </a:r>
            <a:r>
              <a:rPr lang="ru-RU" sz="2000" dirty="0" err="1" smtClean="0"/>
              <a:t>присвоювання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err="1"/>
              <a:t>Бітові</a:t>
            </a:r>
            <a:r>
              <a:rPr lang="ru-RU" sz="2000" dirty="0"/>
              <a:t> </a:t>
            </a:r>
            <a:r>
              <a:rPr lang="ru-RU" sz="2000" dirty="0" err="1" smtClean="0"/>
              <a:t>оператори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err="1"/>
              <a:t>Логічні</a:t>
            </a:r>
            <a:r>
              <a:rPr lang="ru-RU" sz="2000" dirty="0"/>
              <a:t> </a:t>
            </a:r>
            <a:r>
              <a:rPr lang="ru-RU" sz="2000" dirty="0" err="1" smtClean="0"/>
              <a:t>оператори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err="1"/>
              <a:t>Оператори</a:t>
            </a:r>
            <a:r>
              <a:rPr lang="ru-RU" sz="2000" dirty="0"/>
              <a:t> </a:t>
            </a:r>
            <a:r>
              <a:rPr lang="ru-RU" sz="2000" dirty="0" err="1" smtClean="0"/>
              <a:t>приналежності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err="1"/>
              <a:t>Оператори</a:t>
            </a:r>
            <a:r>
              <a:rPr lang="ru-RU" sz="2000" dirty="0"/>
              <a:t> </a:t>
            </a:r>
            <a:r>
              <a:rPr lang="ru-RU" sz="2000" dirty="0" err="1" smtClean="0"/>
              <a:t>тотожності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51616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947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0000"/>
                </a:solidFill>
              </a:rPr>
              <a:t>Арифметичні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оператори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>
                <a:solidFill>
                  <a:srgbClr val="000000"/>
                </a:solidFill>
              </a:rPr>
              <a:t>в </a:t>
            </a:r>
            <a:r>
              <a:rPr lang="en-GB" sz="3600" b="1" dirty="0">
                <a:solidFill>
                  <a:srgbClr val="000000"/>
                </a:solidFill>
              </a:rPr>
              <a:t>Python</a:t>
            </a:r>
            <a:endParaRPr lang="en-GB" sz="3600" b="1" i="0" dirty="0">
              <a:solidFill>
                <a:srgbClr val="2B5B84"/>
              </a:solidFill>
              <a:effectLst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27642"/>
              </p:ext>
            </p:extLst>
          </p:nvPr>
        </p:nvGraphicFramePr>
        <p:xfrm>
          <a:off x="0" y="965200"/>
          <a:ext cx="9144000" cy="4463775"/>
        </p:xfrm>
        <a:graphic>
          <a:graphicData uri="http://schemas.openxmlformats.org/drawingml/2006/table">
            <a:tbl>
              <a:tblPr/>
              <a:tblGrid>
                <a:gridCol w="1270000"/>
                <a:gridCol w="3294731"/>
                <a:gridCol w="4579269"/>
              </a:tblGrid>
              <a:tr h="519987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solidFill>
                            <a:srgbClr val="FFFF00"/>
                          </a:solidFill>
                          <a:effectLst/>
                        </a:rPr>
                        <a:t>Оператор</a:t>
                      </a:r>
                      <a:endParaRPr lang="ru-RU" sz="2000" b="1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err="1" smtClean="0">
                          <a:solidFill>
                            <a:srgbClr val="FFFF00"/>
                          </a:solidFill>
                          <a:effectLst/>
                        </a:rPr>
                        <a:t>Опис</a:t>
                      </a:r>
                      <a:endParaRPr lang="ru-RU" sz="2000" b="1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solidFill>
                            <a:srgbClr val="FFFF00"/>
                          </a:solidFill>
                          <a:effectLst/>
                        </a:rPr>
                        <a:t>Приклад</a:t>
                      </a:r>
                      <a:endParaRPr lang="ru-RU" sz="2000" b="1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</a:tr>
              <a:tr h="505812">
                <a:tc>
                  <a:txBody>
                    <a:bodyPr/>
                    <a:lstStyle/>
                    <a:p>
                      <a:pPr algn="ctr"/>
                      <a:r>
                        <a:rPr lang="ru-RU" sz="2000" b="1">
                          <a:solidFill>
                            <a:srgbClr val="FFFF00"/>
                          </a:solidFill>
                          <a:effectLst/>
                        </a:rPr>
                        <a:t>+</a:t>
                      </a:r>
                      <a:endParaRPr lang="ru-RU" sz="200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effectLst/>
                        </a:rPr>
                        <a:t>Додавання</a:t>
                      </a:r>
                      <a:endParaRPr lang="ru-RU" sz="20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15 + 5 в </a:t>
                      </a:r>
                      <a:r>
                        <a:rPr lang="ru-RU" sz="2000" dirty="0" err="1" smtClean="0">
                          <a:effectLst/>
                        </a:rPr>
                        <a:t>результаті</a:t>
                      </a:r>
                      <a:r>
                        <a:rPr lang="ru-RU" sz="2000" dirty="0" smtClean="0">
                          <a:effectLst/>
                        </a:rPr>
                        <a:t> буде 20</a:t>
                      </a:r>
                      <a:endParaRPr lang="ru-RU" sz="20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8722">
                <a:tc>
                  <a:txBody>
                    <a:bodyPr/>
                    <a:lstStyle/>
                    <a:p>
                      <a:pPr algn="ctr"/>
                      <a:r>
                        <a:rPr lang="ru-RU" sz="2000" b="1">
                          <a:solidFill>
                            <a:srgbClr val="FFFF00"/>
                          </a:solidFill>
                          <a:effectLst/>
                        </a:rPr>
                        <a:t>-</a:t>
                      </a:r>
                      <a:endParaRPr lang="ru-RU" sz="200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effectLst/>
                        </a:rPr>
                        <a:t>Віднімання</a:t>
                      </a:r>
                      <a:endParaRPr lang="ru-RU" sz="20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15 - 5 в </a:t>
                      </a:r>
                      <a:r>
                        <a:rPr lang="ru-RU" sz="2000" dirty="0" err="1" smtClean="0">
                          <a:effectLst/>
                        </a:rPr>
                        <a:t>результаті</a:t>
                      </a:r>
                      <a:r>
                        <a:rPr lang="ru-RU" sz="2000" dirty="0" smtClean="0">
                          <a:effectLst/>
                        </a:rPr>
                        <a:t> буде 10</a:t>
                      </a:r>
                      <a:endParaRPr lang="ru-RU" sz="20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8722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solidFill>
                            <a:srgbClr val="FFFF00"/>
                          </a:solidFill>
                          <a:effectLst/>
                        </a:rPr>
                        <a:t>*</a:t>
                      </a:r>
                      <a:endParaRPr lang="ru-RU" sz="20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effectLst/>
                        </a:rPr>
                        <a:t>Множення</a:t>
                      </a:r>
                      <a:endParaRPr lang="ru-RU" sz="20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5 * 5 в </a:t>
                      </a:r>
                      <a:r>
                        <a:rPr lang="ru-RU" sz="2000" dirty="0" err="1" smtClean="0">
                          <a:effectLst/>
                        </a:rPr>
                        <a:t>результаті</a:t>
                      </a:r>
                      <a:r>
                        <a:rPr lang="ru-RU" sz="2000" dirty="0" smtClean="0">
                          <a:effectLst/>
                        </a:rPr>
                        <a:t> буде </a:t>
                      </a:r>
                      <a:r>
                        <a:rPr lang="ru-RU" sz="2000" dirty="0" smtClean="0">
                          <a:effectLst/>
                        </a:rPr>
                        <a:t>25</a:t>
                      </a:r>
                      <a:endParaRPr lang="ru-RU" sz="20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8057">
                <a:tc>
                  <a:txBody>
                    <a:bodyPr/>
                    <a:lstStyle/>
                    <a:p>
                      <a:pPr algn="ctr"/>
                      <a:r>
                        <a:rPr lang="ru-RU" sz="2000" b="1">
                          <a:solidFill>
                            <a:srgbClr val="FFFF00"/>
                          </a:solidFill>
                          <a:effectLst/>
                        </a:rPr>
                        <a:t>/</a:t>
                      </a:r>
                      <a:endParaRPr lang="ru-RU" sz="200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effectLst/>
                        </a:rPr>
                        <a:t>Ділення</a:t>
                      </a:r>
                      <a:endParaRPr lang="ru-RU" sz="20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15 / 5 в </a:t>
                      </a:r>
                      <a:r>
                        <a:rPr lang="ru-RU" sz="2000" dirty="0" err="1" smtClean="0">
                          <a:effectLst/>
                        </a:rPr>
                        <a:t>результаті</a:t>
                      </a:r>
                      <a:r>
                        <a:rPr lang="ru-RU" sz="2000" dirty="0" smtClean="0">
                          <a:effectLst/>
                        </a:rPr>
                        <a:t> буде </a:t>
                      </a:r>
                      <a:r>
                        <a:rPr lang="ru-RU" sz="2000" dirty="0" smtClean="0">
                          <a:effectLst/>
                        </a:rPr>
                        <a:t>3</a:t>
                      </a:r>
                      <a:r>
                        <a:rPr lang="ru-RU" sz="2000" dirty="0">
                          <a:effectLst/>
                        </a:rPr>
                        <a:t/>
                      </a:r>
                      <a:br>
                        <a:rPr lang="ru-RU" sz="2000" dirty="0">
                          <a:effectLst/>
                        </a:rPr>
                      </a:br>
                      <a:r>
                        <a:rPr lang="ru-RU" sz="2000" dirty="0">
                          <a:effectLst/>
                        </a:rPr>
                        <a:t>5 / 2 в </a:t>
                      </a:r>
                      <a:r>
                        <a:rPr lang="ru-RU" sz="2000" dirty="0" err="1" smtClean="0">
                          <a:effectLst/>
                        </a:rPr>
                        <a:t>результаті</a:t>
                      </a:r>
                      <a:r>
                        <a:rPr lang="ru-RU" sz="2000" dirty="0" smtClean="0">
                          <a:effectLst/>
                        </a:rPr>
                        <a:t> буде </a:t>
                      </a:r>
                      <a:r>
                        <a:rPr lang="ru-RU" sz="2000" dirty="0" smtClean="0">
                          <a:effectLst/>
                        </a:rPr>
                        <a:t>2 </a:t>
                      </a:r>
                    </a:p>
                    <a:p>
                      <a:r>
                        <a:rPr lang="ru-RU" sz="2000" dirty="0" smtClean="0">
                          <a:effectLst/>
                        </a:rPr>
                        <a:t>5.0 </a:t>
                      </a:r>
                      <a:r>
                        <a:rPr lang="ru-RU" sz="2000" dirty="0">
                          <a:effectLst/>
                        </a:rPr>
                        <a:t>/ 2 в </a:t>
                      </a:r>
                      <a:r>
                        <a:rPr lang="ru-RU" sz="2000" dirty="0" err="1" smtClean="0">
                          <a:effectLst/>
                        </a:rPr>
                        <a:t>результаті</a:t>
                      </a:r>
                      <a:r>
                        <a:rPr lang="ru-RU" sz="2000" dirty="0" smtClean="0">
                          <a:effectLst/>
                        </a:rPr>
                        <a:t> буде </a:t>
                      </a:r>
                      <a:r>
                        <a:rPr lang="ru-RU" sz="2000" dirty="0" smtClean="0">
                          <a:effectLst/>
                        </a:rPr>
                        <a:t>2.5</a:t>
                      </a:r>
                      <a:endParaRPr lang="ru-RU" sz="20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9096">
                <a:tc>
                  <a:txBody>
                    <a:bodyPr/>
                    <a:lstStyle/>
                    <a:p>
                      <a:pPr algn="ctr"/>
                      <a:r>
                        <a:rPr lang="ru-RU" sz="2000" b="1">
                          <a:solidFill>
                            <a:srgbClr val="FFFF00"/>
                          </a:solidFill>
                          <a:effectLst/>
                        </a:rPr>
                        <a:t>%</a:t>
                      </a:r>
                      <a:endParaRPr lang="ru-RU" sz="200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effectLst/>
                        </a:rPr>
                        <a:t>Ділення</a:t>
                      </a:r>
                      <a:r>
                        <a:rPr lang="ru-RU" sz="2000" dirty="0" smtClean="0">
                          <a:effectLst/>
                        </a:rPr>
                        <a:t> по модулю</a:t>
                      </a:r>
                      <a:endParaRPr lang="ru-RU" sz="20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7 </a:t>
                      </a:r>
                      <a:r>
                        <a:rPr lang="ru-RU" sz="2000" dirty="0">
                          <a:effectLst/>
                        </a:rPr>
                        <a:t>% 2 в результате будет 1</a:t>
                      </a:r>
                      <a:br>
                        <a:rPr lang="ru-RU" sz="2000" dirty="0">
                          <a:effectLst/>
                        </a:rPr>
                      </a:br>
                      <a:r>
                        <a:rPr lang="ru-RU" sz="2000" dirty="0">
                          <a:effectLst/>
                        </a:rPr>
                        <a:t>13.2 % 5 в результате 3.2</a:t>
                      </a: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8333">
                <a:tc>
                  <a:txBody>
                    <a:bodyPr/>
                    <a:lstStyle/>
                    <a:p>
                      <a:pPr algn="ctr"/>
                      <a:r>
                        <a:rPr lang="ru-RU" sz="2000" b="1">
                          <a:solidFill>
                            <a:srgbClr val="FFFF00"/>
                          </a:solidFill>
                          <a:effectLst/>
                        </a:rPr>
                        <a:t>**</a:t>
                      </a:r>
                      <a:endParaRPr lang="ru-RU" sz="200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effectLst/>
                        </a:rPr>
                        <a:t>Піднесення</a:t>
                      </a:r>
                      <a:r>
                        <a:rPr lang="ru-RU" sz="2000" dirty="0" smtClean="0">
                          <a:effectLst/>
                        </a:rPr>
                        <a:t> до </a:t>
                      </a:r>
                      <a:r>
                        <a:rPr lang="ru-RU" sz="2000" dirty="0" err="1" smtClean="0">
                          <a:effectLst/>
                        </a:rPr>
                        <a:t>степеня</a:t>
                      </a:r>
                      <a:endParaRPr lang="ru-RU" sz="20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5 ** 2 в результате будет </a:t>
                      </a:r>
                      <a:r>
                        <a:rPr lang="ru-RU" sz="2000" dirty="0" smtClean="0">
                          <a:effectLst/>
                        </a:rPr>
                        <a:t>25</a:t>
                      </a:r>
                      <a:endParaRPr lang="ru-RU" sz="20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3275">
                <a:tc>
                  <a:txBody>
                    <a:bodyPr/>
                    <a:lstStyle/>
                    <a:p>
                      <a:pPr algn="ctr"/>
                      <a:r>
                        <a:rPr lang="ru-RU" sz="2000" b="1">
                          <a:solidFill>
                            <a:srgbClr val="FFFF00"/>
                          </a:solidFill>
                          <a:effectLst/>
                        </a:rPr>
                        <a:t>//</a:t>
                      </a:r>
                      <a:endParaRPr lang="ru-RU" sz="200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effectLst/>
                        </a:rPr>
                        <a:t>Цілочисленне</a:t>
                      </a:r>
                      <a:r>
                        <a:rPr lang="ru-RU" sz="2000" dirty="0" smtClean="0">
                          <a:effectLst/>
                        </a:rPr>
                        <a:t> </a:t>
                      </a:r>
                      <a:r>
                        <a:rPr lang="ru-RU" sz="2000" dirty="0" err="1" smtClean="0">
                          <a:effectLst/>
                        </a:rPr>
                        <a:t>ділення</a:t>
                      </a:r>
                      <a:r>
                        <a:rPr lang="ru-RU" sz="2000" dirty="0" smtClean="0">
                          <a:effectLst/>
                        </a:rPr>
                        <a:t> -</a:t>
                      </a:r>
                      <a:endParaRPr lang="ru-RU" sz="20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12 // 5 в результате будет </a:t>
                      </a:r>
                      <a:r>
                        <a:rPr lang="ru-RU" sz="2000" dirty="0" smtClean="0">
                          <a:effectLst/>
                        </a:rPr>
                        <a:t>2</a:t>
                      </a:r>
                      <a:endParaRPr lang="ru-RU" sz="20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861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07434"/>
            <a:ext cx="8864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0000"/>
                </a:solidFill>
              </a:rPr>
              <a:t>Оператори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порівняння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>
                <a:solidFill>
                  <a:srgbClr val="000000"/>
                </a:solidFill>
              </a:rPr>
              <a:t>в </a:t>
            </a:r>
            <a:r>
              <a:rPr lang="en-GB" sz="3600" b="1" dirty="0">
                <a:solidFill>
                  <a:srgbClr val="000000"/>
                </a:solidFill>
              </a:rPr>
              <a:t>Python</a:t>
            </a:r>
            <a:endParaRPr lang="en-GB" sz="3600" b="1" i="0" dirty="0">
              <a:solidFill>
                <a:srgbClr val="2B5B84"/>
              </a:solidFill>
              <a:effectLst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278388"/>
              </p:ext>
            </p:extLst>
          </p:nvPr>
        </p:nvGraphicFramePr>
        <p:xfrm>
          <a:off x="0" y="889002"/>
          <a:ext cx="9144001" cy="5327298"/>
        </p:xfrm>
        <a:graphic>
          <a:graphicData uri="http://schemas.openxmlformats.org/drawingml/2006/table">
            <a:tbl>
              <a:tblPr/>
              <a:tblGrid>
                <a:gridCol w="1092200"/>
                <a:gridCol w="4356100"/>
                <a:gridCol w="3695701"/>
              </a:tblGrid>
              <a:tr h="67340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rgbClr val="FFFF00"/>
                          </a:solidFill>
                          <a:effectLst/>
                        </a:rPr>
                        <a:t>Оператор</a:t>
                      </a:r>
                      <a:endParaRPr lang="ru-RU" sz="1800" b="1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err="1" smtClean="0">
                          <a:solidFill>
                            <a:srgbClr val="FFFF00"/>
                          </a:solidFill>
                          <a:effectLst/>
                        </a:rPr>
                        <a:t>Опис</a:t>
                      </a:r>
                      <a:endParaRPr lang="ru-RU" sz="1800" b="1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FFFF00"/>
                          </a:solidFill>
                          <a:effectLst/>
                        </a:rPr>
                        <a:t>Приклад</a:t>
                      </a:r>
                      <a:endParaRPr lang="ru-RU" sz="1800" b="1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</a:tr>
              <a:tr h="586554"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solidFill>
                            <a:srgbClr val="FFFF00"/>
                          </a:solidFill>
                          <a:effectLst/>
                        </a:rPr>
                        <a:t>==</a:t>
                      </a:r>
                      <a:endParaRPr lang="ru-RU" sz="180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Перевіряє</a:t>
                      </a:r>
                      <a:r>
                        <a:rPr lang="ru-RU" sz="1800" dirty="0" smtClean="0">
                          <a:effectLst/>
                        </a:rPr>
                        <a:t>, </a:t>
                      </a:r>
                      <a:r>
                        <a:rPr lang="ru-RU" sz="1800" dirty="0" err="1" smtClean="0">
                          <a:effectLst/>
                        </a:rPr>
                        <a:t>чи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рівні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обидва</a:t>
                      </a:r>
                      <a:r>
                        <a:rPr lang="ru-RU" sz="1800" dirty="0" smtClean="0">
                          <a:effectLst/>
                        </a:rPr>
                        <a:t> операнда. </a:t>
                      </a:r>
                      <a:r>
                        <a:rPr lang="ru-RU" sz="1800" dirty="0" err="1" smtClean="0">
                          <a:effectLst/>
                        </a:rPr>
                        <a:t>Якщо</a:t>
                      </a:r>
                      <a:r>
                        <a:rPr lang="ru-RU" sz="1800" dirty="0" smtClean="0">
                          <a:effectLst/>
                        </a:rPr>
                        <a:t> так, то </a:t>
                      </a:r>
                      <a:r>
                        <a:rPr lang="ru-RU" sz="1800" dirty="0" err="1" smtClean="0">
                          <a:effectLst/>
                        </a:rPr>
                        <a:t>умова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стає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істинним</a:t>
                      </a:r>
                      <a:r>
                        <a:rPr lang="ru-RU" sz="18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5 == 5 в </a:t>
                      </a:r>
                      <a:r>
                        <a:rPr lang="ru-RU" sz="1800" dirty="0" err="1" smtClean="0">
                          <a:effectLst/>
                        </a:rPr>
                        <a:t>результаті</a:t>
                      </a:r>
                      <a:r>
                        <a:rPr lang="ru-RU" sz="1800" dirty="0" smtClean="0">
                          <a:effectLst/>
                        </a:rPr>
                        <a:t> буде </a:t>
                      </a:r>
                      <a:r>
                        <a:rPr lang="ru-RU" sz="1800" dirty="0" err="1">
                          <a:effectLst/>
                        </a:rPr>
                        <a:t>True</a:t>
                      </a:r>
                      <a:r>
                        <a:rPr lang="ru-RU" sz="1800" dirty="0">
                          <a:effectLst/>
                        </a:rPr>
                        <a:t/>
                      </a:r>
                      <a:br>
                        <a:rPr lang="ru-RU" sz="1800" dirty="0">
                          <a:effectLst/>
                        </a:rPr>
                      </a:br>
                      <a:r>
                        <a:rPr lang="ru-RU" sz="1800" dirty="0" err="1">
                          <a:effectLst/>
                        </a:rPr>
                        <a:t>True</a:t>
                      </a:r>
                      <a:r>
                        <a:rPr lang="ru-RU" sz="1800" dirty="0">
                          <a:effectLst/>
                        </a:rPr>
                        <a:t> == </a:t>
                      </a:r>
                      <a:r>
                        <a:rPr lang="ru-RU" sz="1800" dirty="0" err="1">
                          <a:effectLst/>
                        </a:rPr>
                        <a:t>False</a:t>
                      </a:r>
                      <a:r>
                        <a:rPr lang="ru-RU" sz="1800" dirty="0">
                          <a:effectLst/>
                        </a:rPr>
                        <a:t> в </a:t>
                      </a:r>
                      <a:r>
                        <a:rPr lang="ru-RU" sz="1800" dirty="0" err="1" smtClean="0">
                          <a:effectLst/>
                        </a:rPr>
                        <a:t>результаті</a:t>
                      </a:r>
                      <a:r>
                        <a:rPr lang="ru-RU" sz="1800" dirty="0" smtClean="0">
                          <a:effectLst/>
                        </a:rPr>
                        <a:t> буде </a:t>
                      </a:r>
                      <a:r>
                        <a:rPr lang="ru-RU" sz="1800" dirty="0" err="1" smtClean="0">
                          <a:effectLst/>
                        </a:rPr>
                        <a:t>False</a:t>
                      </a:r>
                      <a:endParaRPr lang="ru-RU" sz="18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solidFill>
                            <a:srgbClr val="FFFF00"/>
                          </a:solidFill>
                          <a:effectLst/>
                        </a:rPr>
                        <a:t>!=</a:t>
                      </a:r>
                      <a:endParaRPr lang="ru-RU" sz="180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Перевіряє</a:t>
                      </a:r>
                      <a:r>
                        <a:rPr lang="ru-RU" sz="1800" dirty="0" smtClean="0">
                          <a:effectLst/>
                        </a:rPr>
                        <a:t>, </a:t>
                      </a:r>
                      <a:r>
                        <a:rPr lang="ru-RU" sz="1800" dirty="0" err="1" smtClean="0">
                          <a:effectLst/>
                        </a:rPr>
                        <a:t>чи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рівні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обидва</a:t>
                      </a:r>
                      <a:r>
                        <a:rPr lang="ru-RU" sz="1800" dirty="0" smtClean="0">
                          <a:effectLst/>
                        </a:rPr>
                        <a:t> операнда. </a:t>
                      </a:r>
                      <a:r>
                        <a:rPr lang="ru-RU" sz="1800" dirty="0" err="1" smtClean="0">
                          <a:effectLst/>
                        </a:rPr>
                        <a:t>Якщо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ні</a:t>
                      </a:r>
                      <a:r>
                        <a:rPr lang="ru-RU" sz="1800" dirty="0" smtClean="0">
                          <a:effectLst/>
                        </a:rPr>
                        <a:t>, то </a:t>
                      </a:r>
                      <a:r>
                        <a:rPr lang="ru-RU" sz="1800" dirty="0" err="1" smtClean="0">
                          <a:effectLst/>
                        </a:rPr>
                        <a:t>умова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стає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істинним</a:t>
                      </a:r>
                      <a:r>
                        <a:rPr lang="ru-RU" sz="18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12 != 5 в </a:t>
                      </a:r>
                      <a:r>
                        <a:rPr lang="ru-RU" sz="1800" dirty="0" err="1" smtClean="0">
                          <a:effectLst/>
                        </a:rPr>
                        <a:t>результаті</a:t>
                      </a:r>
                      <a:r>
                        <a:rPr lang="ru-RU" sz="1800" dirty="0" smtClean="0">
                          <a:effectLst/>
                        </a:rPr>
                        <a:t> буде </a:t>
                      </a:r>
                      <a:r>
                        <a:rPr lang="ru-RU" sz="1800" dirty="0" err="1" smtClean="0">
                          <a:effectLst/>
                        </a:rPr>
                        <a:t>True</a:t>
                      </a:r>
                      <a:r>
                        <a:rPr lang="ru-RU" sz="1800" dirty="0">
                          <a:effectLst/>
                        </a:rPr>
                        <a:t/>
                      </a:r>
                      <a:br>
                        <a:rPr lang="ru-RU" sz="1800" dirty="0">
                          <a:effectLst/>
                        </a:rPr>
                      </a:br>
                      <a:r>
                        <a:rPr lang="ru-RU" sz="1800" dirty="0" smtClean="0">
                          <a:effectLst/>
                        </a:rPr>
                        <a:t>"</a:t>
                      </a:r>
                      <a:r>
                        <a:rPr lang="ru-RU" sz="1800" dirty="0" err="1">
                          <a:effectLst/>
                        </a:rPr>
                        <a:t>hi</a:t>
                      </a:r>
                      <a:r>
                        <a:rPr lang="ru-RU" sz="1800" dirty="0">
                          <a:effectLst/>
                        </a:rPr>
                        <a:t>" != "</a:t>
                      </a:r>
                      <a:r>
                        <a:rPr lang="ru-RU" sz="1800" dirty="0" err="1">
                          <a:effectLst/>
                        </a:rPr>
                        <a:t>Hi</a:t>
                      </a:r>
                      <a:r>
                        <a:rPr lang="ru-RU" sz="1800" dirty="0">
                          <a:effectLst/>
                        </a:rPr>
                        <a:t>" в </a:t>
                      </a:r>
                      <a:r>
                        <a:rPr lang="ru-RU" sz="1800" dirty="0" err="1" smtClean="0">
                          <a:effectLst/>
                        </a:rPr>
                        <a:t>результаті</a:t>
                      </a:r>
                      <a:r>
                        <a:rPr lang="ru-RU" sz="1800" dirty="0" smtClean="0">
                          <a:effectLst/>
                        </a:rPr>
                        <a:t> буде </a:t>
                      </a:r>
                      <a:r>
                        <a:rPr lang="ru-RU" sz="1800" dirty="0" err="1" smtClean="0">
                          <a:effectLst/>
                        </a:rPr>
                        <a:t>True</a:t>
                      </a:r>
                      <a:endParaRPr lang="ru-RU" sz="18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6461"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solidFill>
                            <a:srgbClr val="FFFF00"/>
                          </a:solidFill>
                          <a:effectLst/>
                        </a:rPr>
                        <a:t>&lt;&gt;</a:t>
                      </a:r>
                      <a:endParaRPr lang="ru-RU" sz="180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Перевіряє</a:t>
                      </a:r>
                      <a:r>
                        <a:rPr lang="ru-RU" sz="1800" dirty="0" smtClean="0">
                          <a:effectLst/>
                        </a:rPr>
                        <a:t>, </a:t>
                      </a:r>
                      <a:r>
                        <a:rPr lang="ru-RU" sz="1800" dirty="0" err="1" smtClean="0">
                          <a:effectLst/>
                        </a:rPr>
                        <a:t>чи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рівні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обидва</a:t>
                      </a:r>
                      <a:r>
                        <a:rPr lang="ru-RU" sz="1800" dirty="0" smtClean="0">
                          <a:effectLst/>
                        </a:rPr>
                        <a:t> операнда. </a:t>
                      </a:r>
                      <a:r>
                        <a:rPr lang="ru-RU" sz="1800" dirty="0" err="1" smtClean="0">
                          <a:effectLst/>
                        </a:rPr>
                        <a:t>Якщо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ні</a:t>
                      </a:r>
                      <a:r>
                        <a:rPr lang="ru-RU" sz="1800" dirty="0" smtClean="0">
                          <a:effectLst/>
                        </a:rPr>
                        <a:t>, то </a:t>
                      </a:r>
                      <a:r>
                        <a:rPr lang="ru-RU" sz="1800" dirty="0" err="1" smtClean="0">
                          <a:effectLst/>
                        </a:rPr>
                        <a:t>умова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стає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істинним</a:t>
                      </a:r>
                      <a:r>
                        <a:rPr lang="ru-RU" sz="18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12 &lt;&gt; 5 в </a:t>
                      </a:r>
                      <a:r>
                        <a:rPr lang="ru-RU" sz="1800" dirty="0" err="1" smtClean="0">
                          <a:effectLst/>
                        </a:rPr>
                        <a:t>результаті</a:t>
                      </a:r>
                      <a:r>
                        <a:rPr lang="ru-RU" sz="1800" dirty="0" smtClean="0">
                          <a:effectLst/>
                        </a:rPr>
                        <a:t> буде </a:t>
                      </a:r>
                      <a:r>
                        <a:rPr lang="ru-RU" sz="1800" dirty="0" err="1" smtClean="0">
                          <a:effectLst/>
                        </a:rPr>
                        <a:t>True</a:t>
                      </a:r>
                      <a:r>
                        <a:rPr lang="ru-RU" sz="1800" dirty="0">
                          <a:effectLst/>
                        </a:rPr>
                        <a:t>. </a:t>
                      </a:r>
                      <a:endParaRPr lang="ru-RU" sz="1800" dirty="0" smtClean="0">
                        <a:effectLst/>
                      </a:endParaRPr>
                    </a:p>
                    <a:p>
                      <a:r>
                        <a:rPr lang="ru-RU" sz="1800" dirty="0" err="1" smtClean="0">
                          <a:effectLst/>
                        </a:rPr>
                        <a:t>Подібний</a:t>
                      </a:r>
                      <a:r>
                        <a:rPr lang="ru-RU" sz="1800" dirty="0" smtClean="0">
                          <a:effectLst/>
                        </a:rPr>
                        <a:t> до оператору </a:t>
                      </a:r>
                      <a:r>
                        <a:rPr lang="ru-RU" sz="1800" dirty="0">
                          <a:effectLst/>
                        </a:rPr>
                        <a:t>!=</a:t>
                      </a: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745"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solidFill>
                            <a:srgbClr val="FFFF00"/>
                          </a:solidFill>
                          <a:effectLst/>
                        </a:rPr>
                        <a:t>&gt;</a:t>
                      </a:r>
                      <a:endParaRPr lang="ru-RU" sz="180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Перевіряє</a:t>
                      </a:r>
                      <a:r>
                        <a:rPr lang="ru-RU" sz="1800" dirty="0" smtClean="0">
                          <a:effectLst/>
                        </a:rPr>
                        <a:t>, </a:t>
                      </a:r>
                      <a:r>
                        <a:rPr lang="ru-RU" sz="1800" dirty="0" err="1" smtClean="0">
                          <a:effectLst/>
                        </a:rPr>
                        <a:t>чи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більше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значення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лівого</a:t>
                      </a:r>
                      <a:r>
                        <a:rPr lang="ru-RU" sz="1800" dirty="0" smtClean="0">
                          <a:effectLst/>
                        </a:rPr>
                        <a:t> операнда, </a:t>
                      </a:r>
                      <a:r>
                        <a:rPr lang="ru-RU" sz="1800" dirty="0" err="1" smtClean="0">
                          <a:effectLst/>
                        </a:rPr>
                        <a:t>ніж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значення</a:t>
                      </a:r>
                      <a:r>
                        <a:rPr lang="ru-RU" sz="1800" dirty="0" smtClean="0">
                          <a:effectLst/>
                        </a:rPr>
                        <a:t> правого. </a:t>
                      </a:r>
                      <a:r>
                        <a:rPr lang="ru-RU" sz="1800" dirty="0" err="1" smtClean="0">
                          <a:effectLst/>
                        </a:rPr>
                        <a:t>Якщо</a:t>
                      </a:r>
                      <a:r>
                        <a:rPr lang="ru-RU" sz="1800" dirty="0" smtClean="0">
                          <a:effectLst/>
                        </a:rPr>
                        <a:t> так, то </a:t>
                      </a:r>
                      <a:r>
                        <a:rPr lang="ru-RU" sz="1800" dirty="0" err="1" smtClean="0">
                          <a:effectLst/>
                        </a:rPr>
                        <a:t>умова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стає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істинним</a:t>
                      </a:r>
                      <a:r>
                        <a:rPr lang="ru-RU" sz="18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5 &gt; 2 в </a:t>
                      </a:r>
                      <a:r>
                        <a:rPr lang="ru-RU" sz="1800" dirty="0" err="1" smtClean="0">
                          <a:effectLst/>
                        </a:rPr>
                        <a:t>результаті</a:t>
                      </a:r>
                      <a:r>
                        <a:rPr lang="ru-RU" sz="1800" dirty="0" smtClean="0">
                          <a:effectLst/>
                        </a:rPr>
                        <a:t> буде </a:t>
                      </a:r>
                      <a:r>
                        <a:rPr lang="ru-RU" sz="1800" dirty="0" err="1" smtClean="0">
                          <a:effectLst/>
                        </a:rPr>
                        <a:t>True</a:t>
                      </a:r>
                      <a:r>
                        <a:rPr lang="ru-RU" sz="1800" dirty="0">
                          <a:effectLst/>
                        </a:rPr>
                        <a:t>.</a:t>
                      </a:r>
                      <a:br>
                        <a:rPr lang="ru-RU" sz="1800" dirty="0">
                          <a:effectLst/>
                        </a:rPr>
                      </a:br>
                      <a:endParaRPr lang="ru-RU" sz="18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745"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solidFill>
                            <a:srgbClr val="FFFF00"/>
                          </a:solidFill>
                          <a:effectLst/>
                        </a:rPr>
                        <a:t>&lt;</a:t>
                      </a:r>
                      <a:endParaRPr lang="ru-RU" sz="180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Перевіряє</a:t>
                      </a:r>
                      <a:r>
                        <a:rPr lang="ru-RU" sz="1800" dirty="0" smtClean="0">
                          <a:effectLst/>
                        </a:rPr>
                        <a:t>, </a:t>
                      </a:r>
                      <a:r>
                        <a:rPr lang="ru-RU" sz="1800" dirty="0" err="1" smtClean="0">
                          <a:effectLst/>
                        </a:rPr>
                        <a:t>чи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менше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значення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лівого</a:t>
                      </a:r>
                      <a:r>
                        <a:rPr lang="ru-RU" sz="1800" dirty="0" smtClean="0">
                          <a:effectLst/>
                        </a:rPr>
                        <a:t> операнда, </a:t>
                      </a:r>
                      <a:r>
                        <a:rPr lang="ru-RU" sz="1800" dirty="0" err="1" smtClean="0">
                          <a:effectLst/>
                        </a:rPr>
                        <a:t>ніж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значення</a:t>
                      </a:r>
                      <a:r>
                        <a:rPr lang="ru-RU" sz="1800" dirty="0" smtClean="0">
                          <a:effectLst/>
                        </a:rPr>
                        <a:t> правого. </a:t>
                      </a:r>
                      <a:r>
                        <a:rPr lang="ru-RU" sz="1800" dirty="0" err="1" smtClean="0">
                          <a:effectLst/>
                        </a:rPr>
                        <a:t>Якщо</a:t>
                      </a:r>
                      <a:r>
                        <a:rPr lang="ru-RU" sz="1800" dirty="0" smtClean="0">
                          <a:effectLst/>
                        </a:rPr>
                        <a:t> так, то </a:t>
                      </a:r>
                      <a:r>
                        <a:rPr lang="ru-RU" sz="1800" dirty="0" err="1" smtClean="0">
                          <a:effectLst/>
                        </a:rPr>
                        <a:t>умова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стає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істинним</a:t>
                      </a:r>
                      <a:r>
                        <a:rPr lang="ru-RU" sz="18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3 &lt; 5 в </a:t>
                      </a:r>
                      <a:r>
                        <a:rPr lang="ru-RU" sz="1800" dirty="0" err="1" smtClean="0">
                          <a:effectLst/>
                        </a:rPr>
                        <a:t>результаті</a:t>
                      </a:r>
                      <a:r>
                        <a:rPr lang="ru-RU" sz="1800" dirty="0" smtClean="0">
                          <a:effectLst/>
                        </a:rPr>
                        <a:t> буде </a:t>
                      </a:r>
                      <a:r>
                        <a:rPr lang="ru-RU" sz="1800" dirty="0" err="1">
                          <a:effectLst/>
                        </a:rPr>
                        <a:t>True</a:t>
                      </a:r>
                      <a:r>
                        <a:rPr lang="ru-RU" sz="1800" dirty="0">
                          <a:effectLst/>
                        </a:rPr>
                        <a:t>.</a:t>
                      </a:r>
                      <a:br>
                        <a:rPr lang="ru-RU" sz="1800" dirty="0">
                          <a:effectLst/>
                        </a:rPr>
                      </a:br>
                      <a:r>
                        <a:rPr lang="ru-RU" sz="1800" dirty="0" smtClean="0">
                          <a:effectLst/>
                        </a:rPr>
                        <a:t>"A" </a:t>
                      </a:r>
                      <a:r>
                        <a:rPr lang="ru-RU" sz="1800" dirty="0">
                          <a:effectLst/>
                        </a:rPr>
                        <a:t>&lt; "B" в результате будет </a:t>
                      </a:r>
                      <a:r>
                        <a:rPr lang="ru-RU" sz="1800" dirty="0" err="1">
                          <a:effectLst/>
                        </a:rPr>
                        <a:t>True</a:t>
                      </a:r>
                      <a:r>
                        <a:rPr lang="ru-RU" sz="1800" dirty="0">
                          <a:effectLst/>
                        </a:rPr>
                        <a:t>.</a:t>
                      </a: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745"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solidFill>
                            <a:srgbClr val="FFFF00"/>
                          </a:solidFill>
                          <a:effectLst/>
                        </a:rPr>
                        <a:t>&gt;=</a:t>
                      </a:r>
                      <a:endParaRPr lang="ru-RU" sz="180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Перевіряє</a:t>
                      </a:r>
                      <a:r>
                        <a:rPr lang="ru-RU" sz="1800" dirty="0" smtClean="0">
                          <a:effectLst/>
                        </a:rPr>
                        <a:t>, </a:t>
                      </a:r>
                      <a:r>
                        <a:rPr lang="ru-RU" sz="1800" dirty="0" err="1" smtClean="0">
                          <a:effectLst/>
                        </a:rPr>
                        <a:t>чи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більше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або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дорівнює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значення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лівого</a:t>
                      </a:r>
                      <a:r>
                        <a:rPr lang="ru-RU" sz="1800" dirty="0" smtClean="0">
                          <a:effectLst/>
                        </a:rPr>
                        <a:t> операнда, </a:t>
                      </a:r>
                      <a:r>
                        <a:rPr lang="ru-RU" sz="1800" dirty="0" err="1" smtClean="0">
                          <a:effectLst/>
                        </a:rPr>
                        <a:t>ніж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значення</a:t>
                      </a:r>
                      <a:r>
                        <a:rPr lang="ru-RU" sz="1800" dirty="0" smtClean="0">
                          <a:effectLst/>
                        </a:rPr>
                        <a:t> правого. </a:t>
                      </a:r>
                      <a:r>
                        <a:rPr lang="ru-RU" sz="1800" dirty="0" err="1" smtClean="0">
                          <a:effectLst/>
                        </a:rPr>
                        <a:t>Якщо</a:t>
                      </a:r>
                      <a:r>
                        <a:rPr lang="ru-RU" sz="1800" dirty="0" smtClean="0">
                          <a:effectLst/>
                        </a:rPr>
                        <a:t> так, то </a:t>
                      </a:r>
                      <a:r>
                        <a:rPr lang="ru-RU" sz="1800" dirty="0" err="1" smtClean="0">
                          <a:effectLst/>
                        </a:rPr>
                        <a:t>умова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стає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істинним</a:t>
                      </a:r>
                      <a:r>
                        <a:rPr lang="ru-RU" sz="18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1 &gt;= 1 в </a:t>
                      </a:r>
                      <a:r>
                        <a:rPr lang="ru-RU" sz="1800" dirty="0" err="1" smtClean="0">
                          <a:effectLst/>
                        </a:rPr>
                        <a:t>результаті</a:t>
                      </a:r>
                      <a:r>
                        <a:rPr lang="ru-RU" sz="1800" dirty="0" smtClean="0">
                          <a:effectLst/>
                        </a:rPr>
                        <a:t> буде </a:t>
                      </a:r>
                      <a:r>
                        <a:rPr lang="ru-RU" sz="1800" dirty="0" err="1">
                          <a:effectLst/>
                        </a:rPr>
                        <a:t>True</a:t>
                      </a:r>
                      <a:r>
                        <a:rPr lang="ru-RU" sz="1800" dirty="0">
                          <a:effectLst/>
                        </a:rPr>
                        <a:t>.</a:t>
                      </a:r>
                      <a:br>
                        <a:rPr lang="ru-RU" sz="1800" dirty="0">
                          <a:effectLst/>
                        </a:rPr>
                      </a:br>
                      <a:r>
                        <a:rPr lang="ru-RU" sz="1800" dirty="0" smtClean="0">
                          <a:effectLst/>
                        </a:rPr>
                        <a:t>"</a:t>
                      </a:r>
                      <a:r>
                        <a:rPr lang="ru-RU" sz="1800" dirty="0">
                          <a:effectLst/>
                        </a:rPr>
                        <a:t>C" &gt;= "D" в </a:t>
                      </a:r>
                      <a:r>
                        <a:rPr lang="ru-RU" sz="1800" dirty="0" err="1" smtClean="0">
                          <a:effectLst/>
                        </a:rPr>
                        <a:t>результаті</a:t>
                      </a:r>
                      <a:r>
                        <a:rPr lang="ru-RU" sz="1800" dirty="0" smtClean="0">
                          <a:effectLst/>
                        </a:rPr>
                        <a:t> буде </a:t>
                      </a:r>
                      <a:r>
                        <a:rPr lang="ru-RU" sz="1800" dirty="0" err="1" smtClean="0">
                          <a:effectLst/>
                        </a:rPr>
                        <a:t>False</a:t>
                      </a:r>
                      <a:r>
                        <a:rPr lang="ru-RU" sz="1800" dirty="0">
                          <a:effectLst/>
                        </a:rPr>
                        <a:t>.</a:t>
                      </a: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3076"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solidFill>
                            <a:srgbClr val="FFFF00"/>
                          </a:solidFill>
                          <a:effectLst/>
                        </a:rPr>
                        <a:t>&lt;=</a:t>
                      </a:r>
                      <a:endParaRPr lang="ru-RU" sz="180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Перевіряє</a:t>
                      </a:r>
                      <a:r>
                        <a:rPr lang="ru-RU" sz="1800" dirty="0" smtClean="0">
                          <a:effectLst/>
                        </a:rPr>
                        <a:t>, </a:t>
                      </a:r>
                      <a:r>
                        <a:rPr lang="ru-RU" sz="1800" dirty="0" err="1" smtClean="0">
                          <a:effectLst/>
                        </a:rPr>
                        <a:t>чи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менше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або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дорівнює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значення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лівого</a:t>
                      </a:r>
                      <a:r>
                        <a:rPr lang="ru-RU" sz="1800" dirty="0" smtClean="0">
                          <a:effectLst/>
                        </a:rPr>
                        <a:t> операнда, </a:t>
                      </a:r>
                      <a:r>
                        <a:rPr lang="ru-RU" sz="1800" dirty="0" err="1" smtClean="0">
                          <a:effectLst/>
                        </a:rPr>
                        <a:t>ніж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значення</a:t>
                      </a:r>
                      <a:r>
                        <a:rPr lang="ru-RU" sz="1800" dirty="0" smtClean="0">
                          <a:effectLst/>
                        </a:rPr>
                        <a:t> правого. </a:t>
                      </a:r>
                      <a:r>
                        <a:rPr lang="ru-RU" sz="1800" dirty="0" err="1" smtClean="0">
                          <a:effectLst/>
                        </a:rPr>
                        <a:t>Якщо</a:t>
                      </a:r>
                      <a:r>
                        <a:rPr lang="ru-RU" sz="1800" dirty="0" smtClean="0">
                          <a:effectLst/>
                        </a:rPr>
                        <a:t> так, то </a:t>
                      </a:r>
                      <a:r>
                        <a:rPr lang="ru-RU" sz="1800" dirty="0" err="1" smtClean="0">
                          <a:effectLst/>
                        </a:rPr>
                        <a:t>умова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стає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істинним</a:t>
                      </a:r>
                      <a:r>
                        <a:rPr lang="ru-RU" sz="18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4 &lt;= 5 в </a:t>
                      </a:r>
                      <a:r>
                        <a:rPr lang="ru-RU" sz="1800" dirty="0" err="1" smtClean="0">
                          <a:effectLst/>
                        </a:rPr>
                        <a:t>результаті</a:t>
                      </a:r>
                      <a:r>
                        <a:rPr lang="ru-RU" sz="1800" dirty="0" smtClean="0">
                          <a:effectLst/>
                        </a:rPr>
                        <a:t> буде </a:t>
                      </a:r>
                      <a:r>
                        <a:rPr lang="ru-RU" sz="1800" dirty="0" err="1">
                          <a:effectLst/>
                        </a:rPr>
                        <a:t>True</a:t>
                      </a:r>
                      <a:r>
                        <a:rPr lang="ru-RU" sz="1800" dirty="0">
                          <a:effectLst/>
                        </a:rPr>
                        <a:t>.</a:t>
                      </a:r>
                      <a:br>
                        <a:rPr lang="ru-RU" sz="1800" dirty="0">
                          <a:effectLst/>
                        </a:rPr>
                      </a:br>
                      <a:r>
                        <a:rPr lang="ru-RU" sz="1800" dirty="0" smtClean="0">
                          <a:effectLst/>
                        </a:rPr>
                        <a:t>-</a:t>
                      </a:r>
                      <a:r>
                        <a:rPr lang="ru-RU" sz="1800" dirty="0">
                          <a:effectLst/>
                        </a:rPr>
                        <a:t>0.001 &lt;= -36 в </a:t>
                      </a:r>
                      <a:r>
                        <a:rPr lang="ru-RU" sz="1800" dirty="0" err="1" smtClean="0">
                          <a:effectLst/>
                        </a:rPr>
                        <a:t>результаті</a:t>
                      </a:r>
                      <a:r>
                        <a:rPr lang="ru-RU" sz="1800" dirty="0" smtClean="0">
                          <a:effectLst/>
                        </a:rPr>
                        <a:t> буде </a:t>
                      </a:r>
                      <a:r>
                        <a:rPr lang="ru-RU" sz="1800" dirty="0" err="1" smtClean="0">
                          <a:effectLst/>
                        </a:rPr>
                        <a:t>False</a:t>
                      </a:r>
                      <a:r>
                        <a:rPr lang="ru-RU" sz="1800" dirty="0">
                          <a:effectLst/>
                        </a:rPr>
                        <a:t>.</a:t>
                      </a: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582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201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0000"/>
                </a:solidFill>
              </a:rPr>
              <a:t>Оператори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присвоєння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>
                <a:solidFill>
                  <a:srgbClr val="000000"/>
                </a:solidFill>
              </a:rPr>
              <a:t>в </a:t>
            </a:r>
            <a:r>
              <a:rPr lang="en-GB" sz="3600" b="1" dirty="0">
                <a:solidFill>
                  <a:srgbClr val="000000"/>
                </a:solidFill>
              </a:rPr>
              <a:t>Python</a:t>
            </a:r>
            <a:endParaRPr lang="en-GB" sz="3600" b="1" i="0" dirty="0">
              <a:solidFill>
                <a:srgbClr val="2B5B84"/>
              </a:solidFill>
              <a:effectLst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114330"/>
              </p:ext>
            </p:extLst>
          </p:nvPr>
        </p:nvGraphicFramePr>
        <p:xfrm>
          <a:off x="1" y="965199"/>
          <a:ext cx="9143999" cy="5509504"/>
        </p:xfrm>
        <a:graphic>
          <a:graphicData uri="http://schemas.openxmlformats.org/drawingml/2006/table">
            <a:tbl>
              <a:tblPr/>
              <a:tblGrid>
                <a:gridCol w="1341054"/>
                <a:gridCol w="5034346"/>
                <a:gridCol w="2768599"/>
              </a:tblGrid>
              <a:tr h="115360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rgbClr val="FFFF00"/>
                          </a:solidFill>
                          <a:effectLst/>
                        </a:rPr>
                        <a:t>Оператор</a:t>
                      </a:r>
                      <a:endParaRPr lang="ru-RU" sz="1800" b="1" dirty="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err="1" smtClean="0">
                          <a:solidFill>
                            <a:srgbClr val="FFFF00"/>
                          </a:solidFill>
                          <a:effectLst/>
                        </a:rPr>
                        <a:t>Опис</a:t>
                      </a:r>
                      <a:endParaRPr lang="ru-RU" sz="1800" b="1" dirty="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err="1" smtClean="0">
                          <a:solidFill>
                            <a:srgbClr val="FFFF00"/>
                          </a:solidFill>
                          <a:effectLst/>
                        </a:rPr>
                        <a:t>Приклади</a:t>
                      </a:r>
                      <a:endParaRPr lang="ru-RU" sz="1800" b="1" dirty="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</a:tr>
              <a:tr h="523591"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solidFill>
                            <a:srgbClr val="FFFF00"/>
                          </a:solidFill>
                          <a:effectLst/>
                        </a:rPr>
                        <a:t>=</a:t>
                      </a:r>
                      <a:endParaRPr lang="ru-RU" sz="180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Присвоює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значення</a:t>
                      </a:r>
                      <a:r>
                        <a:rPr lang="ru-RU" sz="1800" dirty="0" smtClean="0">
                          <a:effectLst/>
                        </a:rPr>
                        <a:t> правого операнда </a:t>
                      </a:r>
                      <a:r>
                        <a:rPr lang="ru-RU" sz="1800" dirty="0" err="1" smtClean="0">
                          <a:effectLst/>
                        </a:rPr>
                        <a:t>лівому</a:t>
                      </a:r>
                      <a:r>
                        <a:rPr lang="ru-RU" sz="18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c = </a:t>
                      </a:r>
                      <a:r>
                        <a:rPr lang="ru-RU" sz="1800" dirty="0" smtClean="0">
                          <a:effectLst/>
                        </a:rPr>
                        <a:t>23</a:t>
                      </a:r>
                      <a:endParaRPr lang="ru-RU" sz="1800" dirty="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3500"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solidFill>
                            <a:srgbClr val="FFFF00"/>
                          </a:solidFill>
                          <a:effectLst/>
                        </a:rPr>
                        <a:t>+=</a:t>
                      </a:r>
                      <a:endParaRPr lang="ru-RU" sz="180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Додасть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значення</a:t>
                      </a:r>
                      <a:r>
                        <a:rPr lang="ru-RU" sz="1800" dirty="0" smtClean="0">
                          <a:effectLst/>
                        </a:rPr>
                        <a:t> правого операнда до </a:t>
                      </a:r>
                      <a:r>
                        <a:rPr lang="ru-RU" sz="1800" dirty="0" err="1" smtClean="0">
                          <a:effectLst/>
                        </a:rPr>
                        <a:t>лівого</a:t>
                      </a:r>
                      <a:r>
                        <a:rPr lang="ru-RU" sz="1800" dirty="0" smtClean="0">
                          <a:effectLst/>
                        </a:rPr>
                        <a:t> і </a:t>
                      </a:r>
                      <a:r>
                        <a:rPr lang="ru-RU" sz="1800" dirty="0" err="1" smtClean="0">
                          <a:effectLst/>
                        </a:rPr>
                        <a:t>присвоїть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цю</a:t>
                      </a:r>
                      <a:r>
                        <a:rPr lang="ru-RU" sz="1800" dirty="0" smtClean="0">
                          <a:effectLst/>
                        </a:rPr>
                        <a:t> суму </a:t>
                      </a:r>
                      <a:r>
                        <a:rPr lang="ru-RU" sz="1800" dirty="0" err="1" smtClean="0">
                          <a:effectLst/>
                        </a:rPr>
                        <a:t>лівому</a:t>
                      </a:r>
                      <a:r>
                        <a:rPr lang="ru-RU" sz="1800" dirty="0" smtClean="0">
                          <a:effectLst/>
                        </a:rPr>
                        <a:t> операнду.</a:t>
                      </a:r>
                      <a:endParaRPr lang="ru-RU" sz="1800" dirty="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с = </a:t>
                      </a:r>
                      <a:r>
                        <a:rPr lang="ru-RU" sz="1800" dirty="0" smtClean="0">
                          <a:effectLst/>
                        </a:rPr>
                        <a:t>5</a:t>
                      </a:r>
                      <a:r>
                        <a:rPr lang="en-US" sz="1800" dirty="0" smtClean="0">
                          <a:effectLst/>
                        </a:rPr>
                        <a:t>; </a:t>
                      </a:r>
                      <a:r>
                        <a:rPr lang="ru-RU" sz="1800" dirty="0" smtClean="0">
                          <a:effectLst/>
                        </a:rPr>
                        <a:t>а </a:t>
                      </a:r>
                      <a:r>
                        <a:rPr lang="ru-RU" sz="1800" dirty="0">
                          <a:effectLst/>
                        </a:rPr>
                        <a:t>= 2</a:t>
                      </a:r>
                      <a:br>
                        <a:rPr lang="ru-RU" sz="1800" dirty="0">
                          <a:effectLst/>
                        </a:rPr>
                      </a:br>
                      <a:r>
                        <a:rPr lang="ru-RU" sz="1800" dirty="0">
                          <a:effectLst/>
                        </a:rPr>
                        <a:t>с += а </a:t>
                      </a:r>
                      <a:r>
                        <a:rPr lang="ru-RU" sz="1800" dirty="0" smtClean="0">
                          <a:effectLst/>
                        </a:rPr>
                        <a:t>результат буде </a:t>
                      </a:r>
                      <a:r>
                        <a:rPr lang="ru-RU" sz="1800" dirty="0">
                          <a:effectLst/>
                        </a:rPr>
                        <a:t>7</a:t>
                      </a: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3500"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solidFill>
                            <a:srgbClr val="FFFF00"/>
                          </a:solidFill>
                          <a:effectLst/>
                        </a:rPr>
                        <a:t>-=</a:t>
                      </a:r>
                      <a:endParaRPr lang="ru-RU" sz="180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Віднімає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значення</a:t>
                      </a:r>
                      <a:r>
                        <a:rPr lang="ru-RU" sz="1800" dirty="0" smtClean="0">
                          <a:effectLst/>
                        </a:rPr>
                        <a:t> правого операнда </a:t>
                      </a:r>
                      <a:r>
                        <a:rPr lang="ru-RU" sz="1800" dirty="0" err="1" smtClean="0">
                          <a:effectLst/>
                        </a:rPr>
                        <a:t>від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лівого</a:t>
                      </a:r>
                      <a:r>
                        <a:rPr lang="ru-RU" sz="1800" dirty="0" smtClean="0">
                          <a:effectLst/>
                        </a:rPr>
                        <a:t> і </a:t>
                      </a:r>
                      <a:r>
                        <a:rPr lang="ru-RU" sz="1800" dirty="0" err="1" smtClean="0">
                          <a:effectLst/>
                        </a:rPr>
                        <a:t>присвоює</a:t>
                      </a:r>
                      <a:r>
                        <a:rPr lang="ru-RU" sz="1800" dirty="0" smtClean="0">
                          <a:effectLst/>
                        </a:rPr>
                        <a:t> результат </a:t>
                      </a:r>
                      <a:r>
                        <a:rPr lang="ru-RU" sz="1800" dirty="0" err="1" smtClean="0">
                          <a:effectLst/>
                        </a:rPr>
                        <a:t>лівому</a:t>
                      </a:r>
                      <a:r>
                        <a:rPr lang="ru-RU" sz="1800" dirty="0" smtClean="0">
                          <a:effectLst/>
                        </a:rPr>
                        <a:t> операнду</a:t>
                      </a:r>
                      <a:endParaRPr lang="ru-RU" sz="1800" dirty="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с = </a:t>
                      </a:r>
                      <a:r>
                        <a:rPr lang="ru-RU" sz="1800" dirty="0" smtClean="0">
                          <a:effectLst/>
                        </a:rPr>
                        <a:t>5</a:t>
                      </a:r>
                      <a:r>
                        <a:rPr lang="en-US" sz="1800" dirty="0" smtClean="0">
                          <a:effectLst/>
                        </a:rPr>
                        <a:t>; </a:t>
                      </a:r>
                      <a:r>
                        <a:rPr lang="ru-RU" sz="1800" dirty="0" smtClean="0">
                          <a:effectLst/>
                        </a:rPr>
                        <a:t>а </a:t>
                      </a:r>
                      <a:r>
                        <a:rPr lang="ru-RU" sz="1800" dirty="0">
                          <a:effectLst/>
                        </a:rPr>
                        <a:t>= 2</a:t>
                      </a:r>
                      <a:br>
                        <a:rPr lang="ru-RU" sz="1800" dirty="0">
                          <a:effectLst/>
                        </a:rPr>
                      </a:br>
                      <a:r>
                        <a:rPr lang="ru-RU" sz="1800" dirty="0">
                          <a:effectLst/>
                        </a:rPr>
                        <a:t>с -= а </a:t>
                      </a:r>
                      <a:r>
                        <a:rPr lang="ru-RU" sz="1800" dirty="0" err="1" smtClean="0">
                          <a:effectLst/>
                        </a:rPr>
                        <a:t>результа</a:t>
                      </a:r>
                      <a:r>
                        <a:rPr lang="ru-RU" sz="1800" dirty="0" smtClean="0">
                          <a:effectLst/>
                        </a:rPr>
                        <a:t> буде 3</a:t>
                      </a:r>
                      <a:endParaRPr lang="ru-RU" sz="1800" dirty="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9202"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solidFill>
                            <a:srgbClr val="FFFF00"/>
                          </a:solidFill>
                          <a:effectLst/>
                        </a:rPr>
                        <a:t>*=</a:t>
                      </a:r>
                      <a:endParaRPr lang="ru-RU" sz="180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Множить </a:t>
                      </a:r>
                      <a:r>
                        <a:rPr lang="ru-RU" sz="1800" dirty="0" err="1" smtClean="0">
                          <a:effectLst/>
                        </a:rPr>
                        <a:t>правий</a:t>
                      </a:r>
                      <a:r>
                        <a:rPr lang="ru-RU" sz="1800" dirty="0" smtClean="0">
                          <a:effectLst/>
                        </a:rPr>
                        <a:t> операнд на </a:t>
                      </a:r>
                      <a:r>
                        <a:rPr lang="ru-RU" sz="1800" dirty="0" err="1" smtClean="0">
                          <a:effectLst/>
                        </a:rPr>
                        <a:t>лівий</a:t>
                      </a:r>
                      <a:r>
                        <a:rPr lang="ru-RU" sz="1800" dirty="0" smtClean="0">
                          <a:effectLst/>
                        </a:rPr>
                        <a:t> і </a:t>
                      </a:r>
                      <a:r>
                        <a:rPr lang="ru-RU" sz="1800" dirty="0" err="1" smtClean="0">
                          <a:effectLst/>
                        </a:rPr>
                        <a:t>присвоює</a:t>
                      </a:r>
                      <a:r>
                        <a:rPr lang="ru-RU" sz="1800" dirty="0" smtClean="0">
                          <a:effectLst/>
                        </a:rPr>
                        <a:t> результат </a:t>
                      </a:r>
                      <a:r>
                        <a:rPr lang="ru-RU" sz="1800" dirty="0" err="1" smtClean="0">
                          <a:effectLst/>
                        </a:rPr>
                        <a:t>лівому</a:t>
                      </a:r>
                      <a:r>
                        <a:rPr lang="ru-RU" sz="1800" dirty="0" smtClean="0">
                          <a:effectLst/>
                        </a:rPr>
                        <a:t> операнду.</a:t>
                      </a:r>
                      <a:endParaRPr lang="ru-RU" sz="1800" dirty="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с = </a:t>
                      </a:r>
                      <a:r>
                        <a:rPr lang="ru-RU" sz="1800" dirty="0" smtClean="0">
                          <a:effectLst/>
                        </a:rPr>
                        <a:t>5</a:t>
                      </a:r>
                      <a:r>
                        <a:rPr lang="en-US" sz="1800" dirty="0" smtClean="0">
                          <a:effectLst/>
                        </a:rPr>
                        <a:t>; </a:t>
                      </a:r>
                      <a:r>
                        <a:rPr lang="ru-RU" sz="1800" dirty="0" smtClean="0">
                          <a:effectLst/>
                        </a:rPr>
                        <a:t>а </a:t>
                      </a:r>
                      <a:r>
                        <a:rPr lang="ru-RU" sz="1800" dirty="0">
                          <a:effectLst/>
                        </a:rPr>
                        <a:t>= 2</a:t>
                      </a:r>
                      <a:br>
                        <a:rPr lang="ru-RU" sz="1800" dirty="0">
                          <a:effectLst/>
                        </a:rPr>
                      </a:br>
                      <a:r>
                        <a:rPr lang="ru-RU" sz="1800" dirty="0">
                          <a:effectLst/>
                        </a:rPr>
                        <a:t>с *= а </a:t>
                      </a:r>
                      <a:r>
                        <a:rPr lang="ru-RU" sz="1800" dirty="0" smtClean="0">
                          <a:effectLst/>
                        </a:rPr>
                        <a:t>результат буде </a:t>
                      </a:r>
                      <a:r>
                        <a:rPr lang="ru-RU" sz="1800" dirty="0">
                          <a:effectLst/>
                        </a:rPr>
                        <a:t>10</a:t>
                      </a: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9202"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solidFill>
                            <a:srgbClr val="FFFF00"/>
                          </a:solidFill>
                          <a:effectLst/>
                        </a:rPr>
                        <a:t>/=</a:t>
                      </a:r>
                      <a:endParaRPr lang="ru-RU" sz="180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Ділить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лівий</a:t>
                      </a:r>
                      <a:r>
                        <a:rPr lang="ru-RU" sz="1800" dirty="0" smtClean="0">
                          <a:effectLst/>
                        </a:rPr>
                        <a:t> операнд на </a:t>
                      </a:r>
                      <a:r>
                        <a:rPr lang="ru-RU" sz="1800" dirty="0" err="1" smtClean="0">
                          <a:effectLst/>
                        </a:rPr>
                        <a:t>правий</a:t>
                      </a:r>
                      <a:r>
                        <a:rPr lang="ru-RU" sz="1800" dirty="0" smtClean="0">
                          <a:effectLst/>
                        </a:rPr>
                        <a:t> і </a:t>
                      </a:r>
                      <a:r>
                        <a:rPr lang="ru-RU" sz="1800" dirty="0" err="1" smtClean="0">
                          <a:effectLst/>
                        </a:rPr>
                        <a:t>присвоює</a:t>
                      </a:r>
                      <a:r>
                        <a:rPr lang="ru-RU" sz="1800" dirty="0" smtClean="0">
                          <a:effectLst/>
                        </a:rPr>
                        <a:t> результат </a:t>
                      </a:r>
                      <a:r>
                        <a:rPr lang="ru-RU" sz="1800" dirty="0" err="1" smtClean="0">
                          <a:effectLst/>
                        </a:rPr>
                        <a:t>лівому</a:t>
                      </a:r>
                      <a:r>
                        <a:rPr lang="ru-RU" sz="1800" dirty="0" smtClean="0">
                          <a:effectLst/>
                        </a:rPr>
                        <a:t> операнду.</a:t>
                      </a:r>
                      <a:endParaRPr lang="ru-RU" sz="1800" dirty="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с = </a:t>
                      </a:r>
                      <a:r>
                        <a:rPr lang="ru-RU" sz="1800" dirty="0" smtClean="0">
                          <a:effectLst/>
                        </a:rPr>
                        <a:t>10</a:t>
                      </a:r>
                      <a:r>
                        <a:rPr lang="en-US" sz="1800" dirty="0" smtClean="0">
                          <a:effectLst/>
                        </a:rPr>
                        <a:t>; </a:t>
                      </a:r>
                      <a:r>
                        <a:rPr lang="ru-RU" sz="1800" dirty="0" smtClean="0">
                          <a:effectLst/>
                        </a:rPr>
                        <a:t>а </a:t>
                      </a:r>
                      <a:r>
                        <a:rPr lang="ru-RU" sz="1800" dirty="0">
                          <a:effectLst/>
                        </a:rPr>
                        <a:t>= 2</a:t>
                      </a:r>
                      <a:br>
                        <a:rPr lang="ru-RU" sz="1800" dirty="0">
                          <a:effectLst/>
                        </a:rPr>
                      </a:br>
                      <a:r>
                        <a:rPr lang="ru-RU" sz="1800" dirty="0">
                          <a:effectLst/>
                        </a:rPr>
                        <a:t>с /= а </a:t>
                      </a:r>
                      <a:r>
                        <a:rPr lang="ru-RU" sz="1800" dirty="0" smtClean="0">
                          <a:effectLst/>
                        </a:rPr>
                        <a:t>результат буде </a:t>
                      </a:r>
                      <a:r>
                        <a:rPr lang="ru-RU" sz="1800" dirty="0">
                          <a:effectLst/>
                        </a:rPr>
                        <a:t>5</a:t>
                      </a: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9202"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solidFill>
                            <a:srgbClr val="FFFF00"/>
                          </a:solidFill>
                          <a:effectLst/>
                        </a:rPr>
                        <a:t>%=</a:t>
                      </a:r>
                      <a:endParaRPr lang="ru-RU" sz="180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Ділить</a:t>
                      </a:r>
                      <a:r>
                        <a:rPr lang="ru-RU" sz="1800" dirty="0" smtClean="0">
                          <a:effectLst/>
                        </a:rPr>
                        <a:t> по модулю </a:t>
                      </a:r>
                      <a:r>
                        <a:rPr lang="ru-RU" sz="1800" dirty="0" err="1" smtClean="0">
                          <a:effectLst/>
                        </a:rPr>
                        <a:t>операнди</a:t>
                      </a:r>
                      <a:r>
                        <a:rPr lang="ru-RU" sz="1800" dirty="0" smtClean="0">
                          <a:effectLst/>
                        </a:rPr>
                        <a:t> і </a:t>
                      </a:r>
                      <a:r>
                        <a:rPr lang="ru-RU" sz="1800" dirty="0" err="1" smtClean="0">
                          <a:effectLst/>
                        </a:rPr>
                        <a:t>присвоює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smtClean="0">
                          <a:effectLst/>
                        </a:rPr>
                        <a:t>результат </a:t>
                      </a:r>
                      <a:r>
                        <a:rPr lang="ru-RU" sz="1800" dirty="0" err="1" smtClean="0">
                          <a:effectLst/>
                        </a:rPr>
                        <a:t>лівому</a:t>
                      </a:r>
                      <a:r>
                        <a:rPr lang="ru-RU" sz="18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с = </a:t>
                      </a:r>
                      <a:r>
                        <a:rPr lang="ru-RU" sz="1800" dirty="0" smtClean="0">
                          <a:effectLst/>
                        </a:rPr>
                        <a:t>5</a:t>
                      </a:r>
                      <a:r>
                        <a:rPr lang="en-US" sz="1800" dirty="0" smtClean="0">
                          <a:effectLst/>
                        </a:rPr>
                        <a:t>; </a:t>
                      </a:r>
                      <a:r>
                        <a:rPr lang="ru-RU" sz="1800" dirty="0" smtClean="0">
                          <a:effectLst/>
                        </a:rPr>
                        <a:t>а </a:t>
                      </a:r>
                      <a:r>
                        <a:rPr lang="ru-RU" sz="1800" dirty="0">
                          <a:effectLst/>
                        </a:rPr>
                        <a:t>= 2</a:t>
                      </a:r>
                      <a:br>
                        <a:rPr lang="ru-RU" sz="1800" dirty="0">
                          <a:effectLst/>
                        </a:rPr>
                      </a:br>
                      <a:r>
                        <a:rPr lang="ru-RU" sz="1800" dirty="0">
                          <a:effectLst/>
                        </a:rPr>
                        <a:t>с %= </a:t>
                      </a:r>
                      <a:r>
                        <a:rPr lang="ru-RU" sz="1800" dirty="0" smtClean="0">
                          <a:effectLst/>
                        </a:rPr>
                        <a:t>результат буде </a:t>
                      </a:r>
                      <a:r>
                        <a:rPr lang="ru-RU" sz="1800" dirty="0">
                          <a:effectLst/>
                        </a:rPr>
                        <a:t>1</a:t>
                      </a: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4903"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solidFill>
                            <a:srgbClr val="FFFF00"/>
                          </a:solidFill>
                          <a:effectLst/>
                        </a:rPr>
                        <a:t>**=</a:t>
                      </a:r>
                      <a:endParaRPr lang="ru-RU" sz="180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Підносить</a:t>
                      </a:r>
                      <a:r>
                        <a:rPr lang="ru-RU" sz="1800" dirty="0" smtClean="0">
                          <a:effectLst/>
                        </a:rPr>
                        <a:t>  </a:t>
                      </a:r>
                      <a:r>
                        <a:rPr lang="ru-RU" sz="1800" dirty="0" err="1" smtClean="0">
                          <a:effectLst/>
                        </a:rPr>
                        <a:t>лівий</a:t>
                      </a:r>
                      <a:r>
                        <a:rPr lang="ru-RU" sz="1800" dirty="0" smtClean="0">
                          <a:effectLst/>
                        </a:rPr>
                        <a:t> операнд в </a:t>
                      </a:r>
                      <a:r>
                        <a:rPr lang="ru-RU" sz="1800" dirty="0" err="1" smtClean="0">
                          <a:effectLst/>
                        </a:rPr>
                        <a:t>степінь</a:t>
                      </a:r>
                      <a:r>
                        <a:rPr lang="ru-RU" sz="1800" dirty="0" smtClean="0">
                          <a:effectLst/>
                        </a:rPr>
                        <a:t> правого і </a:t>
                      </a:r>
                      <a:r>
                        <a:rPr lang="ru-RU" sz="1800" dirty="0" err="1" smtClean="0">
                          <a:effectLst/>
                        </a:rPr>
                        <a:t>присвоює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smtClean="0">
                          <a:effectLst/>
                        </a:rPr>
                        <a:t>результат </a:t>
                      </a:r>
                      <a:r>
                        <a:rPr lang="ru-RU" sz="1800" dirty="0" err="1" smtClean="0">
                          <a:effectLst/>
                        </a:rPr>
                        <a:t>лівому</a:t>
                      </a:r>
                      <a:r>
                        <a:rPr lang="ru-RU" sz="1800" dirty="0" smtClean="0">
                          <a:effectLst/>
                        </a:rPr>
                        <a:t> операнду.</a:t>
                      </a:r>
                      <a:endParaRPr lang="ru-RU" sz="1800" dirty="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с = </a:t>
                      </a:r>
                      <a:r>
                        <a:rPr lang="ru-RU" sz="1800" dirty="0" smtClean="0">
                          <a:effectLst/>
                        </a:rPr>
                        <a:t>3</a:t>
                      </a:r>
                      <a:r>
                        <a:rPr lang="en-US" sz="1800" dirty="0" smtClean="0">
                          <a:effectLst/>
                        </a:rPr>
                        <a:t>; </a:t>
                      </a:r>
                      <a:r>
                        <a:rPr lang="ru-RU" sz="1800" dirty="0" smtClean="0">
                          <a:effectLst/>
                        </a:rPr>
                        <a:t>а </a:t>
                      </a:r>
                      <a:r>
                        <a:rPr lang="ru-RU" sz="1800" dirty="0">
                          <a:effectLst/>
                        </a:rPr>
                        <a:t>= 2</a:t>
                      </a:r>
                      <a:br>
                        <a:rPr lang="ru-RU" sz="1800" dirty="0">
                          <a:effectLst/>
                        </a:rPr>
                      </a:br>
                      <a:r>
                        <a:rPr lang="ru-RU" sz="1800" dirty="0">
                          <a:effectLst/>
                        </a:rPr>
                        <a:t>с **= а </a:t>
                      </a:r>
                      <a:r>
                        <a:rPr lang="ru-RU" sz="1800" dirty="0" smtClean="0">
                          <a:effectLst/>
                        </a:rPr>
                        <a:t>результат буде </a:t>
                      </a:r>
                      <a:r>
                        <a:rPr lang="ru-RU" sz="1800" dirty="0">
                          <a:effectLst/>
                        </a:rPr>
                        <a:t>9</a:t>
                      </a: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0604"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solidFill>
                            <a:srgbClr val="FFFF00"/>
                          </a:solidFill>
                          <a:effectLst/>
                        </a:rPr>
                        <a:t>//=</a:t>
                      </a:r>
                      <a:endParaRPr lang="ru-RU" sz="180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Производит целочисленное деление левого операнда на правый и присваивает результат левому операнду.</a:t>
                      </a: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с = </a:t>
                      </a:r>
                      <a:r>
                        <a:rPr lang="ru-RU" sz="1800" dirty="0" smtClean="0">
                          <a:effectLst/>
                        </a:rPr>
                        <a:t>11</a:t>
                      </a:r>
                      <a:r>
                        <a:rPr lang="en-US" sz="1800" dirty="0" smtClean="0">
                          <a:effectLst/>
                        </a:rPr>
                        <a:t>; </a:t>
                      </a:r>
                      <a:r>
                        <a:rPr lang="ru-RU" sz="1800" dirty="0" smtClean="0">
                          <a:effectLst/>
                        </a:rPr>
                        <a:t>а </a:t>
                      </a:r>
                      <a:r>
                        <a:rPr lang="ru-RU" sz="1800" dirty="0">
                          <a:effectLst/>
                        </a:rPr>
                        <a:t>= 2</a:t>
                      </a:r>
                      <a:br>
                        <a:rPr lang="ru-RU" sz="1800" dirty="0">
                          <a:effectLst/>
                        </a:rPr>
                      </a:br>
                      <a:r>
                        <a:rPr lang="ru-RU" sz="1800" dirty="0">
                          <a:effectLst/>
                        </a:rPr>
                        <a:t>с //= а 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smtClean="0">
                          <a:effectLst/>
                        </a:rPr>
                        <a:t>результат буде </a:t>
                      </a:r>
                      <a:r>
                        <a:rPr lang="ru-RU" sz="1800" dirty="0" smtClean="0">
                          <a:effectLst/>
                        </a:rPr>
                        <a:t>5</a:t>
                      </a:r>
                      <a:endParaRPr lang="ru-RU" sz="1800" dirty="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955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2217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0000"/>
                </a:solidFill>
              </a:rPr>
              <a:t>Побітові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оператори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>
                <a:solidFill>
                  <a:srgbClr val="000000"/>
                </a:solidFill>
              </a:rPr>
              <a:t>в </a:t>
            </a:r>
            <a:r>
              <a:rPr lang="en-GB" sz="3600" b="1" dirty="0">
                <a:solidFill>
                  <a:srgbClr val="000000"/>
                </a:solidFill>
              </a:rPr>
              <a:t>Python</a:t>
            </a:r>
            <a:endParaRPr lang="en-GB" sz="3600" b="1" i="0" dirty="0">
              <a:solidFill>
                <a:srgbClr val="2B5B84"/>
              </a:solidFill>
              <a:effectLst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048435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Побітові</a:t>
            </a:r>
            <a:r>
              <a:rPr lang="ru-RU" sz="2000" dirty="0"/>
              <a:t> </a:t>
            </a:r>
            <a:r>
              <a:rPr lang="ru-RU" sz="2000" dirty="0" err="1"/>
              <a:t>оператори</a:t>
            </a:r>
            <a:r>
              <a:rPr lang="ru-RU" sz="2000" dirty="0"/>
              <a:t> </a:t>
            </a:r>
            <a:r>
              <a:rPr lang="ru-RU" sz="2000" dirty="0" err="1"/>
              <a:t>призначені</a:t>
            </a:r>
            <a:r>
              <a:rPr lang="ru-RU" sz="2000" dirty="0"/>
              <a:t> для </a:t>
            </a:r>
            <a:r>
              <a:rPr lang="ru-RU" sz="2000" dirty="0" err="1"/>
              <a:t>роботи</a:t>
            </a:r>
            <a:r>
              <a:rPr lang="ru-RU" sz="2000" dirty="0"/>
              <a:t> з </a:t>
            </a:r>
            <a:r>
              <a:rPr lang="ru-RU" sz="2000" dirty="0" err="1"/>
              <a:t>даними</a:t>
            </a:r>
            <a:r>
              <a:rPr lang="ru-RU" sz="2000" dirty="0"/>
              <a:t> в </a:t>
            </a:r>
            <a:r>
              <a:rPr lang="ru-RU" sz="2000" dirty="0" err="1" smtClean="0"/>
              <a:t>бітовій</a:t>
            </a:r>
            <a:r>
              <a:rPr lang="ru-RU" sz="2000" dirty="0" smtClean="0"/>
              <a:t> </a:t>
            </a:r>
            <a:r>
              <a:rPr lang="ru-RU" sz="2000" dirty="0"/>
              <a:t>(</a:t>
            </a:r>
            <a:r>
              <a:rPr lang="ru-RU" sz="2000" dirty="0" err="1" smtClean="0"/>
              <a:t>двійковій</a:t>
            </a:r>
            <a:r>
              <a:rPr lang="ru-RU" sz="2000" dirty="0" smtClean="0"/>
              <a:t>) </a:t>
            </a:r>
            <a:r>
              <a:rPr lang="ru-RU" sz="2000" dirty="0" err="1" smtClean="0"/>
              <a:t>системі</a:t>
            </a:r>
            <a:r>
              <a:rPr lang="ru-RU" sz="2000" dirty="0" smtClean="0"/>
              <a:t> </a:t>
            </a:r>
            <a:r>
              <a:rPr lang="ru-RU" sz="2000" dirty="0" err="1" smtClean="0"/>
              <a:t>числення</a:t>
            </a:r>
            <a:r>
              <a:rPr lang="ru-RU" sz="2000" dirty="0" smtClean="0"/>
              <a:t>. Нехай </a:t>
            </a:r>
            <a:r>
              <a:rPr lang="pt-BR" sz="2000" dirty="0" smtClean="0"/>
              <a:t>a </a:t>
            </a:r>
            <a:r>
              <a:rPr lang="pt-BR" sz="2000" dirty="0"/>
              <a:t>= 0011 </a:t>
            </a:r>
            <a:r>
              <a:rPr lang="pt-BR" sz="2000" dirty="0" smtClean="0"/>
              <a:t>1100</a:t>
            </a:r>
            <a:r>
              <a:rPr lang="uk-UA" sz="2000" dirty="0" smtClean="0"/>
              <a:t>,  </a:t>
            </a:r>
            <a:r>
              <a:rPr lang="pt-BR" sz="2000" dirty="0" smtClean="0"/>
              <a:t>b </a:t>
            </a:r>
            <a:r>
              <a:rPr lang="pt-BR" sz="2000" dirty="0"/>
              <a:t>= 0000 1101</a:t>
            </a:r>
          </a:p>
          <a:p>
            <a:endParaRPr lang="ru-RU" sz="20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643880"/>
              </p:ext>
            </p:extLst>
          </p:nvPr>
        </p:nvGraphicFramePr>
        <p:xfrm>
          <a:off x="0" y="1825625"/>
          <a:ext cx="9143999" cy="5008269"/>
        </p:xfrm>
        <a:graphic>
          <a:graphicData uri="http://schemas.openxmlformats.org/drawingml/2006/table">
            <a:tbl>
              <a:tblPr/>
              <a:tblGrid>
                <a:gridCol w="1359595"/>
                <a:gridCol w="4647505"/>
                <a:gridCol w="3136899"/>
              </a:tblGrid>
              <a:tr h="473075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rgbClr val="FFFF00"/>
                          </a:solidFill>
                          <a:effectLst/>
                        </a:rPr>
                        <a:t>Оператор</a:t>
                      </a:r>
                      <a:endParaRPr lang="ru-RU" sz="1800" b="1" dirty="0"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err="1" smtClean="0">
                          <a:solidFill>
                            <a:srgbClr val="FFFF00"/>
                          </a:solidFill>
                          <a:effectLst/>
                        </a:rPr>
                        <a:t>Опис</a:t>
                      </a:r>
                      <a:endParaRPr lang="ru-RU" sz="1800" b="1" dirty="0"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err="1" smtClean="0">
                          <a:solidFill>
                            <a:srgbClr val="FFFF00"/>
                          </a:solidFill>
                          <a:effectLst/>
                        </a:rPr>
                        <a:t>Приклади</a:t>
                      </a:r>
                      <a:endParaRPr lang="ru-RU" sz="1800" b="1" dirty="0"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</a:tr>
              <a:tr h="587305"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solidFill>
                            <a:srgbClr val="FFFF00"/>
                          </a:solidFill>
                          <a:effectLst/>
                        </a:rPr>
                        <a:t>&amp;</a:t>
                      </a:r>
                      <a:endParaRPr lang="ru-RU" sz="1800"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Бінарний</a:t>
                      </a:r>
                      <a:r>
                        <a:rPr lang="ru-RU" sz="1800" dirty="0" smtClean="0">
                          <a:effectLst/>
                        </a:rPr>
                        <a:t> "І" оператор, </a:t>
                      </a:r>
                      <a:r>
                        <a:rPr lang="ru-RU" sz="1800" dirty="0" err="1" smtClean="0">
                          <a:effectLst/>
                        </a:rPr>
                        <a:t>копіює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біт</a:t>
                      </a:r>
                      <a:r>
                        <a:rPr lang="ru-RU" sz="1800" dirty="0" smtClean="0">
                          <a:effectLst/>
                        </a:rPr>
                        <a:t> в результат </a:t>
                      </a:r>
                      <a:r>
                        <a:rPr lang="ru-RU" sz="1800" dirty="0" err="1" smtClean="0">
                          <a:effectLst/>
                        </a:rPr>
                        <a:t>тільки</a:t>
                      </a:r>
                      <a:r>
                        <a:rPr lang="ru-RU" sz="1800" dirty="0" smtClean="0">
                          <a:effectLst/>
                        </a:rPr>
                        <a:t>, </a:t>
                      </a:r>
                      <a:r>
                        <a:rPr lang="ru-RU" sz="1800" dirty="0" err="1" smtClean="0">
                          <a:effectLst/>
                        </a:rPr>
                        <a:t>якщо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біт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присутній</a:t>
                      </a:r>
                      <a:r>
                        <a:rPr lang="ru-RU" sz="1800" dirty="0" smtClean="0">
                          <a:effectLst/>
                        </a:rPr>
                        <a:t> в </a:t>
                      </a:r>
                      <a:r>
                        <a:rPr lang="ru-RU" sz="1800" dirty="0" err="1" smtClean="0">
                          <a:effectLst/>
                        </a:rPr>
                        <a:t>обох</a:t>
                      </a:r>
                      <a:r>
                        <a:rPr lang="ru-RU" sz="1800" dirty="0" smtClean="0">
                          <a:effectLst/>
                        </a:rPr>
                        <a:t> операндах</a:t>
                      </a:r>
                      <a:endParaRPr lang="ru-RU" sz="1800" dirty="0"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(a &amp; b) даст </a:t>
                      </a:r>
                      <a:r>
                        <a:rPr lang="ru-RU" sz="1800" dirty="0" smtClean="0">
                          <a:effectLst/>
                        </a:rPr>
                        <a:t>12</a:t>
                      </a:r>
                      <a:r>
                        <a:rPr lang="ru-RU" sz="1800" dirty="0">
                          <a:effectLst/>
                        </a:rPr>
                        <a:t>, </a:t>
                      </a:r>
                      <a:r>
                        <a:rPr lang="ru-RU" sz="1800" dirty="0" err="1" smtClean="0">
                          <a:effectLst/>
                        </a:rPr>
                        <a:t>що</a:t>
                      </a:r>
                      <a:r>
                        <a:rPr lang="ru-RU" sz="1800" dirty="0" smtClean="0">
                          <a:effectLst/>
                        </a:rPr>
                        <a:t> в </a:t>
                      </a:r>
                      <a:r>
                        <a:rPr lang="ru-RU" sz="1800" dirty="0" err="1" smtClean="0">
                          <a:effectLst/>
                        </a:rPr>
                        <a:t>двійковій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системі</a:t>
                      </a:r>
                      <a:r>
                        <a:rPr lang="ru-RU" sz="1800" dirty="0" smtClean="0">
                          <a:effectLst/>
                        </a:rPr>
                        <a:t> є </a:t>
                      </a:r>
                      <a:r>
                        <a:rPr lang="ru-RU" sz="1800" dirty="0">
                          <a:effectLst/>
                        </a:rPr>
                        <a:t>0000 1100</a:t>
                      </a: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3146"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solidFill>
                            <a:srgbClr val="FFFF00"/>
                          </a:solidFill>
                          <a:effectLst/>
                        </a:rPr>
                        <a:t>|</a:t>
                      </a:r>
                      <a:endParaRPr lang="ru-RU" sz="1800"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Бінарний</a:t>
                      </a:r>
                      <a:r>
                        <a:rPr lang="ru-RU" sz="1800" dirty="0" smtClean="0">
                          <a:effectLst/>
                        </a:rPr>
                        <a:t> "АБО" оператор </a:t>
                      </a:r>
                      <a:r>
                        <a:rPr lang="ru-RU" sz="1800" dirty="0" err="1" smtClean="0">
                          <a:effectLst/>
                        </a:rPr>
                        <a:t>копіює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біт</a:t>
                      </a:r>
                      <a:r>
                        <a:rPr lang="ru-RU" sz="1800" dirty="0" smtClean="0">
                          <a:effectLst/>
                        </a:rPr>
                        <a:t>, </a:t>
                      </a:r>
                      <a:r>
                        <a:rPr lang="ru-RU" sz="1800" dirty="0" err="1" smtClean="0">
                          <a:effectLst/>
                        </a:rPr>
                        <a:t>якщо</a:t>
                      </a:r>
                      <a:r>
                        <a:rPr lang="ru-RU" sz="1800" dirty="0" smtClean="0">
                          <a:effectLst/>
                        </a:rPr>
                        <a:t> той </a:t>
                      </a:r>
                      <a:r>
                        <a:rPr lang="ru-RU" sz="1800" dirty="0" err="1" smtClean="0">
                          <a:effectLst/>
                        </a:rPr>
                        <a:t>присутній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хоча</a:t>
                      </a:r>
                      <a:r>
                        <a:rPr lang="ru-RU" sz="1800" dirty="0" smtClean="0">
                          <a:effectLst/>
                        </a:rPr>
                        <a:t> б в одному </a:t>
                      </a:r>
                      <a:r>
                        <a:rPr lang="ru-RU" sz="1800" dirty="0" err="1" smtClean="0">
                          <a:effectLst/>
                        </a:rPr>
                        <a:t>операнді</a:t>
                      </a:r>
                      <a:r>
                        <a:rPr lang="ru-RU" sz="18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(a | b) даст </a:t>
                      </a:r>
                      <a:r>
                        <a:rPr lang="ru-RU" sz="1800" dirty="0" smtClean="0">
                          <a:effectLst/>
                        </a:rPr>
                        <a:t>61</a:t>
                      </a:r>
                      <a:r>
                        <a:rPr lang="ru-RU" sz="1800" dirty="0">
                          <a:effectLst/>
                        </a:rPr>
                        <a:t>, в </a:t>
                      </a:r>
                      <a:r>
                        <a:rPr lang="ru-RU" sz="1800" dirty="0" err="1" smtClean="0">
                          <a:effectLst/>
                        </a:rPr>
                        <a:t>двійковій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системі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>
                          <a:effectLst/>
                        </a:rPr>
                        <a:t>0011 1101</a:t>
                      </a: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3146"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solidFill>
                            <a:srgbClr val="FFFF00"/>
                          </a:solidFill>
                          <a:effectLst/>
                        </a:rPr>
                        <a:t>^</a:t>
                      </a:r>
                      <a:endParaRPr lang="ru-RU" sz="1800"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Бінарний</a:t>
                      </a:r>
                      <a:r>
                        <a:rPr lang="ru-RU" sz="1800" dirty="0" smtClean="0">
                          <a:effectLst/>
                        </a:rPr>
                        <a:t> "</a:t>
                      </a:r>
                      <a:r>
                        <a:rPr lang="ru-RU" sz="1800" dirty="0" err="1" smtClean="0">
                          <a:effectLst/>
                        </a:rPr>
                        <a:t>Виключне</a:t>
                      </a:r>
                      <a:r>
                        <a:rPr lang="ru-RU" sz="1800" dirty="0" smtClean="0">
                          <a:effectLst/>
                        </a:rPr>
                        <a:t> АБО" оператор </a:t>
                      </a:r>
                      <a:r>
                        <a:rPr lang="ru-RU" sz="1800" dirty="0" err="1" smtClean="0">
                          <a:effectLst/>
                        </a:rPr>
                        <a:t>копіює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біт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тільки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якщо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він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присутній</a:t>
                      </a:r>
                      <a:r>
                        <a:rPr lang="ru-RU" sz="1800" dirty="0" smtClean="0">
                          <a:effectLst/>
                        </a:rPr>
                        <a:t> в одному з </a:t>
                      </a:r>
                      <a:r>
                        <a:rPr lang="ru-RU" sz="1800" dirty="0" err="1" smtClean="0">
                          <a:effectLst/>
                        </a:rPr>
                        <a:t>операндів</a:t>
                      </a:r>
                      <a:r>
                        <a:rPr lang="ru-RU" sz="1800" dirty="0" smtClean="0">
                          <a:effectLst/>
                        </a:rPr>
                        <a:t>, але не в </a:t>
                      </a:r>
                      <a:r>
                        <a:rPr lang="ru-RU" sz="1800" dirty="0" err="1" smtClean="0">
                          <a:effectLst/>
                        </a:rPr>
                        <a:t>обох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відразу</a:t>
                      </a:r>
                      <a:r>
                        <a:rPr lang="ru-RU" sz="18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(a ^ b) даст </a:t>
                      </a:r>
                      <a:r>
                        <a:rPr lang="ru-RU" sz="1800" dirty="0" smtClean="0">
                          <a:effectLst/>
                        </a:rPr>
                        <a:t>49</a:t>
                      </a:r>
                      <a:r>
                        <a:rPr lang="ru-RU" sz="1800" dirty="0">
                          <a:effectLst/>
                        </a:rPr>
                        <a:t>, в </a:t>
                      </a:r>
                      <a:r>
                        <a:rPr lang="ru-RU" sz="1800" dirty="0" err="1" smtClean="0">
                          <a:effectLst/>
                        </a:rPr>
                        <a:t>двійковій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системі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>
                          <a:effectLst/>
                        </a:rPr>
                        <a:t>0011 0001</a:t>
                      </a: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50413"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solidFill>
                            <a:srgbClr val="FFFF00"/>
                          </a:solidFill>
                          <a:effectLst/>
                        </a:rPr>
                        <a:t>~</a:t>
                      </a:r>
                      <a:endParaRPr lang="ru-RU" sz="1800"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Бінарний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комплементарний</a:t>
                      </a:r>
                      <a:r>
                        <a:rPr lang="ru-RU" sz="1800" dirty="0" smtClean="0">
                          <a:effectLst/>
                        </a:rPr>
                        <a:t> оператор. Є </a:t>
                      </a:r>
                      <a:r>
                        <a:rPr lang="ru-RU" sz="1800" dirty="0" err="1" smtClean="0">
                          <a:effectLst/>
                        </a:rPr>
                        <a:t>унарним</a:t>
                      </a:r>
                      <a:r>
                        <a:rPr lang="ru-RU" sz="1800" dirty="0" smtClean="0">
                          <a:effectLst/>
                        </a:rPr>
                        <a:t> (</a:t>
                      </a:r>
                      <a:r>
                        <a:rPr lang="ru-RU" sz="1800" dirty="0" err="1" smtClean="0">
                          <a:effectLst/>
                        </a:rPr>
                        <a:t>тобто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йому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потрібен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тільки</a:t>
                      </a:r>
                      <a:r>
                        <a:rPr lang="ru-RU" sz="1800" dirty="0" smtClean="0">
                          <a:effectLst/>
                        </a:rPr>
                        <a:t> один операнд) </a:t>
                      </a:r>
                      <a:r>
                        <a:rPr lang="ru-RU" sz="1800" dirty="0" err="1" smtClean="0">
                          <a:effectLst/>
                        </a:rPr>
                        <a:t>змінює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біти</a:t>
                      </a:r>
                      <a:r>
                        <a:rPr lang="ru-RU" sz="1800" dirty="0" smtClean="0">
                          <a:effectLst/>
                        </a:rPr>
                        <a:t> на </a:t>
                      </a:r>
                      <a:r>
                        <a:rPr lang="ru-RU" sz="1800" dirty="0" err="1" smtClean="0">
                          <a:effectLst/>
                        </a:rPr>
                        <a:t>зворотні</a:t>
                      </a:r>
                      <a:endParaRPr lang="ru-RU" sz="1800" dirty="0"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(~a ) даст в </a:t>
                      </a:r>
                      <a:r>
                        <a:rPr lang="ru-RU" sz="1800" dirty="0" err="1" smtClean="0">
                          <a:effectLst/>
                        </a:rPr>
                        <a:t>результаті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>
                          <a:effectLst/>
                        </a:rPr>
                        <a:t>-61, в </a:t>
                      </a:r>
                      <a:r>
                        <a:rPr lang="ru-RU" sz="1800" dirty="0" err="1" smtClean="0">
                          <a:effectLst/>
                        </a:rPr>
                        <a:t>двійковій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системі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>
                          <a:effectLst/>
                        </a:rPr>
                        <a:t>1100 0011.</a:t>
                      </a: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6950"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solidFill>
                            <a:srgbClr val="FFFF00"/>
                          </a:solidFill>
                          <a:effectLst/>
                        </a:rPr>
                        <a:t>&lt;&lt;</a:t>
                      </a:r>
                      <a:endParaRPr lang="ru-RU" sz="1800"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Побітовий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зсув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вліво</a:t>
                      </a:r>
                      <a:r>
                        <a:rPr lang="ru-RU" sz="1800" dirty="0" smtClean="0">
                          <a:effectLst/>
                        </a:rPr>
                        <a:t>. </a:t>
                      </a:r>
                      <a:r>
                        <a:rPr lang="ru-RU" sz="1800" dirty="0" err="1" smtClean="0">
                          <a:effectLst/>
                        </a:rPr>
                        <a:t>Значення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лівого</a:t>
                      </a:r>
                      <a:r>
                        <a:rPr lang="ru-RU" sz="1800" dirty="0" smtClean="0">
                          <a:effectLst/>
                        </a:rPr>
                        <a:t> операнда "</a:t>
                      </a:r>
                      <a:r>
                        <a:rPr lang="ru-RU" sz="1800" dirty="0" err="1" smtClean="0">
                          <a:effectLst/>
                        </a:rPr>
                        <a:t>зсувається</a:t>
                      </a:r>
                      <a:r>
                        <a:rPr lang="ru-RU" sz="1800" dirty="0" smtClean="0">
                          <a:effectLst/>
                        </a:rPr>
                        <a:t>" </a:t>
                      </a:r>
                      <a:r>
                        <a:rPr lang="ru-RU" sz="1800" dirty="0" err="1" smtClean="0">
                          <a:effectLst/>
                        </a:rPr>
                        <a:t>вліво</a:t>
                      </a:r>
                      <a:r>
                        <a:rPr lang="ru-RU" sz="1800" dirty="0" smtClean="0">
                          <a:effectLst/>
                        </a:rPr>
                        <a:t> на </a:t>
                      </a:r>
                      <a:r>
                        <a:rPr lang="ru-RU" sz="1800" dirty="0" err="1" smtClean="0">
                          <a:effectLst/>
                        </a:rPr>
                        <a:t>кількість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бітів</a:t>
                      </a:r>
                      <a:r>
                        <a:rPr lang="ru-RU" sz="1800" dirty="0" smtClean="0">
                          <a:effectLst/>
                        </a:rPr>
                        <a:t>, </a:t>
                      </a:r>
                      <a:r>
                        <a:rPr lang="ru-RU" sz="1800" dirty="0" err="1" smtClean="0">
                          <a:effectLst/>
                        </a:rPr>
                        <a:t>зазначених</a:t>
                      </a:r>
                      <a:r>
                        <a:rPr lang="ru-RU" sz="1800" dirty="0" smtClean="0">
                          <a:effectLst/>
                        </a:rPr>
                        <a:t> у правому </a:t>
                      </a:r>
                      <a:r>
                        <a:rPr lang="ru-RU" sz="1800" dirty="0" err="1" smtClean="0">
                          <a:effectLst/>
                        </a:rPr>
                        <a:t>операнді</a:t>
                      </a:r>
                      <a:r>
                        <a:rPr lang="ru-RU" sz="18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a &lt;&lt; 2 в результате даст 240, </a:t>
                      </a:r>
                      <a:r>
                        <a:rPr lang="ru-RU" sz="1800" dirty="0" smtClean="0">
                          <a:effectLst/>
                        </a:rPr>
                        <a:t>в </a:t>
                      </a:r>
                      <a:r>
                        <a:rPr lang="ru-RU" sz="1800" dirty="0" err="1" smtClean="0">
                          <a:effectLst/>
                        </a:rPr>
                        <a:t>двійковій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системі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>
                          <a:effectLst/>
                        </a:rPr>
                        <a:t>1111 0000</a:t>
                      </a: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3829"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solidFill>
                            <a:srgbClr val="FFFF00"/>
                          </a:solidFill>
                          <a:effectLst/>
                        </a:rPr>
                        <a:t>&gt;&gt;</a:t>
                      </a:r>
                      <a:endParaRPr lang="ru-RU" sz="1800"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Побітовий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зсув</a:t>
                      </a:r>
                      <a:r>
                        <a:rPr lang="ru-RU" sz="1800" dirty="0" smtClean="0">
                          <a:effectLst/>
                        </a:rPr>
                        <a:t> вправо. </a:t>
                      </a:r>
                      <a:r>
                        <a:rPr lang="ru-RU" sz="1800" dirty="0" err="1" smtClean="0">
                          <a:effectLst/>
                        </a:rPr>
                        <a:t>Значення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лівого</a:t>
                      </a:r>
                      <a:r>
                        <a:rPr lang="ru-RU" sz="1800" dirty="0" smtClean="0">
                          <a:effectLst/>
                        </a:rPr>
                        <a:t> операнда "</a:t>
                      </a:r>
                      <a:r>
                        <a:rPr lang="ru-RU" sz="1800" dirty="0" err="1" smtClean="0">
                          <a:effectLst/>
                        </a:rPr>
                        <a:t>зсувається</a:t>
                      </a:r>
                      <a:r>
                        <a:rPr lang="ru-RU" sz="1800" dirty="0" smtClean="0">
                          <a:effectLst/>
                        </a:rPr>
                        <a:t>" вправо на </a:t>
                      </a:r>
                      <a:r>
                        <a:rPr lang="ru-RU" sz="1800" dirty="0" err="1" smtClean="0">
                          <a:effectLst/>
                        </a:rPr>
                        <a:t>кількість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бітів</a:t>
                      </a:r>
                      <a:r>
                        <a:rPr lang="ru-RU" sz="1800" dirty="0" smtClean="0">
                          <a:effectLst/>
                        </a:rPr>
                        <a:t>, </a:t>
                      </a:r>
                      <a:r>
                        <a:rPr lang="ru-RU" sz="1800" dirty="0" err="1" smtClean="0">
                          <a:effectLst/>
                        </a:rPr>
                        <a:t>зазначених</a:t>
                      </a:r>
                      <a:r>
                        <a:rPr lang="ru-RU" sz="1800" dirty="0" smtClean="0">
                          <a:effectLst/>
                        </a:rPr>
                        <a:t> у правому </a:t>
                      </a:r>
                      <a:r>
                        <a:rPr lang="ru-RU" sz="1800" dirty="0" err="1" smtClean="0">
                          <a:effectLst/>
                        </a:rPr>
                        <a:t>операнді</a:t>
                      </a:r>
                      <a:r>
                        <a:rPr lang="ru-RU" sz="18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a &gt;&gt; 2 даст 15, в </a:t>
                      </a:r>
                      <a:r>
                        <a:rPr lang="ru-RU" sz="1800" dirty="0" err="1" smtClean="0">
                          <a:effectLst/>
                        </a:rPr>
                        <a:t>двійковій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системі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>
                          <a:effectLst/>
                        </a:rPr>
                        <a:t>  0000 1111</a:t>
                      </a: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875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45534"/>
            <a:ext cx="92536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Логичні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оператори</a:t>
            </a:r>
            <a:r>
              <a:rPr lang="ru-RU" sz="3600" b="1" dirty="0" smtClean="0"/>
              <a:t> </a:t>
            </a:r>
            <a:r>
              <a:rPr lang="ru-RU" sz="3600" b="1" dirty="0"/>
              <a:t>в </a:t>
            </a:r>
            <a:r>
              <a:rPr lang="en-GB" sz="3600" b="1" dirty="0"/>
              <a:t>Python</a:t>
            </a:r>
            <a:endParaRPr lang="en-GB" sz="3600" b="1" i="0" dirty="0">
              <a:effectLst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294498"/>
              </p:ext>
            </p:extLst>
          </p:nvPr>
        </p:nvGraphicFramePr>
        <p:xfrm>
          <a:off x="0" y="936625"/>
          <a:ext cx="9144000" cy="4098290"/>
        </p:xfrm>
        <a:graphic>
          <a:graphicData uri="http://schemas.openxmlformats.org/drawingml/2006/table">
            <a:tbl>
              <a:tblPr/>
              <a:tblGrid>
                <a:gridCol w="1404564"/>
                <a:gridCol w="3611936"/>
                <a:gridCol w="4127500"/>
              </a:tblGrid>
              <a:tr h="536575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rgbClr val="FFFF00"/>
                          </a:solidFill>
                          <a:effectLst/>
                        </a:rPr>
                        <a:t>Оператор</a:t>
                      </a:r>
                      <a:endParaRPr lang="ru-RU" sz="1800" b="1" dirty="0">
                        <a:effectLst/>
                      </a:endParaRP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err="1" smtClean="0">
                          <a:solidFill>
                            <a:srgbClr val="FFFF00"/>
                          </a:solidFill>
                          <a:effectLst/>
                        </a:rPr>
                        <a:t>Опис</a:t>
                      </a:r>
                      <a:endParaRPr lang="ru-RU" sz="1800" b="1" dirty="0">
                        <a:effectLst/>
                      </a:endParaRP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err="1" smtClean="0">
                          <a:solidFill>
                            <a:srgbClr val="FFFF00"/>
                          </a:solidFill>
                          <a:effectLst/>
                        </a:rPr>
                        <a:t>Приклади</a:t>
                      </a:r>
                      <a:endParaRPr lang="ru-RU" sz="1800" b="1" dirty="0">
                        <a:effectLst/>
                      </a:endParaRP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</a:tr>
              <a:tr h="1359835"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solidFill>
                            <a:srgbClr val="FFFF00"/>
                          </a:solidFill>
                          <a:effectLst/>
                        </a:rPr>
                        <a:t>and</a:t>
                      </a:r>
                      <a:endParaRPr lang="en-GB" sz="1800">
                        <a:effectLst/>
                      </a:endParaRP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Логічний</a:t>
                      </a:r>
                      <a:r>
                        <a:rPr lang="ru-RU" sz="1800" dirty="0" smtClean="0">
                          <a:effectLst/>
                        </a:rPr>
                        <a:t> оператор "І". </a:t>
                      </a:r>
                      <a:r>
                        <a:rPr lang="ru-RU" sz="1800" dirty="0" err="1" smtClean="0">
                          <a:effectLst/>
                        </a:rPr>
                        <a:t>Умова</a:t>
                      </a:r>
                      <a:r>
                        <a:rPr lang="ru-RU" sz="1800" dirty="0" smtClean="0">
                          <a:effectLst/>
                        </a:rPr>
                        <a:t> буде </a:t>
                      </a:r>
                      <a:r>
                        <a:rPr lang="ru-RU" sz="1800" dirty="0" err="1" smtClean="0">
                          <a:effectLst/>
                        </a:rPr>
                        <a:t>істинним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якщо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обидва</a:t>
                      </a:r>
                      <a:r>
                        <a:rPr lang="ru-RU" sz="1800" dirty="0" smtClean="0">
                          <a:effectLst/>
                        </a:rPr>
                        <a:t> операнда </a:t>
                      </a:r>
                      <a:r>
                        <a:rPr lang="ru-RU" sz="1800" dirty="0" err="1" smtClean="0">
                          <a:effectLst/>
                        </a:rPr>
                        <a:t>істина</a:t>
                      </a:r>
                      <a:r>
                        <a:rPr lang="ru-RU" sz="18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</a:endParaRP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True and True </a:t>
                      </a:r>
                      <a:r>
                        <a:rPr lang="ru-RU" sz="1800" dirty="0" err="1" smtClean="0">
                          <a:effectLst/>
                        </a:rPr>
                        <a:t>дорівнює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en-GB" sz="1800" dirty="0" smtClean="0">
                          <a:effectLst/>
                        </a:rPr>
                        <a:t>True</a:t>
                      </a:r>
                      <a:r>
                        <a:rPr lang="en-GB" sz="1800" dirty="0">
                          <a:effectLst/>
                        </a:rPr>
                        <a:t>.</a:t>
                      </a:r>
                      <a:br>
                        <a:rPr lang="en-GB" sz="1800" dirty="0">
                          <a:effectLst/>
                        </a:rPr>
                      </a:br>
                      <a:r>
                        <a:rPr lang="en-GB" sz="1800" dirty="0">
                          <a:effectLst/>
                        </a:rPr>
                        <a:t>True and False </a:t>
                      </a:r>
                      <a:r>
                        <a:rPr lang="ru-RU" sz="1800" dirty="0" err="1" smtClean="0">
                          <a:effectLst/>
                        </a:rPr>
                        <a:t>дорівнює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en-GB" sz="1800" dirty="0" smtClean="0">
                          <a:effectLst/>
                        </a:rPr>
                        <a:t>False</a:t>
                      </a:r>
                      <a:r>
                        <a:rPr lang="en-GB" sz="1800" dirty="0">
                          <a:effectLst/>
                        </a:rPr>
                        <a:t>.</a:t>
                      </a:r>
                      <a:br>
                        <a:rPr lang="en-GB" sz="1800" dirty="0">
                          <a:effectLst/>
                        </a:rPr>
                      </a:br>
                      <a:r>
                        <a:rPr lang="en-GB" sz="1800" dirty="0">
                          <a:effectLst/>
                        </a:rPr>
                        <a:t>False and True </a:t>
                      </a:r>
                      <a:r>
                        <a:rPr lang="ru-RU" sz="1800" dirty="0" err="1" smtClean="0">
                          <a:effectLst/>
                        </a:rPr>
                        <a:t>дорівнює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en-GB" sz="1800" dirty="0" smtClean="0">
                          <a:effectLst/>
                        </a:rPr>
                        <a:t>False</a:t>
                      </a:r>
                      <a:r>
                        <a:rPr lang="en-GB" sz="1800" dirty="0">
                          <a:effectLst/>
                        </a:rPr>
                        <a:t>.</a:t>
                      </a:r>
                      <a:br>
                        <a:rPr lang="en-GB" sz="1800" dirty="0">
                          <a:effectLst/>
                        </a:rPr>
                      </a:br>
                      <a:r>
                        <a:rPr lang="en-GB" sz="1800" dirty="0">
                          <a:effectLst/>
                        </a:rPr>
                        <a:t>False and False </a:t>
                      </a:r>
                      <a:r>
                        <a:rPr lang="ru-RU" sz="1800" dirty="0" err="1" smtClean="0">
                          <a:effectLst/>
                        </a:rPr>
                        <a:t>дорівнює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en-GB" sz="1800" dirty="0" smtClean="0">
                          <a:effectLst/>
                        </a:rPr>
                        <a:t>False</a:t>
                      </a:r>
                      <a:r>
                        <a:rPr lang="en-GB" sz="1800" dirty="0">
                          <a:effectLst/>
                        </a:rPr>
                        <a:t>.</a:t>
                      </a: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solidFill>
                            <a:srgbClr val="FFFF00"/>
                          </a:solidFill>
                          <a:effectLst/>
                        </a:rPr>
                        <a:t>or</a:t>
                      </a:r>
                      <a:endParaRPr lang="en-GB" sz="1800">
                        <a:effectLst/>
                      </a:endParaRP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Логічний</a:t>
                      </a:r>
                      <a:r>
                        <a:rPr lang="ru-RU" sz="1800" dirty="0" smtClean="0">
                          <a:effectLst/>
                        </a:rPr>
                        <a:t> оператор "АБО". </a:t>
                      </a:r>
                      <a:r>
                        <a:rPr lang="ru-RU" sz="1800" dirty="0" err="1" smtClean="0">
                          <a:effectLst/>
                        </a:rPr>
                        <a:t>Якщо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хоча</a:t>
                      </a:r>
                      <a:r>
                        <a:rPr lang="ru-RU" sz="1800" dirty="0" smtClean="0">
                          <a:effectLst/>
                        </a:rPr>
                        <a:t> б один з </a:t>
                      </a:r>
                      <a:r>
                        <a:rPr lang="ru-RU" sz="1800" dirty="0" err="1" smtClean="0">
                          <a:effectLst/>
                        </a:rPr>
                        <a:t>операндів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істинний</a:t>
                      </a:r>
                      <a:r>
                        <a:rPr lang="ru-RU" sz="1800" dirty="0" smtClean="0">
                          <a:effectLst/>
                        </a:rPr>
                        <a:t>, то і весь </a:t>
                      </a:r>
                      <a:r>
                        <a:rPr lang="ru-RU" sz="1800" dirty="0" err="1" smtClean="0">
                          <a:effectLst/>
                        </a:rPr>
                        <a:t>вираз</a:t>
                      </a:r>
                      <a:r>
                        <a:rPr lang="ru-RU" sz="1800" dirty="0" smtClean="0">
                          <a:effectLst/>
                        </a:rPr>
                        <a:t> буде </a:t>
                      </a:r>
                      <a:r>
                        <a:rPr lang="ru-RU" sz="1800" dirty="0" err="1" smtClean="0">
                          <a:effectLst/>
                        </a:rPr>
                        <a:t>істинним</a:t>
                      </a:r>
                      <a:r>
                        <a:rPr lang="ru-RU" sz="18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</a:endParaRP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True or True </a:t>
                      </a:r>
                      <a:r>
                        <a:rPr lang="ru-RU" sz="1800" dirty="0" err="1" smtClean="0">
                          <a:effectLst/>
                        </a:rPr>
                        <a:t>дорівнює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en-GB" sz="1800" dirty="0" smtClean="0">
                          <a:effectLst/>
                        </a:rPr>
                        <a:t>True</a:t>
                      </a:r>
                      <a:r>
                        <a:rPr lang="en-GB" sz="1800" dirty="0">
                          <a:effectLst/>
                        </a:rPr>
                        <a:t>.</a:t>
                      </a:r>
                      <a:br>
                        <a:rPr lang="en-GB" sz="1800" dirty="0">
                          <a:effectLst/>
                        </a:rPr>
                      </a:br>
                      <a:r>
                        <a:rPr lang="en-GB" sz="1800" dirty="0">
                          <a:effectLst/>
                        </a:rPr>
                        <a:t>True or False </a:t>
                      </a:r>
                      <a:r>
                        <a:rPr lang="ru-RU" sz="1800" dirty="0" err="1" smtClean="0">
                          <a:effectLst/>
                        </a:rPr>
                        <a:t>дорівнює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en-GB" sz="1800" dirty="0" smtClean="0">
                          <a:effectLst/>
                        </a:rPr>
                        <a:t>True</a:t>
                      </a:r>
                      <a:r>
                        <a:rPr lang="en-GB" sz="1800" dirty="0">
                          <a:effectLst/>
                        </a:rPr>
                        <a:t>.</a:t>
                      </a:r>
                      <a:br>
                        <a:rPr lang="en-GB" sz="1800" dirty="0">
                          <a:effectLst/>
                        </a:rPr>
                      </a:br>
                      <a:r>
                        <a:rPr lang="en-GB" sz="1800" dirty="0">
                          <a:effectLst/>
                        </a:rPr>
                        <a:t>False or True </a:t>
                      </a:r>
                      <a:r>
                        <a:rPr lang="ru-RU" sz="1800" dirty="0" err="1" smtClean="0">
                          <a:effectLst/>
                        </a:rPr>
                        <a:t>дорівнює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en-GB" sz="1800" dirty="0" smtClean="0">
                          <a:effectLst/>
                        </a:rPr>
                        <a:t>True</a:t>
                      </a:r>
                      <a:r>
                        <a:rPr lang="en-GB" sz="1800" dirty="0">
                          <a:effectLst/>
                        </a:rPr>
                        <a:t>.</a:t>
                      </a:r>
                      <a:br>
                        <a:rPr lang="en-GB" sz="1800" dirty="0">
                          <a:effectLst/>
                        </a:rPr>
                      </a:br>
                      <a:r>
                        <a:rPr lang="en-GB" sz="1800" dirty="0">
                          <a:effectLst/>
                        </a:rPr>
                        <a:t>False or False </a:t>
                      </a:r>
                      <a:r>
                        <a:rPr lang="ru-RU" sz="1800" dirty="0" err="1" smtClean="0">
                          <a:effectLst/>
                        </a:rPr>
                        <a:t>дорівнює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en-GB" sz="1800" dirty="0" smtClean="0">
                          <a:effectLst/>
                        </a:rPr>
                        <a:t>False</a:t>
                      </a:r>
                      <a:r>
                        <a:rPr lang="en-GB" sz="1800" dirty="0">
                          <a:effectLst/>
                        </a:rPr>
                        <a:t>.</a:t>
                      </a: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4149"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solidFill>
                            <a:srgbClr val="FFFF00"/>
                          </a:solidFill>
                          <a:effectLst/>
                        </a:rPr>
                        <a:t>not</a:t>
                      </a:r>
                      <a:endParaRPr lang="en-GB" sz="1800">
                        <a:effectLst/>
                      </a:endParaRP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Логічний</a:t>
                      </a:r>
                      <a:r>
                        <a:rPr lang="ru-RU" sz="1800" dirty="0" smtClean="0">
                          <a:effectLst/>
                        </a:rPr>
                        <a:t> оператор "НІ". </a:t>
                      </a:r>
                      <a:r>
                        <a:rPr lang="ru-RU" sz="1800" dirty="0" err="1" smtClean="0">
                          <a:effectLst/>
                        </a:rPr>
                        <a:t>Змінює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логічне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значення</a:t>
                      </a:r>
                      <a:r>
                        <a:rPr lang="ru-RU" sz="1800" dirty="0" smtClean="0">
                          <a:effectLst/>
                        </a:rPr>
                        <a:t> операнда на </a:t>
                      </a:r>
                      <a:r>
                        <a:rPr lang="ru-RU" sz="1800" dirty="0" err="1" smtClean="0">
                          <a:effectLst/>
                        </a:rPr>
                        <a:t>протилежне</a:t>
                      </a:r>
                      <a:r>
                        <a:rPr lang="ru-RU" sz="18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</a:endParaRP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not True </a:t>
                      </a:r>
                      <a:r>
                        <a:rPr lang="ru-RU" sz="1800" dirty="0" err="1" smtClean="0">
                          <a:effectLst/>
                        </a:rPr>
                        <a:t>дорівнює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False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not False </a:t>
                      </a:r>
                      <a:r>
                        <a:rPr lang="ru-RU" sz="1800" dirty="0" err="1" smtClean="0">
                          <a:effectLst/>
                        </a:rPr>
                        <a:t>дорівнює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True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004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836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Оператори</a:t>
            </a:r>
            <a:r>
              <a:rPr lang="ru-RU" sz="3600" b="1" dirty="0"/>
              <a:t> членства в </a:t>
            </a:r>
            <a:r>
              <a:rPr lang="ru-RU" sz="3600" b="1" dirty="0" err="1"/>
              <a:t>Python</a:t>
            </a:r>
            <a:endParaRPr lang="ru-RU" sz="3600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175486"/>
              </p:ext>
            </p:extLst>
          </p:nvPr>
        </p:nvGraphicFramePr>
        <p:xfrm>
          <a:off x="100265" y="2003425"/>
          <a:ext cx="8902698" cy="3243127"/>
        </p:xfrm>
        <a:graphic>
          <a:graphicData uri="http://schemas.openxmlformats.org/drawingml/2006/table">
            <a:tbl>
              <a:tblPr/>
              <a:tblGrid>
                <a:gridCol w="1361451"/>
                <a:gridCol w="3782049"/>
                <a:gridCol w="3759198"/>
              </a:tblGrid>
              <a:tr h="498475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rgbClr val="FFFF00"/>
                          </a:solidFill>
                          <a:effectLst/>
                        </a:rPr>
                        <a:t>Оператор</a:t>
                      </a:r>
                      <a:endParaRPr lang="ru-RU" sz="1800" b="1" dirty="0">
                        <a:effectLst/>
                      </a:endParaRPr>
                    </a:p>
                  </a:txBody>
                  <a:tcPr marL="3465" marR="3465" marT="3465" marB="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err="1" smtClean="0">
                          <a:solidFill>
                            <a:srgbClr val="FFFF00"/>
                          </a:solidFill>
                          <a:effectLst/>
                        </a:rPr>
                        <a:t>Опис</a:t>
                      </a:r>
                      <a:endParaRPr lang="ru-RU" sz="1800" b="1" dirty="0">
                        <a:effectLst/>
                      </a:endParaRPr>
                    </a:p>
                  </a:txBody>
                  <a:tcPr marL="3465" marR="3465" marT="3465" marB="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err="1" smtClean="0">
                          <a:solidFill>
                            <a:srgbClr val="FFFF00"/>
                          </a:solidFill>
                          <a:effectLst/>
                        </a:rPr>
                        <a:t>Приклади</a:t>
                      </a:r>
                      <a:endParaRPr lang="ru-RU" sz="1800" b="1" dirty="0">
                        <a:effectLst/>
                      </a:endParaRPr>
                    </a:p>
                  </a:txBody>
                  <a:tcPr marL="3465" marR="3465" marT="3465" marB="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</a:tr>
              <a:tr h="1739900"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solidFill>
                            <a:srgbClr val="FFFF00"/>
                          </a:solidFill>
                          <a:effectLst/>
                        </a:rPr>
                        <a:t>in</a:t>
                      </a:r>
                      <a:endParaRPr lang="en-GB" sz="1800">
                        <a:effectLst/>
                      </a:endParaRPr>
                    </a:p>
                  </a:txBody>
                  <a:tcPr marL="3465" marR="3465" marT="3465" marB="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Повертає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істину</a:t>
                      </a:r>
                      <a:r>
                        <a:rPr lang="ru-RU" sz="1800" dirty="0" smtClean="0">
                          <a:effectLst/>
                        </a:rPr>
                        <a:t>, </a:t>
                      </a:r>
                      <a:r>
                        <a:rPr lang="ru-RU" sz="1800" dirty="0" err="1" smtClean="0">
                          <a:effectLst/>
                        </a:rPr>
                        <a:t>якщо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елемент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присутній</a:t>
                      </a:r>
                      <a:r>
                        <a:rPr lang="ru-RU" sz="1800" dirty="0" smtClean="0">
                          <a:effectLst/>
                        </a:rPr>
                        <a:t> в </a:t>
                      </a:r>
                      <a:r>
                        <a:rPr lang="ru-RU" sz="1800" dirty="0" err="1" smtClean="0">
                          <a:effectLst/>
                        </a:rPr>
                        <a:t>послідовності</a:t>
                      </a:r>
                      <a:r>
                        <a:rPr lang="ru-RU" sz="1800" dirty="0" smtClean="0">
                          <a:effectLst/>
                        </a:rPr>
                        <a:t>, </a:t>
                      </a:r>
                      <a:r>
                        <a:rPr lang="ru-RU" sz="1800" dirty="0" err="1" smtClean="0">
                          <a:effectLst/>
                        </a:rPr>
                        <a:t>інакше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повертає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хибність</a:t>
                      </a:r>
                      <a:r>
                        <a:rPr lang="ru-RU" sz="18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</a:endParaRPr>
                    </a:p>
                  </a:txBody>
                  <a:tcPr marL="3465" marR="3465" marT="3465" marB="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"cad" in "</a:t>
                      </a:r>
                      <a:r>
                        <a:rPr lang="en-GB" sz="1800" dirty="0" err="1">
                          <a:effectLst/>
                        </a:rPr>
                        <a:t>cadillac</a:t>
                      </a:r>
                      <a:r>
                        <a:rPr lang="en-GB" sz="1800" dirty="0">
                          <a:effectLst/>
                        </a:rPr>
                        <a:t>" </a:t>
                      </a:r>
                      <a:r>
                        <a:rPr lang="ru-RU" sz="1800" dirty="0" err="1" smtClean="0">
                          <a:effectLst/>
                        </a:rPr>
                        <a:t>повертає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en-GB" sz="1800" dirty="0">
                          <a:effectLst/>
                        </a:rPr>
                        <a:t>True.</a:t>
                      </a:r>
                      <a:br>
                        <a:rPr lang="en-GB" sz="1800" dirty="0">
                          <a:effectLst/>
                        </a:rPr>
                      </a:br>
                      <a:r>
                        <a:rPr lang="en-GB" sz="1800" dirty="0">
                          <a:effectLst/>
                        </a:rPr>
                        <a:t>1 in [2,3,1,6] </a:t>
                      </a:r>
                      <a:r>
                        <a:rPr lang="ru-RU" sz="1800" dirty="0" err="1" smtClean="0">
                          <a:effectLst/>
                        </a:rPr>
                        <a:t>повертає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en-GB" sz="1800" dirty="0" smtClean="0">
                          <a:effectLst/>
                        </a:rPr>
                        <a:t>True</a:t>
                      </a:r>
                      <a:r>
                        <a:rPr lang="en-GB" sz="1800" dirty="0">
                          <a:effectLst/>
                        </a:rPr>
                        <a:t>.</a:t>
                      </a:r>
                      <a:br>
                        <a:rPr lang="en-GB" sz="1800" dirty="0">
                          <a:effectLst/>
                        </a:rPr>
                      </a:br>
                      <a:r>
                        <a:rPr lang="en-GB" sz="1800" dirty="0">
                          <a:effectLst/>
                        </a:rPr>
                        <a:t>"hi" in {"hi":2,"bye":1} </a:t>
                      </a:r>
                      <a:r>
                        <a:rPr lang="ru-RU" sz="1800" dirty="0" err="1" smtClean="0">
                          <a:effectLst/>
                        </a:rPr>
                        <a:t>повертає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en-GB" sz="1800" dirty="0" smtClean="0">
                          <a:effectLst/>
                        </a:rPr>
                        <a:t>True</a:t>
                      </a:r>
                      <a:r>
                        <a:rPr lang="en-GB" sz="1800" dirty="0">
                          <a:effectLst/>
                        </a:rPr>
                        <a:t>.</a:t>
                      </a:r>
                      <a:br>
                        <a:rPr lang="en-GB" sz="1800" dirty="0">
                          <a:effectLst/>
                        </a:rPr>
                      </a:br>
                      <a:r>
                        <a:rPr lang="en-GB" sz="1800" dirty="0">
                          <a:effectLst/>
                        </a:rPr>
                        <a:t> 2 in {"hi":2,"bye":1} </a:t>
                      </a:r>
                      <a:r>
                        <a:rPr lang="ru-RU" sz="1800" dirty="0" err="1" smtClean="0">
                          <a:effectLst/>
                        </a:rPr>
                        <a:t>повертає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en-GB" sz="1800" dirty="0" smtClean="0">
                          <a:effectLst/>
                        </a:rPr>
                        <a:t>False</a:t>
                      </a:r>
                      <a:endParaRPr lang="ru-RU" sz="1800" dirty="0">
                        <a:effectLst/>
                      </a:endParaRPr>
                    </a:p>
                  </a:txBody>
                  <a:tcPr marL="3465" marR="3465" marT="3465" marB="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4752"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solidFill>
                            <a:srgbClr val="FFFF00"/>
                          </a:solidFill>
                          <a:effectLst/>
                        </a:rPr>
                        <a:t>not in</a:t>
                      </a:r>
                      <a:endParaRPr lang="en-GB" sz="1800">
                        <a:effectLst/>
                      </a:endParaRPr>
                    </a:p>
                  </a:txBody>
                  <a:tcPr marL="3465" marR="3465" marT="3465" marB="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Повертає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істину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якщо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елемента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немає</a:t>
                      </a:r>
                      <a:r>
                        <a:rPr lang="ru-RU" sz="1800" dirty="0" smtClean="0">
                          <a:effectLst/>
                        </a:rPr>
                        <a:t> в </a:t>
                      </a:r>
                      <a:r>
                        <a:rPr lang="ru-RU" sz="1800" dirty="0" err="1" smtClean="0">
                          <a:effectLst/>
                        </a:rPr>
                        <a:t>послідовності</a:t>
                      </a:r>
                      <a:r>
                        <a:rPr lang="ru-RU" sz="18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</a:endParaRPr>
                    </a:p>
                  </a:txBody>
                  <a:tcPr marL="3465" marR="3465" marT="3465" marB="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Результати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протилежні</a:t>
                      </a:r>
                      <a:r>
                        <a:rPr lang="ru-RU" sz="1800" dirty="0" smtClean="0">
                          <a:effectLst/>
                        </a:rPr>
                        <a:t> результатам оператора </a:t>
                      </a:r>
                      <a:r>
                        <a:rPr lang="ru-RU" sz="1800" dirty="0" err="1" smtClean="0">
                          <a:effectLst/>
                        </a:rPr>
                        <a:t>in</a:t>
                      </a:r>
                      <a:endParaRPr lang="ru-RU" sz="1800" dirty="0">
                        <a:effectLst/>
                      </a:endParaRPr>
                    </a:p>
                  </a:txBody>
                  <a:tcPr marL="3465" marR="3465" marT="3465" marB="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15900" y="1033165"/>
            <a:ext cx="89281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 smtClean="0"/>
              <a:t>Оператори</a:t>
            </a:r>
            <a:r>
              <a:rPr lang="ru-RU" sz="2000" dirty="0" smtClean="0"/>
              <a:t> членства </a:t>
            </a:r>
            <a:r>
              <a:rPr lang="ru-RU" sz="2000" dirty="0" err="1"/>
              <a:t>призначені</a:t>
            </a:r>
            <a:r>
              <a:rPr lang="ru-RU" sz="2000" dirty="0"/>
              <a:t> для </a:t>
            </a:r>
            <a:r>
              <a:rPr lang="ru-RU" sz="2000" dirty="0" err="1"/>
              <a:t>перевірки</a:t>
            </a:r>
            <a:r>
              <a:rPr lang="ru-RU" sz="2000" dirty="0"/>
              <a:t> на </a:t>
            </a:r>
            <a:r>
              <a:rPr lang="ru-RU" sz="2000" dirty="0" err="1"/>
              <a:t>наявність</a:t>
            </a:r>
            <a:r>
              <a:rPr lang="ru-RU" sz="2000" dirty="0"/>
              <a:t> </a:t>
            </a:r>
            <a:r>
              <a:rPr lang="ru-RU" sz="2000" dirty="0" err="1"/>
              <a:t>елемента</a:t>
            </a:r>
            <a:r>
              <a:rPr lang="ru-RU" sz="2000" dirty="0"/>
              <a:t> в </a:t>
            </a:r>
            <a:r>
              <a:rPr lang="ru-RU" sz="2000" dirty="0" err="1"/>
              <a:t>складових</a:t>
            </a:r>
            <a:r>
              <a:rPr lang="ru-RU" sz="2000" dirty="0"/>
              <a:t> типах </a:t>
            </a:r>
            <a:r>
              <a:rPr lang="ru-RU" sz="2000" dirty="0" err="1"/>
              <a:t>даних</a:t>
            </a:r>
            <a:r>
              <a:rPr lang="ru-RU" sz="2000" dirty="0"/>
              <a:t>, таких, як рядки, списки, </a:t>
            </a:r>
            <a:r>
              <a:rPr lang="ru-RU" sz="2000" dirty="0" err="1"/>
              <a:t>кортежі</a:t>
            </a:r>
            <a:r>
              <a:rPr lang="ru-RU" sz="2000" dirty="0"/>
              <a:t> </a:t>
            </a:r>
            <a:r>
              <a:rPr lang="ru-RU" sz="2000" dirty="0" err="1"/>
              <a:t>або</a:t>
            </a:r>
            <a:r>
              <a:rPr lang="ru-RU" sz="2000" dirty="0"/>
              <a:t> словники:</a:t>
            </a:r>
          </a:p>
        </p:txBody>
      </p:sp>
    </p:spTree>
    <p:extLst>
      <p:ext uri="{BB962C8B-B14F-4D97-AF65-F5344CB8AC3E}">
        <p14:creationId xmlns:p14="http://schemas.microsoft.com/office/powerpoint/2010/main" val="417718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32834"/>
            <a:ext cx="9127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Оператори</a:t>
            </a:r>
            <a:r>
              <a:rPr lang="ru-RU" sz="3600" b="1" dirty="0"/>
              <a:t> </a:t>
            </a:r>
            <a:r>
              <a:rPr lang="ru-RU" sz="3600" b="1" dirty="0" err="1"/>
              <a:t>тотожності</a:t>
            </a:r>
            <a:r>
              <a:rPr lang="ru-RU" sz="3600" b="1" dirty="0"/>
              <a:t> в </a:t>
            </a:r>
            <a:r>
              <a:rPr lang="ru-RU" sz="3600" b="1" dirty="0" err="1"/>
              <a:t>Python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986135"/>
            <a:ext cx="91270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Оператори</a:t>
            </a:r>
            <a:r>
              <a:rPr lang="ru-RU" sz="2000" dirty="0"/>
              <a:t> </a:t>
            </a:r>
            <a:r>
              <a:rPr lang="ru-RU" sz="2000" dirty="0" err="1"/>
              <a:t>тотожності</a:t>
            </a:r>
            <a:r>
              <a:rPr lang="ru-RU" sz="2000" dirty="0"/>
              <a:t> </a:t>
            </a:r>
            <a:r>
              <a:rPr lang="ru-RU" sz="2000" dirty="0" err="1"/>
              <a:t>порівнюють</a:t>
            </a:r>
            <a:r>
              <a:rPr lang="ru-RU" sz="2000" dirty="0"/>
              <a:t> </a:t>
            </a:r>
            <a:r>
              <a:rPr lang="ru-RU" sz="2000" dirty="0" err="1"/>
              <a:t>розміщення</a:t>
            </a:r>
            <a:r>
              <a:rPr lang="ru-RU" sz="2000" dirty="0"/>
              <a:t> </a:t>
            </a:r>
            <a:r>
              <a:rPr lang="ru-RU" sz="2000" dirty="0" err="1"/>
              <a:t>двох</a:t>
            </a:r>
            <a:r>
              <a:rPr lang="ru-RU" sz="2000" dirty="0"/>
              <a:t> </a:t>
            </a:r>
            <a:r>
              <a:rPr lang="ru-RU" sz="2000" dirty="0" err="1"/>
              <a:t>об'єктів</a:t>
            </a:r>
            <a:r>
              <a:rPr lang="ru-RU" sz="2000" dirty="0"/>
              <a:t> в </a:t>
            </a:r>
            <a:r>
              <a:rPr lang="ru-RU" sz="2000" dirty="0" err="1"/>
              <a:t>пам'яті</a:t>
            </a:r>
            <a:r>
              <a:rPr lang="ru-RU" sz="2000" dirty="0"/>
              <a:t> </a:t>
            </a:r>
            <a:r>
              <a:rPr lang="ru-RU" sz="2000" dirty="0" err="1"/>
              <a:t>комп'ютера</a:t>
            </a:r>
            <a:r>
              <a:rPr lang="ru-RU" sz="2000" dirty="0"/>
              <a:t>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407367"/>
              </p:ext>
            </p:extLst>
          </p:nvPr>
        </p:nvGraphicFramePr>
        <p:xfrm>
          <a:off x="303465" y="1851025"/>
          <a:ext cx="8407398" cy="3228975"/>
        </p:xfrm>
        <a:graphic>
          <a:graphicData uri="http://schemas.openxmlformats.org/drawingml/2006/table">
            <a:tbl>
              <a:tblPr/>
              <a:tblGrid>
                <a:gridCol w="1349819"/>
                <a:gridCol w="4112516"/>
                <a:gridCol w="2945063"/>
              </a:tblGrid>
              <a:tr h="466859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rgbClr val="FFFF00"/>
                          </a:solidFill>
                          <a:effectLst/>
                        </a:rPr>
                        <a:t>Оператор</a:t>
                      </a:r>
                      <a:endParaRPr lang="ru-RU" sz="1800" b="1" dirty="0">
                        <a:effectLst/>
                      </a:endParaRPr>
                    </a:p>
                  </a:txBody>
                  <a:tcPr marL="8679" marR="8679" marT="8679" marB="8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err="1" smtClean="0">
                          <a:solidFill>
                            <a:srgbClr val="FFFF00"/>
                          </a:solidFill>
                          <a:effectLst/>
                        </a:rPr>
                        <a:t>Опис</a:t>
                      </a:r>
                      <a:endParaRPr lang="ru-RU" sz="1800" b="1" dirty="0">
                        <a:effectLst/>
                      </a:endParaRPr>
                    </a:p>
                  </a:txBody>
                  <a:tcPr marL="8679" marR="8679" marT="8679" marB="8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err="1" smtClean="0">
                          <a:solidFill>
                            <a:srgbClr val="FFFF00"/>
                          </a:solidFill>
                          <a:effectLst/>
                        </a:rPr>
                        <a:t>Приклади</a:t>
                      </a:r>
                      <a:endParaRPr lang="ru-RU" sz="1800" b="1" dirty="0">
                        <a:effectLst/>
                      </a:endParaRPr>
                    </a:p>
                  </a:txBody>
                  <a:tcPr marL="8679" marR="8679" marT="8679" marB="8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</a:tr>
              <a:tr h="1090236"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solidFill>
                            <a:srgbClr val="FFFF00"/>
                          </a:solidFill>
                          <a:effectLst/>
                        </a:rPr>
                        <a:t>is</a:t>
                      </a:r>
                      <a:endParaRPr lang="en-GB" sz="1800">
                        <a:effectLst/>
                      </a:endParaRPr>
                    </a:p>
                  </a:txBody>
                  <a:tcPr marL="8679" marR="8679" marT="8679" marB="8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Повертає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істину</a:t>
                      </a:r>
                      <a:r>
                        <a:rPr lang="ru-RU" sz="1800" dirty="0" smtClean="0">
                          <a:effectLst/>
                        </a:rPr>
                        <a:t>, </a:t>
                      </a:r>
                      <a:r>
                        <a:rPr lang="ru-RU" sz="1800" dirty="0" err="1" smtClean="0">
                          <a:effectLst/>
                        </a:rPr>
                        <a:t>якщо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обидва</a:t>
                      </a:r>
                      <a:r>
                        <a:rPr lang="ru-RU" sz="1800" dirty="0" smtClean="0">
                          <a:effectLst/>
                        </a:rPr>
                        <a:t> операнда </a:t>
                      </a:r>
                      <a:r>
                        <a:rPr lang="ru-RU" sz="1800" dirty="0" err="1" smtClean="0">
                          <a:effectLst/>
                        </a:rPr>
                        <a:t>вказують</a:t>
                      </a:r>
                      <a:r>
                        <a:rPr lang="ru-RU" sz="1800" dirty="0" smtClean="0">
                          <a:effectLst/>
                        </a:rPr>
                        <a:t> на один </a:t>
                      </a:r>
                      <a:r>
                        <a:rPr lang="ru-RU" sz="1800" dirty="0" err="1" smtClean="0">
                          <a:effectLst/>
                        </a:rPr>
                        <a:t>об'єкт</a:t>
                      </a:r>
                      <a:r>
                        <a:rPr lang="ru-RU" sz="18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</a:endParaRPr>
                    </a:p>
                  </a:txBody>
                  <a:tcPr marL="8679" marR="8679" marT="8679" marB="8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effectLst/>
                        </a:rPr>
                        <a:t>x is y </a:t>
                      </a:r>
                      <a:r>
                        <a:rPr lang="ru-RU" sz="1800" dirty="0" err="1" smtClean="0">
                          <a:effectLst/>
                        </a:rPr>
                        <a:t>поверне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істину</a:t>
                      </a:r>
                      <a:r>
                        <a:rPr lang="ru-RU" sz="1800" dirty="0" smtClean="0">
                          <a:effectLst/>
                        </a:rPr>
                        <a:t>, </a:t>
                      </a:r>
                      <a:r>
                        <a:rPr lang="ru-RU" sz="1800" dirty="0" err="1" smtClean="0">
                          <a:effectLst/>
                        </a:rPr>
                        <a:t>якщо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en-GB" sz="1800" dirty="0" smtClean="0">
                          <a:effectLst/>
                        </a:rPr>
                        <a:t>id (x) </a:t>
                      </a:r>
                      <a:r>
                        <a:rPr lang="ru-RU" sz="1800" dirty="0" err="1" smtClean="0">
                          <a:effectLst/>
                        </a:rPr>
                        <a:t>дорівнюватиме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en-GB" sz="1800" dirty="0" smtClean="0">
                          <a:effectLst/>
                        </a:rPr>
                        <a:t>id (y).</a:t>
                      </a:r>
                      <a:endParaRPr lang="ru-RU" sz="1800" dirty="0">
                        <a:effectLst/>
                      </a:endParaRPr>
                    </a:p>
                  </a:txBody>
                  <a:tcPr marL="8679" marR="8679" marT="8679" marB="8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1880"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solidFill>
                            <a:srgbClr val="FFFF00"/>
                          </a:solidFill>
                          <a:effectLst/>
                        </a:rPr>
                        <a:t>is not</a:t>
                      </a:r>
                      <a:endParaRPr lang="en-GB" sz="1800">
                        <a:effectLst/>
                      </a:endParaRPr>
                    </a:p>
                  </a:txBody>
                  <a:tcPr marL="8679" marR="8679" marT="8679" marB="8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Повертає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хибність</a:t>
                      </a:r>
                      <a:r>
                        <a:rPr lang="ru-RU" sz="1800" dirty="0" smtClean="0">
                          <a:effectLst/>
                        </a:rPr>
                        <a:t>, </a:t>
                      </a:r>
                      <a:r>
                        <a:rPr lang="ru-RU" sz="1800" dirty="0" err="1" smtClean="0">
                          <a:effectLst/>
                        </a:rPr>
                        <a:t>якщо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обидва</a:t>
                      </a:r>
                      <a:r>
                        <a:rPr lang="ru-RU" sz="1800" dirty="0" smtClean="0">
                          <a:effectLst/>
                        </a:rPr>
                        <a:t> операнда </a:t>
                      </a:r>
                      <a:r>
                        <a:rPr lang="ru-RU" sz="1800" dirty="0" err="1" smtClean="0">
                          <a:effectLst/>
                        </a:rPr>
                        <a:t>вказують</a:t>
                      </a:r>
                      <a:r>
                        <a:rPr lang="ru-RU" sz="1800" dirty="0" smtClean="0">
                          <a:effectLst/>
                        </a:rPr>
                        <a:t> на один </a:t>
                      </a:r>
                      <a:r>
                        <a:rPr lang="ru-RU" sz="1800" dirty="0" err="1" smtClean="0">
                          <a:effectLst/>
                        </a:rPr>
                        <a:t>об'єкт</a:t>
                      </a:r>
                      <a:r>
                        <a:rPr lang="ru-RU" sz="18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</a:endParaRPr>
                    </a:p>
                  </a:txBody>
                  <a:tcPr marL="8679" marR="8679" marT="8679" marB="8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x </a:t>
                      </a:r>
                      <a:r>
                        <a:rPr lang="ru-RU" sz="1800" dirty="0" err="1">
                          <a:effectLst/>
                        </a:rPr>
                        <a:t>is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not</a:t>
                      </a:r>
                      <a:r>
                        <a:rPr lang="ru-RU" sz="1800" dirty="0">
                          <a:effectLst/>
                        </a:rPr>
                        <a:t> y, </a:t>
                      </a:r>
                      <a:r>
                        <a:rPr lang="ru-RU" sz="1800" dirty="0" err="1" smtClean="0">
                          <a:effectLst/>
                        </a:rPr>
                        <a:t>поверне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істину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якщо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id</a:t>
                      </a:r>
                      <a:r>
                        <a:rPr lang="ru-RU" sz="1800" dirty="0" smtClean="0">
                          <a:effectLst/>
                        </a:rPr>
                        <a:t>(x</a:t>
                      </a:r>
                      <a:r>
                        <a:rPr lang="ru-RU" sz="1800" dirty="0">
                          <a:effectLst/>
                        </a:rPr>
                        <a:t>) </a:t>
                      </a:r>
                      <a:r>
                        <a:rPr lang="ru-RU" sz="1800" dirty="0" smtClean="0">
                          <a:effectLst/>
                        </a:rPr>
                        <a:t>не </a:t>
                      </a:r>
                      <a:r>
                        <a:rPr lang="ru-RU" sz="1800" dirty="0" err="1" smtClean="0">
                          <a:effectLst/>
                        </a:rPr>
                        <a:t>дорівнюватиме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id</a:t>
                      </a:r>
                      <a:r>
                        <a:rPr lang="ru-RU" sz="1800" dirty="0" smtClean="0">
                          <a:effectLst/>
                        </a:rPr>
                        <a:t>(y</a:t>
                      </a:r>
                      <a:r>
                        <a:rPr lang="ru-RU" sz="1800" dirty="0">
                          <a:effectLst/>
                        </a:rPr>
                        <a:t>).</a:t>
                      </a:r>
                    </a:p>
                  </a:txBody>
                  <a:tcPr marL="8679" marR="8679" marT="8679" marB="8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255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216569" y="2598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Пріоритет</a:t>
            </a:r>
            <a:r>
              <a:rPr lang="ru-RU" sz="3600" b="1" dirty="0"/>
              <a:t> </a:t>
            </a:r>
            <a:r>
              <a:rPr lang="ru-RU" sz="3600" b="1" dirty="0" err="1"/>
              <a:t>операторів</a:t>
            </a:r>
            <a:r>
              <a:rPr lang="ru-RU" sz="3600" b="1" dirty="0"/>
              <a:t> в </a:t>
            </a:r>
            <a:r>
              <a:rPr lang="ru-RU" sz="3600" b="1" dirty="0" err="1"/>
              <a:t>Python</a:t>
            </a:r>
            <a:endParaRPr lang="ru-RU" sz="3600" b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523349"/>
              </p:ext>
            </p:extLst>
          </p:nvPr>
        </p:nvGraphicFramePr>
        <p:xfrm>
          <a:off x="718795" y="949327"/>
          <a:ext cx="7992068" cy="5528028"/>
        </p:xfrm>
        <a:graphic>
          <a:graphicData uri="http://schemas.openxmlformats.org/drawingml/2006/table">
            <a:tbl>
              <a:tblPr/>
              <a:tblGrid>
                <a:gridCol w="3192805"/>
                <a:gridCol w="4799263"/>
              </a:tblGrid>
              <a:tr h="268157">
                <a:tc>
                  <a:txBody>
                    <a:bodyPr/>
                    <a:lstStyle/>
                    <a:p>
                      <a:pPr algn="ctr"/>
                      <a:r>
                        <a:rPr lang="ru-RU" sz="1900" b="1">
                          <a:solidFill>
                            <a:srgbClr val="FFFF00"/>
                          </a:solidFill>
                          <a:effectLst/>
                        </a:rPr>
                        <a:t>Оператор</a:t>
                      </a:r>
                      <a:endParaRPr lang="ru-RU" sz="1900" b="1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b="1" dirty="0" err="1" smtClean="0">
                          <a:solidFill>
                            <a:srgbClr val="FFFF00"/>
                          </a:solidFill>
                          <a:effectLst/>
                        </a:rPr>
                        <a:t>Опис</a:t>
                      </a:r>
                      <a:endParaRPr lang="ru-RU" sz="1900" b="1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</a:tr>
              <a:tr h="268157">
                <a:tc>
                  <a:txBody>
                    <a:bodyPr/>
                    <a:lstStyle/>
                    <a:p>
                      <a:pPr algn="ctr"/>
                      <a:r>
                        <a:rPr lang="ru-RU" sz="1900" b="1">
                          <a:solidFill>
                            <a:srgbClr val="FFFF00"/>
                          </a:solidFill>
                          <a:effectLst/>
                        </a:rPr>
                        <a:t>**</a:t>
                      </a:r>
                      <a:endParaRPr lang="ru-RU" sz="190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900" dirty="0" err="1" smtClean="0">
                          <a:effectLst/>
                        </a:rPr>
                        <a:t>Піднесення</a:t>
                      </a:r>
                      <a:r>
                        <a:rPr lang="ru-RU" sz="1900" dirty="0" smtClean="0">
                          <a:effectLst/>
                        </a:rPr>
                        <a:t> у </a:t>
                      </a:r>
                      <a:r>
                        <a:rPr lang="ru-RU" sz="1900" dirty="0" err="1" smtClean="0">
                          <a:effectLst/>
                        </a:rPr>
                        <a:t>степінь</a:t>
                      </a:r>
                      <a:endParaRPr lang="ru-RU" sz="19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157">
                <a:tc>
                  <a:txBody>
                    <a:bodyPr/>
                    <a:lstStyle/>
                    <a:p>
                      <a:pPr algn="ctr"/>
                      <a:r>
                        <a:rPr lang="ru-RU" sz="1900" b="1">
                          <a:solidFill>
                            <a:srgbClr val="FFFF00"/>
                          </a:solidFill>
                          <a:effectLst/>
                        </a:rPr>
                        <a:t>~ + -</a:t>
                      </a:r>
                      <a:endParaRPr lang="ru-RU" sz="190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900" dirty="0" err="1" smtClean="0">
                          <a:effectLst/>
                        </a:rPr>
                        <a:t>Компліментарний</a:t>
                      </a:r>
                      <a:r>
                        <a:rPr lang="ru-RU" sz="1900" dirty="0" smtClean="0">
                          <a:effectLst/>
                        </a:rPr>
                        <a:t> </a:t>
                      </a:r>
                      <a:r>
                        <a:rPr lang="ru-RU" sz="1900" dirty="0">
                          <a:effectLst/>
                        </a:rPr>
                        <a:t>оператор</a:t>
                      </a: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7202">
                <a:tc>
                  <a:txBody>
                    <a:bodyPr/>
                    <a:lstStyle/>
                    <a:p>
                      <a:pPr algn="ctr"/>
                      <a:r>
                        <a:rPr lang="ru-RU" sz="1900" b="1">
                          <a:solidFill>
                            <a:srgbClr val="FFFF00"/>
                          </a:solidFill>
                          <a:effectLst/>
                        </a:rPr>
                        <a:t>* / % //</a:t>
                      </a:r>
                      <a:endParaRPr lang="ru-RU" sz="190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900" dirty="0" err="1" smtClean="0">
                          <a:effectLst/>
                        </a:rPr>
                        <a:t>Множення</a:t>
                      </a:r>
                      <a:r>
                        <a:rPr lang="ru-RU" sz="1900" dirty="0" smtClean="0">
                          <a:effectLst/>
                        </a:rPr>
                        <a:t>, </a:t>
                      </a:r>
                      <a:r>
                        <a:rPr lang="ru-RU" sz="1900" dirty="0" err="1" smtClean="0">
                          <a:effectLst/>
                        </a:rPr>
                        <a:t>ділення</a:t>
                      </a:r>
                      <a:r>
                        <a:rPr lang="ru-RU" sz="1900" dirty="0" smtClean="0">
                          <a:effectLst/>
                        </a:rPr>
                        <a:t>, </a:t>
                      </a:r>
                      <a:r>
                        <a:rPr lang="ru-RU" sz="1900" dirty="0" err="1" smtClean="0">
                          <a:effectLst/>
                        </a:rPr>
                        <a:t>ділення</a:t>
                      </a:r>
                      <a:r>
                        <a:rPr lang="ru-RU" sz="1900" dirty="0" err="1" smtClean="0">
                          <a:effectLst/>
                        </a:rPr>
                        <a:t>по</a:t>
                      </a:r>
                      <a:r>
                        <a:rPr lang="ru-RU" sz="1900" dirty="0" smtClean="0">
                          <a:effectLst/>
                        </a:rPr>
                        <a:t> </a:t>
                      </a:r>
                      <a:r>
                        <a:rPr lang="ru-RU" sz="1900" dirty="0">
                          <a:effectLst/>
                        </a:rPr>
                        <a:t>модулю, </a:t>
                      </a:r>
                      <a:r>
                        <a:rPr lang="ru-RU" sz="1900" dirty="0" err="1" smtClean="0">
                          <a:effectLst/>
                        </a:rPr>
                        <a:t>цілочислове</a:t>
                      </a:r>
                      <a:r>
                        <a:rPr lang="ru-RU" sz="1900" dirty="0" smtClean="0">
                          <a:effectLst/>
                        </a:rPr>
                        <a:t> </a:t>
                      </a:r>
                      <a:r>
                        <a:rPr lang="ru-RU" sz="1900" dirty="0" err="1" smtClean="0">
                          <a:effectLst/>
                        </a:rPr>
                        <a:t>ділення</a:t>
                      </a:r>
                      <a:r>
                        <a:rPr lang="ru-RU" sz="1900" dirty="0" smtClean="0">
                          <a:effectLst/>
                        </a:rPr>
                        <a:t>.</a:t>
                      </a:r>
                      <a:endParaRPr lang="ru-RU" sz="19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157">
                <a:tc>
                  <a:txBody>
                    <a:bodyPr/>
                    <a:lstStyle/>
                    <a:p>
                      <a:pPr algn="ctr"/>
                      <a:r>
                        <a:rPr lang="ru-RU" sz="1900" b="1">
                          <a:solidFill>
                            <a:srgbClr val="FFFF00"/>
                          </a:solidFill>
                          <a:effectLst/>
                        </a:rPr>
                        <a:t>+ -</a:t>
                      </a:r>
                      <a:endParaRPr lang="ru-RU" sz="190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900" dirty="0" err="1" smtClean="0">
                          <a:effectLst/>
                        </a:rPr>
                        <a:t>Додавання</a:t>
                      </a:r>
                      <a:r>
                        <a:rPr lang="ru-RU" sz="1900" dirty="0" smtClean="0">
                          <a:effectLst/>
                        </a:rPr>
                        <a:t> і </a:t>
                      </a:r>
                      <a:r>
                        <a:rPr lang="ru-RU" sz="1900" dirty="0" err="1" smtClean="0">
                          <a:effectLst/>
                        </a:rPr>
                        <a:t>віднімання</a:t>
                      </a:r>
                      <a:r>
                        <a:rPr lang="ru-RU" sz="1900" dirty="0" smtClean="0">
                          <a:effectLst/>
                        </a:rPr>
                        <a:t>.</a:t>
                      </a:r>
                      <a:endParaRPr lang="ru-RU" sz="19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7202">
                <a:tc>
                  <a:txBody>
                    <a:bodyPr/>
                    <a:lstStyle/>
                    <a:p>
                      <a:pPr algn="ctr"/>
                      <a:r>
                        <a:rPr lang="ru-RU" sz="1900" b="1">
                          <a:solidFill>
                            <a:srgbClr val="FFFF00"/>
                          </a:solidFill>
                          <a:effectLst/>
                        </a:rPr>
                        <a:t>&gt;&gt; &lt;&lt;</a:t>
                      </a:r>
                      <a:endParaRPr lang="ru-RU" sz="190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900" dirty="0" err="1" smtClean="0">
                          <a:effectLst/>
                        </a:rPr>
                        <a:t>Побітовий</a:t>
                      </a:r>
                      <a:r>
                        <a:rPr lang="ru-RU" sz="1900" dirty="0" smtClean="0">
                          <a:effectLst/>
                        </a:rPr>
                        <a:t> </a:t>
                      </a:r>
                      <a:r>
                        <a:rPr lang="ru-RU" sz="1900" dirty="0" err="1" smtClean="0">
                          <a:effectLst/>
                        </a:rPr>
                        <a:t>зсув</a:t>
                      </a:r>
                      <a:r>
                        <a:rPr lang="ru-RU" sz="1900" dirty="0" smtClean="0">
                          <a:effectLst/>
                        </a:rPr>
                        <a:t> вправо і </a:t>
                      </a:r>
                      <a:r>
                        <a:rPr lang="ru-RU" sz="1900" dirty="0" err="1" smtClean="0">
                          <a:effectLst/>
                        </a:rPr>
                        <a:t>побітовий</a:t>
                      </a:r>
                      <a:r>
                        <a:rPr lang="ru-RU" sz="1900" dirty="0" smtClean="0">
                          <a:effectLst/>
                        </a:rPr>
                        <a:t> </a:t>
                      </a:r>
                      <a:r>
                        <a:rPr lang="ru-RU" sz="1900" dirty="0" err="1" smtClean="0">
                          <a:effectLst/>
                        </a:rPr>
                        <a:t>зсув</a:t>
                      </a:r>
                      <a:r>
                        <a:rPr lang="ru-RU" sz="1900" dirty="0" smtClean="0">
                          <a:effectLst/>
                        </a:rPr>
                        <a:t> </a:t>
                      </a:r>
                      <a:r>
                        <a:rPr lang="ru-RU" sz="1900" dirty="0" err="1" smtClean="0">
                          <a:effectLst/>
                        </a:rPr>
                        <a:t>вліво</a:t>
                      </a:r>
                      <a:r>
                        <a:rPr lang="ru-RU" sz="1900" dirty="0" smtClean="0">
                          <a:effectLst/>
                        </a:rPr>
                        <a:t>.</a:t>
                      </a:r>
                      <a:endParaRPr lang="ru-RU" sz="19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157">
                <a:tc>
                  <a:txBody>
                    <a:bodyPr/>
                    <a:lstStyle/>
                    <a:p>
                      <a:pPr algn="ctr"/>
                      <a:r>
                        <a:rPr lang="ru-RU" sz="1900" b="1">
                          <a:solidFill>
                            <a:srgbClr val="FFFF00"/>
                          </a:solidFill>
                          <a:effectLst/>
                        </a:rPr>
                        <a:t>&amp;</a:t>
                      </a:r>
                      <a:endParaRPr lang="ru-RU" sz="190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900" dirty="0" err="1" smtClean="0">
                          <a:effectLst/>
                        </a:rPr>
                        <a:t>Бінарний</a:t>
                      </a:r>
                      <a:r>
                        <a:rPr lang="ru-RU" sz="1900" dirty="0" smtClean="0">
                          <a:effectLst/>
                        </a:rPr>
                        <a:t> </a:t>
                      </a:r>
                      <a:r>
                        <a:rPr lang="ru-RU" sz="1900" dirty="0" smtClean="0">
                          <a:effectLst/>
                        </a:rPr>
                        <a:t>"</a:t>
                      </a:r>
                      <a:r>
                        <a:rPr lang="ru-RU" sz="1900" dirty="0" smtClean="0">
                          <a:effectLst/>
                        </a:rPr>
                        <a:t>І".</a:t>
                      </a:r>
                      <a:endParaRPr lang="ru-RU" sz="19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7202">
                <a:tc>
                  <a:txBody>
                    <a:bodyPr/>
                    <a:lstStyle/>
                    <a:p>
                      <a:pPr algn="ctr"/>
                      <a:r>
                        <a:rPr lang="ru-RU" sz="1900" b="1">
                          <a:solidFill>
                            <a:srgbClr val="FFFF00"/>
                          </a:solidFill>
                          <a:effectLst/>
                        </a:rPr>
                        <a:t>^ |</a:t>
                      </a:r>
                      <a:endParaRPr lang="ru-RU" sz="190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900" dirty="0" err="1" smtClean="0">
                          <a:effectLst/>
                        </a:rPr>
                        <a:t>Бінарний</a:t>
                      </a:r>
                      <a:r>
                        <a:rPr lang="ru-RU" sz="1900" dirty="0" smtClean="0">
                          <a:effectLst/>
                        </a:rPr>
                        <a:t> "</a:t>
                      </a:r>
                      <a:r>
                        <a:rPr lang="ru-RU" sz="1900" dirty="0" err="1" smtClean="0">
                          <a:effectLst/>
                        </a:rPr>
                        <a:t>Виключне</a:t>
                      </a:r>
                      <a:r>
                        <a:rPr lang="ru-RU" sz="1900" dirty="0" smtClean="0">
                          <a:effectLst/>
                        </a:rPr>
                        <a:t> АБО" і </a:t>
                      </a:r>
                      <a:r>
                        <a:rPr lang="ru-RU" sz="1900" dirty="0" err="1" smtClean="0">
                          <a:effectLst/>
                        </a:rPr>
                        <a:t>бінарний</a:t>
                      </a:r>
                      <a:r>
                        <a:rPr lang="ru-RU" sz="1900" dirty="0" smtClean="0">
                          <a:effectLst/>
                        </a:rPr>
                        <a:t> "АБО"</a:t>
                      </a:r>
                      <a:endParaRPr lang="ru-RU" sz="19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157">
                <a:tc>
                  <a:txBody>
                    <a:bodyPr/>
                    <a:lstStyle/>
                    <a:p>
                      <a:pPr algn="ctr"/>
                      <a:r>
                        <a:rPr lang="ru-RU" sz="1900" b="1">
                          <a:solidFill>
                            <a:srgbClr val="FFFF00"/>
                          </a:solidFill>
                          <a:effectLst/>
                        </a:rPr>
                        <a:t>&lt;= &lt; &gt; &gt;=</a:t>
                      </a:r>
                      <a:endParaRPr lang="ru-RU" sz="190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900" dirty="0" err="1" smtClean="0">
                          <a:effectLst/>
                        </a:rPr>
                        <a:t>Оператори</a:t>
                      </a:r>
                      <a:r>
                        <a:rPr lang="ru-RU" sz="1900" dirty="0" smtClean="0">
                          <a:effectLst/>
                        </a:rPr>
                        <a:t> </a:t>
                      </a:r>
                      <a:r>
                        <a:rPr lang="ru-RU" sz="1900" dirty="0" err="1" smtClean="0">
                          <a:effectLst/>
                        </a:rPr>
                        <a:t>порівняння</a:t>
                      </a:r>
                      <a:endParaRPr lang="ru-RU" sz="19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157">
                <a:tc>
                  <a:txBody>
                    <a:bodyPr/>
                    <a:lstStyle/>
                    <a:p>
                      <a:pPr algn="ctr"/>
                      <a:r>
                        <a:rPr lang="ru-RU" sz="1900" b="1">
                          <a:solidFill>
                            <a:srgbClr val="FFFF00"/>
                          </a:solidFill>
                          <a:effectLst/>
                        </a:rPr>
                        <a:t>&lt;&gt; == !=</a:t>
                      </a:r>
                      <a:endParaRPr lang="ru-RU" sz="190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900" dirty="0" err="1" smtClean="0">
                          <a:effectLst/>
                        </a:rPr>
                        <a:t>Оператори</a:t>
                      </a:r>
                      <a:r>
                        <a:rPr lang="ru-RU" sz="1900" dirty="0" smtClean="0">
                          <a:effectLst/>
                        </a:rPr>
                        <a:t> </a:t>
                      </a:r>
                      <a:r>
                        <a:rPr lang="ru-RU" sz="1900" dirty="0" err="1" smtClean="0">
                          <a:effectLst/>
                        </a:rPr>
                        <a:t>рівності</a:t>
                      </a:r>
                      <a:endParaRPr lang="ru-RU" sz="19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157">
                <a:tc>
                  <a:txBody>
                    <a:bodyPr/>
                    <a:lstStyle/>
                    <a:p>
                      <a:pPr algn="ctr"/>
                      <a:r>
                        <a:rPr lang="ru-RU" sz="1900" b="1">
                          <a:solidFill>
                            <a:srgbClr val="FFFF00"/>
                          </a:solidFill>
                          <a:effectLst/>
                        </a:rPr>
                        <a:t>= %= /= //= -= += *= **=</a:t>
                      </a:r>
                      <a:endParaRPr lang="ru-RU" sz="190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900" dirty="0" err="1" smtClean="0">
                          <a:effectLst/>
                        </a:rPr>
                        <a:t>Оператори</a:t>
                      </a:r>
                      <a:r>
                        <a:rPr lang="ru-RU" sz="1900" dirty="0" smtClean="0">
                          <a:effectLst/>
                        </a:rPr>
                        <a:t> </a:t>
                      </a:r>
                      <a:r>
                        <a:rPr lang="ru-RU" sz="1900" dirty="0" err="1" smtClean="0">
                          <a:effectLst/>
                        </a:rPr>
                        <a:t>присвоювання</a:t>
                      </a:r>
                      <a:endParaRPr lang="ru-RU" sz="19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157">
                <a:tc>
                  <a:txBody>
                    <a:bodyPr/>
                    <a:lstStyle/>
                    <a:p>
                      <a:pPr algn="ctr"/>
                      <a:r>
                        <a:rPr lang="en-GB" sz="1900" b="1">
                          <a:solidFill>
                            <a:srgbClr val="FFFF00"/>
                          </a:solidFill>
                          <a:effectLst/>
                        </a:rPr>
                        <a:t>is is not</a:t>
                      </a:r>
                      <a:endParaRPr lang="en-GB" sz="190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900" dirty="0" err="1" smtClean="0">
                          <a:effectLst/>
                        </a:rPr>
                        <a:t>тотожні</a:t>
                      </a:r>
                      <a:r>
                        <a:rPr lang="ru-RU" sz="1900" dirty="0" smtClean="0">
                          <a:effectLst/>
                        </a:rPr>
                        <a:t> </a:t>
                      </a:r>
                      <a:r>
                        <a:rPr lang="ru-RU" sz="1900" dirty="0" err="1" smtClean="0">
                          <a:effectLst/>
                        </a:rPr>
                        <a:t>оператори</a:t>
                      </a:r>
                      <a:endParaRPr lang="ru-RU" sz="19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157">
                <a:tc>
                  <a:txBody>
                    <a:bodyPr/>
                    <a:lstStyle/>
                    <a:p>
                      <a:pPr algn="ctr"/>
                      <a:r>
                        <a:rPr lang="en-GB" sz="1900" b="1">
                          <a:solidFill>
                            <a:srgbClr val="FFFF00"/>
                          </a:solidFill>
                          <a:effectLst/>
                        </a:rPr>
                        <a:t>in not in</a:t>
                      </a:r>
                      <a:endParaRPr lang="en-GB" sz="190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900" dirty="0" err="1" smtClean="0">
                          <a:effectLst/>
                        </a:rPr>
                        <a:t>Оператори</a:t>
                      </a:r>
                      <a:r>
                        <a:rPr lang="ru-RU" sz="1900" dirty="0" smtClean="0">
                          <a:effectLst/>
                        </a:rPr>
                        <a:t> членства</a:t>
                      </a:r>
                      <a:endParaRPr lang="ru-RU" sz="19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157">
                <a:tc>
                  <a:txBody>
                    <a:bodyPr/>
                    <a:lstStyle/>
                    <a:p>
                      <a:pPr algn="ctr"/>
                      <a:r>
                        <a:rPr lang="en-GB" sz="1900" b="1">
                          <a:solidFill>
                            <a:srgbClr val="FFFF00"/>
                          </a:solidFill>
                          <a:effectLst/>
                        </a:rPr>
                        <a:t>not or and</a:t>
                      </a:r>
                      <a:endParaRPr lang="en-GB" sz="190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900" dirty="0" err="1" smtClean="0">
                          <a:effectLst/>
                        </a:rPr>
                        <a:t>Логічні</a:t>
                      </a:r>
                      <a:r>
                        <a:rPr lang="ru-RU" sz="1900" dirty="0" smtClean="0">
                          <a:effectLst/>
                        </a:rPr>
                        <a:t> </a:t>
                      </a:r>
                      <a:r>
                        <a:rPr lang="ru-RU" sz="1900" dirty="0" err="1" smtClean="0">
                          <a:effectLst/>
                        </a:rPr>
                        <a:t>оператори</a:t>
                      </a:r>
                      <a:endParaRPr lang="ru-RU" sz="19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92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0" y="188913"/>
            <a:ext cx="9144000" cy="50482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3600" b="1" dirty="0" smtClean="0">
                <a:latin typeface="+mn-lt"/>
              </a:rPr>
              <a:t>Зміст</a:t>
            </a:r>
            <a:endParaRPr lang="uk-UA" sz="3600" b="1" dirty="0" smtClean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20838" y="1232654"/>
            <a:ext cx="4073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/>
              <a:t>Поняття алгоритму та вимоги до нього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5267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96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Оператор </a:t>
            </a:r>
            <a:r>
              <a:rPr lang="ru-RU" sz="3600" b="1" dirty="0" err="1" smtClean="0"/>
              <a:t>розгалуження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991359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1. </a:t>
            </a:r>
            <a:r>
              <a:rPr lang="ru-RU" sz="2000" b="1" dirty="0" err="1"/>
              <a:t>Конструкція</a:t>
            </a:r>
            <a:r>
              <a:rPr lang="ru-RU" sz="2000" b="1" dirty="0"/>
              <a:t> </a:t>
            </a:r>
            <a:r>
              <a:rPr lang="en-GB" sz="2000" b="1" dirty="0">
                <a:solidFill>
                  <a:srgbClr val="0000CC"/>
                </a:solidFill>
              </a:rPr>
              <a:t>if</a:t>
            </a:r>
          </a:p>
          <a:p>
            <a:r>
              <a:rPr lang="ru-RU" sz="2000" dirty="0"/>
              <a:t>Синтаксис оператора </a:t>
            </a:r>
            <a:r>
              <a:rPr lang="en-GB" sz="2000" dirty="0"/>
              <a:t>if </a:t>
            </a:r>
            <a:r>
              <a:rPr lang="ru-RU" sz="2000" dirty="0" err="1"/>
              <a:t>виглядає</a:t>
            </a:r>
            <a:r>
              <a:rPr lang="ru-RU" sz="2000" dirty="0"/>
              <a:t> так:</a:t>
            </a:r>
          </a:p>
          <a:p>
            <a:endParaRPr lang="en-GB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920875" y="5490448"/>
            <a:ext cx="506730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виразу</a:t>
            </a:r>
            <a:r>
              <a:rPr lang="ru-RU" dirty="0"/>
              <a:t>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поставити</a:t>
            </a:r>
            <a:r>
              <a:rPr lang="ru-RU" dirty="0"/>
              <a:t> </a:t>
            </a:r>
            <a:r>
              <a:rPr lang="ru-RU" dirty="0" err="1"/>
              <a:t>двокрапку</a:t>
            </a:r>
            <a:r>
              <a:rPr lang="ru-RU" dirty="0"/>
              <a:t> ":".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4700" y="5054010"/>
            <a:ext cx="1146175" cy="117199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56519" y="3022685"/>
            <a:ext cx="83543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Після</a:t>
            </a:r>
            <a:r>
              <a:rPr lang="ru-RU" dirty="0"/>
              <a:t> оператора </a:t>
            </a:r>
            <a:r>
              <a:rPr lang="en-GB" dirty="0"/>
              <a:t>if </a:t>
            </a:r>
            <a:r>
              <a:rPr lang="ru-RU" dirty="0" err="1"/>
              <a:t>записується</a:t>
            </a:r>
            <a:r>
              <a:rPr lang="ru-RU" dirty="0"/>
              <a:t> </a:t>
            </a:r>
            <a:r>
              <a:rPr lang="ru-RU" dirty="0" err="1"/>
              <a:t>логічне</a:t>
            </a:r>
            <a:r>
              <a:rPr lang="ru-RU" dirty="0"/>
              <a:t> </a:t>
            </a:r>
            <a:r>
              <a:rPr lang="ru-RU" dirty="0" err="1"/>
              <a:t>вираз</a:t>
            </a:r>
            <a:r>
              <a:rPr lang="ru-RU" dirty="0"/>
              <a:t>.</a:t>
            </a:r>
          </a:p>
          <a:p>
            <a:r>
              <a:rPr lang="ru-RU" dirty="0" err="1"/>
              <a:t>Логічний</a:t>
            </a:r>
            <a:r>
              <a:rPr lang="ru-RU" dirty="0"/>
              <a:t> </a:t>
            </a:r>
            <a:r>
              <a:rPr lang="ru-RU" dirty="0" err="1"/>
              <a:t>вираз</a:t>
            </a:r>
            <a:r>
              <a:rPr lang="ru-RU" dirty="0"/>
              <a:t> - </a:t>
            </a:r>
            <a:r>
              <a:rPr lang="ru-RU" dirty="0" err="1"/>
              <a:t>конструкція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, результатом </a:t>
            </a:r>
            <a:r>
              <a:rPr lang="ru-RU" dirty="0" err="1"/>
              <a:t>обчислення</a:t>
            </a:r>
            <a:r>
              <a:rPr lang="ru-RU" dirty="0"/>
              <a:t> </a:t>
            </a:r>
            <a:r>
              <a:rPr lang="ru-RU" dirty="0" err="1"/>
              <a:t>якої</a:t>
            </a:r>
            <a:r>
              <a:rPr lang="ru-RU" dirty="0"/>
              <a:t> є «</a:t>
            </a:r>
            <a:r>
              <a:rPr lang="ru-RU" dirty="0" err="1"/>
              <a:t>істина</a:t>
            </a:r>
            <a:r>
              <a:rPr lang="ru-RU" dirty="0"/>
              <a:t>» </a:t>
            </a:r>
            <a:r>
              <a:rPr lang="ru-RU" dirty="0" err="1"/>
              <a:t>або</a:t>
            </a:r>
            <a:r>
              <a:rPr lang="ru-RU" dirty="0"/>
              <a:t> «</a:t>
            </a:r>
            <a:r>
              <a:rPr lang="ru-RU" dirty="0" err="1"/>
              <a:t>хибність</a:t>
            </a:r>
            <a:r>
              <a:rPr lang="ru-RU" dirty="0"/>
              <a:t>».</a:t>
            </a:r>
          </a:p>
          <a:p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вираз</a:t>
            </a:r>
            <a:r>
              <a:rPr lang="ru-RU" dirty="0"/>
              <a:t> </a:t>
            </a:r>
            <a:r>
              <a:rPr lang="ru-RU" dirty="0" err="1"/>
              <a:t>істинний</a:t>
            </a:r>
            <a:r>
              <a:rPr lang="ru-RU" dirty="0"/>
              <a:t>, то </a:t>
            </a:r>
            <a:r>
              <a:rPr lang="ru-RU" dirty="0" err="1"/>
              <a:t>виконуються</a:t>
            </a:r>
            <a:r>
              <a:rPr lang="ru-RU" dirty="0"/>
              <a:t> </a:t>
            </a:r>
            <a:r>
              <a:rPr lang="ru-RU" dirty="0" err="1"/>
              <a:t>інструкції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визначаються</a:t>
            </a:r>
            <a:r>
              <a:rPr lang="ru-RU" dirty="0"/>
              <a:t> </a:t>
            </a:r>
            <a:r>
              <a:rPr lang="ru-RU" dirty="0" err="1"/>
              <a:t>даними</a:t>
            </a:r>
            <a:r>
              <a:rPr lang="ru-RU" dirty="0"/>
              <a:t> оператором. </a:t>
            </a:r>
          </a:p>
          <a:p>
            <a:r>
              <a:rPr lang="ru-RU" dirty="0" err="1"/>
              <a:t>Вираз</a:t>
            </a:r>
            <a:r>
              <a:rPr lang="ru-RU" dirty="0"/>
              <a:t> є </a:t>
            </a:r>
            <a:r>
              <a:rPr lang="ru-RU" b="1" dirty="0" err="1">
                <a:solidFill>
                  <a:srgbClr val="0000CC"/>
                </a:solidFill>
              </a:rPr>
              <a:t>істинним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результатом є число </a:t>
            </a:r>
            <a:r>
              <a:rPr lang="ru-RU" b="1" dirty="0">
                <a:solidFill>
                  <a:srgbClr val="0000CC"/>
                </a:solidFill>
              </a:rPr>
              <a:t>не </a:t>
            </a:r>
            <a:r>
              <a:rPr lang="ru-RU" b="1" dirty="0" err="1">
                <a:solidFill>
                  <a:srgbClr val="0000CC"/>
                </a:solidFill>
              </a:rPr>
              <a:t>рівне</a:t>
            </a:r>
            <a:r>
              <a:rPr lang="ru-RU" b="1" dirty="0">
                <a:solidFill>
                  <a:srgbClr val="0000CC"/>
                </a:solidFill>
              </a:rPr>
              <a:t> нулю</a:t>
            </a:r>
            <a:r>
              <a:rPr lang="ru-RU" dirty="0"/>
              <a:t>, </a:t>
            </a:r>
            <a:r>
              <a:rPr lang="ru-RU" dirty="0" err="1"/>
              <a:t>непорожній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,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логічне</a:t>
            </a:r>
            <a:r>
              <a:rPr lang="ru-RU" dirty="0"/>
              <a:t> </a:t>
            </a:r>
            <a:r>
              <a:rPr lang="en-GB" dirty="0"/>
              <a:t>True. 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343400" y="1268358"/>
            <a:ext cx="2387600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CC"/>
                </a:solidFill>
              </a:rPr>
              <a:t>if </a:t>
            </a:r>
            <a:r>
              <a:rPr lang="ru-RU" dirty="0" err="1">
                <a:solidFill>
                  <a:srgbClr val="0000CC"/>
                </a:solidFill>
              </a:rPr>
              <a:t>логічне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вираз</a:t>
            </a:r>
            <a:r>
              <a:rPr lang="ru-RU" dirty="0">
                <a:solidFill>
                  <a:srgbClr val="0000CC"/>
                </a:solidFill>
              </a:rPr>
              <a:t>:</a:t>
            </a:r>
          </a:p>
          <a:p>
            <a:pPr algn="ctr"/>
            <a:r>
              <a:rPr lang="ru-RU" dirty="0">
                <a:solidFill>
                  <a:srgbClr val="0000CC"/>
                </a:solidFill>
              </a:rPr>
              <a:t>    команда_1</a:t>
            </a:r>
          </a:p>
          <a:p>
            <a:pPr algn="ctr"/>
            <a:r>
              <a:rPr lang="ru-RU" dirty="0">
                <a:solidFill>
                  <a:srgbClr val="0000CC"/>
                </a:solidFill>
              </a:rPr>
              <a:t>    команда_2</a:t>
            </a:r>
          </a:p>
          <a:p>
            <a:pPr algn="ctr"/>
            <a:r>
              <a:rPr lang="ru-RU" dirty="0">
                <a:solidFill>
                  <a:srgbClr val="0000CC"/>
                </a:solidFill>
              </a:rPr>
              <a:t>    ...</a:t>
            </a:r>
          </a:p>
          <a:p>
            <a:pPr algn="ctr"/>
            <a:r>
              <a:rPr lang="ru-RU" dirty="0">
                <a:solidFill>
                  <a:srgbClr val="0000CC"/>
                </a:solidFill>
              </a:rPr>
              <a:t>    команда_</a:t>
            </a:r>
            <a:r>
              <a:rPr lang="en-GB" dirty="0">
                <a:solidFill>
                  <a:srgbClr val="0000CC"/>
                </a:solidFill>
              </a:rPr>
              <a:t>n</a:t>
            </a:r>
            <a:endParaRPr lang="en-GB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763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9633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/>
              <a:t>Приклад </a:t>
            </a:r>
            <a:r>
              <a:rPr lang="ru-RU" sz="3200" b="1" dirty="0" err="1" smtClean="0"/>
              <a:t>застосування</a:t>
            </a:r>
            <a:r>
              <a:rPr lang="ru-RU" sz="3200" b="1" dirty="0" smtClean="0"/>
              <a:t> оператора </a:t>
            </a:r>
            <a:r>
              <a:rPr lang="ru-RU" sz="3200" b="1" dirty="0" err="1" smtClean="0"/>
              <a:t>розгалуження</a:t>
            </a:r>
            <a:endParaRPr lang="ru-RU" sz="32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3849"/>
            <a:ext cx="4216400" cy="20637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30200" y="988536"/>
            <a:ext cx="86995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rgbClr val="000000"/>
                </a:solidFill>
              </a:rPr>
              <a:t>Програма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запитує</a:t>
            </a:r>
            <a:r>
              <a:rPr lang="ru-RU" sz="2000" dirty="0">
                <a:solidFill>
                  <a:srgbClr val="000000"/>
                </a:solidFill>
              </a:rPr>
              <a:t> у </a:t>
            </a:r>
            <a:r>
              <a:rPr lang="ru-RU" sz="2000" dirty="0" err="1">
                <a:solidFill>
                  <a:srgbClr val="000000"/>
                </a:solidFill>
              </a:rPr>
              <a:t>користувача</a:t>
            </a:r>
            <a:r>
              <a:rPr lang="ru-RU" sz="2000" dirty="0">
                <a:solidFill>
                  <a:srgbClr val="000000"/>
                </a:solidFill>
              </a:rPr>
              <a:t> два числа, </a:t>
            </a:r>
            <a:r>
              <a:rPr lang="ru-RU" sz="2000" dirty="0" err="1" smtClean="0">
                <a:solidFill>
                  <a:srgbClr val="000000"/>
                </a:solidFill>
              </a:rPr>
              <a:t>порівнює</a:t>
            </a:r>
            <a:r>
              <a:rPr lang="ru-RU" sz="2000" dirty="0" smtClean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їх</a:t>
            </a:r>
            <a:r>
              <a:rPr lang="ru-RU" sz="2000" dirty="0">
                <a:solidFill>
                  <a:srgbClr val="000000"/>
                </a:solidFill>
              </a:rPr>
              <a:t> і </a:t>
            </a:r>
            <a:r>
              <a:rPr lang="ru-RU" sz="2000" dirty="0" err="1">
                <a:solidFill>
                  <a:srgbClr val="000000"/>
                </a:solidFill>
              </a:rPr>
              <a:t>якщо</a:t>
            </a:r>
            <a:r>
              <a:rPr lang="ru-RU" sz="2000" dirty="0">
                <a:solidFill>
                  <a:srgbClr val="000000"/>
                </a:solidFill>
              </a:rPr>
              <a:t> числа </a:t>
            </a:r>
            <a:r>
              <a:rPr lang="ru-RU" sz="2000" dirty="0" err="1">
                <a:solidFill>
                  <a:srgbClr val="000000"/>
                </a:solidFill>
              </a:rPr>
              <a:t>рівні</a:t>
            </a:r>
            <a:r>
              <a:rPr lang="ru-RU" sz="2000" dirty="0" smtClean="0">
                <a:solidFill>
                  <a:srgbClr val="000000"/>
                </a:solidFill>
              </a:rPr>
              <a:t>,, </a:t>
            </a:r>
            <a:r>
              <a:rPr lang="ru-RU" sz="2000" dirty="0">
                <a:solidFill>
                  <a:srgbClr val="000000"/>
                </a:solidFill>
              </a:rPr>
              <a:t>то </a:t>
            </a:r>
            <a:r>
              <a:rPr lang="ru-RU" sz="2000" dirty="0" err="1">
                <a:solidFill>
                  <a:srgbClr val="000000"/>
                </a:solidFill>
              </a:rPr>
              <a:t>виводиться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відповідне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повідомлення</a:t>
            </a:r>
            <a:r>
              <a:rPr lang="ru-RU" sz="2000" dirty="0">
                <a:solidFill>
                  <a:srgbClr val="000000"/>
                </a:solidFill>
              </a:rPr>
              <a:t>.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545" y="1903849"/>
            <a:ext cx="4852455" cy="299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82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1600" y="1046345"/>
            <a:ext cx="9042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2. </a:t>
            </a:r>
            <a:r>
              <a:rPr lang="ru-RU" sz="2000" b="1" dirty="0" err="1"/>
              <a:t>Конструкція</a:t>
            </a:r>
            <a:r>
              <a:rPr lang="ru-RU" sz="2000" b="1" dirty="0"/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if</a:t>
            </a:r>
            <a:r>
              <a:rPr lang="ru-RU" sz="2000" b="1" dirty="0">
                <a:solidFill>
                  <a:srgbClr val="0000CC"/>
                </a:solidFill>
              </a:rPr>
              <a:t> - </a:t>
            </a:r>
            <a:r>
              <a:rPr lang="ru-RU" sz="2000" b="1" dirty="0" err="1">
                <a:solidFill>
                  <a:srgbClr val="0000CC"/>
                </a:solidFill>
              </a:rPr>
              <a:t>else</a:t>
            </a:r>
            <a:endParaRPr lang="ru-RU" sz="2000" b="1" dirty="0">
              <a:solidFill>
                <a:srgbClr val="0000CC"/>
              </a:solidFill>
            </a:endParaRPr>
          </a:p>
          <a:p>
            <a:r>
              <a:rPr lang="ru-RU" sz="2000" dirty="0" err="1" smtClean="0"/>
              <a:t>Якщо</a:t>
            </a:r>
            <a:r>
              <a:rPr lang="ru-RU" sz="2000" dirty="0" smtClean="0"/>
              <a:t> </a:t>
            </a:r>
            <a:r>
              <a:rPr lang="ru-RU" sz="2000" dirty="0"/>
              <a:t>при </a:t>
            </a:r>
            <a:r>
              <a:rPr lang="ru-RU" sz="2000" dirty="0" err="1" smtClean="0"/>
              <a:t>істинні</a:t>
            </a:r>
            <a:r>
              <a:rPr lang="ru-RU" sz="2000" dirty="0" smtClean="0"/>
              <a:t> </a:t>
            </a:r>
            <a:r>
              <a:rPr lang="ru-RU" sz="2000" dirty="0" err="1" smtClean="0"/>
              <a:t>умові</a:t>
            </a:r>
            <a:r>
              <a:rPr lang="ru-RU" sz="2000" dirty="0" smtClean="0"/>
              <a:t> </a:t>
            </a:r>
            <a:r>
              <a:rPr lang="ru-RU" sz="2000" dirty="0" err="1"/>
              <a:t>потрібно</a:t>
            </a:r>
            <a:r>
              <a:rPr lang="ru-RU" sz="2000" dirty="0"/>
              <a:t> </a:t>
            </a:r>
            <a:r>
              <a:rPr lang="ru-RU" sz="2000" dirty="0" err="1"/>
              <a:t>виконати</a:t>
            </a:r>
            <a:r>
              <a:rPr lang="ru-RU" sz="2000" dirty="0"/>
              <a:t> один </a:t>
            </a:r>
            <a:r>
              <a:rPr lang="ru-RU" sz="2000" dirty="0" err="1"/>
              <a:t>набір</a:t>
            </a:r>
            <a:r>
              <a:rPr lang="ru-RU" sz="2000" dirty="0"/>
              <a:t> </a:t>
            </a:r>
            <a:r>
              <a:rPr lang="ru-RU" sz="2000" dirty="0" err="1"/>
              <a:t>інструкцій</a:t>
            </a:r>
            <a:r>
              <a:rPr lang="ru-RU" sz="2000" dirty="0"/>
              <a:t>, при </a:t>
            </a:r>
            <a:r>
              <a:rPr lang="ru-RU" sz="2000" dirty="0" err="1" smtClean="0"/>
              <a:t>помилковій</a:t>
            </a:r>
            <a:r>
              <a:rPr lang="ru-RU" sz="2000" dirty="0" smtClean="0"/>
              <a:t> – </a:t>
            </a:r>
            <a:r>
              <a:rPr lang="ru-RU" sz="2000" dirty="0" err="1" smtClean="0"/>
              <a:t>інший</a:t>
            </a:r>
            <a:r>
              <a:rPr lang="ru-RU" sz="2000" dirty="0" smtClean="0"/>
              <a:t>, то </a:t>
            </a:r>
            <a:r>
              <a:rPr lang="ru-RU" sz="2000" dirty="0" err="1"/>
              <a:t>використовується</a:t>
            </a:r>
            <a:r>
              <a:rPr lang="ru-RU" sz="2000" dirty="0"/>
              <a:t> </a:t>
            </a:r>
            <a:r>
              <a:rPr lang="ru-RU" sz="2000" dirty="0" err="1"/>
              <a:t>конструкція</a:t>
            </a:r>
            <a:r>
              <a:rPr lang="ru-RU" sz="2000" dirty="0"/>
              <a:t> </a:t>
            </a:r>
            <a:r>
              <a:rPr lang="ru-RU" sz="2000" dirty="0" err="1">
                <a:solidFill>
                  <a:srgbClr val="0000CC"/>
                </a:solidFill>
              </a:rPr>
              <a:t>if</a:t>
            </a:r>
            <a:r>
              <a:rPr lang="ru-RU" sz="2000" dirty="0">
                <a:solidFill>
                  <a:srgbClr val="0000CC"/>
                </a:solidFill>
              </a:rPr>
              <a:t> - </a:t>
            </a:r>
            <a:r>
              <a:rPr lang="ru-RU" sz="2000" dirty="0" err="1">
                <a:solidFill>
                  <a:srgbClr val="0000CC"/>
                </a:solidFill>
              </a:rPr>
              <a:t>else</a:t>
            </a:r>
            <a:r>
              <a:rPr lang="ru-RU" sz="2000" dirty="0">
                <a:solidFill>
                  <a:srgbClr val="0000CC"/>
                </a:solidFill>
              </a:rPr>
              <a:t>.</a:t>
            </a:r>
          </a:p>
          <a:p>
            <a:endParaRPr lang="ru-RU" sz="2000" dirty="0"/>
          </a:p>
          <a:p>
            <a:r>
              <a:rPr lang="ru-RU" sz="2000" dirty="0"/>
              <a:t>Синтаксис оператора </a:t>
            </a:r>
            <a:r>
              <a:rPr lang="ru-RU" sz="2000" dirty="0" err="1">
                <a:solidFill>
                  <a:srgbClr val="0000CC"/>
                </a:solidFill>
              </a:rPr>
              <a:t>if</a:t>
            </a:r>
            <a:r>
              <a:rPr lang="ru-RU" sz="2000" dirty="0">
                <a:solidFill>
                  <a:srgbClr val="0000CC"/>
                </a:solidFill>
              </a:rPr>
              <a:t> - </a:t>
            </a:r>
            <a:r>
              <a:rPr lang="ru-RU" sz="2000" dirty="0" err="1">
                <a:solidFill>
                  <a:srgbClr val="0000CC"/>
                </a:solidFill>
              </a:rPr>
              <a:t>else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/>
              <a:t>виглядає</a:t>
            </a:r>
            <a:r>
              <a:rPr lang="ru-RU" sz="2000" dirty="0"/>
              <a:t> так</a:t>
            </a:r>
            <a:r>
              <a:rPr lang="ru-RU" sz="2000" dirty="0" smtClean="0"/>
              <a:t>: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96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Альтернативний</a:t>
            </a:r>
            <a:r>
              <a:rPr lang="ru-RU" sz="3600" b="1" dirty="0" smtClean="0"/>
              <a:t> оператор </a:t>
            </a:r>
            <a:r>
              <a:rPr lang="ru-RU" sz="3600" b="1" dirty="0" err="1" smtClean="0"/>
              <a:t>розгалуження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67000" y="2881241"/>
            <a:ext cx="2311400" cy="286232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CC"/>
                </a:solidFill>
              </a:rPr>
              <a:t>if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логічне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вираз</a:t>
            </a:r>
            <a:r>
              <a:rPr lang="ru-RU" dirty="0">
                <a:solidFill>
                  <a:srgbClr val="0000CC"/>
                </a:solidFill>
              </a:rPr>
              <a:t>:</a:t>
            </a:r>
          </a:p>
          <a:p>
            <a:r>
              <a:rPr lang="ru-RU" dirty="0">
                <a:solidFill>
                  <a:srgbClr val="0000CC"/>
                </a:solidFill>
              </a:rPr>
              <a:t>    команда_1</a:t>
            </a:r>
          </a:p>
          <a:p>
            <a:r>
              <a:rPr lang="ru-RU" dirty="0">
                <a:solidFill>
                  <a:srgbClr val="0000CC"/>
                </a:solidFill>
              </a:rPr>
              <a:t>    команда_2</a:t>
            </a:r>
          </a:p>
          <a:p>
            <a:r>
              <a:rPr lang="ru-RU" dirty="0">
                <a:solidFill>
                  <a:srgbClr val="0000CC"/>
                </a:solidFill>
              </a:rPr>
              <a:t>    ...</a:t>
            </a:r>
          </a:p>
          <a:p>
            <a:r>
              <a:rPr lang="ru-RU" dirty="0">
                <a:solidFill>
                  <a:srgbClr val="0000CC"/>
                </a:solidFill>
              </a:rPr>
              <a:t>    </a:t>
            </a:r>
            <a:r>
              <a:rPr lang="ru-RU" dirty="0" err="1">
                <a:solidFill>
                  <a:srgbClr val="0000CC"/>
                </a:solidFill>
              </a:rPr>
              <a:t>команда_n</a:t>
            </a:r>
            <a:endParaRPr lang="ru-RU" dirty="0">
              <a:solidFill>
                <a:srgbClr val="0000CC"/>
              </a:solidFill>
            </a:endParaRPr>
          </a:p>
          <a:p>
            <a:r>
              <a:rPr lang="ru-RU" dirty="0" err="1">
                <a:solidFill>
                  <a:srgbClr val="0000CC"/>
                </a:solidFill>
              </a:rPr>
              <a:t>else</a:t>
            </a:r>
            <a:r>
              <a:rPr lang="ru-RU" dirty="0">
                <a:solidFill>
                  <a:srgbClr val="0000CC"/>
                </a:solidFill>
              </a:rPr>
              <a:t>:</a:t>
            </a:r>
          </a:p>
          <a:p>
            <a:r>
              <a:rPr lang="ru-RU" dirty="0">
                <a:solidFill>
                  <a:srgbClr val="0000CC"/>
                </a:solidFill>
              </a:rPr>
              <a:t>    команда_1</a:t>
            </a:r>
          </a:p>
          <a:p>
            <a:r>
              <a:rPr lang="ru-RU" dirty="0">
                <a:solidFill>
                  <a:srgbClr val="0000CC"/>
                </a:solidFill>
              </a:rPr>
              <a:t>    команда_2</a:t>
            </a:r>
          </a:p>
          <a:p>
            <a:r>
              <a:rPr lang="ru-RU" dirty="0">
                <a:solidFill>
                  <a:srgbClr val="0000CC"/>
                </a:solidFill>
              </a:rPr>
              <a:t>    ...</a:t>
            </a:r>
          </a:p>
          <a:p>
            <a:r>
              <a:rPr lang="ru-RU" dirty="0">
                <a:solidFill>
                  <a:srgbClr val="0000CC"/>
                </a:solidFill>
              </a:rPr>
              <a:t>    </a:t>
            </a:r>
            <a:r>
              <a:rPr lang="ru-RU" dirty="0" err="1">
                <a:solidFill>
                  <a:srgbClr val="0000CC"/>
                </a:solidFill>
              </a:rPr>
              <a:t>команда_n</a:t>
            </a:r>
            <a:endParaRPr 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71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1600" y="1046345"/>
            <a:ext cx="904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2. </a:t>
            </a:r>
            <a:r>
              <a:rPr lang="ru-RU" sz="2000" b="1" dirty="0" err="1"/>
              <a:t>Конструкція</a:t>
            </a:r>
            <a:r>
              <a:rPr lang="ru-RU" sz="2000" b="1" dirty="0"/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if</a:t>
            </a:r>
            <a:r>
              <a:rPr lang="ru-RU" sz="2000" b="1" dirty="0">
                <a:solidFill>
                  <a:srgbClr val="0000CC"/>
                </a:solidFill>
              </a:rPr>
              <a:t> - </a:t>
            </a:r>
            <a:r>
              <a:rPr lang="ru-RU" sz="2000" b="1" dirty="0" err="1" smtClean="0">
                <a:solidFill>
                  <a:srgbClr val="0000CC"/>
                </a:solidFill>
              </a:rPr>
              <a:t>else</a:t>
            </a:r>
            <a:endParaRPr lang="ru-RU" sz="2000" b="1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96334"/>
            <a:ext cx="9144000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000" b="1" dirty="0" smtClean="0"/>
              <a:t>Приклад</a:t>
            </a:r>
            <a:r>
              <a:rPr lang="ru-RU" sz="3100" b="1" dirty="0" smtClean="0"/>
              <a:t> альтернативного  оператора </a:t>
            </a:r>
            <a:r>
              <a:rPr lang="ru-RU" sz="3100" b="1" dirty="0" err="1" smtClean="0"/>
              <a:t>розгалуження</a:t>
            </a:r>
            <a:endParaRPr lang="ru-RU" sz="31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1600" y="1446455"/>
            <a:ext cx="904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Програма</a:t>
            </a:r>
            <a:r>
              <a:rPr lang="ru-RU" dirty="0"/>
              <a:t> </a:t>
            </a:r>
            <a:r>
              <a:rPr lang="ru-RU" dirty="0" err="1"/>
              <a:t>запитує</a:t>
            </a:r>
            <a:r>
              <a:rPr lang="ru-RU" dirty="0"/>
              <a:t> у </a:t>
            </a:r>
            <a:r>
              <a:rPr lang="ru-RU" dirty="0" err="1"/>
              <a:t>користувача</a:t>
            </a:r>
            <a:r>
              <a:rPr lang="ru-RU" dirty="0"/>
              <a:t> два числа, </a:t>
            </a:r>
            <a:r>
              <a:rPr lang="ru-RU" dirty="0" err="1" smtClean="0"/>
              <a:t>порівнює</a:t>
            </a:r>
            <a:r>
              <a:rPr lang="ru-RU" dirty="0" smtClean="0"/>
              <a:t> </a:t>
            </a:r>
            <a:r>
              <a:rPr lang="ru-RU" dirty="0" err="1"/>
              <a:t>їх</a:t>
            </a:r>
            <a:r>
              <a:rPr lang="ru-RU" dirty="0"/>
              <a:t> і </a:t>
            </a:r>
            <a:r>
              <a:rPr lang="ru-RU" dirty="0" err="1"/>
              <a:t>якщо</a:t>
            </a:r>
            <a:r>
              <a:rPr lang="ru-RU" dirty="0"/>
              <a:t> числа </a:t>
            </a:r>
            <a:r>
              <a:rPr lang="ru-RU" dirty="0" err="1"/>
              <a:t>рівні</a:t>
            </a:r>
            <a:r>
              <a:rPr lang="ru-RU" dirty="0"/>
              <a:t>, </a:t>
            </a:r>
            <a:r>
              <a:rPr lang="ru-RU" dirty="0" err="1" smtClean="0"/>
              <a:t>виводиться</a:t>
            </a:r>
            <a:r>
              <a:rPr lang="ru-RU" dirty="0" smtClean="0"/>
              <a:t> </a:t>
            </a:r>
            <a:r>
              <a:rPr lang="ru-RU" dirty="0" err="1"/>
              <a:t>відповідне</a:t>
            </a:r>
            <a:r>
              <a:rPr lang="ru-RU" dirty="0"/>
              <a:t> </a:t>
            </a:r>
            <a:r>
              <a:rPr lang="ru-RU" dirty="0" err="1"/>
              <a:t>повідомлення</a:t>
            </a:r>
            <a:r>
              <a:rPr lang="ru-RU" dirty="0"/>
              <a:t>. В </a:t>
            </a:r>
            <a:r>
              <a:rPr lang="ru-RU" dirty="0" err="1"/>
              <a:t>іншому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</a:t>
            </a:r>
            <a:r>
              <a:rPr lang="ru-RU" dirty="0" err="1" smtClean="0"/>
              <a:t>виводиться</a:t>
            </a:r>
            <a:r>
              <a:rPr lang="ru-RU" dirty="0" smtClean="0"/>
              <a:t> </a:t>
            </a:r>
            <a:r>
              <a:rPr lang="ru-RU" dirty="0" err="1" smtClean="0"/>
              <a:t>повідомлення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числа не </a:t>
            </a:r>
            <a:r>
              <a:rPr lang="ru-RU" dirty="0" err="1"/>
              <a:t>рівні</a:t>
            </a:r>
            <a:r>
              <a:rPr lang="ru-RU" dirty="0"/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2266260"/>
            <a:ext cx="3839485" cy="242003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492896"/>
            <a:ext cx="4267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18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579785" y="1307346"/>
            <a:ext cx="3596487" cy="480131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b="1" dirty="0" err="1" smtClean="0">
                <a:solidFill>
                  <a:srgbClr val="0000CC"/>
                </a:solidFill>
              </a:rPr>
              <a:t>if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логічне</a:t>
            </a:r>
            <a:r>
              <a:rPr lang="ru-RU" dirty="0">
                <a:solidFill>
                  <a:srgbClr val="0000CC"/>
                </a:solidFill>
              </a:rPr>
              <a:t> вираз_1:</a:t>
            </a:r>
          </a:p>
          <a:p>
            <a:r>
              <a:rPr lang="ru-RU" dirty="0">
                <a:solidFill>
                  <a:srgbClr val="0000CC"/>
                </a:solidFill>
              </a:rPr>
              <a:t>     команда_1</a:t>
            </a:r>
          </a:p>
          <a:p>
            <a:r>
              <a:rPr lang="ru-RU" dirty="0">
                <a:solidFill>
                  <a:srgbClr val="0000CC"/>
                </a:solidFill>
              </a:rPr>
              <a:t>          ...</a:t>
            </a:r>
          </a:p>
          <a:p>
            <a:r>
              <a:rPr lang="ru-RU" dirty="0">
                <a:solidFill>
                  <a:srgbClr val="0000CC"/>
                </a:solidFill>
              </a:rPr>
              <a:t>     </a:t>
            </a:r>
            <a:r>
              <a:rPr lang="ru-RU" dirty="0" err="1">
                <a:solidFill>
                  <a:srgbClr val="0000CC"/>
                </a:solidFill>
              </a:rPr>
              <a:t>команда_n</a:t>
            </a:r>
            <a:endParaRPr lang="ru-RU" dirty="0">
              <a:solidFill>
                <a:srgbClr val="0000CC"/>
              </a:solidFill>
            </a:endParaRPr>
          </a:p>
          <a:p>
            <a:r>
              <a:rPr lang="ru-RU" b="1" dirty="0" err="1">
                <a:solidFill>
                  <a:srgbClr val="0000CC"/>
                </a:solidFill>
              </a:rPr>
              <a:t>elif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логічне</a:t>
            </a:r>
            <a:r>
              <a:rPr lang="ru-RU" dirty="0">
                <a:solidFill>
                  <a:srgbClr val="0000CC"/>
                </a:solidFill>
              </a:rPr>
              <a:t> вираженіе_2:</a:t>
            </a:r>
          </a:p>
          <a:p>
            <a:r>
              <a:rPr lang="ru-RU" dirty="0">
                <a:solidFill>
                  <a:srgbClr val="0000CC"/>
                </a:solidFill>
              </a:rPr>
              <a:t>     команда_1</a:t>
            </a:r>
          </a:p>
          <a:p>
            <a:r>
              <a:rPr lang="ru-RU" dirty="0">
                <a:solidFill>
                  <a:srgbClr val="0000CC"/>
                </a:solidFill>
              </a:rPr>
              <a:t>         ...</a:t>
            </a:r>
          </a:p>
          <a:p>
            <a:r>
              <a:rPr lang="ru-RU" dirty="0">
                <a:solidFill>
                  <a:srgbClr val="0000CC"/>
                </a:solidFill>
              </a:rPr>
              <a:t>     </a:t>
            </a:r>
            <a:r>
              <a:rPr lang="ru-RU" dirty="0" err="1">
                <a:solidFill>
                  <a:srgbClr val="0000CC"/>
                </a:solidFill>
              </a:rPr>
              <a:t>команда_n</a:t>
            </a:r>
            <a:endParaRPr lang="ru-RU" dirty="0">
              <a:solidFill>
                <a:srgbClr val="0000CC"/>
              </a:solidFill>
            </a:endParaRPr>
          </a:p>
          <a:p>
            <a:r>
              <a:rPr lang="ru-RU" b="1" dirty="0" err="1">
                <a:solidFill>
                  <a:srgbClr val="0000CC"/>
                </a:solidFill>
              </a:rPr>
              <a:t>elif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логічне</a:t>
            </a:r>
            <a:r>
              <a:rPr lang="ru-RU" dirty="0">
                <a:solidFill>
                  <a:srgbClr val="0000CC"/>
                </a:solidFill>
              </a:rPr>
              <a:t> вираженіе_3:</a:t>
            </a:r>
          </a:p>
          <a:p>
            <a:r>
              <a:rPr lang="ru-RU" dirty="0">
                <a:solidFill>
                  <a:srgbClr val="0000CC"/>
                </a:solidFill>
              </a:rPr>
              <a:t>     команда_1</a:t>
            </a:r>
          </a:p>
          <a:p>
            <a:r>
              <a:rPr lang="ru-RU" dirty="0">
                <a:solidFill>
                  <a:srgbClr val="0000CC"/>
                </a:solidFill>
              </a:rPr>
              <a:t>        ...</a:t>
            </a:r>
          </a:p>
          <a:p>
            <a:r>
              <a:rPr lang="ru-RU" dirty="0">
                <a:solidFill>
                  <a:srgbClr val="0000CC"/>
                </a:solidFill>
              </a:rPr>
              <a:t>     </a:t>
            </a:r>
            <a:r>
              <a:rPr lang="ru-RU" dirty="0" err="1">
                <a:solidFill>
                  <a:srgbClr val="0000CC"/>
                </a:solidFill>
              </a:rPr>
              <a:t>команда_n</a:t>
            </a:r>
            <a:endParaRPr lang="ru-RU" dirty="0">
              <a:solidFill>
                <a:srgbClr val="0000CC"/>
              </a:solidFill>
            </a:endParaRPr>
          </a:p>
          <a:p>
            <a:r>
              <a:rPr lang="ru-RU" b="1" dirty="0" err="1">
                <a:solidFill>
                  <a:srgbClr val="0000CC"/>
                </a:solidFill>
              </a:rPr>
              <a:t>else</a:t>
            </a:r>
            <a:r>
              <a:rPr lang="ru-RU" b="1" dirty="0">
                <a:solidFill>
                  <a:srgbClr val="0000CC"/>
                </a:solidFill>
              </a:rPr>
              <a:t>:</a:t>
            </a:r>
          </a:p>
          <a:p>
            <a:r>
              <a:rPr lang="ru-RU" dirty="0">
                <a:solidFill>
                  <a:srgbClr val="0000CC"/>
                </a:solidFill>
              </a:rPr>
              <a:t>     команда_1</a:t>
            </a:r>
          </a:p>
          <a:p>
            <a:r>
              <a:rPr lang="ru-RU" dirty="0">
                <a:solidFill>
                  <a:srgbClr val="0000CC"/>
                </a:solidFill>
              </a:rPr>
              <a:t>     команда_2</a:t>
            </a:r>
          </a:p>
          <a:p>
            <a:r>
              <a:rPr lang="ru-RU" dirty="0">
                <a:solidFill>
                  <a:srgbClr val="0000CC"/>
                </a:solidFill>
              </a:rPr>
              <a:t>     ...</a:t>
            </a:r>
          </a:p>
          <a:p>
            <a:r>
              <a:rPr lang="ru-RU" dirty="0">
                <a:solidFill>
                  <a:srgbClr val="0000CC"/>
                </a:solidFill>
              </a:rPr>
              <a:t>     </a:t>
            </a:r>
            <a:r>
              <a:rPr lang="ru-RU" dirty="0" err="1">
                <a:solidFill>
                  <a:srgbClr val="0000CC"/>
                </a:solidFill>
              </a:rPr>
              <a:t>команда_n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9633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 smtClean="0"/>
              <a:t>Мультіальтернативний</a:t>
            </a:r>
            <a:r>
              <a:rPr lang="ru-RU" sz="3200" b="1" dirty="0" smtClean="0"/>
              <a:t> оператор </a:t>
            </a:r>
            <a:r>
              <a:rPr lang="ru-RU" sz="3200" b="1" dirty="0" err="1" smtClean="0"/>
              <a:t>розгалуження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1450" y="10266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>
                <a:solidFill>
                  <a:srgbClr val="0000CC"/>
                </a:solidFill>
              </a:rPr>
              <a:t>3. </a:t>
            </a:r>
            <a:r>
              <a:rPr lang="ru-RU" b="1" dirty="0" err="1">
                <a:solidFill>
                  <a:srgbClr val="0000CC"/>
                </a:solidFill>
              </a:rPr>
              <a:t>Конструкція</a:t>
            </a:r>
            <a:r>
              <a:rPr lang="ru-RU" b="1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if</a:t>
            </a:r>
            <a:r>
              <a:rPr lang="ru-RU" b="1" dirty="0">
                <a:solidFill>
                  <a:srgbClr val="0000CC"/>
                </a:solidFill>
              </a:rPr>
              <a:t> - </a:t>
            </a:r>
            <a:r>
              <a:rPr lang="ru-RU" b="1" dirty="0" err="1">
                <a:solidFill>
                  <a:srgbClr val="0000CC"/>
                </a:solidFill>
              </a:rPr>
              <a:t>elif</a:t>
            </a:r>
            <a:r>
              <a:rPr lang="ru-RU" b="1" dirty="0">
                <a:solidFill>
                  <a:srgbClr val="0000CC"/>
                </a:solidFill>
              </a:rPr>
              <a:t> </a:t>
            </a:r>
            <a:r>
              <a:rPr lang="ru-RU" b="1" dirty="0" smtClean="0">
                <a:solidFill>
                  <a:srgbClr val="0000CC"/>
                </a:solidFill>
              </a:rPr>
              <a:t>– </a:t>
            </a:r>
            <a:r>
              <a:rPr lang="ru-RU" b="1" dirty="0" err="1" smtClean="0">
                <a:solidFill>
                  <a:srgbClr val="0000CC"/>
                </a:solidFill>
              </a:rPr>
              <a:t>else</a:t>
            </a:r>
            <a:endParaRPr lang="ru-RU" b="1" dirty="0" smtClean="0">
              <a:solidFill>
                <a:srgbClr val="0000CC"/>
              </a:solidFill>
            </a:endParaRPr>
          </a:p>
          <a:p>
            <a:endParaRPr lang="ru-RU" b="1" dirty="0">
              <a:solidFill>
                <a:srgbClr val="0000CC"/>
              </a:solidFill>
            </a:endParaRPr>
          </a:p>
          <a:p>
            <a:r>
              <a:rPr lang="ru-RU" dirty="0" smtClean="0"/>
              <a:t> </a:t>
            </a:r>
            <a:r>
              <a:rPr lang="ru-RU" dirty="0"/>
              <a:t>Для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вибору</a:t>
            </a:r>
            <a:r>
              <a:rPr lang="ru-RU" dirty="0"/>
              <a:t> з </a:t>
            </a:r>
            <a:r>
              <a:rPr lang="ru-RU" dirty="0" err="1"/>
              <a:t>декількох</a:t>
            </a:r>
            <a:r>
              <a:rPr lang="ru-RU" dirty="0"/>
              <a:t> альтернатив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конструкцію</a:t>
            </a:r>
            <a:r>
              <a:rPr lang="ru-RU" dirty="0"/>
              <a:t> </a:t>
            </a:r>
            <a:r>
              <a:rPr lang="ru-RU" dirty="0" err="1"/>
              <a:t>if</a:t>
            </a:r>
            <a:r>
              <a:rPr lang="ru-RU" dirty="0"/>
              <a:t> - </a:t>
            </a:r>
            <a:r>
              <a:rPr lang="ru-RU" dirty="0" err="1"/>
              <a:t>elif</a:t>
            </a:r>
            <a:r>
              <a:rPr lang="ru-RU" dirty="0"/>
              <a:t> - </a:t>
            </a:r>
            <a:r>
              <a:rPr lang="ru-RU" dirty="0" err="1"/>
              <a:t>else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84370" y="926346"/>
            <a:ext cx="3628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Синтаксис оператора </a:t>
            </a:r>
            <a:r>
              <a:rPr lang="ru-RU" b="1" dirty="0" err="1"/>
              <a:t>if</a:t>
            </a:r>
            <a:r>
              <a:rPr lang="ru-RU" b="1" dirty="0"/>
              <a:t> - </a:t>
            </a:r>
            <a:r>
              <a:rPr lang="ru-RU" b="1" dirty="0" err="1"/>
              <a:t>elif</a:t>
            </a:r>
            <a:r>
              <a:rPr lang="ru-RU" b="1" dirty="0"/>
              <a:t> - </a:t>
            </a:r>
            <a:r>
              <a:rPr lang="ru-RU" b="1" dirty="0" err="1"/>
              <a:t>else</a:t>
            </a:r>
            <a:r>
              <a:rPr lang="ru-RU" b="1" dirty="0"/>
              <a:t> :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89079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700" b="1" dirty="0" smtClean="0"/>
              <a:t>Приклад </a:t>
            </a:r>
            <a:r>
              <a:rPr lang="ru-RU" sz="2700" b="1" dirty="0" err="1" smtClean="0"/>
              <a:t>мультіальтернативного</a:t>
            </a:r>
            <a:r>
              <a:rPr lang="ru-RU" sz="2700" b="1" dirty="0" smtClean="0"/>
              <a:t> оператора </a:t>
            </a:r>
            <a:r>
              <a:rPr lang="ru-RU" sz="2700" b="1" dirty="0" err="1" smtClean="0"/>
              <a:t>розгалуження</a:t>
            </a:r>
            <a:endParaRPr lang="ru-RU" sz="27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8900" y="1035040"/>
            <a:ext cx="9055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Програма</a:t>
            </a:r>
            <a:r>
              <a:rPr lang="ru-RU" sz="2000" dirty="0"/>
              <a:t> </a:t>
            </a:r>
            <a:r>
              <a:rPr lang="ru-RU" sz="2000" dirty="0" err="1"/>
              <a:t>запитує</a:t>
            </a:r>
            <a:r>
              <a:rPr lang="ru-RU" sz="2000" dirty="0"/>
              <a:t> число у </a:t>
            </a:r>
            <a:r>
              <a:rPr lang="ru-RU" sz="2000" dirty="0" err="1"/>
              <a:t>користувача</a:t>
            </a:r>
            <a:r>
              <a:rPr lang="ru-RU" sz="2000" dirty="0"/>
              <a:t> і </a:t>
            </a:r>
            <a:r>
              <a:rPr lang="ru-RU" sz="2000" dirty="0" err="1"/>
              <a:t>порівнює</a:t>
            </a:r>
            <a:r>
              <a:rPr lang="ru-RU" sz="2000" dirty="0"/>
              <a:t> </a:t>
            </a:r>
            <a:r>
              <a:rPr lang="ru-RU" sz="2000" dirty="0" err="1"/>
              <a:t>його</a:t>
            </a:r>
            <a:r>
              <a:rPr lang="ru-RU" sz="2000" dirty="0"/>
              <a:t> з нулем a &lt;0. </a:t>
            </a: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воно</a:t>
            </a:r>
            <a:r>
              <a:rPr lang="ru-RU" sz="2000" dirty="0"/>
              <a:t> </a:t>
            </a:r>
            <a:r>
              <a:rPr lang="ru-RU" sz="2000" dirty="0" err="1"/>
              <a:t>менше</a:t>
            </a:r>
            <a:r>
              <a:rPr lang="ru-RU" sz="2000" dirty="0"/>
              <a:t> нуля, то </a:t>
            </a:r>
            <a:r>
              <a:rPr lang="ru-RU" sz="2000" dirty="0" err="1"/>
              <a:t>виводиться</a:t>
            </a:r>
            <a:r>
              <a:rPr lang="ru-RU" sz="2000" dirty="0"/>
              <a:t> </a:t>
            </a:r>
            <a:r>
              <a:rPr lang="ru-RU" sz="2000" dirty="0" err="1"/>
              <a:t>повідомлення</a:t>
            </a:r>
            <a:r>
              <a:rPr lang="ru-RU" sz="2000" dirty="0"/>
              <a:t> про </a:t>
            </a:r>
            <a:r>
              <a:rPr lang="ru-RU" sz="2000" dirty="0" err="1"/>
              <a:t>це</a:t>
            </a:r>
            <a:r>
              <a:rPr lang="ru-RU" sz="2000" dirty="0"/>
              <a:t>. </a:t>
            </a: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smtClean="0"/>
              <a:t>перший </a:t>
            </a:r>
            <a:r>
              <a:rPr lang="ru-RU" sz="2000" dirty="0" err="1" smtClean="0"/>
              <a:t>логічний</a:t>
            </a:r>
            <a:r>
              <a:rPr lang="ru-RU" sz="2000" dirty="0" smtClean="0"/>
              <a:t> </a:t>
            </a:r>
            <a:r>
              <a:rPr lang="ru-RU" sz="2000" dirty="0" err="1" smtClean="0"/>
              <a:t>вираз</a:t>
            </a:r>
            <a:r>
              <a:rPr lang="ru-RU" sz="2000" dirty="0" smtClean="0"/>
              <a:t> </a:t>
            </a:r>
            <a:r>
              <a:rPr lang="ru-RU" sz="2000" dirty="0"/>
              <a:t>не </a:t>
            </a:r>
            <a:r>
              <a:rPr lang="ru-RU" sz="2000" dirty="0" err="1" smtClean="0"/>
              <a:t>істинний</a:t>
            </a:r>
            <a:r>
              <a:rPr lang="ru-RU" sz="2000" dirty="0" smtClean="0"/>
              <a:t>, </a:t>
            </a:r>
            <a:r>
              <a:rPr lang="ru-RU" sz="2000" dirty="0"/>
              <a:t>то </a:t>
            </a:r>
            <a:r>
              <a:rPr lang="ru-RU" sz="2000" dirty="0" err="1"/>
              <a:t>програма</a:t>
            </a:r>
            <a:r>
              <a:rPr lang="ru-RU" sz="2000" dirty="0"/>
              <a:t> переходить до другого - a == 0. </a:t>
            </a: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воно</a:t>
            </a:r>
            <a:r>
              <a:rPr lang="ru-RU" sz="2000" dirty="0"/>
              <a:t> </a:t>
            </a:r>
            <a:r>
              <a:rPr lang="ru-RU" sz="2000" dirty="0" err="1"/>
              <a:t>істинне</a:t>
            </a:r>
            <a:r>
              <a:rPr lang="ru-RU" sz="2000" dirty="0"/>
              <a:t>, то </a:t>
            </a:r>
            <a:r>
              <a:rPr lang="ru-RU" sz="2000" dirty="0" err="1"/>
              <a:t>програма</a:t>
            </a:r>
            <a:r>
              <a:rPr lang="ru-RU" sz="2000" dirty="0"/>
              <a:t> </a:t>
            </a:r>
            <a:r>
              <a:rPr lang="ru-RU" sz="2000" dirty="0" err="1"/>
              <a:t>виведе</a:t>
            </a:r>
            <a:r>
              <a:rPr lang="ru-RU" sz="2000" dirty="0"/>
              <a:t> </a:t>
            </a:r>
            <a:r>
              <a:rPr lang="ru-RU" sz="2000" dirty="0" err="1"/>
              <a:t>повідомлення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число </a:t>
            </a:r>
            <a:r>
              <a:rPr lang="ru-RU" sz="2000" dirty="0" err="1"/>
              <a:t>дорівнює</a:t>
            </a:r>
            <a:r>
              <a:rPr lang="ru-RU" sz="2000" dirty="0"/>
              <a:t> нулю, в </a:t>
            </a:r>
            <a:r>
              <a:rPr lang="ru-RU" sz="2000" dirty="0" err="1"/>
              <a:t>іншому</a:t>
            </a:r>
            <a:r>
              <a:rPr lang="ru-RU" sz="2000" dirty="0"/>
              <a:t> </a:t>
            </a:r>
            <a:r>
              <a:rPr lang="ru-RU" sz="2000" dirty="0" err="1"/>
              <a:t>випадку</a:t>
            </a:r>
            <a:r>
              <a:rPr lang="ru-RU" sz="2000" dirty="0"/>
              <a:t>, </a:t>
            </a: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обидва</a:t>
            </a:r>
            <a:r>
              <a:rPr lang="ru-RU" sz="2000" dirty="0"/>
              <a:t> </a:t>
            </a:r>
            <a:r>
              <a:rPr lang="ru-RU" sz="2000" dirty="0" err="1" smtClean="0"/>
              <a:t>логічних</a:t>
            </a:r>
            <a:r>
              <a:rPr lang="ru-RU" sz="2000" dirty="0" smtClean="0"/>
              <a:t> </a:t>
            </a:r>
            <a:r>
              <a:rPr lang="ru-RU" sz="2000" dirty="0" err="1"/>
              <a:t>вирази</a:t>
            </a:r>
            <a:r>
              <a:rPr lang="ru-RU" sz="2000" dirty="0"/>
              <a:t> </a:t>
            </a:r>
            <a:r>
              <a:rPr lang="ru-RU" sz="2000" dirty="0" err="1"/>
              <a:t>виявилися</a:t>
            </a:r>
            <a:r>
              <a:rPr lang="ru-RU" sz="2000" dirty="0"/>
              <a:t> </a:t>
            </a:r>
            <a:r>
              <a:rPr lang="ru-RU" sz="2000" dirty="0" err="1"/>
              <a:t>хибними</a:t>
            </a:r>
            <a:r>
              <a:rPr lang="ru-RU" sz="2000" dirty="0"/>
              <a:t>, то </a:t>
            </a:r>
            <a:r>
              <a:rPr lang="ru-RU" sz="2000" dirty="0" err="1"/>
              <a:t>програма</a:t>
            </a:r>
            <a:r>
              <a:rPr lang="ru-RU" sz="2000" dirty="0"/>
              <a:t> </a:t>
            </a:r>
            <a:r>
              <a:rPr lang="ru-RU" sz="2000" dirty="0" err="1"/>
              <a:t>виведе</a:t>
            </a:r>
            <a:r>
              <a:rPr lang="ru-RU" sz="2000" dirty="0"/>
              <a:t> </a:t>
            </a:r>
            <a:r>
              <a:rPr lang="ru-RU" sz="2000" dirty="0" err="1"/>
              <a:t>повідомлення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введене</a:t>
            </a:r>
            <a:r>
              <a:rPr lang="ru-RU" sz="2000" dirty="0"/>
              <a:t> число </a:t>
            </a:r>
            <a:r>
              <a:rPr lang="ru-RU" sz="2000" dirty="0" err="1"/>
              <a:t>більше</a:t>
            </a:r>
            <a:r>
              <a:rPr lang="ru-RU" sz="2000" dirty="0"/>
              <a:t> нуля.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2974032"/>
            <a:ext cx="4144308" cy="227151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157" y="4126756"/>
            <a:ext cx="5528843" cy="223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707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700" b="1" dirty="0" smtClean="0"/>
              <a:t>Приклад </a:t>
            </a:r>
            <a:r>
              <a:rPr lang="ru-RU" sz="2700" b="1" dirty="0" err="1" smtClean="0"/>
              <a:t>мультіальтернативного</a:t>
            </a:r>
            <a:r>
              <a:rPr lang="ru-RU" sz="2700" b="1" dirty="0" smtClean="0"/>
              <a:t> оператора </a:t>
            </a:r>
            <a:r>
              <a:rPr lang="ru-RU" sz="2700" b="1" dirty="0" err="1" smtClean="0"/>
              <a:t>розгалуження</a:t>
            </a:r>
            <a:endParaRPr lang="ru-RU" sz="27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9400" y="984935"/>
            <a:ext cx="8864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Дано 3 числа. </a:t>
            </a:r>
            <a:r>
              <a:rPr lang="ru-RU" sz="2000" dirty="0" err="1"/>
              <a:t>Знайти</a:t>
            </a:r>
            <a:r>
              <a:rPr lang="ru-RU" sz="2000" dirty="0"/>
              <a:t> </a:t>
            </a:r>
            <a:r>
              <a:rPr lang="ru-RU" sz="2000" dirty="0" err="1"/>
              <a:t>мінімальне</a:t>
            </a:r>
            <a:r>
              <a:rPr lang="ru-RU" sz="2000" dirty="0"/>
              <a:t> </a:t>
            </a:r>
            <a:r>
              <a:rPr lang="ru-RU" sz="2000" dirty="0" err="1"/>
              <a:t>серед</a:t>
            </a:r>
            <a:r>
              <a:rPr lang="ru-RU" sz="2000" dirty="0"/>
              <a:t> них і </a:t>
            </a:r>
            <a:r>
              <a:rPr lang="ru-RU" sz="2000" dirty="0" err="1"/>
              <a:t>вивести</a:t>
            </a:r>
            <a:r>
              <a:rPr lang="ru-RU" sz="2000" dirty="0"/>
              <a:t> на </a:t>
            </a:r>
            <a:r>
              <a:rPr lang="ru-RU" sz="2000" dirty="0" err="1"/>
              <a:t>екран</a:t>
            </a:r>
            <a:r>
              <a:rPr lang="ru-RU" sz="2000" dirty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331" y="1385044"/>
            <a:ext cx="5861884" cy="505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94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700" b="1" dirty="0" smtClean="0"/>
              <a:t>Приклад </a:t>
            </a:r>
            <a:r>
              <a:rPr lang="ru-RU" sz="2700" b="1" dirty="0" err="1" smtClean="0"/>
              <a:t>мультіальтернативного</a:t>
            </a:r>
            <a:r>
              <a:rPr lang="ru-RU" sz="2700" b="1" dirty="0" smtClean="0"/>
              <a:t> оператора </a:t>
            </a:r>
            <a:r>
              <a:rPr lang="ru-RU" sz="2700" b="1" dirty="0" err="1" smtClean="0"/>
              <a:t>розгалуження</a:t>
            </a:r>
            <a:endParaRPr lang="ru-RU" sz="27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9400" y="984935"/>
            <a:ext cx="8864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Дано 3 числа. </a:t>
            </a:r>
            <a:r>
              <a:rPr lang="ru-RU" sz="2000" dirty="0" err="1"/>
              <a:t>Знайти</a:t>
            </a:r>
            <a:r>
              <a:rPr lang="ru-RU" sz="2000" dirty="0"/>
              <a:t> </a:t>
            </a:r>
            <a:r>
              <a:rPr lang="ru-RU" sz="2000" dirty="0" err="1"/>
              <a:t>мінімальне</a:t>
            </a:r>
            <a:r>
              <a:rPr lang="ru-RU" sz="2000" dirty="0"/>
              <a:t> </a:t>
            </a:r>
            <a:r>
              <a:rPr lang="ru-RU" sz="2000" dirty="0" err="1"/>
              <a:t>серед</a:t>
            </a:r>
            <a:r>
              <a:rPr lang="ru-RU" sz="2000" dirty="0"/>
              <a:t> них і </a:t>
            </a:r>
            <a:r>
              <a:rPr lang="ru-RU" sz="2000" dirty="0" err="1"/>
              <a:t>вивести</a:t>
            </a:r>
            <a:r>
              <a:rPr lang="ru-RU" sz="2000" dirty="0"/>
              <a:t> на </a:t>
            </a:r>
            <a:r>
              <a:rPr lang="ru-RU" sz="2000" dirty="0" err="1"/>
              <a:t>екран</a:t>
            </a:r>
            <a:r>
              <a:rPr lang="ru-RU" sz="2000" dirty="0"/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1602827"/>
            <a:ext cx="3746500" cy="395387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0" y="2860624"/>
            <a:ext cx="3829828" cy="143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085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7870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89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399" y="1028700"/>
            <a:ext cx="7403267" cy="5364162"/>
          </a:xfrm>
          <a:prstGeom prst="rect">
            <a:avLst/>
          </a:prstGeom>
          <a:ln w="28575">
            <a:noFill/>
            <a:beve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0" y="0"/>
            <a:ext cx="9324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uk-UA" sz="3200" b="1" dirty="0">
                <a:latin typeface="Times New Roman" pitchFamily="18" charset="0"/>
              </a:rPr>
              <a:t>Процес розробки програмного забезпечення</a:t>
            </a:r>
            <a:endParaRPr lang="ru-RU" sz="32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1090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846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8229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111211" y="1019352"/>
            <a:ext cx="9032789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sz="2300" dirty="0" smtClean="0"/>
              <a:t>Розробити </a:t>
            </a:r>
            <a:r>
              <a:rPr lang="uk-UA" sz="2300" dirty="0"/>
              <a:t>та намалювати в конспектах алгоритм задачі визначення  типу </a:t>
            </a:r>
            <a:r>
              <a:rPr lang="uk-UA" sz="2300" dirty="0" smtClean="0"/>
              <a:t>трикутника (прямокутний, рівнобедрений, рівносторонній, різносторонній, не існує) </a:t>
            </a:r>
            <a:r>
              <a:rPr lang="uk-UA" sz="2300" dirty="0"/>
              <a:t>за довжинами його </a:t>
            </a:r>
            <a:r>
              <a:rPr lang="uk-UA" sz="2300" dirty="0" smtClean="0"/>
              <a:t>сторін.</a:t>
            </a:r>
            <a:endParaRPr lang="ru-RU" sz="2300" dirty="0"/>
          </a:p>
          <a:p>
            <a:pPr marL="457200" indent="-457200">
              <a:buFont typeface="+mj-lt"/>
              <a:buAutoNum type="arabicPeriod"/>
            </a:pPr>
            <a:r>
              <a:rPr lang="uk-UA" sz="2300" dirty="0" smtClean="0"/>
              <a:t>Намалювати алгоритм </a:t>
            </a:r>
            <a:r>
              <a:rPr lang="uk-UA" sz="2300" dirty="0" err="1" smtClean="0"/>
              <a:t>бульбашкового</a:t>
            </a:r>
            <a:r>
              <a:rPr lang="uk-UA" sz="2300" dirty="0" smtClean="0"/>
              <a:t> </a:t>
            </a:r>
            <a:r>
              <a:rPr lang="uk-UA" sz="2300" dirty="0"/>
              <a:t>сортування </a:t>
            </a:r>
            <a:r>
              <a:rPr lang="uk-UA" sz="2300" dirty="0" smtClean="0"/>
              <a:t>за відео, що в лекції.</a:t>
            </a:r>
            <a:endParaRPr lang="en-US" sz="2300" dirty="0" smtClean="0"/>
          </a:p>
          <a:p>
            <a:pPr marL="457200" indent="-457200">
              <a:buFont typeface="+mj-lt"/>
              <a:buAutoNum type="arabicPeriod"/>
            </a:pPr>
            <a:r>
              <a:rPr lang="uk-UA" sz="2300" dirty="0" smtClean="0"/>
              <a:t> Виконати </a:t>
            </a:r>
            <a:r>
              <a:rPr lang="uk-UA" sz="2300" smtClean="0"/>
              <a:t>лабораторну роботу 2</a:t>
            </a:r>
            <a:endParaRPr lang="uk-UA" sz="2300" dirty="0"/>
          </a:p>
          <a:p>
            <a:pPr marL="457200" indent="-457200">
              <a:buFont typeface="+mj-lt"/>
              <a:buAutoNum type="arabicPeriod"/>
            </a:pPr>
            <a:endParaRPr lang="uk-UA" sz="2300" dirty="0" smtClean="0"/>
          </a:p>
          <a:p>
            <a:endParaRPr lang="uk-UA" sz="2300" dirty="0" smtClean="0"/>
          </a:p>
          <a:p>
            <a:pPr marL="457200" indent="-457200">
              <a:buFont typeface="+mj-lt"/>
              <a:buAutoNum type="arabicPeriod"/>
            </a:pPr>
            <a:endParaRPr lang="uk-UA" sz="2300" dirty="0"/>
          </a:p>
          <a:p>
            <a:pPr marL="457200" indent="-457200">
              <a:buAutoNum type="arabicPeriod"/>
            </a:pPr>
            <a:endParaRPr lang="uk-UA" sz="2300" dirty="0"/>
          </a:p>
        </p:txBody>
      </p:sp>
      <p:sp>
        <p:nvSpPr>
          <p:cNvPr id="3" name="Прямоугольник 1"/>
          <p:cNvSpPr/>
          <p:nvPr/>
        </p:nvSpPr>
        <p:spPr>
          <a:xfrm>
            <a:off x="1187624" y="143203"/>
            <a:ext cx="72008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 eaLnBrk="1" hangingPunct="1"/>
            <a:r>
              <a:rPr lang="uk-UA" sz="3200" b="1" dirty="0" smtClean="0">
                <a:solidFill>
                  <a:srgbClr val="FF0000"/>
                </a:solidFill>
                <a:latin typeface="Arial" charset="0"/>
              </a:rPr>
              <a:t>Завдання для самостійної роботи</a:t>
            </a:r>
            <a:endParaRPr lang="uk-UA" sz="32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94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9144000" cy="504825"/>
          </a:xfrm>
          <a:prstGeom prst="rect">
            <a:avLst/>
          </a:prstGeom>
          <a:noFill/>
          <a:effectLst/>
        </p:spPr>
        <p:txBody>
          <a:bodyPr>
            <a:noAutofit/>
          </a:bodyPr>
          <a:lstStyle/>
          <a:p>
            <a:pPr algn="ctr" eaLnBrk="1" hangingPunct="1"/>
            <a:r>
              <a:rPr lang="uk-UA" sz="3600" b="1" dirty="0" smtClean="0">
                <a:latin typeface="+mn-lt"/>
              </a:rPr>
              <a:t>Поняття алгоритму та вимоги до нього</a:t>
            </a:r>
          </a:p>
        </p:txBody>
      </p:sp>
      <p:sp>
        <p:nvSpPr>
          <p:cNvPr id="63491" name="Rectangle 4"/>
          <p:cNvSpPr>
            <a:spLocks noChangeArrowheads="1"/>
          </p:cNvSpPr>
          <p:nvPr/>
        </p:nvSpPr>
        <p:spPr bwMode="auto">
          <a:xfrm>
            <a:off x="624179" y="4678288"/>
            <a:ext cx="8026191" cy="1200329"/>
          </a:xfrm>
          <a:prstGeom prst="rect">
            <a:avLst/>
          </a:prstGeom>
          <a:noFill/>
          <a:ln w="76200" cmpd="tri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400" b="1">
                <a:latin typeface="Arial" charset="0"/>
              </a:rPr>
              <a:t>Алгоpитм</a:t>
            </a:r>
            <a:r>
              <a:rPr lang="uk-UA" sz="2400">
                <a:latin typeface="Arial" charset="0"/>
              </a:rPr>
              <a:t> — це опис послідовності дій, які має виконати виконавець,  для одержання розв’язку задачі за скінченну кількість кроків.</a:t>
            </a:r>
            <a:r>
              <a:rPr lang="ru-RU" sz="2400">
                <a:latin typeface="Arial" charset="0"/>
              </a:rPr>
              <a:t> </a:t>
            </a:r>
          </a:p>
        </p:txBody>
      </p:sp>
      <p:sp>
        <p:nvSpPr>
          <p:cNvPr id="63492" name="Rectangle 6"/>
          <p:cNvSpPr>
            <a:spLocks noChangeArrowheads="1"/>
          </p:cNvSpPr>
          <p:nvPr/>
        </p:nvSpPr>
        <p:spPr bwMode="auto">
          <a:xfrm>
            <a:off x="172995" y="1088130"/>
            <a:ext cx="8859794" cy="11541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300" dirty="0">
                <a:latin typeface="Arial" pitchFamily="34" charset="0"/>
                <a:cs typeface="Arial" pitchFamily="34" charset="0"/>
              </a:rPr>
              <a:t>Алгоритм — це основне поняття математики та обчислювальної </a:t>
            </a:r>
            <a:r>
              <a:rPr lang="uk-UA" sz="2300" dirty="0" smtClean="0">
                <a:latin typeface="Arial" pitchFamily="34" charset="0"/>
                <a:cs typeface="Arial" pitchFamily="34" charset="0"/>
              </a:rPr>
              <a:t>техніки. </a:t>
            </a:r>
            <a:r>
              <a:rPr lang="uk-UA" sz="2300" dirty="0" smtClean="0">
                <a:latin typeface="Arial" pitchFamily="34" charset="0"/>
                <a:cs typeface="Arial" pitchFamily="34" charset="0"/>
              </a:rPr>
              <a:t>Згідно </a:t>
            </a:r>
            <a:r>
              <a:rPr lang="uk-UA" sz="2300" dirty="0">
                <a:latin typeface="Arial" pitchFamily="34" charset="0"/>
                <a:cs typeface="Arial" pitchFamily="34" charset="0"/>
              </a:rPr>
              <a:t>зі стандартом </a:t>
            </a:r>
            <a:r>
              <a:rPr lang="uk-UA" sz="2300" b="1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ISO</a:t>
            </a:r>
            <a:r>
              <a:rPr lang="uk-UA" sz="2300" b="1" dirty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 2382/1-84</a:t>
            </a:r>
            <a:r>
              <a:rPr lang="uk-UA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uk-UA" sz="2300" dirty="0" smtClean="0">
                <a:latin typeface="Arial" pitchFamily="34" charset="0"/>
                <a:cs typeface="Arial" pitchFamily="34" charset="0"/>
              </a:rPr>
              <a:t>алгоритм </a:t>
            </a:r>
            <a:r>
              <a:rPr lang="uk-UA" sz="2300" dirty="0" smtClean="0">
                <a:latin typeface="Arial" pitchFamily="34" charset="0"/>
                <a:cs typeface="Arial" pitchFamily="34" charset="0"/>
              </a:rPr>
              <a:t>визначається так: </a:t>
            </a:r>
            <a:endParaRPr lang="uk-UA" sz="23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549357" y="2636912"/>
            <a:ext cx="8101013" cy="1154162"/>
          </a:xfrm>
          <a:prstGeom prst="rect">
            <a:avLst/>
          </a:prstGeom>
          <a:ln w="38100" cmpd="dbl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uk-UA" sz="23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«Алгоритм – це скінченний </a:t>
            </a:r>
            <a:r>
              <a:rPr lang="uk-UA" sz="23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набір інструкцій, які описують процес розв’язування задачі за допомогою скінченної кількості операцій».</a:t>
            </a:r>
            <a:r>
              <a:rPr lang="uk-UA" sz="23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851910" y="400102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або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4533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250826" y="764704"/>
            <a:ext cx="8826090" cy="792163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300" b="1" i="1" dirty="0" smtClean="0">
                <a:solidFill>
                  <a:srgbClr val="0D0D0D"/>
                </a:solidFill>
              </a:rPr>
              <a:t>Визначеність</a:t>
            </a:r>
            <a:r>
              <a:rPr lang="uk-UA" sz="2300" dirty="0" smtClean="0">
                <a:solidFill>
                  <a:srgbClr val="0D0D0D"/>
                </a:solidFill>
              </a:rPr>
              <a:t> — кожен крок алгоритму виконавець має інтерпрету­вати однозначно.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50825" y="1700808"/>
            <a:ext cx="8785225" cy="1122363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300" b="1" i="1" dirty="0" smtClean="0">
                <a:solidFill>
                  <a:srgbClr val="0D0D0D"/>
                </a:solidFill>
              </a:rPr>
              <a:t>Результативність</a:t>
            </a:r>
            <a:r>
              <a:rPr lang="uk-UA" sz="2300" dirty="0" smtClean="0">
                <a:solidFill>
                  <a:srgbClr val="0D0D0D"/>
                </a:solidFill>
              </a:rPr>
              <a:t> — за скінченну кількість кроків алгоритм має приводити до отримання розв'язку задачі або зупинятися через не­можливість її розв'язання.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50826" y="2823171"/>
            <a:ext cx="8840788" cy="792163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300" b="1" i="1" dirty="0" smtClean="0">
                <a:solidFill>
                  <a:srgbClr val="0D0D0D"/>
                </a:solidFill>
              </a:rPr>
              <a:t>Дискретність</a:t>
            </a:r>
            <a:r>
              <a:rPr lang="uk-UA" sz="2300" dirty="0" smtClean="0">
                <a:solidFill>
                  <a:srgbClr val="0D0D0D"/>
                </a:solidFill>
              </a:rPr>
              <a:t> — кроки обчислювального процесу мають бути відо­кремлені один від одного.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50826" y="3789040"/>
            <a:ext cx="8826090" cy="792163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300" b="1" i="1" dirty="0" smtClean="0">
                <a:solidFill>
                  <a:srgbClr val="0D0D0D"/>
                </a:solidFill>
              </a:rPr>
              <a:t>Ефективність</a:t>
            </a:r>
            <a:r>
              <a:rPr lang="uk-UA" sz="2300" dirty="0" smtClean="0">
                <a:solidFill>
                  <a:srgbClr val="0D0D0D"/>
                </a:solidFill>
              </a:rPr>
              <a:t> — під час розв'язання задачі може бути використаним лише обмежений обсяг комп'ютерних ресурсів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52412" y="4581203"/>
            <a:ext cx="8783638" cy="1152053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300" b="1" i="1" dirty="0" smtClean="0">
                <a:solidFill>
                  <a:srgbClr val="0D0D0D"/>
                </a:solidFill>
              </a:rPr>
              <a:t>Масовість</a:t>
            </a:r>
            <a:r>
              <a:rPr lang="uk-UA" sz="2300" dirty="0" smtClean="0">
                <a:solidFill>
                  <a:srgbClr val="0D0D0D"/>
                </a:solidFill>
              </a:rPr>
              <a:t> — алгоритм розробляється у загальному вигляді для застосування не лише до окремої задачі, але й до деяко­го класу задач, що відрізняються лише вхідними даними.</a:t>
            </a:r>
          </a:p>
        </p:txBody>
      </p:sp>
      <p:sp>
        <p:nvSpPr>
          <p:cNvPr id="64519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79388" y="0"/>
            <a:ext cx="8964612" cy="765175"/>
          </a:xfrm>
          <a:prstGeom prst="rect">
            <a:avLst/>
          </a:prstGeom>
          <a:noFill/>
          <a:effectLst/>
        </p:spPr>
        <p:txBody>
          <a:bodyPr>
            <a:normAutofit/>
          </a:bodyPr>
          <a:lstStyle/>
          <a:p>
            <a:pPr algn="ctr" eaLnBrk="1" hangingPunct="1"/>
            <a:r>
              <a:rPr lang="uk-UA" sz="3600" b="1" dirty="0" smtClean="0">
                <a:latin typeface="+mn-lt"/>
              </a:rPr>
              <a:t>Властивості </a:t>
            </a:r>
            <a:r>
              <a:rPr lang="ru-RU" sz="3600" b="1" dirty="0" smtClean="0">
                <a:latin typeface="+mn-lt"/>
              </a:rPr>
              <a:t>алгоритму</a:t>
            </a:r>
            <a:endParaRPr lang="uk-UA" sz="3600" b="1" dirty="0" smtClean="0">
              <a:latin typeface="+mn-lt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0825" y="5733256"/>
            <a:ext cx="8785225" cy="864096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300" b="1" i="1" dirty="0" smtClean="0">
                <a:solidFill>
                  <a:srgbClr val="0D0D0D"/>
                </a:solidFill>
              </a:rPr>
              <a:t>Область </a:t>
            </a:r>
            <a:r>
              <a:rPr lang="uk-UA" sz="2300" b="1" i="1" dirty="0">
                <a:solidFill>
                  <a:srgbClr val="0D0D0D"/>
                </a:solidFill>
              </a:rPr>
              <a:t>застосовності </a:t>
            </a:r>
            <a:r>
              <a:rPr lang="uk-UA" sz="2300" b="1" i="1" dirty="0" smtClean="0">
                <a:solidFill>
                  <a:srgbClr val="0D0D0D"/>
                </a:solidFill>
              </a:rPr>
              <a:t>алгоритму </a:t>
            </a:r>
            <a:r>
              <a:rPr lang="uk-UA" sz="2300" dirty="0" smtClean="0">
                <a:solidFill>
                  <a:srgbClr val="0D0D0D"/>
                </a:solidFill>
              </a:rPr>
              <a:t>– область, якій належать  вхідні дані алгоритму</a:t>
            </a:r>
          </a:p>
        </p:txBody>
      </p:sp>
    </p:spTree>
    <p:extLst>
      <p:ext uri="{BB962C8B-B14F-4D97-AF65-F5344CB8AC3E}">
        <p14:creationId xmlns:p14="http://schemas.microsoft.com/office/powerpoint/2010/main" val="625500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7DF8-8A78-4838-87BA-BAFC8AD77BD8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Прямокутник 4"/>
          <p:cNvSpPr/>
          <p:nvPr/>
        </p:nvSpPr>
        <p:spPr>
          <a:xfrm>
            <a:off x="1367644" y="1124744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https://www.youtube.com/watch?v=5JMInXAtnQg</a:t>
            </a:r>
            <a:endParaRPr lang="ru-RU" dirty="0"/>
          </a:p>
        </p:txBody>
      </p:sp>
      <p:sp>
        <p:nvSpPr>
          <p:cNvPr id="7" name="Прямокутник 6"/>
          <p:cNvSpPr/>
          <p:nvPr/>
        </p:nvSpPr>
        <p:spPr>
          <a:xfrm>
            <a:off x="0" y="16808"/>
            <a:ext cx="9144000" cy="89011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3200" b="1" dirty="0" err="1"/>
              <a:t>Відеодемонстрація</a:t>
            </a:r>
            <a:r>
              <a:rPr lang="ru-RU" sz="3200" b="1" dirty="0"/>
              <a:t> </a:t>
            </a:r>
            <a:r>
              <a:rPr lang="ru-RU" sz="3200" b="1" dirty="0" smtClean="0"/>
              <a:t>алгоритму </a:t>
            </a:r>
            <a:br>
              <a:rPr lang="ru-RU" sz="3200" b="1" dirty="0" smtClean="0"/>
            </a:br>
            <a:r>
              <a:rPr lang="ru-RU" sz="3200" b="1" dirty="0" smtClean="0"/>
              <a:t>«</a:t>
            </a:r>
            <a:r>
              <a:rPr lang="ru-RU" sz="3200" b="1" dirty="0" err="1" smtClean="0"/>
              <a:t>Бульбашкове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сортування</a:t>
            </a:r>
            <a:r>
              <a:rPr lang="ru-RU" sz="3200" b="1" dirty="0" smtClean="0"/>
              <a:t>» </a:t>
            </a:r>
            <a:endParaRPr lang="ru-RU" sz="3200" dirty="0"/>
          </a:p>
        </p:txBody>
      </p:sp>
      <p:pic>
        <p:nvPicPr>
          <p:cNvPr id="9218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08" y="1700808"/>
            <a:ext cx="7992888" cy="443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615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98853" y="1453027"/>
            <a:ext cx="893783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400" dirty="0">
                <a:latin typeface="Arial" charset="0"/>
              </a:rPr>
              <a:t> </a:t>
            </a:r>
            <a:r>
              <a:rPr lang="uk-UA" sz="2400" dirty="0" smtClean="0">
                <a:latin typeface="Arial" charset="0"/>
              </a:rPr>
              <a:t>Алгоритмічна </a:t>
            </a:r>
            <a:r>
              <a:rPr lang="uk-UA" sz="2400" dirty="0">
                <a:latin typeface="Arial" charset="0"/>
              </a:rPr>
              <a:t>структура, що дозволяє виконавцеві алгоритму </a:t>
            </a:r>
            <a:r>
              <a:rPr lang="uk-UA" sz="2400" dirty="0" smtClean="0">
                <a:latin typeface="Arial" charset="0"/>
              </a:rPr>
              <a:t>послідовно виконувати сценарій дій, називається </a:t>
            </a:r>
            <a:r>
              <a:rPr lang="uk-UA" sz="2400" b="1" dirty="0" smtClean="0">
                <a:latin typeface="Arial" charset="0"/>
              </a:rPr>
              <a:t>послідовною (лінійною) базовою структурою</a:t>
            </a:r>
            <a:r>
              <a:rPr lang="uk-UA" sz="2400" dirty="0" smtClean="0">
                <a:latin typeface="Arial" charset="0"/>
              </a:rPr>
              <a:t>.</a:t>
            </a:r>
          </a:p>
          <a:p>
            <a:pPr eaLnBrk="1" hangingPunct="1"/>
            <a:endParaRPr lang="uk-UA" sz="2400" dirty="0" smtClean="0">
              <a:solidFill>
                <a:srgbClr val="006600"/>
              </a:solidFill>
              <a:latin typeface="Arial" charset="0"/>
              <a:hlinkClick r:id="" action="ppaction://hlinkshowjump?jump=nextslide"/>
            </a:endParaRPr>
          </a:p>
          <a:p>
            <a:pPr algn="ctr" eaLnBrk="1" hangingPunct="1"/>
            <a:r>
              <a:rPr lang="uk-UA" sz="2400" dirty="0" smtClean="0">
                <a:solidFill>
                  <a:srgbClr val="006600"/>
                </a:solidFill>
                <a:latin typeface="Arial" charset="0"/>
                <a:hlinkClick r:id="" action="ppaction://hlinkshowjump?jump=nextslide"/>
              </a:rPr>
              <a:t>Приклад </a:t>
            </a:r>
            <a:r>
              <a:rPr lang="uk-UA" sz="2400" dirty="0" smtClean="0">
                <a:solidFill>
                  <a:srgbClr val="006600"/>
                </a:solidFill>
                <a:latin typeface="Arial" charset="0"/>
                <a:hlinkClick r:id="" action="ppaction://hlinkshowjump?jump=nextslide"/>
              </a:rPr>
              <a:t>1 </a:t>
            </a:r>
            <a:r>
              <a:rPr lang="uk-UA" sz="2400" dirty="0" smtClean="0">
                <a:solidFill>
                  <a:srgbClr val="006600"/>
                </a:solidFill>
                <a:latin typeface="Arial" charset="0"/>
                <a:hlinkClick r:id="" action="ppaction://hlinkshowjump?jump=nextslide"/>
              </a:rPr>
              <a:t>послідовної базової логічної структури</a:t>
            </a:r>
            <a:endParaRPr lang="uk-UA" sz="2400" dirty="0" smtClean="0">
              <a:solidFill>
                <a:srgbClr val="006600"/>
              </a:solidFill>
              <a:latin typeface="Arial" charset="0"/>
            </a:endParaRPr>
          </a:p>
          <a:p>
            <a:pPr eaLnBrk="1" hangingPunct="1"/>
            <a:endParaRPr lang="uk-UA" sz="2400" dirty="0">
              <a:latin typeface="Arial" charset="0"/>
            </a:endParaRPr>
          </a:p>
          <a:p>
            <a:pPr eaLnBrk="1" hangingPunct="1"/>
            <a:r>
              <a:rPr lang="uk-UA" sz="2400" dirty="0" smtClean="0">
                <a:latin typeface="Arial" charset="0"/>
              </a:rPr>
              <a:t>Сам алгоритм будь-якої задачі – це послідовність базових логічних </a:t>
            </a:r>
            <a:r>
              <a:rPr lang="uk-UA" sz="2400" dirty="0" smtClean="0">
                <a:latin typeface="Arial" charset="0"/>
              </a:rPr>
              <a:t>структур. </a:t>
            </a:r>
            <a:endParaRPr lang="ru-RU" sz="2400" dirty="0"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32305"/>
            <a:ext cx="9135543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sz="3600" b="1" dirty="0" smtClean="0">
                <a:latin typeface="+mn-lt"/>
              </a:rPr>
              <a:t>Базові </a:t>
            </a:r>
            <a:r>
              <a:rPr lang="uk-UA" sz="3600" b="1" dirty="0">
                <a:latin typeface="+mn-lt"/>
              </a:rPr>
              <a:t>алгоритмічні структури </a:t>
            </a:r>
            <a:endParaRPr lang="ru-RU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8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119" y="999757"/>
            <a:ext cx="8711514" cy="5572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Заголовок 1"/>
          <p:cNvSpPr txBox="1">
            <a:spLocks/>
          </p:cNvSpPr>
          <p:nvPr/>
        </p:nvSpPr>
        <p:spPr>
          <a:xfrm>
            <a:off x="0" y="0"/>
            <a:ext cx="9144000" cy="476672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b="1" dirty="0" err="1" smtClean="0">
                <a:solidFill>
                  <a:schemeClr val="tx1"/>
                </a:solidFill>
                <a:latin typeface="+mn-lt"/>
              </a:rPr>
              <a:t>Відеодемонстрація</a:t>
            </a:r>
            <a:r>
              <a:rPr lang="ru-RU" b="1" dirty="0" smtClean="0">
                <a:solidFill>
                  <a:schemeClr val="tx1"/>
                </a:solidFill>
                <a:latin typeface="+mn-lt"/>
              </a:rPr>
              <a:t> алгоритму </a:t>
            </a:r>
          </a:p>
          <a:p>
            <a:pPr algn="ctr">
              <a:lnSpc>
                <a:spcPct val="80000"/>
              </a:lnSpc>
            </a:pPr>
            <a:r>
              <a:rPr lang="ru-RU" b="1" dirty="0" smtClean="0">
                <a:solidFill>
                  <a:schemeClr val="tx1"/>
                </a:solidFill>
                <a:latin typeface="+mn-lt"/>
              </a:rPr>
              <a:t>«</a:t>
            </a:r>
            <a:r>
              <a:rPr lang="ru-RU" b="1" dirty="0" err="1" smtClean="0">
                <a:solidFill>
                  <a:schemeClr val="tx1"/>
                </a:solidFill>
                <a:latin typeface="+mn-lt"/>
              </a:rPr>
              <a:t>Зроби</a:t>
            </a:r>
            <a:r>
              <a:rPr lang="ru-RU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b="1" dirty="0" err="1" smtClean="0">
                <a:solidFill>
                  <a:schemeClr val="tx1"/>
                </a:solidFill>
                <a:latin typeface="+mn-lt"/>
              </a:rPr>
              <a:t>сніговика</a:t>
            </a:r>
            <a:r>
              <a:rPr lang="ru-RU" b="1" dirty="0" smtClean="0">
                <a:solidFill>
                  <a:schemeClr val="tx1"/>
                </a:solidFill>
                <a:latin typeface="+mn-lt"/>
              </a:rPr>
              <a:t>»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6072198" y="2786058"/>
            <a:ext cx="1857388" cy="18573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2928926" y="2928934"/>
            <a:ext cx="1143008" cy="114300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Блок-схема: магнитный диск 34"/>
          <p:cNvSpPr/>
          <p:nvPr/>
        </p:nvSpPr>
        <p:spPr>
          <a:xfrm>
            <a:off x="4000496" y="5357826"/>
            <a:ext cx="500066" cy="612648"/>
          </a:xfrm>
          <a:prstGeom prst="flowChartMagneticDisk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4786314" y="3357562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143504" y="3357562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Равнобедренный треугольник 37"/>
          <p:cNvSpPr/>
          <p:nvPr/>
        </p:nvSpPr>
        <p:spPr>
          <a:xfrm>
            <a:off x="4572000" y="5357826"/>
            <a:ext cx="214314" cy="357190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714876" y="3786190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4857752" y="3857628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5000628" y="3857628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5143504" y="3786190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1928794" y="3286124"/>
            <a:ext cx="642942" cy="64294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8072462" y="3143248"/>
            <a:ext cx="642942" cy="64294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5" name="Группа 44"/>
          <p:cNvGrpSpPr/>
          <p:nvPr/>
        </p:nvGrpSpPr>
        <p:grpSpPr>
          <a:xfrm>
            <a:off x="4572000" y="5072074"/>
            <a:ext cx="1857388" cy="1785926"/>
            <a:chOff x="4572000" y="5072074"/>
            <a:chExt cx="1857388" cy="1785926"/>
          </a:xfrm>
        </p:grpSpPr>
        <p:cxnSp>
          <p:nvCxnSpPr>
            <p:cNvPr id="46" name="Прямая соединительная линия 45"/>
            <p:cNvCxnSpPr/>
            <p:nvPr/>
          </p:nvCxnSpPr>
          <p:spPr>
            <a:xfrm flipV="1">
              <a:off x="4572000" y="5143512"/>
              <a:ext cx="1785950" cy="1714488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rot="5400000" flipH="1" flipV="1">
              <a:off x="5822165" y="5179231"/>
              <a:ext cx="500066" cy="285752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V="1">
              <a:off x="6000760" y="5214950"/>
              <a:ext cx="428628" cy="285752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V="1">
              <a:off x="5929322" y="5357826"/>
              <a:ext cx="500066" cy="21431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9174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139 C -0.07083 -0.01551 -0.14149 -0.03241 -0.17604 -0.00301 C -0.21059 0.02639 -0.20312 0.14931 -0.20781 0.1787 " pathEditMode="relative" rAng="0" ptsTypes="aaA">
                                      <p:cBhvr>
                                        <p:cTn id="10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0" y="72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C 0.06962 0.00671 0.13993 0.01343 0.1691 0.01667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0" y="8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0"/>
                            </p:stCondLst>
                            <p:childTnLst>
                              <p:par>
                                <p:cTn id="2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2 0.02639 C -0.0243 0.12986 -0.05764 0.23357 -0.07778 0.26945 C -0.09791 0.30533 -0.07864 0.26898 -0.11163 0.24144 C -0.14462 0.21389 -0.24878 0.12685 -0.27621 0.10394 " pathEditMode="relative" rAng="0" ptsTypes="aaaA">
                                      <p:cBhvr>
                                        <p:cTn id="32" dur="3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00" y="1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5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C 0.02691 0.09213 0.05382 0.18426 0.0908 0.2 C 0.1276 0.21574 0.20069 0.11226 0.22257 0.09467 " pathEditMode="relative" rAng="0" ptsTypes="aaA">
                                      <p:cBhvr>
                                        <p:cTn id="42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00" y="10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C 3.05556E-6 0.00069 0.04271 -0.20047 0.08663 -0.3995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1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5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5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60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6500"/>
                            </p:stCondLst>
                            <p:childTnLst>
                              <p:par>
                                <p:cTn id="7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7000"/>
                            </p:stCondLst>
                            <p:childTnLst>
                              <p:par>
                                <p:cTn id="7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8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C 0.02118 -0.11875 0.04271 -0.23681 0.05139 -0.28612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-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500"/>
                            </p:stCondLst>
                            <p:childTnLst>
                              <p:par>
                                <p:cTn id="86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8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500"/>
                            </p:stCondLst>
                            <p:childTnLst>
                              <p:par>
                                <p:cTn id="8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9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5 0.00324 C 0.02604 -0.09121 0.03611 -0.18542 0.04011 -0.22269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" y="-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6" grpId="0" animBg="1"/>
      <p:bldP spid="37" grpId="0" animBg="1"/>
      <p:bldP spid="38" grpId="0" animBg="1"/>
      <p:bldP spid="38" grpId="1" animBg="1"/>
      <p:bldP spid="39" grpId="0" animBg="1"/>
      <p:bldP spid="40" grpId="0" animBg="1"/>
      <p:bldP spid="41" grpId="0" animBg="1"/>
      <p:bldP spid="42" grpId="0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</p:bldLst>
  </p:timing>
</p:sld>
</file>

<file path=ppt/theme/theme1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1638</TotalTime>
  <Words>1907</Words>
  <Application>Microsoft Office PowerPoint</Application>
  <PresentationFormat>Экран (4:3)</PresentationFormat>
  <Paragraphs>347</Paragraphs>
  <Slides>42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Times New Roman</vt:lpstr>
      <vt:lpstr>Wingdings</vt:lpstr>
      <vt:lpstr>1_Тема Office</vt:lpstr>
      <vt:lpstr>CorelDRAW</vt:lpstr>
      <vt:lpstr>Презентация PowerPoint</vt:lpstr>
      <vt:lpstr>Презентация PowerPoint</vt:lpstr>
      <vt:lpstr>Презентация PowerPoint</vt:lpstr>
      <vt:lpstr>Презентация PowerPoint</vt:lpstr>
      <vt:lpstr>Поняття алгоритму та вимоги до нього</vt:lpstr>
      <vt:lpstr>Властивості алгоритму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sigma</dc:creator>
  <cp:lastModifiedBy>Tetyana Kovalyuk</cp:lastModifiedBy>
  <cp:revision>118</cp:revision>
  <dcterms:created xsi:type="dcterms:W3CDTF">2019-08-18T18:50:23Z</dcterms:created>
  <dcterms:modified xsi:type="dcterms:W3CDTF">2019-09-11T23:52:57Z</dcterms:modified>
</cp:coreProperties>
</file>