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37"/>
  </p:notesMasterIdLst>
  <p:sldIdLst>
    <p:sldId id="257" r:id="rId3"/>
    <p:sldId id="262" r:id="rId4"/>
    <p:sldId id="366" r:id="rId5"/>
    <p:sldId id="450" r:id="rId6"/>
    <p:sldId id="451" r:id="rId7"/>
    <p:sldId id="473" r:id="rId8"/>
    <p:sldId id="452" r:id="rId9"/>
    <p:sldId id="478" r:id="rId10"/>
    <p:sldId id="475" r:id="rId11"/>
    <p:sldId id="476" r:id="rId12"/>
    <p:sldId id="454" r:id="rId13"/>
    <p:sldId id="477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3" r:id="rId22"/>
    <p:sldId id="462" r:id="rId23"/>
    <p:sldId id="464" r:id="rId24"/>
    <p:sldId id="465" r:id="rId25"/>
    <p:sldId id="466" r:id="rId26"/>
    <p:sldId id="467" r:id="rId27"/>
    <p:sldId id="468" r:id="rId28"/>
    <p:sldId id="479" r:id="rId29"/>
    <p:sldId id="469" r:id="rId30"/>
    <p:sldId id="470" r:id="rId31"/>
    <p:sldId id="510" r:id="rId32"/>
    <p:sldId id="471" r:id="rId33"/>
    <p:sldId id="472" r:id="rId34"/>
    <p:sldId id="453" r:id="rId35"/>
    <p:sldId id="51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9900FF"/>
    <a:srgbClr val="F7F7F7"/>
    <a:srgbClr val="EEEEEE"/>
    <a:srgbClr val="ECF3FA"/>
    <a:srgbClr val="C9FFFF"/>
    <a:srgbClr val="FFFFBD"/>
    <a:srgbClr val="FFFF99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 snapToGrid="0">
      <p:cViewPr>
        <p:scale>
          <a:sx n="66" d="100"/>
          <a:sy n="66" d="100"/>
        </p:scale>
        <p:origin x="2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73F2-F816-4DF0-99DE-52BFB3555780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D8CC-BBD2-481A-B6FB-8C0B96A7B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3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5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3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3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8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77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 smtClean="0">
                <a:solidFill>
                  <a:prstClr val="black"/>
                </a:solidFill>
              </a:rPr>
              <a:t>/</a:t>
            </a:r>
            <a:r>
              <a:rPr lang="uk-UA" dirty="0" smtClean="0">
                <a:solidFill>
                  <a:prstClr val="black"/>
                </a:solidFill>
              </a:rPr>
              <a:t>36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3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uk-UA" dirty="0" smtClean="0"/>
              <a:t>36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779912" y="6493826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uk-UA" sz="1200" dirty="0">
                <a:solidFill>
                  <a:srgbClr val="000000"/>
                </a:solidFill>
                <a:latin typeface="Times New Roman"/>
                <a:cs typeface="+mn-cs"/>
              </a:rPr>
              <a:t>Т.В. </a:t>
            </a:r>
            <a:r>
              <a:rPr lang="uk-UA" sz="1200" dirty="0" err="1">
                <a:solidFill>
                  <a:srgbClr val="000000"/>
                </a:solidFill>
                <a:latin typeface="Times New Roman"/>
                <a:cs typeface="+mn-cs"/>
              </a:rPr>
              <a:t>Ковалюк</a:t>
            </a:r>
            <a:r>
              <a:rPr lang="uk-UA" sz="1200" dirty="0">
                <a:solidFill>
                  <a:srgbClr val="000000"/>
                </a:solidFill>
                <a:latin typeface="Times New Roman"/>
                <a:cs typeface="+mn-cs"/>
              </a:rPr>
              <a:t> Алгоритмізація та програмування. НТУУ «КПІ»</a:t>
            </a:r>
            <a:endParaRPr lang="ru-RU" sz="120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697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6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0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8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0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0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55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0BE6-3B93-4A34-8921-3CB2F46FB7B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B831-2B41-4D93-A00D-935A84A59A4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 smtClean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 smtClean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7084" y="97455"/>
            <a:ext cx="9056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Модель  </a:t>
            </a:r>
            <a:r>
              <a:rPr lang="ru-RU" sz="3600" b="1" dirty="0" err="1"/>
              <a:t>даних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2855" y="1717564"/>
            <a:ext cx="1785257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smtClean="0"/>
              <a:t>&gt;&gt;&gt; </a:t>
            </a:r>
            <a:r>
              <a:rPr lang="ru-RU" sz="2200" dirty="0"/>
              <a:t>a = 4</a:t>
            </a:r>
          </a:p>
          <a:p>
            <a:r>
              <a:rPr lang="ru-RU" sz="2200" dirty="0"/>
              <a:t>&gt;&gt;&gt; b = 5</a:t>
            </a:r>
          </a:p>
          <a:p>
            <a:r>
              <a:rPr lang="ru-RU" sz="2200" dirty="0"/>
              <a:t>&gt;&gt;&gt; </a:t>
            </a:r>
            <a:r>
              <a:rPr lang="ru-RU" sz="2200" dirty="0" err="1"/>
              <a:t>id</a:t>
            </a:r>
            <a:r>
              <a:rPr lang="ru-RU" sz="2200" dirty="0"/>
              <a:t> (a)</a:t>
            </a:r>
          </a:p>
          <a:p>
            <a:r>
              <a:rPr lang="ru-RU" sz="2200" dirty="0" smtClean="0">
                <a:solidFill>
                  <a:srgbClr val="FF0000"/>
                </a:solidFill>
              </a:rPr>
              <a:t>1829984576</a:t>
            </a:r>
          </a:p>
          <a:p>
            <a:r>
              <a:rPr lang="ru-RU" sz="2200" dirty="0"/>
              <a:t>&gt;&gt;&gt; </a:t>
            </a:r>
            <a:r>
              <a:rPr lang="ru-RU" sz="2200" dirty="0" err="1"/>
              <a:t>id</a:t>
            </a:r>
            <a:r>
              <a:rPr lang="ru-RU" sz="2200" dirty="0"/>
              <a:t> (b)</a:t>
            </a:r>
          </a:p>
          <a:p>
            <a:r>
              <a:rPr lang="ru-RU" sz="2200" dirty="0">
                <a:solidFill>
                  <a:srgbClr val="FF0000"/>
                </a:solidFill>
              </a:rPr>
              <a:t>1829984592</a:t>
            </a:r>
          </a:p>
          <a:p>
            <a:r>
              <a:rPr lang="ru-RU" sz="2200" dirty="0"/>
              <a:t>&gt;&gt;&gt; a = b</a:t>
            </a:r>
          </a:p>
          <a:p>
            <a:r>
              <a:rPr lang="ru-RU" sz="2200" dirty="0"/>
              <a:t>&gt;&gt;&gt; </a:t>
            </a:r>
            <a:r>
              <a:rPr lang="ru-RU" sz="2200" dirty="0" err="1"/>
              <a:t>id</a:t>
            </a:r>
            <a:r>
              <a:rPr lang="ru-RU" sz="2200" dirty="0"/>
              <a:t> (a)</a:t>
            </a:r>
          </a:p>
          <a:p>
            <a:r>
              <a:rPr lang="ru-RU" sz="2200" dirty="0" smtClean="0">
                <a:solidFill>
                  <a:srgbClr val="FF0000"/>
                </a:solidFill>
              </a:rPr>
              <a:t>1829984592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4455" y="1068963"/>
            <a:ext cx="90569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b="1" dirty="0" err="1" smtClean="0"/>
              <a:t>Різниц</a:t>
            </a:r>
            <a:r>
              <a:rPr lang="uk-UA" sz="2200" b="1" dirty="0"/>
              <a:t>я</a:t>
            </a:r>
            <a:r>
              <a:rPr lang="ru-RU" sz="2200" b="1" dirty="0" smtClean="0"/>
              <a:t> </a:t>
            </a:r>
            <a:r>
              <a:rPr lang="ru-RU" sz="2200" b="1" dirty="0" err="1"/>
              <a:t>між</a:t>
            </a:r>
            <a:r>
              <a:rPr lang="ru-RU" sz="2200" b="1" dirty="0"/>
              <a:t> </a:t>
            </a:r>
            <a:r>
              <a:rPr lang="ru-RU" sz="2200" b="1" dirty="0" err="1"/>
              <a:t>об'єктом</a:t>
            </a:r>
            <a:r>
              <a:rPr lang="ru-RU" sz="2200" b="1" dirty="0"/>
              <a:t>, </a:t>
            </a:r>
            <a:r>
              <a:rPr lang="ru-RU" sz="2200" b="1" dirty="0" err="1"/>
              <a:t>змінною</a:t>
            </a:r>
            <a:r>
              <a:rPr lang="ru-RU" sz="2200" b="1" dirty="0"/>
              <a:t> і </a:t>
            </a:r>
            <a:r>
              <a:rPr lang="ru-RU" sz="2200" b="1" dirty="0" err="1"/>
              <a:t>посиланням</a:t>
            </a:r>
            <a:r>
              <a:rPr lang="ru-RU" sz="2200" b="1" dirty="0"/>
              <a:t> на об</a:t>
            </a:r>
            <a:r>
              <a:rPr lang="en-US" sz="2200" b="1" dirty="0"/>
              <a:t>’</a:t>
            </a:r>
            <a:r>
              <a:rPr lang="uk-UA" sz="2200" b="1" dirty="0" err="1"/>
              <a:t>єкт</a:t>
            </a:r>
            <a:r>
              <a:rPr lang="ru-RU" sz="2200" b="1" dirty="0"/>
              <a:t> (</a:t>
            </a:r>
            <a:r>
              <a:rPr lang="ru-RU" sz="2200" b="1" dirty="0" err="1"/>
              <a:t>функція</a:t>
            </a:r>
            <a:r>
              <a:rPr lang="ru-RU" sz="2200" b="1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id</a:t>
            </a:r>
            <a:r>
              <a:rPr lang="ru-RU" sz="2200" b="1" dirty="0">
                <a:solidFill>
                  <a:srgbClr val="0000CC"/>
                </a:solidFill>
              </a:rPr>
              <a:t>() </a:t>
            </a:r>
            <a:r>
              <a:rPr lang="ru-RU" sz="2200" b="1" dirty="0"/>
              <a:t>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5631" y="5168943"/>
            <a:ext cx="90183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Спочатку</a:t>
            </a:r>
            <a:r>
              <a:rPr lang="ru-RU" sz="2000" dirty="0" smtClean="0"/>
              <a:t> </a:t>
            </a:r>
            <a:r>
              <a:rPr lang="ru-RU" sz="2000" dirty="0" err="1"/>
              <a:t>змінна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a</a:t>
            </a:r>
            <a:r>
              <a:rPr lang="ru-RU" sz="2000" dirty="0"/>
              <a:t> </a:t>
            </a:r>
            <a:r>
              <a:rPr lang="ru-RU" sz="2000" dirty="0" err="1"/>
              <a:t>посилається</a:t>
            </a:r>
            <a:r>
              <a:rPr lang="ru-RU" sz="2000" dirty="0"/>
              <a:t> на </a:t>
            </a:r>
            <a:r>
              <a:rPr lang="ru-RU" sz="2000" dirty="0" err="1"/>
              <a:t>об'єкт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4</a:t>
            </a:r>
            <a:r>
              <a:rPr lang="ru-RU" sz="2000" dirty="0"/>
              <a:t> з </a:t>
            </a:r>
            <a:r>
              <a:rPr lang="ru-RU" sz="2000" dirty="0" err="1"/>
              <a:t>ідентифікатором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1829984576</a:t>
            </a:r>
            <a:r>
              <a:rPr lang="ru-RU" sz="2000" dirty="0"/>
              <a:t>, </a:t>
            </a:r>
            <a:endParaRPr lang="ru-RU" sz="2000" dirty="0" smtClean="0"/>
          </a:p>
          <a:p>
            <a:r>
              <a:rPr lang="ru-RU" sz="2000" dirty="0" err="1" smtClean="0"/>
              <a:t>змінна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0000CC"/>
                </a:solidFill>
              </a:rPr>
              <a:t>b</a:t>
            </a:r>
            <a:r>
              <a:rPr lang="ru-RU" sz="2000" dirty="0"/>
              <a:t> - на </a:t>
            </a:r>
            <a:r>
              <a:rPr lang="ru-RU" sz="2000" dirty="0" err="1"/>
              <a:t>об'єкт</a:t>
            </a:r>
            <a:r>
              <a:rPr lang="ru-RU" sz="2000" dirty="0"/>
              <a:t> з </a:t>
            </a:r>
            <a:r>
              <a:rPr lang="ru-RU" sz="2000" dirty="0" err="1">
                <a:solidFill>
                  <a:srgbClr val="0000CC"/>
                </a:solidFill>
              </a:rPr>
              <a:t>id</a:t>
            </a:r>
            <a:r>
              <a:rPr lang="ru-RU" sz="2000" dirty="0">
                <a:solidFill>
                  <a:srgbClr val="0000CC"/>
                </a:solidFill>
              </a:rPr>
              <a:t> = 1829984592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err="1" smtClean="0"/>
              <a:t>Після</a:t>
            </a:r>
            <a:r>
              <a:rPr lang="ru-RU" sz="2000" dirty="0" smtClean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операції</a:t>
            </a:r>
            <a:r>
              <a:rPr lang="ru-RU" sz="2000" dirty="0"/>
              <a:t> </a:t>
            </a:r>
            <a:r>
              <a:rPr lang="ru-RU" sz="2000" dirty="0" err="1"/>
              <a:t>присвоювання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a = </a:t>
            </a:r>
            <a:r>
              <a:rPr lang="ru-RU" sz="2000" dirty="0" smtClean="0">
                <a:solidFill>
                  <a:srgbClr val="0000CC"/>
                </a:solidFill>
              </a:rPr>
              <a:t>b </a:t>
            </a:r>
            <a:r>
              <a:rPr lang="ru-RU" sz="2000" dirty="0" err="1"/>
              <a:t>змінна</a:t>
            </a:r>
            <a:r>
              <a:rPr lang="ru-RU" sz="2000" dirty="0">
                <a:solidFill>
                  <a:srgbClr val="0000CC"/>
                </a:solidFill>
              </a:rPr>
              <a:t> a </a:t>
            </a:r>
            <a:r>
              <a:rPr lang="ru-RU" sz="2000" dirty="0"/>
              <a:t>стала </a:t>
            </a:r>
            <a:r>
              <a:rPr lang="ru-RU" sz="2000" dirty="0" err="1"/>
              <a:t>посилатися</a:t>
            </a:r>
            <a:r>
              <a:rPr lang="ru-RU" sz="2000" dirty="0"/>
              <a:t> на той </a:t>
            </a:r>
            <a:r>
              <a:rPr lang="ru-RU" sz="2000" dirty="0" err="1"/>
              <a:t>самий</a:t>
            </a:r>
            <a:r>
              <a:rPr lang="ru-RU" sz="2000" dirty="0"/>
              <a:t> </a:t>
            </a:r>
            <a:r>
              <a:rPr lang="ru-RU" sz="2000" dirty="0" err="1"/>
              <a:t>об'єкт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і </a:t>
            </a:r>
            <a:r>
              <a:rPr lang="ru-RU" sz="2000" dirty="0">
                <a:solidFill>
                  <a:srgbClr val="0000CC"/>
                </a:solidFill>
              </a:rPr>
              <a:t>b</a:t>
            </a:r>
            <a:r>
              <a:rPr lang="ru-RU" sz="2000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6" y="1769591"/>
            <a:ext cx="4895648" cy="31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7084" y="97455"/>
            <a:ext cx="9056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Модель  </a:t>
            </a:r>
            <a:r>
              <a:rPr lang="ru-RU" sz="3600" b="1" dirty="0" err="1"/>
              <a:t>даних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083" y="1007906"/>
            <a:ext cx="90569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Тип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визначити</a:t>
            </a:r>
            <a:r>
              <a:rPr lang="ru-RU" sz="2200" dirty="0"/>
              <a:t>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type</a:t>
            </a:r>
            <a:r>
              <a:rPr lang="ru-RU" sz="2200" b="1" dirty="0">
                <a:solidFill>
                  <a:srgbClr val="0000CC"/>
                </a:solidFill>
              </a:rPr>
              <a:t> (). </a:t>
            </a:r>
            <a:endParaRPr lang="ru-RU" sz="2200" b="1" dirty="0" smtClean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4627" y="1798447"/>
            <a:ext cx="2227943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&gt;&gt;&gt; a = 10</a:t>
            </a:r>
          </a:p>
          <a:p>
            <a:r>
              <a:rPr lang="en-US" sz="2200" dirty="0"/>
              <a:t>&gt;&gt;&gt; b = </a:t>
            </a:r>
            <a:r>
              <a:rPr lang="en-US" sz="2200" dirty="0">
                <a:solidFill>
                  <a:srgbClr val="0000CC"/>
                </a:solidFill>
              </a:rPr>
              <a:t>"hello"</a:t>
            </a:r>
          </a:p>
          <a:p>
            <a:r>
              <a:rPr lang="en-US" sz="2200" dirty="0"/>
              <a:t>&gt;&gt;&gt; c = (1, 2)</a:t>
            </a:r>
          </a:p>
          <a:p>
            <a:r>
              <a:rPr lang="en-US" sz="2200" dirty="0"/>
              <a:t>&gt;&gt;&gt; type(a)</a:t>
            </a:r>
          </a:p>
          <a:p>
            <a:r>
              <a:rPr lang="en-US" sz="2200" dirty="0"/>
              <a:t>&lt;</a:t>
            </a:r>
            <a:r>
              <a:rPr lang="en-US" sz="2200" dirty="0">
                <a:solidFill>
                  <a:srgbClr val="C0000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'</a:t>
            </a:r>
            <a:r>
              <a:rPr lang="en-US" sz="2200" dirty="0" err="1">
                <a:solidFill>
                  <a:srgbClr val="0000CC"/>
                </a:solidFill>
              </a:rPr>
              <a:t>int</a:t>
            </a:r>
            <a:r>
              <a:rPr lang="en-US" sz="2200" dirty="0"/>
              <a:t>'&gt;</a:t>
            </a:r>
          </a:p>
          <a:p>
            <a:r>
              <a:rPr lang="en-US" sz="2200" dirty="0"/>
              <a:t>&gt;&gt;&gt; type(b)</a:t>
            </a:r>
          </a:p>
          <a:p>
            <a:r>
              <a:rPr lang="en-US" sz="2200" dirty="0"/>
              <a:t>&lt;</a:t>
            </a:r>
            <a:r>
              <a:rPr lang="en-US" sz="2200" dirty="0">
                <a:solidFill>
                  <a:srgbClr val="C0000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'</a:t>
            </a:r>
            <a:r>
              <a:rPr lang="en-US" sz="2200" dirty="0" err="1">
                <a:solidFill>
                  <a:srgbClr val="0000CC"/>
                </a:solidFill>
              </a:rPr>
              <a:t>str</a:t>
            </a:r>
            <a:r>
              <a:rPr lang="en-US" sz="2200" dirty="0"/>
              <a:t>'&gt;</a:t>
            </a:r>
          </a:p>
          <a:p>
            <a:r>
              <a:rPr lang="en-US" sz="2200" dirty="0"/>
              <a:t>&gt;&gt;&gt; type(c)</a:t>
            </a:r>
          </a:p>
          <a:p>
            <a:r>
              <a:rPr lang="en-US" sz="2200" dirty="0"/>
              <a:t>&lt;</a:t>
            </a:r>
            <a:r>
              <a:rPr lang="en-US" sz="2200" dirty="0">
                <a:solidFill>
                  <a:srgbClr val="C0000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'tuple</a:t>
            </a:r>
            <a:r>
              <a:rPr lang="en-US" sz="2200" dirty="0"/>
              <a:t>'&gt;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2849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Змінювані</a:t>
            </a:r>
            <a:r>
              <a:rPr lang="ru-RU" sz="3600" b="1" dirty="0"/>
              <a:t> і </a:t>
            </a:r>
            <a:r>
              <a:rPr lang="ru-RU" sz="3600" b="1" dirty="0" err="1"/>
              <a:t>незмінні</a:t>
            </a:r>
            <a:r>
              <a:rPr lang="ru-RU" sz="3600" b="1" dirty="0"/>
              <a:t> </a:t>
            </a:r>
            <a:r>
              <a:rPr lang="ru-RU" sz="3600" b="1" dirty="0" err="1"/>
              <a:t>типи</a:t>
            </a:r>
            <a:r>
              <a:rPr lang="ru-RU" sz="3600" b="1" dirty="0"/>
              <a:t> </a:t>
            </a:r>
            <a:r>
              <a:rPr lang="ru-RU" sz="3600" b="1" dirty="0" err="1"/>
              <a:t>даних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60946" y="1085390"/>
            <a:ext cx="742210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До </a:t>
            </a:r>
            <a:r>
              <a:rPr lang="ru-RU" sz="2200" b="1" dirty="0" err="1" smtClean="0">
                <a:solidFill>
                  <a:srgbClr val="0000CC"/>
                </a:solidFill>
              </a:rPr>
              <a:t>незмінних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/>
              <a:t>(</a:t>
            </a:r>
            <a:r>
              <a:rPr lang="en-GB" sz="2200" b="1" dirty="0">
                <a:solidFill>
                  <a:srgbClr val="0000CC"/>
                </a:solidFill>
              </a:rPr>
              <a:t>immutable</a:t>
            </a:r>
            <a:r>
              <a:rPr lang="en-GB" sz="2200" dirty="0"/>
              <a:t>) </a:t>
            </a:r>
            <a:r>
              <a:rPr lang="ru-RU" sz="2200" dirty="0" err="1" smtClean="0"/>
              <a:t>типів</a:t>
            </a:r>
            <a:r>
              <a:rPr lang="ru-RU" sz="2200" dirty="0" smtClean="0"/>
              <a:t> </a:t>
            </a:r>
            <a:r>
              <a:rPr lang="ru-RU" sz="2200" dirty="0" err="1"/>
              <a:t>відносяться</a:t>
            </a:r>
            <a:r>
              <a:rPr lang="ru-RU" sz="2200" dirty="0"/>
              <a:t>: </a:t>
            </a:r>
            <a:endParaRPr lang="ru-RU" sz="22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цілі</a:t>
            </a:r>
            <a:r>
              <a:rPr lang="ru-RU" sz="2200" dirty="0" smtClean="0"/>
              <a:t> </a:t>
            </a:r>
            <a:r>
              <a:rPr lang="ru-RU" sz="2200" dirty="0"/>
              <a:t>числа (</a:t>
            </a:r>
            <a:r>
              <a:rPr lang="en-GB" sz="2200" b="1" dirty="0" err="1">
                <a:solidFill>
                  <a:srgbClr val="0000CC"/>
                </a:solidFill>
              </a:rPr>
              <a:t>int</a:t>
            </a:r>
            <a:r>
              <a:rPr lang="en-GB" sz="2200" dirty="0"/>
              <a:t>), </a:t>
            </a:r>
            <a:endParaRPr lang="uk-UA" sz="22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числа </a:t>
            </a:r>
            <a:r>
              <a:rPr lang="ru-RU" sz="2200" dirty="0"/>
              <a:t>з </a:t>
            </a:r>
            <a:r>
              <a:rPr lang="ru-RU" sz="2200" dirty="0" err="1"/>
              <a:t>плаваючою</a:t>
            </a:r>
            <a:r>
              <a:rPr lang="ru-RU" sz="2200" dirty="0"/>
              <a:t> точкою (</a:t>
            </a:r>
            <a:r>
              <a:rPr lang="en-GB" sz="2200" b="1" dirty="0">
                <a:solidFill>
                  <a:srgbClr val="0000CC"/>
                </a:solidFill>
              </a:rPr>
              <a:t>float</a:t>
            </a:r>
            <a:r>
              <a:rPr lang="en-GB" sz="2200" dirty="0"/>
              <a:t>), </a:t>
            </a:r>
            <a:endParaRPr lang="uk-UA" sz="22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комплексні</a:t>
            </a:r>
            <a:r>
              <a:rPr lang="ru-RU" sz="2200" dirty="0" smtClean="0"/>
              <a:t> </a:t>
            </a:r>
            <a:r>
              <a:rPr lang="ru-RU" sz="2200" dirty="0"/>
              <a:t>числа (</a:t>
            </a:r>
            <a:r>
              <a:rPr lang="en-GB" sz="2200" b="1" dirty="0">
                <a:solidFill>
                  <a:srgbClr val="0000CC"/>
                </a:solidFill>
              </a:rPr>
              <a:t>complex</a:t>
            </a:r>
            <a:r>
              <a:rPr lang="en-GB" sz="2200" dirty="0"/>
              <a:t>), </a:t>
            </a:r>
            <a:endParaRPr lang="uk-UA" sz="22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логічні</a:t>
            </a:r>
            <a:r>
              <a:rPr lang="ru-RU" sz="2200" dirty="0" smtClean="0"/>
              <a:t> </a:t>
            </a:r>
            <a:r>
              <a:rPr lang="ru-RU" sz="2200" dirty="0" err="1"/>
              <a:t>змінні</a:t>
            </a:r>
            <a:r>
              <a:rPr lang="ru-RU" sz="2200" dirty="0"/>
              <a:t> (</a:t>
            </a:r>
            <a:r>
              <a:rPr lang="en-GB" sz="2200" b="1" dirty="0">
                <a:solidFill>
                  <a:srgbClr val="0000CC"/>
                </a:solidFill>
              </a:rPr>
              <a:t>bool</a:t>
            </a:r>
            <a:r>
              <a:rPr lang="en-GB" sz="2200" dirty="0"/>
              <a:t>), </a:t>
            </a:r>
            <a:endParaRPr lang="uk-UA" sz="22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кортежі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en-GB" sz="2200" b="1" dirty="0">
                <a:solidFill>
                  <a:srgbClr val="0000CC"/>
                </a:solidFill>
              </a:rPr>
              <a:t>tuple</a:t>
            </a:r>
            <a:r>
              <a:rPr lang="en-GB" sz="2200" dirty="0"/>
              <a:t>), </a:t>
            </a:r>
            <a:endParaRPr lang="uk-UA" sz="22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рядки </a:t>
            </a:r>
            <a:r>
              <a:rPr lang="ru-RU" sz="2200" dirty="0"/>
              <a:t>(</a:t>
            </a:r>
            <a:r>
              <a:rPr lang="en-GB" sz="2200" b="1" dirty="0" err="1">
                <a:solidFill>
                  <a:srgbClr val="0000CC"/>
                </a:solidFill>
              </a:rPr>
              <a:t>str</a:t>
            </a:r>
            <a:r>
              <a:rPr lang="en-GB" sz="2200" dirty="0"/>
              <a:t>) </a:t>
            </a:r>
            <a:endParaRPr lang="uk-UA" sz="22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незмінні</a:t>
            </a:r>
            <a:r>
              <a:rPr lang="ru-RU" sz="2200" dirty="0" smtClean="0"/>
              <a:t> </a:t>
            </a:r>
            <a:r>
              <a:rPr lang="ru-RU" sz="2200" dirty="0" err="1" smtClean="0"/>
              <a:t>множини</a:t>
            </a:r>
            <a:r>
              <a:rPr lang="ru-RU" sz="2200" dirty="0" smtClean="0"/>
              <a:t>(</a:t>
            </a:r>
            <a:r>
              <a:rPr lang="en-GB" sz="2200" b="1" dirty="0">
                <a:solidFill>
                  <a:srgbClr val="0000CC"/>
                </a:solidFill>
              </a:rPr>
              <a:t>frozen set</a:t>
            </a:r>
            <a:r>
              <a:rPr lang="en-GB" sz="2200" dirty="0"/>
              <a:t>) .</a:t>
            </a:r>
          </a:p>
          <a:p>
            <a:endParaRPr lang="en-GB" sz="2200" dirty="0"/>
          </a:p>
          <a:p>
            <a:r>
              <a:rPr lang="ru-RU" sz="2200" dirty="0"/>
              <a:t>До </a:t>
            </a:r>
            <a:r>
              <a:rPr lang="ru-RU" sz="2200" b="1" dirty="0" err="1" smtClean="0">
                <a:solidFill>
                  <a:srgbClr val="C00000"/>
                </a:solidFill>
              </a:rPr>
              <a:t>змінних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/>
              <a:t>(</a:t>
            </a:r>
            <a:r>
              <a:rPr lang="en-GB" sz="2200" b="1" dirty="0">
                <a:solidFill>
                  <a:srgbClr val="C00000"/>
                </a:solidFill>
              </a:rPr>
              <a:t>mutable</a:t>
            </a:r>
            <a:r>
              <a:rPr lang="en-GB" sz="2200" dirty="0"/>
              <a:t>) </a:t>
            </a:r>
            <a:r>
              <a:rPr lang="ru-RU" sz="2200" dirty="0" err="1" smtClean="0"/>
              <a:t>типів</a:t>
            </a:r>
            <a:r>
              <a:rPr lang="ru-RU" sz="2200" dirty="0" smtClean="0"/>
              <a:t> </a:t>
            </a:r>
            <a:r>
              <a:rPr lang="ru-RU" sz="2200" dirty="0" err="1"/>
              <a:t>відносяться</a:t>
            </a:r>
            <a:r>
              <a:rPr lang="ru-RU" sz="2200" dirty="0"/>
              <a:t>: </a:t>
            </a:r>
            <a:endParaRPr lang="ru-RU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списки </a:t>
            </a:r>
            <a:r>
              <a:rPr lang="ru-RU" sz="2200" dirty="0"/>
              <a:t>(</a:t>
            </a:r>
            <a:r>
              <a:rPr lang="en-GB" sz="2200" b="1" dirty="0">
                <a:solidFill>
                  <a:srgbClr val="C00000"/>
                </a:solidFill>
              </a:rPr>
              <a:t>list</a:t>
            </a:r>
            <a:r>
              <a:rPr lang="en-GB" sz="2200" dirty="0"/>
              <a:t>), </a:t>
            </a:r>
            <a:endParaRPr lang="uk-UA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dirty="0" err="1" smtClean="0"/>
              <a:t>множини</a:t>
            </a:r>
            <a:r>
              <a:rPr lang="ru-RU" sz="2200" dirty="0" smtClean="0"/>
              <a:t>(</a:t>
            </a:r>
            <a:r>
              <a:rPr lang="en-GB" sz="2200" b="1" dirty="0">
                <a:solidFill>
                  <a:srgbClr val="C00000"/>
                </a:solidFill>
              </a:rPr>
              <a:t>set</a:t>
            </a:r>
            <a:r>
              <a:rPr lang="en-GB" sz="2200" dirty="0"/>
              <a:t>), </a:t>
            </a:r>
            <a:endParaRPr lang="uk-UA" sz="2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словники </a:t>
            </a:r>
            <a:r>
              <a:rPr lang="ru-RU" sz="2200" dirty="0"/>
              <a:t>(</a:t>
            </a:r>
            <a:r>
              <a:rPr lang="en-GB" sz="2200" b="1" dirty="0" err="1">
                <a:solidFill>
                  <a:srgbClr val="C00000"/>
                </a:solidFill>
              </a:rPr>
              <a:t>dict</a:t>
            </a:r>
            <a:r>
              <a:rPr lang="en-GB" sz="2200" dirty="0"/>
              <a:t>).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6102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Незмінні</a:t>
            </a:r>
            <a:r>
              <a:rPr lang="ru-RU" sz="3600" b="1" dirty="0" smtClean="0"/>
              <a:t> </a:t>
            </a:r>
            <a:r>
              <a:rPr lang="ru-RU" sz="3600" b="1" dirty="0" err="1"/>
              <a:t>типи</a:t>
            </a:r>
            <a:r>
              <a:rPr lang="ru-RU" sz="3600" b="1" dirty="0"/>
              <a:t> </a:t>
            </a:r>
            <a:r>
              <a:rPr lang="ru-RU" sz="3600" b="1" dirty="0" err="1"/>
              <a:t>даних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0" y="1003503"/>
            <a:ext cx="8991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При </a:t>
            </a:r>
            <a:r>
              <a:rPr lang="ru-RU" sz="2200" dirty="0" err="1"/>
              <a:t>створенні</a:t>
            </a:r>
            <a:r>
              <a:rPr lang="ru-RU" sz="2200" dirty="0"/>
              <a:t> </a:t>
            </a:r>
            <a:r>
              <a:rPr lang="ru-RU" sz="2200" dirty="0" err="1" smtClean="0"/>
              <a:t>змінної</a:t>
            </a:r>
            <a:r>
              <a:rPr lang="ru-RU" sz="2200" dirty="0" smtClean="0"/>
              <a:t> </a:t>
            </a:r>
            <a:r>
              <a:rPr lang="ru-RU" sz="2200" dirty="0" err="1"/>
              <a:t>спочатку</a:t>
            </a:r>
            <a:r>
              <a:rPr lang="ru-RU" sz="2200" dirty="0"/>
              <a:t> </a:t>
            </a:r>
            <a:r>
              <a:rPr lang="ru-RU" sz="2200" dirty="0" err="1"/>
              <a:t>створюється</a:t>
            </a:r>
            <a:r>
              <a:rPr lang="ru-RU" sz="2200" dirty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dirty="0" err="1"/>
              <a:t>унікальний</a:t>
            </a:r>
            <a:r>
              <a:rPr lang="ru-RU" sz="2200" dirty="0"/>
              <a:t> </a:t>
            </a:r>
            <a:r>
              <a:rPr lang="ru-RU" sz="2200" dirty="0" err="1"/>
              <a:t>ідентифікатор</a:t>
            </a:r>
            <a:r>
              <a:rPr lang="ru-RU" sz="2200" dirty="0"/>
              <a:t>, тип і </a:t>
            </a:r>
            <a:r>
              <a:rPr lang="ru-RU" sz="2200" dirty="0" err="1"/>
              <a:t>значення</a:t>
            </a:r>
            <a:r>
              <a:rPr lang="ru-RU" sz="2200" dirty="0"/>
              <a:t>,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цього</a:t>
            </a:r>
            <a:r>
              <a:rPr lang="ru-RU" sz="2200" dirty="0"/>
              <a:t> </a:t>
            </a:r>
            <a:r>
              <a:rPr lang="ru-RU" sz="2200" dirty="0" err="1"/>
              <a:t>змінна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посилатися</a:t>
            </a:r>
            <a:r>
              <a:rPr lang="ru-RU" sz="2200" dirty="0"/>
              <a:t> на </a:t>
            </a:r>
            <a:r>
              <a:rPr lang="ru-RU" sz="2200" dirty="0" err="1"/>
              <a:t>створений</a:t>
            </a:r>
            <a:r>
              <a:rPr lang="ru-RU" sz="2200" dirty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.</a:t>
            </a:r>
          </a:p>
          <a:p>
            <a:endParaRPr lang="ru-RU" sz="2200" dirty="0"/>
          </a:p>
          <a:p>
            <a:r>
              <a:rPr lang="ru-RU" sz="2200" b="1" dirty="0" err="1"/>
              <a:t>Незмінюваність</a:t>
            </a:r>
            <a:r>
              <a:rPr lang="ru-RU" sz="2200" b="1" dirty="0"/>
              <a:t> типу </a:t>
            </a:r>
            <a:r>
              <a:rPr lang="ru-RU" sz="2200" b="1" dirty="0" err="1"/>
              <a:t>даних</a:t>
            </a:r>
            <a:r>
              <a:rPr lang="ru-RU" sz="2200" b="1" dirty="0"/>
              <a:t> </a:t>
            </a:r>
            <a:r>
              <a:rPr lang="ru-RU" sz="2200" b="1" dirty="0" err="1"/>
              <a:t>означає</a:t>
            </a:r>
            <a:r>
              <a:rPr lang="ru-RU" sz="2200" dirty="0"/>
              <a:t>, </a:t>
            </a:r>
            <a:r>
              <a:rPr lang="ru-RU" sz="2200" b="1" dirty="0" err="1"/>
              <a:t>що</a:t>
            </a:r>
            <a:r>
              <a:rPr lang="ru-RU" sz="2200" b="1" dirty="0"/>
              <a:t> </a:t>
            </a:r>
            <a:r>
              <a:rPr lang="ru-RU" sz="2200" b="1" dirty="0" err="1"/>
              <a:t>створений</a:t>
            </a:r>
            <a:r>
              <a:rPr lang="ru-RU" sz="2200" b="1" dirty="0"/>
              <a:t> </a:t>
            </a:r>
            <a:r>
              <a:rPr lang="ru-RU" sz="2200" b="1" dirty="0" err="1"/>
              <a:t>об'єкт</a:t>
            </a:r>
            <a:r>
              <a:rPr lang="ru-RU" sz="2200" b="1" dirty="0"/>
              <a:t> </a:t>
            </a:r>
            <a:r>
              <a:rPr lang="ru-RU" sz="2200" b="1" dirty="0" err="1"/>
              <a:t>більше</a:t>
            </a:r>
            <a:r>
              <a:rPr lang="ru-RU" sz="2200" b="1" dirty="0"/>
              <a:t> не </a:t>
            </a:r>
            <a:r>
              <a:rPr lang="ru-RU" sz="2200" b="1" dirty="0" err="1"/>
              <a:t>змінюється</a:t>
            </a:r>
            <a:r>
              <a:rPr lang="ru-RU" sz="2200" b="1" dirty="0"/>
              <a:t>. </a:t>
            </a:r>
            <a:endParaRPr lang="ru-RU" sz="22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084059" y="3289753"/>
            <a:ext cx="60599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 smtClean="0"/>
              <a:t>оголошено</a:t>
            </a:r>
            <a:r>
              <a:rPr lang="ru-RU" sz="2200" dirty="0" smtClean="0"/>
              <a:t> </a:t>
            </a:r>
            <a:r>
              <a:rPr lang="ru-RU" sz="2200" dirty="0" err="1"/>
              <a:t>змінну</a:t>
            </a:r>
            <a:r>
              <a:rPr lang="ru-RU" sz="2200" dirty="0"/>
              <a:t> </a:t>
            </a:r>
            <a:r>
              <a:rPr lang="en-GB" sz="2200" dirty="0">
                <a:solidFill>
                  <a:srgbClr val="0000CC"/>
                </a:solidFill>
              </a:rPr>
              <a:t>k = 15</a:t>
            </a:r>
            <a:r>
              <a:rPr lang="en-GB" sz="2200" dirty="0"/>
              <a:t>, </a:t>
            </a:r>
            <a:r>
              <a:rPr lang="ru-RU" sz="2200" dirty="0"/>
              <a:t>то буде </a:t>
            </a:r>
            <a:r>
              <a:rPr lang="ru-RU" sz="2200" dirty="0" err="1" smtClean="0"/>
              <a:t>створений</a:t>
            </a:r>
            <a:r>
              <a:rPr lang="ru-RU" sz="2200" dirty="0" smtClean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 </a:t>
            </a:r>
            <a:r>
              <a:rPr lang="ru-RU" sz="2200" dirty="0" err="1"/>
              <a:t>зі</a:t>
            </a:r>
            <a:r>
              <a:rPr lang="ru-RU" sz="2200" dirty="0"/>
              <a:t> </a:t>
            </a:r>
            <a:r>
              <a:rPr lang="ru-RU" sz="2200" dirty="0" err="1"/>
              <a:t>значенням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CC"/>
                </a:solidFill>
              </a:rPr>
              <a:t>15</a:t>
            </a:r>
            <a:r>
              <a:rPr lang="ru-RU" sz="2200" dirty="0"/>
              <a:t>, типу </a:t>
            </a:r>
            <a:r>
              <a:rPr lang="en-GB" sz="2200" dirty="0" err="1">
                <a:solidFill>
                  <a:srgbClr val="0000CC"/>
                </a:solidFill>
              </a:rPr>
              <a:t>int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і </a:t>
            </a:r>
            <a:r>
              <a:rPr lang="ru-RU" sz="2200" dirty="0" err="1"/>
              <a:t>ідентифікатором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дізнатися</a:t>
            </a:r>
            <a:r>
              <a:rPr lang="ru-RU" sz="2200" dirty="0"/>
              <a:t>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id </a:t>
            </a:r>
            <a:r>
              <a:rPr lang="en-GB" sz="2200" b="1" dirty="0" smtClean="0">
                <a:solidFill>
                  <a:srgbClr val="0000CC"/>
                </a:solidFill>
              </a:rPr>
              <a:t>().</a:t>
            </a:r>
            <a:endParaRPr lang="uk-UA" sz="2200" b="1" dirty="0" smtClean="0">
              <a:solidFill>
                <a:srgbClr val="0000CC"/>
              </a:solidFill>
            </a:endParaRPr>
          </a:p>
          <a:p>
            <a:r>
              <a:rPr lang="ru-RU" sz="2200" dirty="0" err="1"/>
              <a:t>Об'єкт</a:t>
            </a:r>
            <a:r>
              <a:rPr lang="ru-RU" sz="2200" dirty="0"/>
              <a:t> з </a:t>
            </a:r>
            <a:r>
              <a:rPr lang="ru-RU" sz="2200" dirty="0" err="1">
                <a:solidFill>
                  <a:srgbClr val="0000CC"/>
                </a:solidFill>
              </a:rPr>
              <a:t>id</a:t>
            </a:r>
            <a:r>
              <a:rPr lang="ru-RU" sz="2200" dirty="0">
                <a:solidFill>
                  <a:srgbClr val="0000CC"/>
                </a:solidFill>
              </a:rPr>
              <a:t> = 1672501744 </a:t>
            </a:r>
            <a:r>
              <a:rPr lang="ru-RU" sz="2200" dirty="0" err="1"/>
              <a:t>матиме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CC"/>
                </a:solidFill>
              </a:rPr>
              <a:t>15</a:t>
            </a:r>
            <a:r>
              <a:rPr lang="ru-RU" sz="2200" dirty="0"/>
              <a:t> і </a:t>
            </a:r>
            <a:r>
              <a:rPr lang="ru-RU" sz="2200" b="1" dirty="0" err="1"/>
              <a:t>змінити</a:t>
            </a:r>
            <a:r>
              <a:rPr lang="ru-RU" sz="2200" b="1" dirty="0"/>
              <a:t> </a:t>
            </a:r>
            <a:r>
              <a:rPr lang="ru-RU" sz="2200" b="1" dirty="0" err="1"/>
              <a:t>його</a:t>
            </a:r>
            <a:r>
              <a:rPr lang="ru-RU" sz="2200" b="1" dirty="0"/>
              <a:t> </a:t>
            </a:r>
            <a:r>
              <a:rPr lang="ru-RU" sz="2200" b="1" dirty="0" err="1"/>
              <a:t>вже</a:t>
            </a:r>
            <a:r>
              <a:rPr lang="ru-RU" sz="2200" b="1" dirty="0"/>
              <a:t> не </a:t>
            </a:r>
            <a:r>
              <a:rPr lang="ru-RU" sz="2200" b="1" dirty="0" err="1"/>
              <a:t>можна</a:t>
            </a:r>
            <a:r>
              <a:rPr lang="ru-RU" sz="22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0743" y="3353922"/>
            <a:ext cx="1748971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&gt;&gt;&gt; k = 15</a:t>
            </a:r>
          </a:p>
          <a:p>
            <a:r>
              <a:rPr lang="en-US" sz="2200" dirty="0"/>
              <a:t>&gt;&gt;&gt; id(k)</a:t>
            </a:r>
          </a:p>
          <a:p>
            <a:r>
              <a:rPr lang="en-US" sz="2200" dirty="0">
                <a:solidFill>
                  <a:srgbClr val="C00000"/>
                </a:solidFill>
              </a:rPr>
              <a:t>1672501744</a:t>
            </a:r>
          </a:p>
          <a:p>
            <a:r>
              <a:rPr lang="en-US" sz="2200" dirty="0"/>
              <a:t>&gt;&gt;&gt; type(k)</a:t>
            </a:r>
          </a:p>
          <a:p>
            <a:r>
              <a:rPr lang="en-US" sz="2200" dirty="0"/>
              <a:t>&lt;</a:t>
            </a:r>
            <a:r>
              <a:rPr lang="en-US" sz="2200" dirty="0">
                <a:solidFill>
                  <a:srgbClr val="C0000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'</a:t>
            </a:r>
            <a:r>
              <a:rPr lang="en-US" sz="2200" dirty="0" err="1">
                <a:solidFill>
                  <a:srgbClr val="0000CC"/>
                </a:solidFill>
              </a:rPr>
              <a:t>int</a:t>
            </a:r>
            <a:r>
              <a:rPr lang="en-US" sz="2200" dirty="0"/>
              <a:t>'&gt;</a:t>
            </a:r>
            <a:endParaRPr lang="ru-RU" sz="22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249714" y="4078514"/>
            <a:ext cx="62411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36058" y="5633907"/>
            <a:ext cx="7220857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C00000"/>
            </a:outerShdw>
          </a:effectLst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C00000"/>
                </a:solidFill>
              </a:rPr>
              <a:t>Створивши об</a:t>
            </a:r>
            <a:r>
              <a:rPr lang="en-US" sz="2200" dirty="0" smtClean="0">
                <a:solidFill>
                  <a:srgbClr val="C00000"/>
                </a:solidFill>
              </a:rPr>
              <a:t>’</a:t>
            </a:r>
            <a:r>
              <a:rPr lang="uk-UA" sz="2200" dirty="0" err="1" smtClean="0">
                <a:solidFill>
                  <a:srgbClr val="C00000"/>
                </a:solidFill>
              </a:rPr>
              <a:t>єкти</a:t>
            </a:r>
            <a:r>
              <a:rPr lang="uk-UA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 smtClean="0">
                <a:solidFill>
                  <a:srgbClr val="C00000"/>
                </a:solidFill>
              </a:rPr>
              <a:t>одного </a:t>
            </a:r>
            <a:r>
              <a:rPr lang="ru-RU" sz="2200" dirty="0">
                <a:solidFill>
                  <a:srgbClr val="C00000"/>
                </a:solidFill>
              </a:rPr>
              <a:t>разу - </a:t>
            </a:r>
            <a:r>
              <a:rPr lang="ru-RU" sz="2200" dirty="0" err="1">
                <a:solidFill>
                  <a:srgbClr val="C00000"/>
                </a:solidFill>
              </a:rPr>
              <a:t>змінити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їх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значення</a:t>
            </a:r>
            <a:r>
              <a:rPr lang="ru-RU" sz="2200" dirty="0">
                <a:solidFill>
                  <a:srgbClr val="C00000"/>
                </a:solidFill>
              </a:rPr>
              <a:t> не </a:t>
            </a:r>
            <a:r>
              <a:rPr lang="ru-RU" sz="2200" dirty="0" err="1">
                <a:solidFill>
                  <a:srgbClr val="C00000"/>
                </a:solidFill>
              </a:rPr>
              <a:t>представляється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можливим</a:t>
            </a:r>
            <a:endParaRPr lang="ru-RU" sz="2200" dirty="0">
              <a:solidFill>
                <a:srgbClr val="C0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5413411"/>
            <a:ext cx="1146147" cy="13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7885" y="1893360"/>
            <a:ext cx="4434115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smtClean="0"/>
              <a:t>&gt;&gt;&gt; </a:t>
            </a:r>
            <a:r>
              <a:rPr lang="ru-RU" sz="2200" dirty="0"/>
              <a:t>a = [1, 2</a:t>
            </a:r>
            <a:r>
              <a:rPr lang="ru-RU" sz="2200" dirty="0" smtClean="0"/>
              <a:t>] </a:t>
            </a:r>
            <a:r>
              <a:rPr lang="en-US" sz="2200" dirty="0" smtClean="0">
                <a:solidFill>
                  <a:srgbClr val="FF0000"/>
                </a:solidFill>
              </a:rPr>
              <a:t>#</a:t>
            </a:r>
            <a:r>
              <a:rPr lang="uk-UA" sz="2200" dirty="0" smtClean="0">
                <a:solidFill>
                  <a:srgbClr val="FF0000"/>
                </a:solidFill>
              </a:rPr>
              <a:t>змінна типу список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/>
              <a:t>&gt;&gt;&gt; </a:t>
            </a:r>
            <a:r>
              <a:rPr lang="ru-RU" sz="2200" dirty="0" err="1"/>
              <a:t>id</a:t>
            </a:r>
            <a:r>
              <a:rPr lang="ru-RU" sz="2200" dirty="0"/>
              <a:t> (a)</a:t>
            </a:r>
          </a:p>
          <a:p>
            <a:r>
              <a:rPr lang="ru-RU" sz="2200" dirty="0" smtClean="0">
                <a:solidFill>
                  <a:srgbClr val="0000CC"/>
                </a:solidFill>
              </a:rPr>
              <a:t>47997336 </a:t>
            </a:r>
            <a:r>
              <a:rPr lang="en-US" sz="2200" dirty="0" smtClean="0">
                <a:solidFill>
                  <a:srgbClr val="0000CC"/>
                </a:solidFill>
              </a:rPr>
              <a:t>    </a:t>
            </a:r>
            <a:r>
              <a:rPr lang="en-US" sz="2200" dirty="0" smtClean="0">
                <a:solidFill>
                  <a:srgbClr val="FF0000"/>
                </a:solidFill>
              </a:rPr>
              <a:t>#</a:t>
            </a:r>
            <a:r>
              <a:rPr lang="uk-UA" sz="2200" dirty="0" smtClean="0">
                <a:solidFill>
                  <a:srgbClr val="FF0000"/>
                </a:solidFill>
              </a:rPr>
              <a:t>ідентифікатор об</a:t>
            </a:r>
            <a:r>
              <a:rPr lang="en-US" sz="2200" dirty="0" smtClean="0">
                <a:solidFill>
                  <a:srgbClr val="FF0000"/>
                </a:solidFill>
              </a:rPr>
              <a:t>’</a:t>
            </a:r>
            <a:r>
              <a:rPr lang="uk-UA" sz="2200" dirty="0" err="1" smtClean="0">
                <a:solidFill>
                  <a:srgbClr val="FF0000"/>
                </a:solidFill>
              </a:rPr>
              <a:t>єкту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/>
              <a:t>&gt;&gt;&gt; a [1] = </a:t>
            </a:r>
            <a:r>
              <a:rPr lang="ru-RU" sz="2200" dirty="0" smtClean="0"/>
              <a:t>3 </a:t>
            </a:r>
            <a:r>
              <a:rPr lang="en-US" sz="2000" dirty="0" smtClean="0">
                <a:solidFill>
                  <a:srgbClr val="FF0000"/>
                </a:solidFill>
              </a:rPr>
              <a:t>#</a:t>
            </a:r>
            <a:r>
              <a:rPr lang="uk-UA" sz="2000" dirty="0" smtClean="0">
                <a:solidFill>
                  <a:srgbClr val="FF0000"/>
                </a:solidFill>
              </a:rPr>
              <a:t>другий елемент списку</a:t>
            </a:r>
            <a:endParaRPr lang="ru-RU" sz="2000" dirty="0">
              <a:solidFill>
                <a:srgbClr val="FF0000"/>
              </a:solidFill>
            </a:endParaRPr>
          </a:p>
          <a:p>
            <a:r>
              <a:rPr lang="ru-RU" sz="2200" dirty="0" smtClean="0"/>
              <a:t>&gt;&gt;&gt; </a:t>
            </a:r>
            <a:r>
              <a:rPr lang="ru-RU" sz="2200" dirty="0"/>
              <a:t>a</a:t>
            </a:r>
          </a:p>
          <a:p>
            <a:r>
              <a:rPr lang="ru-RU" sz="2200" dirty="0">
                <a:solidFill>
                  <a:srgbClr val="0000CC"/>
                </a:solidFill>
              </a:rPr>
              <a:t>[1, 3</a:t>
            </a:r>
            <a:r>
              <a:rPr lang="ru-RU" sz="2200" dirty="0" smtClean="0">
                <a:solidFill>
                  <a:srgbClr val="0000CC"/>
                </a:solidFill>
              </a:rPr>
              <a:t>]  </a:t>
            </a:r>
            <a:r>
              <a:rPr lang="en-US" sz="2200" dirty="0" smtClean="0">
                <a:solidFill>
                  <a:srgbClr val="0000CC"/>
                </a:solidFill>
              </a:rPr>
              <a:t># </a:t>
            </a:r>
            <a:r>
              <a:rPr lang="uk-UA" sz="2200" dirty="0" smtClean="0">
                <a:solidFill>
                  <a:srgbClr val="0000CC"/>
                </a:solidFill>
              </a:rPr>
              <a:t>зміна об</a:t>
            </a:r>
            <a:r>
              <a:rPr lang="en-US" sz="2200" dirty="0" smtClean="0">
                <a:solidFill>
                  <a:srgbClr val="0000CC"/>
                </a:solidFill>
              </a:rPr>
              <a:t>’</a:t>
            </a:r>
            <a:r>
              <a:rPr lang="uk-UA" sz="2200" dirty="0" err="1" smtClean="0">
                <a:solidFill>
                  <a:srgbClr val="0000CC"/>
                </a:solidFill>
              </a:rPr>
              <a:t>єкту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dirty="0"/>
              <a:t>&gt;&gt;&gt; </a:t>
            </a:r>
            <a:r>
              <a:rPr lang="ru-RU" sz="2200" dirty="0" err="1"/>
              <a:t>id</a:t>
            </a:r>
            <a:r>
              <a:rPr lang="ru-RU" sz="2200" dirty="0"/>
              <a:t> (a)</a:t>
            </a:r>
          </a:p>
          <a:p>
            <a:r>
              <a:rPr lang="ru-RU" sz="2200" dirty="0" smtClean="0">
                <a:solidFill>
                  <a:srgbClr val="0000CC"/>
                </a:solidFill>
              </a:rPr>
              <a:t>47997336 </a:t>
            </a:r>
            <a:r>
              <a:rPr lang="en-US" sz="2200" dirty="0">
                <a:solidFill>
                  <a:srgbClr val="FF0000"/>
                </a:solidFill>
              </a:rPr>
              <a:t>#</a:t>
            </a:r>
            <a:r>
              <a:rPr lang="uk-UA" sz="2200" dirty="0">
                <a:solidFill>
                  <a:srgbClr val="FF0000"/>
                </a:solidFill>
              </a:rPr>
              <a:t>ідентифікатор </a:t>
            </a:r>
            <a:r>
              <a:rPr lang="uk-UA" sz="2200" dirty="0" smtClean="0">
                <a:solidFill>
                  <a:srgbClr val="FF0000"/>
                </a:solidFill>
              </a:rPr>
              <a:t>об</a:t>
            </a:r>
            <a:r>
              <a:rPr lang="en-US" sz="2200" dirty="0">
                <a:solidFill>
                  <a:srgbClr val="FF0000"/>
                </a:solidFill>
              </a:rPr>
              <a:t>’</a:t>
            </a:r>
            <a:r>
              <a:rPr lang="uk-UA" sz="2200" dirty="0" err="1">
                <a:solidFill>
                  <a:srgbClr val="FF0000"/>
                </a:solidFill>
              </a:rPr>
              <a:t>єкту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#</a:t>
            </a:r>
            <a:r>
              <a:rPr lang="uk-UA" sz="2200" dirty="0" smtClean="0">
                <a:solidFill>
                  <a:srgbClr val="FF0000"/>
                </a:solidFill>
              </a:rPr>
              <a:t> не змінився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Змінювані</a:t>
            </a:r>
            <a:r>
              <a:rPr lang="ru-RU" sz="3600" b="1" dirty="0"/>
              <a:t> </a:t>
            </a:r>
            <a:r>
              <a:rPr lang="ru-RU" sz="3600" b="1" dirty="0" err="1" smtClean="0"/>
              <a:t>типи</a:t>
            </a:r>
            <a:r>
              <a:rPr lang="ru-RU" sz="3600" b="1" dirty="0" smtClean="0"/>
              <a:t> </a:t>
            </a:r>
            <a:r>
              <a:rPr lang="ru-RU" sz="3600" b="1" dirty="0" err="1"/>
              <a:t>даних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28" y="2168979"/>
            <a:ext cx="4333875" cy="319459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950009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/>
              <a:t>Якщо</a:t>
            </a:r>
            <a:r>
              <a:rPr lang="ru-RU" sz="2200" b="1" dirty="0"/>
              <a:t> тип </a:t>
            </a:r>
            <a:r>
              <a:rPr lang="ru-RU" sz="2200" b="1" dirty="0" err="1"/>
              <a:t>даних</a:t>
            </a:r>
            <a:r>
              <a:rPr lang="ru-RU" sz="2200" b="1" dirty="0"/>
              <a:t> </a:t>
            </a:r>
            <a:r>
              <a:rPr lang="ru-RU" sz="2200" b="1" dirty="0" err="1"/>
              <a:t>змінюваний</a:t>
            </a:r>
            <a:r>
              <a:rPr lang="ru-RU" sz="2200" b="1" dirty="0"/>
              <a:t>, то </a:t>
            </a:r>
            <a:r>
              <a:rPr lang="ru-RU" sz="2200" b="1" dirty="0" err="1"/>
              <a:t>можна</a:t>
            </a:r>
            <a:r>
              <a:rPr lang="ru-RU" sz="2200" b="1" dirty="0"/>
              <a:t> </a:t>
            </a:r>
            <a:r>
              <a:rPr lang="ru-RU" sz="2200" b="1" dirty="0" err="1"/>
              <a:t>змінювати</a:t>
            </a:r>
            <a:r>
              <a:rPr lang="ru-RU" sz="2200" b="1" dirty="0"/>
              <a:t> </a:t>
            </a:r>
            <a:r>
              <a:rPr lang="ru-RU" sz="2200" b="1" dirty="0" err="1"/>
              <a:t>значення</a:t>
            </a:r>
            <a:r>
              <a:rPr lang="ru-RU" sz="2200" b="1" dirty="0"/>
              <a:t> </a:t>
            </a:r>
            <a:r>
              <a:rPr lang="ru-RU" sz="2200" b="1" dirty="0" err="1"/>
              <a:t>об'єкта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6913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Наприклад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створимо</a:t>
            </a:r>
            <a:r>
              <a:rPr lang="ru-RU" sz="2200" dirty="0">
                <a:solidFill>
                  <a:srgbClr val="0000CC"/>
                </a:solidFill>
              </a:rPr>
              <a:t> список [1, 2], а </a:t>
            </a:r>
            <a:r>
              <a:rPr lang="ru-RU" sz="2200" dirty="0" err="1">
                <a:solidFill>
                  <a:srgbClr val="0000CC"/>
                </a:solidFill>
              </a:rPr>
              <a:t>потім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замінимо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другий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елемент</a:t>
            </a:r>
            <a:r>
              <a:rPr lang="ru-RU" sz="2200" dirty="0">
                <a:solidFill>
                  <a:srgbClr val="0000CC"/>
                </a:solidFill>
              </a:rPr>
              <a:t> на 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1428" y="5589397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Тут, </a:t>
            </a:r>
            <a:r>
              <a:rPr lang="ru-RU" sz="2000" dirty="0"/>
              <a:t>як </a:t>
            </a:r>
            <a:r>
              <a:rPr lang="ru-RU" sz="2000" dirty="0" err="1" smtClean="0"/>
              <a:t>дані</a:t>
            </a:r>
            <a:r>
              <a:rPr lang="ru-RU" sz="2000" dirty="0" smtClean="0"/>
              <a:t> </a:t>
            </a:r>
            <a:r>
              <a:rPr lang="ru-RU" sz="2000" dirty="0"/>
              <a:t>списку, </a:t>
            </a:r>
            <a:r>
              <a:rPr lang="ru-RU" sz="2000" dirty="0" err="1"/>
              <a:t>виступають</a:t>
            </a:r>
            <a:r>
              <a:rPr lang="ru-RU" sz="2000" dirty="0"/>
              <a:t> не </a:t>
            </a:r>
            <a:r>
              <a:rPr lang="ru-RU" sz="2000" dirty="0" err="1"/>
              <a:t>об'єкти</a:t>
            </a:r>
            <a:r>
              <a:rPr lang="ru-RU" sz="2000" dirty="0"/>
              <a:t>, а </a:t>
            </a:r>
            <a:r>
              <a:rPr lang="ru-RU" sz="2000" b="1" dirty="0" err="1">
                <a:solidFill>
                  <a:srgbClr val="0000CC"/>
                </a:solidFill>
              </a:rPr>
              <a:t>відносини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між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об'єктами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err="1" smtClean="0"/>
              <a:t>Тобто</a:t>
            </a:r>
            <a:r>
              <a:rPr lang="ru-RU" sz="2000" dirty="0" smtClean="0"/>
              <a:t> </a:t>
            </a:r>
            <a:r>
              <a:rPr lang="ru-RU" sz="2000" dirty="0"/>
              <a:t>в </a:t>
            </a:r>
            <a:r>
              <a:rPr lang="ru-RU" sz="2000" dirty="0" err="1" smtClean="0"/>
              <a:t>змінній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0000CC"/>
                </a:solidFill>
              </a:rPr>
              <a:t>a</a:t>
            </a:r>
            <a:r>
              <a:rPr lang="ru-RU" sz="2000" dirty="0"/>
              <a:t> </a:t>
            </a:r>
            <a:r>
              <a:rPr lang="ru-RU" sz="2000" dirty="0" err="1"/>
              <a:t>зберігаються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посилання</a:t>
            </a:r>
            <a:r>
              <a:rPr lang="ru-RU" sz="2000" b="1" dirty="0">
                <a:solidFill>
                  <a:srgbClr val="0000CC"/>
                </a:solidFill>
              </a:rPr>
              <a:t> на </a:t>
            </a:r>
            <a:r>
              <a:rPr lang="ru-RU" sz="2000" b="1" dirty="0" err="1" smtClean="0">
                <a:solidFill>
                  <a:srgbClr val="0000CC"/>
                </a:solidFill>
              </a:rPr>
              <a:t>об'єкти</a:t>
            </a:r>
            <a:r>
              <a:rPr lang="ru-RU" sz="2000" b="1" dirty="0" smtClean="0">
                <a:solidFill>
                  <a:srgbClr val="0000CC"/>
                </a:solidFill>
              </a:rPr>
              <a:t>,</a:t>
            </a:r>
            <a:r>
              <a:rPr lang="ru-RU" sz="2000" dirty="0" smtClean="0"/>
              <a:t>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/>
              <a:t>містять</a:t>
            </a:r>
            <a:r>
              <a:rPr lang="ru-RU" sz="2000" dirty="0"/>
              <a:t> числа </a:t>
            </a:r>
            <a:r>
              <a:rPr lang="ru-RU" sz="2000" b="1" dirty="0">
                <a:solidFill>
                  <a:srgbClr val="0000CC"/>
                </a:solidFill>
              </a:rPr>
              <a:t>1 і 3</a:t>
            </a:r>
            <a:r>
              <a:rPr lang="ru-RU" sz="2000" dirty="0"/>
              <a:t>, а не </a:t>
            </a:r>
            <a:r>
              <a:rPr lang="ru-RU" sz="2000" dirty="0" err="1"/>
              <a:t>безпосередньо</a:t>
            </a:r>
            <a:r>
              <a:rPr lang="ru-RU" sz="2000" dirty="0"/>
              <a:t> </a:t>
            </a:r>
            <a:r>
              <a:rPr lang="ru-RU" sz="2000" dirty="0" err="1"/>
              <a:t>самі</a:t>
            </a:r>
            <a:r>
              <a:rPr lang="ru-RU" sz="2000" dirty="0"/>
              <a:t> </a:t>
            </a:r>
            <a:r>
              <a:rPr lang="ru-RU" sz="2000" dirty="0" err="1"/>
              <a:t>ці</a:t>
            </a:r>
            <a:r>
              <a:rPr lang="ru-RU" sz="2000" dirty="0"/>
              <a:t> числа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1428" y="5012848"/>
            <a:ext cx="4572001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 Як видно, </a:t>
            </a:r>
            <a:r>
              <a:rPr lang="ru-RU" sz="2000" dirty="0" err="1"/>
              <a:t>об'єкт</a:t>
            </a:r>
            <a:r>
              <a:rPr lang="ru-RU" dirty="0"/>
              <a:t> на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посилається</a:t>
            </a:r>
            <a:r>
              <a:rPr lang="ru-RU" dirty="0"/>
              <a:t> </a:t>
            </a:r>
            <a:r>
              <a:rPr lang="ru-RU" dirty="0" err="1"/>
              <a:t>змінна</a:t>
            </a:r>
            <a:r>
              <a:rPr lang="ru-RU" dirty="0"/>
              <a:t> </a:t>
            </a:r>
            <a:r>
              <a:rPr lang="ru-RU" dirty="0">
                <a:solidFill>
                  <a:srgbClr val="0000CC"/>
                </a:solidFill>
              </a:rPr>
              <a:t>a</a:t>
            </a:r>
            <a:r>
              <a:rPr lang="ru-RU" dirty="0"/>
              <a:t>,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змінений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15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49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NoneType</a:t>
            </a:r>
            <a:r>
              <a:rPr lang="ru-RU" sz="3600" dirty="0"/>
              <a:t> </a:t>
            </a:r>
            <a:r>
              <a:rPr lang="ru-RU" sz="3600" b="1" dirty="0" smtClean="0">
                <a:solidFill>
                  <a:srgbClr val="252525"/>
                </a:solidFill>
              </a:rPr>
              <a:t>тип </a:t>
            </a:r>
            <a:r>
              <a:rPr lang="ru-RU" sz="3600" b="1" dirty="0" err="1" smtClean="0">
                <a:solidFill>
                  <a:srgbClr val="252525"/>
                </a:solidFill>
              </a:rPr>
              <a:t>даних</a:t>
            </a:r>
            <a:endParaRPr lang="ru-RU" sz="3600" b="1" i="0" dirty="0">
              <a:solidFill>
                <a:srgbClr val="252525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06177"/>
            <a:ext cx="299402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None</a:t>
            </a:r>
            <a:r>
              <a:rPr lang="en-US" sz="2200" dirty="0" smtClean="0"/>
              <a:t> -</a:t>
            </a:r>
            <a:r>
              <a:rPr lang="uk-UA" sz="2200" dirty="0" smtClean="0"/>
              <a:t>к</a:t>
            </a:r>
            <a:r>
              <a:rPr lang="ru-RU" sz="2200" dirty="0" err="1" smtClean="0"/>
              <a:t>онстанта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представляє</a:t>
            </a:r>
            <a:r>
              <a:rPr lang="ru-RU" sz="2200" dirty="0"/>
              <a:t> </a:t>
            </a:r>
            <a:r>
              <a:rPr lang="ru-RU" sz="2200" dirty="0" err="1"/>
              <a:t>відсутність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.</a:t>
            </a:r>
          </a:p>
          <a:p>
            <a:r>
              <a:rPr lang="ru-RU" sz="2200" dirty="0"/>
              <a:t>Дана константа, є </a:t>
            </a:r>
            <a:r>
              <a:rPr lang="ru-RU" sz="2200" dirty="0" err="1"/>
              <a:t>єдиним</a:t>
            </a:r>
            <a:r>
              <a:rPr lang="ru-RU" sz="2200" dirty="0"/>
              <a:t> </a:t>
            </a:r>
            <a:r>
              <a:rPr lang="ru-RU" sz="2200" dirty="0" err="1"/>
              <a:t>значенням</a:t>
            </a:r>
            <a:r>
              <a:rPr lang="ru-RU" sz="2200" dirty="0"/>
              <a:t> для типу </a:t>
            </a:r>
            <a:r>
              <a:rPr lang="ru-RU" sz="2200" b="1" dirty="0" err="1"/>
              <a:t>NoneType</a:t>
            </a:r>
            <a:r>
              <a:rPr lang="ru-RU" sz="2200" dirty="0"/>
              <a:t>.</a:t>
            </a:r>
          </a:p>
          <a:p>
            <a:endParaRPr lang="ru-RU" sz="2200" dirty="0"/>
          </a:p>
          <a:p>
            <a:r>
              <a:rPr lang="ru-RU" sz="2200" b="1" dirty="0" err="1"/>
              <a:t>None</a:t>
            </a:r>
            <a:r>
              <a:rPr lang="ru-RU" sz="2200" dirty="0"/>
              <a:t> </a:t>
            </a:r>
            <a:r>
              <a:rPr lang="ru-RU" sz="2200" dirty="0" err="1"/>
              <a:t>зазвичай</a:t>
            </a:r>
            <a:r>
              <a:rPr lang="ru-RU" sz="2200" dirty="0"/>
              <a:t> </a:t>
            </a:r>
            <a:r>
              <a:rPr lang="ru-RU" sz="2200" dirty="0" err="1"/>
              <a:t>використовують</a:t>
            </a:r>
            <a:r>
              <a:rPr lang="ru-RU" sz="2200" dirty="0"/>
              <a:t> для </a:t>
            </a:r>
            <a:r>
              <a:rPr lang="ru-RU" sz="2200" dirty="0" err="1"/>
              <a:t>позначення</a:t>
            </a:r>
            <a:r>
              <a:rPr lang="ru-RU" sz="2200" dirty="0"/>
              <a:t> того,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конкретне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відсутнє</a:t>
            </a:r>
            <a:r>
              <a:rPr lang="ru-RU" sz="2200" dirty="0"/>
              <a:t>.</a:t>
            </a:r>
          </a:p>
          <a:p>
            <a:r>
              <a:rPr lang="ru-RU" sz="2200" dirty="0" err="1">
                <a:solidFill>
                  <a:srgbClr val="0000CC"/>
                </a:solidFill>
              </a:rPr>
              <a:t>Наприклад</a:t>
            </a:r>
            <a:r>
              <a:rPr lang="ru-RU" sz="2200" dirty="0">
                <a:solidFill>
                  <a:srgbClr val="0000CC"/>
                </a:solidFill>
              </a:rPr>
              <a:t>, для </a:t>
            </a:r>
            <a:r>
              <a:rPr lang="ru-RU" sz="2200" dirty="0" err="1">
                <a:solidFill>
                  <a:srgbClr val="0000CC"/>
                </a:solidFill>
              </a:rPr>
              <a:t>позначення</a:t>
            </a:r>
            <a:r>
              <a:rPr lang="ru-RU" sz="2200" dirty="0">
                <a:solidFill>
                  <a:srgbClr val="0000CC"/>
                </a:solidFill>
              </a:rPr>
              <a:t> параметра за </a:t>
            </a:r>
            <a:r>
              <a:rPr lang="ru-RU" sz="2200" dirty="0" err="1">
                <a:solidFill>
                  <a:srgbClr val="0000CC"/>
                </a:solidFill>
              </a:rPr>
              <a:t>замовчуванням</a:t>
            </a:r>
            <a:r>
              <a:rPr lang="ru-RU" sz="2200" dirty="0">
                <a:solidFill>
                  <a:srgbClr val="0000CC"/>
                </a:solidFill>
              </a:rPr>
              <a:t> будь-</a:t>
            </a:r>
            <a:r>
              <a:rPr lang="ru-RU" sz="2200" dirty="0" err="1">
                <a:solidFill>
                  <a:srgbClr val="0000CC"/>
                </a:solidFill>
              </a:rPr>
              <a:t>якої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функції</a:t>
            </a:r>
            <a:r>
              <a:rPr lang="ru-RU" sz="2200" dirty="0"/>
              <a:t>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722335" y="928915"/>
            <a:ext cx="6421665" cy="5663724"/>
            <a:chOff x="2722335" y="928915"/>
            <a:chExt cx="6421665" cy="566372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3250" y="928915"/>
              <a:ext cx="6000750" cy="5663724"/>
            </a:xfrm>
            <a:prstGeom prst="rect">
              <a:avLst/>
            </a:prstGeom>
          </p:spPr>
        </p:pic>
        <p:sp>
          <p:nvSpPr>
            <p:cNvPr id="5" name="Овал 4"/>
            <p:cNvSpPr/>
            <p:nvPr/>
          </p:nvSpPr>
          <p:spPr>
            <a:xfrm>
              <a:off x="2722335" y="4151086"/>
              <a:ext cx="4549321" cy="7692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9165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426" y="1128716"/>
            <a:ext cx="9035143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/>
              <a:t>Булеві</a:t>
            </a:r>
            <a:r>
              <a:rPr lang="ru-RU" sz="2200" dirty="0"/>
              <a:t> </a:t>
            </a:r>
            <a:r>
              <a:rPr lang="ru-RU" sz="2200" dirty="0" err="1"/>
              <a:t>змінні</a:t>
            </a:r>
            <a:r>
              <a:rPr lang="ru-RU" sz="2200" dirty="0"/>
              <a:t> </a:t>
            </a:r>
            <a:r>
              <a:rPr lang="ru-RU" sz="2200" dirty="0" err="1"/>
              <a:t>приймають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істинне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хибне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200" dirty="0" smtClean="0"/>
              <a:t>Python </a:t>
            </a:r>
            <a:r>
              <a:rPr lang="ru-RU" sz="2200" dirty="0" err="1"/>
              <a:t>має</a:t>
            </a:r>
            <a:r>
              <a:rPr lang="ru-RU" sz="2200" dirty="0"/>
              <a:t> для </a:t>
            </a:r>
            <a:r>
              <a:rPr lang="ru-RU" sz="2200" dirty="0" err="1"/>
              <a:t>цих</a:t>
            </a:r>
            <a:r>
              <a:rPr lang="ru-RU" sz="2200" dirty="0"/>
              <a:t> </a:t>
            </a:r>
            <a:r>
              <a:rPr lang="ru-RU" sz="2200" dirty="0" err="1"/>
              <a:t>значень</a:t>
            </a:r>
            <a:r>
              <a:rPr lang="ru-RU" sz="2200" dirty="0"/>
              <a:t> </a:t>
            </a:r>
            <a:r>
              <a:rPr lang="ru-RU" sz="2200" dirty="0" err="1"/>
              <a:t>дві</a:t>
            </a:r>
            <a:r>
              <a:rPr lang="ru-RU" sz="2200" dirty="0"/>
              <a:t> </a:t>
            </a:r>
            <a:r>
              <a:rPr lang="ru-RU" sz="2200" dirty="0" err="1"/>
              <a:t>відповідні</a:t>
            </a:r>
            <a:r>
              <a:rPr lang="ru-RU" sz="2200" dirty="0"/>
              <a:t> </a:t>
            </a:r>
            <a:r>
              <a:rPr lang="ru-RU" sz="2200" dirty="0" err="1"/>
              <a:t>константи</a:t>
            </a:r>
            <a:r>
              <a:rPr lang="ru-RU" sz="2200" dirty="0"/>
              <a:t>: </a:t>
            </a:r>
            <a:r>
              <a:rPr lang="en-GB" sz="2200" b="1" dirty="0">
                <a:solidFill>
                  <a:srgbClr val="0000CC"/>
                </a:solidFill>
              </a:rPr>
              <a:t>True</a:t>
            </a:r>
            <a:r>
              <a:rPr lang="en-GB" sz="2200" dirty="0"/>
              <a:t> </a:t>
            </a:r>
            <a:r>
              <a:rPr lang="ru-RU" sz="2200" dirty="0"/>
              <a:t>та </a:t>
            </a:r>
            <a:r>
              <a:rPr lang="en-GB" sz="2200" b="1" dirty="0">
                <a:solidFill>
                  <a:srgbClr val="0000CC"/>
                </a:solidFill>
              </a:rPr>
              <a:t>False</a:t>
            </a:r>
            <a:r>
              <a:rPr lang="en-GB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для </a:t>
            </a:r>
            <a:r>
              <a:rPr lang="ru-RU" sz="2200" dirty="0" err="1"/>
              <a:t>присвоєння</a:t>
            </a:r>
            <a:r>
              <a:rPr lang="ru-RU" sz="2200" dirty="0"/>
              <a:t> </a:t>
            </a:r>
            <a:r>
              <a:rPr lang="ru-RU" sz="2200" dirty="0" err="1"/>
              <a:t>значень</a:t>
            </a:r>
            <a:r>
              <a:rPr lang="ru-RU" sz="2200" dirty="0"/>
              <a:t> </a:t>
            </a:r>
            <a:r>
              <a:rPr lang="ru-RU" sz="2200" dirty="0" err="1"/>
              <a:t>змінним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Окрім</a:t>
            </a:r>
            <a:r>
              <a:rPr lang="ru-RU" sz="2200" dirty="0" smtClean="0"/>
              <a:t> </a:t>
            </a:r>
            <a:r>
              <a:rPr lang="ru-RU" sz="2200" dirty="0"/>
              <a:t>констант, </a:t>
            </a:r>
            <a:r>
              <a:rPr lang="ru-RU" sz="2200" dirty="0" err="1"/>
              <a:t>булеві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приймати</a:t>
            </a:r>
            <a:r>
              <a:rPr lang="ru-RU" sz="2200" dirty="0"/>
              <a:t> </a:t>
            </a:r>
            <a:r>
              <a:rPr lang="ru-RU" sz="2200" dirty="0" err="1"/>
              <a:t>вирази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smtClean="0"/>
              <a:t>В </a:t>
            </a:r>
            <a:r>
              <a:rPr lang="ru-RU" sz="2200" dirty="0" err="1"/>
              <a:t>деяких</a:t>
            </a:r>
            <a:r>
              <a:rPr lang="ru-RU" sz="2200" dirty="0"/>
              <a:t> </a:t>
            </a:r>
            <a:r>
              <a:rPr lang="ru-RU" sz="2200" dirty="0" err="1" smtClean="0"/>
              <a:t>конструкціях</a:t>
            </a:r>
            <a:r>
              <a:rPr lang="ru-RU" sz="2200" dirty="0" smtClean="0"/>
              <a:t> (</a:t>
            </a:r>
            <a:r>
              <a:rPr lang="ru-RU" sz="2200" dirty="0" err="1" smtClean="0"/>
              <a:t>наприклад</a:t>
            </a:r>
            <a:r>
              <a:rPr lang="ru-RU" sz="2200" dirty="0"/>
              <a:t>, в </a:t>
            </a:r>
            <a:r>
              <a:rPr lang="ru-RU" sz="2200" dirty="0" err="1"/>
              <a:t>операторі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if</a:t>
            </a:r>
            <a:r>
              <a:rPr lang="en-GB" sz="2200" dirty="0"/>
              <a:t>) Python </a:t>
            </a:r>
            <a:r>
              <a:rPr lang="ru-RU" sz="2200" dirty="0" err="1"/>
              <a:t>навіть</a:t>
            </a:r>
            <a:r>
              <a:rPr lang="ru-RU" sz="2200" dirty="0"/>
              <a:t> </a:t>
            </a:r>
            <a:r>
              <a:rPr lang="ru-RU" sz="2200" dirty="0" err="1"/>
              <a:t>очікує</a:t>
            </a:r>
            <a:r>
              <a:rPr lang="ru-RU" sz="2200" dirty="0"/>
              <a:t> того,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виразу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буде привести до булевого типу. </a:t>
            </a:r>
            <a:r>
              <a:rPr lang="ru-RU" sz="2200" dirty="0" err="1"/>
              <a:t>Такі</a:t>
            </a:r>
            <a:r>
              <a:rPr lang="ru-RU" sz="2200" dirty="0"/>
              <a:t> </a:t>
            </a:r>
            <a:r>
              <a:rPr lang="ru-RU" sz="2200" dirty="0" err="1" smtClean="0"/>
              <a:t>конструкції</a:t>
            </a:r>
            <a:r>
              <a:rPr lang="ru-RU" sz="2200" dirty="0" smtClean="0"/>
              <a:t> </a:t>
            </a:r>
            <a:r>
              <a:rPr lang="ru-RU" sz="2200" dirty="0" err="1" smtClean="0"/>
              <a:t>називаються</a:t>
            </a:r>
            <a:r>
              <a:rPr lang="ru-RU" sz="2200" dirty="0" smtClean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булевими</a:t>
            </a:r>
            <a:r>
              <a:rPr lang="ru-RU" sz="2200" b="1" dirty="0">
                <a:solidFill>
                  <a:srgbClr val="0000CC"/>
                </a:solidFill>
              </a:rPr>
              <a:t> контекстами</a:t>
            </a:r>
            <a:r>
              <a:rPr lang="ru-RU" sz="2200" dirty="0"/>
              <a:t>. Ви можете </a:t>
            </a:r>
            <a:r>
              <a:rPr lang="ru-RU" sz="2200" dirty="0" err="1"/>
              <a:t>використати</a:t>
            </a:r>
            <a:r>
              <a:rPr lang="ru-RU" sz="2200" dirty="0"/>
              <a:t> </a:t>
            </a:r>
            <a:r>
              <a:rPr lang="ru-RU" sz="2200" dirty="0" err="1"/>
              <a:t>майже</a:t>
            </a:r>
            <a:r>
              <a:rPr lang="ru-RU" sz="2200" dirty="0"/>
              <a:t> будь-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 в булевому </a:t>
            </a:r>
            <a:r>
              <a:rPr lang="ru-RU" sz="2200" dirty="0" err="1"/>
              <a:t>контексті</a:t>
            </a:r>
            <a:r>
              <a:rPr lang="ru-RU" sz="2200" dirty="0"/>
              <a:t>, і </a:t>
            </a:r>
            <a:r>
              <a:rPr lang="en-GB" sz="2200" dirty="0"/>
              <a:t>Python </a:t>
            </a:r>
            <a:r>
              <a:rPr lang="ru-RU" sz="2200" dirty="0" err="1"/>
              <a:t>намагатиметься</a:t>
            </a:r>
            <a:r>
              <a:rPr lang="ru-RU" sz="2200" dirty="0"/>
              <a:t> </a:t>
            </a:r>
            <a:r>
              <a:rPr lang="ru-RU" sz="2200" dirty="0" err="1"/>
              <a:t>визначити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</a:t>
            </a:r>
            <a:r>
              <a:rPr lang="ru-RU" sz="2200" dirty="0" err="1"/>
              <a:t>істинність</a:t>
            </a:r>
            <a:r>
              <a:rPr lang="ru-RU" sz="22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Різні</a:t>
            </a:r>
            <a:r>
              <a:rPr lang="ru-RU" sz="2200" dirty="0" smtClean="0"/>
              <a:t> </a:t>
            </a:r>
            <a:r>
              <a:rPr lang="ru-RU" sz="2200" dirty="0" err="1"/>
              <a:t>типи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</a:t>
            </a:r>
            <a:r>
              <a:rPr lang="ru-RU" sz="2200" dirty="0" err="1"/>
              <a:t>мають</a:t>
            </a:r>
            <a:r>
              <a:rPr lang="ru-RU" sz="2200" dirty="0"/>
              <a:t> </a:t>
            </a:r>
            <a:r>
              <a:rPr lang="ru-RU" sz="2200" dirty="0" err="1"/>
              <a:t>різні</a:t>
            </a:r>
            <a:r>
              <a:rPr lang="ru-RU" sz="2200" dirty="0"/>
              <a:t> правила </a:t>
            </a:r>
            <a:r>
              <a:rPr lang="ru-RU" sz="2200" dirty="0" err="1"/>
              <a:t>щодо</a:t>
            </a:r>
            <a:r>
              <a:rPr lang="ru-RU" sz="2200" dirty="0"/>
              <a:t> того,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є </a:t>
            </a:r>
            <a:r>
              <a:rPr lang="ru-RU" sz="2200" dirty="0" err="1"/>
              <a:t>істинними</a:t>
            </a:r>
            <a:r>
              <a:rPr lang="ru-RU" sz="2200" dirty="0"/>
              <a:t>, а </a:t>
            </a:r>
            <a:r>
              <a:rPr lang="ru-RU" sz="2200" dirty="0" err="1"/>
              <a:t>які</a:t>
            </a:r>
            <a:r>
              <a:rPr lang="ru-RU" sz="2200" dirty="0"/>
              <a:t> - </a:t>
            </a:r>
            <a:r>
              <a:rPr lang="ru-RU" sz="2200" dirty="0" err="1"/>
              <a:t>хибними</a:t>
            </a:r>
            <a:r>
              <a:rPr lang="ru-RU" sz="2200" dirty="0"/>
              <a:t> в булевому </a:t>
            </a:r>
            <a:r>
              <a:rPr lang="ru-RU" sz="2200" dirty="0" err="1"/>
              <a:t>контексті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 smtClean="0"/>
              <a:t>За </a:t>
            </a:r>
            <a:r>
              <a:rPr lang="ru-RU" sz="2400" dirty="0"/>
              <a:t>потреби </a:t>
            </a:r>
            <a:r>
              <a:rPr lang="ru-RU" sz="2400" dirty="0" err="1" smtClean="0"/>
              <a:t>булеві</a:t>
            </a:r>
            <a:r>
              <a:rPr lang="ru-RU" sz="2400" dirty="0" smtClean="0"/>
              <a:t> </a:t>
            </a:r>
            <a:r>
              <a:rPr lang="ru-RU" sz="2400" dirty="0" err="1"/>
              <a:t>значення</a:t>
            </a:r>
            <a:r>
              <a:rPr lang="ru-RU" sz="2400" dirty="0"/>
              <a:t>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вважати</a:t>
            </a:r>
            <a:r>
              <a:rPr lang="ru-RU" sz="2400" dirty="0" smtClean="0"/>
              <a:t> числами: </a:t>
            </a:r>
            <a:r>
              <a:rPr lang="ru-RU" sz="2400" b="1" dirty="0" err="1">
                <a:solidFill>
                  <a:srgbClr val="0000CC"/>
                </a:solidFill>
              </a:rPr>
              <a:t>True</a:t>
            </a:r>
            <a:r>
              <a:rPr lang="ru-RU" sz="2400" dirty="0">
                <a:solidFill>
                  <a:srgbClr val="0000CC"/>
                </a:solidFill>
              </a:rPr>
              <a:t> </a:t>
            </a:r>
            <a:r>
              <a:rPr lang="ru-RU" sz="2400" dirty="0" err="1"/>
              <a:t>це</a:t>
            </a:r>
            <a:r>
              <a:rPr lang="ru-RU" sz="2400" dirty="0"/>
              <a:t> 1, а </a:t>
            </a:r>
            <a:r>
              <a:rPr lang="ru-RU" sz="2400" b="1" dirty="0" err="1">
                <a:solidFill>
                  <a:srgbClr val="0000CC"/>
                </a:solidFill>
              </a:rPr>
              <a:t>False</a:t>
            </a:r>
            <a:r>
              <a:rPr lang="ru-RU" sz="2400" dirty="0">
                <a:solidFill>
                  <a:srgbClr val="0000CC"/>
                </a:solidFill>
              </a:rPr>
              <a:t> </a:t>
            </a:r>
            <a:r>
              <a:rPr lang="ru-RU" sz="2400" dirty="0" smtClean="0"/>
              <a:t>– </a:t>
            </a:r>
            <a:r>
              <a:rPr lang="ru-RU" sz="2400" dirty="0" err="1" smtClean="0"/>
              <a:t>це</a:t>
            </a:r>
            <a:r>
              <a:rPr lang="ru-RU" sz="2400" dirty="0" smtClean="0"/>
              <a:t> 0.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427" y="0"/>
            <a:ext cx="9035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Boolean </a:t>
            </a:r>
            <a:r>
              <a:rPr lang="en-GB" sz="3600" b="1" dirty="0" smtClean="0"/>
              <a:t>Type</a:t>
            </a:r>
            <a:r>
              <a:rPr lang="uk-UA" sz="3600" b="1" dirty="0" smtClean="0"/>
              <a:t> (</a:t>
            </a:r>
            <a:r>
              <a:rPr lang="ru-RU" sz="3600" b="1" dirty="0" err="1" smtClean="0">
                <a:solidFill>
                  <a:srgbClr val="000000"/>
                </a:solidFill>
              </a:rPr>
              <a:t>Булевий</a:t>
            </a:r>
            <a:r>
              <a:rPr lang="ru-RU" sz="3600" b="1" dirty="0" smtClean="0">
                <a:solidFill>
                  <a:srgbClr val="000000"/>
                </a:solidFill>
              </a:rPr>
              <a:t> тип)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63865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21542" y="1133741"/>
            <a:ext cx="5682343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#</a:t>
            </a:r>
            <a:r>
              <a:rPr lang="uk-UA" sz="2200" dirty="0" smtClean="0">
                <a:solidFill>
                  <a:srgbClr val="C00000"/>
                </a:solidFill>
              </a:rPr>
              <a:t> приклад застосування </a:t>
            </a:r>
            <a:r>
              <a:rPr lang="uk-UA" sz="2200" dirty="0" err="1" smtClean="0">
                <a:solidFill>
                  <a:srgbClr val="C00000"/>
                </a:solidFill>
              </a:rPr>
              <a:t>булевого</a:t>
            </a:r>
            <a:r>
              <a:rPr lang="uk-UA" sz="2200" dirty="0" smtClean="0">
                <a:solidFill>
                  <a:srgbClr val="C00000"/>
                </a:solidFill>
              </a:rPr>
              <a:t> типу даних</a:t>
            </a:r>
          </a:p>
          <a:p>
            <a:r>
              <a:rPr lang="en-US" sz="2200" dirty="0" smtClean="0"/>
              <a:t>&gt;&gt;&gt; </a:t>
            </a:r>
            <a:r>
              <a:rPr lang="en-US" sz="2200" dirty="0"/>
              <a:t>size = 1</a:t>
            </a:r>
          </a:p>
          <a:p>
            <a:r>
              <a:rPr lang="en-US" sz="2200" dirty="0"/>
              <a:t>&gt;&gt;&gt; size &lt; 0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False 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/>
              <a:t>&gt;&gt;&gt; size = 0</a:t>
            </a:r>
          </a:p>
          <a:p>
            <a:r>
              <a:rPr lang="en-US" sz="2200" dirty="0"/>
              <a:t>&gt;&gt;&gt; size &lt; 0</a:t>
            </a:r>
          </a:p>
          <a:p>
            <a:r>
              <a:rPr lang="en-US" sz="2200" dirty="0">
                <a:solidFill>
                  <a:srgbClr val="0000CC"/>
                </a:solidFill>
              </a:rPr>
              <a:t>False</a:t>
            </a:r>
          </a:p>
          <a:p>
            <a:r>
              <a:rPr lang="en-US" sz="2200" dirty="0"/>
              <a:t>&gt;&gt;&gt; size = -1</a:t>
            </a:r>
          </a:p>
          <a:p>
            <a:r>
              <a:rPr lang="en-US" sz="2200" dirty="0"/>
              <a:t>&gt;&gt;&gt; size &lt; 0</a:t>
            </a:r>
          </a:p>
          <a:p>
            <a:r>
              <a:rPr lang="en-US" sz="2200" dirty="0">
                <a:solidFill>
                  <a:srgbClr val="0000CC"/>
                </a:solidFill>
              </a:rPr>
              <a:t>True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427" y="0"/>
            <a:ext cx="9035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Boolean </a:t>
            </a:r>
            <a:r>
              <a:rPr lang="en-GB" sz="3600" b="1" dirty="0" smtClean="0"/>
              <a:t>Type</a:t>
            </a:r>
            <a:r>
              <a:rPr lang="uk-UA" sz="3600" b="1" dirty="0" smtClean="0"/>
              <a:t> (</a:t>
            </a:r>
            <a:r>
              <a:rPr lang="ru-RU" sz="3600" b="1" dirty="0" err="1" smtClean="0">
                <a:solidFill>
                  <a:srgbClr val="000000"/>
                </a:solidFill>
              </a:rPr>
              <a:t>Булевий</a:t>
            </a:r>
            <a:r>
              <a:rPr lang="ru-RU" sz="3600" b="1" dirty="0" smtClean="0">
                <a:solidFill>
                  <a:srgbClr val="000000"/>
                </a:solidFill>
              </a:rPr>
              <a:t> тип)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1542" y="5093549"/>
            <a:ext cx="7133771" cy="11079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FF0000"/>
            </a:outerShdw>
          </a:effectLst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C00000"/>
                </a:solidFill>
              </a:rPr>
              <a:t>У булевому </a:t>
            </a:r>
            <a:r>
              <a:rPr lang="ru-RU" sz="2200" dirty="0" err="1">
                <a:solidFill>
                  <a:srgbClr val="C00000"/>
                </a:solidFill>
              </a:rPr>
              <a:t>контексті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всі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 smtClean="0">
                <a:solidFill>
                  <a:srgbClr val="C00000"/>
                </a:solidFill>
              </a:rPr>
              <a:t>цілі</a:t>
            </a:r>
            <a:r>
              <a:rPr lang="ru-RU" sz="2200" dirty="0" smtClean="0">
                <a:solidFill>
                  <a:srgbClr val="C00000"/>
                </a:solidFill>
              </a:rPr>
              <a:t> числа, </a:t>
            </a:r>
            <a:r>
              <a:rPr lang="ru-RU" sz="2200" dirty="0" err="1">
                <a:solidFill>
                  <a:srgbClr val="C00000"/>
                </a:solidFill>
              </a:rPr>
              <a:t>окрім</a:t>
            </a:r>
            <a:r>
              <a:rPr lang="ru-RU" sz="2200" dirty="0">
                <a:solidFill>
                  <a:srgbClr val="C00000"/>
                </a:solidFill>
              </a:rPr>
              <a:t> нуля, </a:t>
            </a:r>
            <a:r>
              <a:rPr lang="ru-RU" sz="2200" dirty="0" err="1" smtClean="0">
                <a:solidFill>
                  <a:srgbClr val="C00000"/>
                </a:solidFill>
              </a:rPr>
              <a:t>дорівнюють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True</a:t>
            </a:r>
            <a:r>
              <a:rPr lang="en-US" sz="22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uk-UA" sz="2200" dirty="0" smtClean="0">
                <a:solidFill>
                  <a:srgbClr val="C00000"/>
                </a:solidFill>
              </a:rPr>
              <a:t>Число </a:t>
            </a:r>
            <a:r>
              <a:rPr lang="en-US" sz="2200" dirty="0" smtClean="0">
                <a:solidFill>
                  <a:srgbClr val="C00000"/>
                </a:solidFill>
              </a:rPr>
              <a:t>0 </a:t>
            </a:r>
            <a:r>
              <a:rPr lang="uk-UA" sz="2200" dirty="0" smtClean="0">
                <a:solidFill>
                  <a:srgbClr val="C00000"/>
                </a:solidFill>
              </a:rPr>
              <a:t>дорівнює </a:t>
            </a:r>
            <a:r>
              <a:rPr lang="en-US" sz="2200" b="1" dirty="0" smtClean="0">
                <a:solidFill>
                  <a:srgbClr val="C00000"/>
                </a:solidFill>
              </a:rPr>
              <a:t>False</a:t>
            </a:r>
            <a:endParaRPr lang="ru-RU" sz="2200" b="1" dirty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5" y="5093549"/>
            <a:ext cx="1146147" cy="13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3763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Цілі</a:t>
            </a:r>
            <a:r>
              <a:rPr lang="ru-RU" sz="3600" b="1" dirty="0" smtClean="0"/>
              <a:t> </a:t>
            </a:r>
            <a:r>
              <a:rPr lang="ru-RU" sz="3600" b="1" dirty="0"/>
              <a:t>числа (</a:t>
            </a:r>
            <a:r>
              <a:rPr lang="en-GB" sz="3600" b="1" dirty="0" err="1"/>
              <a:t>int</a:t>
            </a:r>
            <a:r>
              <a:rPr lang="en-GB" sz="3600" b="1" dirty="0" smtClean="0"/>
              <a:t>)</a:t>
            </a:r>
            <a:r>
              <a:rPr lang="uk-UA" sz="3600" b="1" dirty="0" smtClean="0"/>
              <a:t>. </a:t>
            </a:r>
            <a:r>
              <a:rPr lang="uk-UA" sz="3600" b="1" dirty="0" smtClean="0"/>
              <a:t>Арифметичні операції</a:t>
            </a:r>
            <a:endParaRPr lang="en-GB" sz="3600" b="1" i="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10245"/>
            <a:ext cx="2960912" cy="5847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200" dirty="0"/>
              <a:t>Python </a:t>
            </a:r>
            <a:r>
              <a:rPr lang="ru-RU" sz="2200" dirty="0" err="1"/>
              <a:t>підтримує</a:t>
            </a:r>
            <a:r>
              <a:rPr lang="ru-RU" sz="2200" dirty="0"/>
              <a:t> як </a:t>
            </a:r>
            <a:r>
              <a:rPr lang="ru-RU" sz="2200" dirty="0" err="1"/>
              <a:t>цілі</a:t>
            </a:r>
            <a:r>
              <a:rPr lang="ru-RU" sz="2200" dirty="0"/>
              <a:t>, так і </a:t>
            </a:r>
            <a:r>
              <a:rPr lang="ru-RU" sz="2200" dirty="0" err="1"/>
              <a:t>дробові</a:t>
            </a:r>
            <a:r>
              <a:rPr lang="ru-RU" sz="2200" dirty="0"/>
              <a:t> числа. 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Вказувати</a:t>
            </a:r>
            <a:r>
              <a:rPr lang="ru-RU" sz="2200" dirty="0" smtClean="0"/>
              <a:t> </a:t>
            </a:r>
            <a:r>
              <a:rPr lang="ru-RU" sz="2200" dirty="0"/>
              <a:t>тип числа </a:t>
            </a:r>
            <a:r>
              <a:rPr lang="ru-RU" sz="2200" b="1" dirty="0"/>
              <a:t>явно не </a:t>
            </a:r>
            <a:r>
              <a:rPr lang="ru-RU" sz="2200" b="1" dirty="0" err="1"/>
              <a:t>потрібно</a:t>
            </a:r>
            <a:r>
              <a:rPr lang="ru-RU" sz="2200" dirty="0"/>
              <a:t>, </a:t>
            </a:r>
            <a:r>
              <a:rPr lang="ru-RU" sz="2200" dirty="0" err="1"/>
              <a:t>Python</a:t>
            </a:r>
            <a:r>
              <a:rPr lang="ru-RU" sz="2200" dirty="0"/>
              <a:t> сам </a:t>
            </a:r>
            <a:r>
              <a:rPr lang="ru-RU" sz="2200" dirty="0" err="1"/>
              <a:t>визначить</a:t>
            </a:r>
            <a:r>
              <a:rPr lang="ru-RU" sz="2200" dirty="0"/>
              <a:t> </a:t>
            </a:r>
            <a:r>
              <a:rPr lang="ru-RU" sz="2200" dirty="0" err="1"/>
              <a:t>його</a:t>
            </a:r>
            <a:r>
              <a:rPr lang="ru-RU" sz="2200" dirty="0"/>
              <a:t> за </a:t>
            </a:r>
            <a:r>
              <a:rPr lang="ru-RU" sz="2200" dirty="0" err="1"/>
              <a:t>наявністю</a:t>
            </a:r>
            <a:r>
              <a:rPr lang="ru-RU" sz="2200" dirty="0"/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відсутністю</a:t>
            </a:r>
            <a:r>
              <a:rPr lang="ru-RU" sz="2200" dirty="0"/>
              <a:t> </a:t>
            </a:r>
            <a:r>
              <a:rPr lang="ru-RU" sz="2200" dirty="0" err="1"/>
              <a:t>десяткової</a:t>
            </a:r>
            <a:r>
              <a:rPr lang="ru-RU" sz="2200" dirty="0"/>
              <a:t> </a:t>
            </a:r>
            <a:r>
              <a:rPr lang="ru-RU" sz="2200" dirty="0" err="1"/>
              <a:t>крапки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Числа </a:t>
            </a:r>
            <a:r>
              <a:rPr lang="ru-RU" sz="2200" dirty="0" err="1" smtClean="0"/>
              <a:t>підтримують</a:t>
            </a:r>
            <a:r>
              <a:rPr lang="ru-RU" sz="2200" dirty="0" smtClean="0"/>
              <a:t>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 smtClean="0"/>
              <a:t>звичайних</a:t>
            </a:r>
            <a:r>
              <a:rPr lang="ru-RU" sz="2200" dirty="0" smtClean="0"/>
              <a:t> </a:t>
            </a:r>
            <a:r>
              <a:rPr lang="ru-RU" sz="2200" dirty="0" err="1"/>
              <a:t>математичних</a:t>
            </a:r>
            <a:r>
              <a:rPr lang="ru-RU" sz="2200" dirty="0"/>
              <a:t> </a:t>
            </a:r>
            <a:r>
              <a:rPr lang="ru-RU" sz="2200" dirty="0" err="1" smtClean="0"/>
              <a:t>операцій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Цілі</a:t>
            </a:r>
            <a:r>
              <a:rPr lang="ru-RU" sz="2200" dirty="0" smtClean="0"/>
              <a:t> числа </a:t>
            </a:r>
            <a:r>
              <a:rPr lang="ru-RU" sz="2200" dirty="0"/>
              <a:t>в </a:t>
            </a:r>
            <a:r>
              <a:rPr lang="ru-RU" sz="2200" dirty="0" smtClean="0"/>
              <a:t>Python3 </a:t>
            </a:r>
            <a:r>
              <a:rPr lang="ru-RU" sz="2200" dirty="0" err="1"/>
              <a:t>підтримують</a:t>
            </a:r>
            <a:r>
              <a:rPr lang="ru-RU" sz="2200" dirty="0"/>
              <a:t> </a:t>
            </a:r>
            <a:r>
              <a:rPr lang="ru-RU" sz="2200" b="1" dirty="0" err="1"/>
              <a:t>довгу</a:t>
            </a:r>
            <a:r>
              <a:rPr lang="ru-RU" sz="2200" b="1" dirty="0"/>
              <a:t> </a:t>
            </a:r>
            <a:r>
              <a:rPr lang="ru-RU" sz="2200" b="1" dirty="0" smtClean="0"/>
              <a:t>арифметику</a:t>
            </a:r>
            <a:endParaRPr lang="ru-RU" sz="22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94689"/>
              </p:ext>
            </p:extLst>
          </p:nvPr>
        </p:nvGraphicFramePr>
        <p:xfrm>
          <a:off x="3011259" y="1022421"/>
          <a:ext cx="6132740" cy="5364480"/>
        </p:xfrm>
        <a:graphic>
          <a:graphicData uri="http://schemas.openxmlformats.org/drawingml/2006/table">
            <a:tbl>
              <a:tblPr/>
              <a:tblGrid>
                <a:gridCol w="1923598"/>
                <a:gridCol w="4209142"/>
              </a:tblGrid>
              <a:tr h="405757">
                <a:tc>
                  <a:txBody>
                    <a:bodyPr/>
                    <a:lstStyle/>
                    <a:p>
                      <a:r>
                        <a:rPr lang="en-GB" sz="2200" dirty="0">
                          <a:effectLst/>
                        </a:rPr>
                        <a:t>x +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Додавання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757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x -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Віднімання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757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x *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Множення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757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x /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757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x //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Отримання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цілої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частини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від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757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x %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Залишок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від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757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-x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Зміна</a:t>
                      </a:r>
                      <a:r>
                        <a:rPr lang="ru-RU" sz="2200" dirty="0" smtClean="0">
                          <a:effectLst/>
                        </a:rPr>
                        <a:t> знака числа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757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abs(x)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Модуль числа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757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divmod(x, 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effectLst/>
                        </a:rPr>
                        <a:t>Пара (x // y, x % 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757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x **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Піднесення</a:t>
                      </a:r>
                      <a:r>
                        <a:rPr lang="ru-RU" sz="2200" dirty="0" smtClean="0">
                          <a:effectLst/>
                        </a:rPr>
                        <a:t> до </a:t>
                      </a:r>
                      <a:r>
                        <a:rPr lang="ru-RU" sz="2200" dirty="0" err="1" smtClean="0">
                          <a:effectLst/>
                        </a:rPr>
                        <a:t>степеня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757">
                <a:tc>
                  <a:txBody>
                    <a:bodyPr/>
                    <a:lstStyle/>
                    <a:p>
                      <a:r>
                        <a:rPr lang="en-GB" sz="2200" dirty="0">
                          <a:effectLst/>
                        </a:rPr>
                        <a:t>pow(x, y[, z])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>
                          <a:effectLst/>
                        </a:rPr>
                        <a:t>x</a:t>
                      </a:r>
                      <a:r>
                        <a:rPr lang="ru-RU" sz="2200" baseline="30000" dirty="0" err="1">
                          <a:effectLst/>
                        </a:rPr>
                        <a:t>y</a:t>
                      </a:r>
                      <a:r>
                        <a:rPr lang="ru-RU" sz="2200" dirty="0">
                          <a:effectLst/>
                        </a:rPr>
                        <a:t> по модулю </a:t>
                      </a:r>
                      <a:r>
                        <a:rPr lang="ru-RU" sz="2200" dirty="0" smtClean="0">
                          <a:effectLst/>
                        </a:rPr>
                        <a:t>(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модуль заданий)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2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3763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Цілі</a:t>
            </a:r>
            <a:r>
              <a:rPr lang="ru-RU" sz="3600" b="1" dirty="0" smtClean="0"/>
              <a:t> </a:t>
            </a:r>
            <a:r>
              <a:rPr lang="ru-RU" sz="3600" b="1" dirty="0"/>
              <a:t>числа (</a:t>
            </a:r>
            <a:r>
              <a:rPr lang="en-GB" sz="3600" b="1" dirty="0" err="1"/>
              <a:t>int</a:t>
            </a:r>
            <a:r>
              <a:rPr lang="en-GB" sz="3600" b="1" dirty="0" smtClean="0"/>
              <a:t>)</a:t>
            </a:r>
            <a:r>
              <a:rPr lang="uk-UA" sz="3600" b="1" dirty="0" smtClean="0"/>
              <a:t>. Бітові операції</a:t>
            </a:r>
            <a:endParaRPr lang="en-GB" sz="3600" b="1" i="0" dirty="0">
              <a:effectLst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81384"/>
              </p:ext>
            </p:extLst>
          </p:nvPr>
        </p:nvGraphicFramePr>
        <p:xfrm>
          <a:off x="471260" y="1394528"/>
          <a:ext cx="8367940" cy="4650672"/>
        </p:xfrm>
        <a:graphic>
          <a:graphicData uri="http://schemas.openxmlformats.org/drawingml/2006/table">
            <a:tbl>
              <a:tblPr/>
              <a:tblGrid>
                <a:gridCol w="1293268"/>
                <a:gridCol w="3537336"/>
                <a:gridCol w="3537336"/>
              </a:tblGrid>
              <a:tr h="840672">
                <a:tc>
                  <a:txBody>
                    <a:bodyPr/>
                    <a:lstStyle/>
                    <a:p>
                      <a:r>
                        <a:rPr lang="en-GB" sz="2200" dirty="0">
                          <a:effectLst/>
                        </a:rPr>
                        <a:t>x |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Побітовое</a:t>
                      </a:r>
                      <a:r>
                        <a:rPr lang="ru-RU" sz="2200" dirty="0" smtClean="0">
                          <a:effectLst/>
                        </a:rPr>
                        <a:t>  </a:t>
                      </a:r>
                      <a:r>
                        <a:rPr lang="ru-RU" sz="2200" i="1" dirty="0" err="1" smtClean="0">
                          <a:solidFill>
                            <a:srgbClr val="0000CC"/>
                          </a:solidFill>
                          <a:effectLst/>
                        </a:rPr>
                        <a:t>або</a:t>
                      </a:r>
                      <a:endParaRPr lang="ru-RU" sz="2200" i="1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200" i="0" dirty="0" smtClean="0">
                          <a:solidFill>
                            <a:schemeClr val="tx1"/>
                          </a:solidFill>
                          <a:effectLst/>
                        </a:rPr>
                        <a:t>&gt;&gt;&gt; 2|5</a:t>
                      </a:r>
                    </a:p>
                    <a:p>
                      <a:r>
                        <a:rPr lang="uk-UA" sz="2200" i="0" dirty="0" smtClean="0">
                          <a:solidFill>
                            <a:srgbClr val="0000CC"/>
                          </a:solidFill>
                          <a:effectLst/>
                        </a:rPr>
                        <a:t>7</a:t>
                      </a:r>
                      <a:endParaRPr lang="ru-RU" sz="2200" i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x ^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Побітове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r>
                        <a:rPr lang="ru-RU" sz="2200" i="1" dirty="0" err="1" smtClean="0">
                          <a:solidFill>
                            <a:srgbClr val="0000CC"/>
                          </a:solidFill>
                          <a:effectLst/>
                        </a:rPr>
                        <a:t>виключне</a:t>
                      </a:r>
                      <a:r>
                        <a:rPr lang="ru-RU" sz="2200" i="1" dirty="0" smtClean="0"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lang="ru-RU" sz="2200" i="1" dirty="0" err="1" smtClean="0">
                          <a:solidFill>
                            <a:srgbClr val="0000CC"/>
                          </a:solidFill>
                          <a:effectLst/>
                        </a:rPr>
                        <a:t>або</a:t>
                      </a:r>
                      <a:endParaRPr lang="ru-RU" sz="22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chemeClr val="tx1"/>
                          </a:solidFill>
                          <a:effectLst/>
                        </a:rPr>
                        <a:t>&gt;&gt;&gt; 2^3</a:t>
                      </a:r>
                    </a:p>
                    <a:p>
                      <a:r>
                        <a:rPr lang="ru-RU" sz="2200" dirty="0" smtClean="0"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lang="ru-RU" sz="22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x &amp;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Побітове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r>
                        <a:rPr lang="ru-RU" sz="2200" i="1" dirty="0" smtClean="0">
                          <a:solidFill>
                            <a:srgbClr val="0000CC"/>
                          </a:solidFill>
                          <a:effectLst/>
                        </a:rPr>
                        <a:t>і</a:t>
                      </a:r>
                      <a:endParaRPr lang="ru-RU" sz="2200" i="1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i="0" dirty="0" smtClean="0">
                          <a:solidFill>
                            <a:schemeClr val="tx1"/>
                          </a:solidFill>
                          <a:effectLst/>
                        </a:rPr>
                        <a:t>&gt;&gt;&gt; 2&amp;5</a:t>
                      </a:r>
                    </a:p>
                    <a:p>
                      <a:r>
                        <a:rPr lang="ru-RU" sz="2200" i="0" dirty="0" smtClean="0"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lang="ru-RU" sz="2200" i="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x &lt;&lt; 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Бітовий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зсув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вліво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effectLst/>
                        </a:rPr>
                        <a:t>&gt;&gt;&gt; 2&lt;&lt;5</a:t>
                      </a:r>
                    </a:p>
                    <a:p>
                      <a:r>
                        <a:rPr lang="ru-RU" sz="2200" dirty="0" smtClean="0">
                          <a:solidFill>
                            <a:srgbClr val="0000CC"/>
                          </a:solidFill>
                          <a:effectLst/>
                        </a:rPr>
                        <a:t>64</a:t>
                      </a:r>
                      <a:endParaRPr lang="ru-RU" sz="22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x &gt;&gt;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Бітовий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зсув</a:t>
                      </a:r>
                      <a:r>
                        <a:rPr lang="ru-RU" sz="2200" dirty="0" smtClean="0">
                          <a:effectLst/>
                        </a:rPr>
                        <a:t> вправо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effectLst/>
                        </a:rPr>
                        <a:t>&gt;&gt;&gt; 5&gt;&gt;2</a:t>
                      </a:r>
                    </a:p>
                    <a:p>
                      <a:r>
                        <a:rPr lang="ru-RU" sz="2200" dirty="0" smtClean="0"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lang="ru-RU" sz="22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~x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Інверсія</a:t>
                      </a:r>
                      <a:r>
                        <a:rPr lang="ru-RU" sz="2200" dirty="0" smtClean="0">
                          <a:effectLst/>
                        </a:rPr>
                        <a:t>  </a:t>
                      </a:r>
                      <a:r>
                        <a:rPr lang="ru-RU" sz="2200" dirty="0" err="1" smtClean="0">
                          <a:effectLst/>
                        </a:rPr>
                        <a:t>бітів</a:t>
                      </a:r>
                      <a:endParaRPr lang="ru-RU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effectLst/>
                        </a:rPr>
                        <a:t>&gt;&gt;&gt; ~2</a:t>
                      </a:r>
                    </a:p>
                    <a:p>
                      <a:r>
                        <a:rPr lang="ru-RU" sz="2200" dirty="0" smtClean="0">
                          <a:solidFill>
                            <a:srgbClr val="0000CC"/>
                          </a:solidFill>
                          <a:effectLst/>
                        </a:rPr>
                        <a:t>-3</a:t>
                      </a:r>
                      <a:endParaRPr lang="ru-RU" sz="22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54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1257" y="588215"/>
            <a:ext cx="8103817" cy="193899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6</a:t>
            </a:r>
            <a:endParaRPr lang="uk-UA" sz="6000" b="1" dirty="0" smtClean="0">
              <a:ln/>
              <a:solidFill>
                <a:prstClr val="white"/>
              </a:solidFill>
            </a:endParaRPr>
          </a:p>
          <a:p>
            <a:pPr algn="ctr"/>
            <a:r>
              <a:rPr lang="ru-RU" sz="6000" b="1" dirty="0" err="1" smtClean="0">
                <a:ln/>
                <a:solidFill>
                  <a:prstClr val="white"/>
                </a:solidFill>
              </a:rPr>
              <a:t>Типи</a:t>
            </a:r>
            <a:r>
              <a:rPr lang="ru-RU" sz="6000" b="1" dirty="0" smtClean="0">
                <a:ln/>
                <a:solidFill>
                  <a:prstClr val="white"/>
                </a:solidFill>
              </a:rPr>
              <a:t> </a:t>
            </a:r>
            <a:r>
              <a:rPr lang="ru-RU" sz="6000" b="1" dirty="0" err="1" smtClean="0">
                <a:ln/>
                <a:solidFill>
                  <a:prstClr val="white"/>
                </a:solidFill>
              </a:rPr>
              <a:t>даних</a:t>
            </a:r>
            <a:endParaRPr lang="uk-UA" sz="6000" b="1" dirty="0" smtClean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92781"/>
            <a:ext cx="6574972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int</a:t>
            </a:r>
            <a:r>
              <a:rPr lang="ru-RU" sz="2200" b="1" dirty="0" smtClean="0"/>
              <a:t> </a:t>
            </a:r>
            <a:r>
              <a:rPr lang="ru-RU" sz="2200" b="1" dirty="0"/>
              <a:t>([</a:t>
            </a:r>
            <a:r>
              <a:rPr lang="ru-RU" sz="2200" b="1" dirty="0" err="1"/>
              <a:t>object</a:t>
            </a:r>
            <a:r>
              <a:rPr lang="ru-RU" sz="2200" b="1" dirty="0"/>
              <a:t>], </a:t>
            </a:r>
            <a:r>
              <a:rPr lang="ru-RU" sz="2200" b="1" dirty="0" smtClean="0"/>
              <a:t>[основа </a:t>
            </a:r>
            <a:r>
              <a:rPr lang="ru-RU" sz="2200" b="1" dirty="0" err="1" smtClean="0"/>
              <a:t>системи</a:t>
            </a:r>
            <a:r>
              <a:rPr lang="ru-RU" sz="2200" b="1" dirty="0" smtClean="0"/>
              <a:t> </a:t>
            </a:r>
            <a:r>
              <a:rPr lang="ru-RU" sz="2200" b="1" dirty="0" err="1"/>
              <a:t>числення</a:t>
            </a:r>
            <a:r>
              <a:rPr lang="ru-RU" sz="2200" b="1" dirty="0"/>
              <a:t>]) </a:t>
            </a:r>
            <a:r>
              <a:rPr lang="ru-RU" sz="2200" dirty="0"/>
              <a:t>- </a:t>
            </a:r>
            <a:r>
              <a:rPr lang="ru-RU" sz="2200" dirty="0" err="1"/>
              <a:t>перетворення</a:t>
            </a:r>
            <a:r>
              <a:rPr lang="ru-RU" sz="2200" dirty="0"/>
              <a:t> до </a:t>
            </a:r>
            <a:r>
              <a:rPr lang="ru-RU" sz="2200" dirty="0" err="1"/>
              <a:t>цілого</a:t>
            </a:r>
            <a:r>
              <a:rPr lang="ru-RU" sz="2200" dirty="0"/>
              <a:t> числа в </a:t>
            </a:r>
            <a:r>
              <a:rPr lang="ru-RU" sz="2200" dirty="0" err="1"/>
              <a:t>десятковій</a:t>
            </a:r>
            <a:r>
              <a:rPr lang="ru-RU" sz="2200" dirty="0"/>
              <a:t> </a:t>
            </a:r>
            <a:r>
              <a:rPr lang="ru-RU" sz="2200" dirty="0" err="1"/>
              <a:t>системі</a:t>
            </a:r>
            <a:r>
              <a:rPr lang="ru-RU" sz="2200" dirty="0"/>
              <a:t> </a:t>
            </a:r>
            <a:r>
              <a:rPr lang="ru-RU" sz="2200" dirty="0" err="1"/>
              <a:t>числення</a:t>
            </a:r>
            <a:r>
              <a:rPr lang="ru-RU" sz="2200" dirty="0"/>
              <a:t>. За </a:t>
            </a:r>
            <a:r>
              <a:rPr lang="ru-RU" sz="2200" dirty="0" err="1"/>
              <a:t>замовчуванням</a:t>
            </a:r>
            <a:r>
              <a:rPr lang="ru-RU" sz="2200" dirty="0"/>
              <a:t> система </a:t>
            </a:r>
            <a:r>
              <a:rPr lang="ru-RU" sz="2200" dirty="0" err="1"/>
              <a:t>числення</a:t>
            </a:r>
            <a:r>
              <a:rPr lang="ru-RU" sz="2200" dirty="0"/>
              <a:t> </a:t>
            </a:r>
            <a:r>
              <a:rPr lang="ru-RU" sz="2200" dirty="0" err="1"/>
              <a:t>десяткова</a:t>
            </a:r>
            <a:r>
              <a:rPr lang="ru-RU" sz="2200" dirty="0"/>
              <a:t>, але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задати</a:t>
            </a:r>
            <a:r>
              <a:rPr lang="ru-RU" sz="2200" dirty="0"/>
              <a:t> будь-яку </a:t>
            </a:r>
            <a:r>
              <a:rPr lang="ru-RU" sz="2200" dirty="0" smtClean="0"/>
              <a:t>основу </a:t>
            </a:r>
            <a:r>
              <a:rPr lang="ru-RU" sz="2200" dirty="0" err="1" smtClean="0"/>
              <a:t>від</a:t>
            </a:r>
            <a:r>
              <a:rPr lang="ru-RU" sz="2200" dirty="0" smtClean="0"/>
              <a:t> </a:t>
            </a:r>
            <a:r>
              <a:rPr lang="ru-RU" sz="2200" dirty="0"/>
              <a:t>2 до 36 </a:t>
            </a:r>
            <a:r>
              <a:rPr lang="ru-RU" sz="2200" dirty="0" err="1"/>
              <a:t>включно</a:t>
            </a:r>
            <a:r>
              <a:rPr lang="ru-RU" sz="22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/>
              <a:t>bin</a:t>
            </a:r>
            <a:r>
              <a:rPr lang="ru-RU" sz="2200" b="1" dirty="0"/>
              <a:t> (x) </a:t>
            </a:r>
            <a:r>
              <a:rPr lang="ru-RU" sz="2200" dirty="0"/>
              <a:t>- </a:t>
            </a:r>
            <a:r>
              <a:rPr lang="ru-RU" sz="2200" dirty="0" err="1"/>
              <a:t>перетворення</a:t>
            </a:r>
            <a:r>
              <a:rPr lang="ru-RU" sz="2200" dirty="0"/>
              <a:t> </a:t>
            </a:r>
            <a:r>
              <a:rPr lang="ru-RU" sz="2200" dirty="0" err="1"/>
              <a:t>цілого</a:t>
            </a:r>
            <a:r>
              <a:rPr lang="ru-RU" sz="2200" dirty="0"/>
              <a:t> числа в </a:t>
            </a:r>
            <a:r>
              <a:rPr lang="ru-RU" sz="2200" dirty="0" err="1"/>
              <a:t>двійкову</a:t>
            </a:r>
            <a:r>
              <a:rPr lang="ru-RU" sz="2200" dirty="0"/>
              <a:t> рядок.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oct</a:t>
            </a:r>
            <a:r>
              <a:rPr lang="ru-RU" sz="2200" b="1" dirty="0" smtClean="0"/>
              <a:t> </a:t>
            </a:r>
            <a:r>
              <a:rPr lang="ru-RU" sz="2200" b="1" dirty="0"/>
              <a:t>(х</a:t>
            </a:r>
            <a:r>
              <a:rPr lang="ru-RU" sz="2200" dirty="0"/>
              <a:t>) - </a:t>
            </a:r>
            <a:r>
              <a:rPr lang="ru-RU" sz="2200" dirty="0" err="1"/>
              <a:t>перетворення</a:t>
            </a:r>
            <a:r>
              <a:rPr lang="ru-RU" sz="2200" dirty="0"/>
              <a:t> </a:t>
            </a:r>
            <a:r>
              <a:rPr lang="ru-RU" sz="2200" dirty="0" err="1"/>
              <a:t>цілого</a:t>
            </a:r>
            <a:r>
              <a:rPr lang="ru-RU" sz="2200" dirty="0"/>
              <a:t> числа в </a:t>
            </a:r>
            <a:r>
              <a:rPr lang="ru-RU" sz="2200" dirty="0" err="1"/>
              <a:t>вісімкову</a:t>
            </a:r>
            <a:r>
              <a:rPr lang="ru-RU" sz="2200" dirty="0"/>
              <a:t> рядок</a:t>
            </a:r>
            <a:r>
              <a:rPr lang="ru-RU" sz="2200" dirty="0" smtClean="0"/>
              <a:t>.</a:t>
            </a:r>
            <a:r>
              <a:rPr lang="ru-RU" sz="2200" b="1" dirty="0"/>
              <a:t> </a:t>
            </a:r>
            <a:endParaRPr lang="en-US" sz="2200" b="1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hex</a:t>
            </a:r>
            <a:r>
              <a:rPr lang="ru-RU" sz="2200" b="1" dirty="0" smtClean="0"/>
              <a:t> </a:t>
            </a:r>
            <a:r>
              <a:rPr lang="ru-RU" sz="2200" b="1" dirty="0"/>
              <a:t>(х) </a:t>
            </a:r>
            <a:r>
              <a:rPr lang="ru-RU" sz="2200" dirty="0"/>
              <a:t>- </a:t>
            </a:r>
            <a:r>
              <a:rPr lang="ru-RU" sz="2200" dirty="0" err="1"/>
              <a:t>перетворення</a:t>
            </a:r>
            <a:r>
              <a:rPr lang="ru-RU" sz="2200" dirty="0"/>
              <a:t> </a:t>
            </a:r>
            <a:r>
              <a:rPr lang="ru-RU" sz="2200" dirty="0" err="1"/>
              <a:t>цілого</a:t>
            </a:r>
            <a:r>
              <a:rPr lang="ru-RU" sz="2200" dirty="0"/>
              <a:t> числа в </a:t>
            </a:r>
            <a:r>
              <a:rPr lang="ru-RU" sz="2200" dirty="0" err="1"/>
              <a:t>шістнадцяткову</a:t>
            </a:r>
            <a:r>
              <a:rPr lang="ru-RU" sz="2200" dirty="0"/>
              <a:t> рядок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8709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Цілі</a:t>
            </a:r>
            <a:r>
              <a:rPr lang="ru-RU" sz="3600" b="1" dirty="0" smtClean="0"/>
              <a:t> числа. </a:t>
            </a:r>
            <a:r>
              <a:rPr lang="ru-RU" sz="3600" b="1" dirty="0" err="1" smtClean="0"/>
              <a:t>Системи</a:t>
            </a:r>
            <a:r>
              <a:rPr lang="ru-RU" sz="3600" b="1" dirty="0" smtClean="0"/>
              <a:t>  </a:t>
            </a:r>
            <a:r>
              <a:rPr lang="ru-RU" sz="3600" b="1" dirty="0" err="1"/>
              <a:t>числення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51600" y="2416028"/>
            <a:ext cx="2344057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&gt;&gt;&gt; </a:t>
            </a:r>
            <a:r>
              <a:rPr lang="ru-RU" sz="2200" dirty="0" err="1"/>
              <a:t>bin</a:t>
            </a:r>
            <a:r>
              <a:rPr lang="ru-RU" sz="2200" dirty="0"/>
              <a:t>(19)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'0b10011'</a:t>
            </a:r>
          </a:p>
          <a:p>
            <a:r>
              <a:rPr lang="ru-RU" sz="2200" dirty="0"/>
              <a:t>&gt;&gt;&gt; </a:t>
            </a:r>
            <a:r>
              <a:rPr lang="ru-RU" sz="2200" dirty="0" err="1"/>
              <a:t>oct</a:t>
            </a:r>
            <a:r>
              <a:rPr lang="ru-RU" sz="2200" dirty="0"/>
              <a:t>(19)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'0o23'</a:t>
            </a:r>
          </a:p>
          <a:p>
            <a:r>
              <a:rPr lang="ru-RU" sz="2200" dirty="0"/>
              <a:t>&gt;&gt;&gt; </a:t>
            </a:r>
            <a:r>
              <a:rPr lang="ru-RU" sz="2200" dirty="0" err="1"/>
              <a:t>hex</a:t>
            </a:r>
            <a:r>
              <a:rPr lang="ru-RU" sz="2200" dirty="0"/>
              <a:t>(19)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'0x13'</a:t>
            </a:r>
          </a:p>
          <a:p>
            <a:r>
              <a:rPr lang="ru-RU" sz="2200" dirty="0"/>
              <a:t>&gt;&gt;&gt; </a:t>
            </a:r>
            <a:r>
              <a:rPr lang="ru-RU" sz="2200" dirty="0" err="1"/>
              <a:t>int</a:t>
            </a:r>
            <a:r>
              <a:rPr lang="ru-RU" sz="2200" dirty="0"/>
              <a:t>('10011',2)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19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023340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Для </a:t>
            </a:r>
            <a:r>
              <a:rPr lang="ru-RU" sz="2200" dirty="0" err="1"/>
              <a:t>переведення</a:t>
            </a:r>
            <a:r>
              <a:rPr lang="ru-RU" sz="2200" dirty="0"/>
              <a:t> числа з </a:t>
            </a:r>
            <a:r>
              <a:rPr lang="ru-RU" sz="2200" dirty="0" err="1"/>
              <a:t>однієї</a:t>
            </a:r>
            <a:r>
              <a:rPr lang="ru-RU" sz="2200" dirty="0"/>
              <a:t> </a:t>
            </a:r>
            <a:r>
              <a:rPr lang="ru-RU" sz="2200" dirty="0" err="1"/>
              <a:t>системи</a:t>
            </a:r>
            <a:r>
              <a:rPr lang="ru-RU" sz="2200" dirty="0"/>
              <a:t> </a:t>
            </a:r>
            <a:r>
              <a:rPr lang="ru-RU" sz="2200" dirty="0" err="1"/>
              <a:t>числення</a:t>
            </a:r>
            <a:r>
              <a:rPr lang="ru-RU" sz="2200" dirty="0"/>
              <a:t> в </a:t>
            </a:r>
            <a:r>
              <a:rPr lang="ru-RU" sz="2200" dirty="0" err="1"/>
              <a:t>іншу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надає</a:t>
            </a:r>
            <a:r>
              <a:rPr lang="ru-RU" sz="2200" dirty="0"/>
              <a:t> </a:t>
            </a:r>
            <a:r>
              <a:rPr lang="ru-RU" sz="2200" dirty="0" err="1"/>
              <a:t>кілька</a:t>
            </a:r>
            <a:r>
              <a:rPr lang="ru-RU" sz="2200" dirty="0"/>
              <a:t> </a:t>
            </a:r>
            <a:r>
              <a:rPr lang="ru-RU" sz="2200" dirty="0" err="1"/>
              <a:t>функцій</a:t>
            </a:r>
            <a:r>
              <a:rPr lang="ru-RU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02463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3763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Цілі</a:t>
            </a:r>
            <a:r>
              <a:rPr lang="ru-RU" sz="3600" b="1" dirty="0" smtClean="0"/>
              <a:t> </a:t>
            </a:r>
            <a:r>
              <a:rPr lang="ru-RU" sz="3600" b="1" dirty="0"/>
              <a:t>числа (</a:t>
            </a:r>
            <a:r>
              <a:rPr lang="en-GB" sz="3600" b="1" dirty="0" err="1"/>
              <a:t>int</a:t>
            </a:r>
            <a:r>
              <a:rPr lang="en-GB" sz="3600" b="1" dirty="0" smtClean="0"/>
              <a:t>)</a:t>
            </a:r>
            <a:r>
              <a:rPr lang="uk-UA" sz="3600" b="1" dirty="0" smtClean="0"/>
              <a:t>. Бітові функції</a:t>
            </a:r>
            <a:endParaRPr lang="en-GB" sz="3600" b="1" i="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5943" y="913746"/>
            <a:ext cx="656045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200" b="1" dirty="0" err="1" smtClean="0"/>
              <a:t>int.bit_length</a:t>
            </a:r>
            <a:r>
              <a:rPr lang="en-GB" sz="2200" dirty="0" smtClean="0"/>
              <a:t>() - </a:t>
            </a:r>
            <a:r>
              <a:rPr lang="ru-RU" sz="2200" dirty="0" err="1" smtClean="0"/>
              <a:t>кількість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біт</a:t>
            </a:r>
            <a:r>
              <a:rPr lang="ru-RU" sz="2200" dirty="0" smtClean="0"/>
              <a:t>, </a:t>
            </a:r>
            <a:r>
              <a:rPr lang="ru-RU" sz="2200" dirty="0" err="1" smtClean="0"/>
              <a:t>необхідних</a:t>
            </a:r>
            <a:r>
              <a:rPr lang="ru-RU" sz="2200" dirty="0" smtClean="0"/>
              <a:t> для </a:t>
            </a:r>
            <a:r>
              <a:rPr lang="ru-RU" sz="2200" dirty="0" err="1" smtClean="0"/>
              <a:t>представлення</a:t>
            </a:r>
            <a:r>
              <a:rPr lang="ru-RU" sz="2200" dirty="0" smtClean="0"/>
              <a:t> числа в </a:t>
            </a:r>
            <a:r>
              <a:rPr lang="ru-RU" sz="2200" dirty="0" err="1" smtClean="0"/>
              <a:t>двійковому</a:t>
            </a:r>
            <a:r>
              <a:rPr lang="ru-RU" sz="2200" dirty="0" smtClean="0"/>
              <a:t> </a:t>
            </a:r>
            <a:r>
              <a:rPr lang="ru-RU" sz="2200" dirty="0" err="1" smtClean="0"/>
              <a:t>вигляді</a:t>
            </a:r>
            <a:r>
              <a:rPr lang="ru-RU" sz="2200" dirty="0" smtClean="0"/>
              <a:t>, без </a:t>
            </a:r>
            <a:r>
              <a:rPr lang="ru-RU" sz="2200" dirty="0" err="1" smtClean="0"/>
              <a:t>урахування</a:t>
            </a:r>
            <a:r>
              <a:rPr lang="ru-RU" sz="2200" dirty="0" smtClean="0"/>
              <a:t> знака і </a:t>
            </a:r>
            <a:r>
              <a:rPr lang="ru-RU" sz="2200" dirty="0" err="1" smtClean="0"/>
              <a:t>лідируючих</a:t>
            </a:r>
            <a:r>
              <a:rPr lang="ru-RU" sz="2200" dirty="0" smtClean="0"/>
              <a:t> </a:t>
            </a:r>
            <a:r>
              <a:rPr lang="ru-RU" sz="2200" dirty="0" err="1" smtClean="0"/>
              <a:t>нулів</a:t>
            </a:r>
            <a:r>
              <a:rPr lang="ru-RU" sz="22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200" b="1" dirty="0" err="1" smtClean="0"/>
              <a:t>int.to_bytes</a:t>
            </a:r>
            <a:r>
              <a:rPr lang="en-GB" sz="2200" b="1" dirty="0" smtClean="0"/>
              <a:t>(length, </a:t>
            </a:r>
            <a:r>
              <a:rPr lang="en-GB" sz="2200" b="1" dirty="0" err="1" smtClean="0"/>
              <a:t>byteorder</a:t>
            </a:r>
            <a:r>
              <a:rPr lang="en-GB" sz="2200" b="1" dirty="0" smtClean="0"/>
              <a:t>, *, signed=False) </a:t>
            </a:r>
            <a:r>
              <a:rPr lang="en-GB" sz="2200" dirty="0" smtClean="0"/>
              <a:t>- 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рядок </a:t>
            </a:r>
            <a:r>
              <a:rPr lang="ru-RU" sz="2200" dirty="0" err="1" smtClean="0"/>
              <a:t>байтів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представляють</a:t>
            </a:r>
            <a:r>
              <a:rPr lang="ru-RU" sz="2200" dirty="0" smtClean="0"/>
              <a:t> число </a:t>
            </a:r>
            <a:r>
              <a:rPr lang="en-US" sz="2200" dirty="0" err="1" smtClean="0">
                <a:solidFill>
                  <a:srgbClr val="0000CC"/>
                </a:solidFill>
              </a:rPr>
              <a:t>int</a:t>
            </a:r>
            <a:r>
              <a:rPr lang="ru-RU" sz="22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200" b="1" dirty="0" err="1" smtClean="0"/>
              <a:t>int.from_bytes</a:t>
            </a:r>
            <a:r>
              <a:rPr lang="en-GB" sz="2200" b="1" dirty="0" smtClean="0"/>
              <a:t>(bytes</a:t>
            </a:r>
            <a:r>
              <a:rPr lang="en-GB" sz="2200" b="1" dirty="0"/>
              <a:t>, </a:t>
            </a:r>
            <a:r>
              <a:rPr lang="en-GB" sz="2200" b="1" dirty="0" err="1"/>
              <a:t>byteorder</a:t>
            </a:r>
            <a:r>
              <a:rPr lang="en-GB" sz="2200" b="1" dirty="0"/>
              <a:t>, *, signed=False) </a:t>
            </a:r>
            <a:r>
              <a:rPr lang="en-GB" sz="2200" dirty="0" smtClean="0"/>
              <a:t>-</a:t>
            </a:r>
            <a:r>
              <a:rPr lang="uk-UA" sz="2200" dirty="0" smtClean="0"/>
              <a:t>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число з поточного рядка </a:t>
            </a:r>
            <a:r>
              <a:rPr lang="ru-RU" sz="2200" dirty="0" err="1" smtClean="0"/>
              <a:t>байтів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56400" y="1357163"/>
            <a:ext cx="2242458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/>
              <a:t>&gt;&gt;&gt; n=21</a:t>
            </a:r>
          </a:p>
          <a:p>
            <a:r>
              <a:rPr lang="en-GB" sz="2200" dirty="0"/>
              <a:t>&gt;&gt;&gt; bin(n)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'0b10101'</a:t>
            </a:r>
          </a:p>
          <a:p>
            <a:r>
              <a:rPr lang="en-GB" sz="2200" dirty="0"/>
              <a:t>&gt;&gt;&gt; </a:t>
            </a:r>
            <a:r>
              <a:rPr lang="en-GB" sz="2200" dirty="0" err="1"/>
              <a:t>n.bit_length</a:t>
            </a:r>
            <a:r>
              <a:rPr lang="en-GB" sz="2200" dirty="0"/>
              <a:t>()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5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769" y="4023350"/>
            <a:ext cx="8084459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/>
              <a:t>&gt;&gt;&gt; x=1000</a:t>
            </a:r>
          </a:p>
          <a:p>
            <a:r>
              <a:rPr lang="en-GB" sz="2200" dirty="0"/>
              <a:t>&gt;&gt;&gt; </a:t>
            </a:r>
            <a:r>
              <a:rPr lang="en-GB" sz="2200" dirty="0" err="1"/>
              <a:t>x.to_bytes</a:t>
            </a:r>
            <a:r>
              <a:rPr lang="en-GB" sz="2200" dirty="0"/>
              <a:t>((</a:t>
            </a:r>
            <a:r>
              <a:rPr lang="en-GB" sz="2200" dirty="0" err="1"/>
              <a:t>x.bit_length</a:t>
            </a:r>
            <a:r>
              <a:rPr lang="en-GB" sz="2200" dirty="0"/>
              <a:t>() // 8) + 1, </a:t>
            </a:r>
            <a:r>
              <a:rPr lang="en-GB" sz="2200" dirty="0" err="1"/>
              <a:t>byteorder</a:t>
            </a:r>
            <a:r>
              <a:rPr lang="en-GB" sz="2200" dirty="0"/>
              <a:t>='little')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b'\xe8\x03'</a:t>
            </a:r>
          </a:p>
          <a:p>
            <a:r>
              <a:rPr lang="en-GB" sz="2200" dirty="0"/>
              <a:t>&gt;&gt;&gt; </a:t>
            </a:r>
            <a:r>
              <a:rPr lang="en-GB" sz="2200" dirty="0" err="1"/>
              <a:t>int.from_bytes</a:t>
            </a:r>
            <a:r>
              <a:rPr lang="en-GB" sz="2200" dirty="0"/>
              <a:t>(b'\xe8\x03', </a:t>
            </a:r>
            <a:r>
              <a:rPr lang="en-GB" sz="2200" dirty="0" err="1"/>
              <a:t>byteorder</a:t>
            </a:r>
            <a:r>
              <a:rPr lang="en-GB" sz="2200" dirty="0"/>
              <a:t>='little')</a:t>
            </a:r>
          </a:p>
          <a:p>
            <a:r>
              <a:rPr lang="en-GB" sz="2200" dirty="0" smtClean="0">
                <a:solidFill>
                  <a:srgbClr val="0000CC"/>
                </a:solidFill>
              </a:rPr>
              <a:t>1000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8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456" y="1035708"/>
            <a:ext cx="89335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Дійсні</a:t>
            </a:r>
            <a:r>
              <a:rPr lang="ru-RU" sz="2200" dirty="0" smtClean="0"/>
              <a:t> </a:t>
            </a:r>
            <a:r>
              <a:rPr lang="ru-RU" sz="2200" dirty="0"/>
              <a:t>числа </a:t>
            </a:r>
            <a:r>
              <a:rPr lang="ru-RU" sz="2200" dirty="0" err="1"/>
              <a:t>підтримують</a:t>
            </a:r>
            <a:r>
              <a:rPr lang="ru-RU" sz="2200" dirty="0"/>
              <a:t> </a:t>
            </a:r>
            <a:r>
              <a:rPr lang="ru-RU" sz="2200" dirty="0" err="1"/>
              <a:t>ті</a:t>
            </a:r>
            <a:r>
              <a:rPr lang="ru-RU" sz="2200" dirty="0"/>
              <a:t> </a:t>
            </a:r>
            <a:r>
              <a:rPr lang="ru-RU" sz="2200" dirty="0" err="1" smtClean="0"/>
              <a:t>самі</a:t>
            </a:r>
            <a:r>
              <a:rPr lang="ru-RU" sz="2200" dirty="0" smtClean="0"/>
              <a:t> </a:t>
            </a:r>
            <a:r>
              <a:rPr lang="ru-RU" sz="2200" dirty="0" err="1" smtClean="0"/>
              <a:t>операції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і </a:t>
            </a:r>
            <a:r>
              <a:rPr lang="ru-RU" sz="2200" dirty="0" err="1"/>
              <a:t>цілі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Однак</a:t>
            </a:r>
            <a:r>
              <a:rPr lang="ru-RU" sz="2200" dirty="0" smtClean="0"/>
              <a:t> </a:t>
            </a:r>
            <a:r>
              <a:rPr lang="ru-RU" sz="2200" dirty="0" smtClean="0"/>
              <a:t>через </a:t>
            </a:r>
            <a:r>
              <a:rPr lang="ru-RU" sz="2200" dirty="0" err="1"/>
              <a:t>представлення</a:t>
            </a:r>
            <a:r>
              <a:rPr lang="ru-RU" sz="2200" dirty="0"/>
              <a:t> чисел в </a:t>
            </a:r>
            <a:r>
              <a:rPr lang="ru-RU" sz="2200" dirty="0" err="1" smtClean="0"/>
              <a:t>комп'ютері</a:t>
            </a:r>
            <a:r>
              <a:rPr lang="ru-RU" sz="2200" dirty="0" smtClean="0"/>
              <a:t> </a:t>
            </a:r>
            <a:r>
              <a:rPr lang="ru-RU" sz="2200" dirty="0" err="1"/>
              <a:t>дійсні</a:t>
            </a:r>
            <a:r>
              <a:rPr lang="ru-RU" sz="2200" dirty="0"/>
              <a:t> числа </a:t>
            </a:r>
            <a:r>
              <a:rPr lang="ru-RU" sz="2200" dirty="0" err="1"/>
              <a:t>неточні</a:t>
            </a:r>
            <a:r>
              <a:rPr lang="ru-RU" sz="2200" dirty="0"/>
              <a:t>, і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привести до </a:t>
            </a:r>
            <a:r>
              <a:rPr lang="ru-RU" sz="2200" dirty="0" err="1" smtClean="0"/>
              <a:t>помилок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Дійсні</a:t>
            </a:r>
            <a:r>
              <a:rPr lang="ru-RU" sz="3600" b="1" dirty="0"/>
              <a:t> числа (</a:t>
            </a:r>
            <a:r>
              <a:rPr lang="ru-RU" sz="3600" b="1" dirty="0" err="1"/>
              <a:t>float</a:t>
            </a:r>
            <a:r>
              <a:rPr lang="ru-RU" sz="3600" b="1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4629" y="2343221"/>
            <a:ext cx="6828971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&gt;&gt;&gt; 0.1 + 0.1 + 0.1 + 0.1 + 0.1 + 0.1 + 0.1 + 0.1 + 0.1 + 0.1</a:t>
            </a:r>
          </a:p>
          <a:p>
            <a:r>
              <a:rPr lang="ru-RU" sz="2200" dirty="0">
                <a:solidFill>
                  <a:srgbClr val="0000CC"/>
                </a:solidFill>
              </a:rPr>
              <a:t>0.9999999999999999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0455" y="3312179"/>
            <a:ext cx="87884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Для </a:t>
            </a:r>
            <a:r>
              <a:rPr lang="ru-RU" sz="2200" dirty="0" err="1"/>
              <a:t>високої</a:t>
            </a:r>
            <a:r>
              <a:rPr lang="ru-RU" sz="2200" dirty="0"/>
              <a:t> </a:t>
            </a:r>
            <a:r>
              <a:rPr lang="ru-RU" sz="2200" dirty="0" err="1"/>
              <a:t>точності</a:t>
            </a:r>
            <a:r>
              <a:rPr lang="ru-RU" sz="2200" dirty="0"/>
              <a:t> </a:t>
            </a:r>
            <a:r>
              <a:rPr lang="ru-RU" sz="2200" dirty="0" err="1"/>
              <a:t>використовують</a:t>
            </a:r>
            <a:r>
              <a:rPr lang="ru-RU" sz="2200" dirty="0"/>
              <a:t> </a:t>
            </a:r>
            <a:r>
              <a:rPr lang="ru-RU" sz="2200" dirty="0" err="1"/>
              <a:t>інші</a:t>
            </a:r>
            <a:r>
              <a:rPr lang="ru-RU" sz="2200" dirty="0"/>
              <a:t> </a:t>
            </a:r>
            <a:r>
              <a:rPr lang="ru-RU" sz="2200" dirty="0" err="1"/>
              <a:t>об'єкти</a:t>
            </a:r>
            <a:r>
              <a:rPr lang="ru-RU" sz="2200" dirty="0"/>
              <a:t> (</a:t>
            </a:r>
            <a:r>
              <a:rPr lang="ru-RU" sz="2200" dirty="0" err="1" smtClean="0"/>
              <a:t>наприклад</a:t>
            </a:r>
            <a:r>
              <a:rPr lang="ru-RU" sz="2200" dirty="0" smtClean="0"/>
              <a:t>, </a:t>
            </a:r>
            <a:r>
              <a:rPr lang="en-GB" sz="2200" dirty="0">
                <a:solidFill>
                  <a:srgbClr val="0000CC"/>
                </a:solidFill>
              </a:rPr>
              <a:t>Decimal</a:t>
            </a:r>
            <a:r>
              <a:rPr lang="en-GB" sz="2200" dirty="0"/>
              <a:t> </a:t>
            </a:r>
            <a:r>
              <a:rPr lang="ru-RU" sz="2200" dirty="0"/>
              <a:t>і </a:t>
            </a:r>
            <a:r>
              <a:rPr lang="en-GB" sz="2200" dirty="0">
                <a:solidFill>
                  <a:srgbClr val="0000CC"/>
                </a:solidFill>
              </a:rPr>
              <a:t>Fraction</a:t>
            </a:r>
            <a:r>
              <a:rPr lang="en-GB" sz="2200" dirty="0"/>
              <a:t>)).</a:t>
            </a:r>
          </a:p>
          <a:p>
            <a:r>
              <a:rPr lang="ru-RU" sz="2200" dirty="0" err="1" smtClean="0"/>
              <a:t>Також</a:t>
            </a:r>
            <a:r>
              <a:rPr lang="ru-RU" sz="2200" dirty="0" smtClean="0"/>
              <a:t> </a:t>
            </a:r>
            <a:r>
              <a:rPr lang="ru-RU" sz="2200" dirty="0" err="1"/>
              <a:t>дійсні</a:t>
            </a:r>
            <a:r>
              <a:rPr lang="ru-RU" sz="2200" dirty="0"/>
              <a:t> числа </a:t>
            </a:r>
            <a:r>
              <a:rPr lang="ru-RU" sz="2200" b="1" dirty="0"/>
              <a:t>не </a:t>
            </a:r>
            <a:r>
              <a:rPr lang="ru-RU" sz="2200" b="1" dirty="0" err="1"/>
              <a:t>підтримують</a:t>
            </a:r>
            <a:r>
              <a:rPr lang="ru-RU" sz="2200" dirty="0"/>
              <a:t> </a:t>
            </a:r>
            <a:r>
              <a:rPr lang="ru-RU" sz="2200" b="1" dirty="0" err="1"/>
              <a:t>довгу</a:t>
            </a:r>
            <a:r>
              <a:rPr lang="ru-RU" sz="2200" b="1" dirty="0"/>
              <a:t> арифметику</a:t>
            </a:r>
            <a:r>
              <a:rPr lang="ru-RU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90655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Дійсні</a:t>
            </a:r>
            <a:r>
              <a:rPr lang="ru-RU" sz="3600" b="1" dirty="0"/>
              <a:t> числа (</a:t>
            </a:r>
            <a:r>
              <a:rPr lang="ru-RU" sz="3600" b="1" dirty="0" err="1"/>
              <a:t>float</a:t>
            </a:r>
            <a:r>
              <a:rPr lang="ru-RU" sz="3600" b="1" dirty="0" smtClean="0"/>
              <a:t>). </a:t>
            </a:r>
            <a:r>
              <a:rPr lang="ru-RU" sz="3600" b="1" dirty="0" err="1" smtClean="0"/>
              <a:t>Функції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перетворення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9314" y="973969"/>
            <a:ext cx="882468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err="1"/>
              <a:t>float.as_integer_ratio</a:t>
            </a:r>
            <a:r>
              <a:rPr lang="en-GB" sz="2200" b="1" dirty="0"/>
              <a:t>() </a:t>
            </a:r>
            <a:r>
              <a:rPr lang="en-GB" sz="2200" dirty="0"/>
              <a:t>- </a:t>
            </a:r>
            <a:r>
              <a:rPr lang="ru-RU" sz="2200" dirty="0" err="1"/>
              <a:t>представляє</a:t>
            </a:r>
            <a:r>
              <a:rPr lang="ru-RU" sz="2200" dirty="0"/>
              <a:t> </a:t>
            </a:r>
            <a:r>
              <a:rPr lang="ru-RU" sz="2200" dirty="0" err="1" smtClean="0"/>
              <a:t>десятковий</a:t>
            </a:r>
            <a:r>
              <a:rPr lang="ru-RU" sz="2200" dirty="0" smtClean="0"/>
              <a:t> </a:t>
            </a:r>
            <a:r>
              <a:rPr lang="ru-RU" sz="2200" dirty="0" err="1"/>
              <a:t>дріб</a:t>
            </a:r>
            <a:r>
              <a:rPr lang="ru-RU" sz="2200" dirty="0"/>
              <a:t> у </a:t>
            </a:r>
            <a:r>
              <a:rPr lang="ru-RU" sz="2200" dirty="0" err="1"/>
              <a:t>вигляді</a:t>
            </a:r>
            <a:r>
              <a:rPr lang="ru-RU" sz="2200" dirty="0"/>
              <a:t> </a:t>
            </a:r>
            <a:r>
              <a:rPr lang="ru-RU" sz="2200" dirty="0" err="1"/>
              <a:t>звичайної</a:t>
            </a:r>
            <a:r>
              <a:rPr lang="ru-RU" sz="2200" dirty="0"/>
              <a:t> - пари «</a:t>
            </a:r>
            <a:r>
              <a:rPr lang="ru-RU" sz="2200" dirty="0" err="1"/>
              <a:t>чисельник</a:t>
            </a:r>
            <a:r>
              <a:rPr lang="ru-RU" sz="2200" dirty="0"/>
              <a:t>, </a:t>
            </a:r>
            <a:r>
              <a:rPr lang="ru-RU" sz="2200" dirty="0" err="1"/>
              <a:t>знаменник</a:t>
            </a:r>
            <a:r>
              <a:rPr lang="ru-RU" sz="2200" dirty="0" smtClean="0"/>
              <a:t>»</a:t>
            </a:r>
          </a:p>
          <a:p>
            <a:endParaRPr lang="ru-RU" sz="2200" dirty="0"/>
          </a:p>
          <a:p>
            <a:r>
              <a:rPr lang="en-GB" sz="2200" b="1" dirty="0" err="1"/>
              <a:t>float.is_integer</a:t>
            </a:r>
            <a:r>
              <a:rPr lang="en-GB" sz="2200" b="1" dirty="0"/>
              <a:t>() </a:t>
            </a:r>
            <a:r>
              <a:rPr lang="en-GB" sz="2200" dirty="0"/>
              <a:t>- </a:t>
            </a:r>
            <a:r>
              <a:rPr lang="ru-RU" sz="2200" dirty="0" err="1"/>
              <a:t>чи</a:t>
            </a:r>
            <a:r>
              <a:rPr lang="ru-RU" sz="2200" dirty="0"/>
              <a:t> є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цілим</a:t>
            </a:r>
            <a:r>
              <a:rPr lang="ru-RU" sz="2200" dirty="0"/>
              <a:t> числом.</a:t>
            </a:r>
          </a:p>
          <a:p>
            <a:endParaRPr lang="ru-RU" sz="2200" dirty="0"/>
          </a:p>
          <a:p>
            <a:r>
              <a:rPr lang="en-GB" sz="2200" b="1" dirty="0" err="1"/>
              <a:t>float.hex</a:t>
            </a:r>
            <a:r>
              <a:rPr lang="en-GB" sz="2200" b="1" dirty="0"/>
              <a:t>() </a:t>
            </a:r>
            <a:r>
              <a:rPr lang="uk-UA" sz="2200" dirty="0" smtClean="0"/>
              <a:t>- </a:t>
            </a:r>
            <a:r>
              <a:rPr lang="ru-RU" sz="2200" dirty="0" smtClean="0"/>
              <a:t>переводить </a:t>
            </a:r>
            <a:r>
              <a:rPr lang="ru-RU" sz="2200" dirty="0" err="1"/>
              <a:t>float</a:t>
            </a:r>
            <a:r>
              <a:rPr lang="ru-RU" sz="2200" dirty="0"/>
              <a:t> в </a:t>
            </a:r>
            <a:r>
              <a:rPr lang="ru-RU" sz="2200" dirty="0" err="1"/>
              <a:t>hex</a:t>
            </a:r>
            <a:r>
              <a:rPr lang="ru-RU" sz="2200" dirty="0"/>
              <a:t> (</a:t>
            </a:r>
            <a:r>
              <a:rPr lang="ru-RU" sz="2200" dirty="0" err="1" smtClean="0"/>
              <a:t>шістнадцяткову</a:t>
            </a:r>
            <a:r>
              <a:rPr lang="ru-RU" sz="2200" dirty="0" smtClean="0"/>
              <a:t> </a:t>
            </a:r>
            <a:r>
              <a:rPr lang="ru-RU" sz="2200" dirty="0"/>
              <a:t>систему </a:t>
            </a:r>
            <a:r>
              <a:rPr lang="ru-RU" sz="2200" dirty="0" err="1"/>
              <a:t>числення</a:t>
            </a:r>
            <a:r>
              <a:rPr lang="ru-RU" sz="2200" dirty="0" smtClean="0"/>
              <a:t>).</a:t>
            </a:r>
          </a:p>
          <a:p>
            <a:endParaRPr lang="ru-RU" sz="2200" dirty="0"/>
          </a:p>
          <a:p>
            <a:r>
              <a:rPr lang="en-GB" sz="2200" b="1" dirty="0" err="1"/>
              <a:t>classmethod</a:t>
            </a:r>
            <a:r>
              <a:rPr lang="en-GB" sz="2200" b="1" dirty="0"/>
              <a:t> </a:t>
            </a:r>
            <a:r>
              <a:rPr lang="en-GB" sz="2200" b="1" dirty="0" err="1"/>
              <a:t>float.fromhex</a:t>
            </a:r>
            <a:r>
              <a:rPr lang="en-GB" sz="2200" b="1" dirty="0"/>
              <a:t>(s) </a:t>
            </a:r>
            <a:r>
              <a:rPr lang="en-GB" sz="2200" dirty="0"/>
              <a:t>- float </a:t>
            </a:r>
            <a:r>
              <a:rPr lang="ru-RU" sz="2200" dirty="0"/>
              <a:t>з </a:t>
            </a:r>
            <a:r>
              <a:rPr lang="ru-RU" sz="2200" dirty="0" err="1" smtClean="0"/>
              <a:t>шістнадцяткового</a:t>
            </a:r>
            <a:r>
              <a:rPr lang="ru-RU" sz="2200" dirty="0" smtClean="0"/>
              <a:t> </a:t>
            </a:r>
            <a:r>
              <a:rPr lang="ru-RU" sz="2200" dirty="0"/>
              <a:t>рядка.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39369" y="3889607"/>
            <a:ext cx="6611259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/>
              <a:t>&gt;&gt;&gt; (0.25).</a:t>
            </a:r>
            <a:r>
              <a:rPr lang="en-GB" sz="2200" dirty="0" err="1"/>
              <a:t>as_integer_ratio</a:t>
            </a:r>
            <a:r>
              <a:rPr lang="en-GB" sz="2200" dirty="0"/>
              <a:t>()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(1, 4</a:t>
            </a:r>
            <a:r>
              <a:rPr lang="en-GB" sz="2200" dirty="0" smtClean="0">
                <a:solidFill>
                  <a:srgbClr val="0000CC"/>
                </a:solidFill>
              </a:rPr>
              <a:t>)</a:t>
            </a:r>
            <a:endParaRPr lang="uk-UA" sz="2200" dirty="0" smtClean="0">
              <a:solidFill>
                <a:srgbClr val="0000CC"/>
              </a:solidFill>
            </a:endParaRPr>
          </a:p>
          <a:p>
            <a:r>
              <a:rPr lang="en-GB" sz="2200" dirty="0"/>
              <a:t>&gt;&gt;&gt; (10.5).hex()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'0x1.5000000000000p+3'</a:t>
            </a:r>
          </a:p>
          <a:p>
            <a:r>
              <a:rPr lang="en-GB" sz="2200" dirty="0"/>
              <a:t>&gt;&gt;&gt; </a:t>
            </a:r>
            <a:r>
              <a:rPr lang="en-GB" sz="2200" dirty="0" err="1"/>
              <a:t>float.fromhex</a:t>
            </a:r>
            <a:r>
              <a:rPr lang="en-GB" sz="2200" dirty="0"/>
              <a:t>('0x1.5000000000000p+3')</a:t>
            </a:r>
          </a:p>
          <a:p>
            <a:r>
              <a:rPr lang="en-GB" sz="2200" dirty="0" smtClean="0">
                <a:solidFill>
                  <a:srgbClr val="0000CC"/>
                </a:solidFill>
              </a:rPr>
              <a:t>10.5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4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Комплексні</a:t>
            </a:r>
            <a:r>
              <a:rPr lang="ru-RU" sz="3600" b="1" dirty="0" smtClean="0"/>
              <a:t> </a:t>
            </a:r>
            <a:r>
              <a:rPr lang="ru-RU" sz="3600" b="1" dirty="0"/>
              <a:t>числа (</a:t>
            </a:r>
            <a:r>
              <a:rPr lang="en-GB" sz="3600" b="1" dirty="0"/>
              <a:t>complex)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1600" y="1140269"/>
            <a:ext cx="90423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Тип </a:t>
            </a:r>
            <a:r>
              <a:rPr lang="ru-RU" sz="2200" dirty="0" err="1"/>
              <a:t>даних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complex</a:t>
            </a:r>
            <a:r>
              <a:rPr lang="en-GB" sz="2200" dirty="0"/>
              <a:t> </a:t>
            </a:r>
            <a:r>
              <a:rPr lang="ru-RU" sz="2200" dirty="0" err="1"/>
              <a:t>відноситься</a:t>
            </a:r>
            <a:r>
              <a:rPr lang="ru-RU" sz="2200" dirty="0"/>
              <a:t> до </a:t>
            </a:r>
            <a:r>
              <a:rPr lang="ru-RU" sz="2200" dirty="0" err="1"/>
              <a:t>категорії</a:t>
            </a:r>
            <a:r>
              <a:rPr lang="ru-RU" sz="2200" dirty="0"/>
              <a:t> </a:t>
            </a:r>
            <a:r>
              <a:rPr lang="ru-RU" sz="2200" b="1" dirty="0" err="1"/>
              <a:t>незмінних</a:t>
            </a:r>
            <a:r>
              <a:rPr lang="ru-RU" sz="2200" dirty="0"/>
              <a:t> і </a:t>
            </a:r>
            <a:r>
              <a:rPr lang="ru-RU" sz="2200" dirty="0" err="1"/>
              <a:t>зберігає</a:t>
            </a:r>
            <a:r>
              <a:rPr lang="ru-RU" sz="2200" dirty="0"/>
              <a:t> пару </a:t>
            </a:r>
            <a:r>
              <a:rPr lang="ru-RU" sz="2200" dirty="0" err="1"/>
              <a:t>значень</a:t>
            </a:r>
            <a:r>
              <a:rPr lang="ru-RU" sz="2200" dirty="0"/>
              <a:t> типу </a:t>
            </a:r>
            <a:r>
              <a:rPr lang="en-GB" sz="2200" dirty="0" smtClean="0"/>
              <a:t>float,</a:t>
            </a:r>
            <a:r>
              <a:rPr lang="uk-UA" sz="2200" dirty="0" smtClean="0"/>
              <a:t> </a:t>
            </a:r>
            <a:r>
              <a:rPr lang="ru-RU" sz="2200" dirty="0" err="1" smtClean="0"/>
              <a:t>одне</a:t>
            </a:r>
            <a:r>
              <a:rPr lang="ru-RU" sz="2200" dirty="0" smtClean="0"/>
              <a:t> </a:t>
            </a:r>
            <a:r>
              <a:rPr lang="ru-RU" sz="2200" dirty="0"/>
              <a:t>з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представляє</a:t>
            </a:r>
            <a:r>
              <a:rPr lang="ru-RU" sz="2200" dirty="0"/>
              <a:t> </a:t>
            </a:r>
            <a:r>
              <a:rPr lang="ru-RU" sz="2200" b="1" dirty="0" err="1"/>
              <a:t>дійсну</a:t>
            </a:r>
            <a:r>
              <a:rPr lang="ru-RU" sz="2200" b="1" dirty="0"/>
              <a:t> </a:t>
            </a:r>
            <a:r>
              <a:rPr lang="ru-RU" sz="2200" b="1" dirty="0" err="1"/>
              <a:t>частину</a:t>
            </a:r>
            <a:r>
              <a:rPr lang="ru-RU" sz="2200" b="1" dirty="0"/>
              <a:t> </a:t>
            </a:r>
            <a:r>
              <a:rPr lang="ru-RU" sz="2200" dirty="0"/>
              <a:t>комплексного числа, а </a:t>
            </a:r>
            <a:r>
              <a:rPr lang="ru-RU" sz="2200" dirty="0" err="1"/>
              <a:t>інше</a:t>
            </a:r>
            <a:r>
              <a:rPr lang="ru-RU" sz="2200" dirty="0"/>
              <a:t> - </a:t>
            </a:r>
            <a:r>
              <a:rPr lang="ru-RU" sz="2200" b="1" dirty="0" err="1"/>
              <a:t>уявну</a:t>
            </a:r>
            <a:r>
              <a:rPr lang="ru-RU" sz="2200" dirty="0"/>
              <a:t>.</a:t>
            </a:r>
          </a:p>
          <a:p>
            <a:endParaRPr lang="ru-RU" sz="2200" dirty="0"/>
          </a:p>
          <a:p>
            <a:r>
              <a:rPr lang="ru-RU" sz="2200" dirty="0" err="1"/>
              <a:t>Літерали</a:t>
            </a:r>
            <a:r>
              <a:rPr lang="ru-RU" sz="2200" dirty="0"/>
              <a:t> </a:t>
            </a:r>
            <a:r>
              <a:rPr lang="ru-RU" sz="2200" dirty="0" err="1"/>
              <a:t>комплексних</a:t>
            </a:r>
            <a:r>
              <a:rPr lang="ru-RU" sz="2200" dirty="0"/>
              <a:t> чисел </a:t>
            </a:r>
            <a:r>
              <a:rPr lang="ru-RU" sz="2200" dirty="0" err="1"/>
              <a:t>записуються</a:t>
            </a:r>
            <a:r>
              <a:rPr lang="ru-RU" sz="2200" dirty="0"/>
              <a:t> як </a:t>
            </a:r>
            <a:r>
              <a:rPr lang="ru-RU" sz="2200" dirty="0" err="1"/>
              <a:t>дійсна</a:t>
            </a:r>
            <a:r>
              <a:rPr lang="ru-RU" sz="2200" dirty="0"/>
              <a:t> і </a:t>
            </a:r>
            <a:r>
              <a:rPr lang="ru-RU" sz="2200" dirty="0" err="1"/>
              <a:t>уявна</a:t>
            </a:r>
            <a:r>
              <a:rPr lang="ru-RU" sz="2200" dirty="0"/>
              <a:t> </a:t>
            </a:r>
            <a:r>
              <a:rPr lang="ru-RU" sz="2200" dirty="0" err="1"/>
              <a:t>частини</a:t>
            </a:r>
            <a:r>
              <a:rPr lang="ru-RU" sz="2200" dirty="0"/>
              <a:t>,</a:t>
            </a:r>
          </a:p>
          <a:p>
            <a:r>
              <a:rPr lang="ru-RU" sz="2200" dirty="0" err="1"/>
              <a:t>об'єднані</a:t>
            </a:r>
            <a:r>
              <a:rPr lang="ru-RU" sz="2200" dirty="0"/>
              <a:t> знаком </a:t>
            </a:r>
            <a:r>
              <a:rPr lang="ru-RU" sz="2200" b="1" dirty="0">
                <a:solidFill>
                  <a:srgbClr val="0000CC"/>
                </a:solidFill>
              </a:rPr>
              <a:t>"+"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"-"</a:t>
            </a:r>
            <a:r>
              <a:rPr lang="ru-RU" sz="2200" dirty="0"/>
              <a:t>, а за </a:t>
            </a:r>
            <a:r>
              <a:rPr lang="ru-RU" sz="2200" dirty="0" err="1"/>
              <a:t>уявною</a:t>
            </a:r>
            <a:r>
              <a:rPr lang="ru-RU" sz="2200" dirty="0"/>
              <a:t> </a:t>
            </a:r>
            <a:r>
              <a:rPr lang="ru-RU" sz="2200" dirty="0" err="1"/>
              <a:t>частиною</a:t>
            </a:r>
            <a:r>
              <a:rPr lang="ru-RU" sz="2200" dirty="0"/>
              <a:t> </a:t>
            </a:r>
            <a:r>
              <a:rPr lang="ru-RU" sz="2200" dirty="0" err="1"/>
              <a:t>слід</a:t>
            </a:r>
            <a:r>
              <a:rPr lang="ru-RU" sz="2200" dirty="0"/>
              <a:t> символ </a:t>
            </a:r>
            <a:r>
              <a:rPr lang="en-GB" sz="2200" b="1" dirty="0" smtClean="0">
                <a:solidFill>
                  <a:srgbClr val="0000CC"/>
                </a:solidFill>
              </a:rPr>
              <a:t>j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(в будь-якому регістрі)</a:t>
            </a:r>
            <a:r>
              <a:rPr lang="en-GB" sz="2200" dirty="0" smtClean="0"/>
              <a:t>.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1599" y="3773254"/>
            <a:ext cx="90423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Окремі</a:t>
            </a:r>
            <a:r>
              <a:rPr lang="ru-RU" sz="2200" dirty="0"/>
              <a:t> </a:t>
            </a:r>
            <a:r>
              <a:rPr lang="ru-RU" sz="2200" dirty="0" err="1"/>
              <a:t>частини</a:t>
            </a:r>
            <a:r>
              <a:rPr lang="ru-RU" sz="2200" dirty="0"/>
              <a:t> комплексного числа </a:t>
            </a:r>
            <a:r>
              <a:rPr lang="ru-RU" sz="2200" dirty="0" err="1"/>
              <a:t>доступні</a:t>
            </a:r>
            <a:r>
              <a:rPr lang="ru-RU" sz="2200" dirty="0"/>
              <a:t> у </a:t>
            </a:r>
            <a:r>
              <a:rPr lang="ru-RU" sz="2200" dirty="0" err="1"/>
              <a:t>вигляді</a:t>
            </a:r>
            <a:r>
              <a:rPr lang="ru-RU" sz="2200" dirty="0"/>
              <a:t> </a:t>
            </a:r>
            <a:r>
              <a:rPr lang="ru-RU" sz="2200" dirty="0" err="1"/>
              <a:t>атрибутів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real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і </a:t>
            </a:r>
            <a:r>
              <a:rPr lang="ru-RU" sz="2200" b="1" dirty="0" err="1">
                <a:solidFill>
                  <a:srgbClr val="0000CC"/>
                </a:solidFill>
              </a:rPr>
              <a:t>imag</a:t>
            </a:r>
            <a:r>
              <a:rPr lang="ru-RU" sz="22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89200" y="4542419"/>
            <a:ext cx="2431144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&gt;&gt;&gt; z=1.5+3.123j</a:t>
            </a:r>
          </a:p>
          <a:p>
            <a:r>
              <a:rPr lang="en-GB" sz="2400" dirty="0"/>
              <a:t>&gt;&gt;&gt; </a:t>
            </a:r>
            <a:r>
              <a:rPr lang="en-GB" sz="2400" dirty="0" err="1"/>
              <a:t>z.real,z.imag</a:t>
            </a:r>
            <a:endParaRPr lang="en-GB" sz="2400" dirty="0"/>
          </a:p>
          <a:p>
            <a:r>
              <a:rPr lang="en-GB" sz="2400" dirty="0">
                <a:solidFill>
                  <a:srgbClr val="0000CC"/>
                </a:solidFill>
              </a:rPr>
              <a:t>(1.5, 3.123</a:t>
            </a:r>
            <a:r>
              <a:rPr lang="en-GB" sz="2400" dirty="0" smtClean="0">
                <a:solidFill>
                  <a:srgbClr val="0000CC"/>
                </a:solidFill>
              </a:rPr>
              <a:t>)</a:t>
            </a:r>
            <a:endParaRPr lang="en-GB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14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89823"/>
            <a:ext cx="9143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За </a:t>
            </a:r>
            <a:r>
              <a:rPr lang="ru-RU" sz="2200" dirty="0" err="1"/>
              <a:t>винятком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//,%, </a:t>
            </a:r>
            <a:r>
              <a:rPr lang="en-GB" sz="2200" b="1" dirty="0" err="1">
                <a:solidFill>
                  <a:srgbClr val="0000CC"/>
                </a:solidFill>
              </a:rPr>
              <a:t>divmod</a:t>
            </a:r>
            <a:r>
              <a:rPr lang="en-GB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>
                <a:solidFill>
                  <a:srgbClr val="0000CC"/>
                </a:solidFill>
              </a:rPr>
              <a:t>і </a:t>
            </a:r>
            <a:r>
              <a:rPr lang="ru-RU" sz="2200" b="1" dirty="0" err="1">
                <a:solidFill>
                  <a:srgbClr val="0000CC"/>
                </a:solidFill>
              </a:rPr>
              <a:t>версії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en-GB" sz="2200" b="1" dirty="0">
                <a:solidFill>
                  <a:srgbClr val="0000CC"/>
                </a:solidFill>
              </a:rPr>
              <a:t>pow () </a:t>
            </a:r>
            <a:r>
              <a:rPr lang="ru-RU" sz="2200" b="1" dirty="0">
                <a:solidFill>
                  <a:srgbClr val="0000CC"/>
                </a:solidFill>
              </a:rPr>
              <a:t>з </a:t>
            </a:r>
            <a:r>
              <a:rPr lang="ru-RU" sz="2200" b="1" dirty="0" err="1">
                <a:solidFill>
                  <a:srgbClr val="0000CC"/>
                </a:solidFill>
              </a:rPr>
              <a:t>трьома</a:t>
            </a:r>
            <a:r>
              <a:rPr lang="ru-RU" sz="2200" b="1" dirty="0">
                <a:solidFill>
                  <a:srgbClr val="0000CC"/>
                </a:solidFill>
              </a:rPr>
              <a:t> аргументами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інші</a:t>
            </a:r>
            <a:r>
              <a:rPr lang="ru-RU" sz="2200" dirty="0"/>
              <a:t> </a:t>
            </a:r>
            <a:r>
              <a:rPr lang="ru-RU" sz="2200" dirty="0" err="1"/>
              <a:t>арифметичні</a:t>
            </a:r>
            <a:r>
              <a:rPr lang="ru-RU" sz="2200" dirty="0"/>
              <a:t> </a:t>
            </a:r>
            <a:r>
              <a:rPr lang="ru-RU" sz="2200" dirty="0" err="1"/>
              <a:t>оператори</a:t>
            </a:r>
            <a:r>
              <a:rPr lang="ru-RU" sz="2200" dirty="0"/>
              <a:t> і </a:t>
            </a:r>
            <a:r>
              <a:rPr lang="ru-RU" sz="2200" dirty="0" err="1" smtClean="0"/>
              <a:t>функції</a:t>
            </a:r>
            <a:r>
              <a:rPr lang="ru-RU" sz="2200" dirty="0" smtClean="0"/>
              <a:t>, </a:t>
            </a:r>
            <a:r>
              <a:rPr lang="ru-RU" sz="2200" dirty="0" err="1" smtClean="0"/>
              <a:t>які</a:t>
            </a:r>
            <a:r>
              <a:rPr lang="ru-RU" sz="2200" dirty="0" smtClean="0"/>
              <a:t>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для </a:t>
            </a:r>
            <a:r>
              <a:rPr lang="ru-RU" sz="2200" dirty="0" err="1"/>
              <a:t>роботи</a:t>
            </a:r>
            <a:r>
              <a:rPr lang="ru-RU" sz="2200" dirty="0"/>
              <a:t> з </a:t>
            </a:r>
            <a:r>
              <a:rPr lang="ru-RU" sz="2200" dirty="0" err="1"/>
              <a:t>цілими</a:t>
            </a:r>
            <a:r>
              <a:rPr lang="ru-RU" sz="2200" dirty="0"/>
              <a:t> числами, </a:t>
            </a:r>
            <a:r>
              <a:rPr lang="ru-RU" sz="2200" dirty="0" err="1"/>
              <a:t>також</a:t>
            </a:r>
            <a:r>
              <a:rPr lang="ru-RU" sz="2200" dirty="0"/>
              <a:t> </a:t>
            </a:r>
            <a:r>
              <a:rPr lang="ru-RU" sz="2200" dirty="0" err="1" smtClean="0"/>
              <a:t>використову</a:t>
            </a:r>
            <a:r>
              <a:rPr lang="uk-UA" sz="2200" dirty="0" err="1" smtClean="0"/>
              <a:t>ються</a:t>
            </a:r>
            <a:r>
              <a:rPr lang="ru-RU" sz="2200" dirty="0" smtClean="0"/>
              <a:t> </a:t>
            </a:r>
            <a:r>
              <a:rPr lang="ru-RU" sz="2200" dirty="0"/>
              <a:t>і для </a:t>
            </a:r>
            <a:r>
              <a:rPr lang="ru-RU" sz="2200" dirty="0" err="1"/>
              <a:t>роботи</a:t>
            </a:r>
            <a:r>
              <a:rPr lang="ru-RU" sz="2200" dirty="0"/>
              <a:t> з </a:t>
            </a:r>
            <a:r>
              <a:rPr lang="ru-RU" sz="2200" dirty="0" err="1"/>
              <a:t>комплексними</a:t>
            </a:r>
            <a:r>
              <a:rPr lang="ru-RU" sz="2200" dirty="0"/>
              <a:t> числами.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98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600" b="1" dirty="0" err="1" smtClean="0"/>
              <a:t>Комплексні</a:t>
            </a:r>
            <a:r>
              <a:rPr lang="ru-RU" sz="3600" b="1" dirty="0" smtClean="0"/>
              <a:t> </a:t>
            </a:r>
            <a:r>
              <a:rPr lang="ru-RU" sz="3600" b="1" dirty="0"/>
              <a:t>числа (</a:t>
            </a:r>
            <a:r>
              <a:rPr lang="en-GB" sz="3600" b="1" dirty="0" smtClean="0"/>
              <a:t>complex)</a:t>
            </a:r>
            <a:r>
              <a:rPr lang="uk-UA" sz="3600" b="1" dirty="0"/>
              <a:t>.</a:t>
            </a:r>
            <a:r>
              <a:rPr lang="uk-UA" sz="3600" b="1" dirty="0" smtClean="0"/>
              <a:t> </a:t>
            </a:r>
          </a:p>
          <a:p>
            <a:pPr algn="ctr">
              <a:lnSpc>
                <a:spcPct val="80000"/>
              </a:lnSpc>
            </a:pPr>
            <a:r>
              <a:rPr lang="uk-UA" sz="3600" b="1" dirty="0" smtClean="0"/>
              <a:t>Операції та функції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66585" y="2248548"/>
            <a:ext cx="805905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Тип </a:t>
            </a:r>
            <a:r>
              <a:rPr lang="ru-RU" sz="2200" dirty="0" err="1"/>
              <a:t>даних</a:t>
            </a:r>
            <a:r>
              <a:rPr lang="ru-RU" sz="2200" dirty="0"/>
              <a:t> </a:t>
            </a:r>
            <a:r>
              <a:rPr lang="en-GB" sz="2200" dirty="0">
                <a:solidFill>
                  <a:srgbClr val="0000CC"/>
                </a:solidFill>
              </a:rPr>
              <a:t>complex</a:t>
            </a:r>
            <a:r>
              <a:rPr lang="en-GB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викликатися</a:t>
            </a:r>
            <a:r>
              <a:rPr lang="ru-RU" sz="2200" dirty="0"/>
              <a:t> як </a:t>
            </a:r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complex ()</a:t>
            </a:r>
          </a:p>
          <a:p>
            <a:r>
              <a:rPr lang="ru-RU" sz="2200" dirty="0" smtClean="0"/>
              <a:t>Без </a:t>
            </a:r>
            <a:r>
              <a:rPr lang="ru-RU" sz="2200" dirty="0" err="1"/>
              <a:t>аргументів</a:t>
            </a:r>
            <a:r>
              <a:rPr lang="ru-RU" sz="2200" dirty="0"/>
              <a:t> вона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0.</a:t>
            </a:r>
          </a:p>
          <a:p>
            <a:r>
              <a:rPr lang="ru-RU" sz="2200" dirty="0" smtClean="0"/>
              <a:t>З </a:t>
            </a:r>
            <a:r>
              <a:rPr lang="ru-RU" sz="2200" dirty="0"/>
              <a:t>аргументами типу </a:t>
            </a:r>
            <a:r>
              <a:rPr lang="en-GB" sz="2200" b="1" dirty="0">
                <a:solidFill>
                  <a:srgbClr val="0000CC"/>
                </a:solidFill>
              </a:rPr>
              <a:t>complex</a:t>
            </a:r>
            <a:r>
              <a:rPr lang="en-GB" sz="2200" dirty="0"/>
              <a:t> </a:t>
            </a:r>
            <a:r>
              <a:rPr lang="ru-RU" sz="2200" dirty="0"/>
              <a:t>вона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</a:t>
            </a:r>
            <a:r>
              <a:rPr lang="ru-RU" sz="2200" dirty="0" err="1"/>
              <a:t>копію</a:t>
            </a:r>
            <a:r>
              <a:rPr lang="ru-RU" sz="2200" dirty="0"/>
              <a:t> </a:t>
            </a:r>
            <a:r>
              <a:rPr lang="ru-RU" sz="2200" dirty="0" smtClean="0"/>
              <a:t>аргументу.</a:t>
            </a:r>
          </a:p>
          <a:p>
            <a:r>
              <a:rPr lang="ru-RU" sz="2200" dirty="0" smtClean="0"/>
              <a:t>З </a:t>
            </a:r>
            <a:r>
              <a:rPr lang="ru-RU" sz="2200" dirty="0"/>
              <a:t>аргументом будь-</a:t>
            </a:r>
            <a:r>
              <a:rPr lang="ru-RU" sz="2200" dirty="0" err="1"/>
              <a:t>якого</a:t>
            </a:r>
            <a:r>
              <a:rPr lang="ru-RU" sz="2200" dirty="0"/>
              <a:t> </a:t>
            </a:r>
            <a:r>
              <a:rPr lang="ru-RU" sz="2200" dirty="0" err="1"/>
              <a:t>іншого</a:t>
            </a:r>
            <a:r>
              <a:rPr lang="ru-RU" sz="2200" dirty="0"/>
              <a:t> типу вона </a:t>
            </a:r>
            <a:r>
              <a:rPr lang="ru-RU" sz="2200" dirty="0" err="1"/>
              <a:t>спробує</a:t>
            </a:r>
            <a:r>
              <a:rPr lang="ru-RU" sz="2200" dirty="0"/>
              <a:t> </a:t>
            </a:r>
            <a:r>
              <a:rPr lang="ru-RU" sz="2200" dirty="0" err="1"/>
              <a:t>перетворити</a:t>
            </a:r>
            <a:r>
              <a:rPr lang="ru-RU" sz="2200" dirty="0"/>
              <a:t> </a:t>
            </a:r>
            <a:r>
              <a:rPr lang="ru-RU" sz="2200" dirty="0" err="1"/>
              <a:t>вказаний</a:t>
            </a:r>
            <a:r>
              <a:rPr lang="ru-RU" sz="2200" dirty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 в </a:t>
            </a:r>
            <a:r>
              <a:rPr lang="ru-RU" sz="2200" dirty="0" err="1"/>
              <a:t>значення</a:t>
            </a:r>
            <a:r>
              <a:rPr lang="ru-RU" sz="2200" dirty="0"/>
              <a:t> типу </a:t>
            </a:r>
            <a:r>
              <a:rPr lang="ru-RU" sz="2200" b="1" dirty="0" err="1">
                <a:solidFill>
                  <a:srgbClr val="0000CC"/>
                </a:solidFill>
              </a:rPr>
              <a:t>complex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83342" y="4112287"/>
            <a:ext cx="2431143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/>
              <a:t>&gt;&gt;&gt; complex()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0j</a:t>
            </a:r>
          </a:p>
          <a:p>
            <a:r>
              <a:rPr lang="en-GB" sz="2200" dirty="0"/>
              <a:t>&gt;&gt;&gt; complex(1+2j)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(1+2j)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38699" y="4081965"/>
            <a:ext cx="2576286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/>
              <a:t>&gt;&gt;&gt; complex(2.5)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(2.5+0j)</a:t>
            </a:r>
          </a:p>
          <a:p>
            <a:r>
              <a:rPr lang="en-GB" sz="2200" dirty="0"/>
              <a:t>&gt;&gt;&gt; complex(2,5)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(2+5j)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66585" y="5737192"/>
            <a:ext cx="7895770" cy="11079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FF0000"/>
            </a:outerShdw>
          </a:effectLst>
        </p:spPr>
        <p:txBody>
          <a:bodyPr wrap="square">
            <a:spAutoFit/>
          </a:bodyPr>
          <a:lstStyle/>
          <a:p>
            <a:r>
              <a:rPr lang="ru-RU" sz="2200" dirty="0" err="1"/>
              <a:t>Функції</a:t>
            </a:r>
            <a:r>
              <a:rPr lang="ru-RU" sz="2200" dirty="0"/>
              <a:t> в </a:t>
            </a:r>
            <a:r>
              <a:rPr lang="ru-RU" sz="2200" dirty="0" err="1"/>
              <a:t>модулі</a:t>
            </a:r>
            <a:r>
              <a:rPr lang="ru-RU" sz="2200" dirty="0"/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math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smtClean="0">
                <a:solidFill>
                  <a:srgbClr val="C00000"/>
                </a:solidFill>
              </a:rPr>
              <a:t>не </a:t>
            </a:r>
            <a:r>
              <a:rPr lang="ru-RU" sz="2200" dirty="0" err="1">
                <a:solidFill>
                  <a:srgbClr val="C00000"/>
                </a:solidFill>
              </a:rPr>
              <a:t>працюють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/>
              <a:t>з </a:t>
            </a:r>
            <a:r>
              <a:rPr lang="ru-RU" sz="2200" dirty="0" err="1"/>
              <a:t>комплексними</a:t>
            </a:r>
            <a:r>
              <a:rPr lang="ru-RU" sz="2200" dirty="0"/>
              <a:t> числами.</a:t>
            </a:r>
          </a:p>
          <a:p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виникає</a:t>
            </a:r>
            <a:r>
              <a:rPr lang="ru-RU" sz="2200" dirty="0"/>
              <a:t> </a:t>
            </a:r>
            <a:r>
              <a:rPr lang="ru-RU" sz="2200" dirty="0" err="1"/>
              <a:t>необхідність</a:t>
            </a:r>
            <a:r>
              <a:rPr lang="ru-RU" sz="2200" dirty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комплексні</a:t>
            </a:r>
            <a:r>
              <a:rPr lang="ru-RU" sz="2200" dirty="0"/>
              <a:t> числа,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скористатися</a:t>
            </a:r>
            <a:r>
              <a:rPr lang="ru-RU" sz="2200" dirty="0"/>
              <a:t> модулем </a:t>
            </a:r>
            <a:r>
              <a:rPr lang="ru-RU" sz="2200" b="1" dirty="0" err="1" smtClean="0">
                <a:solidFill>
                  <a:srgbClr val="C00000"/>
                </a:solidFill>
              </a:rPr>
              <a:t>cmath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" y="5541757"/>
            <a:ext cx="1146147" cy="13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049501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Список </a:t>
            </a:r>
            <a:r>
              <a:rPr lang="ru-RU" sz="2200" dirty="0" err="1"/>
              <a:t>являє</a:t>
            </a:r>
            <a:r>
              <a:rPr lang="ru-RU" sz="2200" dirty="0"/>
              <a:t> собою </a:t>
            </a:r>
            <a:r>
              <a:rPr lang="ru-RU" sz="2200" dirty="0" err="1"/>
              <a:t>впорядковану</a:t>
            </a:r>
            <a:r>
              <a:rPr lang="ru-RU" sz="2200" dirty="0"/>
              <a:t> </a:t>
            </a:r>
            <a:r>
              <a:rPr lang="ru-RU" sz="2200" dirty="0" err="1"/>
              <a:t>послідовність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Він</a:t>
            </a:r>
            <a:r>
              <a:rPr lang="ru-RU" sz="2200" dirty="0" smtClean="0"/>
              <a:t> </a:t>
            </a:r>
            <a:r>
              <a:rPr lang="ru-RU" sz="2200" dirty="0" err="1"/>
              <a:t>дуже</a:t>
            </a:r>
            <a:r>
              <a:rPr lang="ru-RU" sz="2200" dirty="0"/>
              <a:t> </a:t>
            </a:r>
            <a:r>
              <a:rPr lang="ru-RU" sz="2200" dirty="0" err="1"/>
              <a:t>гнучкий</a:t>
            </a:r>
            <a:r>
              <a:rPr lang="ru-RU" sz="2200" dirty="0"/>
              <a:t> і є одним з </a:t>
            </a:r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використовуваних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 в </a:t>
            </a:r>
            <a:r>
              <a:rPr lang="ru-RU" sz="2200" dirty="0" err="1"/>
              <a:t>Python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списку не </a:t>
            </a:r>
            <a:r>
              <a:rPr lang="ru-RU" sz="2200" dirty="0" err="1"/>
              <a:t>обов'язково</a:t>
            </a:r>
            <a:r>
              <a:rPr lang="ru-RU" sz="2200" dirty="0"/>
              <a:t> </a:t>
            </a:r>
            <a:r>
              <a:rPr lang="ru-RU" sz="2200" dirty="0" err="1"/>
              <a:t>повинні</a:t>
            </a:r>
            <a:r>
              <a:rPr lang="ru-RU" sz="2200" dirty="0"/>
              <a:t> бути одного типу.</a:t>
            </a:r>
          </a:p>
          <a:p>
            <a:endParaRPr lang="ru-RU" sz="2200" dirty="0"/>
          </a:p>
          <a:p>
            <a:pPr algn="ctr"/>
            <a:r>
              <a:rPr lang="ru-RU" sz="2200" b="1" dirty="0" err="1" smtClean="0"/>
              <a:t>Оголошення</a:t>
            </a:r>
            <a:r>
              <a:rPr lang="ru-RU" sz="2200" b="1" dirty="0" smtClean="0"/>
              <a:t> списку:</a:t>
            </a:r>
          </a:p>
          <a:p>
            <a:r>
              <a:rPr lang="ru-RU" sz="2200" dirty="0" err="1" smtClean="0"/>
              <a:t>Між</a:t>
            </a:r>
            <a:r>
              <a:rPr lang="ru-RU" sz="2200" dirty="0" smtClean="0"/>
              <a:t> </a:t>
            </a:r>
            <a:r>
              <a:rPr lang="ru-RU" sz="2200" dirty="0" err="1" smtClean="0"/>
              <a:t>квадратними</a:t>
            </a:r>
            <a:r>
              <a:rPr lang="ru-RU" sz="2200" dirty="0" smtClean="0"/>
              <a:t> дужками </a:t>
            </a:r>
            <a:r>
              <a:rPr lang="ru-RU" sz="2200" dirty="0" err="1"/>
              <a:t>поміщаються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списку, </a:t>
            </a:r>
            <a:r>
              <a:rPr lang="ru-RU" sz="2200" dirty="0" err="1"/>
              <a:t>розділені</a:t>
            </a:r>
            <a:r>
              <a:rPr lang="ru-RU" sz="2200" dirty="0"/>
              <a:t> комою:</a:t>
            </a:r>
          </a:p>
          <a:p>
            <a:r>
              <a:rPr lang="ru-RU" sz="2200" dirty="0" smtClean="0">
                <a:solidFill>
                  <a:srgbClr val="C00000"/>
                </a:solidFill>
              </a:rPr>
              <a:t>&gt;&gt;&gt; </a:t>
            </a:r>
            <a:r>
              <a:rPr lang="ru-RU" sz="2200" dirty="0">
                <a:solidFill>
                  <a:srgbClr val="C00000"/>
                </a:solidFill>
              </a:rPr>
              <a:t>a = [1, 2.2, '</a:t>
            </a:r>
            <a:r>
              <a:rPr lang="ru-RU" sz="2200" dirty="0" err="1">
                <a:solidFill>
                  <a:srgbClr val="C00000"/>
                </a:solidFill>
              </a:rPr>
              <a:t>python</a:t>
            </a:r>
            <a:r>
              <a:rPr lang="ru-RU" sz="2200" dirty="0" smtClean="0">
                <a:solidFill>
                  <a:srgbClr val="C00000"/>
                </a:solidFill>
              </a:rPr>
              <a:t>']</a:t>
            </a:r>
          </a:p>
          <a:p>
            <a:pPr algn="ctr"/>
            <a:r>
              <a:rPr lang="ru-RU" sz="2200" b="1" dirty="0" smtClean="0"/>
              <a:t>Оператор </a:t>
            </a:r>
            <a:r>
              <a:rPr lang="ru-RU" sz="2200" b="1" dirty="0"/>
              <a:t>[] </a:t>
            </a:r>
            <a:endParaRPr lang="ru-RU" sz="2200" b="1" dirty="0" smtClean="0"/>
          </a:p>
          <a:p>
            <a:r>
              <a:rPr lang="ru-RU" sz="2200" dirty="0" smtClean="0"/>
              <a:t>Оператор </a:t>
            </a:r>
            <a:r>
              <a:rPr lang="en-US" sz="2200" dirty="0" smtClean="0"/>
              <a:t>[] </a:t>
            </a:r>
            <a:r>
              <a:rPr lang="ru-RU" sz="2200" dirty="0" err="1" smtClean="0"/>
              <a:t>використовується</a:t>
            </a:r>
            <a:r>
              <a:rPr lang="ru-RU" sz="2200" dirty="0" smtClean="0"/>
              <a:t> для </a:t>
            </a:r>
            <a:r>
              <a:rPr lang="ru-RU" sz="2200" dirty="0" smtClean="0"/>
              <a:t>доступу до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dirty="0" err="1"/>
              <a:t>така</a:t>
            </a:r>
            <a:r>
              <a:rPr lang="ru-RU" sz="2200" dirty="0"/>
              <a:t> </a:t>
            </a:r>
            <a:r>
              <a:rPr lang="ru-RU" sz="2200" dirty="0" err="1"/>
              <a:t>операція</a:t>
            </a:r>
            <a:r>
              <a:rPr lang="ru-RU" sz="2200" dirty="0"/>
              <a:t> </a:t>
            </a:r>
            <a:r>
              <a:rPr lang="ru-RU" sz="2200" dirty="0" err="1"/>
              <a:t>називається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"доступ за </a:t>
            </a:r>
            <a:r>
              <a:rPr lang="ru-RU" sz="2200" b="1" dirty="0" err="1">
                <a:solidFill>
                  <a:srgbClr val="0000CC"/>
                </a:solidFill>
              </a:rPr>
              <a:t>індексом</a:t>
            </a:r>
            <a:r>
              <a:rPr lang="ru-RU" sz="2200" dirty="0"/>
              <a:t>")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діапазону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(</a:t>
            </a:r>
            <a:r>
              <a:rPr lang="ru-RU" sz="2200" dirty="0" err="1"/>
              <a:t>така</a:t>
            </a:r>
            <a:r>
              <a:rPr lang="ru-RU" sz="2200" dirty="0"/>
              <a:t> </a:t>
            </a:r>
            <a:r>
              <a:rPr lang="ru-RU" sz="2200" dirty="0" err="1"/>
              <a:t>операція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dirty="0" err="1"/>
              <a:t>назву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"</a:t>
            </a:r>
            <a:r>
              <a:rPr lang="ru-RU" sz="2200" b="1" dirty="0" err="1">
                <a:solidFill>
                  <a:srgbClr val="0000CC"/>
                </a:solidFill>
              </a:rPr>
              <a:t>витяг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зрізу</a:t>
            </a:r>
            <a:r>
              <a:rPr lang="ru-RU" sz="2200" b="1" dirty="0">
                <a:solidFill>
                  <a:srgbClr val="0000CC"/>
                </a:solidFill>
              </a:rPr>
              <a:t>") </a:t>
            </a:r>
            <a:r>
              <a:rPr lang="ru-RU" sz="2200" dirty="0" err="1"/>
              <a:t>зі</a:t>
            </a:r>
            <a:r>
              <a:rPr lang="ru-RU" sz="2200" dirty="0"/>
              <a:t> списку. </a:t>
            </a:r>
            <a:endParaRPr lang="ru-RU" sz="2200" dirty="0" smtClean="0"/>
          </a:p>
          <a:p>
            <a:r>
              <a:rPr lang="ru-RU" sz="2200" dirty="0" smtClean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b="1" dirty="0" err="1"/>
              <a:t>індексація</a:t>
            </a:r>
            <a:r>
              <a:rPr lang="ru-RU" sz="2200" b="1" dirty="0"/>
              <a:t> </a:t>
            </a:r>
            <a:r>
              <a:rPr lang="ru-RU" sz="2200" b="1" dirty="0" err="1"/>
              <a:t>починається</a:t>
            </a:r>
            <a:r>
              <a:rPr lang="ru-RU" sz="2200" b="1" dirty="0"/>
              <a:t> з </a:t>
            </a:r>
            <a:r>
              <a:rPr lang="ru-RU" sz="2200" b="1" dirty="0" smtClean="0"/>
              <a:t>нуля</a:t>
            </a:r>
            <a:endParaRPr lang="en-US" sz="2200" b="1" dirty="0" smtClean="0"/>
          </a:p>
          <a:p>
            <a:endParaRPr lang="en-US" sz="2200" b="1" dirty="0" smtClean="0"/>
          </a:p>
          <a:p>
            <a:r>
              <a:rPr lang="ru-RU" sz="2200" b="1" dirty="0" smtClean="0"/>
              <a:t>Списки </a:t>
            </a:r>
            <a:r>
              <a:rPr lang="ru-RU" sz="2200" b="1" dirty="0"/>
              <a:t>є </a:t>
            </a:r>
            <a:r>
              <a:rPr lang="ru-RU" sz="2200" b="1" dirty="0" err="1"/>
              <a:t>змінним</a:t>
            </a:r>
            <a:r>
              <a:rPr lang="ru-RU" sz="2200" b="1" dirty="0"/>
              <a:t> типом, </a:t>
            </a:r>
            <a:r>
              <a:rPr lang="ru-RU" sz="2200" b="1" dirty="0" err="1"/>
              <a:t>тобто</a:t>
            </a:r>
            <a:r>
              <a:rPr lang="ru-RU" sz="2200" b="1" dirty="0"/>
              <a:t> </a:t>
            </a:r>
            <a:r>
              <a:rPr lang="ru-RU" sz="2200" b="1" dirty="0" err="1"/>
              <a:t>значення</a:t>
            </a:r>
            <a:r>
              <a:rPr lang="ru-RU" sz="2200" b="1" dirty="0"/>
              <a:t> </a:t>
            </a:r>
            <a:r>
              <a:rPr lang="ru-RU" sz="2200" b="1" dirty="0" err="1"/>
              <a:t>його</a:t>
            </a:r>
            <a:r>
              <a:rPr lang="ru-RU" sz="2200" b="1" dirty="0"/>
              <a:t> </a:t>
            </a:r>
            <a:r>
              <a:rPr lang="ru-RU" sz="2200" b="1" dirty="0" err="1"/>
              <a:t>елементів</a:t>
            </a:r>
            <a:r>
              <a:rPr lang="ru-RU" sz="2200" b="1" dirty="0"/>
              <a:t> </a:t>
            </a:r>
            <a:r>
              <a:rPr lang="ru-RU" sz="2200" b="1" dirty="0" err="1"/>
              <a:t>можна</a:t>
            </a:r>
            <a:r>
              <a:rPr lang="ru-RU" sz="2200" b="1" dirty="0"/>
              <a:t> </a:t>
            </a:r>
            <a:r>
              <a:rPr lang="ru-RU" sz="2200" b="1" dirty="0" err="1" smtClean="0"/>
              <a:t>змінити</a:t>
            </a:r>
            <a:endParaRPr lang="ru-RU" sz="2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01600" y="0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Списки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6071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1600" y="0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Списки 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" y="1987007"/>
            <a:ext cx="5879622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pt-BR" sz="2200" dirty="0"/>
              <a:t>&gt;&gt;&gt; a = [5,10,15,20,25,30,35,40]</a:t>
            </a:r>
          </a:p>
          <a:p>
            <a:r>
              <a:rPr lang="pt-BR" sz="2200" dirty="0"/>
              <a:t>&gt;&gt;&gt; print(</a:t>
            </a:r>
            <a:r>
              <a:rPr lang="pt-BR" sz="2200" dirty="0">
                <a:solidFill>
                  <a:srgbClr val="008000"/>
                </a:solidFill>
              </a:rPr>
              <a:t>'a[2]=',</a:t>
            </a:r>
            <a:r>
              <a:rPr lang="pt-BR" sz="2200" dirty="0"/>
              <a:t>a[2</a:t>
            </a:r>
            <a:r>
              <a:rPr lang="pt-BR" sz="2200" dirty="0" smtClean="0"/>
              <a:t>])</a:t>
            </a:r>
            <a:r>
              <a:rPr lang="uk-UA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#</a:t>
            </a:r>
            <a:r>
              <a:rPr lang="uk-UA" sz="2200" dirty="0" smtClean="0">
                <a:solidFill>
                  <a:srgbClr val="FF0000"/>
                </a:solidFill>
              </a:rPr>
              <a:t>доступ за індексом 2</a:t>
            </a:r>
            <a:endParaRPr lang="pt-BR" sz="2200" dirty="0">
              <a:solidFill>
                <a:srgbClr val="FF0000"/>
              </a:solidFill>
            </a:endParaRPr>
          </a:p>
          <a:p>
            <a:r>
              <a:rPr lang="pt-BR" sz="2200" dirty="0">
                <a:solidFill>
                  <a:srgbClr val="0000CC"/>
                </a:solidFill>
              </a:rPr>
              <a:t>a[2]= 15</a:t>
            </a:r>
          </a:p>
          <a:p>
            <a:r>
              <a:rPr lang="pt-BR" sz="2200" dirty="0"/>
              <a:t>&gt;&gt;&gt; print</a:t>
            </a:r>
            <a:r>
              <a:rPr lang="pt-BR" sz="2200" dirty="0">
                <a:solidFill>
                  <a:srgbClr val="008000"/>
                </a:solidFill>
              </a:rPr>
              <a:t>("a[0:3] =", </a:t>
            </a:r>
            <a:r>
              <a:rPr lang="pt-BR" sz="2200" dirty="0"/>
              <a:t>a[0:3])</a:t>
            </a:r>
          </a:p>
          <a:p>
            <a:r>
              <a:rPr lang="pt-BR" sz="2200" dirty="0">
                <a:solidFill>
                  <a:srgbClr val="0000CC"/>
                </a:solidFill>
              </a:rPr>
              <a:t>a[0:3] = [5, 10, 15</a:t>
            </a:r>
            <a:r>
              <a:rPr lang="pt-BR" sz="2200" dirty="0" smtClean="0">
                <a:solidFill>
                  <a:srgbClr val="0000CC"/>
                </a:solidFill>
              </a:rPr>
              <a:t>]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#</a:t>
            </a:r>
            <a:r>
              <a:rPr lang="uk-UA" sz="2200" dirty="0" smtClean="0">
                <a:solidFill>
                  <a:srgbClr val="FF0000"/>
                </a:solidFill>
              </a:rPr>
              <a:t> зріз списку</a:t>
            </a:r>
            <a:endParaRPr lang="pt-BR" sz="22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62912" y="1987007"/>
            <a:ext cx="1995715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pt-BR" sz="2200" dirty="0"/>
              <a:t>&gt;&gt;&gt; a = [1,2,3]</a:t>
            </a:r>
          </a:p>
          <a:p>
            <a:r>
              <a:rPr lang="pt-BR" sz="2200" dirty="0"/>
              <a:t>&gt;&gt;&gt; a[2] = 4</a:t>
            </a:r>
          </a:p>
          <a:p>
            <a:r>
              <a:rPr lang="pt-BR" sz="2200" dirty="0"/>
              <a:t>&gt;&gt;&gt; a</a:t>
            </a:r>
          </a:p>
          <a:p>
            <a:r>
              <a:rPr lang="pt-BR" sz="2200" dirty="0"/>
              <a:t>[1, 2, 4]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79623" y="1207404"/>
            <a:ext cx="27622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/>
              <a:t>Список - </a:t>
            </a:r>
            <a:r>
              <a:rPr lang="ru-RU" sz="2200" b="1" dirty="0" err="1" smtClean="0"/>
              <a:t>змінний</a:t>
            </a:r>
            <a:r>
              <a:rPr lang="ru-RU" sz="2200" b="1" dirty="0" smtClean="0"/>
              <a:t> тип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3166" y="1207403"/>
            <a:ext cx="37812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/>
              <a:t>Оператор </a:t>
            </a:r>
            <a:r>
              <a:rPr lang="ru-RU" sz="2200" b="1" dirty="0" err="1" smtClean="0"/>
              <a:t>індексації</a:t>
            </a:r>
            <a:r>
              <a:rPr lang="ru-RU" sz="2200" b="1" dirty="0" smtClean="0"/>
              <a:t> </a:t>
            </a:r>
            <a:r>
              <a:rPr lang="en-US" sz="2200" b="1" dirty="0" smtClean="0"/>
              <a:t>[] </a:t>
            </a:r>
            <a:r>
              <a:rPr lang="ru-RU" sz="2200" b="1" dirty="0" smtClean="0"/>
              <a:t>списка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9269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940031"/>
            <a:ext cx="4891315" cy="32162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dirty="0" smtClean="0"/>
              <a:t>Кортеж </a:t>
            </a:r>
            <a:r>
              <a:rPr lang="ru-RU" sz="2200" dirty="0"/>
              <a:t>(</a:t>
            </a:r>
            <a:r>
              <a:rPr lang="ru-RU" sz="2200" b="1" dirty="0" err="1">
                <a:solidFill>
                  <a:srgbClr val="0000CC"/>
                </a:solidFill>
              </a:rPr>
              <a:t>tuple</a:t>
            </a:r>
            <a:r>
              <a:rPr lang="ru-RU" sz="2200" dirty="0"/>
              <a:t>) є </a:t>
            </a:r>
            <a:r>
              <a:rPr lang="ru-RU" sz="2200" dirty="0" err="1"/>
              <a:t>впорядкованою</a:t>
            </a:r>
            <a:r>
              <a:rPr lang="ru-RU" sz="2200" dirty="0"/>
              <a:t> </a:t>
            </a:r>
            <a:r>
              <a:rPr lang="ru-RU" sz="2200" dirty="0" err="1"/>
              <a:t>послідовністю</a:t>
            </a:r>
            <a:r>
              <a:rPr lang="ru-RU" sz="2200" dirty="0"/>
              <a:t> </a:t>
            </a:r>
            <a:r>
              <a:rPr lang="ru-RU" sz="2200" dirty="0" err="1" smtClean="0"/>
              <a:t>елементів</a:t>
            </a:r>
            <a:r>
              <a:rPr lang="ru-RU" sz="2200" dirty="0" smtClean="0"/>
              <a:t>,</a:t>
            </a:r>
            <a:r>
              <a:rPr lang="ru-RU" sz="2200" dirty="0" smtClean="0"/>
              <a:t> </a:t>
            </a:r>
            <a:r>
              <a:rPr lang="ru-RU" sz="2200" dirty="0"/>
              <a:t>як і список, Вся </a:t>
            </a:r>
            <a:r>
              <a:rPr lang="ru-RU" sz="2200" dirty="0" err="1"/>
              <a:t>різниця</a:t>
            </a:r>
            <a:r>
              <a:rPr lang="ru-RU" sz="2200" dirty="0"/>
              <a:t> </a:t>
            </a:r>
            <a:r>
              <a:rPr lang="ru-RU" sz="2200" dirty="0" err="1"/>
              <a:t>полягає</a:t>
            </a:r>
            <a:r>
              <a:rPr lang="ru-RU" sz="2200" dirty="0"/>
              <a:t> в тому,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b="1" dirty="0" err="1"/>
              <a:t>кортежі</a:t>
            </a:r>
            <a:r>
              <a:rPr lang="ru-RU" sz="2200" b="1" dirty="0"/>
              <a:t> </a:t>
            </a:r>
            <a:r>
              <a:rPr lang="ru-RU" sz="2200" b="1" dirty="0" err="1"/>
              <a:t>незмінні</a:t>
            </a:r>
            <a:r>
              <a:rPr lang="ru-RU" sz="2200" dirty="0"/>
              <a:t>.</a:t>
            </a:r>
          </a:p>
          <a:p>
            <a:pPr>
              <a:spcAft>
                <a:spcPts val="600"/>
              </a:spcAft>
            </a:pPr>
            <a:r>
              <a:rPr lang="ru-RU" sz="2200" b="1" dirty="0" err="1" smtClean="0"/>
              <a:t>Кортежі</a:t>
            </a:r>
            <a:r>
              <a:rPr lang="ru-RU" sz="2200" b="1" dirty="0" smtClean="0"/>
              <a:t> </a:t>
            </a:r>
            <a:r>
              <a:rPr lang="ru-RU" sz="2200" b="1" dirty="0" err="1"/>
              <a:t>використовуються</a:t>
            </a:r>
            <a:r>
              <a:rPr lang="ru-RU" sz="2200" b="1" dirty="0"/>
              <a:t> для </a:t>
            </a:r>
            <a:r>
              <a:rPr lang="ru-RU" sz="2200" b="1" dirty="0" err="1"/>
              <a:t>захисту</a:t>
            </a:r>
            <a:r>
              <a:rPr lang="ru-RU" sz="2200" b="1" dirty="0"/>
              <a:t> </a:t>
            </a:r>
            <a:r>
              <a:rPr lang="ru-RU" sz="2200" b="1" dirty="0" err="1"/>
              <a:t>даних</a:t>
            </a:r>
            <a:r>
              <a:rPr lang="ru-RU" sz="2200" b="1" dirty="0"/>
              <a:t> </a:t>
            </a:r>
            <a:r>
              <a:rPr lang="ru-RU" sz="2200" b="1" dirty="0" err="1"/>
              <a:t>від</a:t>
            </a:r>
            <a:r>
              <a:rPr lang="ru-RU" sz="2200" b="1" dirty="0"/>
              <a:t> </a:t>
            </a:r>
            <a:r>
              <a:rPr lang="ru-RU" sz="2200" b="1" dirty="0" err="1"/>
              <a:t>перезапису</a:t>
            </a:r>
            <a:r>
              <a:rPr lang="ru-RU" sz="2200" b="1" dirty="0"/>
              <a:t> і </a:t>
            </a:r>
            <a:r>
              <a:rPr lang="ru-RU" sz="2200" b="1" dirty="0" err="1"/>
              <a:t>зазвичай</a:t>
            </a:r>
            <a:r>
              <a:rPr lang="ru-RU" sz="2200" b="1" dirty="0"/>
              <a:t> </a:t>
            </a:r>
            <a:r>
              <a:rPr lang="ru-RU" sz="2200" b="1" dirty="0" err="1"/>
              <a:t>працюють</a:t>
            </a:r>
            <a:r>
              <a:rPr lang="ru-RU" sz="2200" b="1" dirty="0"/>
              <a:t> </a:t>
            </a:r>
            <a:r>
              <a:rPr lang="ru-RU" sz="2200" b="1" dirty="0" err="1"/>
              <a:t>швидше</a:t>
            </a:r>
            <a:r>
              <a:rPr lang="ru-RU" sz="2200" b="1" dirty="0"/>
              <a:t>, </a:t>
            </a:r>
            <a:r>
              <a:rPr lang="ru-RU" sz="2200" b="1" dirty="0" err="1"/>
              <a:t>ніж</a:t>
            </a:r>
            <a:r>
              <a:rPr lang="ru-RU" sz="2200" b="1" dirty="0"/>
              <a:t> списки, тому </a:t>
            </a:r>
            <a:r>
              <a:rPr lang="ru-RU" sz="2200" b="1" dirty="0" err="1"/>
              <a:t>що</a:t>
            </a:r>
            <a:r>
              <a:rPr lang="ru-RU" sz="2200" b="1" dirty="0"/>
              <a:t> </a:t>
            </a:r>
            <a:r>
              <a:rPr lang="ru-RU" sz="2200" b="1" dirty="0" err="1"/>
              <a:t>їх</a:t>
            </a:r>
            <a:r>
              <a:rPr lang="ru-RU" sz="2200" b="1" dirty="0"/>
              <a:t> не </a:t>
            </a:r>
            <a:r>
              <a:rPr lang="ru-RU" sz="2200" b="1" dirty="0" err="1"/>
              <a:t>можна</a:t>
            </a:r>
            <a:r>
              <a:rPr lang="ru-RU" sz="2200" b="1" dirty="0"/>
              <a:t> </a:t>
            </a:r>
            <a:r>
              <a:rPr lang="ru-RU" sz="2200" b="1" dirty="0" err="1"/>
              <a:t>змінювати</a:t>
            </a:r>
            <a:r>
              <a:rPr lang="ru-RU" sz="2200" b="1" dirty="0" smtClean="0"/>
              <a:t>.</a:t>
            </a:r>
            <a:endParaRPr lang="ru-RU" sz="2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870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Кортежі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6114" y="4156296"/>
            <a:ext cx="9027885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200" dirty="0"/>
              <a:t>&gt;&gt;&gt; t = (5, </a:t>
            </a:r>
            <a:r>
              <a:rPr lang="en-GB" sz="2200" dirty="0">
                <a:solidFill>
                  <a:srgbClr val="008000"/>
                </a:solidFill>
              </a:rPr>
              <a:t>'program</a:t>
            </a:r>
            <a:r>
              <a:rPr lang="en-GB" sz="2200" dirty="0"/>
              <a:t>', 1 + 3j)</a:t>
            </a:r>
          </a:p>
          <a:p>
            <a:r>
              <a:rPr lang="en-GB" sz="2200" dirty="0" smtClean="0"/>
              <a:t>&gt;&gt;&gt; </a:t>
            </a:r>
            <a:r>
              <a:rPr lang="en-GB" sz="2200" dirty="0"/>
              <a:t>t[2]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(1+3j</a:t>
            </a:r>
            <a:r>
              <a:rPr lang="en-GB" sz="2200" dirty="0" smtClean="0">
                <a:solidFill>
                  <a:srgbClr val="0000CC"/>
                </a:solidFill>
              </a:rPr>
              <a:t>)</a:t>
            </a:r>
            <a:endParaRPr lang="uk-UA" sz="2200" dirty="0" smtClean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&gt;&gt;&gt; t[2]=100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Traceback</a:t>
            </a:r>
            <a:r>
              <a:rPr lang="en-US" sz="2200" dirty="0">
                <a:solidFill>
                  <a:srgbClr val="FF0000"/>
                </a:solidFill>
              </a:rPr>
              <a:t> (most recent call last):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 File "&lt;pyshell#10&gt;", line 1, in &lt;module&gt;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   t[2]=100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TypeError</a:t>
            </a:r>
            <a:r>
              <a:rPr lang="en-US" sz="2200" dirty="0">
                <a:solidFill>
                  <a:srgbClr val="FF0000"/>
                </a:solidFill>
              </a:rPr>
              <a:t>: 'tuple' object does not support item assignment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23542" y="1217025"/>
            <a:ext cx="4020457" cy="2877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dirty="0"/>
              <a:t>Для </a:t>
            </a:r>
            <a:r>
              <a:rPr lang="ru-RU" sz="2200" dirty="0" err="1"/>
              <a:t>створення</a:t>
            </a:r>
            <a:r>
              <a:rPr lang="ru-RU" sz="2200" dirty="0"/>
              <a:t> кортежу </a:t>
            </a:r>
            <a:r>
              <a:rPr lang="ru-RU" sz="2200" dirty="0" err="1"/>
              <a:t>потрібно</a:t>
            </a:r>
            <a:r>
              <a:rPr lang="ru-RU" sz="2200" dirty="0"/>
              <a:t> </a:t>
            </a:r>
            <a:r>
              <a:rPr lang="ru-RU" sz="2200" dirty="0" err="1"/>
              <a:t>помістити</a:t>
            </a:r>
            <a:r>
              <a:rPr lang="ru-RU" sz="2200" dirty="0"/>
              <a:t> </a:t>
            </a:r>
            <a:r>
              <a:rPr lang="ru-RU" sz="2200" dirty="0" err="1"/>
              <a:t>всередину</a:t>
            </a:r>
            <a:r>
              <a:rPr lang="ru-RU" sz="2200" dirty="0"/>
              <a:t> </a:t>
            </a:r>
            <a:r>
              <a:rPr lang="ru-RU" sz="2200" dirty="0" err="1"/>
              <a:t>круглих</a:t>
            </a:r>
            <a:r>
              <a:rPr lang="ru-RU" sz="2200" dirty="0"/>
              <a:t> </a:t>
            </a:r>
            <a:r>
              <a:rPr lang="ru-RU" sz="2200" dirty="0" err="1"/>
              <a:t>дужок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, </a:t>
            </a:r>
            <a:r>
              <a:rPr lang="ru-RU" sz="2200" dirty="0" err="1"/>
              <a:t>розділені</a:t>
            </a:r>
            <a:r>
              <a:rPr lang="ru-RU" sz="2200" dirty="0"/>
              <a:t> комою: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O</a:t>
            </a:r>
            <a:r>
              <a:rPr lang="ru-RU" sz="2200" dirty="0" err="1"/>
              <a:t>ператор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вилучення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зрізу</a:t>
            </a:r>
            <a:r>
              <a:rPr lang="ru-RU" sz="2200" b="1" dirty="0">
                <a:solidFill>
                  <a:srgbClr val="0000CC"/>
                </a:solidFill>
              </a:rPr>
              <a:t> []</a:t>
            </a:r>
            <a:r>
              <a:rPr lang="ru-RU" sz="2200" dirty="0"/>
              <a:t> </a:t>
            </a:r>
            <a:r>
              <a:rPr lang="uk-UA" sz="2200" dirty="0"/>
              <a:t>використовується </a:t>
            </a:r>
            <a:r>
              <a:rPr lang="ru-RU" sz="2200" dirty="0"/>
              <a:t>для </a:t>
            </a:r>
            <a:r>
              <a:rPr lang="ru-RU" sz="2200" dirty="0" err="1"/>
              <a:t>вилучення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, але </a:t>
            </a:r>
            <a:r>
              <a:rPr lang="ru-RU" sz="2200" b="1" dirty="0"/>
              <a:t>не </a:t>
            </a:r>
            <a:r>
              <a:rPr lang="ru-RU" sz="2200" b="1" dirty="0" err="1"/>
              <a:t>можна</a:t>
            </a:r>
            <a:r>
              <a:rPr lang="ru-RU" sz="2200" b="1" dirty="0"/>
              <a:t> </a:t>
            </a:r>
            <a:r>
              <a:rPr lang="ru-RU" sz="2200" b="1" dirty="0" err="1"/>
              <a:t>змінювати</a:t>
            </a:r>
            <a:r>
              <a:rPr lang="ru-RU" sz="2200" b="1" dirty="0"/>
              <a:t> </a:t>
            </a:r>
            <a:r>
              <a:rPr lang="ru-RU" sz="2200" b="1" dirty="0" err="1"/>
              <a:t>їх</a:t>
            </a:r>
            <a:r>
              <a:rPr lang="ru-RU" sz="2200" b="1" dirty="0"/>
              <a:t> </a:t>
            </a:r>
            <a:r>
              <a:rPr lang="ru-RU" sz="2200" b="1" dirty="0" err="1"/>
              <a:t>значення</a:t>
            </a:r>
            <a:endParaRPr lang="ru-RU" sz="2200" b="1" dirty="0"/>
          </a:p>
        </p:txBody>
      </p:sp>
      <p:cxnSp>
        <p:nvCxnSpPr>
          <p:cNvPr id="7" name="Прямая со стрелкой 6"/>
          <p:cNvCxnSpPr>
            <a:stCxn id="5" idx="2"/>
          </p:cNvCxnSpPr>
          <p:nvPr/>
        </p:nvCxnSpPr>
        <p:spPr>
          <a:xfrm flipH="1">
            <a:off x="1930400" y="4094736"/>
            <a:ext cx="5203371" cy="1304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53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5771" y="1166843"/>
            <a:ext cx="88682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Рядок </a:t>
            </a:r>
            <a:r>
              <a:rPr lang="ru-RU" sz="2200" dirty="0" err="1"/>
              <a:t>являє</a:t>
            </a:r>
            <a:r>
              <a:rPr lang="ru-RU" sz="2200" dirty="0"/>
              <a:t> собою </a:t>
            </a:r>
            <a:r>
              <a:rPr lang="ru-RU" sz="2200" dirty="0" err="1"/>
              <a:t>послідовність</a:t>
            </a:r>
            <a:r>
              <a:rPr lang="ru-RU" sz="2200" dirty="0"/>
              <a:t> </a:t>
            </a:r>
            <a:r>
              <a:rPr lang="ru-RU" sz="2200" dirty="0" err="1"/>
              <a:t>символів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використовувати</a:t>
            </a:r>
            <a:r>
              <a:rPr lang="ru-RU" sz="2200" dirty="0" smtClean="0"/>
              <a:t> </a:t>
            </a:r>
            <a:r>
              <a:rPr lang="ru-RU" sz="2200" b="1" dirty="0" err="1"/>
              <a:t>одинарні</a:t>
            </a:r>
            <a:r>
              <a:rPr lang="ru-RU" sz="2200" b="1" dirty="0"/>
              <a:t> </a:t>
            </a:r>
            <a:r>
              <a:rPr lang="ru-RU" sz="2200" b="1" dirty="0" err="1"/>
              <a:t>або</a:t>
            </a:r>
            <a:r>
              <a:rPr lang="ru-RU" sz="2200" b="1" dirty="0"/>
              <a:t> </a:t>
            </a:r>
            <a:r>
              <a:rPr lang="ru-RU" sz="2200" b="1" dirty="0" err="1"/>
              <a:t>подвійні</a:t>
            </a:r>
            <a:r>
              <a:rPr lang="ru-RU" sz="2200" b="1" dirty="0"/>
              <a:t> лапки </a:t>
            </a:r>
            <a:r>
              <a:rPr lang="ru-RU" sz="2200" dirty="0"/>
              <a:t>для </a:t>
            </a:r>
            <a:r>
              <a:rPr lang="ru-RU" sz="2200" dirty="0" err="1"/>
              <a:t>створення</a:t>
            </a:r>
            <a:r>
              <a:rPr lang="ru-RU" sz="2200" dirty="0"/>
              <a:t> рядка. </a:t>
            </a:r>
            <a:endParaRPr lang="ru-RU" sz="2200" dirty="0" smtClean="0"/>
          </a:p>
          <a:p>
            <a:r>
              <a:rPr lang="ru-RU" sz="2200" dirty="0" err="1" smtClean="0"/>
              <a:t>Багаторядкові</a:t>
            </a:r>
            <a:r>
              <a:rPr lang="ru-RU" sz="2200" dirty="0" smtClean="0"/>
              <a:t> </a:t>
            </a:r>
            <a:r>
              <a:rPr lang="ru-RU" sz="2200" dirty="0"/>
              <a:t>рядки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позначити</a:t>
            </a:r>
            <a:r>
              <a:rPr lang="ru-RU" sz="2200" dirty="0"/>
              <a:t> </a:t>
            </a:r>
            <a:r>
              <a:rPr lang="ru-RU" sz="2200" b="1" dirty="0" err="1"/>
              <a:t>потрійними</a:t>
            </a:r>
            <a:r>
              <a:rPr lang="ru-RU" sz="2200" b="1" dirty="0"/>
              <a:t> лапками</a:t>
            </a:r>
            <a:r>
              <a:rPr lang="ru-RU" sz="2200" dirty="0"/>
              <a:t>, </a:t>
            </a:r>
            <a:r>
              <a:rPr lang="en-US" sz="2200" dirty="0" smtClean="0"/>
              <a:t>‘’’</a:t>
            </a:r>
            <a:r>
              <a:rPr lang="ru-RU" sz="2200" dirty="0" err="1" smtClean="0"/>
              <a:t>або</a:t>
            </a:r>
            <a:r>
              <a:rPr lang="ru-RU" sz="2200" dirty="0" smtClean="0"/>
              <a:t> </a:t>
            </a:r>
            <a:r>
              <a:rPr lang="ru-RU" sz="2200" dirty="0" smtClean="0"/>
              <a:t>""":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629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Рядки 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3827" y="4869361"/>
            <a:ext cx="87666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З рядками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використовувати</a:t>
            </a:r>
            <a:r>
              <a:rPr lang="ru-RU" sz="2200" dirty="0" smtClean="0"/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оператор </a:t>
            </a:r>
            <a:r>
              <a:rPr lang="ru-RU" sz="2200" b="1" dirty="0" err="1" smtClean="0">
                <a:solidFill>
                  <a:srgbClr val="0000CC"/>
                </a:solidFill>
              </a:rPr>
              <a:t>індексації</a:t>
            </a:r>
            <a:r>
              <a:rPr lang="ru-RU" sz="2200" b="1" dirty="0" smtClean="0">
                <a:solidFill>
                  <a:srgbClr val="0000CC"/>
                </a:solidFill>
              </a:rPr>
              <a:t> []. 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r>
              <a:rPr lang="ru-RU" sz="2200" dirty="0" smtClean="0"/>
              <a:t>Рядки </a:t>
            </a:r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відносяться</a:t>
            </a:r>
            <a:r>
              <a:rPr lang="ru-RU" sz="2200" dirty="0"/>
              <a:t> до </a:t>
            </a:r>
            <a:r>
              <a:rPr lang="ru-RU" sz="2200" dirty="0" err="1"/>
              <a:t>категорії</a:t>
            </a:r>
            <a:r>
              <a:rPr lang="ru-RU" sz="2200" dirty="0"/>
              <a:t> </a:t>
            </a:r>
            <a:r>
              <a:rPr lang="ru-RU" sz="2200" b="1" dirty="0" err="1"/>
              <a:t>незмінних</a:t>
            </a:r>
            <a:r>
              <a:rPr lang="ru-RU" sz="2200" b="1" dirty="0"/>
              <a:t> </a:t>
            </a:r>
            <a:r>
              <a:rPr lang="ru-RU" sz="2200" b="1" dirty="0" err="1"/>
              <a:t>послідовностей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і </a:t>
            </a:r>
            <a:r>
              <a:rPr lang="ru-RU" sz="2200" dirty="0" err="1"/>
              <a:t>методи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створювати</a:t>
            </a:r>
            <a:r>
              <a:rPr lang="ru-RU" sz="2200" dirty="0"/>
              <a:t> </a:t>
            </a:r>
            <a:r>
              <a:rPr lang="ru-RU" sz="2200" dirty="0" err="1"/>
              <a:t>новий</a:t>
            </a:r>
            <a:r>
              <a:rPr lang="ru-RU" sz="2200" dirty="0"/>
              <a:t> рядок.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03829" y="2970908"/>
            <a:ext cx="3519714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/>
              <a:t>&gt;&gt;&gt; s = "</a:t>
            </a:r>
            <a:r>
              <a:rPr lang="ru-RU" sz="2200" dirty="0" err="1"/>
              <a:t>Простий</a:t>
            </a:r>
            <a:r>
              <a:rPr lang="ru-RU" sz="2200" dirty="0"/>
              <a:t> рядок"</a:t>
            </a:r>
          </a:p>
          <a:p>
            <a:r>
              <a:rPr lang="ru-RU" sz="2200" dirty="0"/>
              <a:t>&gt;&gt;&gt; </a:t>
            </a:r>
            <a:r>
              <a:rPr lang="en-GB" sz="2200" dirty="0" err="1"/>
              <a:t>ss</a:t>
            </a:r>
            <a:r>
              <a:rPr lang="en-GB" sz="2200" dirty="0"/>
              <a:t>='''1 string</a:t>
            </a:r>
          </a:p>
          <a:p>
            <a:r>
              <a:rPr lang="en-GB" sz="2200" dirty="0"/>
              <a:t>2 string</a:t>
            </a:r>
          </a:p>
          <a:p>
            <a:r>
              <a:rPr lang="en-GB" sz="2200" dirty="0"/>
              <a:t>3 string'''</a:t>
            </a:r>
          </a:p>
          <a:p>
            <a:r>
              <a:rPr lang="en-GB" sz="2200" dirty="0"/>
              <a:t>&gt;&gt;&gt;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1315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b="1" dirty="0" smtClean="0">
                <a:latin typeface="+mn-lt"/>
              </a:rPr>
              <a:t>Зміст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</a:t>
            </a:fld>
            <a:r>
              <a:rPr lang="en-US" smtClean="0"/>
              <a:t>/63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98968" y="981194"/>
            <a:ext cx="78078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r>
              <a:rPr lang="uk-UA" b="1" dirty="0" smtClean="0"/>
              <a:t> 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uk-UA" b="1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91341" y="981194"/>
            <a:ext cx="51562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b="1" dirty="0" err="1"/>
              <a:t>Типізація</a:t>
            </a:r>
            <a:r>
              <a:rPr lang="ru-RU" sz="2400" b="1" dirty="0"/>
              <a:t> </a:t>
            </a:r>
            <a:r>
              <a:rPr lang="ru-RU" sz="2400" b="1" dirty="0" err="1"/>
              <a:t>мов</a:t>
            </a:r>
            <a:r>
              <a:rPr lang="ru-RU" sz="2400" b="1" dirty="0"/>
              <a:t> </a:t>
            </a:r>
            <a:r>
              <a:rPr lang="ru-RU" sz="2400" b="1" dirty="0" err="1" smtClean="0"/>
              <a:t>програмування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/>
              <a:t>Вбудовані</a:t>
            </a:r>
            <a:r>
              <a:rPr lang="ru-RU" sz="2400" b="1" dirty="0"/>
              <a:t> </a:t>
            </a:r>
            <a:r>
              <a:rPr lang="ru-RU" sz="2400" b="1" dirty="0" err="1"/>
              <a:t>типи</a:t>
            </a:r>
            <a:r>
              <a:rPr lang="ru-RU" sz="2400" b="1" dirty="0"/>
              <a:t> в </a:t>
            </a:r>
            <a:r>
              <a:rPr lang="en-US" sz="2400" b="1" dirty="0" smtClean="0"/>
              <a:t>Python</a:t>
            </a:r>
            <a:endParaRPr lang="uk-UA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/>
              <a:t>Модель  </a:t>
            </a:r>
            <a:r>
              <a:rPr lang="ru-RU" sz="2400" b="1" dirty="0" err="1"/>
              <a:t>даних</a:t>
            </a:r>
            <a:endParaRPr lang="ru-RU" sz="2400" b="1" dirty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 </a:t>
            </a:r>
            <a:r>
              <a:rPr lang="ru-RU" sz="2400" b="1" dirty="0" err="1"/>
              <a:t>Змінювані</a:t>
            </a:r>
            <a:r>
              <a:rPr lang="ru-RU" sz="2400" b="1" dirty="0"/>
              <a:t> і </a:t>
            </a:r>
            <a:r>
              <a:rPr lang="ru-RU" sz="2400" b="1" dirty="0" err="1"/>
              <a:t>незмінні</a:t>
            </a:r>
            <a:r>
              <a:rPr lang="ru-RU" sz="2400" b="1" dirty="0"/>
              <a:t> </a:t>
            </a:r>
            <a:r>
              <a:rPr lang="ru-RU" sz="2400" b="1" dirty="0" err="1"/>
              <a:t>типи</a:t>
            </a:r>
            <a:r>
              <a:rPr lang="ru-RU" sz="2400" b="1" dirty="0"/>
              <a:t> </a:t>
            </a:r>
            <a:r>
              <a:rPr lang="ru-RU" sz="2400" b="1" dirty="0" err="1" smtClean="0"/>
              <a:t>даних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/>
              <a:t>NoneType</a:t>
            </a:r>
            <a:r>
              <a:rPr lang="ru-RU" sz="2400" dirty="0"/>
              <a:t> </a:t>
            </a:r>
            <a:r>
              <a:rPr lang="ru-RU" sz="2400" b="1" dirty="0">
                <a:solidFill>
                  <a:srgbClr val="252525"/>
                </a:solidFill>
              </a:rPr>
              <a:t>тип </a:t>
            </a:r>
            <a:r>
              <a:rPr lang="ru-RU" sz="2400" b="1" dirty="0" err="1" smtClean="0">
                <a:solidFill>
                  <a:srgbClr val="252525"/>
                </a:solidFill>
              </a:rPr>
              <a:t>даних</a:t>
            </a:r>
            <a:endParaRPr lang="ru-RU" sz="2400" b="1" dirty="0" smtClean="0">
              <a:solidFill>
                <a:srgbClr val="25252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b="1" dirty="0"/>
              <a:t>Boolean Type</a:t>
            </a:r>
            <a:r>
              <a:rPr lang="uk-UA" sz="2400" b="1" dirty="0"/>
              <a:t> (</a:t>
            </a:r>
            <a:r>
              <a:rPr lang="ru-RU" sz="2400" b="1" dirty="0" err="1">
                <a:solidFill>
                  <a:srgbClr val="000000"/>
                </a:solidFill>
              </a:rPr>
              <a:t>Булевий</a:t>
            </a:r>
            <a:r>
              <a:rPr lang="ru-RU" sz="2400" b="1" dirty="0">
                <a:solidFill>
                  <a:srgbClr val="000000"/>
                </a:solidFill>
              </a:rPr>
              <a:t> тип</a:t>
            </a:r>
            <a:r>
              <a:rPr lang="ru-RU" sz="2400" b="1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/>
              <a:t>Цілі</a:t>
            </a:r>
            <a:r>
              <a:rPr lang="ru-RU" sz="2400" b="1" dirty="0"/>
              <a:t> числа </a:t>
            </a:r>
            <a:r>
              <a:rPr lang="ru-RU" sz="2400" b="1" dirty="0" smtClean="0"/>
              <a:t>(тип </a:t>
            </a:r>
            <a:r>
              <a:rPr lang="en-GB" sz="2400" b="1" dirty="0" err="1" smtClean="0"/>
              <a:t>int</a:t>
            </a:r>
            <a:r>
              <a:rPr lang="en-GB" sz="2400" b="1" dirty="0"/>
              <a:t>)</a:t>
            </a:r>
            <a:r>
              <a:rPr lang="uk-UA" sz="2400" b="1" dirty="0"/>
              <a:t>. </a:t>
            </a:r>
            <a:endParaRPr lang="uk-UA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/>
              <a:t>Дійсні</a:t>
            </a:r>
            <a:r>
              <a:rPr lang="ru-RU" sz="2400" b="1" dirty="0"/>
              <a:t> числа </a:t>
            </a:r>
            <a:r>
              <a:rPr lang="ru-RU" sz="2400" b="1" dirty="0" smtClean="0"/>
              <a:t>(тип </a:t>
            </a:r>
            <a:r>
              <a:rPr lang="ru-RU" sz="2400" b="1" dirty="0" err="1" smtClean="0"/>
              <a:t>float</a:t>
            </a:r>
            <a:r>
              <a:rPr lang="ru-RU" sz="2400" b="1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/>
              <a:t>Комплексні</a:t>
            </a:r>
            <a:r>
              <a:rPr lang="ru-RU" sz="2400" b="1" dirty="0"/>
              <a:t> числа </a:t>
            </a:r>
            <a:r>
              <a:rPr lang="ru-RU" sz="2400" b="1" dirty="0" smtClean="0"/>
              <a:t>(тип </a:t>
            </a:r>
            <a:r>
              <a:rPr lang="en-GB" sz="2400" b="1" dirty="0" smtClean="0"/>
              <a:t>complex</a:t>
            </a:r>
            <a:r>
              <a:rPr lang="en-GB" sz="2400" b="1" dirty="0"/>
              <a:t>)</a:t>
            </a:r>
            <a:r>
              <a:rPr lang="uk-UA" sz="24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/>
              <a:t>Списки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Кортежі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Рядки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/>
              <a:t>Множина</a:t>
            </a:r>
            <a:endParaRPr lang="ru-RU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Словники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352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629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Рядки 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89743" y="1019244"/>
            <a:ext cx="636451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&gt;&gt;&gt; s = </a:t>
            </a:r>
            <a:r>
              <a:rPr lang="ru-RU" sz="2200" dirty="0">
                <a:solidFill>
                  <a:srgbClr val="008000"/>
                </a:solidFill>
              </a:rPr>
              <a:t>"</a:t>
            </a:r>
            <a:r>
              <a:rPr lang="ru-RU" sz="2200" dirty="0" err="1">
                <a:solidFill>
                  <a:srgbClr val="008000"/>
                </a:solidFill>
              </a:rPr>
              <a:t>Простий</a:t>
            </a:r>
            <a:r>
              <a:rPr lang="ru-RU" sz="2200" dirty="0">
                <a:solidFill>
                  <a:srgbClr val="008000"/>
                </a:solidFill>
              </a:rPr>
              <a:t> рядок"</a:t>
            </a:r>
          </a:p>
          <a:p>
            <a:r>
              <a:rPr lang="ru-RU" sz="2200" dirty="0"/>
              <a:t>&gt;&gt;&gt; s</a:t>
            </a:r>
          </a:p>
          <a:p>
            <a:r>
              <a:rPr lang="ru-RU" sz="2200" dirty="0">
                <a:solidFill>
                  <a:srgbClr val="0000CC"/>
                </a:solidFill>
              </a:rPr>
              <a:t>'</a:t>
            </a:r>
            <a:r>
              <a:rPr lang="ru-RU" sz="2200" dirty="0" err="1">
                <a:solidFill>
                  <a:srgbClr val="0000CC"/>
                </a:solidFill>
              </a:rPr>
              <a:t>Простий</a:t>
            </a:r>
            <a:r>
              <a:rPr lang="ru-RU" sz="2200" dirty="0">
                <a:solidFill>
                  <a:srgbClr val="0000CC"/>
                </a:solidFill>
              </a:rPr>
              <a:t> рядок'</a:t>
            </a:r>
          </a:p>
          <a:p>
            <a:r>
              <a:rPr lang="ru-RU" sz="2200" dirty="0"/>
              <a:t>&gt;&gt;&gt; </a:t>
            </a:r>
            <a:r>
              <a:rPr lang="ru-RU" sz="2200" dirty="0" err="1"/>
              <a:t>ss</a:t>
            </a:r>
            <a:r>
              <a:rPr lang="ru-RU" sz="2200" dirty="0">
                <a:solidFill>
                  <a:srgbClr val="008000"/>
                </a:solidFill>
              </a:rPr>
              <a:t>='''1string</a:t>
            </a:r>
          </a:p>
          <a:p>
            <a:r>
              <a:rPr lang="ru-RU" sz="2200" dirty="0">
                <a:solidFill>
                  <a:srgbClr val="008000"/>
                </a:solidFill>
              </a:rPr>
              <a:t>2 </a:t>
            </a:r>
            <a:r>
              <a:rPr lang="ru-RU" sz="2200" dirty="0" err="1">
                <a:solidFill>
                  <a:srgbClr val="008000"/>
                </a:solidFill>
              </a:rPr>
              <a:t>string</a:t>
            </a:r>
            <a:endParaRPr lang="ru-RU" sz="2200" dirty="0">
              <a:solidFill>
                <a:srgbClr val="008000"/>
              </a:solidFill>
            </a:endParaRPr>
          </a:p>
          <a:p>
            <a:r>
              <a:rPr lang="ru-RU" sz="2200" dirty="0">
                <a:solidFill>
                  <a:srgbClr val="008000"/>
                </a:solidFill>
              </a:rPr>
              <a:t>3 </a:t>
            </a:r>
            <a:r>
              <a:rPr lang="ru-RU" sz="2200" dirty="0" err="1">
                <a:solidFill>
                  <a:srgbClr val="008000"/>
                </a:solidFill>
              </a:rPr>
              <a:t>string</a:t>
            </a:r>
            <a:r>
              <a:rPr lang="ru-RU" sz="2200" dirty="0">
                <a:solidFill>
                  <a:srgbClr val="008000"/>
                </a:solidFill>
              </a:rPr>
              <a:t>'''</a:t>
            </a:r>
          </a:p>
          <a:p>
            <a:r>
              <a:rPr lang="ru-RU" sz="2200" dirty="0"/>
              <a:t>&gt;&gt;&gt; </a:t>
            </a:r>
            <a:r>
              <a:rPr lang="ru-RU" sz="2200" dirty="0" err="1"/>
              <a:t>ss</a:t>
            </a:r>
            <a:endParaRPr lang="ru-RU" sz="2200" dirty="0"/>
          </a:p>
          <a:p>
            <a:r>
              <a:rPr lang="ru-RU" sz="2200" dirty="0">
                <a:solidFill>
                  <a:srgbClr val="0000CC"/>
                </a:solidFill>
              </a:rPr>
              <a:t>'1string\n2 </a:t>
            </a:r>
            <a:r>
              <a:rPr lang="ru-RU" sz="2200" dirty="0" err="1">
                <a:solidFill>
                  <a:srgbClr val="0000CC"/>
                </a:solidFill>
              </a:rPr>
              <a:t>string</a:t>
            </a:r>
            <a:r>
              <a:rPr lang="ru-RU" sz="2200" dirty="0">
                <a:solidFill>
                  <a:srgbClr val="0000CC"/>
                </a:solidFill>
              </a:rPr>
              <a:t>\n3 </a:t>
            </a:r>
            <a:r>
              <a:rPr lang="ru-RU" sz="2200" dirty="0" err="1">
                <a:solidFill>
                  <a:srgbClr val="0000CC"/>
                </a:solidFill>
              </a:rPr>
              <a:t>string</a:t>
            </a:r>
            <a:r>
              <a:rPr lang="ru-RU" sz="2200" dirty="0">
                <a:solidFill>
                  <a:srgbClr val="0000CC"/>
                </a:solidFill>
              </a:rPr>
              <a:t>'</a:t>
            </a:r>
          </a:p>
          <a:p>
            <a:r>
              <a:rPr lang="ru-RU" sz="2200" dirty="0"/>
              <a:t>&gt;&gt;&gt; s1=s[1]</a:t>
            </a:r>
          </a:p>
          <a:p>
            <a:r>
              <a:rPr lang="ru-RU" sz="2200" dirty="0"/>
              <a:t>&gt;&gt;&gt; s1</a:t>
            </a:r>
          </a:p>
          <a:p>
            <a:r>
              <a:rPr lang="ru-RU" sz="2200" dirty="0">
                <a:solidFill>
                  <a:srgbClr val="0000CC"/>
                </a:solidFill>
              </a:rPr>
              <a:t>'р'</a:t>
            </a:r>
          </a:p>
          <a:p>
            <a:r>
              <a:rPr lang="ru-RU" sz="2200" dirty="0"/>
              <a:t>&gt;&gt;&gt; s2=s[0:5]</a:t>
            </a:r>
          </a:p>
          <a:p>
            <a:r>
              <a:rPr lang="ru-RU" sz="2200" dirty="0"/>
              <a:t>&gt;&gt;&gt; s2</a:t>
            </a:r>
          </a:p>
          <a:p>
            <a:r>
              <a:rPr lang="ru-RU" sz="2200" dirty="0">
                <a:solidFill>
                  <a:srgbClr val="0000CC"/>
                </a:solidFill>
              </a:rPr>
              <a:t>'Прост'</a:t>
            </a:r>
          </a:p>
          <a:p>
            <a:r>
              <a:rPr lang="ru-RU" sz="2200" dirty="0" smtClean="0"/>
              <a:t>&gt;&gt;&gt; </a:t>
            </a:r>
            <a:r>
              <a:rPr lang="ru-RU" sz="2200" dirty="0" err="1"/>
              <a:t>ss</a:t>
            </a:r>
            <a:r>
              <a:rPr lang="ru-RU" sz="2200" dirty="0"/>
              <a:t>[10]</a:t>
            </a:r>
          </a:p>
          <a:p>
            <a:r>
              <a:rPr lang="ru-RU" sz="2200" dirty="0">
                <a:solidFill>
                  <a:srgbClr val="0000CC"/>
                </a:solidFill>
              </a:rPr>
              <a:t>'s</a:t>
            </a:r>
            <a:r>
              <a:rPr lang="ru-RU" sz="2200" dirty="0" smtClean="0">
                <a:solidFill>
                  <a:srgbClr val="0000CC"/>
                </a:solidFill>
              </a:rPr>
              <a:t>'</a:t>
            </a:r>
            <a:r>
              <a:rPr lang="ru-RU" sz="2200" dirty="0" smtClean="0"/>
              <a:t>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40311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5774" y="1039112"/>
            <a:ext cx="85779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Множини</a:t>
            </a:r>
            <a:r>
              <a:rPr lang="ru-RU" sz="2200" dirty="0" smtClean="0"/>
              <a:t> є </a:t>
            </a:r>
            <a:r>
              <a:rPr lang="ru-RU" sz="2200" dirty="0" err="1"/>
              <a:t>невпорядкованою</a:t>
            </a:r>
            <a:r>
              <a:rPr lang="ru-RU" sz="2200" dirty="0"/>
              <a:t> </a:t>
            </a:r>
            <a:r>
              <a:rPr lang="ru-RU" sz="2200" dirty="0" err="1" smtClean="0"/>
              <a:t>послідовністю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b="1" dirty="0" err="1" smtClean="0"/>
              <a:t>Оголошується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множина</a:t>
            </a:r>
            <a:r>
              <a:rPr lang="ru-RU" sz="2200" b="1" dirty="0" smtClean="0"/>
              <a:t> за </a:t>
            </a:r>
            <a:r>
              <a:rPr lang="ru-RU" sz="2200" b="1" dirty="0" err="1"/>
              <a:t>допомогою</a:t>
            </a:r>
            <a:r>
              <a:rPr lang="ru-RU" sz="2200" b="1" dirty="0"/>
              <a:t> </a:t>
            </a:r>
            <a:r>
              <a:rPr lang="ru-RU" sz="2200" b="1" dirty="0" err="1"/>
              <a:t>елементів</a:t>
            </a:r>
            <a:r>
              <a:rPr lang="ru-RU" sz="2200" b="1" dirty="0"/>
              <a:t>, </a:t>
            </a:r>
            <a:r>
              <a:rPr lang="ru-RU" sz="2200" b="1" dirty="0" err="1"/>
              <a:t>розділених</a:t>
            </a:r>
            <a:r>
              <a:rPr lang="ru-RU" sz="2200" b="1" dirty="0"/>
              <a:t> комою, </a:t>
            </a:r>
            <a:r>
              <a:rPr lang="ru-RU" sz="2200" b="1" dirty="0" err="1"/>
              <a:t>всередині</a:t>
            </a:r>
            <a:r>
              <a:rPr lang="ru-RU" sz="2200" b="1" dirty="0"/>
              <a:t> </a:t>
            </a:r>
            <a:r>
              <a:rPr lang="ru-RU" sz="2200" b="1" dirty="0" err="1"/>
              <a:t>фігурних</a:t>
            </a:r>
            <a:r>
              <a:rPr lang="ru-RU" sz="2200" b="1" dirty="0"/>
              <a:t> </a:t>
            </a:r>
            <a:r>
              <a:rPr lang="ru-RU" sz="2200" b="1" dirty="0" err="1"/>
              <a:t>дужок</a:t>
            </a:r>
            <a:r>
              <a:rPr lang="ru-RU" sz="2200" b="1" dirty="0"/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3464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Множина</a:t>
            </a:r>
            <a:r>
              <a:rPr lang="ru-RU" sz="3600" b="1" dirty="0" smtClean="0"/>
              <a:t> 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5774" y="2253175"/>
            <a:ext cx="4071258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/>
              <a:t>&gt;&gt;&gt; </a:t>
            </a:r>
            <a:r>
              <a:rPr lang="en-US" sz="2200" dirty="0" err="1" smtClean="0"/>
              <a:t>mn</a:t>
            </a:r>
            <a:r>
              <a:rPr lang="en-GB" sz="2200" dirty="0" smtClean="0"/>
              <a:t> </a:t>
            </a:r>
            <a:r>
              <a:rPr lang="en-GB" sz="2200" dirty="0"/>
              <a:t>= {5,2,3,1,4}</a:t>
            </a:r>
          </a:p>
          <a:p>
            <a:r>
              <a:rPr lang="en-GB" sz="2200" dirty="0"/>
              <a:t># </a:t>
            </a:r>
            <a:r>
              <a:rPr lang="ru-RU" sz="2200" dirty="0" err="1" smtClean="0"/>
              <a:t>виведення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змінної</a:t>
            </a:r>
            <a:r>
              <a:rPr lang="ru-RU" sz="2200" dirty="0" smtClean="0"/>
              <a:t> </a:t>
            </a:r>
            <a:r>
              <a:rPr lang="ru-RU" sz="2200" dirty="0" err="1" smtClean="0"/>
              <a:t>множини</a:t>
            </a:r>
            <a:endParaRPr lang="ru-RU" sz="2200" dirty="0"/>
          </a:p>
          <a:p>
            <a:r>
              <a:rPr lang="ru-RU" sz="2200" dirty="0"/>
              <a:t>&gt;&gt;&gt; </a:t>
            </a:r>
            <a:r>
              <a:rPr lang="en-GB" sz="2200" dirty="0"/>
              <a:t>print</a:t>
            </a:r>
            <a:r>
              <a:rPr lang="en-GB" sz="2200" dirty="0" smtClean="0"/>
              <a:t>(“</a:t>
            </a:r>
            <a:r>
              <a:rPr lang="en-GB" sz="2200" dirty="0" err="1" smtClean="0"/>
              <a:t>mn</a:t>
            </a:r>
            <a:r>
              <a:rPr lang="en-GB" sz="2200" dirty="0" smtClean="0"/>
              <a:t> </a:t>
            </a:r>
            <a:r>
              <a:rPr lang="en-GB" sz="2200" dirty="0"/>
              <a:t>=", </a:t>
            </a:r>
            <a:r>
              <a:rPr lang="en-GB" sz="2200" dirty="0" err="1" smtClean="0"/>
              <a:t>mn</a:t>
            </a:r>
            <a:r>
              <a:rPr lang="en-GB" sz="2200" dirty="0" smtClean="0"/>
              <a:t>)</a:t>
            </a:r>
            <a:endParaRPr lang="en-GB" sz="2200" dirty="0"/>
          </a:p>
          <a:p>
            <a:r>
              <a:rPr lang="en-GB" sz="2200" dirty="0" err="1" smtClean="0"/>
              <a:t>mn</a:t>
            </a:r>
            <a:r>
              <a:rPr lang="en-GB" sz="2200" dirty="0" smtClean="0"/>
              <a:t> </a:t>
            </a:r>
            <a:r>
              <a:rPr lang="en-GB" sz="2200" dirty="0"/>
              <a:t>= {1, 2, 3, 4, 5</a:t>
            </a:r>
            <a:r>
              <a:rPr lang="en-GB" sz="2200" dirty="0" smtClean="0"/>
              <a:t>}</a:t>
            </a:r>
          </a:p>
          <a:p>
            <a:endParaRPr lang="en-GB" sz="2200" dirty="0"/>
          </a:p>
          <a:p>
            <a:r>
              <a:rPr lang="en-GB" sz="2200" dirty="0"/>
              <a:t># </a:t>
            </a:r>
            <a:r>
              <a:rPr lang="uk-UA" sz="2200" dirty="0" smtClean="0"/>
              <a:t>вивести </a:t>
            </a:r>
            <a:r>
              <a:rPr lang="ru-RU" sz="2200" dirty="0" smtClean="0"/>
              <a:t>тип </a:t>
            </a:r>
            <a:r>
              <a:rPr lang="ru-RU" sz="2200" dirty="0" err="1" smtClean="0"/>
              <a:t>даних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змінної</a:t>
            </a:r>
            <a:r>
              <a:rPr lang="ru-RU" sz="2200" dirty="0" smtClean="0"/>
              <a:t> </a:t>
            </a:r>
            <a:r>
              <a:rPr lang="en-US" sz="2200" dirty="0" err="1" smtClean="0"/>
              <a:t>mn</a:t>
            </a:r>
            <a:endParaRPr lang="ru-RU" sz="2200" dirty="0"/>
          </a:p>
          <a:p>
            <a:r>
              <a:rPr lang="ru-RU" sz="2200" dirty="0"/>
              <a:t>&gt;&gt;&gt; </a:t>
            </a:r>
            <a:r>
              <a:rPr lang="en-GB" sz="2200" dirty="0" smtClean="0"/>
              <a:t>print(type(</a:t>
            </a:r>
            <a:r>
              <a:rPr lang="en-GB" sz="2200" dirty="0" err="1" smtClean="0"/>
              <a:t>mn</a:t>
            </a:r>
            <a:r>
              <a:rPr lang="en-GB" sz="2200" dirty="0" smtClean="0"/>
              <a:t>))</a:t>
            </a:r>
            <a:endParaRPr lang="en-GB" sz="2200" dirty="0"/>
          </a:p>
          <a:p>
            <a:r>
              <a:rPr lang="en-GB" sz="2200" dirty="0"/>
              <a:t>&lt;class 'set'&gt;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89716" y="2369290"/>
            <a:ext cx="406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Оскільки</a:t>
            </a:r>
            <a:r>
              <a:rPr lang="ru-RU" sz="2200" dirty="0"/>
              <a:t> </a:t>
            </a:r>
            <a:r>
              <a:rPr lang="ru-RU" sz="2200" dirty="0" err="1"/>
              <a:t>множина</a:t>
            </a:r>
            <a:r>
              <a:rPr lang="ru-RU" sz="2200" dirty="0"/>
              <a:t> є </a:t>
            </a:r>
            <a:r>
              <a:rPr lang="ru-RU" sz="2200" dirty="0" err="1"/>
              <a:t>невпорядкованою</a:t>
            </a:r>
            <a:r>
              <a:rPr lang="ru-RU" sz="2200" dirty="0"/>
              <a:t> </a:t>
            </a:r>
            <a:r>
              <a:rPr lang="ru-RU" sz="2200" dirty="0" err="1"/>
              <a:t>послідовністю</a:t>
            </a:r>
            <a:r>
              <a:rPr lang="ru-RU" sz="2200" dirty="0"/>
              <a:t>, </a:t>
            </a:r>
            <a:r>
              <a:rPr lang="ru-RU" sz="2200" b="1" dirty="0"/>
              <a:t>оператор </a:t>
            </a:r>
            <a:r>
              <a:rPr lang="ru-RU" sz="2200" b="1" dirty="0" err="1"/>
              <a:t>вилучення</a:t>
            </a:r>
            <a:r>
              <a:rPr lang="ru-RU" sz="2200" b="1" dirty="0"/>
              <a:t> </a:t>
            </a:r>
            <a:r>
              <a:rPr lang="ru-RU" sz="2200" b="1" dirty="0" err="1"/>
              <a:t>зрізу</a:t>
            </a:r>
            <a:r>
              <a:rPr lang="ru-RU" sz="2200" b="1" dirty="0"/>
              <a:t> тут не </a:t>
            </a:r>
            <a:r>
              <a:rPr lang="ru-RU" sz="2200" b="1" dirty="0" err="1" smtClean="0"/>
              <a:t>працює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48204" y="4038022"/>
            <a:ext cx="4347023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&gt;&gt;&gt; a = {1,2,3}</a:t>
            </a:r>
          </a:p>
          <a:p>
            <a:r>
              <a:rPr lang="en-US" sz="2200" dirty="0"/>
              <a:t>&gt;&gt;&gt; a[1]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Traceback</a:t>
            </a:r>
            <a:r>
              <a:rPr lang="en-US" sz="2200" dirty="0">
                <a:solidFill>
                  <a:srgbClr val="FF0000"/>
                </a:solidFill>
              </a:rPr>
              <a:t> (most recent call last):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 File "&lt;</a:t>
            </a:r>
            <a:r>
              <a:rPr lang="en-US" sz="2200" dirty="0" err="1">
                <a:solidFill>
                  <a:srgbClr val="FF0000"/>
                </a:solidFill>
              </a:rPr>
              <a:t>stdin</a:t>
            </a:r>
            <a:r>
              <a:rPr lang="en-US" sz="2200" dirty="0">
                <a:solidFill>
                  <a:srgbClr val="FF0000"/>
                </a:solidFill>
              </a:rPr>
              <a:t>&gt;", line 1, in &lt;module&gt; 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TypeError</a:t>
            </a:r>
            <a:r>
              <a:rPr lang="en-US" sz="2200" dirty="0">
                <a:solidFill>
                  <a:srgbClr val="FF0000"/>
                </a:solidFill>
              </a:rPr>
              <a:t>: 'set' object does not support indexing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971" y="1065243"/>
            <a:ext cx="89190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Словники </a:t>
            </a:r>
            <a:r>
              <a:rPr lang="ru-RU" sz="2200" dirty="0"/>
              <a:t>- </a:t>
            </a:r>
            <a:r>
              <a:rPr lang="ru-RU" sz="2200" dirty="0" err="1"/>
              <a:t>невпорядковані</a:t>
            </a:r>
            <a:r>
              <a:rPr lang="ru-RU" sz="2200" dirty="0"/>
              <a:t> </a:t>
            </a:r>
            <a:r>
              <a:rPr lang="ru-RU" sz="2200" dirty="0" err="1"/>
              <a:t>набори</a:t>
            </a:r>
            <a:r>
              <a:rPr lang="ru-RU" sz="2200" dirty="0"/>
              <a:t> пар </a:t>
            </a:r>
            <a:r>
              <a:rPr lang="ru-RU" sz="2200" b="1" dirty="0">
                <a:solidFill>
                  <a:srgbClr val="0000CC"/>
                </a:solidFill>
              </a:rPr>
              <a:t>ключ-</a:t>
            </a:r>
            <a:r>
              <a:rPr lang="ru-RU" sz="2200" b="1" dirty="0" err="1">
                <a:solidFill>
                  <a:srgbClr val="0000CC"/>
                </a:solidFill>
              </a:rPr>
              <a:t>значення</a:t>
            </a:r>
            <a:r>
              <a:rPr lang="ru-RU" sz="2200" b="1" dirty="0">
                <a:solidFill>
                  <a:srgbClr val="0000CC"/>
                </a:solidFill>
              </a:rPr>
              <a:t>.</a:t>
            </a:r>
          </a:p>
          <a:p>
            <a:endParaRPr lang="ru-RU" sz="2200" dirty="0"/>
          </a:p>
          <a:p>
            <a:r>
              <a:rPr lang="ru-RU" sz="2200" dirty="0" smtClean="0"/>
              <a:t>Словники </a:t>
            </a:r>
            <a:r>
              <a:rPr lang="ru-RU" sz="2200" dirty="0" err="1" smtClean="0"/>
              <a:t>використовуються</a:t>
            </a:r>
            <a:r>
              <a:rPr lang="ru-RU" sz="2200" dirty="0"/>
              <a:t>, коли </a:t>
            </a:r>
            <a:r>
              <a:rPr lang="ru-RU" sz="2200" dirty="0" err="1"/>
              <a:t>потрібно</a:t>
            </a:r>
            <a:r>
              <a:rPr lang="ru-RU" sz="2200" dirty="0"/>
              <a:t> </a:t>
            </a:r>
            <a:r>
              <a:rPr lang="ru-RU" sz="2200" dirty="0" err="1"/>
              <a:t>зіставити</a:t>
            </a:r>
            <a:r>
              <a:rPr lang="ru-RU" sz="2200" dirty="0"/>
              <a:t> кожному з </a:t>
            </a:r>
            <a:r>
              <a:rPr lang="ru-RU" sz="2200" dirty="0" err="1"/>
              <a:t>ключів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і </a:t>
            </a:r>
            <a:r>
              <a:rPr lang="ru-RU" sz="2200" dirty="0" err="1"/>
              <a:t>мати</a:t>
            </a:r>
            <a:r>
              <a:rPr lang="ru-RU" sz="2200" dirty="0"/>
              <a:t> </a:t>
            </a:r>
            <a:r>
              <a:rPr lang="ru-RU" sz="2200" dirty="0" err="1"/>
              <a:t>можливість</a:t>
            </a:r>
            <a:r>
              <a:rPr lang="ru-RU" sz="2200" dirty="0"/>
              <a:t> </a:t>
            </a:r>
            <a:r>
              <a:rPr lang="ru-RU" sz="2200" dirty="0" err="1"/>
              <a:t>швидко</a:t>
            </a:r>
            <a:r>
              <a:rPr lang="ru-RU" sz="2200" dirty="0"/>
              <a:t> </a:t>
            </a:r>
            <a:r>
              <a:rPr lang="ru-RU" sz="2200" dirty="0" err="1"/>
              <a:t>отримувати</a:t>
            </a:r>
            <a:r>
              <a:rPr lang="ru-RU" sz="2200" dirty="0"/>
              <a:t> доступ до </a:t>
            </a:r>
            <a:r>
              <a:rPr lang="ru-RU" sz="2200" dirty="0" err="1"/>
              <a:t>значення</a:t>
            </a:r>
            <a:r>
              <a:rPr lang="ru-RU" sz="2200" dirty="0"/>
              <a:t>, </a:t>
            </a:r>
            <a:r>
              <a:rPr lang="ru-RU" sz="2200" dirty="0" err="1"/>
              <a:t>знаючи</a:t>
            </a:r>
            <a:r>
              <a:rPr lang="ru-RU" sz="2200" dirty="0"/>
              <a:t> ключ. </a:t>
            </a:r>
            <a:endParaRPr lang="ru-RU" sz="2200" dirty="0" smtClean="0"/>
          </a:p>
          <a:p>
            <a:r>
              <a:rPr lang="ru-RU" sz="2200" dirty="0" smtClean="0"/>
              <a:t>В </a:t>
            </a:r>
            <a:r>
              <a:rPr lang="ru-RU" sz="2200" dirty="0" err="1"/>
              <a:t>інших</a:t>
            </a:r>
            <a:r>
              <a:rPr lang="ru-RU" sz="2200" dirty="0"/>
              <a:t> </a:t>
            </a:r>
            <a:r>
              <a:rPr lang="ru-RU" sz="2200" dirty="0" err="1"/>
              <a:t>мовах</a:t>
            </a:r>
            <a:r>
              <a:rPr lang="ru-RU" sz="2200" dirty="0"/>
              <a:t> словники </a:t>
            </a:r>
            <a:r>
              <a:rPr lang="ru-RU" sz="2200" dirty="0" err="1"/>
              <a:t>зазвичай</a:t>
            </a:r>
            <a:r>
              <a:rPr lang="ru-RU" sz="2200" dirty="0"/>
              <a:t> </a:t>
            </a:r>
            <a:r>
              <a:rPr lang="ru-RU" sz="2200" dirty="0" err="1"/>
              <a:t>називаються</a:t>
            </a:r>
            <a:r>
              <a:rPr lang="ru-RU" sz="2200" dirty="0"/>
              <a:t> </a:t>
            </a:r>
            <a:r>
              <a:rPr lang="ru-RU" sz="2200" b="1" dirty="0" err="1"/>
              <a:t>map</a:t>
            </a:r>
            <a:r>
              <a:rPr lang="ru-RU" sz="2200" b="1" dirty="0"/>
              <a:t>, </a:t>
            </a:r>
            <a:r>
              <a:rPr lang="ru-RU" sz="2200" b="1" dirty="0" err="1"/>
              <a:t>hash</a:t>
            </a:r>
            <a:r>
              <a:rPr lang="ru-RU" sz="2200" b="1" dirty="0"/>
              <a:t> </a:t>
            </a:r>
            <a:r>
              <a:rPr lang="ru-RU" sz="2200" b="1" dirty="0" err="1"/>
              <a:t>або</a:t>
            </a:r>
            <a:r>
              <a:rPr lang="ru-RU" sz="2200" b="1" dirty="0"/>
              <a:t> </a:t>
            </a:r>
            <a:r>
              <a:rPr lang="ru-RU" sz="2200" b="1" dirty="0" err="1"/>
              <a:t>object</a:t>
            </a:r>
            <a:r>
              <a:rPr lang="ru-RU" sz="2200" b="1" dirty="0"/>
              <a:t>. </a:t>
            </a:r>
            <a:r>
              <a:rPr lang="ru-RU" sz="2200" dirty="0"/>
              <a:t>Словники </a:t>
            </a:r>
            <a:r>
              <a:rPr lang="ru-RU" sz="2200" dirty="0" err="1"/>
              <a:t>оптимізовані</a:t>
            </a:r>
            <a:r>
              <a:rPr lang="ru-RU" sz="2200" dirty="0"/>
              <a:t> для </a:t>
            </a:r>
            <a:r>
              <a:rPr lang="ru-RU" sz="2200" dirty="0" err="1"/>
              <a:t>отримання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b="1" dirty="0" err="1" smtClean="0">
                <a:solidFill>
                  <a:srgbClr val="0000CC"/>
                </a:solidFill>
              </a:rPr>
              <a:t>Щоб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витягти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значення</a:t>
            </a:r>
            <a:r>
              <a:rPr lang="ru-RU" sz="2200" b="1" dirty="0">
                <a:solidFill>
                  <a:srgbClr val="0000CC"/>
                </a:solidFill>
              </a:rPr>
              <a:t>, </a:t>
            </a:r>
            <a:r>
              <a:rPr lang="ru-RU" sz="2200" b="1" dirty="0" err="1">
                <a:solidFill>
                  <a:srgbClr val="0000CC"/>
                </a:solidFill>
              </a:rPr>
              <a:t>потрібно</a:t>
            </a:r>
            <a:r>
              <a:rPr lang="ru-RU" sz="2200" b="1" dirty="0">
                <a:solidFill>
                  <a:srgbClr val="0000CC"/>
                </a:solidFill>
              </a:rPr>
              <a:t> знати ключ.</a:t>
            </a:r>
          </a:p>
          <a:p>
            <a:endParaRPr lang="ru-RU" sz="2200" dirty="0"/>
          </a:p>
          <a:p>
            <a:r>
              <a:rPr lang="ru-RU" sz="2200" dirty="0"/>
              <a:t>Словник </a:t>
            </a:r>
            <a:r>
              <a:rPr lang="ru-RU" sz="2200" dirty="0" err="1"/>
              <a:t>оголошується</a:t>
            </a:r>
            <a:r>
              <a:rPr lang="ru-RU" sz="2200" dirty="0"/>
              <a:t> парами </a:t>
            </a:r>
            <a:r>
              <a:rPr lang="ru-RU" sz="2200" dirty="0" err="1"/>
              <a:t>елементів</a:t>
            </a:r>
            <a:r>
              <a:rPr lang="ru-RU" sz="2200" dirty="0"/>
              <a:t> у </a:t>
            </a:r>
            <a:r>
              <a:rPr lang="ru-RU" sz="2200" dirty="0" err="1"/>
              <a:t>формі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ключ: </a:t>
            </a:r>
            <a:r>
              <a:rPr lang="ru-RU" sz="2200" b="1" dirty="0" err="1">
                <a:solidFill>
                  <a:srgbClr val="0000CC"/>
                </a:solidFill>
              </a:rPr>
              <a:t>значення</a:t>
            </a:r>
            <a:r>
              <a:rPr lang="ru-RU" sz="2200" dirty="0"/>
              <a:t>, </a:t>
            </a:r>
            <a:r>
              <a:rPr lang="ru-RU" sz="2200" dirty="0" err="1"/>
              <a:t>укладеними</a:t>
            </a:r>
            <a:r>
              <a:rPr lang="ru-RU" sz="2200" dirty="0"/>
              <a:t> в </a:t>
            </a:r>
            <a:r>
              <a:rPr lang="ru-RU" sz="2200" dirty="0" err="1"/>
              <a:t>фігурні</a:t>
            </a:r>
            <a:r>
              <a:rPr lang="ru-RU" sz="2200" dirty="0"/>
              <a:t> дужки: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Словники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97314" y="5093364"/>
            <a:ext cx="4572000" cy="110799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/>
              <a:t>&gt;&gt;&gt; d = {1:</a:t>
            </a:r>
            <a:r>
              <a:rPr lang="en-US" sz="2200" dirty="0">
                <a:solidFill>
                  <a:srgbClr val="008000"/>
                </a:solidFill>
              </a:rPr>
              <a:t>'value</a:t>
            </a:r>
            <a:r>
              <a:rPr lang="en-US" sz="2200" dirty="0"/>
              <a:t>', </a:t>
            </a:r>
            <a:r>
              <a:rPr lang="en-US" sz="2200" dirty="0">
                <a:solidFill>
                  <a:srgbClr val="008000"/>
                </a:solidFill>
              </a:rPr>
              <a:t>'key</a:t>
            </a:r>
            <a:r>
              <a:rPr lang="en-US" sz="2200" dirty="0"/>
              <a:t>':2}</a:t>
            </a:r>
          </a:p>
          <a:p>
            <a:r>
              <a:rPr lang="en-US" sz="2200" dirty="0"/>
              <a:t>&gt;&gt;&gt; type(d)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&lt;class '</a:t>
            </a:r>
            <a:r>
              <a:rPr lang="en-US" sz="2200" dirty="0" err="1">
                <a:solidFill>
                  <a:srgbClr val="0000CC"/>
                </a:solidFill>
              </a:rPr>
              <a:t>dict</a:t>
            </a:r>
            <a:r>
              <a:rPr lang="en-US" sz="2200" dirty="0">
                <a:solidFill>
                  <a:srgbClr val="0000CC"/>
                </a:solidFill>
              </a:rPr>
              <a:t>'&gt;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62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92105"/>
            <a:ext cx="87521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>
                <a:solidFill>
                  <a:srgbClr val="0000CC"/>
                </a:solidFill>
              </a:rPr>
              <a:t>Значення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може</a:t>
            </a:r>
            <a:r>
              <a:rPr lang="ru-RU" sz="2200" b="1" dirty="0">
                <a:solidFill>
                  <a:srgbClr val="0000CC"/>
                </a:solidFill>
              </a:rPr>
              <a:t> бути будь-</a:t>
            </a:r>
            <a:r>
              <a:rPr lang="ru-RU" sz="2200" b="1" dirty="0" err="1">
                <a:solidFill>
                  <a:srgbClr val="0000CC"/>
                </a:solidFill>
              </a:rPr>
              <a:t>якого</a:t>
            </a:r>
            <a:r>
              <a:rPr lang="ru-RU" sz="2200" b="1" dirty="0">
                <a:solidFill>
                  <a:srgbClr val="0000CC"/>
                </a:solidFill>
              </a:rPr>
              <a:t> типу, а ось ключ - </a:t>
            </a:r>
            <a:r>
              <a:rPr lang="ru-RU" sz="2200" b="1" dirty="0" err="1">
                <a:solidFill>
                  <a:srgbClr val="0000CC"/>
                </a:solidFill>
              </a:rPr>
              <a:t>тільки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незмінного</a:t>
            </a:r>
            <a:r>
              <a:rPr lang="ru-RU" sz="2200" dirty="0"/>
              <a:t>.</a:t>
            </a:r>
          </a:p>
          <a:p>
            <a:endParaRPr lang="ru-RU" sz="2200" dirty="0"/>
          </a:p>
          <a:p>
            <a:r>
              <a:rPr lang="uk-UA" sz="2200" dirty="0" smtClean="0"/>
              <a:t>Ключ </a:t>
            </a:r>
            <a:r>
              <a:rPr lang="ru-RU" sz="2200" dirty="0" err="1" smtClean="0"/>
              <a:t>використовується</a:t>
            </a:r>
            <a:r>
              <a:rPr lang="ru-RU" sz="2200" dirty="0" smtClean="0"/>
              <a:t>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відповідне</a:t>
            </a:r>
            <a:r>
              <a:rPr lang="ru-RU" sz="2200" dirty="0"/>
              <a:t> </a:t>
            </a:r>
            <a:r>
              <a:rPr lang="ru-RU" sz="2200" dirty="0" err="1"/>
              <a:t>йому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b="1" dirty="0" smtClean="0"/>
              <a:t>Але </a:t>
            </a:r>
            <a:r>
              <a:rPr lang="ru-RU" sz="2200" b="1" dirty="0"/>
              <a:t>не </a:t>
            </a:r>
            <a:r>
              <a:rPr lang="ru-RU" sz="2200" b="1" dirty="0" err="1"/>
              <a:t>навпаки</a:t>
            </a:r>
            <a:r>
              <a:rPr lang="ru-RU" sz="2200" b="1" dirty="0"/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Словники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58570" y="2518450"/>
            <a:ext cx="6567066" cy="38164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&gt;&gt;&gt; d = {1:'value', 'key':2}</a:t>
            </a:r>
          </a:p>
          <a:p>
            <a:r>
              <a:rPr lang="en-US" sz="2200" dirty="0"/>
              <a:t>&gt;&gt;&gt; print("d[1] =", d[1</a:t>
            </a:r>
            <a:r>
              <a:rPr lang="en-US" sz="2200" dirty="0" smtClean="0"/>
              <a:t>]);</a:t>
            </a:r>
            <a:r>
              <a:rPr lang="uk-UA" sz="2200" dirty="0" smtClean="0"/>
              <a:t> </a:t>
            </a:r>
            <a:r>
              <a:rPr lang="en-US" sz="2200" dirty="0" smtClean="0">
                <a:solidFill>
                  <a:srgbClr val="008000"/>
                </a:solidFill>
              </a:rPr>
              <a:t># </a:t>
            </a:r>
            <a:r>
              <a:rPr lang="uk-UA" sz="2200" dirty="0" smtClean="0">
                <a:solidFill>
                  <a:srgbClr val="008000"/>
                </a:solidFill>
              </a:rPr>
              <a:t>тут </a:t>
            </a:r>
            <a:r>
              <a:rPr lang="en-US" sz="2200" dirty="0" smtClean="0">
                <a:solidFill>
                  <a:srgbClr val="008000"/>
                </a:solidFill>
              </a:rPr>
              <a:t>1 – </a:t>
            </a:r>
            <a:r>
              <a:rPr lang="uk-UA" sz="2200" dirty="0" smtClean="0">
                <a:solidFill>
                  <a:srgbClr val="008000"/>
                </a:solidFill>
              </a:rPr>
              <a:t>ключ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d[1] = </a:t>
            </a:r>
            <a:r>
              <a:rPr lang="en-US" sz="2200" dirty="0" smtClean="0">
                <a:solidFill>
                  <a:srgbClr val="0000CC"/>
                </a:solidFill>
              </a:rPr>
              <a:t>value</a:t>
            </a:r>
            <a:endParaRPr lang="uk-UA" sz="2200" dirty="0" smtClean="0">
              <a:solidFill>
                <a:srgbClr val="0000CC"/>
              </a:solidFill>
            </a:endParaRPr>
          </a:p>
          <a:p>
            <a:r>
              <a:rPr lang="en-GB" sz="2200" dirty="0"/>
              <a:t>&gt;&gt;&gt; print("d['key'] =", d['key'])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d['key'] = 2</a:t>
            </a:r>
          </a:p>
          <a:p>
            <a:r>
              <a:rPr lang="en-US" sz="2200" dirty="0" smtClean="0"/>
              <a:t>&gt;&gt;&gt; </a:t>
            </a:r>
            <a:r>
              <a:rPr lang="en-US" sz="2200" dirty="0"/>
              <a:t>print("d[2] =", </a:t>
            </a:r>
            <a:r>
              <a:rPr lang="en-US" sz="2200" dirty="0" smtClean="0"/>
              <a:t>d[2])</a:t>
            </a:r>
            <a:r>
              <a:rPr lang="uk-UA" sz="2200" dirty="0" smtClean="0"/>
              <a:t> </a:t>
            </a:r>
            <a:r>
              <a:rPr lang="en-US" sz="2200" dirty="0" smtClean="0">
                <a:solidFill>
                  <a:srgbClr val="008000"/>
                </a:solidFill>
              </a:rPr>
              <a:t>#</a:t>
            </a:r>
            <a:r>
              <a:rPr lang="uk-UA" sz="2200" dirty="0" smtClean="0">
                <a:solidFill>
                  <a:srgbClr val="008000"/>
                </a:solidFill>
              </a:rPr>
              <a:t> тут 2 – значення, а не ключ</a:t>
            </a:r>
            <a:endParaRPr lang="en-US" sz="2200" dirty="0">
              <a:solidFill>
                <a:srgbClr val="008000"/>
              </a:solidFill>
            </a:endParaRPr>
          </a:p>
          <a:p>
            <a:r>
              <a:rPr lang="en-US" sz="2200" dirty="0" err="1">
                <a:solidFill>
                  <a:srgbClr val="FF0000"/>
                </a:solidFill>
              </a:rPr>
              <a:t>Traceback</a:t>
            </a:r>
            <a:r>
              <a:rPr lang="en-US" sz="2200" dirty="0">
                <a:solidFill>
                  <a:srgbClr val="FF0000"/>
                </a:solidFill>
              </a:rPr>
              <a:t> (most recent call last</a:t>
            </a:r>
            <a:r>
              <a:rPr lang="en-US" sz="2200" dirty="0" smtClean="0">
                <a:solidFill>
                  <a:srgbClr val="FF0000"/>
                </a:solidFill>
              </a:rPr>
              <a:t>):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  File "&lt;pyshell#30&gt;", line 1, in &lt;module&gt;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   print("d[2] =", d[2])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KeyError</a:t>
            </a:r>
            <a:r>
              <a:rPr lang="en-US" sz="2200" dirty="0">
                <a:solidFill>
                  <a:srgbClr val="FF0000"/>
                </a:solidFill>
              </a:rPr>
              <a:t>: 2</a:t>
            </a:r>
          </a:p>
          <a:p>
            <a:r>
              <a:rPr lang="en-US" sz="2200" dirty="0"/>
              <a:t>&gt;&gt;&gt;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01703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42988" y="5300663"/>
            <a:ext cx="227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120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:</a:t>
            </a:r>
            <a:endParaRPr lang="ru-RU" sz="90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23850" y="-171450"/>
            <a:ext cx="1366838" cy="10795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193699" y="1020552"/>
            <a:ext cx="895030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200" dirty="0" err="1" smtClean="0">
                <a:solidFill>
                  <a:prstClr val="black"/>
                </a:solidFill>
              </a:rPr>
              <a:t>Чому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операція</a:t>
            </a:r>
            <a:r>
              <a:rPr lang="ru-RU" sz="2200" dirty="0">
                <a:solidFill>
                  <a:prstClr val="black"/>
                </a:solidFill>
              </a:rPr>
              <a:t> виду </a:t>
            </a:r>
            <a:r>
              <a:rPr lang="en-US" sz="2200" dirty="0">
                <a:solidFill>
                  <a:prstClr val="black"/>
                </a:solidFill>
              </a:rPr>
              <a:t>a &lt;b = c </a:t>
            </a:r>
            <a:r>
              <a:rPr lang="ru-RU" sz="2200" dirty="0">
                <a:solidFill>
                  <a:prstClr val="black"/>
                </a:solidFill>
              </a:rPr>
              <a:t>недопустима, а </a:t>
            </a:r>
            <a:r>
              <a:rPr lang="ru-RU" sz="2200" dirty="0" err="1">
                <a:solidFill>
                  <a:prstClr val="black"/>
                </a:solidFill>
              </a:rPr>
              <a:t>операція</a:t>
            </a:r>
            <a:r>
              <a:rPr lang="ru-RU" sz="2200" dirty="0">
                <a:solidFill>
                  <a:prstClr val="black"/>
                </a:solidFill>
              </a:rPr>
              <a:t> виду </a:t>
            </a:r>
            <a:r>
              <a:rPr lang="en-US" sz="2200" dirty="0">
                <a:solidFill>
                  <a:prstClr val="black"/>
                </a:solidFill>
              </a:rPr>
              <a:t>a &lt;b == </a:t>
            </a:r>
            <a:r>
              <a:rPr lang="ru-RU" sz="2200" dirty="0">
                <a:solidFill>
                  <a:prstClr val="black"/>
                </a:solidFill>
              </a:rPr>
              <a:t>с </a:t>
            </a:r>
            <a:r>
              <a:rPr lang="ru-RU" sz="2200" dirty="0" smtClean="0">
                <a:solidFill>
                  <a:prstClr val="black"/>
                </a:solidFill>
              </a:rPr>
              <a:t> -допустима</a:t>
            </a:r>
            <a:r>
              <a:rPr lang="ru-RU" sz="2200" dirty="0">
                <a:solidFill>
                  <a:prstClr val="black"/>
                </a:solidFill>
              </a:rPr>
              <a:t>?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200" dirty="0" smtClean="0">
                <a:solidFill>
                  <a:prstClr val="black"/>
                </a:solidFill>
              </a:rPr>
              <a:t>Чим </a:t>
            </a:r>
            <a:r>
              <a:rPr lang="ru-RU" sz="2200" dirty="0" err="1">
                <a:solidFill>
                  <a:prstClr val="black"/>
                </a:solidFill>
              </a:rPr>
              <a:t>відрізняються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результати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операцій</a:t>
            </a:r>
            <a:r>
              <a:rPr lang="ru-RU" sz="2200" dirty="0">
                <a:solidFill>
                  <a:prstClr val="black"/>
                </a:solidFill>
              </a:rPr>
              <a:t> «/» і «//» для </a:t>
            </a:r>
            <a:r>
              <a:rPr lang="ru-RU" sz="2200" dirty="0" err="1">
                <a:solidFill>
                  <a:prstClr val="black"/>
                </a:solidFill>
              </a:rPr>
              <a:t>цілих</a:t>
            </a:r>
            <a:r>
              <a:rPr lang="ru-RU" sz="2200" dirty="0">
                <a:solidFill>
                  <a:prstClr val="black"/>
                </a:solidFill>
              </a:rPr>
              <a:t> чисел? </a:t>
            </a:r>
            <a:r>
              <a:rPr lang="ru-RU" sz="2200" dirty="0" smtClean="0">
                <a:solidFill>
                  <a:prstClr val="black"/>
                </a:solidFill>
              </a:rPr>
              <a:t>А для </a:t>
            </a:r>
            <a:r>
              <a:rPr lang="ru-RU" sz="2200" dirty="0" err="1">
                <a:solidFill>
                  <a:prstClr val="black"/>
                </a:solidFill>
              </a:rPr>
              <a:t>дійсних</a:t>
            </a:r>
            <a:r>
              <a:rPr lang="ru-RU" sz="2200" dirty="0">
                <a:solidFill>
                  <a:prstClr val="black"/>
                </a:solidFill>
              </a:rPr>
              <a:t> чисел?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200" dirty="0" smtClean="0">
                <a:solidFill>
                  <a:prstClr val="black"/>
                </a:solidFill>
              </a:rPr>
              <a:t>Яка </a:t>
            </a:r>
            <a:r>
              <a:rPr lang="ru-RU" sz="2200" dirty="0">
                <a:solidFill>
                  <a:prstClr val="black"/>
                </a:solidFill>
              </a:rPr>
              <a:t>структура є результатом </a:t>
            </a:r>
            <a:r>
              <a:rPr lang="ru-RU" sz="2200" dirty="0" err="1">
                <a:solidFill>
                  <a:prstClr val="black"/>
                </a:solidFill>
              </a:rPr>
              <a:t>роботи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функції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divmod</a:t>
            </a:r>
            <a:r>
              <a:rPr lang="en-US" sz="2200" dirty="0">
                <a:solidFill>
                  <a:prstClr val="black"/>
                </a:solidFill>
              </a:rPr>
              <a:t> ()?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200" dirty="0" err="1" smtClean="0">
                <a:solidFill>
                  <a:prstClr val="black"/>
                </a:solidFill>
              </a:rPr>
              <a:t>Які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обмеження</a:t>
            </a:r>
            <a:r>
              <a:rPr lang="ru-RU" sz="2200" dirty="0">
                <a:solidFill>
                  <a:prstClr val="black"/>
                </a:solidFill>
              </a:rPr>
              <a:t> на </a:t>
            </a:r>
            <a:r>
              <a:rPr lang="ru-RU" sz="2200" dirty="0" err="1">
                <a:solidFill>
                  <a:prstClr val="black"/>
                </a:solidFill>
              </a:rPr>
              <a:t>довжину</a:t>
            </a:r>
            <a:r>
              <a:rPr lang="ru-RU" sz="2200" dirty="0">
                <a:solidFill>
                  <a:prstClr val="black"/>
                </a:solidFill>
              </a:rPr>
              <a:t> рядка </a:t>
            </a:r>
            <a:r>
              <a:rPr lang="ru-RU" sz="2200" dirty="0" err="1">
                <a:solidFill>
                  <a:prstClr val="black"/>
                </a:solidFill>
              </a:rPr>
              <a:t>встановлені</a:t>
            </a:r>
            <a:r>
              <a:rPr lang="ru-RU" sz="2200" dirty="0">
                <a:solidFill>
                  <a:prstClr val="black"/>
                </a:solidFill>
              </a:rPr>
              <a:t> в </a:t>
            </a:r>
            <a:r>
              <a:rPr lang="en-US" sz="2200" dirty="0">
                <a:solidFill>
                  <a:prstClr val="black"/>
                </a:solidFill>
              </a:rPr>
              <a:t>Python?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200" dirty="0" err="1" smtClean="0">
                <a:solidFill>
                  <a:prstClr val="black"/>
                </a:solidFill>
              </a:rPr>
              <a:t>Назвіть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мінімум</a:t>
            </a:r>
            <a:r>
              <a:rPr lang="ru-RU" sz="2200" dirty="0">
                <a:solidFill>
                  <a:prstClr val="black"/>
                </a:solidFill>
              </a:rPr>
              <a:t> три </a:t>
            </a:r>
            <a:r>
              <a:rPr lang="ru-RU" sz="2200" dirty="0" err="1">
                <a:solidFill>
                  <a:prstClr val="black"/>
                </a:solidFill>
              </a:rPr>
              <a:t>відмінності</a:t>
            </a:r>
            <a:r>
              <a:rPr lang="ru-RU" sz="2200" dirty="0">
                <a:solidFill>
                  <a:prstClr val="black"/>
                </a:solidFill>
              </a:rPr>
              <a:t> списку </a:t>
            </a:r>
            <a:r>
              <a:rPr lang="ru-RU" sz="2200" dirty="0" err="1">
                <a:solidFill>
                  <a:prstClr val="black"/>
                </a:solidFill>
              </a:rPr>
              <a:t>від</a:t>
            </a:r>
            <a:r>
              <a:rPr lang="ru-RU" sz="2200" dirty="0">
                <a:solidFill>
                  <a:prstClr val="black"/>
                </a:solidFill>
              </a:rPr>
              <a:t> кортежу</a:t>
            </a:r>
            <a:r>
              <a:rPr lang="ru-RU" sz="2200" dirty="0" smtClean="0">
                <a:solidFill>
                  <a:prstClr val="black"/>
                </a:solidFill>
              </a:rPr>
              <a:t>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200" dirty="0" smtClean="0">
                <a:solidFill>
                  <a:prstClr val="black"/>
                </a:solidFill>
              </a:rPr>
              <a:t>Що таке змінний та незмінний типи?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200" dirty="0" smtClean="0">
                <a:solidFill>
                  <a:prstClr val="black"/>
                </a:solidFill>
              </a:rPr>
              <a:t>Що таке змінна, об</a:t>
            </a:r>
            <a:r>
              <a:rPr lang="en-US" sz="2200" dirty="0" smtClean="0">
                <a:solidFill>
                  <a:prstClr val="black"/>
                </a:solidFill>
              </a:rPr>
              <a:t>’</a:t>
            </a:r>
            <a:r>
              <a:rPr lang="uk-UA" sz="2200" dirty="0" err="1" smtClean="0">
                <a:solidFill>
                  <a:prstClr val="black"/>
                </a:solidFill>
              </a:rPr>
              <a:t>єкт</a:t>
            </a:r>
            <a:r>
              <a:rPr lang="uk-UA" sz="2200" dirty="0" smtClean="0">
                <a:solidFill>
                  <a:prstClr val="black"/>
                </a:solidFill>
              </a:rPr>
              <a:t>, посилання та ідентифікатор?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200" dirty="0" smtClean="0">
                <a:solidFill>
                  <a:prstClr val="black"/>
                </a:solidFill>
              </a:rPr>
              <a:t>Чим динамічна типізація відрізняється від статичної?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200" dirty="0" smtClean="0">
                <a:solidFill>
                  <a:prstClr val="black"/>
                </a:solidFill>
              </a:rPr>
              <a:t>Чому дійсний тип даних не підтримує довгу арифметику?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200" dirty="0" smtClean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</a:rPr>
              <a:t> </a:t>
            </a:r>
            <a:endParaRPr lang="uk-UA" sz="22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456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Типізація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мов</a:t>
            </a:r>
            <a:r>
              <a:rPr lang="ru-RU" sz="3600" b="1" dirty="0" smtClean="0"/>
              <a:t> </a:t>
            </a:r>
            <a:r>
              <a:rPr lang="ru-RU" sz="3600" b="1" dirty="0" err="1"/>
              <a:t>програмування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9902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200" dirty="0"/>
              <a:t>Python </a:t>
            </a:r>
            <a:r>
              <a:rPr lang="ru-RU" sz="2200" dirty="0" err="1"/>
              <a:t>відноситься</a:t>
            </a:r>
            <a:r>
              <a:rPr lang="ru-RU" sz="2200" dirty="0"/>
              <a:t> до </a:t>
            </a:r>
            <a:r>
              <a:rPr lang="ru-RU" sz="2200" dirty="0" err="1"/>
              <a:t>мов</a:t>
            </a:r>
            <a:r>
              <a:rPr lang="ru-RU" sz="2200" dirty="0"/>
              <a:t> з </a:t>
            </a:r>
            <a:r>
              <a:rPr lang="ru-RU" sz="2200" dirty="0" smtClean="0"/>
              <a:t>неявною сильною </a:t>
            </a:r>
            <a:r>
              <a:rPr lang="ru-RU" sz="2200" dirty="0" err="1"/>
              <a:t>динамічною</a:t>
            </a:r>
            <a:r>
              <a:rPr lang="ru-RU" sz="2200" dirty="0"/>
              <a:t> </a:t>
            </a:r>
            <a:r>
              <a:rPr lang="ru-RU" sz="2200" dirty="0" err="1"/>
              <a:t>типізацією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Неявна </a:t>
            </a:r>
            <a:r>
              <a:rPr lang="ru-RU" sz="2200" dirty="0" err="1"/>
              <a:t>типізація</a:t>
            </a:r>
            <a:r>
              <a:rPr lang="ru-RU" sz="2200" dirty="0"/>
              <a:t> </a:t>
            </a:r>
            <a:r>
              <a:rPr lang="ru-RU" sz="2200" dirty="0" err="1"/>
              <a:t>означає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при </a:t>
            </a:r>
            <a:r>
              <a:rPr lang="ru-RU" sz="2200" dirty="0" err="1"/>
              <a:t>оголошенні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dirty="0" smtClean="0"/>
              <a:t>не </a:t>
            </a:r>
            <a:r>
              <a:rPr lang="ru-RU" sz="2200" dirty="0" err="1"/>
              <a:t>потрібно</a:t>
            </a:r>
            <a:r>
              <a:rPr lang="ru-RU" sz="2200" dirty="0"/>
              <a:t> </a:t>
            </a:r>
            <a:r>
              <a:rPr lang="ru-RU" sz="2200" dirty="0" err="1"/>
              <a:t>вказувати</a:t>
            </a:r>
            <a:r>
              <a:rPr lang="ru-RU" sz="2200" dirty="0"/>
              <a:t> </a:t>
            </a:r>
            <a:r>
              <a:rPr lang="ru-RU" sz="2200" dirty="0" err="1"/>
              <a:t>її</a:t>
            </a:r>
            <a:r>
              <a:rPr lang="ru-RU" sz="2200" dirty="0"/>
              <a:t> тип, при </a:t>
            </a:r>
            <a:r>
              <a:rPr lang="ru-RU" sz="2200" dirty="0" err="1"/>
              <a:t>явній</a:t>
            </a:r>
            <a:r>
              <a:rPr lang="ru-RU" sz="2200" dirty="0"/>
              <a:t> 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робити</a:t>
            </a:r>
            <a:r>
              <a:rPr lang="ru-RU" sz="2200" dirty="0"/>
              <a:t> </a:t>
            </a:r>
            <a:r>
              <a:rPr lang="ru-RU" sz="2200" dirty="0" err="1"/>
              <a:t>необхідно</a:t>
            </a:r>
            <a:r>
              <a:rPr lang="ru-RU" sz="2200" dirty="0"/>
              <a:t>. </a:t>
            </a:r>
            <a:endParaRPr lang="ru-RU" sz="2200" dirty="0" smtClean="0"/>
          </a:p>
          <a:p>
            <a:pPr lvl="1"/>
            <a:r>
              <a:rPr lang="ru-RU" sz="2200" dirty="0" smtClean="0">
                <a:solidFill>
                  <a:srgbClr val="0000CC"/>
                </a:solidFill>
              </a:rPr>
              <a:t>Приклад:  </a:t>
            </a:r>
            <a:r>
              <a:rPr lang="ru-RU" sz="2200" dirty="0" err="1" smtClean="0">
                <a:solidFill>
                  <a:srgbClr val="0000CC"/>
                </a:solidFill>
              </a:rPr>
              <a:t>мови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з явною </a:t>
            </a:r>
            <a:r>
              <a:rPr lang="ru-RU" sz="2200" dirty="0" err="1" smtClean="0">
                <a:solidFill>
                  <a:srgbClr val="0000CC"/>
                </a:solidFill>
              </a:rPr>
              <a:t>типізацією</a:t>
            </a:r>
            <a:r>
              <a:rPr lang="ru-RU" sz="2200" dirty="0" smtClean="0">
                <a:solidFill>
                  <a:srgbClr val="0000CC"/>
                </a:solidFill>
              </a:rPr>
              <a:t> - </a:t>
            </a:r>
            <a:r>
              <a:rPr lang="en-GB" sz="2200" dirty="0">
                <a:solidFill>
                  <a:srgbClr val="0000CC"/>
                </a:solidFill>
              </a:rPr>
              <a:t>Java, </a:t>
            </a:r>
            <a:r>
              <a:rPr lang="uk-UA" sz="2200" dirty="0" smtClean="0">
                <a:solidFill>
                  <a:srgbClr val="0000CC"/>
                </a:solidFill>
              </a:rPr>
              <a:t>С</a:t>
            </a:r>
            <a:r>
              <a:rPr lang="en-US" sz="2200" dirty="0" smtClean="0">
                <a:solidFill>
                  <a:srgbClr val="0000CC"/>
                </a:solidFill>
              </a:rPr>
              <a:t>#, </a:t>
            </a:r>
            <a:r>
              <a:rPr lang="en-GB" sz="2200" dirty="0" smtClean="0">
                <a:solidFill>
                  <a:srgbClr val="0000CC"/>
                </a:solidFill>
              </a:rPr>
              <a:t>C </a:t>
            </a:r>
            <a:r>
              <a:rPr lang="en-GB" sz="2200" dirty="0">
                <a:solidFill>
                  <a:srgbClr val="0000CC"/>
                </a:solidFill>
              </a:rPr>
              <a:t>++. </a:t>
            </a:r>
            <a:endParaRPr lang="uk-UA" sz="22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/>
              <a:t>Також</a:t>
            </a:r>
            <a:r>
              <a:rPr lang="ru-RU" sz="2200" dirty="0" smtClean="0"/>
              <a:t> </a:t>
            </a:r>
            <a:r>
              <a:rPr lang="ru-RU" sz="2200" dirty="0" err="1"/>
              <a:t>мови</a:t>
            </a:r>
            <a:r>
              <a:rPr lang="ru-RU" sz="2200" dirty="0"/>
              <a:t> </a:t>
            </a:r>
            <a:r>
              <a:rPr lang="ru-RU" sz="2200" dirty="0" err="1"/>
              <a:t>бувають</a:t>
            </a:r>
            <a:r>
              <a:rPr lang="ru-RU" sz="2200" dirty="0"/>
              <a:t> з </a:t>
            </a:r>
            <a:r>
              <a:rPr lang="ru-RU" sz="2200" dirty="0" err="1"/>
              <a:t>динамічної</a:t>
            </a:r>
            <a:r>
              <a:rPr lang="ru-RU" sz="2200" dirty="0"/>
              <a:t> та </a:t>
            </a:r>
            <a:r>
              <a:rPr lang="ru-RU" sz="2200" dirty="0" err="1"/>
              <a:t>статичної</a:t>
            </a:r>
            <a:r>
              <a:rPr lang="ru-RU" sz="2200" dirty="0"/>
              <a:t> </a:t>
            </a:r>
            <a:r>
              <a:rPr lang="ru-RU" sz="2200" dirty="0" err="1"/>
              <a:t>типізацією</a:t>
            </a:r>
            <a:r>
              <a:rPr lang="ru-RU" sz="2200" dirty="0"/>
              <a:t>. </a:t>
            </a:r>
            <a:endParaRPr lang="ru-RU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У </a:t>
            </a:r>
            <a:r>
              <a:rPr lang="ru-RU" sz="2200" dirty="0" err="1"/>
              <a:t>першому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 тип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dirty="0" err="1"/>
              <a:t>визначається</a:t>
            </a:r>
            <a:r>
              <a:rPr lang="ru-RU" sz="2200" dirty="0"/>
              <a:t> </a:t>
            </a:r>
            <a:r>
              <a:rPr lang="ru-RU" sz="2200" dirty="0" err="1"/>
              <a:t>безпосередньо</a:t>
            </a:r>
            <a:r>
              <a:rPr lang="ru-RU" sz="2200" dirty="0"/>
              <a:t> при </a:t>
            </a:r>
            <a:r>
              <a:rPr lang="ru-RU" sz="2200" dirty="0" err="1"/>
              <a:t>виконанні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, у другому - на </a:t>
            </a:r>
            <a:r>
              <a:rPr lang="ru-RU" sz="2200" dirty="0" err="1"/>
              <a:t>етапі</a:t>
            </a:r>
            <a:r>
              <a:rPr lang="ru-RU" sz="2200" dirty="0"/>
              <a:t> </a:t>
            </a:r>
            <a:r>
              <a:rPr lang="ru-RU" sz="2200" dirty="0" err="1"/>
              <a:t>компіляції</a:t>
            </a:r>
            <a:r>
              <a:rPr lang="ru-RU" sz="2200" dirty="0"/>
              <a:t> </a:t>
            </a:r>
            <a:endParaRPr lang="ru-RU" sz="2200" dirty="0" smtClean="0"/>
          </a:p>
          <a:p>
            <a:pPr lvl="1"/>
            <a:r>
              <a:rPr lang="uk-UA" sz="2200" dirty="0" smtClean="0">
                <a:solidFill>
                  <a:srgbClr val="0000CC"/>
                </a:solidFill>
              </a:rPr>
              <a:t>Приклад: Р</a:t>
            </a:r>
            <a:r>
              <a:rPr lang="en-GB" sz="2200" dirty="0" err="1" smtClean="0">
                <a:solidFill>
                  <a:srgbClr val="0000CC"/>
                </a:solidFill>
              </a:rPr>
              <a:t>ython</a:t>
            </a:r>
            <a:r>
              <a:rPr lang="en-GB" sz="2200" dirty="0" smtClean="0">
                <a:solidFill>
                  <a:srgbClr val="0000CC"/>
                </a:solidFill>
              </a:rPr>
              <a:t> </a:t>
            </a:r>
            <a:r>
              <a:rPr lang="en-GB" sz="2200" dirty="0">
                <a:solidFill>
                  <a:srgbClr val="0000CC"/>
                </a:solidFill>
              </a:rPr>
              <a:t>- </a:t>
            </a:r>
            <a:r>
              <a:rPr lang="ru-RU" sz="2200" dirty="0" err="1">
                <a:solidFill>
                  <a:srgbClr val="0000CC"/>
                </a:solidFill>
              </a:rPr>
              <a:t>це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динамічно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типізований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мову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такі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мови</a:t>
            </a:r>
            <a:r>
              <a:rPr lang="ru-RU" sz="2200" dirty="0">
                <a:solidFill>
                  <a:srgbClr val="0000CC"/>
                </a:solidFill>
              </a:rPr>
              <a:t> як С, </a:t>
            </a:r>
            <a:r>
              <a:rPr lang="en-GB" sz="2200" dirty="0" smtClean="0">
                <a:solidFill>
                  <a:srgbClr val="0000CC"/>
                </a:solidFill>
              </a:rPr>
              <a:t>C#, </a:t>
            </a:r>
            <a:r>
              <a:rPr lang="en-GB" sz="2200" dirty="0">
                <a:solidFill>
                  <a:srgbClr val="0000CC"/>
                </a:solidFill>
              </a:rPr>
              <a:t>Java - </a:t>
            </a:r>
            <a:r>
              <a:rPr lang="ru-RU" sz="2200" dirty="0">
                <a:solidFill>
                  <a:srgbClr val="0000CC"/>
                </a:solidFill>
              </a:rPr>
              <a:t>статично </a:t>
            </a:r>
            <a:r>
              <a:rPr lang="ru-RU" sz="2200" dirty="0" err="1">
                <a:solidFill>
                  <a:srgbClr val="0000CC"/>
                </a:solidFill>
              </a:rPr>
              <a:t>типізовані</a:t>
            </a:r>
            <a:r>
              <a:rPr lang="ru-RU" sz="2200" dirty="0">
                <a:solidFill>
                  <a:srgbClr val="0000CC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Сильна </a:t>
            </a:r>
            <a:r>
              <a:rPr lang="ru-RU" sz="2200" dirty="0" err="1"/>
              <a:t>типізація</a:t>
            </a:r>
            <a:r>
              <a:rPr lang="ru-RU" sz="2200" dirty="0"/>
              <a:t> не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проводити</a:t>
            </a:r>
            <a:r>
              <a:rPr lang="ru-RU" sz="2200" dirty="0"/>
              <a:t> </a:t>
            </a:r>
            <a:r>
              <a:rPr lang="ru-RU" sz="2200" dirty="0" err="1"/>
              <a:t>операції</a:t>
            </a:r>
            <a:r>
              <a:rPr lang="ru-RU" sz="2200" dirty="0"/>
              <a:t> у </a:t>
            </a:r>
            <a:r>
              <a:rPr lang="ru-RU" sz="2200" dirty="0" err="1"/>
              <a:t>виразах</a:t>
            </a:r>
            <a:r>
              <a:rPr lang="ru-RU" sz="2200" dirty="0"/>
              <a:t> з </a:t>
            </a:r>
            <a:r>
              <a:rPr lang="ru-RU" sz="2200" dirty="0" err="1"/>
              <a:t>даними</a:t>
            </a:r>
            <a:r>
              <a:rPr lang="ru-RU" sz="2200" dirty="0"/>
              <a:t> </a:t>
            </a:r>
            <a:r>
              <a:rPr lang="ru-RU" sz="2200" dirty="0" err="1"/>
              <a:t>різних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, </a:t>
            </a:r>
            <a:r>
              <a:rPr lang="ru-RU" sz="2200" dirty="0" err="1"/>
              <a:t>слабка</a:t>
            </a:r>
            <a:r>
              <a:rPr lang="ru-RU" sz="2200" dirty="0"/>
              <a:t> - </a:t>
            </a:r>
            <a:r>
              <a:rPr lang="ru-RU" sz="2200" dirty="0" err="1"/>
              <a:t>дозволяє</a:t>
            </a:r>
            <a:r>
              <a:rPr lang="ru-RU" sz="2200" dirty="0"/>
              <a:t>. </a:t>
            </a:r>
            <a:endParaRPr lang="en-US" sz="2200" dirty="0" smtClean="0"/>
          </a:p>
          <a:p>
            <a:pPr lvl="1"/>
            <a:r>
              <a:rPr lang="uk-UA" sz="2200" dirty="0" smtClean="0">
                <a:solidFill>
                  <a:srgbClr val="0000CC"/>
                </a:solidFill>
              </a:rPr>
              <a:t>Приклад: </a:t>
            </a:r>
            <a:r>
              <a:rPr lang="ru-RU" sz="2200" dirty="0" smtClean="0">
                <a:solidFill>
                  <a:srgbClr val="0000CC"/>
                </a:solidFill>
              </a:rPr>
              <a:t>У </a:t>
            </a:r>
            <a:r>
              <a:rPr lang="ru-RU" sz="2200" dirty="0" err="1">
                <a:solidFill>
                  <a:srgbClr val="0000CC"/>
                </a:solidFill>
              </a:rPr>
              <a:t>мовах</a:t>
            </a:r>
            <a:r>
              <a:rPr lang="ru-RU" sz="2200" dirty="0">
                <a:solidFill>
                  <a:srgbClr val="0000CC"/>
                </a:solidFill>
              </a:rPr>
              <a:t> з сильною </a:t>
            </a:r>
            <a:r>
              <a:rPr lang="ru-RU" sz="2200" dirty="0" err="1">
                <a:solidFill>
                  <a:srgbClr val="0000CC"/>
                </a:solidFill>
              </a:rPr>
              <a:t>типізацією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smtClean="0">
                <a:solidFill>
                  <a:srgbClr val="0000CC"/>
                </a:solidFill>
              </a:rPr>
              <a:t>не </a:t>
            </a:r>
            <a:r>
              <a:rPr lang="ru-RU" sz="2200" dirty="0">
                <a:solidFill>
                  <a:srgbClr val="0000CC"/>
                </a:solidFill>
              </a:rPr>
              <a:t>можете </a:t>
            </a:r>
            <a:r>
              <a:rPr lang="ru-RU" sz="2200" dirty="0" err="1">
                <a:solidFill>
                  <a:srgbClr val="0000CC"/>
                </a:solidFill>
              </a:rPr>
              <a:t>складати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smtClean="0">
                <a:solidFill>
                  <a:srgbClr val="0000CC"/>
                </a:solidFill>
              </a:rPr>
              <a:t>рядки </a:t>
            </a:r>
            <a:r>
              <a:rPr lang="ru-RU" sz="2200" dirty="0">
                <a:solidFill>
                  <a:srgbClr val="0000CC"/>
                </a:solidFill>
              </a:rPr>
              <a:t>і </a:t>
            </a:r>
            <a:r>
              <a:rPr lang="ru-RU" sz="2200" dirty="0" smtClean="0">
                <a:solidFill>
                  <a:srgbClr val="0000CC"/>
                </a:solidFill>
              </a:rPr>
              <a:t>числа, </a:t>
            </a:r>
            <a:r>
              <a:rPr lang="ru-RU" sz="2200" dirty="0" err="1">
                <a:solidFill>
                  <a:srgbClr val="0000CC"/>
                </a:solidFill>
              </a:rPr>
              <a:t>потрібно</a:t>
            </a:r>
            <a:r>
              <a:rPr lang="ru-RU" sz="2200" dirty="0">
                <a:solidFill>
                  <a:srgbClr val="0000CC"/>
                </a:solidFill>
              </a:rPr>
              <a:t> все </a:t>
            </a:r>
            <a:r>
              <a:rPr lang="ru-RU" sz="2200" dirty="0" err="1">
                <a:solidFill>
                  <a:srgbClr val="0000CC"/>
                </a:solidFill>
              </a:rPr>
              <a:t>приводити</a:t>
            </a:r>
            <a:r>
              <a:rPr lang="ru-RU" sz="2200" dirty="0">
                <a:solidFill>
                  <a:srgbClr val="0000CC"/>
                </a:solidFill>
              </a:rPr>
              <a:t> до одного </a:t>
            </a:r>
            <a:r>
              <a:rPr lang="ru-RU" sz="2200" dirty="0" smtClean="0">
                <a:solidFill>
                  <a:srgbClr val="0000CC"/>
                </a:solidFill>
              </a:rPr>
              <a:t>типу (</a:t>
            </a:r>
            <a:r>
              <a:rPr lang="en-GB" sz="2200" dirty="0" smtClean="0">
                <a:solidFill>
                  <a:srgbClr val="0000CC"/>
                </a:solidFill>
              </a:rPr>
              <a:t>Python</a:t>
            </a:r>
            <a:r>
              <a:rPr lang="uk-UA" sz="2200" dirty="0" smtClean="0">
                <a:solidFill>
                  <a:srgbClr val="0000CC"/>
                </a:solidFill>
              </a:rPr>
              <a:t> – сильна типізація, </a:t>
            </a:r>
            <a:r>
              <a:rPr lang="ru-RU" sz="2200" dirty="0" smtClean="0">
                <a:solidFill>
                  <a:srgbClr val="0000CC"/>
                </a:solidFill>
              </a:rPr>
              <a:t>С </a:t>
            </a:r>
            <a:r>
              <a:rPr lang="ru-RU" sz="2200" dirty="0">
                <a:solidFill>
                  <a:srgbClr val="0000CC"/>
                </a:solidFill>
              </a:rPr>
              <a:t>і С </a:t>
            </a:r>
            <a:r>
              <a:rPr lang="ru-RU" sz="2200" dirty="0" smtClean="0">
                <a:solidFill>
                  <a:srgbClr val="0000CC"/>
                </a:solidFill>
              </a:rPr>
              <a:t>++ - не сильна </a:t>
            </a:r>
            <a:r>
              <a:rPr lang="ru-RU" sz="2200" dirty="0" err="1" smtClean="0">
                <a:solidFill>
                  <a:srgbClr val="0000CC"/>
                </a:solidFill>
              </a:rPr>
              <a:t>типізація</a:t>
            </a:r>
            <a:r>
              <a:rPr lang="ru-RU" sz="2200" dirty="0" smtClean="0">
                <a:solidFill>
                  <a:srgbClr val="0000CC"/>
                </a:solidFill>
              </a:rPr>
              <a:t>).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2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58679"/>
            <a:ext cx="9231085" cy="5847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типи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розділити</a:t>
            </a:r>
            <a:r>
              <a:rPr lang="ru-RU" sz="2200" dirty="0"/>
              <a:t> на </a:t>
            </a:r>
            <a:r>
              <a:rPr lang="ru-RU" sz="2200" dirty="0" err="1"/>
              <a:t>вбудовані</a:t>
            </a:r>
            <a:r>
              <a:rPr lang="ru-RU" sz="2200" dirty="0"/>
              <a:t> в </a:t>
            </a:r>
            <a:r>
              <a:rPr lang="ru-RU" sz="2200" dirty="0" err="1"/>
              <a:t>інтерпретатор</a:t>
            </a:r>
            <a:r>
              <a:rPr lang="ru-RU" sz="2200" dirty="0"/>
              <a:t> (</a:t>
            </a:r>
            <a:r>
              <a:rPr lang="ru-RU" sz="2200" dirty="0" err="1"/>
              <a:t>built-in</a:t>
            </a:r>
            <a:r>
              <a:rPr lang="ru-RU" sz="2200" dirty="0"/>
              <a:t>) і не </a:t>
            </a:r>
            <a:r>
              <a:rPr lang="ru-RU" sz="2200" dirty="0" err="1"/>
              <a:t>вбудовані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при </a:t>
            </a:r>
            <a:r>
              <a:rPr lang="ru-RU" sz="2200" dirty="0" err="1"/>
              <a:t>імпортуванні</a:t>
            </a:r>
            <a:r>
              <a:rPr lang="ru-RU" sz="2200" dirty="0"/>
              <a:t> </a:t>
            </a:r>
            <a:r>
              <a:rPr lang="ru-RU" sz="2200" dirty="0" err="1"/>
              <a:t>відповідних</a:t>
            </a:r>
            <a:r>
              <a:rPr lang="ru-RU" sz="2200" dirty="0"/>
              <a:t> </a:t>
            </a:r>
            <a:r>
              <a:rPr lang="ru-RU" sz="2200" dirty="0" err="1"/>
              <a:t>модулів</a:t>
            </a:r>
            <a:r>
              <a:rPr lang="ru-RU" sz="2200" dirty="0"/>
              <a:t>.</a:t>
            </a:r>
          </a:p>
          <a:p>
            <a:endParaRPr lang="ru-RU" sz="2200" b="1" dirty="0"/>
          </a:p>
          <a:p>
            <a:pPr algn="ctr"/>
            <a:r>
              <a:rPr lang="ru-RU" sz="2200" b="1" dirty="0"/>
              <a:t>До </a:t>
            </a:r>
            <a:r>
              <a:rPr lang="ru-RU" sz="2200" b="1" dirty="0" err="1"/>
              <a:t>основних</a:t>
            </a:r>
            <a:r>
              <a:rPr lang="ru-RU" sz="2200" b="1" dirty="0"/>
              <a:t> </a:t>
            </a:r>
            <a:r>
              <a:rPr lang="ru-RU" sz="2200" b="1" dirty="0" err="1" smtClean="0"/>
              <a:t>вбудовани</a:t>
            </a:r>
            <a:r>
              <a:rPr lang="uk-UA" sz="2200" b="1" dirty="0" smtClean="0"/>
              <a:t>х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типів</a:t>
            </a:r>
            <a:r>
              <a:rPr lang="ru-RU" sz="2200" b="1" dirty="0" smtClean="0"/>
              <a:t> </a:t>
            </a:r>
            <a:r>
              <a:rPr lang="ru-RU" sz="2200" b="1" dirty="0" err="1"/>
              <a:t>відносяться</a:t>
            </a:r>
            <a:r>
              <a:rPr lang="ru-RU" sz="22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None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/>
              <a:t>(</a:t>
            </a:r>
            <a:r>
              <a:rPr lang="ru-RU" sz="2200" dirty="0" err="1"/>
              <a:t>невизначене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/>
              <a:t>Логічні</a:t>
            </a:r>
            <a:r>
              <a:rPr lang="ru-RU" sz="2200" dirty="0"/>
              <a:t> </a:t>
            </a:r>
            <a:r>
              <a:rPr lang="ru-RU" sz="2200" dirty="0" err="1"/>
              <a:t>змінні</a:t>
            </a:r>
            <a:r>
              <a:rPr lang="ru-RU" sz="2200" dirty="0"/>
              <a:t> (</a:t>
            </a:r>
            <a:r>
              <a:rPr lang="ru-RU" sz="2200" dirty="0" err="1">
                <a:solidFill>
                  <a:srgbClr val="0000CC"/>
                </a:solidFill>
              </a:rPr>
              <a:t>Boolean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Type</a:t>
            </a:r>
            <a:r>
              <a:rPr lang="ru-RU" sz="2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Числа (</a:t>
            </a:r>
            <a:r>
              <a:rPr lang="ru-RU" sz="2200" dirty="0" err="1">
                <a:solidFill>
                  <a:srgbClr val="0000CC"/>
                </a:solidFill>
              </a:rPr>
              <a:t>Numeric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Type</a:t>
            </a:r>
            <a:r>
              <a:rPr lang="ru-RU" sz="2200" dirty="0"/>
              <a:t>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int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ціле</a:t>
            </a:r>
            <a:r>
              <a:rPr lang="ru-RU" sz="2200" dirty="0"/>
              <a:t> число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float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число з </a:t>
            </a:r>
            <a:r>
              <a:rPr lang="ru-RU" sz="2200" dirty="0" err="1"/>
              <a:t>плаваючою</a:t>
            </a:r>
            <a:r>
              <a:rPr lang="ru-RU" sz="2200" dirty="0"/>
              <a:t> </a:t>
            </a:r>
            <a:r>
              <a:rPr lang="ru-RU" sz="2200" dirty="0" smtClean="0"/>
              <a:t>точкою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200" dirty="0" smtClean="0">
                <a:solidFill>
                  <a:srgbClr val="0000CC"/>
                </a:solidFill>
              </a:rPr>
              <a:t>long</a:t>
            </a:r>
            <a:r>
              <a:rPr lang="en-US" sz="2200" dirty="0" smtClean="0"/>
              <a:t> - </a:t>
            </a:r>
            <a:r>
              <a:rPr lang="ru-RU" sz="2200" dirty="0" err="1"/>
              <a:t>довге</a:t>
            </a:r>
            <a:r>
              <a:rPr lang="ru-RU" sz="2200" dirty="0"/>
              <a:t> </a:t>
            </a:r>
            <a:r>
              <a:rPr lang="ru-RU" sz="2200" dirty="0" err="1"/>
              <a:t>ціле</a:t>
            </a:r>
            <a:r>
              <a:rPr lang="ru-RU" sz="2200" dirty="0"/>
              <a:t> число </a:t>
            </a:r>
            <a:r>
              <a:rPr lang="ru-RU" sz="2200" dirty="0" smtClean="0"/>
              <a:t>(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/>
              <a:t>бути представлено в </a:t>
            </a:r>
            <a:r>
              <a:rPr lang="ru-RU" sz="2000" dirty="0" err="1"/>
              <a:t>вісімковій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endParaRPr lang="ru-RU" sz="2000" dirty="0" smtClean="0"/>
          </a:p>
          <a:p>
            <a:pPr lvl="1"/>
            <a:r>
              <a:rPr lang="ru-RU" sz="2000" dirty="0"/>
              <a:t> </a:t>
            </a:r>
            <a:r>
              <a:rPr lang="ru-RU" sz="2000" dirty="0" smtClean="0"/>
              <a:t>                                                        </a:t>
            </a:r>
            <a:r>
              <a:rPr lang="ru-RU" sz="2000" dirty="0" err="1" smtClean="0"/>
              <a:t>шістнадцятковій</a:t>
            </a:r>
            <a:r>
              <a:rPr lang="ru-RU" sz="2000" dirty="0" smtClean="0"/>
              <a:t> </a:t>
            </a:r>
            <a:r>
              <a:rPr lang="ru-RU" sz="2000" dirty="0" err="1"/>
              <a:t>системі</a:t>
            </a:r>
            <a:r>
              <a:rPr lang="ru-RU" sz="2000" dirty="0"/>
              <a:t> </a:t>
            </a:r>
            <a:r>
              <a:rPr lang="ru-RU" sz="2000" dirty="0" err="1" smtClean="0"/>
              <a:t>числення</a:t>
            </a:r>
            <a:r>
              <a:rPr lang="ru-RU" sz="2200" dirty="0" smtClean="0"/>
              <a:t>)</a:t>
            </a:r>
            <a:endParaRPr lang="ru-RU" sz="2200" dirty="0"/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complex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комплексне</a:t>
            </a:r>
            <a:r>
              <a:rPr lang="ru-RU" sz="2200" dirty="0"/>
              <a:t> число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Списки (</a:t>
            </a:r>
            <a:r>
              <a:rPr lang="ru-RU" sz="2200" dirty="0" err="1">
                <a:solidFill>
                  <a:srgbClr val="0000CC"/>
                </a:solidFill>
              </a:rPr>
              <a:t>Sequence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Type</a:t>
            </a:r>
            <a:r>
              <a:rPr lang="ru-RU" sz="2200" dirty="0"/>
              <a:t>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list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список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tuple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кортеж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range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 smtClean="0"/>
              <a:t>діапазон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7456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Вбудовані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типи</a:t>
            </a:r>
            <a:r>
              <a:rPr lang="ru-RU" sz="3600" b="1" dirty="0" smtClean="0"/>
              <a:t> в </a:t>
            </a:r>
            <a:r>
              <a:rPr lang="en-US" sz="3600" b="1" dirty="0" smtClean="0"/>
              <a:t>Python</a:t>
            </a:r>
            <a:r>
              <a:rPr lang="ru-RU" sz="3600" b="1" dirty="0" smtClean="0"/>
              <a:t>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35770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58679"/>
            <a:ext cx="92310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200" dirty="0" smtClean="0"/>
              <a:t>Рядки (</a:t>
            </a:r>
            <a:r>
              <a:rPr lang="ru-RU" sz="2200" dirty="0" err="1" smtClean="0">
                <a:solidFill>
                  <a:srgbClr val="0000CC"/>
                </a:solidFill>
              </a:rPr>
              <a:t>Text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Sequence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Type</a:t>
            </a:r>
            <a:r>
              <a:rPr lang="ru-RU" sz="2200" dirty="0" smtClean="0"/>
              <a:t>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 smtClean="0">
                <a:solidFill>
                  <a:srgbClr val="0000CC"/>
                </a:solidFill>
              </a:rPr>
              <a:t>str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ru-RU" sz="2200" dirty="0" err="1" smtClean="0"/>
              <a:t>Бінарні</a:t>
            </a:r>
            <a:r>
              <a:rPr lang="ru-RU" sz="2200" dirty="0" smtClean="0"/>
              <a:t> </a:t>
            </a:r>
            <a:r>
              <a:rPr lang="ru-RU" sz="2200" dirty="0"/>
              <a:t>списки (</a:t>
            </a:r>
            <a:r>
              <a:rPr lang="ru-RU" sz="2200" dirty="0" err="1">
                <a:solidFill>
                  <a:srgbClr val="0000CC"/>
                </a:solidFill>
              </a:rPr>
              <a:t>Binary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Sequence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Types</a:t>
            </a:r>
            <a:r>
              <a:rPr lang="ru-RU" sz="2200" dirty="0"/>
              <a:t>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bytes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байти</a:t>
            </a:r>
            <a:endParaRPr lang="ru-RU" sz="2200" dirty="0"/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bytearray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масиви</a:t>
            </a:r>
            <a:r>
              <a:rPr lang="ru-RU" sz="2200" dirty="0"/>
              <a:t> байт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memoryview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спеціальні</a:t>
            </a:r>
            <a:r>
              <a:rPr lang="ru-RU" sz="2200" dirty="0"/>
              <a:t> </a:t>
            </a:r>
            <a:r>
              <a:rPr lang="ru-RU" sz="2200" dirty="0" err="1"/>
              <a:t>об'єкти</a:t>
            </a:r>
            <a:r>
              <a:rPr lang="ru-RU" sz="2200" dirty="0"/>
              <a:t> для доступу до </a:t>
            </a:r>
            <a:r>
              <a:rPr lang="ru-RU" sz="2200" dirty="0" err="1"/>
              <a:t>внутрішніх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/>
              <a:t> через </a:t>
            </a:r>
            <a:r>
              <a:rPr lang="ru-RU" sz="2200" dirty="0" err="1"/>
              <a:t>protocol</a:t>
            </a:r>
            <a:r>
              <a:rPr lang="ru-RU" sz="2200" dirty="0"/>
              <a:t> </a:t>
            </a:r>
            <a:r>
              <a:rPr lang="ru-RU" sz="2200" dirty="0" err="1">
                <a:solidFill>
                  <a:srgbClr val="0000CC"/>
                </a:solidFill>
              </a:rPr>
              <a:t>buffer</a:t>
            </a:r>
            <a:endParaRPr lang="ru-RU" sz="22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ru-RU" sz="2200" dirty="0" err="1" smtClean="0"/>
              <a:t>Множини</a:t>
            </a:r>
            <a:r>
              <a:rPr lang="ru-RU" sz="2200" dirty="0" smtClean="0"/>
              <a:t> (</a:t>
            </a:r>
            <a:r>
              <a:rPr lang="ru-RU" sz="2200" dirty="0" err="1" smtClean="0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Types</a:t>
            </a:r>
            <a:r>
              <a:rPr lang="ru-RU" sz="2200" dirty="0"/>
              <a:t>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 smtClean="0"/>
              <a:t>множина</a:t>
            </a:r>
            <a:endParaRPr lang="ru-RU" sz="2200" dirty="0"/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frozenset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smtClean="0"/>
              <a:t>– </a:t>
            </a:r>
            <a:r>
              <a:rPr lang="ru-RU" sz="2200" dirty="0" err="1" smtClean="0"/>
              <a:t>незмінна</a:t>
            </a:r>
            <a:r>
              <a:rPr lang="ru-RU" sz="2200" dirty="0" smtClean="0"/>
              <a:t> </a:t>
            </a:r>
            <a:r>
              <a:rPr lang="ru-RU" sz="2200" dirty="0" err="1" smtClean="0"/>
              <a:t>множина</a:t>
            </a:r>
            <a:endParaRPr lang="ru-RU" sz="2200" dirty="0"/>
          </a:p>
          <a:p>
            <a:pPr marL="457200" indent="-457200">
              <a:buFont typeface="+mj-lt"/>
              <a:buAutoNum type="arabicPeriod" startAt="5"/>
            </a:pPr>
            <a:r>
              <a:rPr lang="ru-RU" sz="2200" dirty="0"/>
              <a:t>Словники (</a:t>
            </a:r>
            <a:r>
              <a:rPr lang="ru-RU" sz="2200" dirty="0" err="1">
                <a:solidFill>
                  <a:srgbClr val="0000CC"/>
                </a:solidFill>
              </a:rPr>
              <a:t>Mapping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Types</a:t>
            </a:r>
            <a:r>
              <a:rPr lang="ru-RU" sz="2200" dirty="0"/>
              <a:t>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sz="2200" dirty="0" err="1">
                <a:solidFill>
                  <a:srgbClr val="0000CC"/>
                </a:solidFill>
              </a:rPr>
              <a:t>dict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словник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7456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Вбудовані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типи</a:t>
            </a:r>
            <a:r>
              <a:rPr lang="ru-RU" sz="3600" b="1" dirty="0" smtClean="0"/>
              <a:t> в </a:t>
            </a:r>
            <a:r>
              <a:rPr lang="en-US" sz="3600" b="1" dirty="0" smtClean="0"/>
              <a:t>Python</a:t>
            </a:r>
            <a:r>
              <a:rPr lang="ru-RU" sz="3600" b="1" dirty="0" smtClean="0"/>
              <a:t>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48359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4516" y="882608"/>
            <a:ext cx="9158516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200" dirty="0" err="1" smtClean="0">
                <a:solidFill>
                  <a:srgbClr val="C00000"/>
                </a:solidFill>
              </a:rPr>
              <a:t>Розглянемо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ru-RU" sz="2200" dirty="0">
                <a:solidFill>
                  <a:srgbClr val="C00000"/>
                </a:solidFill>
              </a:rPr>
              <a:t>як </a:t>
            </a:r>
            <a:r>
              <a:rPr lang="ru-RU" sz="2200" dirty="0" err="1">
                <a:solidFill>
                  <a:srgbClr val="C00000"/>
                </a:solidFill>
              </a:rPr>
              <a:t>створюються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об'єкти</a:t>
            </a:r>
            <a:r>
              <a:rPr lang="ru-RU" sz="2200" dirty="0">
                <a:solidFill>
                  <a:srgbClr val="C00000"/>
                </a:solidFill>
              </a:rPr>
              <a:t> в </a:t>
            </a:r>
            <a:r>
              <a:rPr lang="ru-RU" sz="2200" dirty="0" err="1">
                <a:solidFill>
                  <a:srgbClr val="C00000"/>
                </a:solidFill>
              </a:rPr>
              <a:t>пам'яті</a:t>
            </a:r>
            <a:r>
              <a:rPr lang="ru-RU" sz="2200" dirty="0">
                <a:solidFill>
                  <a:srgbClr val="C00000"/>
                </a:solidFill>
              </a:rPr>
              <a:t>, </a:t>
            </a:r>
            <a:r>
              <a:rPr lang="ru-RU" sz="2200" dirty="0" err="1">
                <a:solidFill>
                  <a:srgbClr val="C00000"/>
                </a:solidFill>
              </a:rPr>
              <a:t>їх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 smtClean="0">
                <a:solidFill>
                  <a:srgbClr val="C00000"/>
                </a:solidFill>
              </a:rPr>
              <a:t>будову</a:t>
            </a:r>
            <a:r>
              <a:rPr lang="ru-RU" sz="2200" dirty="0" smtClean="0">
                <a:solidFill>
                  <a:srgbClr val="C00000"/>
                </a:solidFill>
              </a:rPr>
              <a:t>, </a:t>
            </a:r>
            <a:r>
              <a:rPr lang="ru-RU" sz="2200" dirty="0" err="1">
                <a:solidFill>
                  <a:srgbClr val="C00000"/>
                </a:solidFill>
              </a:rPr>
              <a:t>процес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оголошення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нових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змінних</a:t>
            </a:r>
            <a:r>
              <a:rPr lang="ru-RU" sz="2200" dirty="0">
                <a:solidFill>
                  <a:srgbClr val="C00000"/>
                </a:solidFill>
              </a:rPr>
              <a:t> і роботу </a:t>
            </a:r>
            <a:r>
              <a:rPr lang="ru-RU" sz="2200" dirty="0" err="1">
                <a:solidFill>
                  <a:srgbClr val="C00000"/>
                </a:solidFill>
              </a:rPr>
              <a:t>операції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присвоювання</a:t>
            </a:r>
            <a:r>
              <a:rPr lang="ru-RU" sz="2200" dirty="0">
                <a:solidFill>
                  <a:srgbClr val="C00000"/>
                </a:solidFill>
              </a:rPr>
              <a:t>.</a:t>
            </a:r>
          </a:p>
          <a:p>
            <a:pPr algn="ctr"/>
            <a:endParaRPr lang="ru-RU" sz="22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Щоб</a:t>
            </a:r>
            <a:r>
              <a:rPr lang="ru-RU" sz="2200" dirty="0" smtClean="0"/>
              <a:t> </a:t>
            </a:r>
            <a:r>
              <a:rPr lang="ru-RU" sz="2200" dirty="0" err="1"/>
              <a:t>оголосити</a:t>
            </a:r>
            <a:r>
              <a:rPr lang="ru-RU" sz="2200" dirty="0"/>
              <a:t> і </a:t>
            </a:r>
            <a:r>
              <a:rPr lang="ru-RU" sz="2200" dirty="0" err="1"/>
              <a:t>відразу</a:t>
            </a:r>
            <a:r>
              <a:rPr lang="ru-RU" sz="2200" dirty="0"/>
              <a:t> </a:t>
            </a:r>
            <a:r>
              <a:rPr lang="ru-RU" sz="2200" dirty="0" err="1" smtClean="0"/>
              <a:t>ініціалізувати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змінну</a:t>
            </a:r>
            <a:r>
              <a:rPr lang="ru-RU" sz="2200" dirty="0" smtClean="0"/>
              <a:t>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написати</a:t>
            </a:r>
            <a:r>
              <a:rPr lang="ru-RU" sz="2200" dirty="0"/>
              <a:t>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>
                <a:solidFill>
                  <a:srgbClr val="0000CC"/>
                </a:solidFill>
              </a:rPr>
              <a:t>ім'я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r>
              <a:rPr lang="ru-RU" sz="2200" dirty="0" smtClean="0">
                <a:solidFill>
                  <a:srgbClr val="0000CC"/>
                </a:solidFill>
              </a:rPr>
              <a:t>знак </a:t>
            </a:r>
            <a:r>
              <a:rPr lang="ru-RU" sz="2200" dirty="0" err="1">
                <a:solidFill>
                  <a:srgbClr val="0000CC"/>
                </a:solidFill>
              </a:rPr>
              <a:t>рівності</a:t>
            </a:r>
            <a:r>
              <a:rPr lang="ru-RU" sz="2200" dirty="0">
                <a:solidFill>
                  <a:srgbClr val="0000CC"/>
                </a:solidFill>
              </a:rPr>
              <a:t> і </a:t>
            </a:r>
            <a:r>
              <a:rPr lang="ru-RU" sz="2200" dirty="0" err="1">
                <a:solidFill>
                  <a:srgbClr val="0000CC"/>
                </a:solidFill>
              </a:rPr>
              <a:t>значення</a:t>
            </a:r>
            <a:r>
              <a:rPr lang="ru-RU" sz="2200" dirty="0"/>
              <a:t>, з </a:t>
            </a:r>
            <a:r>
              <a:rPr lang="ru-RU" sz="2200" dirty="0" err="1"/>
              <a:t>яким</a:t>
            </a:r>
            <a:r>
              <a:rPr lang="ru-RU" sz="2200" dirty="0"/>
              <a:t> </a:t>
            </a:r>
            <a:r>
              <a:rPr lang="ru-RU" sz="2200" dirty="0" err="1"/>
              <a:t>ця</a:t>
            </a:r>
            <a:r>
              <a:rPr lang="ru-RU" sz="2200" dirty="0"/>
              <a:t> </a:t>
            </a:r>
            <a:r>
              <a:rPr lang="ru-RU" sz="2200" dirty="0" err="1"/>
              <a:t>змінна</a:t>
            </a:r>
            <a:r>
              <a:rPr lang="ru-RU" sz="2200" dirty="0"/>
              <a:t> буде створена. </a:t>
            </a:r>
            <a:endParaRPr lang="ru-RU" sz="2200" dirty="0" smtClean="0"/>
          </a:p>
          <a:p>
            <a:pPr marL="363538" lvl="1"/>
            <a:r>
              <a:rPr lang="ru-RU" sz="2200" b="1" dirty="0" err="1" smtClean="0">
                <a:solidFill>
                  <a:srgbClr val="008000"/>
                </a:solidFill>
              </a:rPr>
              <a:t>Наприклад</a:t>
            </a:r>
            <a:r>
              <a:rPr lang="ru-RU" sz="2200" b="1" dirty="0" smtClean="0">
                <a:solidFill>
                  <a:srgbClr val="008000"/>
                </a:solidFill>
              </a:rPr>
              <a:t> :</a:t>
            </a:r>
            <a:endParaRPr lang="ru-RU" sz="2200" b="1" dirty="0">
              <a:solidFill>
                <a:srgbClr val="008000"/>
              </a:solidFill>
            </a:endParaRPr>
          </a:p>
          <a:p>
            <a:pPr marL="363538" lvl="1"/>
            <a:r>
              <a:rPr lang="ru-RU" sz="2200" b="1" dirty="0" smtClean="0">
                <a:solidFill>
                  <a:srgbClr val="008000"/>
                </a:solidFill>
              </a:rPr>
              <a:t>b </a:t>
            </a:r>
            <a:r>
              <a:rPr lang="ru-RU" sz="2200" b="1" dirty="0">
                <a:solidFill>
                  <a:srgbClr val="008000"/>
                </a:solidFill>
              </a:rPr>
              <a:t>= </a:t>
            </a:r>
            <a:r>
              <a:rPr lang="ru-RU" sz="2200" b="1" dirty="0" smtClean="0">
                <a:solidFill>
                  <a:srgbClr val="008000"/>
                </a:solidFill>
              </a:rPr>
              <a:t>5 </a:t>
            </a:r>
            <a:r>
              <a:rPr lang="en-US" sz="2200" b="1" dirty="0" smtClean="0">
                <a:solidFill>
                  <a:srgbClr val="008000"/>
                </a:solidFill>
              </a:rPr>
              <a:t>#</a:t>
            </a:r>
            <a:r>
              <a:rPr lang="ru-RU" sz="2200" b="1" dirty="0" err="1" smtClean="0">
                <a:solidFill>
                  <a:srgbClr val="008000"/>
                </a:solidFill>
              </a:rPr>
              <a:t>оголошує</a:t>
            </a:r>
            <a:r>
              <a:rPr lang="ru-RU" sz="2200" b="1" dirty="0" smtClean="0">
                <a:solidFill>
                  <a:srgbClr val="008000"/>
                </a:solidFill>
              </a:rPr>
              <a:t> </a:t>
            </a:r>
            <a:r>
              <a:rPr lang="ru-RU" sz="2200" b="1" dirty="0" err="1">
                <a:solidFill>
                  <a:srgbClr val="008000"/>
                </a:solidFill>
              </a:rPr>
              <a:t>змінну</a:t>
            </a:r>
            <a:r>
              <a:rPr lang="ru-RU" sz="2200" b="1" dirty="0">
                <a:solidFill>
                  <a:srgbClr val="008000"/>
                </a:solidFill>
              </a:rPr>
              <a:t> b і </a:t>
            </a:r>
            <a:r>
              <a:rPr lang="ru-RU" sz="2200" b="1" dirty="0" err="1" smtClean="0">
                <a:solidFill>
                  <a:srgbClr val="008000"/>
                </a:solidFill>
              </a:rPr>
              <a:t>присвоює</a:t>
            </a:r>
            <a:r>
              <a:rPr lang="ru-RU" sz="2200" b="1" dirty="0" smtClean="0">
                <a:solidFill>
                  <a:srgbClr val="008000"/>
                </a:solidFill>
              </a:rPr>
              <a:t> </a:t>
            </a:r>
            <a:r>
              <a:rPr lang="ru-RU" sz="2200" b="1" dirty="0" err="1">
                <a:solidFill>
                  <a:srgbClr val="008000"/>
                </a:solidFill>
              </a:rPr>
              <a:t>їй</a:t>
            </a:r>
            <a:r>
              <a:rPr lang="ru-RU" sz="2200" b="1" dirty="0">
                <a:solidFill>
                  <a:srgbClr val="008000"/>
                </a:solidFill>
              </a:rPr>
              <a:t> </a:t>
            </a:r>
            <a:r>
              <a:rPr lang="ru-RU" sz="2200" b="1" dirty="0" err="1">
                <a:solidFill>
                  <a:srgbClr val="008000"/>
                </a:solidFill>
              </a:rPr>
              <a:t>значення</a:t>
            </a:r>
            <a:r>
              <a:rPr lang="ru-RU" sz="2200" b="1" dirty="0">
                <a:solidFill>
                  <a:srgbClr val="008000"/>
                </a:solidFill>
              </a:rPr>
              <a:t> 5.</a:t>
            </a:r>
          </a:p>
          <a:p>
            <a:pPr marL="363538" lvl="1"/>
            <a:r>
              <a:rPr lang="ru-RU" sz="2200" dirty="0" err="1" smtClean="0"/>
              <a:t>Цілочисельне</a:t>
            </a:r>
            <a:r>
              <a:rPr lang="ru-RU" sz="2200" dirty="0" smtClean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5 в рамках </a:t>
            </a:r>
            <a:r>
              <a:rPr lang="ru-RU" sz="2200" dirty="0" err="1"/>
              <a:t>мови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 по </a:t>
            </a:r>
            <a:r>
              <a:rPr lang="ru-RU" sz="2200" dirty="0" err="1"/>
              <a:t>суті</a:t>
            </a:r>
            <a:r>
              <a:rPr lang="ru-RU" sz="2200" dirty="0"/>
              <a:t> </a:t>
            </a:r>
            <a:r>
              <a:rPr lang="ru-RU" sz="2200" dirty="0" err="1"/>
              <a:t>своїй</a:t>
            </a:r>
            <a:r>
              <a:rPr lang="ru-RU" sz="2200" dirty="0"/>
              <a:t> є </a:t>
            </a:r>
            <a:r>
              <a:rPr lang="ru-RU" sz="2200" b="1" dirty="0" err="1"/>
              <a:t>об'єктом</a:t>
            </a:r>
            <a:r>
              <a:rPr lang="ru-RU" sz="2200" dirty="0"/>
              <a:t>. </a:t>
            </a:r>
            <a:r>
              <a:rPr lang="ru-RU" sz="2200" b="1" dirty="0" err="1" smtClean="0"/>
              <a:t>Об'єкт</a:t>
            </a:r>
            <a:r>
              <a:rPr lang="ru-RU" sz="2200" dirty="0"/>
              <a:t> </a:t>
            </a:r>
            <a:r>
              <a:rPr lang="ru-RU" sz="2200" dirty="0" smtClean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абстракція</a:t>
            </a:r>
            <a:r>
              <a:rPr lang="ru-RU" sz="2200" dirty="0"/>
              <a:t> для </a:t>
            </a:r>
            <a:r>
              <a:rPr lang="ru-RU" sz="2200" dirty="0" err="1"/>
              <a:t>представлення</a:t>
            </a:r>
            <a:r>
              <a:rPr lang="ru-RU" sz="2200" dirty="0"/>
              <a:t> </a:t>
            </a:r>
            <a:r>
              <a:rPr lang="ru-RU" sz="2200" dirty="0" err="1" smtClean="0"/>
              <a:t>даних</a:t>
            </a:r>
            <a:r>
              <a:rPr lang="ru-RU" sz="2200" dirty="0" smtClean="0"/>
              <a:t>. </a:t>
            </a:r>
          </a:p>
          <a:p>
            <a:pPr marL="363538" lvl="1"/>
            <a:r>
              <a:rPr lang="ru-RU" sz="2200" b="1" dirty="0" err="1" smtClean="0"/>
              <a:t>Дані</a:t>
            </a:r>
            <a:r>
              <a:rPr lang="ru-RU" sz="2200" dirty="0" smtClean="0"/>
              <a:t>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числа, списки, рядки і т.п. </a:t>
            </a:r>
            <a:endParaRPr lang="ru-RU" sz="2200" dirty="0" smtClean="0"/>
          </a:p>
          <a:p>
            <a:pPr algn="ctr"/>
            <a:r>
              <a:rPr lang="ru-RU" sz="2200" b="1" dirty="0" err="1" smtClean="0"/>
              <a:t>Кожен</a:t>
            </a:r>
            <a:r>
              <a:rPr lang="ru-RU" sz="2200" b="1" dirty="0" smtClean="0"/>
              <a:t> </a:t>
            </a:r>
            <a:r>
              <a:rPr lang="ru-RU" sz="2200" b="1" dirty="0" err="1"/>
              <a:t>об'єкт</a:t>
            </a:r>
            <a:r>
              <a:rPr lang="ru-RU" sz="2200" b="1" dirty="0"/>
              <a:t> </a:t>
            </a:r>
            <a:r>
              <a:rPr lang="ru-RU" sz="2200" b="1" dirty="0" err="1"/>
              <a:t>має</a:t>
            </a:r>
            <a:r>
              <a:rPr lang="ru-RU" sz="2200" b="1" dirty="0"/>
              <a:t> три </a:t>
            </a:r>
            <a:r>
              <a:rPr lang="ru-RU" sz="2200" b="1" dirty="0" err="1" smtClean="0"/>
              <a:t>атрибути</a:t>
            </a:r>
            <a:r>
              <a:rPr lang="ru-RU" sz="22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ідентифікатор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значення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solidFill>
                  <a:srgbClr val="0000CC"/>
                </a:solidFill>
              </a:rPr>
              <a:t>тип</a:t>
            </a:r>
            <a:r>
              <a:rPr lang="ru-RU" sz="2200" dirty="0">
                <a:solidFill>
                  <a:srgbClr val="0000CC"/>
                </a:solidFill>
              </a:rPr>
              <a:t>. </a:t>
            </a:r>
            <a:endParaRPr lang="ru-RU" sz="2200" dirty="0" smtClean="0">
              <a:solidFill>
                <a:srgbClr val="0000CC"/>
              </a:solidFill>
            </a:endParaRPr>
          </a:p>
          <a:p>
            <a:r>
              <a:rPr lang="ru-RU" sz="2200" b="1" dirty="0" err="1" smtClean="0"/>
              <a:t>Ідентифікатор</a:t>
            </a:r>
            <a:r>
              <a:rPr lang="ru-RU" sz="2200" dirty="0" smtClean="0"/>
              <a:t>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унікальний</a:t>
            </a:r>
            <a:r>
              <a:rPr lang="ru-RU" sz="2200" dirty="0"/>
              <a:t> </a:t>
            </a:r>
            <a:r>
              <a:rPr lang="ru-RU" sz="2200" dirty="0" err="1"/>
              <a:t>ознака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відрізняти</a:t>
            </a:r>
            <a:r>
              <a:rPr lang="ru-RU" sz="2200" dirty="0"/>
              <a:t> </a:t>
            </a:r>
            <a:r>
              <a:rPr lang="ru-RU" sz="2200" dirty="0" err="1"/>
              <a:t>об'єкти</a:t>
            </a:r>
            <a:r>
              <a:rPr lang="ru-RU" sz="2200" dirty="0"/>
              <a:t> один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smtClean="0"/>
              <a:t>одного.</a:t>
            </a:r>
          </a:p>
          <a:p>
            <a:r>
              <a:rPr lang="ru-RU" sz="2200" b="1" dirty="0" err="1" smtClean="0"/>
              <a:t>Значення</a:t>
            </a:r>
            <a:r>
              <a:rPr lang="ru-RU" sz="2200" dirty="0" smtClean="0"/>
              <a:t> – </a:t>
            </a:r>
            <a:r>
              <a:rPr lang="ru-RU" sz="2200" dirty="0" err="1" smtClean="0"/>
              <a:t>це</a:t>
            </a:r>
            <a:r>
              <a:rPr lang="ru-RU" sz="2200" dirty="0" smtClean="0"/>
              <a:t> </a:t>
            </a:r>
            <a:r>
              <a:rPr lang="ru-RU" sz="2200" dirty="0" err="1" smtClean="0"/>
              <a:t>інформація</a:t>
            </a:r>
            <a:r>
              <a:rPr lang="ru-RU" sz="2200" dirty="0" smtClean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зберігається</a:t>
            </a:r>
            <a:r>
              <a:rPr lang="ru-RU" sz="2200" dirty="0"/>
              <a:t> в </a:t>
            </a:r>
            <a:r>
              <a:rPr lang="ru-RU" sz="2200" dirty="0" err="1"/>
              <a:t>пам'яті</a:t>
            </a:r>
            <a:r>
              <a:rPr lang="ru-RU" sz="2200" dirty="0"/>
              <a:t>, </a:t>
            </a:r>
            <a:r>
              <a:rPr lang="ru-RU" sz="2200" dirty="0" err="1"/>
              <a:t>якою</a:t>
            </a:r>
            <a:r>
              <a:rPr lang="ru-RU" sz="2200" dirty="0"/>
              <a:t> </a:t>
            </a:r>
            <a:r>
              <a:rPr lang="ru-RU" sz="2200" dirty="0" err="1"/>
              <a:t>управляє</a:t>
            </a:r>
            <a:r>
              <a:rPr lang="ru-RU" sz="2200" dirty="0"/>
              <a:t> </a:t>
            </a:r>
            <a:r>
              <a:rPr lang="ru-RU" sz="2200" dirty="0" err="1"/>
              <a:t>інтерпретатор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084" y="97455"/>
            <a:ext cx="9056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Модель  </a:t>
            </a:r>
            <a:r>
              <a:rPr lang="ru-RU" sz="3600" b="1" dirty="0" err="1"/>
              <a:t>даних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5203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7084" y="97455"/>
            <a:ext cx="9056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Модель  </a:t>
            </a:r>
            <a:r>
              <a:rPr lang="ru-RU" sz="3600" b="1" dirty="0" err="1"/>
              <a:t>даних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6146" y="2473374"/>
            <a:ext cx="7664025" cy="24622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C00000"/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 smtClean="0"/>
              <a:t>будь-</a:t>
            </a:r>
            <a:r>
              <a:rPr lang="ru-RU" sz="2400" dirty="0" err="1" smtClean="0"/>
              <a:t>який</a:t>
            </a:r>
            <a:r>
              <a:rPr lang="ru-RU" sz="2400" dirty="0" smtClean="0"/>
              <a:t> </a:t>
            </a:r>
            <a:r>
              <a:rPr lang="ru-RU" sz="2400" dirty="0" err="1"/>
              <a:t>об'єкт</a:t>
            </a:r>
            <a:r>
              <a:rPr lang="ru-RU" sz="2400" dirty="0"/>
              <a:t> є </a:t>
            </a:r>
            <a:r>
              <a:rPr lang="ru-RU" sz="2400" dirty="0" err="1"/>
              <a:t>посиланням</a:t>
            </a:r>
            <a:r>
              <a:rPr lang="ru-RU" sz="2400" dirty="0"/>
              <a:t>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/>
              <a:t>типом </a:t>
            </a:r>
            <a:r>
              <a:rPr lang="ru-RU" sz="2400" dirty="0" err="1"/>
              <a:t>об'єкта</a:t>
            </a:r>
            <a:r>
              <a:rPr lang="ru-RU" sz="2400" dirty="0"/>
              <a:t> є те, на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він</a:t>
            </a:r>
            <a:r>
              <a:rPr lang="ru-RU" sz="2400" dirty="0"/>
              <a:t> </a:t>
            </a:r>
            <a:r>
              <a:rPr lang="ru-RU" sz="2400" dirty="0" err="1"/>
              <a:t>посилається</a:t>
            </a:r>
            <a:r>
              <a:rPr lang="ru-RU" sz="2400" dirty="0"/>
              <a:t>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/>
              <a:t>тип </a:t>
            </a:r>
            <a:r>
              <a:rPr lang="ru-RU" sz="2400" dirty="0" err="1"/>
              <a:t>об'єкту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довільно</a:t>
            </a:r>
            <a:r>
              <a:rPr lang="ru-RU" sz="2400" dirty="0"/>
              <a:t> </a:t>
            </a:r>
            <a:r>
              <a:rPr lang="ru-RU" sz="2400" dirty="0" err="1"/>
              <a:t>змінюватися</a:t>
            </a:r>
            <a:r>
              <a:rPr lang="ru-RU" sz="2400" dirty="0"/>
              <a:t> по ходу </a:t>
            </a:r>
            <a:r>
              <a:rPr lang="ru-RU" sz="2400" dirty="0" err="1"/>
              <a:t>виконання</a:t>
            </a:r>
            <a:r>
              <a:rPr lang="ru-RU" sz="2400" dirty="0"/>
              <a:t> коду, коли </a:t>
            </a:r>
            <a:r>
              <a:rPr lang="ru-RU" sz="2400" dirty="0" err="1"/>
              <a:t>посилання</a:t>
            </a:r>
            <a:r>
              <a:rPr lang="ru-RU" sz="2400" dirty="0"/>
              <a:t> </a:t>
            </a:r>
            <a:r>
              <a:rPr lang="ru-RU" sz="2400" dirty="0" err="1"/>
              <a:t>починає</a:t>
            </a:r>
            <a:r>
              <a:rPr lang="ru-RU" sz="2400" dirty="0"/>
              <a:t> </a:t>
            </a:r>
            <a:r>
              <a:rPr lang="ru-RU" sz="2400" dirty="0" err="1"/>
              <a:t>посилатися</a:t>
            </a:r>
            <a:r>
              <a:rPr lang="ru-RU" sz="2400" dirty="0"/>
              <a:t> на </a:t>
            </a:r>
            <a:r>
              <a:rPr lang="ru-RU" sz="2400" dirty="0" err="1"/>
              <a:t>інший</a:t>
            </a:r>
            <a:r>
              <a:rPr lang="ru-RU" sz="2400" dirty="0"/>
              <a:t> </a:t>
            </a:r>
            <a:r>
              <a:rPr lang="ru-RU" sz="2400" dirty="0" err="1"/>
              <a:t>об'єкт</a:t>
            </a:r>
            <a:r>
              <a:rPr lang="ru-RU" sz="2400" dirty="0"/>
              <a:t> (</a:t>
            </a:r>
            <a:r>
              <a:rPr lang="ru-RU" sz="2400" dirty="0" err="1"/>
              <a:t>наприклад</a:t>
            </a:r>
            <a:r>
              <a:rPr lang="ru-RU" sz="2400" dirty="0"/>
              <a:t>, в </a:t>
            </a:r>
            <a:r>
              <a:rPr lang="ru-RU" sz="2400" dirty="0" err="1"/>
              <a:t>результаті</a:t>
            </a:r>
            <a:r>
              <a:rPr lang="ru-RU" sz="2400" dirty="0"/>
              <a:t> </a:t>
            </a:r>
            <a:r>
              <a:rPr lang="ru-RU" sz="2400" dirty="0" err="1"/>
              <a:t>операції</a:t>
            </a:r>
            <a:r>
              <a:rPr lang="ru-RU" sz="2400" dirty="0"/>
              <a:t> </a:t>
            </a:r>
            <a:r>
              <a:rPr lang="ru-RU" sz="2400" dirty="0" err="1" smtClean="0"/>
              <a:t>присвоєння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77333"/>
            <a:ext cx="1146147" cy="15272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7084" y="1175713"/>
            <a:ext cx="90569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200" dirty="0"/>
              <a:t>В </a:t>
            </a:r>
            <a:r>
              <a:rPr lang="en-GB" sz="2200" dirty="0"/>
              <a:t>Python </a:t>
            </a:r>
            <a:r>
              <a:rPr lang="ru-RU" sz="2200" dirty="0" err="1"/>
              <a:t>використовується</a:t>
            </a:r>
            <a:r>
              <a:rPr lang="ru-RU" sz="2200" dirty="0"/>
              <a:t> </a:t>
            </a:r>
            <a:r>
              <a:rPr lang="ru-RU" sz="2200" b="1" dirty="0" err="1"/>
              <a:t>динамічна</a:t>
            </a:r>
            <a:r>
              <a:rPr lang="ru-RU" sz="2200" b="1" dirty="0"/>
              <a:t> </a:t>
            </a:r>
            <a:r>
              <a:rPr lang="ru-RU" sz="2200" b="1" dirty="0" err="1"/>
              <a:t>типізація</a:t>
            </a:r>
            <a:r>
              <a:rPr lang="ru-RU" sz="2200" b="1" dirty="0"/>
              <a:t> </a:t>
            </a:r>
            <a:r>
              <a:rPr lang="ru-RU" sz="2200" b="1" dirty="0" err="1"/>
              <a:t>об'єктів</a:t>
            </a:r>
            <a:r>
              <a:rPr lang="ru-RU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769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922"/>
            <a:ext cx="9144000" cy="34470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 smtClean="0"/>
              <a:t>При </a:t>
            </a:r>
            <a:r>
              <a:rPr lang="ru-RU" sz="2200" b="1" dirty="0" err="1"/>
              <a:t>ініціалізації</a:t>
            </a:r>
            <a:r>
              <a:rPr lang="ru-RU" sz="2200" b="1" dirty="0"/>
              <a:t> </a:t>
            </a:r>
            <a:r>
              <a:rPr lang="ru-RU" sz="2200" b="1" dirty="0" err="1"/>
              <a:t>змінної</a:t>
            </a:r>
            <a:r>
              <a:rPr lang="ru-RU" sz="2200" dirty="0"/>
              <a:t>, на </a:t>
            </a:r>
            <a:r>
              <a:rPr lang="ru-RU" sz="2200" dirty="0" err="1"/>
              <a:t>рівні</a:t>
            </a:r>
            <a:r>
              <a:rPr lang="ru-RU" sz="2200" dirty="0"/>
              <a:t> </a:t>
            </a:r>
            <a:r>
              <a:rPr lang="ru-RU" sz="2200" dirty="0" err="1"/>
              <a:t>інтерпретатора</a:t>
            </a:r>
            <a:r>
              <a:rPr lang="ru-RU" sz="2200" dirty="0"/>
              <a:t>, </a:t>
            </a:r>
            <a:r>
              <a:rPr lang="ru-RU" sz="2200" dirty="0" err="1"/>
              <a:t>відбувається</a:t>
            </a:r>
            <a:r>
              <a:rPr lang="ru-RU" sz="2200" dirty="0"/>
              <a:t> </a:t>
            </a:r>
            <a:r>
              <a:rPr lang="ru-RU" sz="2200" dirty="0" err="1" smtClean="0"/>
              <a:t>таке</a:t>
            </a:r>
            <a:r>
              <a:rPr lang="ru-RU" sz="2200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200" dirty="0"/>
          </a:p>
          <a:p>
            <a:pPr marL="457200" indent="-457200" defTabSz="952500">
              <a:spcBef>
                <a:spcPts val="600"/>
              </a:spcBef>
              <a:buFont typeface="+mj-lt"/>
              <a:buAutoNum type="arabicPeriod"/>
            </a:pPr>
            <a:r>
              <a:rPr lang="ru-RU" sz="2200" b="1" dirty="0" err="1" smtClean="0"/>
              <a:t>Створюється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цілочисельний</a:t>
            </a:r>
            <a:r>
              <a:rPr lang="ru-RU" sz="2200" b="1" dirty="0" smtClean="0"/>
              <a:t> </a:t>
            </a:r>
            <a:r>
              <a:rPr lang="ru-RU" sz="2200" b="1" dirty="0" err="1"/>
              <a:t>об'єкт</a:t>
            </a:r>
            <a:r>
              <a:rPr lang="ru-RU" sz="2200" b="1" dirty="0"/>
              <a:t> </a:t>
            </a:r>
            <a:r>
              <a:rPr lang="ru-RU" sz="2200" dirty="0"/>
              <a:t>5 (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уявити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в </a:t>
            </a:r>
            <a:r>
              <a:rPr lang="ru-RU" sz="2200" dirty="0" err="1"/>
              <a:t>цей</a:t>
            </a:r>
            <a:r>
              <a:rPr lang="ru-RU" sz="2200" dirty="0"/>
              <a:t> момент </a:t>
            </a:r>
            <a:r>
              <a:rPr lang="ru-RU" sz="2200" dirty="0" err="1"/>
              <a:t>створюється</a:t>
            </a:r>
            <a:r>
              <a:rPr lang="ru-RU" sz="2200" dirty="0"/>
              <a:t> </a:t>
            </a:r>
            <a:r>
              <a:rPr lang="ru-RU" sz="2200" dirty="0" err="1" smtClean="0"/>
              <a:t>комірка</a:t>
            </a:r>
            <a:r>
              <a:rPr lang="ru-RU" sz="2200" dirty="0" smtClean="0"/>
              <a:t> і </a:t>
            </a:r>
            <a:r>
              <a:rPr lang="ru-RU" sz="2200" dirty="0"/>
              <a:t>5 </a:t>
            </a:r>
            <a:r>
              <a:rPr lang="ru-RU" sz="2200" dirty="0" err="1"/>
              <a:t>кладеться</a:t>
            </a:r>
            <a:r>
              <a:rPr lang="ru-RU" sz="2200" dirty="0"/>
              <a:t> в </a:t>
            </a:r>
            <a:r>
              <a:rPr lang="ru-RU" sz="2200" dirty="0" err="1" smtClean="0"/>
              <a:t>цю</a:t>
            </a:r>
            <a:r>
              <a:rPr lang="ru-RU" sz="2200" dirty="0" smtClean="0"/>
              <a:t> </a:t>
            </a:r>
            <a:r>
              <a:rPr lang="ru-RU" sz="2200" dirty="0" err="1" smtClean="0"/>
              <a:t>комірку</a:t>
            </a:r>
            <a:r>
              <a:rPr lang="ru-RU" sz="2200" dirty="0" smtClean="0"/>
              <a:t>);</a:t>
            </a:r>
            <a:endParaRPr lang="ru-RU" sz="22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200" b="1" dirty="0" smtClean="0"/>
              <a:t>Даний </a:t>
            </a:r>
            <a:r>
              <a:rPr lang="ru-RU" sz="2200" b="1" dirty="0" err="1" smtClean="0"/>
              <a:t>об'єкт</a:t>
            </a:r>
            <a:r>
              <a:rPr lang="ru-RU" sz="2200" b="1" dirty="0" smtClean="0"/>
              <a:t> </a:t>
            </a:r>
            <a:r>
              <a:rPr lang="ru-RU" sz="2200" b="1" dirty="0" err="1"/>
              <a:t>має</a:t>
            </a:r>
            <a:r>
              <a:rPr lang="ru-RU" sz="2200" b="1" dirty="0"/>
              <a:t> </a:t>
            </a:r>
            <a:r>
              <a:rPr lang="ru-RU" sz="2200" dirty="0" err="1"/>
              <a:t>певний</a:t>
            </a:r>
            <a:r>
              <a:rPr lang="ru-RU" sz="2200" dirty="0"/>
              <a:t> </a:t>
            </a:r>
            <a:r>
              <a:rPr lang="ru-RU" sz="2200" dirty="0" err="1">
                <a:solidFill>
                  <a:srgbClr val="0000CC"/>
                </a:solidFill>
              </a:rPr>
              <a:t>ідентифікатор</a:t>
            </a:r>
            <a:r>
              <a:rPr lang="ru-RU" sz="2200" dirty="0"/>
              <a:t>, </a:t>
            </a:r>
            <a:r>
              <a:rPr lang="ru-RU" sz="2200" dirty="0" err="1" smtClean="0">
                <a:solidFill>
                  <a:srgbClr val="0000CC"/>
                </a:solidFill>
              </a:rPr>
              <a:t>значення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smtClean="0"/>
              <a:t>(5), </a:t>
            </a:r>
            <a:r>
              <a:rPr lang="ru-RU" sz="2200" dirty="0" smtClean="0">
                <a:solidFill>
                  <a:srgbClr val="0000CC"/>
                </a:solidFill>
              </a:rPr>
              <a:t>тип</a:t>
            </a:r>
            <a:r>
              <a:rPr lang="ru-RU" sz="2200" dirty="0" smtClean="0"/>
              <a:t> (</a:t>
            </a:r>
            <a:r>
              <a:rPr lang="ru-RU" sz="2200" dirty="0" err="1" smtClean="0"/>
              <a:t>ціле</a:t>
            </a:r>
            <a:r>
              <a:rPr lang="ru-RU" sz="2200" dirty="0" smtClean="0"/>
              <a:t> число);</a:t>
            </a:r>
            <a:endParaRPr lang="ru-RU" sz="22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200" dirty="0" smtClean="0"/>
              <a:t>За </a:t>
            </a:r>
            <a:r>
              <a:rPr lang="ru-RU" sz="2200" dirty="0" err="1" smtClean="0"/>
              <a:t>допомогою</a:t>
            </a:r>
            <a:r>
              <a:rPr lang="ru-RU" sz="2200" dirty="0" smtClean="0"/>
              <a:t> </a:t>
            </a:r>
            <a:r>
              <a:rPr lang="ru-RU" sz="2200" dirty="0"/>
              <a:t>оператора </a:t>
            </a:r>
            <a:r>
              <a:rPr lang="ru-RU" sz="2200" b="1" dirty="0">
                <a:solidFill>
                  <a:srgbClr val="0000CC"/>
                </a:solidFill>
              </a:rPr>
              <a:t>"="</a:t>
            </a:r>
            <a:r>
              <a:rPr lang="ru-RU" sz="2200" dirty="0"/>
              <a:t> </a:t>
            </a:r>
            <a:r>
              <a:rPr lang="ru-RU" sz="2200" b="1" dirty="0" err="1"/>
              <a:t>створюється</a:t>
            </a:r>
            <a:r>
              <a:rPr lang="ru-RU" sz="2200" dirty="0"/>
              <a:t> </a:t>
            </a:r>
            <a:r>
              <a:rPr lang="ru-RU" sz="2200" b="1" dirty="0" err="1"/>
              <a:t>посилання</a:t>
            </a:r>
            <a:r>
              <a:rPr lang="ru-RU" sz="2200" dirty="0"/>
              <a:t> </a:t>
            </a:r>
            <a:r>
              <a:rPr lang="ru-RU" sz="2200" dirty="0" err="1"/>
              <a:t>між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b і </a:t>
            </a:r>
            <a:r>
              <a:rPr lang="ru-RU" sz="2200" dirty="0" err="1"/>
              <a:t>цілочисельним</a:t>
            </a:r>
            <a:r>
              <a:rPr lang="ru-RU" sz="2200" dirty="0"/>
              <a:t> </a:t>
            </a:r>
            <a:r>
              <a:rPr lang="ru-RU" sz="2200" dirty="0" err="1"/>
              <a:t>об'єктом</a:t>
            </a:r>
            <a:r>
              <a:rPr lang="ru-RU" sz="2200" dirty="0"/>
              <a:t> 5 (</a:t>
            </a:r>
            <a:r>
              <a:rPr lang="ru-RU" sz="2200" dirty="0" err="1">
                <a:solidFill>
                  <a:srgbClr val="0000CC"/>
                </a:solidFill>
              </a:rPr>
              <a:t>змінна</a:t>
            </a:r>
            <a:r>
              <a:rPr lang="ru-RU" sz="2200" dirty="0">
                <a:solidFill>
                  <a:srgbClr val="0000CC"/>
                </a:solidFill>
              </a:rPr>
              <a:t> b </a:t>
            </a:r>
            <a:r>
              <a:rPr lang="ru-RU" sz="2200" dirty="0" err="1">
                <a:solidFill>
                  <a:srgbClr val="0000CC"/>
                </a:solidFill>
              </a:rPr>
              <a:t>посилається</a:t>
            </a:r>
            <a:r>
              <a:rPr lang="ru-RU" sz="2200" dirty="0">
                <a:solidFill>
                  <a:srgbClr val="0000CC"/>
                </a:solidFill>
              </a:rPr>
              <a:t> на </a:t>
            </a:r>
            <a:r>
              <a:rPr lang="ru-RU" sz="2200" dirty="0" err="1">
                <a:solidFill>
                  <a:srgbClr val="0000CC"/>
                </a:solidFill>
              </a:rPr>
              <a:t>об'єкт</a:t>
            </a:r>
            <a:r>
              <a:rPr lang="ru-RU" sz="2200" dirty="0">
                <a:solidFill>
                  <a:srgbClr val="0000CC"/>
                </a:solidFill>
              </a:rPr>
              <a:t> 5</a:t>
            </a:r>
            <a:r>
              <a:rPr lang="ru-RU" sz="2200" dirty="0"/>
              <a:t>).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200" dirty="0" err="1"/>
              <a:t>Ім'я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b="1" dirty="0"/>
              <a:t>не повинно </a:t>
            </a:r>
            <a:r>
              <a:rPr lang="ru-RU" sz="2200" b="1" dirty="0" err="1"/>
              <a:t>збігатися</a:t>
            </a:r>
            <a:r>
              <a:rPr lang="ru-RU" sz="2200" b="1" dirty="0"/>
              <a:t> </a:t>
            </a:r>
            <a:r>
              <a:rPr lang="ru-RU" sz="2200" dirty="0"/>
              <a:t>з </a:t>
            </a:r>
            <a:r>
              <a:rPr lang="ru-RU" sz="2200" dirty="0" err="1"/>
              <a:t>ключовими</a:t>
            </a:r>
            <a:r>
              <a:rPr lang="ru-RU" sz="2200" dirty="0"/>
              <a:t> словами </a:t>
            </a:r>
            <a:r>
              <a:rPr lang="ru-RU" sz="2200" dirty="0" err="1"/>
              <a:t>інтерпретатора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. </a:t>
            </a:r>
            <a:endParaRPr lang="ru-RU" sz="22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87084" y="97455"/>
            <a:ext cx="9056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Модель  </a:t>
            </a:r>
            <a:r>
              <a:rPr lang="ru-RU" sz="3600" b="1" dirty="0" err="1"/>
              <a:t>даних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9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4479</TotalTime>
  <Words>2859</Words>
  <Application>Microsoft Office PowerPoint</Application>
  <PresentationFormat>Экран (4:3)</PresentationFormat>
  <Paragraphs>436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Wingdings</vt:lpstr>
      <vt:lpstr>1_Тема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Tetyana Kovalyuk</cp:lastModifiedBy>
  <cp:revision>370</cp:revision>
  <dcterms:created xsi:type="dcterms:W3CDTF">2019-08-18T18:50:23Z</dcterms:created>
  <dcterms:modified xsi:type="dcterms:W3CDTF">2019-10-21T01:25:14Z</dcterms:modified>
</cp:coreProperties>
</file>