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82" r:id="rId2"/>
    <p:sldId id="283" r:id="rId3"/>
    <p:sldId id="284" r:id="rId4"/>
    <p:sldId id="285" r:id="rId5"/>
    <p:sldId id="314" r:id="rId6"/>
    <p:sldId id="315" r:id="rId7"/>
    <p:sldId id="316" r:id="rId8"/>
    <p:sldId id="322" r:id="rId9"/>
    <p:sldId id="317" r:id="rId10"/>
    <p:sldId id="324" r:id="rId11"/>
    <p:sldId id="318" r:id="rId12"/>
    <p:sldId id="319" r:id="rId13"/>
    <p:sldId id="331" r:id="rId14"/>
    <p:sldId id="325" r:id="rId15"/>
    <p:sldId id="326" r:id="rId16"/>
    <p:sldId id="327" r:id="rId17"/>
    <p:sldId id="328" r:id="rId18"/>
    <p:sldId id="320" r:id="rId19"/>
    <p:sldId id="329" r:id="rId20"/>
    <p:sldId id="330" r:id="rId21"/>
    <p:sldId id="321" r:id="rId22"/>
    <p:sldId id="332" r:id="rId23"/>
    <p:sldId id="333" r:id="rId24"/>
    <p:sldId id="337" r:id="rId25"/>
    <p:sldId id="336" r:id="rId26"/>
    <p:sldId id="280" r:id="rId27"/>
    <p:sldId id="281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1F7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E57FF-D87D-4EA0-A2EF-D82EE6FFBA2D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FC79B-B754-4326-AC74-B3E5F82A44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19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A09B5C-ABAE-447C-BCA4-0BA2C63CF12B}" type="slidenum">
              <a:rPr lang="ru-RU" altLang="ru-RU">
                <a:solidFill>
                  <a:prstClr val="black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ru-RU" altLang="ru-RU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42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 smtClean="0"/>
              <a:pPr/>
              <a:t>‹#›</a:t>
            </a:fld>
            <a:r>
              <a:rPr lang="en-US" dirty="0" smtClean="0"/>
              <a:t>/</a:t>
            </a:r>
            <a:r>
              <a:rPr lang="uk-UA" dirty="0" smtClean="0"/>
              <a:t>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722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01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0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08" y="6516233"/>
            <a:ext cx="7627292" cy="8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842384"/>
            <a:ext cx="9144000" cy="1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3007756" y="6581001"/>
            <a:ext cx="5200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200" dirty="0" err="1">
                <a:solidFill>
                  <a:prstClr val="black"/>
                </a:solidFill>
              </a:rPr>
              <a:t>Ковалюк</a:t>
            </a:r>
            <a:r>
              <a:rPr lang="uk-UA" sz="1200" dirty="0">
                <a:solidFill>
                  <a:prstClr val="black"/>
                </a:solidFill>
              </a:rPr>
              <a:t> Т.В. Основи програмування</a:t>
            </a:r>
            <a:r>
              <a:rPr lang="en-US" sz="1200" dirty="0">
                <a:solidFill>
                  <a:prstClr val="black"/>
                </a:solidFill>
              </a:rPr>
              <a:t>: Python / C.</a:t>
            </a:r>
            <a:r>
              <a:rPr lang="uk-UA" sz="1200" dirty="0">
                <a:solidFill>
                  <a:prstClr val="black"/>
                </a:solidFill>
              </a:rPr>
              <a:t> 2019</a:t>
            </a:r>
            <a:r>
              <a:rPr lang="en-US" sz="1200" dirty="0">
                <a:solidFill>
                  <a:prstClr val="black"/>
                </a:solidFill>
              </a:rPr>
              <a:t> </a:t>
            </a:r>
            <a:endParaRPr lang="ru-RU" sz="1200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8440482" y="6560785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7B90A16E-565A-4D16-A269-B03B8AC28450}" type="slidenum">
              <a:rPr lang="ru-RU">
                <a:solidFill>
                  <a:prstClr val="black"/>
                </a:solidFill>
              </a:rPr>
              <a:pPr/>
              <a:t>‹#›</a:t>
            </a:fld>
            <a:r>
              <a:rPr lang="en-US" dirty="0" smtClean="0">
                <a:solidFill>
                  <a:prstClr val="black"/>
                </a:solidFill>
              </a:rPr>
              <a:t>/</a:t>
            </a:r>
            <a:r>
              <a:rPr lang="uk-UA" dirty="0" smtClean="0">
                <a:solidFill>
                  <a:prstClr val="black"/>
                </a:solidFill>
              </a:rPr>
              <a:t>33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56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0BE6-3B93-4A34-8921-3CB2F46FB7B7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CB831-2B41-4D93-A00D-935A84A59A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4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7" r:id="rId3"/>
    <p:sldLayoutId id="214748367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ythontutor.com/visualize.html#mode=edi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ythontutor.com/visualize.html#mode=edi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ythontutor.com/visualize.html#mode=edit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449217" y="239872"/>
            <a:ext cx="6416820" cy="2308324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Основи </a:t>
            </a:r>
          </a:p>
          <a:p>
            <a:pPr algn="ctr"/>
            <a:r>
              <a:rPr lang="uk-UA" sz="7200" b="1" dirty="0">
                <a:ln/>
                <a:solidFill>
                  <a:prstClr val="white"/>
                </a:solidFill>
              </a:rPr>
              <a:t>програмування</a:t>
            </a:r>
            <a:endParaRPr lang="ru-RU" sz="7200" b="1" dirty="0">
              <a:ln/>
              <a:solidFill>
                <a:prstClr val="white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729" y="2548196"/>
            <a:ext cx="9089796" cy="2800767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4800" b="1" dirty="0">
                <a:ln/>
                <a:solidFill>
                  <a:prstClr val="white"/>
                </a:solidFill>
              </a:rPr>
              <a:t>Лектор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Ковалюк</a:t>
            </a:r>
            <a:r>
              <a:rPr lang="uk-UA" sz="4800" b="1" dirty="0">
                <a:ln/>
                <a:solidFill>
                  <a:prstClr val="white"/>
                </a:solidFill>
              </a:rPr>
              <a:t> Тетяна Володимирівна, </a:t>
            </a:r>
          </a:p>
          <a:p>
            <a:pPr algn="ctr"/>
            <a:r>
              <a:rPr lang="uk-UA" sz="4800" b="1" dirty="0" err="1">
                <a:ln/>
                <a:solidFill>
                  <a:prstClr val="white"/>
                </a:solidFill>
              </a:rPr>
              <a:t>к.т.н</a:t>
            </a:r>
            <a:r>
              <a:rPr lang="uk-UA" sz="4800" b="1" dirty="0">
                <a:ln/>
                <a:solidFill>
                  <a:prstClr val="white"/>
                </a:solidFill>
              </a:rPr>
              <a:t>. доцент</a:t>
            </a:r>
          </a:p>
          <a:p>
            <a:pPr algn="ctr"/>
            <a:r>
              <a:rPr lang="en-US" sz="3200" b="1" dirty="0">
                <a:ln/>
                <a:solidFill>
                  <a:prstClr val="white"/>
                </a:solidFill>
              </a:rPr>
              <a:t>tkovalyuk@ukr.net</a:t>
            </a:r>
            <a:endParaRPr lang="ru-RU" sz="3200" b="1" dirty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Створення матриць в </a:t>
            </a:r>
            <a:r>
              <a:rPr lang="en-US" sz="3600" b="1" dirty="0" smtClean="0"/>
              <a:t>Python</a:t>
            </a:r>
            <a:endParaRPr lang="ru-RU" sz="36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99" y="1917272"/>
            <a:ext cx="5612412" cy="1310399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12" name="Прямоугольник 11"/>
          <p:cNvSpPr/>
          <p:nvPr/>
        </p:nvSpPr>
        <p:spPr>
          <a:xfrm>
            <a:off x="120650" y="1045504"/>
            <a:ext cx="90233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>
                <a:solidFill>
                  <a:srgbClr val="0000CC"/>
                </a:solidFill>
              </a:rPr>
              <a:t>Спосіб</a:t>
            </a:r>
            <a:r>
              <a:rPr lang="ru-RU" sz="2200" dirty="0" smtClean="0">
                <a:solidFill>
                  <a:srgbClr val="0000CC"/>
                </a:solidFill>
              </a:rPr>
              <a:t> 3</a:t>
            </a:r>
            <a:r>
              <a:rPr lang="ru-RU" sz="2200" dirty="0" smtClean="0"/>
              <a:t>. </a:t>
            </a:r>
            <a:r>
              <a:rPr lang="en-US" sz="2200" b="1" i="1" dirty="0" smtClean="0">
                <a:solidFill>
                  <a:srgbClr val="0000CC"/>
                </a:solidFill>
              </a:rPr>
              <a:t>m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uk-UA" sz="2200" dirty="0" smtClean="0"/>
              <a:t>разів повторити значення 0 для кожного із </a:t>
            </a:r>
            <a:r>
              <a:rPr lang="en-US" sz="2200" b="1" i="1" dirty="0" smtClean="0">
                <a:solidFill>
                  <a:srgbClr val="0000CC"/>
                </a:solidFill>
              </a:rPr>
              <a:t>n</a:t>
            </a:r>
            <a:r>
              <a:rPr lang="uk-UA" sz="2200" dirty="0" smtClean="0">
                <a:solidFill>
                  <a:srgbClr val="0000CC"/>
                </a:solidFill>
              </a:rPr>
              <a:t> </a:t>
            </a:r>
            <a:r>
              <a:rPr lang="uk-UA" sz="2200" dirty="0" smtClean="0"/>
              <a:t>рядів</a:t>
            </a:r>
            <a:endParaRPr lang="ru-RU" sz="2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907467" y="3565963"/>
            <a:ext cx="5485797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r>
              <a:rPr lang="ru-RU" sz="2000" spc="100" dirty="0">
                <a:solidFill>
                  <a:srgbClr val="0000CC"/>
                </a:solidFill>
              </a:rPr>
              <a:t>[[0, 0, 0], [0, 0, 0], [0, 0, 0], [0, 0, 0], [0, 0, 0]]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672" y="3521981"/>
            <a:ext cx="1435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 smtClean="0"/>
              <a:t>Результат: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195353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Введення матриць в </a:t>
            </a:r>
            <a:r>
              <a:rPr lang="en-US" sz="3600" b="1" dirty="0" smtClean="0"/>
              <a:t>Python</a:t>
            </a:r>
            <a:endParaRPr lang="ru-RU" sz="36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7800" y="1282320"/>
            <a:ext cx="8966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200" dirty="0" smtClean="0"/>
              <a:t>Ввести </a:t>
            </a:r>
            <a:r>
              <a:rPr lang="ru-RU" sz="2200" dirty="0" err="1" smtClean="0"/>
              <a:t>кількість</a:t>
            </a:r>
            <a:r>
              <a:rPr lang="ru-RU" sz="2200" dirty="0" smtClean="0"/>
              <a:t> </a:t>
            </a:r>
            <a:r>
              <a:rPr lang="ru-RU" sz="2200" dirty="0" err="1" smtClean="0"/>
              <a:t>рядків</a:t>
            </a:r>
            <a:r>
              <a:rPr lang="ru-RU" sz="2200" dirty="0" smtClean="0"/>
              <a:t> </a:t>
            </a:r>
            <a:r>
              <a:rPr lang="en-US" sz="2200" dirty="0" smtClean="0"/>
              <a:t>n</a:t>
            </a:r>
            <a:r>
              <a:rPr lang="uk-UA" sz="2200" dirty="0" smtClean="0"/>
              <a:t> та кількість стовпчиків </a:t>
            </a:r>
            <a:r>
              <a:rPr lang="en-US" sz="2200" dirty="0" smtClean="0"/>
              <a:t>m</a:t>
            </a:r>
            <a:r>
              <a:rPr lang="ru-RU" sz="2200" dirty="0" smtClean="0"/>
              <a:t>. </a:t>
            </a:r>
          </a:p>
          <a:p>
            <a:pPr marL="457200" indent="-457200">
              <a:buAutoNum type="arabicPeriod"/>
            </a:pPr>
            <a:r>
              <a:rPr lang="ru-RU" sz="2200" dirty="0" err="1" smtClean="0"/>
              <a:t>Створити</a:t>
            </a:r>
            <a:r>
              <a:rPr lang="ru-RU" sz="2200" dirty="0" smtClean="0"/>
              <a:t> </a:t>
            </a:r>
            <a:r>
              <a:rPr lang="ru-RU" sz="2200" dirty="0" err="1"/>
              <a:t>пустий</a:t>
            </a:r>
            <a:r>
              <a:rPr lang="ru-RU" sz="2200" dirty="0"/>
              <a:t> рядок </a:t>
            </a:r>
            <a:r>
              <a:rPr lang="ru-RU" sz="2200" dirty="0" err="1"/>
              <a:t>матриці</a:t>
            </a:r>
            <a:r>
              <a:rPr lang="ru-RU" sz="2200" dirty="0"/>
              <a:t>. </a:t>
            </a:r>
          </a:p>
          <a:p>
            <a:pPr marL="457200" indent="-457200">
              <a:buAutoNum type="arabicPeriod"/>
            </a:pPr>
            <a:r>
              <a:rPr lang="ru-RU" sz="2200" dirty="0" err="1" smtClean="0"/>
              <a:t>Додати</a:t>
            </a:r>
            <a:r>
              <a:rPr lang="ru-RU" sz="2200" dirty="0" smtClean="0"/>
              <a:t> в </a:t>
            </a:r>
            <a:r>
              <a:rPr lang="ru-RU" sz="2200" dirty="0" err="1" smtClean="0"/>
              <a:t>пустий</a:t>
            </a:r>
            <a:r>
              <a:rPr lang="ru-RU" sz="2200" dirty="0" smtClean="0"/>
              <a:t> рядок </a:t>
            </a:r>
            <a:r>
              <a:rPr lang="ru-RU" sz="2200" dirty="0" err="1" smtClean="0"/>
              <a:t>значення</a:t>
            </a:r>
            <a:r>
              <a:rPr lang="ru-RU" sz="2200" dirty="0" smtClean="0"/>
              <a:t> </a:t>
            </a:r>
            <a:r>
              <a:rPr lang="en-US" sz="2200" dirty="0" smtClean="0"/>
              <a:t>m</a:t>
            </a:r>
            <a:r>
              <a:rPr lang="uk-UA" sz="2200" dirty="0" smtClean="0"/>
              <a:t> елементів. 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Повторити дії </a:t>
            </a:r>
            <a:r>
              <a:rPr lang="uk-UA" sz="2200" dirty="0" err="1" smtClean="0"/>
              <a:t>п.п</a:t>
            </a:r>
            <a:r>
              <a:rPr lang="uk-UA" sz="2200" dirty="0" smtClean="0"/>
              <a:t> 2-3 для наступних </a:t>
            </a:r>
            <a:r>
              <a:rPr lang="en-US" sz="2200" dirty="0" smtClean="0"/>
              <a:t>n-1</a:t>
            </a:r>
            <a:r>
              <a:rPr lang="uk-UA" sz="2200" dirty="0" smtClean="0"/>
              <a:t> рядків</a:t>
            </a:r>
            <a:endParaRPr lang="ru-RU" sz="2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8" y="2989129"/>
            <a:ext cx="7934163" cy="1997509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4859953"/>
            <a:ext cx="3810000" cy="1998047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614054" y="4990524"/>
            <a:ext cx="1435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 smtClean="0"/>
              <a:t>Результат:</a:t>
            </a:r>
            <a:endParaRPr lang="ru-RU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8900" y="940179"/>
            <a:ext cx="1404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>
                <a:solidFill>
                  <a:srgbClr val="0000CC"/>
                </a:solidFill>
              </a:rPr>
              <a:t>Спосіб</a:t>
            </a:r>
            <a:r>
              <a:rPr lang="ru-RU" sz="2400" dirty="0">
                <a:solidFill>
                  <a:srgbClr val="0000CC"/>
                </a:solidFill>
              </a:rPr>
              <a:t> 1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18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Введення матриць в </a:t>
            </a:r>
            <a:r>
              <a:rPr lang="en-US" sz="3600" b="1" dirty="0" smtClean="0"/>
              <a:t>Python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7944" y="946431"/>
            <a:ext cx="12570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err="1">
                <a:solidFill>
                  <a:srgbClr val="0000CC"/>
                </a:solidFill>
              </a:rPr>
              <a:t>Спосіб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smtClean="0">
                <a:solidFill>
                  <a:srgbClr val="0000CC"/>
                </a:solidFill>
              </a:rPr>
              <a:t>2.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2962561"/>
            <a:ext cx="43434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uk-UA" sz="2200" dirty="0" smtClean="0"/>
              <a:t>Ввести кількість рядків </a:t>
            </a:r>
            <a:r>
              <a:rPr lang="en-US" sz="2200" i="1" dirty="0" smtClean="0">
                <a:solidFill>
                  <a:srgbClr val="0000CC"/>
                </a:solidFill>
              </a:rPr>
              <a:t>n</a:t>
            </a:r>
            <a:r>
              <a:rPr lang="uk-UA" sz="2200" dirty="0" smtClean="0"/>
              <a:t> та кількість стовпців </a:t>
            </a:r>
            <a:r>
              <a:rPr lang="en-US" sz="2200" i="1" dirty="0" smtClean="0">
                <a:solidFill>
                  <a:srgbClr val="0000CC"/>
                </a:solidFill>
              </a:rPr>
              <a:t>m</a:t>
            </a:r>
            <a:r>
              <a:rPr lang="uk-UA" sz="2200" dirty="0" smtClean="0"/>
              <a:t>.</a:t>
            </a:r>
            <a:endParaRPr lang="en-US" sz="2200" dirty="0" smtClean="0"/>
          </a:p>
          <a:p>
            <a:pPr marL="457200" indent="-457200">
              <a:buAutoNum type="arabicPeriod"/>
            </a:pPr>
            <a:r>
              <a:rPr lang="ru-RU" sz="2200" dirty="0" err="1" smtClean="0"/>
              <a:t>Вибрати</a:t>
            </a:r>
            <a:r>
              <a:rPr lang="ru-RU" sz="2200" dirty="0" smtClean="0"/>
              <a:t> перший рядок </a:t>
            </a:r>
            <a:r>
              <a:rPr lang="ru-RU" sz="2200" dirty="0" err="1" smtClean="0"/>
              <a:t>матриці</a:t>
            </a:r>
            <a:r>
              <a:rPr lang="ru-RU" sz="2200" dirty="0" smtClean="0"/>
              <a:t> (з </a:t>
            </a:r>
            <a:r>
              <a:rPr lang="ru-RU" sz="2200" dirty="0" err="1" smtClean="0"/>
              <a:t>індексом</a:t>
            </a:r>
            <a:r>
              <a:rPr lang="ru-RU" sz="2200" dirty="0" smtClean="0"/>
              <a:t> </a:t>
            </a:r>
            <a:r>
              <a:rPr lang="ru-RU" sz="2200" b="1" dirty="0" smtClean="0">
                <a:solidFill>
                  <a:srgbClr val="0000CC"/>
                </a:solidFill>
              </a:rPr>
              <a:t>і = 0</a:t>
            </a:r>
            <a:r>
              <a:rPr lang="ru-RU" sz="2200" dirty="0" smtClean="0"/>
              <a:t>). 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Вибрати перший стовпчик матриці (з індексом </a:t>
            </a:r>
            <a:r>
              <a:rPr lang="en-US" sz="2200" b="1" dirty="0" smtClean="0">
                <a:solidFill>
                  <a:srgbClr val="0000CC"/>
                </a:solidFill>
              </a:rPr>
              <a:t>j</a:t>
            </a:r>
            <a:r>
              <a:rPr lang="uk-UA" sz="2200" b="1" dirty="0" smtClean="0">
                <a:solidFill>
                  <a:srgbClr val="0000CC"/>
                </a:solidFill>
              </a:rPr>
              <a:t> </a:t>
            </a:r>
            <a:r>
              <a:rPr lang="en-US" sz="2200" b="1" dirty="0" smtClean="0">
                <a:solidFill>
                  <a:srgbClr val="0000CC"/>
                </a:solidFill>
              </a:rPr>
              <a:t>=</a:t>
            </a:r>
            <a:r>
              <a:rPr lang="uk-UA" sz="2200" b="1" dirty="0" smtClean="0">
                <a:solidFill>
                  <a:srgbClr val="0000CC"/>
                </a:solidFill>
              </a:rPr>
              <a:t> </a:t>
            </a:r>
            <a:r>
              <a:rPr lang="en-US" sz="2200" b="1" dirty="0" smtClean="0">
                <a:solidFill>
                  <a:srgbClr val="0000CC"/>
                </a:solidFill>
              </a:rPr>
              <a:t>0</a:t>
            </a:r>
            <a:r>
              <a:rPr lang="uk-UA" sz="2200" dirty="0" smtClean="0"/>
              <a:t>). 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Ввести значення елемента</a:t>
            </a:r>
          </a:p>
          <a:p>
            <a:pPr marL="457200" indent="-457200">
              <a:buAutoNum type="arabicPeriod"/>
            </a:pPr>
            <a:r>
              <a:rPr lang="uk-UA" sz="2200" dirty="0" smtClean="0"/>
              <a:t>Повторити дії </a:t>
            </a:r>
            <a:r>
              <a:rPr lang="uk-UA" sz="2200" dirty="0" err="1" smtClean="0"/>
              <a:t>п.п</a:t>
            </a:r>
            <a:r>
              <a:rPr lang="uk-UA" sz="2200" dirty="0" smtClean="0"/>
              <a:t> 2-4 для наступних </a:t>
            </a:r>
            <a:r>
              <a:rPr lang="en-US" sz="2200" dirty="0" smtClean="0"/>
              <a:t>n-1</a:t>
            </a:r>
            <a:r>
              <a:rPr lang="uk-UA" sz="2200" dirty="0" smtClean="0"/>
              <a:t> рядків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52" y="1358555"/>
            <a:ext cx="8733106" cy="1095052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6552918" y="2093634"/>
            <a:ext cx="2031996" cy="652031"/>
            <a:chOff x="6570894" y="3592289"/>
            <a:chExt cx="2031996" cy="652031"/>
          </a:xfrm>
        </p:grpSpPr>
        <p:sp>
          <p:nvSpPr>
            <p:cNvPr id="5" name="Левая фигурная скобка 4"/>
            <p:cNvSpPr/>
            <p:nvPr/>
          </p:nvSpPr>
          <p:spPr>
            <a:xfrm rot="16200000">
              <a:off x="7420977" y="2742206"/>
              <a:ext cx="331829" cy="2031996"/>
            </a:xfrm>
            <a:prstGeom prst="leftBrace">
              <a:avLst>
                <a:gd name="adj1" fmla="val 8333"/>
                <a:gd name="adj2" fmla="val 4875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6832" y="3874988"/>
              <a:ext cx="1701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Цикл по рядках</a:t>
              </a:r>
              <a:endParaRPr lang="ru-RU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4230687" y="2201294"/>
            <a:ext cx="2031996" cy="593502"/>
            <a:chOff x="4216954" y="2284306"/>
            <a:chExt cx="2031996" cy="593502"/>
          </a:xfrm>
        </p:grpSpPr>
        <p:sp>
          <p:nvSpPr>
            <p:cNvPr id="11" name="Левая фигурная скобка 10"/>
            <p:cNvSpPr/>
            <p:nvPr/>
          </p:nvSpPr>
          <p:spPr>
            <a:xfrm rot="16200000">
              <a:off x="5101583" y="1399677"/>
              <a:ext cx="262738" cy="203199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29668" y="2508476"/>
              <a:ext cx="1900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Цикл по стовпцях</a:t>
              </a:r>
              <a:endParaRPr lang="ru-RU" dirty="0"/>
            </a:p>
          </p:txBody>
        </p:sp>
      </p:grpSp>
      <p:pic>
        <p:nvPicPr>
          <p:cNvPr id="24" name="Рисунок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935" y="2736307"/>
            <a:ext cx="5088765" cy="4121694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-23152" y="6269647"/>
            <a:ext cx="3865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4"/>
              </a:rPr>
              <a:t>http://pythontutor.com/visualize.html#mode=edit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420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Введення матриць в </a:t>
            </a:r>
            <a:r>
              <a:rPr lang="en-US" sz="3600" b="1" dirty="0" smtClean="0"/>
              <a:t>Python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7944" y="946431"/>
            <a:ext cx="12570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err="1">
                <a:solidFill>
                  <a:srgbClr val="0000CC"/>
                </a:solidFill>
              </a:rPr>
              <a:t>Спосіб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smtClean="0">
                <a:solidFill>
                  <a:srgbClr val="0000CC"/>
                </a:solidFill>
              </a:rPr>
              <a:t>2.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7944" y="3712404"/>
            <a:ext cx="1435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 smtClean="0"/>
              <a:t>Результат:</a:t>
            </a:r>
            <a:endParaRPr lang="ru-RU" sz="2200" b="1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791" y="3202310"/>
            <a:ext cx="3689207" cy="2217057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45" y="1469060"/>
            <a:ext cx="9020175" cy="1247775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6952168" y="2381645"/>
            <a:ext cx="2031996" cy="652031"/>
            <a:chOff x="6833396" y="3757080"/>
            <a:chExt cx="2031996" cy="652031"/>
          </a:xfrm>
        </p:grpSpPr>
        <p:sp>
          <p:nvSpPr>
            <p:cNvPr id="5" name="Левая фигурная скобка 4"/>
            <p:cNvSpPr/>
            <p:nvPr/>
          </p:nvSpPr>
          <p:spPr>
            <a:xfrm rot="16200000">
              <a:off x="7683479" y="2906997"/>
              <a:ext cx="331829" cy="2031996"/>
            </a:xfrm>
            <a:prstGeom prst="leftBrace">
              <a:avLst>
                <a:gd name="adj1" fmla="val 8333"/>
                <a:gd name="adj2" fmla="val 4875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49334" y="4039779"/>
              <a:ext cx="1701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Цикл по рядках</a:t>
              </a:r>
              <a:endParaRPr lang="ru-RU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572000" y="2444922"/>
            <a:ext cx="2140344" cy="596561"/>
            <a:chOff x="4382509" y="3747367"/>
            <a:chExt cx="2140344" cy="596561"/>
          </a:xfrm>
        </p:grpSpPr>
        <p:sp>
          <p:nvSpPr>
            <p:cNvPr id="11" name="Левая фигурная скобка 10"/>
            <p:cNvSpPr/>
            <p:nvPr/>
          </p:nvSpPr>
          <p:spPr>
            <a:xfrm rot="16200000">
              <a:off x="5267138" y="2862738"/>
              <a:ext cx="262738" cy="203199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22333" y="3974596"/>
              <a:ext cx="1900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Цикл по стовпцях</a:t>
              </a:r>
              <a:endParaRPr lang="ru-RU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641716" y="5593295"/>
            <a:ext cx="1257075" cy="422067"/>
            <a:chOff x="177800" y="6264402"/>
            <a:chExt cx="1257075" cy="422067"/>
          </a:xfrm>
        </p:grpSpPr>
        <p:sp>
          <p:nvSpPr>
            <p:cNvPr id="16" name="Прямоугольная выноска 15"/>
            <p:cNvSpPr/>
            <p:nvPr/>
          </p:nvSpPr>
          <p:spPr>
            <a:xfrm>
              <a:off x="177800" y="6264402"/>
              <a:ext cx="1257075" cy="422067"/>
            </a:xfrm>
            <a:prstGeom prst="wedgeRectCallout">
              <a:avLst>
                <a:gd name="adj1" fmla="val 110504"/>
                <a:gd name="adj2" fmla="val -91238"/>
              </a:avLst>
            </a:prstGeom>
            <a:solidFill>
              <a:srgbClr val="E1F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8741" y="6264403"/>
              <a:ext cx="93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Рядок 1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5346921" y="5593295"/>
            <a:ext cx="1257075" cy="422067"/>
            <a:chOff x="177800" y="6264402"/>
            <a:chExt cx="1257075" cy="422067"/>
          </a:xfrm>
        </p:grpSpPr>
        <p:sp>
          <p:nvSpPr>
            <p:cNvPr id="20" name="Прямоугольная выноска 19"/>
            <p:cNvSpPr/>
            <p:nvPr/>
          </p:nvSpPr>
          <p:spPr>
            <a:xfrm>
              <a:off x="177800" y="6264402"/>
              <a:ext cx="1257075" cy="422067"/>
            </a:xfrm>
            <a:prstGeom prst="wedgeRectCallout">
              <a:avLst>
                <a:gd name="adj1" fmla="val -142067"/>
                <a:gd name="adj2" fmla="val -94247"/>
              </a:avLst>
            </a:prstGeom>
            <a:solidFill>
              <a:srgbClr val="E1F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8741" y="6264403"/>
              <a:ext cx="93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uk-UA" dirty="0" smtClean="0"/>
                <a:t>Рядок 2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3191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Введення матриць в </a:t>
            </a:r>
            <a:r>
              <a:rPr lang="en-US" sz="3600" b="1" dirty="0" smtClean="0"/>
              <a:t>Python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73482"/>
            <a:ext cx="12570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err="1">
                <a:solidFill>
                  <a:srgbClr val="0000CC"/>
                </a:solidFill>
              </a:rPr>
              <a:t>Спосіб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smtClean="0">
                <a:solidFill>
                  <a:srgbClr val="0000CC"/>
                </a:solidFill>
              </a:rPr>
              <a:t>3.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47" y="973482"/>
            <a:ext cx="6919186" cy="1370473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47" y="2388717"/>
            <a:ext cx="6919186" cy="44692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2166247" y="6488668"/>
            <a:ext cx="5257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http://pythontutor.com/visualize.html#mode=edit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658718"/>
            <a:ext cx="20734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uk-UA" dirty="0" smtClean="0"/>
              <a:t>Вести кількість рядків матриці</a:t>
            </a:r>
          </a:p>
          <a:p>
            <a:pPr marL="342900" indent="-342900">
              <a:buAutoNum type="arabicPeriod"/>
            </a:pPr>
            <a:r>
              <a:rPr lang="uk-UA" dirty="0" smtClean="0"/>
              <a:t>Задати пусту матрицю</a:t>
            </a:r>
          </a:p>
          <a:p>
            <a:pPr marL="342900" indent="-342900">
              <a:buAutoNum type="arabicPeriod"/>
            </a:pPr>
            <a:r>
              <a:rPr lang="uk-UA" dirty="0" smtClean="0"/>
              <a:t>Ввести елементи першого рядка матриці через пробіли, натиснути </a:t>
            </a:r>
            <a:r>
              <a:rPr lang="en-US" dirty="0" smtClean="0"/>
              <a:t>ENTER</a:t>
            </a:r>
          </a:p>
          <a:p>
            <a:pPr marL="342900" indent="-342900">
              <a:buAutoNum type="arabicPeriod"/>
            </a:pPr>
            <a:r>
              <a:rPr lang="uk-UA" dirty="0" smtClean="0"/>
              <a:t>Повторити дії </a:t>
            </a:r>
            <a:r>
              <a:rPr lang="uk-UA" dirty="0" err="1" smtClean="0"/>
              <a:t>п.п</a:t>
            </a:r>
            <a:r>
              <a:rPr lang="uk-UA" dirty="0" smtClean="0"/>
              <a:t> 2-3 для наступних </a:t>
            </a:r>
            <a:r>
              <a:rPr lang="en-US" dirty="0" smtClean="0"/>
              <a:t>n-1 </a:t>
            </a:r>
            <a:r>
              <a:rPr lang="uk-UA" dirty="0" smtClean="0"/>
              <a:t> рядків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3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Введення матриць в </a:t>
            </a:r>
            <a:r>
              <a:rPr lang="en-US" sz="3600" b="1" dirty="0" smtClean="0"/>
              <a:t>Python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9374" y="989675"/>
            <a:ext cx="12570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b="1" dirty="0" err="1">
                <a:solidFill>
                  <a:srgbClr val="0000CC"/>
                </a:solidFill>
              </a:rPr>
              <a:t>Спосіб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smtClean="0">
                <a:solidFill>
                  <a:srgbClr val="0000CC"/>
                </a:solidFill>
              </a:rPr>
              <a:t>4.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3377" y="3056819"/>
            <a:ext cx="1435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 smtClean="0"/>
              <a:t>Результат:</a:t>
            </a:r>
            <a:endParaRPr lang="ru-RU" sz="22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4" y="1420562"/>
            <a:ext cx="9105561" cy="1077470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763" y="3609610"/>
            <a:ext cx="3486474" cy="1250213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3" y="2498032"/>
            <a:ext cx="5032175" cy="43599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5267439" y="6143354"/>
            <a:ext cx="38416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hlinkClick r:id="rId5"/>
              </a:rPr>
              <a:t>http://pythontutor.com/visualize.html#mode=edit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6374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Виведення матриць на екран в </a:t>
            </a:r>
            <a:r>
              <a:rPr lang="en-US" sz="3600" b="1" dirty="0" smtClean="0"/>
              <a:t>Python</a:t>
            </a:r>
            <a:endParaRPr lang="ru-RU" sz="36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3" y="1066799"/>
            <a:ext cx="6017594" cy="3399127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809" y="4433956"/>
            <a:ext cx="3532246" cy="1851292"/>
          </a:xfrm>
          <a:prstGeom prst="rect">
            <a:avLst/>
          </a:prstGeom>
          <a:ln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29912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93663"/>
            <a:ext cx="9144000" cy="471488"/>
          </a:xfrm>
        </p:spPr>
        <p:txBody>
          <a:bodyPr>
            <a:noAutofit/>
          </a:bodyPr>
          <a:lstStyle/>
          <a:p>
            <a:pPr algn="ctr"/>
            <a:r>
              <a:rPr lang="ru-RU" altLang="ru-RU" sz="3600" b="1" dirty="0" err="1" smtClean="0">
                <a:latin typeface="+mn-lt"/>
              </a:rPr>
              <a:t>Діагоналі</a:t>
            </a:r>
            <a:r>
              <a:rPr lang="ru-RU" altLang="ru-RU" sz="3600" b="1" dirty="0" smtClean="0">
                <a:latin typeface="+mn-lt"/>
              </a:rPr>
              <a:t> </a:t>
            </a:r>
            <a:r>
              <a:rPr lang="ru-RU" altLang="ru-RU" sz="3600" b="1" dirty="0" err="1" smtClean="0">
                <a:latin typeface="+mn-lt"/>
              </a:rPr>
              <a:t>матриці</a:t>
            </a:r>
            <a:endParaRPr lang="ru-RU" altLang="ru-RU" sz="3600" b="1" dirty="0" smtClean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2113" y="817563"/>
            <a:ext cx="2752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 smtClean="0"/>
              <a:t>Головна </a:t>
            </a:r>
            <a:r>
              <a:rPr lang="ru-RU" sz="2400" b="1" kern="0" dirty="0" err="1" smtClean="0"/>
              <a:t>діагональ</a:t>
            </a:r>
            <a:r>
              <a:rPr lang="ru-RU" sz="2400" b="1" kern="0" dirty="0"/>
              <a:t>: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1200" y="1246188"/>
            <a:ext cx="5732463" cy="830262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 i </a:t>
            </a: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ourier New"/>
                <a:ea typeface="Times New Roman"/>
              </a:rPr>
              <a:t>range</a:t>
            </a:r>
            <a:r>
              <a:rPr lang="ru-RU" sz="2400" b="1" dirty="0" smtClean="0">
                <a:solidFill>
                  <a:srgbClr val="000000"/>
                </a:solidFill>
                <a:latin typeface="Courier New"/>
                <a:ea typeface="Times New Roman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Times New Roman"/>
              </a:rPr>
              <a:t>n</a:t>
            </a:r>
            <a:r>
              <a:rPr lang="ru-RU" sz="2400" b="1" dirty="0" smtClean="0">
                <a:solidFill>
                  <a:srgbClr val="000000"/>
                </a:solidFill>
                <a:latin typeface="Courier New"/>
                <a:ea typeface="Times New Roman"/>
              </a:rPr>
              <a:t>):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uk-UA" sz="2400" b="1" dirty="0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працюємо</a:t>
            </a:r>
            <a:r>
              <a:rPr lang="ru-RU" sz="2400" b="1" dirty="0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 з </a:t>
            </a:r>
            <a:r>
              <a:rPr lang="en-US" sz="2400" b="1" dirty="0">
                <a:solidFill>
                  <a:srgbClr val="008000"/>
                </a:solidFill>
                <a:latin typeface="Calibri" pitchFamily="34" charset="0"/>
                <a:cs typeface="Times New Roman" pitchFamily="18" charset="0"/>
              </a:rPr>
              <a:t> 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 err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][</a:t>
            </a:r>
            <a:r>
              <a:rPr lang="en-US" sz="2400" b="1" dirty="0" err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] 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6837363" y="1265238"/>
          <a:ext cx="1135064" cy="1135064"/>
        </p:xfrm>
        <a:graphic>
          <a:graphicData uri="http://schemas.openxmlformats.org/drawingml/2006/table">
            <a:tbl>
              <a:tblPr/>
              <a:tblGrid>
                <a:gridCol w="283766"/>
                <a:gridCol w="283766"/>
                <a:gridCol w="283766"/>
                <a:gridCol w="283766"/>
              </a:tblGrid>
              <a:tr h="283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2113" y="2455863"/>
            <a:ext cx="27238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 err="1" smtClean="0"/>
              <a:t>Побічна</a:t>
            </a:r>
            <a:r>
              <a:rPr lang="ru-RU" sz="2400" b="1" kern="0" dirty="0" smtClean="0"/>
              <a:t> </a:t>
            </a:r>
            <a:r>
              <a:rPr lang="ru-RU" sz="2400" b="1" kern="0" dirty="0" err="1" smtClean="0"/>
              <a:t>діагональ</a:t>
            </a:r>
            <a:r>
              <a:rPr lang="ru-RU" sz="2400" b="1" kern="0" dirty="0"/>
              <a:t>: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11200" y="2884488"/>
            <a:ext cx="5732463" cy="830262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 i </a:t>
            </a:r>
            <a:r>
              <a:rPr lang="ru-RU" sz="2400" b="1" dirty="0" err="1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ru-RU" sz="24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Courier New"/>
                <a:ea typeface="Times New Roman"/>
              </a:rPr>
              <a:t>range</a:t>
            </a:r>
            <a:r>
              <a:rPr lang="ru-RU" sz="2400" b="1" dirty="0" smtClean="0">
                <a:solidFill>
                  <a:srgbClr val="000000"/>
                </a:solidFill>
                <a:latin typeface="Courier New"/>
                <a:ea typeface="Times New Roman"/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Times New Roman"/>
              </a:rPr>
              <a:t>n</a:t>
            </a:r>
            <a:r>
              <a:rPr lang="ru-RU" sz="2400" b="1" dirty="0" smtClean="0">
                <a:solidFill>
                  <a:srgbClr val="000000"/>
                </a:solidFill>
                <a:latin typeface="Courier New"/>
                <a:ea typeface="Times New Roman"/>
              </a:rPr>
              <a:t>):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 </a:t>
            </a:r>
            <a:r>
              <a:rPr lang="uk-UA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працюємо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 з </a:t>
            </a:r>
            <a:r>
              <a:rPr lang="en-US" sz="2400" b="1" dirty="0">
                <a:solidFill>
                  <a:srgbClr val="008000"/>
                </a:solidFill>
                <a:latin typeface="Calibri" pitchFamily="34" charset="0"/>
                <a:cs typeface="Times New Roman" pitchFamily="18" charset="0"/>
              </a:rPr>
              <a:t> 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A[</a:t>
            </a:r>
            <a:r>
              <a:rPr lang="en-US" sz="2400" b="1" dirty="0" err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][n-1-i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] 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6837363" y="2903538"/>
          <a:ext cx="1135064" cy="1135064"/>
        </p:xfrm>
        <a:graphic>
          <a:graphicData uri="http://schemas.openxmlformats.org/drawingml/2006/table">
            <a:tbl>
              <a:tblPr/>
              <a:tblGrid>
                <a:gridCol w="283766"/>
                <a:gridCol w="283766"/>
                <a:gridCol w="283766"/>
                <a:gridCol w="283766"/>
              </a:tblGrid>
              <a:tr h="283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392113" y="4068763"/>
            <a:ext cx="4011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kern="0" dirty="0" smtClean="0"/>
              <a:t>Г</a:t>
            </a:r>
            <a:r>
              <a:rPr lang="uk-UA" sz="2400" b="1" kern="0" dirty="0" err="1" smtClean="0"/>
              <a:t>оловна</a:t>
            </a:r>
            <a:r>
              <a:rPr lang="ru-RU" sz="2400" b="1" kern="0" dirty="0" smtClean="0"/>
              <a:t> </a:t>
            </a:r>
            <a:r>
              <a:rPr lang="ru-RU" sz="2400" b="1" kern="0" dirty="0" err="1" smtClean="0"/>
              <a:t>діагональ</a:t>
            </a:r>
            <a:r>
              <a:rPr lang="ru-RU" sz="2400" b="1" kern="0" dirty="0" smtClean="0"/>
              <a:t> і </a:t>
            </a:r>
            <a:r>
              <a:rPr lang="ru-RU" sz="2400" b="1" kern="0" dirty="0" err="1" smtClean="0"/>
              <a:t>під</a:t>
            </a:r>
            <a:r>
              <a:rPr lang="ru-RU" sz="2400" b="1" kern="0" dirty="0" smtClean="0"/>
              <a:t> нею: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11200" y="4497388"/>
            <a:ext cx="5732463" cy="1200150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Times New Roman"/>
              </a:rPr>
              <a:t>range(n):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j </a:t>
            </a:r>
            <a:r>
              <a:rPr lang="en-US" sz="2400" b="1" dirty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 range(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</a:rPr>
              <a:t> </a:t>
            </a:r>
            <a:r>
              <a:rPr lang="en-US" sz="2400" b="1" dirty="0">
                <a:solidFill>
                  <a:srgbClr val="000000"/>
                </a:solidFill>
                <a:latin typeface="Courier New"/>
                <a:ea typeface="Times New Roman"/>
              </a:rPr>
              <a:t>i+</a:t>
            </a:r>
            <a:r>
              <a:rPr lang="en-US" sz="2400" b="1" dirty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Times New Roman"/>
              </a:rPr>
              <a:t> ):</a:t>
            </a:r>
            <a:endParaRPr lang="ru-RU" sz="2400" b="1" dirty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 работаем с </a:t>
            </a:r>
            <a:r>
              <a:rPr lang="en-US" sz="2400" b="1" dirty="0">
                <a:solidFill>
                  <a:srgbClr val="008000"/>
                </a:solidFill>
                <a:latin typeface="Calibri" pitchFamily="34" charset="0"/>
                <a:cs typeface="Times New Roman" pitchFamily="18" charset="0"/>
              </a:rPr>
              <a:t> 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A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2400" b="1" dirty="0" err="1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][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j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] 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6837363" y="4516438"/>
          <a:ext cx="1135064" cy="1135064"/>
        </p:xfrm>
        <a:graphic>
          <a:graphicData uri="http://schemas.openxmlformats.org/drawingml/2006/table">
            <a:tbl>
              <a:tblPr/>
              <a:tblGrid>
                <a:gridCol w="283766"/>
                <a:gridCol w="283766"/>
                <a:gridCol w="283766"/>
                <a:gridCol w="283766"/>
              </a:tblGrid>
              <a:tr h="283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7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66"/>
                    </a:solidFill>
                  </a:tcPr>
                </a:tc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711199" y="4530428"/>
            <a:ext cx="5732463" cy="1200150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Courier New"/>
                <a:ea typeface="Times New Roman"/>
              </a:rPr>
              <a:t>i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Times New Roman"/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Times New Roman"/>
              </a:rPr>
              <a:t> range(n):</a:t>
            </a:r>
            <a:endParaRPr lang="ru-RU" sz="2400" b="1" dirty="0" smtClean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Times New Roman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</a:rPr>
              <a:t>for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Times New Roman"/>
              </a:rPr>
              <a:t> j </a:t>
            </a:r>
            <a:r>
              <a:rPr lang="en-US" sz="2400" b="1" dirty="0" smtClean="0">
                <a:solidFill>
                  <a:srgbClr val="0000FF"/>
                </a:solidFill>
                <a:latin typeface="Courier New"/>
                <a:ea typeface="Times New Roman"/>
              </a:rPr>
              <a:t>in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Times New Roman"/>
              </a:rPr>
              <a:t> range(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  <a:ea typeface="Times New Roman"/>
              </a:rPr>
              <a:t> </a:t>
            </a:r>
            <a:r>
              <a:rPr lang="en-US" sz="2400" b="1" dirty="0" smtClean="0">
                <a:solidFill>
                  <a:srgbClr val="000000"/>
                </a:solidFill>
                <a:latin typeface="Courier New"/>
                <a:ea typeface="Times New Roman"/>
              </a:rPr>
              <a:t>i+</a:t>
            </a:r>
            <a:r>
              <a:rPr lang="en-US" sz="2400" b="1" dirty="0" smtClean="0">
                <a:solidFill>
                  <a:srgbClr val="00B0F0"/>
                </a:solidFill>
                <a:latin typeface="Courier New"/>
                <a:ea typeface="Times New Roman"/>
              </a:rPr>
              <a:t>1</a:t>
            </a:r>
            <a:r>
              <a:rPr lang="en-US" sz="2400" b="1" dirty="0" smtClean="0">
                <a:solidFill>
                  <a:srgbClr val="000000"/>
                </a:solidFill>
                <a:latin typeface="Calibri"/>
                <a:ea typeface="Times New Roman"/>
              </a:rPr>
              <a:t> ):</a:t>
            </a:r>
            <a:endParaRPr lang="ru-RU" sz="2400" b="1" dirty="0" smtClean="0">
              <a:solidFill>
                <a:srgbClr val="000000"/>
              </a:solidFill>
              <a:latin typeface="Courier New"/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#</a:t>
            </a:r>
            <a:r>
              <a:rPr lang="ru-RU" sz="2400" b="1" dirty="0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uk-UA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працюємо</a:t>
            </a:r>
            <a:r>
              <a:rPr lang="ru-RU" sz="2400" b="1" dirty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 з </a:t>
            </a:r>
            <a:r>
              <a:rPr lang="en-US" sz="2400" b="1" dirty="0" smtClean="0">
                <a:solidFill>
                  <a:srgbClr val="008000"/>
                </a:solidFill>
                <a:latin typeface="Calibri" pitchFamily="34" charset="0"/>
                <a:cs typeface="Times New Roman" pitchFamily="18" charset="0"/>
              </a:rPr>
              <a:t> </a:t>
            </a: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A</a:t>
            </a:r>
            <a:r>
              <a:rPr lang="ru-RU" sz="2400" b="1" dirty="0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[</a:t>
            </a:r>
            <a:r>
              <a:rPr lang="en-US" sz="2400" b="1" dirty="0" err="1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i</a:t>
            </a:r>
            <a:r>
              <a:rPr lang="ru-RU" sz="2400" b="1" dirty="0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][</a:t>
            </a: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j</a:t>
            </a:r>
            <a:r>
              <a:rPr lang="ru-RU" sz="2400" b="1" dirty="0" smtClean="0">
                <a:solidFill>
                  <a:srgbClr val="008000"/>
                </a:solidFill>
                <a:latin typeface="Courier New" pitchFamily="49" charset="0"/>
                <a:cs typeface="Times New Roman" pitchFamily="18" charset="0"/>
              </a:rPr>
              <a:t>] </a:t>
            </a:r>
            <a:endParaRPr lang="ru-RU" sz="2400" b="1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96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 animBg="1"/>
      <p:bldP spid="10" grpId="0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Обробка матриць в </a:t>
            </a:r>
            <a:r>
              <a:rPr lang="en-US" sz="3600" b="1" dirty="0" smtClean="0"/>
              <a:t>Python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036348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 smtClean="0"/>
              <a:t>І</a:t>
            </a:r>
            <a:r>
              <a:rPr lang="ru-RU" sz="2400" b="1" dirty="0" err="1" smtClean="0"/>
              <a:t>ніціалізація</a:t>
            </a:r>
            <a:r>
              <a:rPr lang="ru-RU" sz="2400" b="1" dirty="0" smtClean="0"/>
              <a:t> </a:t>
            </a:r>
            <a:r>
              <a:rPr lang="ru-RU" sz="2400" b="1" dirty="0" err="1"/>
              <a:t>елементів</a:t>
            </a:r>
            <a:r>
              <a:rPr lang="ru-RU" sz="2400" b="1" dirty="0"/>
              <a:t> </a:t>
            </a:r>
            <a:r>
              <a:rPr lang="ru-RU" sz="2400" b="1" dirty="0" err="1"/>
              <a:t>матриці</a:t>
            </a:r>
            <a:r>
              <a:rPr lang="ru-RU" sz="2400" b="1" dirty="0"/>
              <a:t> </a:t>
            </a:r>
            <a:r>
              <a:rPr lang="ru-RU" sz="2400" b="1" dirty="0" err="1"/>
              <a:t>випадковими</a:t>
            </a:r>
            <a:r>
              <a:rPr lang="ru-RU" sz="2400" b="1" dirty="0"/>
              <a:t> числами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" y="1785815"/>
            <a:ext cx="9047017" cy="29062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598" y="4835694"/>
            <a:ext cx="4390072" cy="14817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Овал 5"/>
          <p:cNvSpPr/>
          <p:nvPr/>
        </p:nvSpPr>
        <p:spPr>
          <a:xfrm>
            <a:off x="4043966" y="3683358"/>
            <a:ext cx="3812146" cy="463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8490" y="1656210"/>
            <a:ext cx="2346980" cy="463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4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Обробка матриць в </a:t>
            </a:r>
            <a:r>
              <a:rPr lang="en-US" sz="3600" b="1" dirty="0" smtClean="0"/>
              <a:t>Python</a:t>
            </a:r>
            <a:endParaRPr lang="ru-RU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968" y="926516"/>
            <a:ext cx="5758031" cy="59314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153" y="1955623"/>
            <a:ext cx="30001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solidFill>
                  <a:srgbClr val="0000CC"/>
                </a:solidFill>
              </a:rPr>
              <a:t>Задача</a:t>
            </a:r>
            <a:r>
              <a:rPr lang="ru-RU" sz="2200" dirty="0" smtClean="0"/>
              <a:t>.</a:t>
            </a:r>
          </a:p>
          <a:p>
            <a:r>
              <a:rPr lang="ru-RU" sz="2200" dirty="0" smtClean="0"/>
              <a:t>В </a:t>
            </a:r>
            <a:r>
              <a:rPr lang="ru-RU" sz="2200" dirty="0" err="1"/>
              <a:t>числовий</a:t>
            </a:r>
            <a:r>
              <a:rPr lang="ru-RU" sz="2200" dirty="0"/>
              <a:t> </a:t>
            </a:r>
            <a:r>
              <a:rPr lang="ru-RU" sz="2200" dirty="0" err="1"/>
              <a:t>матриці</a:t>
            </a:r>
            <a:r>
              <a:rPr lang="ru-RU" sz="2200" dirty="0"/>
              <a:t> </a:t>
            </a:r>
            <a:r>
              <a:rPr lang="ru-RU" sz="2200" dirty="0" err="1"/>
              <a:t>поміняти</a:t>
            </a:r>
            <a:r>
              <a:rPr lang="ru-RU" sz="2200" dirty="0"/>
              <a:t> </a:t>
            </a:r>
            <a:r>
              <a:rPr lang="ru-RU" sz="2200" dirty="0" err="1"/>
              <a:t>місцями</a:t>
            </a:r>
            <a:r>
              <a:rPr lang="ru-RU" sz="2200" dirty="0"/>
              <a:t> два </a:t>
            </a:r>
            <a:r>
              <a:rPr lang="ru-RU" sz="2200" dirty="0" err="1" smtClean="0"/>
              <a:t>стовпці</a:t>
            </a:r>
            <a:r>
              <a:rPr lang="ru-RU" sz="2200" dirty="0" smtClean="0"/>
              <a:t>, </a:t>
            </a:r>
            <a:r>
              <a:rPr lang="ru-RU" sz="2200" dirty="0" err="1" smtClean="0"/>
              <a:t>індекси</a:t>
            </a:r>
            <a:r>
              <a:rPr lang="ru-RU" sz="2200" dirty="0" smtClean="0"/>
              <a:t> </a:t>
            </a:r>
            <a:r>
              <a:rPr lang="ru-RU" sz="2200" dirty="0" err="1" smtClean="0"/>
              <a:t>яких</a:t>
            </a:r>
            <a:r>
              <a:rPr lang="ru-RU" sz="2200" dirty="0" smtClean="0"/>
              <a:t> </a:t>
            </a:r>
            <a:r>
              <a:rPr lang="ru-RU" sz="2200" dirty="0" err="1" smtClean="0"/>
              <a:t>вводяться</a:t>
            </a:r>
            <a:r>
              <a:rPr lang="ru-RU" sz="2200" dirty="0" smtClean="0"/>
              <a:t> з </a:t>
            </a:r>
            <a:r>
              <a:rPr lang="ru-RU" sz="2200" dirty="0" err="1" smtClean="0"/>
              <a:t>клавіатури</a:t>
            </a:r>
            <a:endParaRPr lang="ru-RU" sz="2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3" y="4149729"/>
            <a:ext cx="3295816" cy="2051338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4851" y="926516"/>
            <a:ext cx="878502" cy="824606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3567448" y="5460643"/>
            <a:ext cx="5177307" cy="3606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99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37"/>
            <a:ext cx="9144000" cy="6858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61257" y="326622"/>
            <a:ext cx="8753651" cy="3785652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uk-UA" sz="6000" b="1" dirty="0">
                <a:ln/>
                <a:solidFill>
                  <a:prstClr val="white"/>
                </a:solidFill>
              </a:rPr>
              <a:t>Лекція </a:t>
            </a:r>
            <a:r>
              <a:rPr lang="en-US" sz="6000" b="1" dirty="0" smtClean="0">
                <a:ln/>
                <a:solidFill>
                  <a:prstClr val="white"/>
                </a:solidFill>
              </a:rPr>
              <a:t>9</a:t>
            </a:r>
            <a:endParaRPr lang="uk-UA" sz="6000" b="1" dirty="0">
              <a:ln/>
              <a:solidFill>
                <a:prstClr val="white"/>
              </a:solidFill>
            </a:endParaRPr>
          </a:p>
          <a:p>
            <a:pPr algn="ctr"/>
            <a:r>
              <a:rPr lang="uk-UA" sz="6000" b="1" dirty="0" smtClean="0">
                <a:ln/>
                <a:solidFill>
                  <a:prstClr val="white"/>
                </a:solidFill>
              </a:rPr>
              <a:t>Обробка вкладених списків</a:t>
            </a:r>
            <a:endParaRPr lang="en-US" sz="6000" b="1" dirty="0" smtClean="0">
              <a:ln/>
              <a:solidFill>
                <a:prstClr val="white"/>
              </a:solidFill>
            </a:endParaRPr>
          </a:p>
          <a:p>
            <a:pPr algn="ctr"/>
            <a:r>
              <a:rPr lang="en-US" sz="6000" b="1" dirty="0" smtClean="0">
                <a:ln/>
                <a:solidFill>
                  <a:prstClr val="white"/>
                </a:solidFill>
              </a:rPr>
              <a:t>(</a:t>
            </a:r>
            <a:r>
              <a:rPr lang="uk-UA" sz="6000" b="1" dirty="0" smtClean="0">
                <a:ln/>
                <a:solidFill>
                  <a:prstClr val="white"/>
                </a:solidFill>
              </a:rPr>
              <a:t>матриці</a:t>
            </a:r>
            <a:r>
              <a:rPr lang="en-US" sz="6000" b="1" dirty="0" smtClean="0">
                <a:ln/>
                <a:solidFill>
                  <a:prstClr val="white"/>
                </a:solidFill>
              </a:rPr>
              <a:t>)</a:t>
            </a:r>
            <a:endParaRPr lang="uk-UA" sz="6000" b="1" dirty="0">
              <a:ln/>
              <a:solidFill>
                <a:prstClr val="white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9F0E5-0F1A-4D65-BA97-F5355F46B238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/63</a:t>
            </a:r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75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Обробка матриць в </a:t>
            </a:r>
            <a:r>
              <a:rPr lang="en-US" sz="3600" b="1" dirty="0" smtClean="0"/>
              <a:t>Python</a:t>
            </a:r>
            <a:endParaRPr lang="ru-RU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07959"/>
            <a:ext cx="9144001" cy="57117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7718" y="0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Обробка матриць в </a:t>
            </a:r>
            <a:r>
              <a:rPr lang="en-US" sz="3600" b="1" dirty="0" smtClean="0"/>
              <a:t>Python</a:t>
            </a:r>
            <a:endParaRPr lang="ru-RU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324"/>
            <a:ext cx="9144000" cy="567502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0596" y="-61278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0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Обробка матриць в </a:t>
            </a:r>
            <a:r>
              <a:rPr lang="en-US" sz="3600" b="1" dirty="0" smtClean="0"/>
              <a:t>Python</a:t>
            </a:r>
            <a:endParaRPr lang="ru-RU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94" y="1715217"/>
            <a:ext cx="4919729" cy="3042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3307" y="1040093"/>
            <a:ext cx="6225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Результат роботи програми </a:t>
            </a:r>
            <a:r>
              <a:rPr lang="en-US" sz="2400" dirty="0" smtClean="0"/>
              <a:t>matrsortcolumn.py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7515" y="1089455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Множення матриць </a:t>
            </a:r>
            <a:r>
              <a:rPr lang="uk-UA" sz="3600" b="1" dirty="0" smtClean="0"/>
              <a:t>в </a:t>
            </a:r>
            <a:r>
              <a:rPr lang="en-US" sz="3600" b="1" dirty="0" smtClean="0"/>
              <a:t>Python</a:t>
            </a:r>
            <a:endParaRPr lang="ru-RU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0596" y="-61278"/>
            <a:ext cx="878502" cy="8246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2" y="972261"/>
            <a:ext cx="8938946" cy="563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71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Обробка матриць в </a:t>
            </a:r>
            <a:r>
              <a:rPr lang="en-US" sz="3600" b="1" dirty="0" smtClean="0"/>
              <a:t>Python</a:t>
            </a:r>
            <a:endParaRPr lang="ru-RU" sz="36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16353"/>
            <a:ext cx="8770513" cy="684164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6777" y="646331"/>
            <a:ext cx="878502" cy="8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2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791" y="89137"/>
            <a:ext cx="7572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Множення </a:t>
            </a:r>
            <a:r>
              <a:rPr lang="uk-UA" sz="3600" b="1" dirty="0" smtClean="0"/>
              <a:t>матриць </a:t>
            </a:r>
            <a:r>
              <a:rPr lang="uk-UA" sz="3600" b="1" dirty="0" smtClean="0"/>
              <a:t>в </a:t>
            </a:r>
            <a:r>
              <a:rPr lang="en-US" sz="3600" b="1" dirty="0" smtClean="0"/>
              <a:t>Python</a:t>
            </a:r>
            <a:endParaRPr lang="ru-RU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8998" y="0"/>
            <a:ext cx="878502" cy="82460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" y="1871764"/>
            <a:ext cx="4597892" cy="48010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110" y="0"/>
            <a:ext cx="3388231" cy="6741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8998" y="1040767"/>
            <a:ext cx="3837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/>
              <a:t>Результат роботи програми </a:t>
            </a:r>
          </a:p>
          <a:p>
            <a:pPr algn="ctr"/>
            <a:r>
              <a:rPr lang="en-US" sz="2400" dirty="0" smtClean="0"/>
              <a:t>matrmultip.py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82450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042988" y="5300663"/>
            <a:ext cx="227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r>
              <a:rPr lang="uk-UA" sz="1200">
                <a:solidFill>
                  <a:prstClr val="black"/>
                </a:solidFill>
                <a:latin typeface="Arial" charset="0"/>
                <a:cs typeface="Times New Roman" pitchFamily="18" charset="0"/>
              </a:rPr>
              <a:t>:</a:t>
            </a:r>
            <a:endParaRPr lang="ru-RU" sz="900">
              <a:solidFill>
                <a:prstClr val="black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15900" algn="l"/>
              </a:tabLst>
            </a:pPr>
            <a:endParaRPr lang="ru-RU">
              <a:solidFill>
                <a:prstClr val="black"/>
              </a:solidFill>
              <a:latin typeface="Arial" charset="0"/>
            </a:endParaRPr>
          </a:p>
        </p:txBody>
      </p:sp>
      <p:pic>
        <p:nvPicPr>
          <p:cNvPr id="41992" name="Picture 8" descr="ANd9GcQp2EngoVy2C7KfXBJFiSMbrA79a4wclNq4Cj-cRuAwVWqtGhLaow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96838" y="-88617"/>
            <a:ext cx="1366838" cy="1079500"/>
          </a:xfrm>
          <a:prstGeom prst="rect">
            <a:avLst/>
          </a:prstGeom>
          <a:noFill/>
        </p:spPr>
      </p:pic>
      <p:sp>
        <p:nvSpPr>
          <p:cNvPr id="8" name="Прямоугольник 1"/>
          <p:cNvSpPr/>
          <p:nvPr/>
        </p:nvSpPr>
        <p:spPr>
          <a:xfrm>
            <a:off x="1187624" y="143203"/>
            <a:ext cx="7200800" cy="584775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lvl="0" algn="ctr" eaLnBrk="1" hangingPunct="1"/>
            <a:r>
              <a:rPr lang="uk-UA" sz="3200" b="1" dirty="0" smtClean="0">
                <a:solidFill>
                  <a:srgbClr val="FF0000"/>
                </a:solidFill>
                <a:latin typeface="Arial" charset="0"/>
              </a:rPr>
              <a:t>Завдання для самостійної роботи</a:t>
            </a:r>
            <a:endParaRPr lang="uk-UA" sz="32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48105" y="1222703"/>
            <a:ext cx="873831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 err="1"/>
              <a:t>Знайти</a:t>
            </a:r>
            <a:r>
              <a:rPr lang="ru-RU" sz="2000" dirty="0"/>
              <a:t> </a:t>
            </a:r>
            <a:r>
              <a:rPr lang="ru-RU" sz="2000" dirty="0" err="1"/>
              <a:t>середнє</a:t>
            </a:r>
            <a:r>
              <a:rPr lang="ru-RU" sz="2000" dirty="0"/>
              <a:t> </a:t>
            </a:r>
            <a:r>
              <a:rPr lang="ru-RU" sz="2000" dirty="0" err="1"/>
              <a:t>арифметичне</a:t>
            </a:r>
            <a:r>
              <a:rPr lang="ru-RU" sz="2000" dirty="0"/>
              <a:t> </a:t>
            </a:r>
            <a:r>
              <a:rPr lang="ru-RU" sz="2000" dirty="0" err="1"/>
              <a:t>невід'ємних</a:t>
            </a:r>
            <a:r>
              <a:rPr lang="ru-RU" sz="2000" dirty="0"/>
              <a:t> </a:t>
            </a:r>
            <a:r>
              <a:rPr lang="ru-RU" sz="2000" dirty="0" err="1"/>
              <a:t>елементів</a:t>
            </a:r>
            <a:r>
              <a:rPr lang="ru-RU" sz="2000" dirty="0"/>
              <a:t> </a:t>
            </a:r>
            <a:r>
              <a:rPr lang="ru-RU" sz="2000" dirty="0" err="1" smtClean="0"/>
              <a:t>матриці</a:t>
            </a:r>
            <a:r>
              <a:rPr lang="ru-RU" sz="2000" dirty="0" smtClean="0"/>
              <a:t>.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 err="1" smtClean="0"/>
              <a:t>Замінити</a:t>
            </a:r>
            <a:r>
              <a:rPr lang="ru-RU" sz="2000" dirty="0" smtClean="0"/>
              <a:t> </a:t>
            </a:r>
            <a:r>
              <a:rPr lang="ru-RU" sz="2000" dirty="0"/>
              <a:t>в </a:t>
            </a:r>
            <a:r>
              <a:rPr lang="ru-RU" sz="2000" dirty="0" err="1"/>
              <a:t>матриці</a:t>
            </a:r>
            <a:r>
              <a:rPr lang="ru-RU" sz="2000" dirty="0"/>
              <a:t> на 1 </a:t>
            </a:r>
            <a:r>
              <a:rPr lang="ru-RU" sz="2000" dirty="0" err="1"/>
              <a:t>кожен</a:t>
            </a:r>
            <a:r>
              <a:rPr lang="ru-RU" sz="2000" dirty="0"/>
              <a:t> </a:t>
            </a:r>
            <a:r>
              <a:rPr lang="ru-RU" sz="2000" dirty="0" err="1" smtClean="0"/>
              <a:t>додатний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</a:t>
            </a:r>
            <a:r>
              <a:rPr lang="ru-RU" sz="2000" dirty="0"/>
              <a:t>, на 0 - </a:t>
            </a:r>
            <a:r>
              <a:rPr lang="ru-RU" sz="2000" dirty="0" err="1" smtClean="0"/>
              <a:t>кожний</a:t>
            </a:r>
            <a:r>
              <a:rPr lang="ru-RU" sz="2000" dirty="0" smtClean="0"/>
              <a:t> </a:t>
            </a:r>
            <a:r>
              <a:rPr lang="ru-RU" sz="2000" dirty="0" err="1" smtClean="0"/>
              <a:t>від</a:t>
            </a:r>
            <a:r>
              <a:rPr lang="en-US" sz="2000" dirty="0" smtClean="0"/>
              <a:t>’</a:t>
            </a:r>
            <a:r>
              <a:rPr lang="uk-UA" sz="2000" dirty="0" smtClean="0"/>
              <a:t>ємний</a:t>
            </a:r>
            <a:r>
              <a:rPr lang="ru-RU" sz="2000" dirty="0" smtClean="0"/>
              <a:t>.</a:t>
            </a:r>
            <a:endParaRPr lang="ru-RU" sz="20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z="2000" dirty="0" err="1"/>
              <a:t>Знайти</a:t>
            </a:r>
            <a:r>
              <a:rPr lang="ru-RU" sz="2000" dirty="0"/>
              <a:t> </a:t>
            </a:r>
            <a:r>
              <a:rPr lang="ru-RU" sz="2000" dirty="0" err="1" smtClean="0"/>
              <a:t>добуток</a:t>
            </a:r>
            <a:r>
              <a:rPr lang="ru-RU" sz="2000" dirty="0" smtClean="0"/>
              <a:t> </a:t>
            </a:r>
            <a:r>
              <a:rPr lang="ru-RU" sz="2000" dirty="0" err="1" smtClean="0"/>
              <a:t>елементів</a:t>
            </a:r>
            <a:r>
              <a:rPr lang="ru-RU" sz="2000" dirty="0"/>
              <a:t>, </a:t>
            </a:r>
            <a:r>
              <a:rPr lang="ru-RU" sz="2000" dirty="0" err="1"/>
              <a:t>розташованих</a:t>
            </a:r>
            <a:r>
              <a:rPr lang="ru-RU" sz="2000" dirty="0"/>
              <a:t> </a:t>
            </a:r>
            <a:r>
              <a:rPr lang="ru-RU" sz="2000" dirty="0" err="1"/>
              <a:t>вище</a:t>
            </a:r>
            <a:r>
              <a:rPr lang="ru-RU" sz="2000" dirty="0"/>
              <a:t> </a:t>
            </a:r>
            <a:r>
              <a:rPr lang="ru-RU" sz="2000" dirty="0" err="1"/>
              <a:t>побічної</a:t>
            </a:r>
            <a:r>
              <a:rPr lang="ru-RU" sz="2000" dirty="0"/>
              <a:t> </a:t>
            </a:r>
            <a:r>
              <a:rPr lang="ru-RU" sz="2000" dirty="0" err="1"/>
              <a:t>діагоналі</a:t>
            </a:r>
            <a:r>
              <a:rPr lang="ru-RU" sz="2000" dirty="0"/>
              <a:t> </a:t>
            </a:r>
            <a:r>
              <a:rPr lang="ru-RU" sz="2000" dirty="0" err="1"/>
              <a:t>квадратної</a:t>
            </a:r>
            <a:r>
              <a:rPr lang="ru-RU" sz="2000" dirty="0"/>
              <a:t> </a:t>
            </a:r>
            <a:r>
              <a:rPr lang="ru-RU" sz="2000" dirty="0" err="1" smtClean="0"/>
              <a:t>матриці</a:t>
            </a:r>
            <a:r>
              <a:rPr lang="ru-RU" sz="2000" dirty="0" smtClean="0"/>
              <a:t>.</a:t>
            </a:r>
            <a:endParaRPr lang="ru-RU" sz="2000" dirty="0"/>
          </a:p>
          <a:p>
            <a:pPr marL="360363" indent="-360363">
              <a:spcAft>
                <a:spcPts val="1200"/>
              </a:spcAft>
            </a:pPr>
            <a:r>
              <a:rPr lang="ru-RU" sz="2000" dirty="0" smtClean="0">
                <a:solidFill>
                  <a:srgbClr val="FF0000"/>
                </a:solidFill>
              </a:rPr>
              <a:t>4*. </a:t>
            </a:r>
            <a:r>
              <a:rPr lang="ru-RU" sz="2000" dirty="0" err="1" smtClean="0"/>
              <a:t>Магічним</a:t>
            </a:r>
            <a:r>
              <a:rPr lang="ru-RU" sz="2000" dirty="0" smtClean="0"/>
              <a:t> </a:t>
            </a:r>
            <a:r>
              <a:rPr lang="ru-RU" sz="2000" dirty="0"/>
              <a:t>квадратом порядку п </a:t>
            </a:r>
            <a:r>
              <a:rPr lang="ru-RU" sz="2000" dirty="0" err="1"/>
              <a:t>називається</a:t>
            </a:r>
            <a:r>
              <a:rPr lang="ru-RU" sz="2000" dirty="0"/>
              <a:t> </a:t>
            </a:r>
            <a:r>
              <a:rPr lang="ru-RU" sz="2000" dirty="0" err="1"/>
              <a:t>квадратна</a:t>
            </a:r>
            <a:r>
              <a:rPr lang="ru-RU" sz="2000" dirty="0"/>
              <a:t> </a:t>
            </a:r>
            <a:r>
              <a:rPr lang="ru-RU" sz="2000" dirty="0" err="1"/>
              <a:t>матриця</a:t>
            </a:r>
            <a:r>
              <a:rPr lang="ru-RU" sz="2000" dirty="0"/>
              <a:t> </a:t>
            </a:r>
            <a:r>
              <a:rPr lang="ru-RU" sz="2000" dirty="0" err="1"/>
              <a:t>розміру</a:t>
            </a:r>
            <a:r>
              <a:rPr lang="ru-RU" sz="2000" dirty="0"/>
              <a:t> </a:t>
            </a:r>
            <a:r>
              <a:rPr lang="ru-RU" sz="2000" dirty="0" smtClean="0"/>
              <a:t>   </a:t>
            </a:r>
            <a:r>
              <a:rPr lang="en-US" sz="2000" dirty="0" smtClean="0"/>
              <a:t>n </a:t>
            </a:r>
            <a:r>
              <a:rPr lang="ru-RU" sz="2000" dirty="0" smtClean="0"/>
              <a:t>х</a:t>
            </a:r>
            <a:r>
              <a:rPr lang="en-US" sz="2000" dirty="0" smtClean="0"/>
              <a:t> n</a:t>
            </a:r>
            <a:r>
              <a:rPr lang="ru-RU" sz="2000" dirty="0" smtClean="0"/>
              <a:t>, </a:t>
            </a:r>
            <a:r>
              <a:rPr lang="ru-RU" sz="2000" dirty="0" err="1"/>
              <a:t>складена</a:t>
            </a:r>
            <a:r>
              <a:rPr lang="ru-RU" sz="2000" dirty="0"/>
              <a:t> з чисел 1, 2, ..., </a:t>
            </a:r>
            <a:r>
              <a:rPr lang="en-GB" sz="2000" dirty="0"/>
              <a:t>n</a:t>
            </a:r>
            <a:r>
              <a:rPr lang="en-GB" sz="2000" baseline="30000" dirty="0"/>
              <a:t>2</a:t>
            </a:r>
            <a:r>
              <a:rPr lang="en-GB" sz="2000" dirty="0"/>
              <a:t> </a:t>
            </a:r>
            <a:r>
              <a:rPr lang="ru-RU" sz="2000" dirty="0"/>
              <a:t>так,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суми</a:t>
            </a:r>
            <a:r>
              <a:rPr lang="ru-RU" sz="2000" dirty="0"/>
              <a:t> по кожному </a:t>
            </a:r>
            <a:r>
              <a:rPr lang="uk-UA" sz="2000" dirty="0" smtClean="0"/>
              <a:t>стовпцю </a:t>
            </a:r>
            <a:r>
              <a:rPr lang="ru-RU" sz="2000" dirty="0" smtClean="0"/>
              <a:t>, </a:t>
            </a:r>
            <a:r>
              <a:rPr lang="ru-RU" sz="2000" dirty="0"/>
              <a:t>кожному рядку і </a:t>
            </a:r>
            <a:r>
              <a:rPr lang="ru-RU" sz="2000" dirty="0" err="1"/>
              <a:t>кожній</a:t>
            </a:r>
            <a:r>
              <a:rPr lang="ru-RU" sz="2000" dirty="0"/>
              <a:t> з </a:t>
            </a:r>
            <a:r>
              <a:rPr lang="ru-RU" sz="2000" dirty="0" err="1"/>
              <a:t>двох</a:t>
            </a:r>
            <a:r>
              <a:rPr lang="ru-RU" sz="2000" dirty="0"/>
              <a:t> великих </a:t>
            </a:r>
            <a:r>
              <a:rPr lang="ru-RU" sz="2000" dirty="0" err="1"/>
              <a:t>діагоналей</a:t>
            </a:r>
            <a:r>
              <a:rPr lang="ru-RU" sz="2000" dirty="0"/>
              <a:t> </a:t>
            </a:r>
            <a:r>
              <a:rPr lang="ru-RU" sz="2000" dirty="0" err="1"/>
              <a:t>рівні</a:t>
            </a:r>
            <a:r>
              <a:rPr lang="ru-RU" sz="2000" dirty="0"/>
              <a:t> </a:t>
            </a:r>
            <a:r>
              <a:rPr lang="ru-RU" sz="2000" dirty="0" err="1"/>
              <a:t>між</a:t>
            </a:r>
            <a:r>
              <a:rPr lang="ru-RU" sz="2000" dirty="0"/>
              <a:t> собою. </a:t>
            </a:r>
            <a:r>
              <a:rPr lang="ru-RU" sz="2000" dirty="0" err="1"/>
              <a:t>Побудувати</a:t>
            </a:r>
            <a:r>
              <a:rPr lang="ru-RU" sz="2000" dirty="0"/>
              <a:t> </a:t>
            </a:r>
            <a:r>
              <a:rPr lang="ru-RU" sz="2000" dirty="0" err="1"/>
              <a:t>такий</a:t>
            </a:r>
            <a:r>
              <a:rPr lang="ru-RU" sz="2000" dirty="0"/>
              <a:t> квадрат.</a:t>
            </a:r>
          </a:p>
        </p:txBody>
      </p:sp>
    </p:spTree>
    <p:extLst>
      <p:ext uri="{BB962C8B-B14F-4D97-AF65-F5344CB8AC3E}">
        <p14:creationId xmlns:p14="http://schemas.microsoft.com/office/powerpoint/2010/main" val="13586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9895"/>
            <a:ext cx="9144000" cy="266319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r"/>
            <a:r>
              <a:rPr lang="uk-UA" sz="3000" dirty="0">
                <a:solidFill>
                  <a:srgbClr val="0000CC"/>
                </a:solidFill>
              </a:rPr>
              <a:t>Якщо ви хочете, щоб код було </a:t>
            </a:r>
            <a:r>
              <a:rPr lang="uk-UA" sz="3000" b="1" dirty="0">
                <a:solidFill>
                  <a:srgbClr val="0000CC"/>
                </a:solidFill>
              </a:rPr>
              <a:t>легко і швидко писати </a:t>
            </a:r>
            <a:r>
              <a:rPr lang="uk-UA" sz="3000" dirty="0">
                <a:solidFill>
                  <a:srgbClr val="0000CC"/>
                </a:solidFill>
              </a:rPr>
              <a:t>- робіть його зручним </a:t>
            </a:r>
            <a:r>
              <a:rPr lang="uk-UA" sz="3000" b="1" dirty="0">
                <a:solidFill>
                  <a:srgbClr val="FF0000"/>
                </a:solidFill>
              </a:rPr>
              <a:t>для читання</a:t>
            </a:r>
            <a:r>
              <a:rPr lang="uk-UA" sz="3000" dirty="0">
                <a:solidFill>
                  <a:srgbClr val="0000CC"/>
                </a:solidFill>
              </a:rPr>
              <a:t>.</a:t>
            </a:r>
            <a:r>
              <a:rPr lang="ru-RU" sz="3000" dirty="0">
                <a:solidFill>
                  <a:srgbClr val="0000CC"/>
                </a:solidFill>
              </a:rPr>
              <a:t/>
            </a:r>
            <a:br>
              <a:rPr lang="ru-RU" sz="3000" dirty="0">
                <a:solidFill>
                  <a:srgbClr val="0000CC"/>
                </a:solidFill>
              </a:rPr>
            </a:br>
            <a:r>
              <a:rPr lang="uk-UA" sz="3000" i="1" dirty="0" err="1"/>
              <a:t>Robert</a:t>
            </a:r>
            <a:r>
              <a:rPr lang="uk-UA" sz="3000" i="1" dirty="0"/>
              <a:t> C. </a:t>
            </a:r>
            <a:r>
              <a:rPr lang="uk-UA" sz="3000" i="1" dirty="0" err="1"/>
              <a:t>Martin</a:t>
            </a:r>
            <a:endParaRPr lang="ru-RU" sz="3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442" y="2903085"/>
            <a:ext cx="3200758" cy="297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07220"/>
            <a:ext cx="9143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err="1" smtClean="0"/>
              <a:t>Зміст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9571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Поняття матриць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942825"/>
            <a:ext cx="9144000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/>
              <a:t>Матрицею в </a:t>
            </a:r>
            <a:r>
              <a:rPr lang="ru-RU" sz="2200" dirty="0" err="1"/>
              <a:t>математиці</a:t>
            </a:r>
            <a:r>
              <a:rPr lang="ru-RU" sz="2200" dirty="0"/>
              <a:t> </a:t>
            </a:r>
            <a:r>
              <a:rPr lang="ru-RU" sz="2200" dirty="0" err="1"/>
              <a:t>називають</a:t>
            </a:r>
            <a:r>
              <a:rPr lang="ru-RU" sz="2200" dirty="0"/>
              <a:t> </a:t>
            </a:r>
            <a:r>
              <a:rPr lang="ru-RU" sz="2200" dirty="0" err="1"/>
              <a:t>об'єкт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записується</a:t>
            </a:r>
            <a:r>
              <a:rPr lang="ru-RU" sz="2200" dirty="0"/>
              <a:t> у </a:t>
            </a:r>
            <a:r>
              <a:rPr lang="ru-RU" sz="2200" dirty="0" err="1"/>
              <a:t>вигляді</a:t>
            </a:r>
            <a:r>
              <a:rPr lang="ru-RU" sz="2200" dirty="0"/>
              <a:t> </a:t>
            </a:r>
            <a:r>
              <a:rPr lang="ru-RU" sz="2200" dirty="0" err="1"/>
              <a:t>прямокутної</a:t>
            </a:r>
            <a:r>
              <a:rPr lang="ru-RU" sz="2200" dirty="0"/>
              <a:t> </a:t>
            </a:r>
            <a:r>
              <a:rPr lang="ru-RU" sz="2200" dirty="0" err="1"/>
              <a:t>таблиці</a:t>
            </a:r>
            <a:r>
              <a:rPr lang="ru-RU" sz="2200" dirty="0"/>
              <a:t>, </a:t>
            </a:r>
            <a:r>
              <a:rPr lang="ru-RU" sz="2200" dirty="0" err="1"/>
              <a:t>елементами</a:t>
            </a:r>
            <a:r>
              <a:rPr lang="ru-RU" sz="2200" dirty="0"/>
              <a:t> </a:t>
            </a:r>
            <a:r>
              <a:rPr lang="ru-RU" sz="2200" dirty="0" err="1"/>
              <a:t>якої</a:t>
            </a:r>
            <a:r>
              <a:rPr lang="ru-RU" sz="2200" dirty="0"/>
              <a:t> є числа (</a:t>
            </a:r>
            <a:r>
              <a:rPr lang="ru-RU" sz="2200" dirty="0" err="1"/>
              <a:t>можуть</a:t>
            </a:r>
            <a:r>
              <a:rPr lang="ru-RU" sz="2200" dirty="0"/>
              <a:t> бути як </a:t>
            </a:r>
            <a:r>
              <a:rPr lang="uk-UA" sz="2200" dirty="0" smtClean="0"/>
              <a:t>цілі, </a:t>
            </a:r>
            <a:r>
              <a:rPr lang="ru-RU" sz="2200" dirty="0" err="1" smtClean="0"/>
              <a:t>дійсні</a:t>
            </a:r>
            <a:r>
              <a:rPr lang="ru-RU" sz="2200" dirty="0"/>
              <a:t>, так і </a:t>
            </a:r>
            <a:r>
              <a:rPr lang="ru-RU" sz="2200" dirty="0" err="1"/>
              <a:t>комплексні</a:t>
            </a:r>
            <a:r>
              <a:rPr lang="ru-RU" sz="2200" dirty="0"/>
              <a:t>). Приклад </a:t>
            </a:r>
            <a:r>
              <a:rPr lang="ru-RU" sz="2200" dirty="0" err="1"/>
              <a:t>матриці</a:t>
            </a:r>
            <a:r>
              <a:rPr lang="ru-RU" sz="2200" dirty="0"/>
              <a:t> </a:t>
            </a:r>
            <a:r>
              <a:rPr lang="ru-RU" sz="2200" dirty="0" smtClean="0"/>
              <a:t>: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167709"/>
              </p:ext>
            </p:extLst>
          </p:nvPr>
        </p:nvGraphicFramePr>
        <p:xfrm>
          <a:off x="2943225" y="2057628"/>
          <a:ext cx="1743075" cy="802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Уравнение" r:id="rId3" imgW="685800" imgH="393480" progId="Equation.3">
                  <p:embed/>
                </p:oleObj>
              </mc:Choice>
              <mc:Fallback>
                <p:oleObj name="Уравнение" r:id="rId3" imgW="6858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3225" y="2057628"/>
                        <a:ext cx="1743075" cy="802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0" y="2819856"/>
            <a:ext cx="9144000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/>
              <a:t>У </a:t>
            </a:r>
            <a:r>
              <a:rPr lang="ru-RU" sz="2200" dirty="0" err="1"/>
              <a:t>загальному</a:t>
            </a:r>
            <a:r>
              <a:rPr lang="ru-RU" sz="2200" dirty="0"/>
              <a:t> </a:t>
            </a:r>
            <a:r>
              <a:rPr lang="ru-RU" sz="2200" dirty="0" err="1"/>
              <a:t>вигляді</a:t>
            </a:r>
            <a:r>
              <a:rPr lang="ru-RU" sz="2200" dirty="0"/>
              <a:t> </a:t>
            </a:r>
            <a:r>
              <a:rPr lang="ru-RU" sz="2200" dirty="0" err="1"/>
              <a:t>матриця</a:t>
            </a:r>
            <a:r>
              <a:rPr lang="ru-RU" sz="2200" dirty="0"/>
              <a:t> </a:t>
            </a:r>
            <a:r>
              <a:rPr lang="ru-RU" sz="2200" dirty="0" err="1"/>
              <a:t>записується</a:t>
            </a:r>
            <a:r>
              <a:rPr lang="ru-RU" sz="2200" dirty="0"/>
              <a:t> так:</a:t>
            </a:r>
            <a:endParaRPr lang="ru-RU" sz="2200" dirty="0" smtClean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49770"/>
              </p:ext>
            </p:extLst>
          </p:nvPr>
        </p:nvGraphicFramePr>
        <p:xfrm>
          <a:off x="2355850" y="3257550"/>
          <a:ext cx="3087688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Уравнение" r:id="rId5" imgW="1396800" imgH="799920" progId="Equation.3">
                  <p:embed/>
                </p:oleObj>
              </mc:Choice>
              <mc:Fallback>
                <p:oleObj name="Уравнение" r:id="rId5" imgW="1396800" imgH="7999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5850" y="3257550"/>
                        <a:ext cx="3087688" cy="176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0" y="5032832"/>
            <a:ext cx="9144000" cy="144655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200" dirty="0" smtClean="0"/>
              <a:t>Подана </a:t>
            </a:r>
            <a:r>
              <a:rPr lang="ru-RU" sz="2200" dirty="0" err="1"/>
              <a:t>вище</a:t>
            </a:r>
            <a:r>
              <a:rPr lang="ru-RU" sz="2200" dirty="0"/>
              <a:t> </a:t>
            </a:r>
            <a:r>
              <a:rPr lang="ru-RU" sz="2200" dirty="0" err="1"/>
              <a:t>матриця</a:t>
            </a:r>
            <a:r>
              <a:rPr lang="ru-RU" sz="2200" dirty="0"/>
              <a:t> </a:t>
            </a:r>
            <a:r>
              <a:rPr lang="ru-RU" sz="2200" dirty="0" err="1"/>
              <a:t>складається</a:t>
            </a:r>
            <a:r>
              <a:rPr lang="ru-RU" sz="2200" dirty="0"/>
              <a:t> з </a:t>
            </a:r>
            <a:r>
              <a:rPr lang="ru-RU" sz="2200" i="1" dirty="0"/>
              <a:t>i-</a:t>
            </a:r>
            <a:r>
              <a:rPr lang="ru-RU" sz="2200" dirty="0" err="1"/>
              <a:t>рядків</a:t>
            </a:r>
            <a:r>
              <a:rPr lang="ru-RU" sz="2200" dirty="0"/>
              <a:t> і </a:t>
            </a:r>
            <a:r>
              <a:rPr lang="ru-RU" sz="2200" i="1" dirty="0"/>
              <a:t>j</a:t>
            </a:r>
            <a:r>
              <a:rPr lang="ru-RU" sz="2200" dirty="0"/>
              <a:t>-</a:t>
            </a:r>
            <a:r>
              <a:rPr lang="ru-RU" sz="2200" dirty="0" err="1"/>
              <a:t>стовпців</a:t>
            </a:r>
            <a:r>
              <a:rPr lang="ru-RU" sz="2200" dirty="0"/>
              <a:t>. </a:t>
            </a:r>
            <a:r>
              <a:rPr lang="ru-RU" sz="2200" dirty="0" err="1"/>
              <a:t>Кожен</a:t>
            </a:r>
            <a:r>
              <a:rPr lang="ru-RU" sz="2200" dirty="0"/>
              <a:t> </a:t>
            </a:r>
            <a:r>
              <a:rPr lang="ru-RU" sz="2200" dirty="0" err="1"/>
              <a:t>її</a:t>
            </a:r>
            <a:r>
              <a:rPr lang="ru-RU" sz="2200" dirty="0"/>
              <a:t> </a:t>
            </a:r>
            <a:r>
              <a:rPr lang="ru-RU" sz="2200" dirty="0" err="1"/>
              <a:t>елемент</a:t>
            </a:r>
            <a:r>
              <a:rPr lang="ru-RU" sz="2200" dirty="0"/>
              <a:t> </a:t>
            </a:r>
            <a:r>
              <a:rPr lang="ru-RU" sz="2200" dirty="0" err="1"/>
              <a:t>має</a:t>
            </a:r>
            <a:r>
              <a:rPr lang="ru-RU" sz="2200" dirty="0"/>
              <a:t> </a:t>
            </a:r>
            <a:r>
              <a:rPr lang="ru-RU" sz="2200" dirty="0" err="1"/>
              <a:t>відповідне</a:t>
            </a:r>
            <a:r>
              <a:rPr lang="ru-RU" sz="2200" dirty="0"/>
              <a:t> </a:t>
            </a:r>
            <a:r>
              <a:rPr lang="ru-RU" sz="2200" dirty="0" err="1"/>
              <a:t>позиційне</a:t>
            </a:r>
            <a:r>
              <a:rPr lang="ru-RU" sz="2200" dirty="0"/>
              <a:t> </a:t>
            </a:r>
            <a:r>
              <a:rPr lang="ru-RU" sz="2200" dirty="0" err="1"/>
              <a:t>позначення</a:t>
            </a:r>
            <a:r>
              <a:rPr lang="ru-RU" sz="2200" dirty="0"/>
              <a:t>, яке </a:t>
            </a:r>
            <a:r>
              <a:rPr lang="ru-RU" sz="2200" dirty="0" err="1"/>
              <a:t>визначається</a:t>
            </a:r>
            <a:r>
              <a:rPr lang="ru-RU" sz="2200" dirty="0"/>
              <a:t> </a:t>
            </a:r>
            <a:r>
              <a:rPr lang="ru-RU" sz="2200" b="1" dirty="0">
                <a:solidFill>
                  <a:srgbClr val="0000CC"/>
                </a:solidFill>
              </a:rPr>
              <a:t>номером рядка і </a:t>
            </a:r>
            <a:r>
              <a:rPr lang="ru-RU" sz="2200" b="1" dirty="0" smtClean="0">
                <a:solidFill>
                  <a:srgbClr val="0000CC"/>
                </a:solidFill>
              </a:rPr>
              <a:t>номером </a:t>
            </a:r>
            <a:r>
              <a:rPr lang="ru-RU" sz="2200" b="1" dirty="0" err="1" smtClean="0">
                <a:solidFill>
                  <a:srgbClr val="0000CC"/>
                </a:solidFill>
              </a:rPr>
              <a:t>стовпця</a:t>
            </a:r>
            <a:r>
              <a:rPr lang="ru-RU" sz="2200" dirty="0" smtClean="0"/>
              <a:t>, </a:t>
            </a:r>
            <a:r>
              <a:rPr lang="ru-RU" sz="2200" dirty="0"/>
              <a:t>на </a:t>
            </a:r>
            <a:r>
              <a:rPr lang="ru-RU" sz="2200" dirty="0" err="1"/>
              <a:t>перетині</a:t>
            </a:r>
            <a:r>
              <a:rPr lang="ru-RU" sz="2200" dirty="0"/>
              <a:t> </a:t>
            </a:r>
            <a:r>
              <a:rPr lang="ru-RU" sz="2200" dirty="0" err="1"/>
              <a:t>яких</a:t>
            </a:r>
            <a:r>
              <a:rPr lang="ru-RU" sz="2200" dirty="0"/>
              <a:t> </a:t>
            </a:r>
            <a:r>
              <a:rPr lang="ru-RU" sz="2200" dirty="0" err="1"/>
              <a:t>він</a:t>
            </a:r>
            <a:r>
              <a:rPr lang="ru-RU" sz="2200" dirty="0"/>
              <a:t> </a:t>
            </a:r>
            <a:r>
              <a:rPr lang="ru-RU" sz="2200" dirty="0" err="1"/>
              <a:t>розташований</a:t>
            </a:r>
            <a:r>
              <a:rPr lang="ru-RU" sz="2200" dirty="0"/>
              <a:t>: </a:t>
            </a:r>
            <a:endParaRPr lang="ru-RU" sz="2200" dirty="0" smtClean="0"/>
          </a:p>
          <a:p>
            <a:pPr algn="ctr"/>
            <a:r>
              <a:rPr lang="ru-RU" sz="2200" b="1" dirty="0" err="1" smtClean="0"/>
              <a:t>a</a:t>
            </a:r>
            <a:r>
              <a:rPr lang="ru-RU" sz="2200" b="1" baseline="-25000" dirty="0" err="1" smtClean="0"/>
              <a:t>ij</a:t>
            </a:r>
            <a:r>
              <a:rPr lang="ru-RU" sz="2200" b="1" dirty="0" smtClean="0"/>
              <a:t>- </a:t>
            </a:r>
            <a:r>
              <a:rPr lang="ru-RU" sz="2200" b="1" dirty="0" err="1"/>
              <a:t>знаходиться</a:t>
            </a:r>
            <a:r>
              <a:rPr lang="ru-RU" sz="2200" b="1" dirty="0"/>
              <a:t> на i-ому рядку і j-</a:t>
            </a:r>
            <a:r>
              <a:rPr lang="ru-RU" sz="2200" b="1" dirty="0" err="1"/>
              <a:t>му</a:t>
            </a:r>
            <a:r>
              <a:rPr lang="ru-RU" sz="2200" b="1" dirty="0"/>
              <a:t> </a:t>
            </a:r>
            <a:r>
              <a:rPr lang="ru-RU" sz="2200" b="1" dirty="0" err="1"/>
              <a:t>стовпці</a:t>
            </a:r>
            <a:r>
              <a:rPr lang="ru-RU" sz="2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069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Поняття матриць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000033"/>
            <a:ext cx="91440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Елементи</a:t>
            </a:r>
            <a:r>
              <a:rPr lang="ru-RU" sz="2200" dirty="0" smtClean="0"/>
              <a:t> </a:t>
            </a:r>
            <a:r>
              <a:rPr lang="ru-RU" sz="2200" dirty="0" err="1" smtClean="0"/>
              <a:t>матриці</a:t>
            </a:r>
            <a:r>
              <a:rPr lang="ru-RU" sz="2200" dirty="0" smtClean="0"/>
              <a:t>, </a:t>
            </a:r>
            <a:r>
              <a:rPr lang="ru-RU" sz="2200" dirty="0" err="1" smtClean="0"/>
              <a:t>інде</a:t>
            </a:r>
            <a:r>
              <a:rPr lang="uk-UA" sz="2200" dirty="0"/>
              <a:t>к</a:t>
            </a:r>
            <a:r>
              <a:rPr lang="ru-RU" sz="2200" dirty="0" smtClean="0"/>
              <a:t>си рядка і </a:t>
            </a:r>
            <a:r>
              <a:rPr lang="ru-RU" sz="2200" dirty="0" err="1" smtClean="0"/>
              <a:t>стовпця</a:t>
            </a:r>
            <a:r>
              <a:rPr lang="ru-RU" sz="2200" dirty="0" smtClean="0"/>
              <a:t> </a:t>
            </a:r>
            <a:r>
              <a:rPr lang="ru-RU" sz="2200" dirty="0" err="1" smtClean="0"/>
              <a:t>яких</a:t>
            </a:r>
            <a:r>
              <a:rPr lang="ru-RU" sz="2200" dirty="0" smtClean="0"/>
              <a:t> </a:t>
            </a:r>
            <a:r>
              <a:rPr lang="ru-RU" sz="2200" dirty="0" err="1" smtClean="0"/>
              <a:t>співпадають</a:t>
            </a:r>
            <a:r>
              <a:rPr lang="ru-RU" sz="2200" dirty="0" smtClean="0"/>
              <a:t>, </a:t>
            </a:r>
            <a:r>
              <a:rPr lang="ru-RU" sz="2200" dirty="0" err="1" smtClean="0"/>
              <a:t>складають</a:t>
            </a:r>
            <a:r>
              <a:rPr lang="ru-RU" sz="2200" dirty="0" smtClean="0"/>
              <a:t> </a:t>
            </a:r>
            <a:r>
              <a:rPr lang="ru-RU" sz="2200" b="1" dirty="0" err="1" smtClean="0">
                <a:solidFill>
                  <a:srgbClr val="0000CC"/>
                </a:solidFill>
              </a:rPr>
              <a:t>головну</a:t>
            </a:r>
            <a:r>
              <a:rPr lang="ru-RU" sz="2200" b="1" dirty="0" smtClean="0">
                <a:solidFill>
                  <a:srgbClr val="0000CC"/>
                </a:solidFill>
              </a:rPr>
              <a:t> </a:t>
            </a:r>
            <a:r>
              <a:rPr lang="ru-RU" sz="2200" b="1" dirty="0" err="1" smtClean="0">
                <a:solidFill>
                  <a:srgbClr val="0000CC"/>
                </a:solidFill>
              </a:rPr>
              <a:t>діагональ</a:t>
            </a:r>
            <a:r>
              <a:rPr lang="ru-RU" sz="2200" b="1" dirty="0" smtClean="0">
                <a:solidFill>
                  <a:srgbClr val="0000CC"/>
                </a:solidFill>
              </a:rPr>
              <a:t> </a:t>
            </a:r>
            <a:r>
              <a:rPr lang="ru-RU" sz="2200" b="1" dirty="0" err="1" smtClean="0">
                <a:solidFill>
                  <a:srgbClr val="0000CC"/>
                </a:solidFill>
              </a:rPr>
              <a:t>матриці</a:t>
            </a:r>
            <a:r>
              <a:rPr lang="ru-RU" sz="2200" dirty="0" smtClean="0">
                <a:solidFill>
                  <a:srgbClr val="0000CC"/>
                </a:solidFill>
              </a:rPr>
              <a:t>, </a:t>
            </a:r>
            <a:r>
              <a:rPr lang="ru-RU" sz="2200" dirty="0" err="1" smtClean="0"/>
              <a:t>тобто</a:t>
            </a:r>
            <a:r>
              <a:rPr lang="ru-RU" sz="2200" dirty="0" smtClean="0"/>
              <a:t> для </a:t>
            </a:r>
            <a:r>
              <a:rPr lang="ru-RU" sz="2200" dirty="0" err="1" smtClean="0"/>
              <a:t>елементів</a:t>
            </a:r>
            <a:r>
              <a:rPr lang="ru-RU" sz="2200" dirty="0" smtClean="0"/>
              <a:t> </a:t>
            </a:r>
            <a:r>
              <a:rPr lang="ru-RU" sz="2200" dirty="0" err="1" smtClean="0"/>
              <a:t>головної</a:t>
            </a:r>
            <a:r>
              <a:rPr lang="ru-RU" sz="2200" dirty="0" smtClean="0"/>
              <a:t> </a:t>
            </a:r>
            <a:r>
              <a:rPr lang="ru-RU" sz="2200" dirty="0" err="1" smtClean="0"/>
              <a:t>діагоналі</a:t>
            </a:r>
            <a:r>
              <a:rPr lang="ru-RU" sz="2200" dirty="0" smtClean="0"/>
              <a:t> </a:t>
            </a:r>
            <a:r>
              <a:rPr lang="ru-RU" sz="2200" dirty="0" err="1" smtClean="0"/>
              <a:t>вірно</a:t>
            </a:r>
            <a:r>
              <a:rPr lang="en-US" sz="2200" dirty="0" smtClean="0"/>
              <a:t> </a:t>
            </a:r>
            <a:r>
              <a:rPr lang="en-US" sz="2200" i="1" dirty="0" err="1" smtClean="0"/>
              <a:t>i</a:t>
            </a:r>
            <a:r>
              <a:rPr lang="en-US" sz="2200" i="1" dirty="0" smtClean="0">
                <a:solidFill>
                  <a:srgbClr val="0000CC"/>
                </a:solidFill>
              </a:rPr>
              <a:t>=</a:t>
            </a:r>
            <a:r>
              <a:rPr lang="uk-UA" sz="2200" i="1" dirty="0" smtClean="0">
                <a:solidFill>
                  <a:srgbClr val="0000CC"/>
                </a:solidFill>
              </a:rPr>
              <a:t>=</a:t>
            </a:r>
            <a:r>
              <a:rPr lang="en-US" sz="2200" i="1" dirty="0" smtClean="0">
                <a:solidFill>
                  <a:srgbClr val="0000CC"/>
                </a:solidFill>
              </a:rPr>
              <a:t>j</a:t>
            </a:r>
            <a:r>
              <a:rPr lang="uk-UA" sz="2200" dirty="0" smtClean="0"/>
              <a:t>, де </a:t>
            </a:r>
            <a:r>
              <a:rPr lang="en-US" sz="2200" i="1" dirty="0" err="1" smtClean="0"/>
              <a:t>i,j</a:t>
            </a:r>
            <a:r>
              <a:rPr lang="en-US" sz="2200" dirty="0" smtClean="0"/>
              <a:t> – </a:t>
            </a:r>
            <a:r>
              <a:rPr lang="uk-UA" sz="2200" dirty="0" smtClean="0"/>
              <a:t>індекси рядків та стовпців. Позначити діагональний елемент можна як </a:t>
            </a:r>
            <a:r>
              <a:rPr lang="uk-UA" sz="2400" dirty="0" smtClean="0">
                <a:solidFill>
                  <a:srgbClr val="0000CC"/>
                </a:solidFill>
              </a:rPr>
              <a:t>а</a:t>
            </a:r>
            <a:r>
              <a:rPr lang="en-US" sz="2400" baseline="-25000" dirty="0" smtClean="0">
                <a:solidFill>
                  <a:srgbClr val="0000CC"/>
                </a:solidFill>
              </a:rPr>
              <a:t>ii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uk-UA" sz="2400" dirty="0" smtClean="0">
                <a:solidFill>
                  <a:srgbClr val="0000CC"/>
                </a:solidFill>
              </a:rPr>
              <a:t> </a:t>
            </a:r>
            <a:r>
              <a:rPr lang="uk-UA" sz="2400" dirty="0" smtClean="0"/>
              <a:t>або </a:t>
            </a:r>
            <a:r>
              <a:rPr lang="en-US" sz="2400" dirty="0" err="1" smtClean="0">
                <a:solidFill>
                  <a:srgbClr val="0000CC"/>
                </a:solidFill>
              </a:rPr>
              <a:t>a</a:t>
            </a:r>
            <a:r>
              <a:rPr lang="en-US" sz="2400" baseline="-25000" dirty="0" err="1" smtClean="0">
                <a:solidFill>
                  <a:srgbClr val="0000CC"/>
                </a:solidFill>
              </a:rPr>
              <a:t>jj</a:t>
            </a:r>
            <a:endParaRPr lang="ru-RU" sz="2400" baseline="-25000" dirty="0" smtClean="0">
              <a:solidFill>
                <a:srgbClr val="0000CC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688394"/>
            <a:ext cx="9144000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smtClean="0"/>
              <a:t>Для </a:t>
            </a:r>
            <a:r>
              <a:rPr lang="ru-RU" sz="2200" b="1" dirty="0" err="1" smtClean="0"/>
              <a:t>побічної</a:t>
            </a:r>
            <a:r>
              <a:rPr lang="ru-RU" sz="2200" b="1" dirty="0" smtClean="0"/>
              <a:t> </a:t>
            </a:r>
            <a:r>
              <a:rPr lang="ru-RU" sz="2200" b="1" dirty="0" err="1" smtClean="0"/>
              <a:t>діагоналі</a:t>
            </a:r>
            <a:r>
              <a:rPr lang="ru-RU" sz="2200" b="1" dirty="0" smtClean="0"/>
              <a:t> </a:t>
            </a:r>
            <a:r>
              <a:rPr lang="ru-RU" sz="2200" dirty="0" err="1" smtClean="0"/>
              <a:t>співвідношення</a:t>
            </a:r>
            <a:r>
              <a:rPr lang="ru-RU" sz="2200" dirty="0" smtClean="0"/>
              <a:t> </a:t>
            </a:r>
            <a:r>
              <a:rPr lang="ru-RU" sz="2200" dirty="0" err="1" smtClean="0"/>
              <a:t>між</a:t>
            </a:r>
            <a:r>
              <a:rPr lang="ru-RU" sz="2200" dirty="0" smtClean="0"/>
              <a:t> </a:t>
            </a:r>
            <a:r>
              <a:rPr lang="ru-RU" sz="2200" dirty="0" err="1" smtClean="0"/>
              <a:t>інде</a:t>
            </a:r>
            <a:r>
              <a:rPr lang="uk-UA" sz="2200" dirty="0"/>
              <a:t>к</a:t>
            </a:r>
            <a:r>
              <a:rPr lang="ru-RU" sz="2200" dirty="0" smtClean="0"/>
              <a:t>сами </a:t>
            </a:r>
            <a:r>
              <a:rPr lang="ru-RU" sz="2200" dirty="0" err="1" smtClean="0"/>
              <a:t>рядків</a:t>
            </a:r>
            <a:r>
              <a:rPr lang="ru-RU" sz="2200" dirty="0" smtClean="0"/>
              <a:t> і </a:t>
            </a:r>
            <a:r>
              <a:rPr lang="ru-RU" sz="2200" dirty="0" err="1" smtClean="0"/>
              <a:t>стовпців</a:t>
            </a:r>
            <a:r>
              <a:rPr lang="ru-RU" sz="2200" dirty="0" smtClean="0"/>
              <a:t> </a:t>
            </a:r>
            <a:r>
              <a:rPr lang="ru-RU" sz="2200" dirty="0" err="1" smtClean="0"/>
              <a:t>таке</a:t>
            </a:r>
            <a:r>
              <a:rPr lang="ru-RU" sz="2200" dirty="0" smtClean="0"/>
              <a:t>: для рядка</a:t>
            </a:r>
            <a:r>
              <a:rPr lang="ru-RU" sz="2200" i="1" dirty="0" smtClean="0">
                <a:solidFill>
                  <a:srgbClr val="0000CC"/>
                </a:solidFill>
              </a:rPr>
              <a:t> і </a:t>
            </a:r>
            <a:r>
              <a:rPr lang="ru-RU" sz="2200" dirty="0" smtClean="0"/>
              <a:t>номер </a:t>
            </a:r>
            <a:r>
              <a:rPr lang="ru-RU" sz="2200" dirty="0" err="1" smtClean="0"/>
              <a:t>стовпця</a:t>
            </a:r>
            <a:r>
              <a:rPr lang="ru-RU" sz="2200" dirty="0" smtClean="0"/>
              <a:t> </a:t>
            </a:r>
            <a:r>
              <a:rPr lang="ru-RU" sz="2200" dirty="0" err="1" smtClean="0"/>
              <a:t>дорівнює</a:t>
            </a:r>
            <a:r>
              <a:rPr lang="ru-RU" sz="2200" dirty="0" smtClean="0"/>
              <a:t> </a:t>
            </a:r>
            <a:r>
              <a:rPr lang="en-US" sz="2200" i="1" dirty="0" smtClean="0">
                <a:solidFill>
                  <a:srgbClr val="0000CC"/>
                </a:solidFill>
              </a:rPr>
              <a:t>n-</a:t>
            </a:r>
            <a:r>
              <a:rPr lang="en-US" sz="2200" i="1" dirty="0" err="1" smtClean="0">
                <a:solidFill>
                  <a:srgbClr val="0000CC"/>
                </a:solidFill>
              </a:rPr>
              <a:t>i</a:t>
            </a:r>
            <a:r>
              <a:rPr lang="uk-UA" sz="2200" i="1" dirty="0" smtClean="0">
                <a:solidFill>
                  <a:srgbClr val="0000CC"/>
                </a:solidFill>
              </a:rPr>
              <a:t>-</a:t>
            </a:r>
            <a:r>
              <a:rPr lang="en-US" sz="2200" dirty="0" smtClean="0">
                <a:solidFill>
                  <a:srgbClr val="0000CC"/>
                </a:solidFill>
              </a:rPr>
              <a:t>1</a:t>
            </a:r>
            <a:r>
              <a:rPr lang="ru-RU" sz="2200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sz="2400" baseline="-25000" dirty="0" smtClean="0">
              <a:solidFill>
                <a:srgbClr val="0000CC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1019559"/>
            <a:ext cx="914400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200" dirty="0" err="1" smtClean="0"/>
              <a:t>Матриця</a:t>
            </a:r>
            <a:r>
              <a:rPr lang="ru-RU" sz="2200" dirty="0" smtClean="0"/>
              <a:t>, </a:t>
            </a:r>
            <a:r>
              <a:rPr lang="ru-RU" sz="2200" dirty="0" err="1" smtClean="0"/>
              <a:t>кількість</a:t>
            </a:r>
            <a:r>
              <a:rPr lang="ru-RU" sz="2200" dirty="0" smtClean="0"/>
              <a:t> </a:t>
            </a:r>
            <a:r>
              <a:rPr lang="ru-RU" sz="2200" dirty="0" err="1" smtClean="0"/>
              <a:t>рядків</a:t>
            </a:r>
            <a:r>
              <a:rPr lang="ru-RU" sz="2200" dirty="0" smtClean="0"/>
              <a:t> </a:t>
            </a:r>
            <a:r>
              <a:rPr lang="ru-RU" sz="2200" dirty="0" err="1" smtClean="0"/>
              <a:t>якої</a:t>
            </a:r>
            <a:r>
              <a:rPr lang="ru-RU" sz="2200" dirty="0" smtClean="0"/>
              <a:t> </a:t>
            </a:r>
            <a:r>
              <a:rPr lang="ru-RU" sz="2200" dirty="0" err="1" smtClean="0"/>
              <a:t>дорівнює</a:t>
            </a:r>
            <a:r>
              <a:rPr lang="ru-RU" sz="2200" dirty="0" smtClean="0"/>
              <a:t> </a:t>
            </a:r>
            <a:r>
              <a:rPr lang="ru-RU" sz="2200" dirty="0" err="1" smtClean="0"/>
              <a:t>кількості</a:t>
            </a:r>
            <a:r>
              <a:rPr lang="ru-RU" sz="2200" dirty="0" smtClean="0"/>
              <a:t> </a:t>
            </a:r>
            <a:r>
              <a:rPr lang="ru-RU" sz="2200" dirty="0" err="1" smtClean="0"/>
              <a:t>стовпців</a:t>
            </a:r>
            <a:r>
              <a:rPr lang="ru-RU" sz="2200" dirty="0" smtClean="0"/>
              <a:t>, </a:t>
            </a:r>
            <a:r>
              <a:rPr lang="ru-RU" sz="2200" dirty="0" err="1" smtClean="0"/>
              <a:t>називається</a:t>
            </a:r>
            <a:r>
              <a:rPr lang="ru-RU" sz="2200" dirty="0" smtClean="0"/>
              <a:t> </a:t>
            </a:r>
            <a:r>
              <a:rPr lang="ru-RU" sz="2200" b="1" dirty="0" smtClean="0">
                <a:solidFill>
                  <a:srgbClr val="0000CC"/>
                </a:solidFill>
              </a:rPr>
              <a:t>квадратною</a:t>
            </a:r>
            <a:r>
              <a:rPr lang="ru-RU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712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062335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У </a:t>
            </a:r>
            <a:r>
              <a:rPr lang="ru-RU" sz="2200" dirty="0" err="1"/>
              <a:t>мові</a:t>
            </a:r>
            <a:r>
              <a:rPr lang="ru-RU" sz="2200" dirty="0"/>
              <a:t> </a:t>
            </a:r>
            <a:r>
              <a:rPr lang="ru-RU" sz="2200" dirty="0" err="1"/>
              <a:t>програмування</a:t>
            </a:r>
            <a:r>
              <a:rPr lang="ru-RU" sz="2200" dirty="0"/>
              <a:t> </a:t>
            </a:r>
            <a:r>
              <a:rPr lang="en-US" sz="2200" dirty="0" smtClean="0"/>
              <a:t>Python </a:t>
            </a:r>
            <a:r>
              <a:rPr lang="ru-RU" sz="2200" dirty="0" err="1" smtClean="0"/>
              <a:t>таблицю</a:t>
            </a:r>
            <a:r>
              <a:rPr lang="ru-RU" sz="2200" dirty="0" smtClean="0"/>
              <a:t>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представити</a:t>
            </a:r>
            <a:r>
              <a:rPr lang="ru-RU" sz="2200" dirty="0"/>
              <a:t> у </a:t>
            </a:r>
            <a:r>
              <a:rPr lang="ru-RU" sz="2200" dirty="0" err="1"/>
              <a:t>вигляді</a:t>
            </a:r>
            <a:r>
              <a:rPr lang="ru-RU" sz="2200" dirty="0"/>
              <a:t> </a:t>
            </a:r>
            <a:r>
              <a:rPr lang="ru-RU" sz="2200" b="1" dirty="0"/>
              <a:t>списку </a:t>
            </a:r>
            <a:r>
              <a:rPr lang="ru-RU" sz="2200" b="1" dirty="0" err="1"/>
              <a:t>рядків</a:t>
            </a:r>
            <a:r>
              <a:rPr lang="ru-RU" sz="2200" dirty="0"/>
              <a:t>, </a:t>
            </a:r>
            <a:r>
              <a:rPr lang="ru-RU" sz="2200" dirty="0" err="1"/>
              <a:t>кожен</a:t>
            </a:r>
            <a:r>
              <a:rPr lang="ru-RU" sz="2200" dirty="0"/>
              <a:t> </a:t>
            </a:r>
            <a:r>
              <a:rPr lang="ru-RU" sz="2200" dirty="0" err="1"/>
              <a:t>елемент</a:t>
            </a:r>
            <a:r>
              <a:rPr lang="ru-RU" sz="2200" dirty="0"/>
              <a:t> </a:t>
            </a:r>
            <a:r>
              <a:rPr lang="ru-RU" sz="2200" dirty="0" err="1"/>
              <a:t>якого</a:t>
            </a:r>
            <a:r>
              <a:rPr lang="ru-RU" sz="2200" dirty="0"/>
              <a:t> є в свою </a:t>
            </a:r>
            <a:r>
              <a:rPr lang="ru-RU" sz="2200" dirty="0" err="1"/>
              <a:t>чергу</a:t>
            </a:r>
            <a:r>
              <a:rPr lang="ru-RU" sz="2200" dirty="0"/>
              <a:t> </a:t>
            </a:r>
            <a:r>
              <a:rPr lang="ru-RU" sz="2200" b="1" dirty="0" smtClean="0"/>
              <a:t>списком</a:t>
            </a:r>
            <a:r>
              <a:rPr lang="uk-UA" sz="2200" dirty="0" smtClean="0"/>
              <a:t>.</a:t>
            </a:r>
          </a:p>
          <a:p>
            <a:r>
              <a:rPr lang="ru-RU" sz="2200" dirty="0" smtClean="0"/>
              <a:t>Таким </a:t>
            </a:r>
            <a:r>
              <a:rPr lang="ru-RU" sz="2200" dirty="0"/>
              <a:t>чином, </a:t>
            </a:r>
            <a:r>
              <a:rPr lang="ru-RU" sz="2200" dirty="0" err="1"/>
              <a:t>виходить</a:t>
            </a:r>
            <a:r>
              <a:rPr lang="ru-RU" sz="2200" dirty="0"/>
              <a:t> структура з </a:t>
            </a:r>
            <a:r>
              <a:rPr lang="ru-RU" sz="2200" dirty="0" err="1"/>
              <a:t>вкладених</a:t>
            </a:r>
            <a:r>
              <a:rPr lang="ru-RU" sz="2200" dirty="0"/>
              <a:t> </a:t>
            </a:r>
            <a:r>
              <a:rPr lang="ru-RU" sz="2200" dirty="0" err="1"/>
              <a:t>списків</a:t>
            </a:r>
            <a:r>
              <a:rPr lang="ru-RU" sz="2200" dirty="0"/>
              <a:t>, </a:t>
            </a:r>
            <a:r>
              <a:rPr lang="ru-RU" sz="2200" dirty="0" err="1"/>
              <a:t>кількість</a:t>
            </a:r>
            <a:r>
              <a:rPr lang="ru-RU" sz="2200" dirty="0"/>
              <a:t> </a:t>
            </a:r>
            <a:r>
              <a:rPr lang="ru-RU" sz="2200" dirty="0" err="1"/>
              <a:t>яких</a:t>
            </a:r>
            <a:r>
              <a:rPr lang="ru-RU" sz="2200" dirty="0"/>
              <a:t> </a:t>
            </a:r>
            <a:r>
              <a:rPr lang="ru-RU" sz="2200" dirty="0" err="1"/>
              <a:t>визначає</a:t>
            </a:r>
            <a:r>
              <a:rPr lang="ru-RU" sz="2200" dirty="0"/>
              <a:t> </a:t>
            </a:r>
            <a:r>
              <a:rPr lang="ru-RU" sz="2200" b="1" dirty="0" err="1"/>
              <a:t>кількість</a:t>
            </a:r>
            <a:r>
              <a:rPr lang="ru-RU" sz="2200" b="1" dirty="0"/>
              <a:t> </a:t>
            </a:r>
            <a:r>
              <a:rPr lang="ru-RU" sz="2200" b="1" dirty="0" err="1"/>
              <a:t>рядків</a:t>
            </a:r>
            <a:r>
              <a:rPr lang="ru-RU" sz="2200" b="1" dirty="0"/>
              <a:t> </a:t>
            </a:r>
            <a:r>
              <a:rPr lang="ru-RU" sz="2200" b="1" dirty="0" err="1"/>
              <a:t>матриці</a:t>
            </a:r>
            <a:r>
              <a:rPr lang="ru-RU" sz="2200" dirty="0"/>
              <a:t>, а </a:t>
            </a:r>
            <a:r>
              <a:rPr lang="uk-UA" sz="2200" dirty="0" smtClean="0"/>
              <a:t>кількість </a:t>
            </a:r>
            <a:r>
              <a:rPr lang="ru-RU" sz="2200" dirty="0" err="1" smtClean="0"/>
              <a:t>елементів</a:t>
            </a:r>
            <a:r>
              <a:rPr lang="ru-RU" sz="2200" dirty="0" smtClean="0"/>
              <a:t> </a:t>
            </a:r>
            <a:r>
              <a:rPr lang="ru-RU" sz="2200" dirty="0" err="1"/>
              <a:t>всередині</a:t>
            </a:r>
            <a:r>
              <a:rPr lang="ru-RU" sz="2200" dirty="0"/>
              <a:t> кожного </a:t>
            </a:r>
            <a:r>
              <a:rPr lang="ru-RU" sz="2200" dirty="0" err="1"/>
              <a:t>вкладеного</a:t>
            </a:r>
            <a:r>
              <a:rPr lang="ru-RU" sz="2200" dirty="0"/>
              <a:t> списку </a:t>
            </a:r>
            <a:r>
              <a:rPr lang="ru-RU" sz="2200" dirty="0" err="1"/>
              <a:t>вказує</a:t>
            </a:r>
            <a:r>
              <a:rPr lang="ru-RU" sz="2200" dirty="0"/>
              <a:t> </a:t>
            </a:r>
            <a:r>
              <a:rPr lang="ru-RU" sz="2200" b="1" dirty="0"/>
              <a:t>на </a:t>
            </a:r>
            <a:r>
              <a:rPr lang="ru-RU" sz="2200" b="1" dirty="0" err="1"/>
              <a:t>кількість</a:t>
            </a:r>
            <a:r>
              <a:rPr lang="ru-RU" sz="2200" b="1" dirty="0"/>
              <a:t> </a:t>
            </a:r>
            <a:r>
              <a:rPr lang="ru-RU" sz="2200" b="1" dirty="0" err="1"/>
              <a:t>стовпців</a:t>
            </a:r>
            <a:r>
              <a:rPr lang="ru-RU" sz="2200" b="1" dirty="0"/>
              <a:t> </a:t>
            </a:r>
            <a:r>
              <a:rPr lang="ru-RU" sz="2200" dirty="0"/>
              <a:t>у </a:t>
            </a:r>
            <a:r>
              <a:rPr lang="ru-RU" sz="2200" dirty="0" err="1"/>
              <a:t>вихідній</a:t>
            </a:r>
            <a:r>
              <a:rPr lang="ru-RU" sz="2200" dirty="0"/>
              <a:t> </a:t>
            </a:r>
            <a:r>
              <a:rPr lang="ru-RU" sz="2200" dirty="0" err="1"/>
              <a:t>матриці</a:t>
            </a:r>
            <a:r>
              <a:rPr lang="ru-RU" sz="22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Поняття матриць в </a:t>
            </a:r>
            <a:r>
              <a:rPr lang="en-US" sz="3600" b="1" dirty="0" smtClean="0"/>
              <a:t>Python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32100" y="3071693"/>
            <a:ext cx="2717800" cy="144655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/>
              <a:t>&gt;&gt;&gt; </a:t>
            </a:r>
            <a:r>
              <a:rPr lang="ru-RU" sz="2200" dirty="0" err="1"/>
              <a:t>matrix</a:t>
            </a:r>
            <a:r>
              <a:rPr lang="ru-RU" sz="2200" dirty="0"/>
              <a:t>=[[1,2,3],</a:t>
            </a:r>
          </a:p>
          <a:p>
            <a:r>
              <a:rPr lang="ru-RU" sz="2200" dirty="0"/>
              <a:t>	</a:t>
            </a:r>
            <a:r>
              <a:rPr lang="ru-RU" sz="2200" dirty="0" smtClean="0"/>
              <a:t>       [</a:t>
            </a:r>
            <a:r>
              <a:rPr lang="ru-RU" sz="2200" dirty="0"/>
              <a:t>4,5,6]]</a:t>
            </a:r>
          </a:p>
          <a:p>
            <a:r>
              <a:rPr lang="ru-RU" sz="2200" dirty="0"/>
              <a:t>&gt;&gt;&gt; </a:t>
            </a:r>
            <a:r>
              <a:rPr lang="ru-RU" sz="2200" dirty="0" err="1"/>
              <a:t>matrix</a:t>
            </a:r>
            <a:endParaRPr lang="ru-RU" sz="2200" dirty="0"/>
          </a:p>
          <a:p>
            <a:r>
              <a:rPr lang="ru-RU" sz="2200" dirty="0">
                <a:solidFill>
                  <a:srgbClr val="0000CC"/>
                </a:solidFill>
              </a:rPr>
              <a:t>[[1, 2, 3], [4, 5, 6]]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4742497"/>
            <a:ext cx="9093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/>
              <a:t>Якщо</a:t>
            </a:r>
            <a:r>
              <a:rPr lang="ru-RU" sz="2200" dirty="0" smtClean="0"/>
              <a:t> </a:t>
            </a:r>
            <a:r>
              <a:rPr lang="ru-RU" sz="2200" dirty="0" err="1" smtClean="0"/>
              <a:t>уявити</a:t>
            </a:r>
            <a:r>
              <a:rPr lang="ru-RU" sz="2200" dirty="0"/>
              <a:t>, </a:t>
            </a:r>
            <a:r>
              <a:rPr lang="ru-RU" sz="2200" dirty="0" err="1"/>
              <a:t>що</a:t>
            </a:r>
            <a:r>
              <a:rPr lang="ru-RU" sz="2200" dirty="0"/>
              <a:t> </a:t>
            </a:r>
            <a:r>
              <a:rPr lang="ru-RU" sz="2200" dirty="0" err="1"/>
              <a:t>вкладений</a:t>
            </a:r>
            <a:r>
              <a:rPr lang="ru-RU" sz="2200" dirty="0"/>
              <a:t> список </a:t>
            </a:r>
            <a:r>
              <a:rPr lang="ru-RU" sz="2200" dirty="0" err="1"/>
              <a:t>виписується</a:t>
            </a:r>
            <a:r>
              <a:rPr lang="ru-RU" sz="2200" dirty="0"/>
              <a:t> </a:t>
            </a:r>
            <a:r>
              <a:rPr lang="ru-RU" sz="2200" dirty="0" smtClean="0"/>
              <a:t>по рядках, </a:t>
            </a:r>
            <a:r>
              <a:rPr lang="ru-RU" sz="2200" dirty="0"/>
              <a:t>то при </a:t>
            </a:r>
            <a:r>
              <a:rPr lang="ru-RU" sz="2200" dirty="0" err="1"/>
              <a:t>зверненні</a:t>
            </a:r>
            <a:r>
              <a:rPr lang="ru-RU" sz="2200" dirty="0"/>
              <a:t> до конкретного </a:t>
            </a:r>
            <a:r>
              <a:rPr lang="ru-RU" sz="2200" dirty="0" err="1"/>
              <a:t>елементу</a:t>
            </a:r>
            <a:r>
              <a:rPr lang="ru-RU" sz="2200" dirty="0"/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спочатку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вказується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індекс</a:t>
            </a:r>
            <a:r>
              <a:rPr lang="ru-RU" sz="2200" b="1" dirty="0">
                <a:solidFill>
                  <a:srgbClr val="0000CC"/>
                </a:solidFill>
              </a:rPr>
              <a:t> рядка, а </a:t>
            </a:r>
            <a:r>
              <a:rPr lang="ru-RU" sz="2200" b="1" dirty="0" err="1">
                <a:solidFill>
                  <a:srgbClr val="0000CC"/>
                </a:solidFill>
              </a:rPr>
              <a:t>потім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індекс</a:t>
            </a:r>
            <a:r>
              <a:rPr lang="ru-RU" sz="2200" b="1" dirty="0">
                <a:solidFill>
                  <a:srgbClr val="0000CC"/>
                </a:solidFill>
              </a:rPr>
              <a:t> </a:t>
            </a:r>
            <a:r>
              <a:rPr lang="ru-RU" sz="2200" b="1" dirty="0" err="1">
                <a:solidFill>
                  <a:srgbClr val="0000CC"/>
                </a:solidFill>
              </a:rPr>
              <a:t>стовпця</a:t>
            </a:r>
            <a:r>
              <a:rPr lang="ru-RU" sz="2200" b="1" dirty="0">
                <a:solidFill>
                  <a:srgbClr val="0000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8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900" y="1077436"/>
            <a:ext cx="90551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Для </a:t>
            </a:r>
            <a:r>
              <a:rPr lang="ru-RU" sz="2200" dirty="0" err="1"/>
              <a:t>обробки</a:t>
            </a:r>
            <a:r>
              <a:rPr lang="ru-RU" sz="2200" dirty="0"/>
              <a:t> і </a:t>
            </a:r>
            <a:r>
              <a:rPr lang="ru-RU" sz="2200" dirty="0" err="1"/>
              <a:t>виведення</a:t>
            </a:r>
            <a:r>
              <a:rPr lang="ru-RU" sz="2200" dirty="0"/>
              <a:t> </a:t>
            </a:r>
            <a:r>
              <a:rPr lang="ru-RU" sz="2200" dirty="0" err="1" smtClean="0"/>
              <a:t>вкладеного</a:t>
            </a:r>
            <a:r>
              <a:rPr lang="ru-RU" sz="2200" dirty="0" smtClean="0"/>
              <a:t> списку</a:t>
            </a:r>
            <a:r>
              <a:rPr lang="ru-RU" sz="2200" dirty="0"/>
              <a:t>, як правило, </a:t>
            </a:r>
            <a:r>
              <a:rPr lang="ru-RU" sz="2200" dirty="0" err="1"/>
              <a:t>використовують</a:t>
            </a:r>
            <a:r>
              <a:rPr lang="ru-RU" sz="2200" dirty="0"/>
              <a:t> два </a:t>
            </a:r>
            <a:r>
              <a:rPr lang="ru-RU" sz="2200" dirty="0" err="1"/>
              <a:t>вкладених</a:t>
            </a:r>
            <a:r>
              <a:rPr lang="ru-RU" sz="2200" dirty="0"/>
              <a:t> циклу. </a:t>
            </a:r>
            <a:endParaRPr lang="ru-RU" sz="2200" dirty="0" smtClean="0"/>
          </a:p>
          <a:p>
            <a:r>
              <a:rPr lang="ru-RU" sz="2200" dirty="0" smtClean="0"/>
              <a:t>Перший </a:t>
            </a:r>
            <a:r>
              <a:rPr lang="ru-RU" sz="2200" dirty="0"/>
              <a:t>цикл </a:t>
            </a:r>
            <a:r>
              <a:rPr lang="ru-RU" sz="2200" dirty="0" err="1"/>
              <a:t>перебирає</a:t>
            </a:r>
            <a:r>
              <a:rPr lang="ru-RU" sz="2200" dirty="0"/>
              <a:t> номер рядка, </a:t>
            </a:r>
            <a:r>
              <a:rPr lang="ru-RU" sz="2200" dirty="0" err="1"/>
              <a:t>другий</a:t>
            </a:r>
            <a:r>
              <a:rPr lang="ru-RU" sz="2200" dirty="0"/>
              <a:t> цикл </a:t>
            </a:r>
            <a:r>
              <a:rPr lang="ru-RU" sz="2200" dirty="0" err="1"/>
              <a:t>біжить</a:t>
            </a:r>
            <a:r>
              <a:rPr lang="ru-RU" sz="2200" dirty="0"/>
              <a:t> за </a:t>
            </a:r>
            <a:r>
              <a:rPr lang="ru-RU" sz="2200" dirty="0" err="1"/>
              <a:t>елементами</a:t>
            </a:r>
            <a:r>
              <a:rPr lang="ru-RU" sz="2200" dirty="0"/>
              <a:t> </a:t>
            </a:r>
            <a:r>
              <a:rPr lang="ru-RU" sz="2200" dirty="0" err="1"/>
              <a:t>всередині</a:t>
            </a:r>
            <a:r>
              <a:rPr lang="ru-RU" sz="2200" dirty="0"/>
              <a:t> рядка.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Обробка матриць в </a:t>
            </a:r>
            <a:r>
              <a:rPr lang="en-US" sz="3600" b="1" dirty="0" smtClean="0"/>
              <a:t>Python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02573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7010400" y="-20638"/>
            <a:ext cx="2133600" cy="4762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87D2A4-475E-46EF-ACFE-17BF067340C1}" type="slidenum">
              <a:rPr lang="ru-RU" altLang="ru-RU">
                <a:solidFill>
                  <a:srgbClr val="000000"/>
                </a:solidFill>
              </a:rPr>
              <a:pPr/>
              <a:t>8</a:t>
            </a:fld>
            <a:endParaRPr lang="ru-RU" altLang="ru-RU">
              <a:solidFill>
                <a:srgbClr val="0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8950" y="1319213"/>
            <a:ext cx="2339975" cy="1570037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dirty="0">
                <a:ea typeface="Times New Roman"/>
              </a:rPr>
              <a:t>N</a:t>
            </a:r>
            <a:r>
              <a:rPr lang="ru-RU" sz="2400" dirty="0">
                <a:ea typeface="Times New Roman"/>
                <a:cs typeface="Calibri"/>
              </a:rPr>
              <a:t> </a:t>
            </a:r>
            <a:r>
              <a:rPr lang="ru-RU" sz="2400" dirty="0">
                <a:ea typeface="Times New Roman"/>
              </a:rPr>
              <a:t>=</a:t>
            </a:r>
            <a:r>
              <a:rPr lang="ru-RU" sz="2400" dirty="0">
                <a:ea typeface="Times New Roman"/>
                <a:cs typeface="Calibri"/>
              </a:rPr>
              <a:t> </a:t>
            </a:r>
            <a:r>
              <a:rPr lang="ru-RU" sz="2400" dirty="0">
                <a:ea typeface="Times New Roman"/>
              </a:rPr>
              <a:t>3</a:t>
            </a: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dirty="0">
                <a:ea typeface="Times New Roman"/>
              </a:rPr>
              <a:t>M</a:t>
            </a:r>
            <a:r>
              <a:rPr lang="ru-RU" sz="2400" dirty="0">
                <a:ea typeface="Times New Roman"/>
                <a:cs typeface="Calibri"/>
              </a:rPr>
              <a:t> </a:t>
            </a:r>
            <a:r>
              <a:rPr lang="ru-RU" sz="2400" dirty="0">
                <a:ea typeface="Times New Roman"/>
              </a:rPr>
              <a:t>=</a:t>
            </a:r>
            <a:r>
              <a:rPr lang="ru-RU" sz="2400" dirty="0">
                <a:ea typeface="Times New Roman"/>
                <a:cs typeface="Calibri"/>
              </a:rPr>
              <a:t> </a:t>
            </a:r>
            <a:r>
              <a:rPr lang="ru-RU" sz="2400" dirty="0">
                <a:ea typeface="Times New Roman"/>
              </a:rPr>
              <a:t>2</a:t>
            </a: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dirty="0" err="1">
                <a:ea typeface="Times New Roman"/>
              </a:rPr>
              <a:t>row</a:t>
            </a:r>
            <a:r>
              <a:rPr lang="ru-RU" sz="2400" dirty="0">
                <a:ea typeface="Times New Roman"/>
                <a:cs typeface="Calibri"/>
              </a:rPr>
              <a:t> </a:t>
            </a:r>
            <a:r>
              <a:rPr lang="ru-RU" sz="2400" dirty="0">
                <a:ea typeface="Times New Roman"/>
              </a:rPr>
              <a:t>=</a:t>
            </a:r>
            <a:r>
              <a:rPr lang="ru-RU" sz="2400" dirty="0">
                <a:ea typeface="Times New Roman"/>
                <a:cs typeface="Calibri"/>
              </a:rPr>
              <a:t> </a:t>
            </a:r>
            <a:r>
              <a:rPr lang="ru-RU" sz="2400" dirty="0">
                <a:ea typeface="Times New Roman"/>
              </a:rPr>
              <a:t>[0]*</a:t>
            </a:r>
            <a:r>
              <a:rPr lang="en-US" sz="2400" dirty="0">
                <a:ea typeface="Times New Roman"/>
              </a:rPr>
              <a:t>M</a:t>
            </a:r>
            <a:endParaRPr lang="ru-RU" sz="2400" dirty="0">
              <a:ea typeface="Times New Roman"/>
            </a:endParaRP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dirty="0">
                <a:ea typeface="Times New Roman"/>
              </a:rPr>
              <a:t>A</a:t>
            </a:r>
            <a:r>
              <a:rPr lang="en-US" sz="2400" dirty="0">
                <a:ea typeface="Times New Roman"/>
                <a:cs typeface="Calibri"/>
              </a:rPr>
              <a:t> </a:t>
            </a:r>
            <a:r>
              <a:rPr lang="ru-RU" sz="2400" dirty="0">
                <a:ea typeface="Times New Roman"/>
              </a:rPr>
              <a:t>=</a:t>
            </a:r>
            <a:r>
              <a:rPr lang="ru-RU" sz="2400" dirty="0">
                <a:ea typeface="Times New Roman"/>
                <a:cs typeface="Calibri"/>
              </a:rPr>
              <a:t> </a:t>
            </a:r>
            <a:r>
              <a:rPr lang="ru-RU" sz="2400" dirty="0">
                <a:ea typeface="Times New Roman"/>
              </a:rPr>
              <a:t>[</a:t>
            </a:r>
            <a:r>
              <a:rPr lang="en-US" sz="2400" dirty="0">
                <a:ea typeface="Times New Roman"/>
              </a:rPr>
              <a:t>row</a:t>
            </a:r>
            <a:r>
              <a:rPr lang="ru-RU" sz="2400" dirty="0">
                <a:ea typeface="Times New Roman"/>
              </a:rPr>
              <a:t>]*</a:t>
            </a:r>
            <a:r>
              <a:rPr lang="en-US" sz="2400" dirty="0">
                <a:ea typeface="Times New Roman"/>
              </a:rPr>
              <a:t>N</a:t>
            </a:r>
            <a:endParaRPr lang="ru-RU" sz="2400" dirty="0">
              <a:ea typeface="Times New Roman"/>
            </a:endParaRPr>
          </a:p>
        </p:txBody>
      </p:sp>
      <p:sp>
        <p:nvSpPr>
          <p:cNvPr id="131077" name="Прямоугольник 13"/>
          <p:cNvSpPr>
            <a:spLocks noChangeArrowheads="1"/>
          </p:cNvSpPr>
          <p:nvPr/>
        </p:nvSpPr>
        <p:spPr bwMode="auto">
          <a:xfrm>
            <a:off x="381000" y="817563"/>
            <a:ext cx="4999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err="1" smtClean="0">
                <a:latin typeface="+mn-lt"/>
              </a:rPr>
              <a:t>Нульова</a:t>
            </a:r>
            <a:r>
              <a:rPr lang="ru-RU" altLang="ru-RU" sz="2400" dirty="0" smtClean="0">
                <a:latin typeface="+mn-lt"/>
              </a:rPr>
              <a:t> </a:t>
            </a:r>
            <a:r>
              <a:rPr lang="ru-RU" altLang="ru-RU" sz="2400" dirty="0" err="1" smtClean="0">
                <a:latin typeface="+mn-lt"/>
              </a:rPr>
              <a:t>матриця</a:t>
            </a:r>
            <a:r>
              <a:rPr lang="ru-RU" altLang="ru-RU" sz="2400" b="1" dirty="0" smtClean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8" name="Умножение 17"/>
          <p:cNvSpPr/>
          <p:nvPr/>
        </p:nvSpPr>
        <p:spPr bwMode="auto">
          <a:xfrm>
            <a:off x="393700" y="969963"/>
            <a:ext cx="2355850" cy="2354262"/>
          </a:xfrm>
          <a:prstGeom prst="mathMultiply">
            <a:avLst>
              <a:gd name="adj1" fmla="val 6619"/>
            </a:avLst>
          </a:prstGeom>
          <a:solidFill>
            <a:srgbClr val="FF0000">
              <a:alpha val="64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8838"/>
              </p:ext>
            </p:extLst>
          </p:nvPr>
        </p:nvGraphicFramePr>
        <p:xfrm>
          <a:off x="3643313" y="1471613"/>
          <a:ext cx="138112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/>
                <a:gridCol w="690563"/>
              </a:tblGrid>
              <a:tr h="3698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77" marR="91477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77" marR="914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8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77" marR="91477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77" marR="914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8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77" marR="91477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77" marR="914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17966"/>
              </p:ext>
            </p:extLst>
          </p:nvPr>
        </p:nvGraphicFramePr>
        <p:xfrm>
          <a:off x="5902325" y="1935163"/>
          <a:ext cx="138112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/>
                <a:gridCol w="690563"/>
              </a:tblGrid>
              <a:tr h="36984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77" marR="914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77" marR="914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Прямоугольник 22"/>
          <p:cNvSpPr>
            <a:spLocks noChangeArrowheads="1"/>
          </p:cNvSpPr>
          <p:nvPr/>
        </p:nvSpPr>
        <p:spPr bwMode="auto">
          <a:xfrm>
            <a:off x="6227763" y="1479550"/>
            <a:ext cx="73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row</a:t>
            </a:r>
            <a:endParaRPr lang="ru-RU" altLang="ru-RU" smtClean="0"/>
          </a:p>
        </p:txBody>
      </p:sp>
      <p:sp>
        <p:nvSpPr>
          <p:cNvPr id="24" name="Прямоугольник 23"/>
          <p:cNvSpPr>
            <a:spLocks noChangeArrowheads="1"/>
          </p:cNvSpPr>
          <p:nvPr/>
        </p:nvSpPr>
        <p:spPr bwMode="auto">
          <a:xfrm>
            <a:off x="4495800" y="10715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endParaRPr lang="ru-RU" altLang="ru-RU" smtClean="0">
              <a:solidFill>
                <a:srgbClr val="000000"/>
              </a:solidFill>
            </a:endParaRPr>
          </a:p>
        </p:txBody>
      </p:sp>
      <p:sp>
        <p:nvSpPr>
          <p:cNvPr id="25" name="Полилиния 24"/>
          <p:cNvSpPr>
            <a:spLocks noChangeArrowheads="1"/>
          </p:cNvSpPr>
          <p:nvPr/>
        </p:nvSpPr>
        <p:spPr bwMode="auto">
          <a:xfrm>
            <a:off x="4679950" y="2173288"/>
            <a:ext cx="1225550" cy="0"/>
          </a:xfrm>
          <a:custGeom>
            <a:avLst/>
            <a:gdLst>
              <a:gd name="T0" fmla="*/ 0 w 1226372"/>
              <a:gd name="T1" fmla="*/ 1220630 w 1226372"/>
              <a:gd name="T2" fmla="*/ 0 60000 65536"/>
              <a:gd name="T3" fmla="*/ 0 60000 65536"/>
              <a:gd name="T4" fmla="*/ 0 w 1226372"/>
              <a:gd name="T5" fmla="*/ 1226372 w 1226372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6372">
                <a:moveTo>
                  <a:pt x="0" y="0"/>
                </a:moveTo>
                <a:lnTo>
                  <a:pt x="1226372" y="0"/>
                </a:lnTo>
              </a:path>
            </a:pathLst>
          </a:custGeom>
          <a:noFill/>
          <a:ln w="1270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mtClean="0"/>
          </a:p>
        </p:txBody>
      </p:sp>
      <p:sp>
        <p:nvSpPr>
          <p:cNvPr id="26" name="Полилиния 25"/>
          <p:cNvSpPr>
            <a:spLocks noChangeArrowheads="1"/>
          </p:cNvSpPr>
          <p:nvPr/>
        </p:nvSpPr>
        <p:spPr bwMode="auto">
          <a:xfrm>
            <a:off x="4679950" y="1566863"/>
            <a:ext cx="1225550" cy="487362"/>
          </a:xfrm>
          <a:custGeom>
            <a:avLst/>
            <a:gdLst>
              <a:gd name="T0" fmla="*/ 0 w 1226372"/>
              <a:gd name="T1" fmla="*/ 121367 h 487680"/>
              <a:gd name="T2" fmla="*/ 1220630 w 1226372"/>
              <a:gd name="T3" fmla="*/ 485458 h 487680"/>
              <a:gd name="T4" fmla="*/ 0 60000 65536"/>
              <a:gd name="T5" fmla="*/ 0 60000 65536"/>
              <a:gd name="T6" fmla="*/ 0 w 1226372"/>
              <a:gd name="T7" fmla="*/ 0 h 487680"/>
              <a:gd name="T8" fmla="*/ 1226372 w 1226372"/>
              <a:gd name="T9" fmla="*/ 487680 h 4876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6372" h="487680">
                <a:moveTo>
                  <a:pt x="0" y="121920"/>
                </a:moveTo>
                <a:cubicBezTo>
                  <a:pt x="408791" y="243840"/>
                  <a:pt x="839096" y="0"/>
                  <a:pt x="1226372" y="487680"/>
                </a:cubicBezTo>
              </a:path>
            </a:pathLst>
          </a:custGeom>
          <a:noFill/>
          <a:ln w="1270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mtClean="0"/>
          </a:p>
        </p:txBody>
      </p:sp>
      <p:sp>
        <p:nvSpPr>
          <p:cNvPr id="28" name="Полилиния 27"/>
          <p:cNvSpPr>
            <a:spLocks noChangeArrowheads="1"/>
          </p:cNvSpPr>
          <p:nvPr/>
        </p:nvSpPr>
        <p:spPr bwMode="auto">
          <a:xfrm flipV="1">
            <a:off x="4679950" y="2276475"/>
            <a:ext cx="1225550" cy="488950"/>
          </a:xfrm>
          <a:custGeom>
            <a:avLst/>
            <a:gdLst>
              <a:gd name="T0" fmla="*/ 0 w 1226372"/>
              <a:gd name="T1" fmla="*/ 124160 h 487680"/>
              <a:gd name="T2" fmla="*/ 1220630 w 1226372"/>
              <a:gd name="T3" fmla="*/ 496640 h 487680"/>
              <a:gd name="T4" fmla="*/ 0 60000 65536"/>
              <a:gd name="T5" fmla="*/ 0 60000 65536"/>
              <a:gd name="T6" fmla="*/ 0 w 1226372"/>
              <a:gd name="T7" fmla="*/ 0 h 487680"/>
              <a:gd name="T8" fmla="*/ 1226372 w 1226372"/>
              <a:gd name="T9" fmla="*/ 487680 h 4876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6372" h="487680">
                <a:moveTo>
                  <a:pt x="0" y="121920"/>
                </a:moveTo>
                <a:cubicBezTo>
                  <a:pt x="408791" y="243840"/>
                  <a:pt x="839096" y="0"/>
                  <a:pt x="1226372" y="487680"/>
                </a:cubicBezTo>
              </a:path>
            </a:pathLst>
          </a:custGeom>
          <a:noFill/>
          <a:ln w="1270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mtClean="0"/>
          </a:p>
        </p:txBody>
      </p:sp>
      <p:sp>
        <p:nvSpPr>
          <p:cNvPr id="29" name="Прямоугольник 28"/>
          <p:cNvSpPr/>
          <p:nvPr/>
        </p:nvSpPr>
        <p:spPr>
          <a:xfrm>
            <a:off x="5889625" y="2544763"/>
            <a:ext cx="2339975" cy="461962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latin typeface="Courier New"/>
                <a:ea typeface="Times New Roman"/>
              </a:rPr>
              <a:t>A[0][0]</a:t>
            </a:r>
            <a:r>
              <a:rPr lang="en-US" sz="24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1</a:t>
            </a:r>
            <a:endParaRPr lang="ru-RU" sz="2400" b="1" dirty="0">
              <a:latin typeface="Courier New"/>
              <a:ea typeface="Times New Roman"/>
            </a:endParaRPr>
          </a:p>
        </p:txBody>
      </p:sp>
      <p:grpSp>
        <p:nvGrpSpPr>
          <p:cNvPr id="2" name="Группа 31"/>
          <p:cNvGrpSpPr>
            <a:grpSpLocks/>
          </p:cNvGrpSpPr>
          <p:nvPr/>
        </p:nvGrpSpPr>
        <p:grpSpPr bwMode="auto">
          <a:xfrm>
            <a:off x="5991225" y="1914525"/>
            <a:ext cx="506413" cy="506413"/>
            <a:chOff x="6712771" y="3431690"/>
            <a:chExt cx="505609" cy="505609"/>
          </a:xfrm>
        </p:grpSpPr>
        <p:sp>
          <p:nvSpPr>
            <p:cNvPr id="131157" name="Овал 30"/>
            <p:cNvSpPr>
              <a:spLocks noChangeArrowheads="1"/>
            </p:cNvSpPr>
            <p:nvPr/>
          </p:nvSpPr>
          <p:spPr bwMode="auto">
            <a:xfrm>
              <a:off x="6712771" y="3431690"/>
              <a:ext cx="505609" cy="5056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altLang="ru-RU" smtClean="0"/>
            </a:p>
          </p:txBody>
        </p:sp>
        <p:sp>
          <p:nvSpPr>
            <p:cNvPr id="131158" name="Прямоугольник 29"/>
            <p:cNvSpPr>
              <a:spLocks noChangeArrowheads="1"/>
            </p:cNvSpPr>
            <p:nvPr/>
          </p:nvSpPr>
          <p:spPr bwMode="auto">
            <a:xfrm>
              <a:off x="6787794" y="3460105"/>
              <a:ext cx="3690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ru-RU" altLang="ru-RU" sz="24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3" name="Прямоугольник 32"/>
          <p:cNvSpPr>
            <a:spLocks noChangeArrowheads="1"/>
          </p:cNvSpPr>
          <p:nvPr/>
        </p:nvSpPr>
        <p:spPr bwMode="auto">
          <a:xfrm>
            <a:off x="381000" y="2968625"/>
            <a:ext cx="2954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+mn-lt"/>
              </a:rPr>
              <a:t>а правильно так: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488950" y="3481388"/>
            <a:ext cx="4040188" cy="1200150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CC"/>
                </a:solidFill>
                <a:ea typeface="Times New Roman"/>
              </a:rPr>
              <a:t>A</a:t>
            </a:r>
            <a:r>
              <a:rPr lang="en-US" sz="2400" b="1" dirty="0">
                <a:solidFill>
                  <a:srgbClr val="0000CC"/>
                </a:solidFill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00CC"/>
                </a:solidFill>
                <a:ea typeface="Times New Roman"/>
              </a:rPr>
              <a:t>=</a:t>
            </a:r>
            <a:r>
              <a:rPr lang="ru-RU" sz="2400" b="1" dirty="0">
                <a:solidFill>
                  <a:srgbClr val="0000CC"/>
                </a:solidFill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00CC"/>
                </a:solidFill>
                <a:ea typeface="Times New Roman"/>
              </a:rPr>
              <a:t>[]</a:t>
            </a: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00CC"/>
                </a:solidFill>
                <a:ea typeface="Times New Roman"/>
              </a:rPr>
              <a:t>for </a:t>
            </a:r>
            <a:r>
              <a:rPr lang="en-US" sz="2400" b="1" dirty="0" err="1">
                <a:solidFill>
                  <a:srgbClr val="0000CC"/>
                </a:solidFill>
                <a:ea typeface="Times New Roman"/>
              </a:rPr>
              <a:t>i</a:t>
            </a:r>
            <a:r>
              <a:rPr lang="en-US" sz="2400" b="1" dirty="0">
                <a:solidFill>
                  <a:srgbClr val="0000CC"/>
                </a:solidFill>
                <a:ea typeface="Times New Roman"/>
              </a:rPr>
              <a:t> in range</a:t>
            </a:r>
            <a:r>
              <a:rPr lang="ru-RU" sz="2400" b="1" dirty="0">
                <a:solidFill>
                  <a:srgbClr val="0000CC"/>
                </a:solidFill>
                <a:ea typeface="Times New Roman"/>
              </a:rPr>
              <a:t>(</a:t>
            </a:r>
            <a:r>
              <a:rPr lang="en-US" sz="2400" b="1" dirty="0">
                <a:solidFill>
                  <a:srgbClr val="0000CC"/>
                </a:solidFill>
                <a:ea typeface="Times New Roman"/>
              </a:rPr>
              <a:t>N</a:t>
            </a:r>
            <a:r>
              <a:rPr lang="ru-RU" sz="2400" b="1" dirty="0">
                <a:solidFill>
                  <a:srgbClr val="0000CC"/>
                </a:solidFill>
                <a:ea typeface="Times New Roman"/>
              </a:rPr>
              <a:t>):</a:t>
            </a:r>
          </a:p>
          <a:p>
            <a:pPr marL="179388" indent="-93663" algn="just" fontAlgn="base">
              <a:spcBef>
                <a:spcPct val="0"/>
              </a:spcBef>
              <a:defRPr/>
            </a:pPr>
            <a:r>
              <a:rPr lang="ru-RU" sz="2400" b="1" dirty="0">
                <a:solidFill>
                  <a:srgbClr val="0000CC"/>
                </a:solidFill>
                <a:ea typeface="Times New Roman"/>
              </a:rPr>
              <a:t>  </a:t>
            </a:r>
            <a:r>
              <a:rPr lang="ru-RU" sz="2400" b="1" dirty="0" smtClean="0">
                <a:solidFill>
                  <a:srgbClr val="0000CC"/>
                </a:solidFill>
                <a:ea typeface="Times New Roman"/>
              </a:rPr>
              <a:t>    </a:t>
            </a:r>
            <a:r>
              <a:rPr lang="ru-RU" sz="2400" b="1" dirty="0" err="1" smtClean="0">
                <a:solidFill>
                  <a:srgbClr val="0000CC"/>
                </a:solidFill>
                <a:ea typeface="Times New Roman"/>
              </a:rPr>
              <a:t>A.append</a:t>
            </a:r>
            <a:r>
              <a:rPr lang="ru-RU" sz="2400" b="1" dirty="0" smtClean="0">
                <a:solidFill>
                  <a:srgbClr val="0000CC"/>
                </a:solidFill>
                <a:ea typeface="Times New Roman"/>
                <a:cs typeface="Calibri"/>
              </a:rPr>
              <a:t> </a:t>
            </a:r>
            <a:r>
              <a:rPr lang="ru-RU" sz="2400" b="1" dirty="0">
                <a:solidFill>
                  <a:srgbClr val="0000CC"/>
                </a:solidFill>
                <a:ea typeface="Times New Roman"/>
              </a:rPr>
              <a:t>( [0]*M )</a:t>
            </a:r>
          </a:p>
        </p:txBody>
      </p:sp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92733"/>
              </p:ext>
            </p:extLst>
          </p:nvPr>
        </p:nvGraphicFramePr>
        <p:xfrm>
          <a:off x="4686300" y="3624263"/>
          <a:ext cx="149225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125"/>
                <a:gridCol w="746125"/>
              </a:tblGrid>
              <a:tr h="3698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31" marR="91431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8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31" marR="91431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98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kern="12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31" marR="91431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1" kern="1200" dirty="0" smtClean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84269"/>
              </p:ext>
            </p:extLst>
          </p:nvPr>
        </p:nvGraphicFramePr>
        <p:xfrm>
          <a:off x="6945313" y="4108450"/>
          <a:ext cx="14922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125"/>
                <a:gridCol w="746125"/>
              </a:tblGrid>
              <a:tr h="36984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Прямоугольник 37"/>
          <p:cNvSpPr>
            <a:spLocks noChangeArrowheads="1"/>
          </p:cNvSpPr>
          <p:nvPr/>
        </p:nvSpPr>
        <p:spPr bwMode="auto">
          <a:xfrm>
            <a:off x="5603875" y="3222625"/>
            <a:ext cx="398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smtClean="0">
                <a:latin typeface="Courier New" panose="02070309020205020404" pitchFamily="49" charset="0"/>
              </a:rPr>
              <a:t>A</a:t>
            </a:r>
            <a:endParaRPr lang="ru-RU" altLang="ru-RU" smtClean="0"/>
          </a:p>
        </p:txBody>
      </p:sp>
      <p:sp>
        <p:nvSpPr>
          <p:cNvPr id="131131" name="Полилиния 38"/>
          <p:cNvSpPr>
            <a:spLocks noChangeArrowheads="1"/>
          </p:cNvSpPr>
          <p:nvPr/>
        </p:nvSpPr>
        <p:spPr bwMode="auto">
          <a:xfrm>
            <a:off x="5819775" y="4324350"/>
            <a:ext cx="1116013" cy="0"/>
          </a:xfrm>
          <a:custGeom>
            <a:avLst/>
            <a:gdLst>
              <a:gd name="T0" fmla="*/ 0 w 1226372"/>
              <a:gd name="T1" fmla="*/ 576756 w 1226372"/>
              <a:gd name="T2" fmla="*/ 0 60000 65536"/>
              <a:gd name="T3" fmla="*/ 0 60000 65536"/>
              <a:gd name="T4" fmla="*/ 0 w 1226372"/>
              <a:gd name="T5" fmla="*/ 1226372 w 1226372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6372">
                <a:moveTo>
                  <a:pt x="0" y="0"/>
                </a:moveTo>
                <a:lnTo>
                  <a:pt x="1226372" y="0"/>
                </a:lnTo>
              </a:path>
            </a:pathLst>
          </a:custGeom>
          <a:noFill/>
          <a:ln w="1270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mtClean="0"/>
          </a:p>
        </p:txBody>
      </p:sp>
      <p:sp>
        <p:nvSpPr>
          <p:cNvPr id="42" name="Прямоугольник 41"/>
          <p:cNvSpPr/>
          <p:nvPr/>
        </p:nvSpPr>
        <p:spPr>
          <a:xfrm>
            <a:off x="5727700" y="5384800"/>
            <a:ext cx="2530475" cy="461963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fontAlgn="base">
              <a:spcBef>
                <a:spcPct val="0"/>
              </a:spcBef>
              <a:defRPr/>
            </a:pPr>
            <a:r>
              <a:rPr lang="en-US" sz="2400" b="1" dirty="0">
                <a:latin typeface="Courier New"/>
                <a:ea typeface="Times New Roman"/>
              </a:rPr>
              <a:t>A[0][0]</a:t>
            </a:r>
            <a:r>
              <a:rPr lang="en-US" sz="2400" b="1" dirty="0">
                <a:latin typeface="Calibri"/>
                <a:ea typeface="Times New Roman"/>
                <a:cs typeface="Calibri"/>
              </a:rPr>
              <a:t> </a:t>
            </a:r>
            <a:r>
              <a:rPr lang="ru-RU" sz="2400" b="1" dirty="0">
                <a:latin typeface="Courier New"/>
                <a:ea typeface="Times New Roman"/>
              </a:rPr>
              <a:t>=</a:t>
            </a:r>
            <a:r>
              <a:rPr lang="ru-RU" sz="2400" b="1" dirty="0">
                <a:latin typeface="Calibri"/>
                <a:ea typeface="Times New Roman"/>
                <a:cs typeface="Calibri"/>
              </a:rPr>
              <a:t> </a:t>
            </a:r>
            <a:r>
              <a:rPr lang="en-US" sz="2400" b="1" dirty="0">
                <a:latin typeface="Courier New"/>
                <a:ea typeface="Times New Roman"/>
              </a:rPr>
              <a:t>1</a:t>
            </a:r>
            <a:endParaRPr lang="ru-RU" sz="2400" b="1" dirty="0">
              <a:latin typeface="Courier New"/>
              <a:ea typeface="Times New Roman"/>
            </a:endParaRPr>
          </a:p>
        </p:txBody>
      </p:sp>
      <p:graphicFrame>
        <p:nvGraphicFramePr>
          <p:cNvPr id="46" name="Таблица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69175"/>
              </p:ext>
            </p:extLst>
          </p:nvPr>
        </p:nvGraphicFramePr>
        <p:xfrm>
          <a:off x="6956425" y="3462338"/>
          <a:ext cx="14922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125"/>
                <a:gridCol w="746125"/>
              </a:tblGrid>
              <a:tr h="36984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1430"/>
              </p:ext>
            </p:extLst>
          </p:nvPr>
        </p:nvGraphicFramePr>
        <p:xfrm>
          <a:off x="6945313" y="4699000"/>
          <a:ext cx="14922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125"/>
                <a:gridCol w="746125"/>
              </a:tblGrid>
              <a:tr h="36984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ru-RU" sz="2400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" name="Полилиния 47"/>
          <p:cNvSpPr>
            <a:spLocks noChangeArrowheads="1"/>
          </p:cNvSpPr>
          <p:nvPr/>
        </p:nvSpPr>
        <p:spPr bwMode="auto">
          <a:xfrm>
            <a:off x="5819775" y="3689350"/>
            <a:ext cx="1116013" cy="161925"/>
          </a:xfrm>
          <a:custGeom>
            <a:avLst/>
            <a:gdLst>
              <a:gd name="T0" fmla="*/ 0 w 1226372"/>
              <a:gd name="T1" fmla="*/ 165327 h 161365"/>
              <a:gd name="T2" fmla="*/ 576756 w 1226372"/>
              <a:gd name="T3" fmla="*/ 0 h 161365"/>
              <a:gd name="T4" fmla="*/ 0 60000 65536"/>
              <a:gd name="T5" fmla="*/ 0 60000 65536"/>
              <a:gd name="T6" fmla="*/ 0 w 1226372"/>
              <a:gd name="T7" fmla="*/ 0 h 161365"/>
              <a:gd name="T8" fmla="*/ 1226372 w 1226372"/>
              <a:gd name="T9" fmla="*/ 161365 h 1613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6372" h="161365">
                <a:moveTo>
                  <a:pt x="0" y="161365"/>
                </a:moveTo>
                <a:lnTo>
                  <a:pt x="1226372" y="0"/>
                </a:lnTo>
              </a:path>
            </a:pathLst>
          </a:custGeom>
          <a:noFill/>
          <a:ln w="1270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mtClean="0"/>
          </a:p>
        </p:txBody>
      </p:sp>
      <p:sp>
        <p:nvSpPr>
          <p:cNvPr id="131150" name="Полилиния 48"/>
          <p:cNvSpPr>
            <a:spLocks noChangeArrowheads="1"/>
          </p:cNvSpPr>
          <p:nvPr/>
        </p:nvSpPr>
        <p:spPr bwMode="auto">
          <a:xfrm flipV="1">
            <a:off x="5819775" y="4776788"/>
            <a:ext cx="1116013" cy="160337"/>
          </a:xfrm>
          <a:custGeom>
            <a:avLst/>
            <a:gdLst>
              <a:gd name="T0" fmla="*/ 0 w 1226372"/>
              <a:gd name="T1" fmla="*/ 154306 h 161365"/>
              <a:gd name="T2" fmla="*/ 576756 w 1226372"/>
              <a:gd name="T3" fmla="*/ 0 h 161365"/>
              <a:gd name="T4" fmla="*/ 0 60000 65536"/>
              <a:gd name="T5" fmla="*/ 0 60000 65536"/>
              <a:gd name="T6" fmla="*/ 0 w 1226372"/>
              <a:gd name="T7" fmla="*/ 0 h 161365"/>
              <a:gd name="T8" fmla="*/ 1226372 w 1226372"/>
              <a:gd name="T9" fmla="*/ 161365 h 1613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6372" h="161365">
                <a:moveTo>
                  <a:pt x="0" y="161365"/>
                </a:moveTo>
                <a:lnTo>
                  <a:pt x="1226372" y="0"/>
                </a:lnTo>
              </a:path>
            </a:pathLst>
          </a:custGeom>
          <a:noFill/>
          <a:ln w="1270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mtClean="0"/>
          </a:p>
        </p:txBody>
      </p:sp>
      <p:grpSp>
        <p:nvGrpSpPr>
          <p:cNvPr id="3" name="Группа 49"/>
          <p:cNvGrpSpPr>
            <a:grpSpLocks/>
          </p:cNvGrpSpPr>
          <p:nvPr/>
        </p:nvGrpSpPr>
        <p:grpSpPr bwMode="auto">
          <a:xfrm>
            <a:off x="7056438" y="3452813"/>
            <a:ext cx="506412" cy="506412"/>
            <a:chOff x="6712771" y="3431690"/>
            <a:chExt cx="505609" cy="505609"/>
          </a:xfrm>
        </p:grpSpPr>
        <p:sp>
          <p:nvSpPr>
            <p:cNvPr id="131155" name="Овал 50"/>
            <p:cNvSpPr>
              <a:spLocks noChangeArrowheads="1"/>
            </p:cNvSpPr>
            <p:nvPr/>
          </p:nvSpPr>
          <p:spPr bwMode="auto">
            <a:xfrm>
              <a:off x="6712771" y="3431690"/>
              <a:ext cx="505609" cy="505609"/>
            </a:xfrm>
            <a:prstGeom prst="ellipse">
              <a:avLst/>
            </a:pr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altLang="ru-RU" smtClean="0"/>
            </a:p>
          </p:txBody>
        </p:sp>
        <p:sp>
          <p:nvSpPr>
            <p:cNvPr id="131156" name="Прямоугольник 51"/>
            <p:cNvSpPr>
              <a:spLocks noChangeArrowheads="1"/>
            </p:cNvSpPr>
            <p:nvPr/>
          </p:nvSpPr>
          <p:spPr bwMode="auto">
            <a:xfrm>
              <a:off x="6787794" y="3460105"/>
              <a:ext cx="3690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ru-RU" sz="2400" b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ru-RU" altLang="ru-RU" sz="2400" b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Створення матриць в </a:t>
            </a:r>
            <a:r>
              <a:rPr lang="en-US" sz="3600" b="1" dirty="0" smtClean="0"/>
              <a:t>Python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3700" y="5108576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 err="1" smtClean="0">
                <a:solidFill>
                  <a:srgbClr val="0000CC"/>
                </a:solidFill>
              </a:rPr>
              <a:t>Спосіб</a:t>
            </a:r>
            <a:r>
              <a:rPr lang="ru-RU" sz="2200" dirty="0" smtClean="0">
                <a:solidFill>
                  <a:srgbClr val="0000CC"/>
                </a:solidFill>
              </a:rPr>
              <a:t> 1</a:t>
            </a:r>
            <a:r>
              <a:rPr lang="ru-RU" sz="2200" dirty="0" smtClean="0"/>
              <a:t>. </a:t>
            </a:r>
            <a:r>
              <a:rPr lang="ru-RU" sz="2200" dirty="0" err="1" smtClean="0"/>
              <a:t>Створити</a:t>
            </a:r>
            <a:r>
              <a:rPr lang="ru-RU" sz="2200" dirty="0" smtClean="0"/>
              <a:t> </a:t>
            </a:r>
            <a:r>
              <a:rPr lang="ru-RU" sz="2200" dirty="0" err="1"/>
              <a:t>порожній</a:t>
            </a:r>
            <a:r>
              <a:rPr lang="ru-RU" sz="2200" dirty="0"/>
              <a:t> список, </a:t>
            </a:r>
            <a:r>
              <a:rPr lang="ru-RU" sz="2200" dirty="0" err="1"/>
              <a:t>потім</a:t>
            </a:r>
            <a:r>
              <a:rPr lang="ru-RU" sz="2200" dirty="0"/>
              <a:t> </a:t>
            </a:r>
            <a:r>
              <a:rPr lang="ru-RU" sz="2200" i="1" dirty="0"/>
              <a:t>n</a:t>
            </a:r>
            <a:r>
              <a:rPr lang="ru-RU" sz="2200" dirty="0"/>
              <a:t> раз </a:t>
            </a:r>
            <a:r>
              <a:rPr lang="ru-RU" sz="2200" dirty="0" err="1"/>
              <a:t>додати</a:t>
            </a:r>
            <a:r>
              <a:rPr lang="ru-RU" sz="2200" dirty="0"/>
              <a:t> в </a:t>
            </a:r>
            <a:r>
              <a:rPr lang="ru-RU" sz="2200" dirty="0" err="1"/>
              <a:t>нього</a:t>
            </a:r>
            <a:r>
              <a:rPr lang="ru-RU" sz="2200" dirty="0"/>
              <a:t> </a:t>
            </a:r>
            <a:r>
              <a:rPr lang="ru-RU" sz="2200" dirty="0" err="1"/>
              <a:t>новий</a:t>
            </a:r>
            <a:r>
              <a:rPr lang="ru-RU" sz="2200" dirty="0"/>
              <a:t> </a:t>
            </a:r>
            <a:r>
              <a:rPr lang="ru-RU" sz="2200" dirty="0" err="1"/>
              <a:t>елемент</a:t>
            </a:r>
            <a:r>
              <a:rPr lang="ru-RU" sz="2200" dirty="0"/>
              <a:t>, </a:t>
            </a:r>
            <a:r>
              <a:rPr lang="ru-RU" sz="2200" dirty="0" err="1"/>
              <a:t>який</a:t>
            </a:r>
            <a:r>
              <a:rPr lang="ru-RU" sz="2200" dirty="0"/>
              <a:t> є списком-рядком</a:t>
            </a:r>
          </a:p>
        </p:txBody>
      </p:sp>
      <p:sp>
        <p:nvSpPr>
          <p:cNvPr id="6" name="Стрелка вниз 5"/>
          <p:cNvSpPr/>
          <p:nvPr/>
        </p:nvSpPr>
        <p:spPr>
          <a:xfrm>
            <a:off x="2286000" y="4732338"/>
            <a:ext cx="368300" cy="358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8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/>
              <a:t>Створення матриць в </a:t>
            </a:r>
            <a:r>
              <a:rPr lang="en-US" sz="3600" b="1" dirty="0" smtClean="0"/>
              <a:t>Python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0650" y="3268221"/>
            <a:ext cx="89027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err="1" smtClean="0">
                <a:solidFill>
                  <a:srgbClr val="0000CC"/>
                </a:solidFill>
              </a:rPr>
              <a:t>Спосіб</a:t>
            </a:r>
            <a:r>
              <a:rPr lang="ru-RU" sz="2200" b="1" dirty="0" smtClean="0">
                <a:solidFill>
                  <a:srgbClr val="0000CC"/>
                </a:solidFill>
              </a:rPr>
              <a:t> </a:t>
            </a:r>
            <a:r>
              <a:rPr lang="ru-RU" sz="2200" b="1" dirty="0" smtClean="0"/>
              <a:t>2.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err="1" smtClean="0"/>
              <a:t>Спочатку</a:t>
            </a:r>
            <a:r>
              <a:rPr lang="ru-RU" sz="2200" dirty="0" smtClean="0"/>
              <a:t> </a:t>
            </a:r>
            <a:r>
              <a:rPr lang="ru-RU" sz="2200" dirty="0" err="1" smtClean="0"/>
              <a:t>створити</a:t>
            </a:r>
            <a:r>
              <a:rPr lang="ru-RU" sz="2200" dirty="0" smtClean="0"/>
              <a:t> </a:t>
            </a:r>
            <a:r>
              <a:rPr lang="ru-RU" sz="2200" dirty="0"/>
              <a:t>список з </a:t>
            </a:r>
            <a:r>
              <a:rPr lang="ru-RU" sz="2200" i="1" dirty="0">
                <a:solidFill>
                  <a:srgbClr val="0000CC"/>
                </a:solidFill>
              </a:rPr>
              <a:t>n</a:t>
            </a:r>
            <a:r>
              <a:rPr lang="ru-RU" sz="2200" dirty="0"/>
              <a:t> </a:t>
            </a:r>
            <a:r>
              <a:rPr lang="ru-RU" sz="2200" dirty="0" err="1" smtClean="0"/>
              <a:t>елементів</a:t>
            </a:r>
            <a:r>
              <a:rPr lang="ru-RU" sz="2200" dirty="0" smtClean="0"/>
              <a:t>, </a:t>
            </a:r>
            <a:r>
              <a:rPr lang="ru-RU" sz="2200" dirty="0" err="1" smtClean="0"/>
              <a:t>наприклад</a:t>
            </a:r>
            <a:r>
              <a:rPr lang="ru-RU" sz="2200" dirty="0" smtClean="0"/>
              <a:t>, з </a:t>
            </a:r>
            <a:r>
              <a:rPr lang="ru-RU" sz="2200" i="1" dirty="0">
                <a:solidFill>
                  <a:srgbClr val="0000CC"/>
                </a:solidFill>
              </a:rPr>
              <a:t>n</a:t>
            </a:r>
            <a:r>
              <a:rPr lang="ru-RU" sz="2200" dirty="0"/>
              <a:t> </a:t>
            </a:r>
            <a:r>
              <a:rPr lang="ru-RU" sz="2200" dirty="0" err="1" smtClean="0"/>
              <a:t>нулів</a:t>
            </a:r>
            <a:r>
              <a:rPr lang="ru-RU" sz="22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err="1" smtClean="0"/>
              <a:t>Потім</a:t>
            </a:r>
            <a:r>
              <a:rPr lang="ru-RU" sz="2200" dirty="0" smtClean="0"/>
              <a:t> </a:t>
            </a:r>
            <a:r>
              <a:rPr lang="ru-RU" sz="2200" dirty="0" err="1" smtClean="0"/>
              <a:t>зробити</a:t>
            </a:r>
            <a:r>
              <a:rPr lang="ru-RU" sz="2200" dirty="0" smtClean="0"/>
              <a:t> </a:t>
            </a:r>
            <a:r>
              <a:rPr lang="ru-RU" sz="2200" dirty="0" err="1" smtClean="0"/>
              <a:t>кожний</a:t>
            </a:r>
            <a:r>
              <a:rPr lang="ru-RU" sz="2200" dirty="0" smtClean="0"/>
              <a:t> </a:t>
            </a:r>
            <a:r>
              <a:rPr lang="ru-RU" sz="2200" dirty="0" err="1"/>
              <a:t>елемент</a:t>
            </a:r>
            <a:r>
              <a:rPr lang="ru-RU" sz="2200" dirty="0"/>
              <a:t> списку </a:t>
            </a:r>
            <a:r>
              <a:rPr lang="ru-RU" sz="2200" dirty="0" err="1"/>
              <a:t>посиланням</a:t>
            </a:r>
            <a:r>
              <a:rPr lang="ru-RU" sz="2200" dirty="0"/>
              <a:t> на </a:t>
            </a:r>
            <a:r>
              <a:rPr lang="ru-RU" sz="2200" dirty="0" err="1"/>
              <a:t>інший</a:t>
            </a:r>
            <a:r>
              <a:rPr lang="ru-RU" sz="2200" dirty="0"/>
              <a:t> </a:t>
            </a:r>
            <a:r>
              <a:rPr lang="ru-RU" sz="2200" dirty="0" err="1"/>
              <a:t>одновимірний</a:t>
            </a:r>
            <a:r>
              <a:rPr lang="ru-RU" sz="2200" dirty="0"/>
              <a:t> список з </a:t>
            </a:r>
            <a:r>
              <a:rPr lang="ru-RU" sz="2200" i="1" dirty="0">
                <a:solidFill>
                  <a:srgbClr val="0000CC"/>
                </a:solidFill>
              </a:rPr>
              <a:t>m</a:t>
            </a:r>
            <a:r>
              <a:rPr lang="ru-RU" sz="2200" dirty="0"/>
              <a:t> </a:t>
            </a:r>
            <a:r>
              <a:rPr lang="ru-RU" sz="2200" dirty="0" err="1"/>
              <a:t>елементів</a:t>
            </a:r>
            <a:r>
              <a:rPr lang="ru-RU" sz="2200" dirty="0"/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4799162"/>
            <a:ext cx="3116262" cy="1736425"/>
          </a:xfrm>
          <a:prstGeom prst="rect">
            <a:avLst/>
          </a:prstGeom>
          <a:ln>
            <a:solidFill>
              <a:srgbClr val="0000CC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866" y="5429028"/>
            <a:ext cx="5586133" cy="548509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8" name="Прямоугольник 7"/>
          <p:cNvSpPr/>
          <p:nvPr/>
        </p:nvSpPr>
        <p:spPr>
          <a:xfrm>
            <a:off x="120650" y="978202"/>
            <a:ext cx="90233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err="1" smtClean="0">
                <a:solidFill>
                  <a:srgbClr val="0000CC"/>
                </a:solidFill>
              </a:rPr>
              <a:t>Спосіб</a:t>
            </a:r>
            <a:r>
              <a:rPr lang="ru-RU" sz="2200" dirty="0" smtClean="0">
                <a:solidFill>
                  <a:srgbClr val="0000CC"/>
                </a:solidFill>
              </a:rPr>
              <a:t> 1</a:t>
            </a:r>
            <a:r>
              <a:rPr lang="ru-RU" sz="2200" dirty="0" smtClean="0"/>
              <a:t>. </a:t>
            </a:r>
            <a:r>
              <a:rPr lang="ru-RU" sz="2200" dirty="0" err="1" smtClean="0"/>
              <a:t>Створити</a:t>
            </a:r>
            <a:r>
              <a:rPr lang="ru-RU" sz="2200" dirty="0" smtClean="0"/>
              <a:t> </a:t>
            </a:r>
            <a:r>
              <a:rPr lang="ru-RU" sz="2200" dirty="0" err="1"/>
              <a:t>порожній</a:t>
            </a:r>
            <a:r>
              <a:rPr lang="ru-RU" sz="2200" dirty="0"/>
              <a:t> список, </a:t>
            </a:r>
            <a:r>
              <a:rPr lang="ru-RU" sz="2200" dirty="0" err="1"/>
              <a:t>потім</a:t>
            </a:r>
            <a:r>
              <a:rPr lang="ru-RU" sz="2200" dirty="0"/>
              <a:t> </a:t>
            </a:r>
            <a:r>
              <a:rPr lang="ru-RU" sz="2200" i="1" dirty="0"/>
              <a:t>n</a:t>
            </a:r>
            <a:r>
              <a:rPr lang="ru-RU" sz="2200" dirty="0"/>
              <a:t> раз </a:t>
            </a:r>
            <a:r>
              <a:rPr lang="ru-RU" sz="2200" dirty="0" err="1"/>
              <a:t>додати</a:t>
            </a:r>
            <a:r>
              <a:rPr lang="ru-RU" sz="2200" dirty="0"/>
              <a:t> в </a:t>
            </a:r>
            <a:r>
              <a:rPr lang="ru-RU" sz="2200" dirty="0" err="1"/>
              <a:t>нього</a:t>
            </a:r>
            <a:r>
              <a:rPr lang="ru-RU" sz="2200" dirty="0"/>
              <a:t> </a:t>
            </a:r>
            <a:r>
              <a:rPr lang="ru-RU" sz="2200" dirty="0" err="1"/>
              <a:t>новий</a:t>
            </a:r>
            <a:r>
              <a:rPr lang="ru-RU" sz="2200" dirty="0"/>
              <a:t> </a:t>
            </a:r>
            <a:r>
              <a:rPr lang="ru-RU" sz="2200" dirty="0" err="1"/>
              <a:t>елемент</a:t>
            </a:r>
            <a:r>
              <a:rPr lang="ru-RU" sz="2200" dirty="0"/>
              <a:t>, </a:t>
            </a:r>
            <a:r>
              <a:rPr lang="ru-RU" sz="2200" dirty="0" err="1"/>
              <a:t>який</a:t>
            </a:r>
            <a:r>
              <a:rPr lang="ru-RU" sz="2200" dirty="0"/>
              <a:t> є списком-рядком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" y="1777740"/>
            <a:ext cx="3457856" cy="1497497"/>
          </a:xfrm>
          <a:prstGeom prst="rect">
            <a:avLst/>
          </a:prstGeom>
          <a:ln>
            <a:solidFill>
              <a:srgbClr val="0000CC"/>
            </a:solidFill>
          </a:ln>
        </p:spPr>
      </p:pic>
      <p:sp>
        <p:nvSpPr>
          <p:cNvPr id="11" name="Прямоугольник 10"/>
          <p:cNvSpPr/>
          <p:nvPr/>
        </p:nvSpPr>
        <p:spPr>
          <a:xfrm>
            <a:off x="3708400" y="2172546"/>
            <a:ext cx="5435599" cy="400110"/>
          </a:xfrm>
          <a:prstGeom prst="rect">
            <a:avLst/>
          </a:prstGeom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ru-RU" sz="2000" spc="100" dirty="0">
                <a:solidFill>
                  <a:srgbClr val="0000CC"/>
                </a:solidFill>
              </a:rPr>
              <a:t>[[0, 0, 0], [0, 0, 0], [0, 0, 0], [0, 0, 0], [0, 0, 0]]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64727" y="1648627"/>
            <a:ext cx="1431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 smtClean="0"/>
              <a:t>Результат</a:t>
            </a:r>
            <a:r>
              <a:rPr lang="uk-UA" sz="2200" dirty="0" smtClean="0"/>
              <a:t>:</a:t>
            </a:r>
            <a:endParaRPr lang="ru-RU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12327" y="4799162"/>
            <a:ext cx="1435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200" b="1" dirty="0" smtClean="0"/>
              <a:t>Результат: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11432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2249</TotalTime>
  <Words>943</Words>
  <Application>Microsoft Office PowerPoint</Application>
  <PresentationFormat>Экран (4:3)</PresentationFormat>
  <Paragraphs>149</Paragraphs>
  <Slides>27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Уравнение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Діагоналі матриці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Якщо ви хочете, щоб код було легко і швидко писати - робіть його зручним для читання. Robert C. Martin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Tetyana Kovalyuk</dc:creator>
  <cp:lastModifiedBy>Tetyana Kovalyuk</cp:lastModifiedBy>
  <cp:revision>118</cp:revision>
  <dcterms:created xsi:type="dcterms:W3CDTF">2019-10-21T01:05:52Z</dcterms:created>
  <dcterms:modified xsi:type="dcterms:W3CDTF">2019-10-31T03:26:06Z</dcterms:modified>
</cp:coreProperties>
</file>