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42"/>
  </p:notesMasterIdLst>
  <p:sldIdLst>
    <p:sldId id="282" r:id="rId3"/>
    <p:sldId id="283" r:id="rId4"/>
    <p:sldId id="284" r:id="rId5"/>
    <p:sldId id="257" r:id="rId6"/>
    <p:sldId id="258" r:id="rId7"/>
    <p:sldId id="259" r:id="rId8"/>
    <p:sldId id="260" r:id="rId9"/>
    <p:sldId id="261" r:id="rId10"/>
    <p:sldId id="262" r:id="rId11"/>
    <p:sldId id="285" r:id="rId12"/>
    <p:sldId id="287" r:id="rId13"/>
    <p:sldId id="286" r:id="rId14"/>
    <p:sldId id="288" r:id="rId15"/>
    <p:sldId id="290" r:id="rId16"/>
    <p:sldId id="291" r:id="rId17"/>
    <p:sldId id="292" r:id="rId18"/>
    <p:sldId id="289" r:id="rId19"/>
    <p:sldId id="296" r:id="rId20"/>
    <p:sldId id="293" r:id="rId21"/>
    <p:sldId id="294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99" r:id="rId35"/>
    <p:sldId id="300" r:id="rId36"/>
    <p:sldId id="301" r:id="rId37"/>
    <p:sldId id="297" r:id="rId38"/>
    <p:sldId id="298" r:id="rId39"/>
    <p:sldId id="280" r:id="rId40"/>
    <p:sldId id="281" r:id="rId4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E57FF-D87D-4EA0-A2EF-D82EE6FFBA2D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FC79B-B754-4326-AC74-B3E5F82A4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198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2A09B5C-ABAE-447C-BCA4-0BA2C63CF12B}" type="slidenum">
              <a:rPr lang="ru-RU" altLang="ru-RU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39</a:t>
            </a:fld>
            <a:endParaRPr lang="ru-RU" altLang="ru-RU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421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F0BE6-3B93-4A34-8921-3CB2F46FB7B7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B831-2B41-4D93-A00D-935A84A59A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73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F0BE6-3B93-4A34-8921-3CB2F46FB7B7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B831-2B41-4D93-A00D-935A84A59A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099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F0BE6-3B93-4A34-8921-3CB2F46FB7B7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B831-2B41-4D93-A00D-935A84A59A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984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08" y="6516233"/>
            <a:ext cx="7627292" cy="8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842384"/>
            <a:ext cx="9144000" cy="10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3007756" y="6581001"/>
            <a:ext cx="52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200" dirty="0" err="1">
                <a:solidFill>
                  <a:prstClr val="black"/>
                </a:solidFill>
              </a:rPr>
              <a:t>Ковалюк</a:t>
            </a:r>
            <a:r>
              <a:rPr lang="uk-UA" sz="1200" dirty="0">
                <a:solidFill>
                  <a:prstClr val="black"/>
                </a:solidFill>
              </a:rPr>
              <a:t> Т.В. Основи програмування</a:t>
            </a:r>
            <a:r>
              <a:rPr lang="en-US" sz="1200" dirty="0">
                <a:solidFill>
                  <a:prstClr val="black"/>
                </a:solidFill>
              </a:rPr>
              <a:t>: Python / C.</a:t>
            </a:r>
            <a:r>
              <a:rPr lang="uk-UA" sz="1200" dirty="0">
                <a:solidFill>
                  <a:prstClr val="black"/>
                </a:solidFill>
              </a:rPr>
              <a:t> 2019</a:t>
            </a:r>
            <a:r>
              <a:rPr lang="en-US" sz="1200" dirty="0">
                <a:solidFill>
                  <a:prstClr val="black"/>
                </a:solidFill>
              </a:rPr>
              <a:t> </a:t>
            </a:r>
            <a:endParaRPr lang="ru-RU" sz="1200" dirty="0">
              <a:solidFill>
                <a:prstClr val="black"/>
              </a:solidFill>
            </a:endParaRPr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8440482" y="6560785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B90A16E-565A-4D16-A269-B03B8AC28450}" type="slidenum">
              <a:rPr lang="ru-RU" smtClean="0"/>
              <a:pPr/>
              <a:t>‹#›</a:t>
            </a:fld>
            <a:r>
              <a:rPr lang="en-US" dirty="0" smtClean="0"/>
              <a:t>/</a:t>
            </a:r>
            <a:r>
              <a:rPr lang="uk-UA" dirty="0" smtClean="0"/>
              <a:t>39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722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/63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743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08" y="6516233"/>
            <a:ext cx="7627292" cy="8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842384"/>
            <a:ext cx="9144000" cy="10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3007756" y="6581001"/>
            <a:ext cx="52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200" dirty="0" err="1">
                <a:solidFill>
                  <a:prstClr val="black"/>
                </a:solidFill>
              </a:rPr>
              <a:t>Ковалюк</a:t>
            </a:r>
            <a:r>
              <a:rPr lang="uk-UA" sz="1200" dirty="0">
                <a:solidFill>
                  <a:prstClr val="black"/>
                </a:solidFill>
              </a:rPr>
              <a:t> Т.В. Основи програмування</a:t>
            </a:r>
            <a:r>
              <a:rPr lang="en-US" sz="1200" dirty="0">
                <a:solidFill>
                  <a:prstClr val="black"/>
                </a:solidFill>
              </a:rPr>
              <a:t>: Python / C.</a:t>
            </a:r>
            <a:r>
              <a:rPr lang="uk-UA" sz="1200" dirty="0">
                <a:solidFill>
                  <a:prstClr val="black"/>
                </a:solidFill>
              </a:rPr>
              <a:t> 2019</a:t>
            </a:r>
            <a:r>
              <a:rPr lang="en-US" sz="1200" dirty="0">
                <a:solidFill>
                  <a:prstClr val="black"/>
                </a:solidFill>
              </a:rPr>
              <a:t> </a:t>
            </a:r>
            <a:endParaRPr lang="ru-RU" sz="1200" dirty="0">
              <a:solidFill>
                <a:prstClr val="black"/>
              </a:solidFill>
            </a:endParaRPr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8440482" y="6560785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B90A16E-565A-4D16-A269-B03B8AC28450}" type="slidenum">
              <a:rPr lang="ru-RU">
                <a:solidFill>
                  <a:prstClr val="black"/>
                </a:solidFill>
              </a:rPr>
              <a:pPr/>
              <a:t>‹#›</a:t>
            </a:fld>
            <a:r>
              <a:rPr lang="en-US" dirty="0">
                <a:solidFill>
                  <a:prstClr val="black"/>
                </a:solidFill>
              </a:rPr>
              <a:t>/</a:t>
            </a:r>
            <a:r>
              <a:rPr lang="uk-UA" dirty="0">
                <a:solidFill>
                  <a:prstClr val="black"/>
                </a:solidFill>
              </a:rPr>
              <a:t>36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95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779912" y="6493826"/>
            <a:ext cx="4608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uk-UA" sz="1200" dirty="0">
                <a:solidFill>
                  <a:srgbClr val="000000"/>
                </a:solidFill>
                <a:latin typeface="Times New Roman"/>
              </a:rPr>
              <a:t>Т.В. </a:t>
            </a:r>
            <a:r>
              <a:rPr lang="uk-UA" sz="1200" dirty="0" err="1">
                <a:solidFill>
                  <a:srgbClr val="000000"/>
                </a:solidFill>
                <a:latin typeface="Times New Roman"/>
              </a:rPr>
              <a:t>Ковалюк</a:t>
            </a:r>
            <a:r>
              <a:rPr lang="uk-UA" sz="1200" dirty="0">
                <a:solidFill>
                  <a:srgbClr val="000000"/>
                </a:solidFill>
                <a:latin typeface="Times New Roman"/>
              </a:rPr>
              <a:t> Алгоритмізація та програмування. НТУУ «КПІ»</a:t>
            </a:r>
            <a:endParaRPr lang="ru-RU" sz="1200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788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3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8580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F0BE6-3B93-4A34-8921-3CB2F46FB7B7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B831-2B41-4D93-A00D-935A84A59A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77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F0BE6-3B93-4A34-8921-3CB2F46FB7B7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B831-2B41-4D93-A00D-935A84A59A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02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F0BE6-3B93-4A34-8921-3CB2F46FB7B7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B831-2B41-4D93-A00D-935A84A59A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07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F0BE6-3B93-4A34-8921-3CB2F46FB7B7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B831-2B41-4D93-A00D-935A84A59A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70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F0BE6-3B93-4A34-8921-3CB2F46FB7B7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B831-2B41-4D93-A00D-935A84A59A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37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F0BE6-3B93-4A34-8921-3CB2F46FB7B7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B831-2B41-4D93-A00D-935A84A59A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504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F0BE6-3B93-4A34-8921-3CB2F46FB7B7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B831-2B41-4D93-A00D-935A84A59A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80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F0BE6-3B93-4A34-8921-3CB2F46FB7B7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B831-2B41-4D93-A00D-935A84A59A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94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F0BE6-3B93-4A34-8921-3CB2F46FB7B7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CB831-2B41-4D93-A00D-935A84A59A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469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556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/63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84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world.ru/osnovy/formatirovanie-strok-metod-format.html" TargetMode="Externa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tutor.ru/lessons/str/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449217" y="239872"/>
            <a:ext cx="6416820" cy="2308324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uk-UA" sz="7200" b="1" dirty="0">
                <a:ln/>
                <a:solidFill>
                  <a:prstClr val="white"/>
                </a:solidFill>
              </a:rPr>
              <a:t>Основи </a:t>
            </a:r>
          </a:p>
          <a:p>
            <a:pPr algn="ctr"/>
            <a:r>
              <a:rPr lang="uk-UA" sz="7200" b="1" dirty="0">
                <a:ln/>
                <a:solidFill>
                  <a:prstClr val="white"/>
                </a:solidFill>
              </a:rPr>
              <a:t>програмування</a:t>
            </a:r>
            <a:endParaRPr lang="ru-RU" sz="7200" b="1" dirty="0">
              <a:ln/>
              <a:solidFill>
                <a:prstClr val="white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2729" y="2548196"/>
            <a:ext cx="9089796" cy="280076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uk-UA" sz="4800" b="1" dirty="0">
                <a:ln/>
                <a:solidFill>
                  <a:prstClr val="white"/>
                </a:solidFill>
              </a:rPr>
              <a:t>Лектор </a:t>
            </a:r>
          </a:p>
          <a:p>
            <a:pPr algn="ctr"/>
            <a:r>
              <a:rPr lang="uk-UA" sz="4800" b="1" dirty="0" err="1">
                <a:ln/>
                <a:solidFill>
                  <a:prstClr val="white"/>
                </a:solidFill>
              </a:rPr>
              <a:t>Ковалюк</a:t>
            </a:r>
            <a:r>
              <a:rPr lang="uk-UA" sz="4800" b="1" dirty="0">
                <a:ln/>
                <a:solidFill>
                  <a:prstClr val="white"/>
                </a:solidFill>
              </a:rPr>
              <a:t> Тетяна Володимирівна, </a:t>
            </a:r>
          </a:p>
          <a:p>
            <a:pPr algn="ctr"/>
            <a:r>
              <a:rPr lang="uk-UA" sz="4800" b="1" dirty="0" err="1">
                <a:ln/>
                <a:solidFill>
                  <a:prstClr val="white"/>
                </a:solidFill>
              </a:rPr>
              <a:t>к.т.н</a:t>
            </a:r>
            <a:r>
              <a:rPr lang="uk-UA" sz="4800" b="1" dirty="0">
                <a:ln/>
                <a:solidFill>
                  <a:prstClr val="white"/>
                </a:solidFill>
              </a:rPr>
              <a:t>. доцент</a:t>
            </a:r>
          </a:p>
          <a:p>
            <a:pPr algn="ctr"/>
            <a:r>
              <a:rPr lang="en-US" sz="3200" b="1" dirty="0">
                <a:ln/>
                <a:solidFill>
                  <a:prstClr val="white"/>
                </a:solidFill>
              </a:rPr>
              <a:t>tkovalyuk@ukr.net</a:t>
            </a:r>
            <a:endParaRPr lang="ru-RU" sz="3200" b="1" dirty="0">
              <a:ln/>
              <a:solidFill>
                <a:prstClr val="white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/63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058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" y="105348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 smtClean="0"/>
              <a:t>Форматування</a:t>
            </a:r>
            <a:r>
              <a:rPr lang="ru-RU" sz="3200" b="1" dirty="0" smtClean="0"/>
              <a:t>  рядка за </a:t>
            </a:r>
            <a:r>
              <a:rPr lang="ru-RU" sz="3200" b="1" dirty="0" err="1" smtClean="0"/>
              <a:t>допомогою</a:t>
            </a:r>
            <a:r>
              <a:rPr lang="ru-RU" sz="3200" b="1" dirty="0" smtClean="0"/>
              <a:t> </a:t>
            </a:r>
            <a:r>
              <a:rPr lang="en-GB" sz="3200" b="1" dirty="0" smtClean="0"/>
              <a:t>f-string</a:t>
            </a:r>
            <a:r>
              <a:rPr lang="ru-RU" sz="3200" b="1" dirty="0" smtClean="0"/>
              <a:t>  </a:t>
            </a:r>
            <a:endParaRPr lang="ru-RU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22829" y="1061704"/>
            <a:ext cx="87072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В </a:t>
            </a:r>
            <a:r>
              <a:rPr lang="en-GB" sz="2000" dirty="0" smtClean="0"/>
              <a:t>Python</a:t>
            </a:r>
            <a:r>
              <a:rPr lang="ru-RU" sz="2000" dirty="0" smtClean="0"/>
              <a:t> 3 </a:t>
            </a:r>
            <a:r>
              <a:rPr lang="ru-RU" sz="2000" dirty="0" err="1" smtClean="0"/>
              <a:t>використовується</a:t>
            </a:r>
            <a:r>
              <a:rPr lang="ru-RU" sz="2000" dirty="0" smtClean="0"/>
              <a:t>  </a:t>
            </a:r>
            <a:r>
              <a:rPr lang="ru-RU" sz="2000" dirty="0" err="1" smtClean="0"/>
              <a:t>функція</a:t>
            </a:r>
            <a:r>
              <a:rPr lang="ru-RU" sz="2000" dirty="0" smtClean="0"/>
              <a:t>, </a:t>
            </a:r>
            <a:r>
              <a:rPr lang="ru-RU" sz="2000" dirty="0" err="1" smtClean="0"/>
              <a:t>що</a:t>
            </a:r>
            <a:r>
              <a:rPr lang="ru-RU" sz="2000" dirty="0" smtClean="0"/>
              <a:t> </a:t>
            </a:r>
            <a:r>
              <a:rPr lang="ru-RU" sz="2000" dirty="0" err="1" smtClean="0"/>
              <a:t>офіційно</a:t>
            </a:r>
            <a:r>
              <a:rPr lang="ru-RU" sz="2000" dirty="0" smtClean="0"/>
              <a:t> названа </a:t>
            </a:r>
            <a:r>
              <a:rPr lang="ru-RU" sz="2000" dirty="0" err="1" smtClean="0"/>
              <a:t>літералом</a:t>
            </a:r>
            <a:r>
              <a:rPr lang="ru-RU" sz="2000" dirty="0" smtClean="0"/>
              <a:t> </a:t>
            </a:r>
            <a:r>
              <a:rPr lang="ru-RU" sz="2000" dirty="0" err="1" smtClean="0"/>
              <a:t>відформатованої</a:t>
            </a:r>
            <a:r>
              <a:rPr lang="ru-RU" sz="2000" dirty="0" smtClean="0"/>
              <a:t> рядки, але </a:t>
            </a:r>
            <a:r>
              <a:rPr lang="ru-RU" sz="2000" dirty="0" err="1" smtClean="0"/>
              <a:t>зазвичай</a:t>
            </a:r>
            <a:r>
              <a:rPr lang="ru-RU" sz="2000" dirty="0" smtClean="0"/>
              <a:t> </a:t>
            </a:r>
            <a:r>
              <a:rPr lang="ru-RU" sz="2000" dirty="0" err="1" smtClean="0"/>
              <a:t>згадується</a:t>
            </a:r>
            <a:r>
              <a:rPr lang="ru-RU" sz="2000" dirty="0" smtClean="0"/>
              <a:t> як </a:t>
            </a:r>
            <a:r>
              <a:rPr lang="en-GB" sz="2000" b="1" dirty="0" smtClean="0">
                <a:solidFill>
                  <a:srgbClr val="0000CC"/>
                </a:solidFill>
              </a:rPr>
              <a:t>f-string</a:t>
            </a:r>
            <a:r>
              <a:rPr lang="en-GB" sz="2000" dirty="0" smtClean="0"/>
              <a:t>.</a:t>
            </a:r>
          </a:p>
          <a:p>
            <a:endParaRPr lang="en-GB" sz="2000" dirty="0" smtClean="0"/>
          </a:p>
          <a:p>
            <a:r>
              <a:rPr lang="ru-RU" sz="2000" dirty="0" err="1" smtClean="0"/>
              <a:t>Однією</a:t>
            </a:r>
            <a:r>
              <a:rPr lang="ru-RU" sz="2000" dirty="0" smtClean="0"/>
              <a:t> простою </a:t>
            </a:r>
            <a:r>
              <a:rPr lang="ru-RU" sz="2000" dirty="0" err="1" smtClean="0"/>
              <a:t>особливістю</a:t>
            </a:r>
            <a:r>
              <a:rPr lang="ru-RU" sz="2000" dirty="0" smtClean="0"/>
              <a:t> </a:t>
            </a:r>
            <a:r>
              <a:rPr lang="en-GB" sz="2000" dirty="0" smtClean="0"/>
              <a:t>f-</a:t>
            </a:r>
            <a:r>
              <a:rPr lang="ru-RU" sz="2000" dirty="0" err="1" smtClean="0"/>
              <a:t>рядків</a:t>
            </a:r>
            <a:r>
              <a:rPr lang="ru-RU" sz="2000" dirty="0" smtClean="0"/>
              <a:t> є </a:t>
            </a:r>
            <a:r>
              <a:rPr lang="ru-RU" sz="2000" dirty="0" err="1" smtClean="0"/>
              <a:t>інтерполяція</a:t>
            </a:r>
            <a:r>
              <a:rPr lang="ru-RU" sz="2000" dirty="0" smtClean="0"/>
              <a:t> </a:t>
            </a:r>
            <a:r>
              <a:rPr lang="ru-RU" sz="2000" dirty="0" err="1" smtClean="0"/>
              <a:t>змінної</a:t>
            </a:r>
            <a:r>
              <a:rPr lang="ru-RU" sz="2000" dirty="0" smtClean="0"/>
              <a:t>. </a:t>
            </a:r>
          </a:p>
          <a:p>
            <a:r>
              <a:rPr lang="ru-RU" sz="2000" dirty="0" smtClean="0"/>
              <a:t>Ви можете </a:t>
            </a:r>
            <a:r>
              <a:rPr lang="ru-RU" sz="2000" dirty="0" err="1" smtClean="0"/>
              <a:t>вказати</a:t>
            </a:r>
            <a:r>
              <a:rPr lang="ru-RU" sz="2000" dirty="0" smtClean="0"/>
              <a:t> </a:t>
            </a:r>
            <a:r>
              <a:rPr lang="ru-RU" sz="2000" dirty="0" err="1" smtClean="0"/>
              <a:t>ім'я</a:t>
            </a:r>
            <a:r>
              <a:rPr lang="ru-RU" sz="2000" dirty="0" smtClean="0"/>
              <a:t> </a:t>
            </a:r>
            <a:r>
              <a:rPr lang="ru-RU" sz="2000" dirty="0" err="1" smtClean="0"/>
              <a:t>змінної</a:t>
            </a:r>
            <a:r>
              <a:rPr lang="ru-RU" sz="2000" dirty="0" smtClean="0"/>
              <a:t> </a:t>
            </a:r>
            <a:r>
              <a:rPr lang="ru-RU" sz="2000" dirty="0" err="1" smtClean="0"/>
              <a:t>безпосередньо</a:t>
            </a:r>
            <a:r>
              <a:rPr lang="ru-RU" sz="2000" dirty="0" smtClean="0"/>
              <a:t> в </a:t>
            </a:r>
            <a:r>
              <a:rPr lang="en-GB" sz="2000" dirty="0" smtClean="0"/>
              <a:t>f-</a:t>
            </a:r>
            <a:r>
              <a:rPr lang="ru-RU" sz="2000" dirty="0" smtClean="0"/>
              <a:t>строковому </a:t>
            </a:r>
            <a:r>
              <a:rPr lang="ru-RU" sz="2000" dirty="0" err="1" smtClean="0"/>
              <a:t>літерали</a:t>
            </a:r>
            <a:r>
              <a:rPr lang="ru-RU" sz="2000" dirty="0" smtClean="0"/>
              <a:t> </a:t>
            </a:r>
          </a:p>
          <a:p>
            <a:r>
              <a:rPr lang="ru-RU" sz="2000" dirty="0" smtClean="0"/>
              <a:t>(</a:t>
            </a:r>
            <a:r>
              <a:rPr lang="en-GB" sz="2000" dirty="0" err="1" smtClean="0"/>
              <a:t>f'string</a:t>
            </a:r>
            <a:r>
              <a:rPr lang="en-GB" sz="2000" dirty="0" smtClean="0"/>
              <a:t> '), </a:t>
            </a:r>
            <a:r>
              <a:rPr lang="ru-RU" sz="2000" dirty="0" smtClean="0"/>
              <a:t>і </a:t>
            </a:r>
            <a:r>
              <a:rPr lang="en-GB" sz="2000" dirty="0" smtClean="0"/>
              <a:t>python </a:t>
            </a:r>
            <a:r>
              <a:rPr lang="ru-RU" sz="2000" dirty="0" err="1" smtClean="0"/>
              <a:t>замінить</a:t>
            </a:r>
            <a:r>
              <a:rPr lang="ru-RU" sz="2000" dirty="0" smtClean="0"/>
              <a:t> </a:t>
            </a:r>
            <a:r>
              <a:rPr lang="ru-RU" sz="2000" dirty="0" err="1" smtClean="0"/>
              <a:t>ім'я</a:t>
            </a:r>
            <a:r>
              <a:rPr lang="ru-RU" sz="2000" dirty="0" smtClean="0"/>
              <a:t> </a:t>
            </a:r>
            <a:r>
              <a:rPr lang="ru-RU" sz="2000" dirty="0" err="1" smtClean="0"/>
              <a:t>відповідним</a:t>
            </a:r>
            <a:r>
              <a:rPr lang="ru-RU" sz="2000" dirty="0" smtClean="0"/>
              <a:t> </a:t>
            </a:r>
            <a:r>
              <a:rPr lang="ru-RU" sz="2000" dirty="0" err="1" smtClean="0"/>
              <a:t>значенням</a:t>
            </a:r>
            <a:r>
              <a:rPr lang="ru-RU" sz="2000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dirty="0" err="1" smtClean="0"/>
              <a:t>Напишіть</a:t>
            </a:r>
            <a:r>
              <a:rPr lang="ru-RU" sz="2000" dirty="0" smtClean="0"/>
              <a:t> </a:t>
            </a:r>
            <a:r>
              <a:rPr lang="en-GB" sz="2000" dirty="0" smtClean="0"/>
              <a:t>f </a:t>
            </a:r>
            <a:r>
              <a:rPr lang="ru-RU" sz="2000" dirty="0" err="1" smtClean="0"/>
              <a:t>або</a:t>
            </a:r>
            <a:r>
              <a:rPr lang="ru-RU" sz="2000" dirty="0" smtClean="0"/>
              <a:t> </a:t>
            </a:r>
            <a:r>
              <a:rPr lang="en-GB" sz="2000" dirty="0" smtClean="0"/>
              <a:t>F </a:t>
            </a:r>
            <a:r>
              <a:rPr lang="ru-RU" sz="2000" dirty="0" smtClean="0"/>
              <a:t>перед лапками рядка. </a:t>
            </a:r>
            <a:r>
              <a:rPr lang="ru-RU" sz="2000" dirty="0" err="1" smtClean="0"/>
              <a:t>Це</a:t>
            </a:r>
            <a:r>
              <a:rPr lang="ru-RU" sz="2000" dirty="0" smtClean="0"/>
              <a:t> </a:t>
            </a:r>
            <a:r>
              <a:rPr lang="ru-RU" sz="2000" dirty="0" err="1" smtClean="0"/>
              <a:t>вкаже</a:t>
            </a:r>
            <a:r>
              <a:rPr lang="ru-RU" sz="2000" dirty="0" smtClean="0"/>
              <a:t> </a:t>
            </a:r>
            <a:r>
              <a:rPr lang="en-GB" sz="2000" dirty="0" smtClean="0"/>
              <a:t>python, </a:t>
            </a:r>
            <a:r>
              <a:rPr lang="ru-RU" sz="2000" dirty="0" err="1" smtClean="0"/>
              <a:t>що</a:t>
            </a:r>
            <a:r>
              <a:rPr lang="ru-RU" sz="2000" dirty="0" smtClean="0"/>
              <a:t> </a:t>
            </a:r>
            <a:r>
              <a:rPr lang="ru-RU" sz="2000" dirty="0" err="1" smtClean="0"/>
              <a:t>це</a:t>
            </a:r>
            <a:r>
              <a:rPr lang="ru-RU" sz="2000" dirty="0" smtClean="0"/>
              <a:t> </a:t>
            </a:r>
            <a:r>
              <a:rPr lang="en-GB" sz="2000" dirty="0" smtClean="0"/>
              <a:t>f-</a:t>
            </a:r>
            <a:r>
              <a:rPr lang="ru-RU" sz="2000" dirty="0" smtClean="0"/>
              <a:t>рядок </a:t>
            </a:r>
            <a:r>
              <a:rPr lang="ru-RU" sz="2000" dirty="0" err="1" smtClean="0"/>
              <a:t>замість</a:t>
            </a:r>
            <a:r>
              <a:rPr lang="ru-RU" sz="2000" dirty="0" smtClean="0"/>
              <a:t> </a:t>
            </a:r>
            <a:r>
              <a:rPr lang="ru-RU" sz="2000" dirty="0" err="1" smtClean="0"/>
              <a:t>стандартної</a:t>
            </a:r>
            <a:r>
              <a:rPr lang="ru-RU" sz="2000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dirty="0" err="1" smtClean="0"/>
              <a:t>Вкажіть</a:t>
            </a:r>
            <a:r>
              <a:rPr lang="ru-RU" sz="2000" dirty="0" smtClean="0"/>
              <a:t> будь-</a:t>
            </a:r>
            <a:r>
              <a:rPr lang="ru-RU" sz="2000" dirty="0" err="1" smtClean="0"/>
              <a:t>які</a:t>
            </a:r>
            <a:r>
              <a:rPr lang="ru-RU" sz="2000" dirty="0" smtClean="0"/>
              <a:t> </a:t>
            </a:r>
            <a:r>
              <a:rPr lang="ru-RU" sz="2000" dirty="0" err="1" smtClean="0"/>
              <a:t>змінні</a:t>
            </a:r>
            <a:r>
              <a:rPr lang="ru-RU" sz="2000" dirty="0" smtClean="0"/>
              <a:t> для </a:t>
            </a:r>
            <a:r>
              <a:rPr lang="ru-RU" sz="2000" dirty="0" err="1" smtClean="0"/>
              <a:t>відтворення</a:t>
            </a:r>
            <a:r>
              <a:rPr lang="ru-RU" sz="2000" dirty="0" smtClean="0"/>
              <a:t> в </a:t>
            </a:r>
            <a:r>
              <a:rPr lang="ru-RU" sz="2000" dirty="0" err="1" smtClean="0"/>
              <a:t>фігурних</a:t>
            </a:r>
            <a:r>
              <a:rPr lang="ru-RU" sz="2000" dirty="0" smtClean="0"/>
              <a:t> дужках {}.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93929" y="4145482"/>
            <a:ext cx="6953534" cy="178510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 smtClean="0"/>
              <a:t>&gt;&gt;&gt; n = 20</a:t>
            </a:r>
          </a:p>
          <a:p>
            <a:r>
              <a:rPr lang="ru-RU" sz="2200" dirty="0" smtClean="0"/>
              <a:t>&gt;&gt;&gt; m = 25</a:t>
            </a:r>
          </a:p>
          <a:p>
            <a:r>
              <a:rPr lang="ru-RU" sz="2200" dirty="0" smtClean="0"/>
              <a:t>&gt;&gt;&gt; </a:t>
            </a:r>
            <a:r>
              <a:rPr lang="ru-RU" sz="2200" dirty="0" err="1" smtClean="0"/>
              <a:t>prod</a:t>
            </a:r>
            <a:r>
              <a:rPr lang="ru-RU" sz="2200" dirty="0" smtClean="0"/>
              <a:t> = n * m</a:t>
            </a:r>
          </a:p>
          <a:p>
            <a:r>
              <a:rPr lang="ru-RU" sz="2200" dirty="0" smtClean="0"/>
              <a:t>&gt;&gt;&gt; </a:t>
            </a:r>
            <a:r>
              <a:rPr lang="ru-RU" sz="2200" dirty="0" err="1" smtClean="0">
                <a:solidFill>
                  <a:srgbClr val="008000"/>
                </a:solidFill>
              </a:rPr>
              <a:t>print</a:t>
            </a:r>
            <a:r>
              <a:rPr lang="ru-RU" sz="2200" dirty="0" smtClean="0">
                <a:solidFill>
                  <a:srgbClr val="008000"/>
                </a:solidFill>
              </a:rPr>
              <a:t>(</a:t>
            </a:r>
            <a:r>
              <a:rPr lang="ru-RU" sz="2200" dirty="0" err="1" smtClean="0">
                <a:solidFill>
                  <a:srgbClr val="008000"/>
                </a:solidFill>
              </a:rPr>
              <a:t>f'Произведение</a:t>
            </a:r>
            <a:r>
              <a:rPr lang="ru-RU" sz="2200" dirty="0" smtClean="0">
                <a:solidFill>
                  <a:srgbClr val="008000"/>
                </a:solidFill>
              </a:rPr>
              <a:t> {n} на {m} равно {</a:t>
            </a:r>
            <a:r>
              <a:rPr lang="ru-RU" sz="2200" dirty="0" err="1" smtClean="0">
                <a:solidFill>
                  <a:srgbClr val="008000"/>
                </a:solidFill>
              </a:rPr>
              <a:t>prod</a:t>
            </a:r>
            <a:r>
              <a:rPr lang="ru-RU" sz="2200" dirty="0" smtClean="0">
                <a:solidFill>
                  <a:srgbClr val="008000"/>
                </a:solidFill>
              </a:rPr>
              <a:t>}'</a:t>
            </a:r>
            <a:r>
              <a:rPr lang="ru-RU" sz="2200" dirty="0" smtClean="0"/>
              <a:t>)</a:t>
            </a:r>
          </a:p>
          <a:p>
            <a:r>
              <a:rPr lang="ru-RU" sz="2200" dirty="0" smtClean="0">
                <a:solidFill>
                  <a:srgbClr val="0000CC"/>
                </a:solidFill>
              </a:rPr>
              <a:t>Произведение 20 на 25 равно 500</a:t>
            </a:r>
            <a:endParaRPr lang="ru-RU" sz="2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216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" y="105348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 smtClean="0"/>
              <a:t>Форматування</a:t>
            </a:r>
            <a:r>
              <a:rPr lang="ru-RU" sz="3200" b="1" dirty="0" smtClean="0"/>
              <a:t>  рядка за </a:t>
            </a:r>
            <a:r>
              <a:rPr lang="uk-UA" sz="3200" b="1" dirty="0" smtClean="0"/>
              <a:t>шаблоном</a:t>
            </a:r>
            <a:endParaRPr lang="ru-RU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2484" y="1722553"/>
            <a:ext cx="8693624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&gt;&gt;&gt; c = </a:t>
            </a:r>
            <a:r>
              <a:rPr lang="ru-RU" sz="2200" dirty="0" smtClean="0">
                <a:solidFill>
                  <a:srgbClr val="008000"/>
                </a:solidFill>
              </a:rPr>
              <a:t>"%(x)i + %(y)i = %(z)i" </a:t>
            </a:r>
            <a:r>
              <a:rPr lang="ru-RU" sz="2200" dirty="0" smtClean="0"/>
              <a:t>%</a:t>
            </a:r>
            <a:r>
              <a:rPr lang="ru-RU" sz="2200" dirty="0" smtClean="0">
                <a:solidFill>
                  <a:srgbClr val="008000"/>
                </a:solidFill>
              </a:rPr>
              <a:t> </a:t>
            </a:r>
            <a:r>
              <a:rPr lang="ru-RU" sz="2200" dirty="0" smtClean="0"/>
              <a:t>{</a:t>
            </a:r>
            <a:r>
              <a:rPr lang="ru-RU" sz="2200" dirty="0" smtClean="0">
                <a:solidFill>
                  <a:srgbClr val="008000"/>
                </a:solidFill>
              </a:rPr>
              <a:t>"x"</a:t>
            </a:r>
            <a:r>
              <a:rPr lang="ru-RU" sz="2200" dirty="0" smtClean="0"/>
              <a:t>:1</a:t>
            </a:r>
            <a:r>
              <a:rPr lang="ru-RU" sz="2200" dirty="0" smtClean="0">
                <a:solidFill>
                  <a:srgbClr val="008000"/>
                </a:solidFill>
              </a:rPr>
              <a:t>, "y"</a:t>
            </a:r>
            <a:r>
              <a:rPr lang="ru-RU" sz="2200" dirty="0" smtClean="0"/>
              <a:t>:2, </a:t>
            </a:r>
            <a:r>
              <a:rPr lang="ru-RU" sz="2200" dirty="0" smtClean="0">
                <a:solidFill>
                  <a:srgbClr val="008000"/>
                </a:solidFill>
              </a:rPr>
              <a:t>"z"</a:t>
            </a:r>
            <a:r>
              <a:rPr lang="ru-RU" sz="2200" dirty="0" smtClean="0"/>
              <a:t>:3}</a:t>
            </a:r>
          </a:p>
          <a:p>
            <a:r>
              <a:rPr lang="ru-RU" sz="2200" dirty="0" smtClean="0"/>
              <a:t>&gt;&gt;&gt; </a:t>
            </a:r>
            <a:r>
              <a:rPr lang="ru-RU" sz="2200" dirty="0" err="1" smtClean="0">
                <a:solidFill>
                  <a:srgbClr val="C00000"/>
                </a:solidFill>
              </a:rPr>
              <a:t>print</a:t>
            </a:r>
            <a:r>
              <a:rPr lang="ru-RU" sz="2200" dirty="0" smtClean="0"/>
              <a:t>(c)</a:t>
            </a:r>
          </a:p>
          <a:p>
            <a:r>
              <a:rPr lang="ru-RU" sz="2200" dirty="0" smtClean="0">
                <a:solidFill>
                  <a:srgbClr val="0000CC"/>
                </a:solidFill>
              </a:rPr>
              <a:t>1 + 2 = 3</a:t>
            </a:r>
          </a:p>
          <a:p>
            <a:r>
              <a:rPr lang="en-GB" sz="2200" dirty="0" smtClean="0"/>
              <a:t>&gt;&gt;&gt; c = </a:t>
            </a:r>
            <a:r>
              <a:rPr lang="en-GB" sz="2200" dirty="0" smtClean="0">
                <a:solidFill>
                  <a:srgbClr val="008000"/>
                </a:solidFill>
              </a:rPr>
              <a:t>"%(x)f + %(y)</a:t>
            </a:r>
            <a:r>
              <a:rPr lang="en-GB" sz="2200" dirty="0" err="1" smtClean="0">
                <a:solidFill>
                  <a:srgbClr val="008000"/>
                </a:solidFill>
              </a:rPr>
              <a:t>i</a:t>
            </a:r>
            <a:r>
              <a:rPr lang="en-GB" sz="2200" dirty="0" smtClean="0">
                <a:solidFill>
                  <a:srgbClr val="008000"/>
                </a:solidFill>
              </a:rPr>
              <a:t> = %(z)e" </a:t>
            </a:r>
            <a:r>
              <a:rPr lang="en-GB" sz="2200" dirty="0" smtClean="0"/>
              <a:t>% {</a:t>
            </a:r>
            <a:r>
              <a:rPr lang="en-GB" sz="2200" dirty="0" smtClean="0">
                <a:solidFill>
                  <a:srgbClr val="008000"/>
                </a:solidFill>
              </a:rPr>
              <a:t>"x":</a:t>
            </a:r>
            <a:r>
              <a:rPr lang="en-GB" sz="2200" dirty="0" smtClean="0"/>
              <a:t>1, </a:t>
            </a:r>
            <a:r>
              <a:rPr lang="en-GB" sz="2200" dirty="0" smtClean="0">
                <a:solidFill>
                  <a:srgbClr val="008000"/>
                </a:solidFill>
              </a:rPr>
              <a:t>"y":</a:t>
            </a:r>
            <a:r>
              <a:rPr lang="en-GB" sz="2200" dirty="0" smtClean="0"/>
              <a:t>2, </a:t>
            </a:r>
            <a:r>
              <a:rPr lang="en-GB" sz="2200" dirty="0" smtClean="0">
                <a:solidFill>
                  <a:srgbClr val="008000"/>
                </a:solidFill>
              </a:rPr>
              <a:t>"z":</a:t>
            </a:r>
            <a:r>
              <a:rPr lang="en-GB" sz="2200" dirty="0" smtClean="0"/>
              <a:t>3}</a:t>
            </a:r>
          </a:p>
          <a:p>
            <a:r>
              <a:rPr lang="en-GB" sz="2200" dirty="0" smtClean="0"/>
              <a:t>&gt;&gt;&gt; </a:t>
            </a:r>
            <a:r>
              <a:rPr lang="en-GB" sz="2200" dirty="0" smtClean="0">
                <a:solidFill>
                  <a:srgbClr val="C00000"/>
                </a:solidFill>
              </a:rPr>
              <a:t>print</a:t>
            </a:r>
            <a:r>
              <a:rPr lang="en-GB" sz="2200" dirty="0" smtClean="0"/>
              <a:t>(c)</a:t>
            </a:r>
          </a:p>
          <a:p>
            <a:r>
              <a:rPr lang="en-GB" sz="2200" dirty="0" smtClean="0">
                <a:solidFill>
                  <a:srgbClr val="0000CC"/>
                </a:solidFill>
              </a:rPr>
              <a:t>1.000000 + 2 = 3.000000e+00</a:t>
            </a:r>
            <a:endParaRPr lang="ru-RU" sz="2200" dirty="0" smtClean="0">
              <a:solidFill>
                <a:srgbClr val="0000CC"/>
              </a:solidFill>
            </a:endParaRPr>
          </a:p>
          <a:p>
            <a:r>
              <a:rPr lang="ru-RU" sz="2200" dirty="0" smtClean="0"/>
              <a:t>&gt;&gt;&gt; a </a:t>
            </a:r>
            <a:r>
              <a:rPr lang="ru-RU" sz="2200" dirty="0" smtClean="0">
                <a:solidFill>
                  <a:srgbClr val="008000"/>
                </a:solidFill>
              </a:rPr>
              <a:t>= "%(</a:t>
            </a:r>
            <a:r>
              <a:rPr lang="ru-RU" sz="2200" dirty="0" err="1" smtClean="0">
                <a:solidFill>
                  <a:srgbClr val="008000"/>
                </a:solidFill>
              </a:rPr>
              <a:t>value</a:t>
            </a:r>
            <a:r>
              <a:rPr lang="ru-RU" sz="2200" dirty="0" smtClean="0">
                <a:solidFill>
                  <a:srgbClr val="008000"/>
                </a:solidFill>
              </a:rPr>
              <a:t>)s %(</a:t>
            </a:r>
            <a:r>
              <a:rPr lang="ru-RU" sz="2200" dirty="0" err="1" smtClean="0">
                <a:solidFill>
                  <a:srgbClr val="008000"/>
                </a:solidFill>
              </a:rPr>
              <a:t>value</a:t>
            </a:r>
            <a:r>
              <a:rPr lang="ru-RU" sz="2200" dirty="0" smtClean="0">
                <a:solidFill>
                  <a:srgbClr val="008000"/>
                </a:solidFill>
              </a:rPr>
              <a:t>)s %(</a:t>
            </a:r>
            <a:r>
              <a:rPr lang="ru-RU" sz="2200" dirty="0" err="1" smtClean="0">
                <a:solidFill>
                  <a:srgbClr val="008000"/>
                </a:solidFill>
              </a:rPr>
              <a:t>value</a:t>
            </a:r>
            <a:r>
              <a:rPr lang="ru-RU" sz="2200" dirty="0" smtClean="0">
                <a:solidFill>
                  <a:srgbClr val="008000"/>
                </a:solidFill>
              </a:rPr>
              <a:t>)s !" </a:t>
            </a:r>
            <a:r>
              <a:rPr lang="ru-RU" sz="2200" dirty="0" smtClean="0">
                <a:solidFill>
                  <a:srgbClr val="0000CC"/>
                </a:solidFill>
              </a:rPr>
              <a:t>%</a:t>
            </a:r>
            <a:r>
              <a:rPr lang="ru-RU" sz="2200" dirty="0" smtClean="0">
                <a:solidFill>
                  <a:srgbClr val="008000"/>
                </a:solidFill>
              </a:rPr>
              <a:t> </a:t>
            </a:r>
            <a:r>
              <a:rPr lang="ru-RU" sz="2200" dirty="0" smtClean="0"/>
              <a:t>{</a:t>
            </a:r>
            <a:r>
              <a:rPr lang="ru-RU" sz="2200" dirty="0" smtClean="0">
                <a:solidFill>
                  <a:srgbClr val="008000"/>
                </a:solidFill>
              </a:rPr>
              <a:t>"</a:t>
            </a:r>
            <a:r>
              <a:rPr lang="ru-RU" sz="2200" dirty="0" err="1" smtClean="0">
                <a:solidFill>
                  <a:srgbClr val="008000"/>
                </a:solidFill>
              </a:rPr>
              <a:t>value</a:t>
            </a:r>
            <a:r>
              <a:rPr lang="ru-RU" sz="2200" dirty="0" smtClean="0">
                <a:solidFill>
                  <a:srgbClr val="008000"/>
                </a:solidFill>
              </a:rPr>
              <a:t>":"SPAM"</a:t>
            </a:r>
            <a:r>
              <a:rPr lang="ru-RU" sz="2200" dirty="0" smtClean="0"/>
              <a:t>}</a:t>
            </a:r>
          </a:p>
          <a:p>
            <a:r>
              <a:rPr lang="ru-RU" sz="2200" dirty="0" smtClean="0"/>
              <a:t>&gt;&gt;&gt; </a:t>
            </a:r>
            <a:r>
              <a:rPr lang="ru-RU" sz="2200" dirty="0" err="1" smtClean="0">
                <a:solidFill>
                  <a:srgbClr val="C00000"/>
                </a:solidFill>
              </a:rPr>
              <a:t>print</a:t>
            </a:r>
            <a:r>
              <a:rPr lang="ru-RU" sz="2200" dirty="0" smtClean="0">
                <a:solidFill>
                  <a:srgbClr val="C00000"/>
                </a:solidFill>
              </a:rPr>
              <a:t>(a</a:t>
            </a:r>
            <a:r>
              <a:rPr lang="ru-RU" sz="2200" dirty="0" smtClean="0"/>
              <a:t>)</a:t>
            </a:r>
          </a:p>
          <a:p>
            <a:r>
              <a:rPr lang="ru-RU" sz="2200" dirty="0" smtClean="0">
                <a:solidFill>
                  <a:srgbClr val="0000CC"/>
                </a:solidFill>
              </a:rPr>
              <a:t>SPAM </a:t>
            </a:r>
            <a:r>
              <a:rPr lang="ru-RU" sz="2200" dirty="0" err="1" smtClean="0">
                <a:solidFill>
                  <a:srgbClr val="0000CC"/>
                </a:solidFill>
              </a:rPr>
              <a:t>SPAM</a:t>
            </a:r>
            <a:r>
              <a:rPr lang="ru-RU" sz="2200" dirty="0" smtClean="0">
                <a:solidFill>
                  <a:srgbClr val="0000CC"/>
                </a:solidFill>
              </a:rPr>
              <a:t> </a:t>
            </a:r>
            <a:r>
              <a:rPr lang="ru-RU" sz="2200" dirty="0" err="1" smtClean="0">
                <a:solidFill>
                  <a:srgbClr val="0000CC"/>
                </a:solidFill>
              </a:rPr>
              <a:t>SPAM</a:t>
            </a:r>
            <a:r>
              <a:rPr lang="ru-RU" sz="2200" dirty="0" smtClean="0">
                <a:solidFill>
                  <a:srgbClr val="0000CC"/>
                </a:solidFill>
              </a:rPr>
              <a:t> !</a:t>
            </a:r>
          </a:p>
          <a:p>
            <a:r>
              <a:rPr lang="ru-RU" sz="2200" dirty="0" smtClean="0"/>
              <a:t>&gt;&gt;&gt; </a:t>
            </a:r>
            <a:r>
              <a:rPr lang="ru-RU" sz="2200" dirty="0" err="1" smtClean="0">
                <a:solidFill>
                  <a:srgbClr val="C00000"/>
                </a:solidFill>
              </a:rPr>
              <a:t>print</a:t>
            </a:r>
            <a:r>
              <a:rPr lang="ru-RU" sz="2200" dirty="0" smtClean="0">
                <a:solidFill>
                  <a:srgbClr val="008000"/>
                </a:solidFill>
              </a:rPr>
              <a:t>("%(</a:t>
            </a:r>
            <a:r>
              <a:rPr lang="ru-RU" sz="2200" dirty="0" err="1" smtClean="0">
                <a:solidFill>
                  <a:srgbClr val="008000"/>
                </a:solidFill>
              </a:rPr>
              <a:t>lang</a:t>
            </a:r>
            <a:r>
              <a:rPr lang="ru-RU" sz="2200" dirty="0" smtClean="0">
                <a:solidFill>
                  <a:srgbClr val="008000"/>
                </a:solidFill>
              </a:rPr>
              <a:t>)s </a:t>
            </a:r>
            <a:r>
              <a:rPr lang="ru-RU" sz="2200" dirty="0" err="1" smtClean="0">
                <a:solidFill>
                  <a:srgbClr val="008000"/>
                </a:solidFill>
              </a:rPr>
              <a:t>is</a:t>
            </a:r>
            <a:r>
              <a:rPr lang="ru-RU" sz="2200" dirty="0" smtClean="0">
                <a:solidFill>
                  <a:srgbClr val="008000"/>
                </a:solidFill>
              </a:rPr>
              <a:t> </a:t>
            </a:r>
            <a:r>
              <a:rPr lang="ru-RU" sz="2200" dirty="0" err="1" smtClean="0">
                <a:solidFill>
                  <a:srgbClr val="008000"/>
                </a:solidFill>
              </a:rPr>
              <a:t>fun</a:t>
            </a:r>
            <a:r>
              <a:rPr lang="ru-RU" sz="2200" dirty="0" smtClean="0">
                <a:solidFill>
                  <a:srgbClr val="008000"/>
                </a:solidFill>
              </a:rPr>
              <a:t>!" </a:t>
            </a:r>
            <a:r>
              <a:rPr lang="ru-RU" sz="2200" dirty="0" smtClean="0">
                <a:solidFill>
                  <a:srgbClr val="0000CC"/>
                </a:solidFill>
              </a:rPr>
              <a:t>%</a:t>
            </a:r>
            <a:r>
              <a:rPr lang="ru-RU" sz="2200" dirty="0" smtClean="0">
                <a:solidFill>
                  <a:srgbClr val="008000"/>
                </a:solidFill>
              </a:rPr>
              <a:t> </a:t>
            </a:r>
            <a:r>
              <a:rPr lang="ru-RU" sz="2200" dirty="0" smtClean="0"/>
              <a:t>{</a:t>
            </a:r>
            <a:r>
              <a:rPr lang="ru-RU" sz="2200" dirty="0" smtClean="0">
                <a:solidFill>
                  <a:srgbClr val="008000"/>
                </a:solidFill>
              </a:rPr>
              <a:t>"</a:t>
            </a:r>
            <a:r>
              <a:rPr lang="ru-RU" sz="2200" dirty="0" err="1" smtClean="0">
                <a:solidFill>
                  <a:srgbClr val="008000"/>
                </a:solidFill>
              </a:rPr>
              <a:t>lang</a:t>
            </a:r>
            <a:r>
              <a:rPr lang="ru-RU" sz="2200" dirty="0" smtClean="0">
                <a:solidFill>
                  <a:srgbClr val="008000"/>
                </a:solidFill>
              </a:rPr>
              <a:t>":"</a:t>
            </a:r>
            <a:r>
              <a:rPr lang="ru-RU" sz="2200" dirty="0" err="1" smtClean="0">
                <a:solidFill>
                  <a:srgbClr val="008000"/>
                </a:solidFill>
              </a:rPr>
              <a:t>Python</a:t>
            </a:r>
            <a:r>
              <a:rPr lang="ru-RU" sz="2200" dirty="0" smtClean="0">
                <a:solidFill>
                  <a:srgbClr val="008000"/>
                </a:solidFill>
              </a:rPr>
              <a:t>"</a:t>
            </a:r>
            <a:r>
              <a:rPr lang="ru-RU" sz="2200" dirty="0" smtClean="0"/>
              <a:t>})</a:t>
            </a:r>
          </a:p>
          <a:p>
            <a:r>
              <a:rPr lang="ru-RU" sz="2200" dirty="0" err="1" smtClean="0">
                <a:solidFill>
                  <a:srgbClr val="0000CC"/>
                </a:solidFill>
              </a:rPr>
              <a:t>Python</a:t>
            </a:r>
            <a:r>
              <a:rPr lang="ru-RU" sz="2200" dirty="0" smtClean="0">
                <a:solidFill>
                  <a:srgbClr val="0000CC"/>
                </a:solidFill>
              </a:rPr>
              <a:t> </a:t>
            </a:r>
            <a:r>
              <a:rPr lang="ru-RU" sz="2200" dirty="0" err="1" smtClean="0">
                <a:solidFill>
                  <a:srgbClr val="0000CC"/>
                </a:solidFill>
              </a:rPr>
              <a:t>is</a:t>
            </a:r>
            <a:r>
              <a:rPr lang="ru-RU" sz="2200" dirty="0" smtClean="0">
                <a:solidFill>
                  <a:srgbClr val="0000CC"/>
                </a:solidFill>
              </a:rPr>
              <a:t> </a:t>
            </a:r>
            <a:r>
              <a:rPr lang="ru-RU" sz="2200" dirty="0" err="1" smtClean="0">
                <a:solidFill>
                  <a:srgbClr val="0000CC"/>
                </a:solidFill>
              </a:rPr>
              <a:t>fun</a:t>
            </a:r>
            <a:r>
              <a:rPr lang="ru-RU" sz="2200" dirty="0" smtClean="0">
                <a:solidFill>
                  <a:srgbClr val="0000CC"/>
                </a:solidFill>
              </a:rPr>
              <a:t>!</a:t>
            </a:r>
          </a:p>
        </p:txBody>
      </p:sp>
      <p:grpSp>
        <p:nvGrpSpPr>
          <p:cNvPr id="13" name="Группа 12"/>
          <p:cNvGrpSpPr/>
          <p:nvPr/>
        </p:nvGrpSpPr>
        <p:grpSpPr>
          <a:xfrm>
            <a:off x="545911" y="704993"/>
            <a:ext cx="5476014" cy="1111381"/>
            <a:chOff x="559559" y="1250904"/>
            <a:chExt cx="5476014" cy="1111381"/>
          </a:xfrm>
        </p:grpSpPr>
        <p:sp>
          <p:nvSpPr>
            <p:cNvPr id="4" name="TextBox 3"/>
            <p:cNvSpPr txBox="1"/>
            <p:nvPr/>
          </p:nvSpPr>
          <p:spPr>
            <a:xfrm>
              <a:off x="4885899" y="1521304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dirty="0" smtClean="0"/>
                <a:t>Значення </a:t>
              </a:r>
              <a:endParaRPr lang="ru-RU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59559" y="1521304"/>
              <a:ext cx="1082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dirty="0" smtClean="0"/>
                <a:t>Шаблон  </a:t>
              </a:r>
              <a:endParaRPr lang="ru-RU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74712" y="1521304"/>
              <a:ext cx="572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dirty="0" smtClean="0"/>
                <a:t>тип </a:t>
              </a:r>
              <a:endParaRPr lang="ru-RU" dirty="0"/>
            </a:p>
          </p:txBody>
        </p:sp>
        <p:cxnSp>
          <p:nvCxnSpPr>
            <p:cNvPr id="8" name="Прямая со стрелкой 7"/>
            <p:cNvCxnSpPr>
              <a:stCxn id="5" idx="2"/>
            </p:cNvCxnSpPr>
            <p:nvPr/>
          </p:nvCxnSpPr>
          <p:spPr>
            <a:xfrm>
              <a:off x="1100990" y="1890636"/>
              <a:ext cx="332739" cy="471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stCxn id="6" idx="2"/>
            </p:cNvCxnSpPr>
            <p:nvPr/>
          </p:nvCxnSpPr>
          <p:spPr>
            <a:xfrm flipH="1">
              <a:off x="2661008" y="1890636"/>
              <a:ext cx="1" cy="471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endCxn id="3" idx="0"/>
            </p:cNvCxnSpPr>
            <p:nvPr/>
          </p:nvCxnSpPr>
          <p:spPr>
            <a:xfrm flipH="1">
              <a:off x="4599296" y="1250904"/>
              <a:ext cx="709683" cy="471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785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67" y="1091821"/>
            <a:ext cx="8937947" cy="511791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" y="105348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 smtClean="0"/>
              <a:t>Форматування</a:t>
            </a:r>
            <a:r>
              <a:rPr lang="ru-RU" sz="3200" b="1" dirty="0" smtClean="0"/>
              <a:t>  рядка за </a:t>
            </a:r>
            <a:r>
              <a:rPr lang="ru-RU" sz="3200" b="1" dirty="0" err="1" smtClean="0"/>
              <a:t>допомогою</a:t>
            </a:r>
            <a:r>
              <a:rPr lang="en-US" sz="3200" b="1" dirty="0" smtClean="0"/>
              <a:t> format()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394515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6949" y="1263387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200" dirty="0" err="1" smtClean="0"/>
              <a:t>Операція</a:t>
            </a:r>
            <a:r>
              <a:rPr lang="ru-RU" sz="2200" dirty="0" smtClean="0"/>
              <a:t> </a:t>
            </a:r>
            <a:r>
              <a:rPr lang="ru-RU" sz="2200" dirty="0" err="1" smtClean="0"/>
              <a:t>індексування</a:t>
            </a:r>
            <a:r>
              <a:rPr lang="ru-RU" sz="2200" dirty="0" smtClean="0"/>
              <a:t> рядки:</a:t>
            </a:r>
          </a:p>
          <a:p>
            <a:r>
              <a:rPr lang="ru-RU" sz="2200" dirty="0" smtClean="0"/>
              <a:t>&lt;</a:t>
            </a:r>
            <a:r>
              <a:rPr lang="ru-RU" sz="2200" b="1" dirty="0" err="1" smtClean="0"/>
              <a:t>Ім'я</a:t>
            </a:r>
            <a:r>
              <a:rPr lang="ru-RU" sz="2200" b="1" dirty="0" smtClean="0"/>
              <a:t> рядка&gt; [&lt;</a:t>
            </a:r>
            <a:r>
              <a:rPr lang="ru-RU" sz="2200" b="1" dirty="0" err="1" smtClean="0"/>
              <a:t>вираз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цілого</a:t>
            </a:r>
            <a:r>
              <a:rPr lang="ru-RU" sz="2200" b="1" dirty="0" smtClean="0"/>
              <a:t> типу&gt;]</a:t>
            </a:r>
            <a:endParaRPr lang="ru-RU" sz="2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40899" y="16892"/>
            <a:ext cx="62708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 smtClean="0"/>
              <a:t>Операція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індексування</a:t>
            </a:r>
            <a:r>
              <a:rPr lang="ru-RU" sz="3600" b="1" dirty="0" smtClean="0"/>
              <a:t> рядка</a:t>
            </a:r>
            <a:endParaRPr lang="ru-RU" sz="36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59307" y="2229513"/>
            <a:ext cx="3507475" cy="178510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 smtClean="0"/>
              <a:t>&gt;&gt;&gt; s = '</a:t>
            </a:r>
            <a:r>
              <a:rPr lang="en-US" sz="2200" dirty="0" err="1" smtClean="0"/>
              <a:t>abcdefgh</a:t>
            </a:r>
            <a:r>
              <a:rPr lang="en-US" sz="2200" dirty="0" smtClean="0"/>
              <a:t>'</a:t>
            </a:r>
          </a:p>
          <a:p>
            <a:r>
              <a:rPr lang="en-US" sz="2200" dirty="0" smtClean="0"/>
              <a:t>&gt;&gt;&gt; symbo</a:t>
            </a:r>
            <a:r>
              <a:rPr lang="en-US" sz="2200" dirty="0"/>
              <a:t>l</a:t>
            </a:r>
            <a:r>
              <a:rPr lang="en-US" sz="2200" dirty="0" smtClean="0"/>
              <a:t>=s[2]</a:t>
            </a:r>
          </a:p>
          <a:p>
            <a:r>
              <a:rPr lang="en-US" sz="2200" dirty="0" smtClean="0"/>
              <a:t>&gt;&gt;&gt; print( s,' ',s[0], symbol)</a:t>
            </a:r>
          </a:p>
          <a:p>
            <a:r>
              <a:rPr lang="en-US" sz="2200" dirty="0" err="1" smtClean="0"/>
              <a:t>abcdefgh</a:t>
            </a:r>
            <a:r>
              <a:rPr lang="en-US" sz="2200" dirty="0" smtClean="0"/>
              <a:t>   a c</a:t>
            </a:r>
          </a:p>
          <a:p>
            <a:r>
              <a:rPr lang="en-US" sz="2200" dirty="0" smtClean="0"/>
              <a:t>&gt;&gt;&gt;</a:t>
            </a:r>
            <a:endParaRPr lang="ru-RU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4576341" y="1109498"/>
            <a:ext cx="44311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200" dirty="0" smtClean="0"/>
              <a:t>Значення окремих символів рядка міняти не можна через незмінність рядкового типу.</a:t>
            </a:r>
          </a:p>
          <a:p>
            <a:r>
              <a:rPr lang="uk-UA" sz="2200" dirty="0" smtClean="0"/>
              <a:t>Можна тільки створити нове значення і зв</a:t>
            </a:r>
            <a:r>
              <a:rPr lang="en-US" sz="2200" dirty="0" smtClean="0"/>
              <a:t>’</a:t>
            </a:r>
            <a:r>
              <a:rPr lang="uk-UA" sz="2200" dirty="0" err="1" smtClean="0"/>
              <a:t>язати</a:t>
            </a:r>
            <a:r>
              <a:rPr lang="uk-UA" sz="2200" dirty="0" smtClean="0"/>
              <a:t> його з попереднім іменем</a:t>
            </a:r>
            <a:endParaRPr lang="ru-RU" sz="2200" dirty="0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4408227" y="959373"/>
            <a:ext cx="0" cy="522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4435522" y="3233156"/>
            <a:ext cx="4572000" cy="2954655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ru-RU" sz="2200" dirty="0" smtClean="0"/>
              <a:t>&gt;&gt;&gt; s=</a:t>
            </a:r>
            <a:r>
              <a:rPr lang="ru-RU" sz="2200" dirty="0" smtClean="0">
                <a:solidFill>
                  <a:srgbClr val="008000"/>
                </a:solidFill>
              </a:rPr>
              <a:t>'I </a:t>
            </a:r>
            <a:r>
              <a:rPr lang="ru-RU" sz="2200" dirty="0" err="1" smtClean="0">
                <a:solidFill>
                  <a:srgbClr val="008000"/>
                </a:solidFill>
              </a:rPr>
              <a:t>like</a:t>
            </a:r>
            <a:r>
              <a:rPr lang="ru-RU" sz="2200" dirty="0" smtClean="0">
                <a:solidFill>
                  <a:srgbClr val="008000"/>
                </a:solidFill>
              </a:rPr>
              <a:t> </a:t>
            </a:r>
            <a:r>
              <a:rPr lang="ru-RU" sz="2200" dirty="0" err="1" smtClean="0">
                <a:solidFill>
                  <a:srgbClr val="008000"/>
                </a:solidFill>
              </a:rPr>
              <a:t>Pytton</a:t>
            </a:r>
            <a:r>
              <a:rPr lang="ru-RU" sz="2200" dirty="0" smtClean="0">
                <a:solidFill>
                  <a:srgbClr val="008000"/>
                </a:solidFill>
              </a:rPr>
              <a:t>'</a:t>
            </a:r>
          </a:p>
          <a:p>
            <a:r>
              <a:rPr lang="ru-RU" sz="2200" dirty="0" smtClean="0"/>
              <a:t>&gt;&gt;&gt; s[10]='h'</a:t>
            </a:r>
          </a:p>
          <a:p>
            <a:r>
              <a:rPr lang="ru-RU" sz="2000" dirty="0" err="1" smtClean="0">
                <a:solidFill>
                  <a:srgbClr val="FF0000"/>
                </a:solidFill>
              </a:rPr>
              <a:t>Traceback</a:t>
            </a:r>
            <a:r>
              <a:rPr lang="ru-RU" sz="2000" dirty="0" smtClean="0">
                <a:solidFill>
                  <a:srgbClr val="FF0000"/>
                </a:solidFill>
              </a:rPr>
              <a:t> (</a:t>
            </a:r>
            <a:r>
              <a:rPr lang="ru-RU" sz="2000" dirty="0" err="1" smtClean="0">
                <a:solidFill>
                  <a:srgbClr val="FF0000"/>
                </a:solidFill>
              </a:rPr>
              <a:t>most</a:t>
            </a:r>
            <a:r>
              <a:rPr lang="ru-RU" sz="2000" dirty="0" smtClean="0">
                <a:solidFill>
                  <a:srgbClr val="FF0000"/>
                </a:solidFill>
              </a:rPr>
              <a:t> </a:t>
            </a:r>
            <a:r>
              <a:rPr lang="ru-RU" sz="2000" dirty="0" err="1" smtClean="0">
                <a:solidFill>
                  <a:srgbClr val="FF0000"/>
                </a:solidFill>
              </a:rPr>
              <a:t>recent</a:t>
            </a:r>
            <a:r>
              <a:rPr lang="ru-RU" sz="2000" dirty="0" smtClean="0">
                <a:solidFill>
                  <a:srgbClr val="FF0000"/>
                </a:solidFill>
              </a:rPr>
              <a:t> </a:t>
            </a:r>
            <a:r>
              <a:rPr lang="ru-RU" sz="2000" dirty="0" err="1" smtClean="0">
                <a:solidFill>
                  <a:srgbClr val="FF0000"/>
                </a:solidFill>
              </a:rPr>
              <a:t>call</a:t>
            </a:r>
            <a:r>
              <a:rPr lang="ru-RU" sz="2000" dirty="0" smtClean="0">
                <a:solidFill>
                  <a:srgbClr val="FF0000"/>
                </a:solidFill>
              </a:rPr>
              <a:t> </a:t>
            </a:r>
            <a:r>
              <a:rPr lang="ru-RU" sz="2000" dirty="0" err="1" smtClean="0">
                <a:solidFill>
                  <a:srgbClr val="FF0000"/>
                </a:solidFill>
              </a:rPr>
              <a:t>last</a:t>
            </a:r>
            <a:r>
              <a:rPr lang="ru-RU" sz="2000" dirty="0" smtClean="0">
                <a:solidFill>
                  <a:srgbClr val="FF0000"/>
                </a:solidFill>
              </a:rPr>
              <a:t>):</a:t>
            </a:r>
          </a:p>
          <a:p>
            <a:r>
              <a:rPr lang="ru-RU" sz="2000" dirty="0" smtClean="0">
                <a:solidFill>
                  <a:srgbClr val="FF0000"/>
                </a:solidFill>
              </a:rPr>
              <a:t>  </a:t>
            </a:r>
            <a:r>
              <a:rPr lang="ru-RU" sz="2000" dirty="0" err="1" smtClean="0">
                <a:solidFill>
                  <a:srgbClr val="FF0000"/>
                </a:solidFill>
              </a:rPr>
              <a:t>File</a:t>
            </a:r>
            <a:r>
              <a:rPr lang="ru-RU" sz="2000" dirty="0" smtClean="0">
                <a:solidFill>
                  <a:srgbClr val="FF0000"/>
                </a:solidFill>
              </a:rPr>
              <a:t> "&lt;pyshell#5&gt;", </a:t>
            </a:r>
            <a:r>
              <a:rPr lang="ru-RU" sz="2000" dirty="0" err="1" smtClean="0">
                <a:solidFill>
                  <a:srgbClr val="FF0000"/>
                </a:solidFill>
              </a:rPr>
              <a:t>line</a:t>
            </a:r>
            <a:r>
              <a:rPr lang="ru-RU" sz="2000" dirty="0" smtClean="0">
                <a:solidFill>
                  <a:srgbClr val="FF0000"/>
                </a:solidFill>
              </a:rPr>
              <a:t> 1, </a:t>
            </a:r>
            <a:r>
              <a:rPr lang="ru-RU" sz="2000" dirty="0" err="1" smtClean="0">
                <a:solidFill>
                  <a:srgbClr val="FF0000"/>
                </a:solidFill>
              </a:rPr>
              <a:t>in</a:t>
            </a:r>
            <a:r>
              <a:rPr lang="ru-RU" sz="2000" dirty="0" smtClean="0">
                <a:solidFill>
                  <a:srgbClr val="FF0000"/>
                </a:solidFill>
              </a:rPr>
              <a:t> &lt;</a:t>
            </a:r>
            <a:r>
              <a:rPr lang="ru-RU" sz="2000" dirty="0" err="1" smtClean="0">
                <a:solidFill>
                  <a:srgbClr val="FF0000"/>
                </a:solidFill>
              </a:rPr>
              <a:t>module</a:t>
            </a:r>
            <a:r>
              <a:rPr lang="ru-RU" sz="2000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ru-RU" sz="2000" dirty="0" smtClean="0">
                <a:solidFill>
                  <a:srgbClr val="FF0000"/>
                </a:solidFill>
              </a:rPr>
              <a:t>    s[10]='h'</a:t>
            </a:r>
          </a:p>
          <a:p>
            <a:r>
              <a:rPr lang="ru-RU" sz="2000" dirty="0" err="1" smtClean="0">
                <a:solidFill>
                  <a:srgbClr val="FF0000"/>
                </a:solidFill>
              </a:rPr>
              <a:t>TypeError</a:t>
            </a:r>
            <a:r>
              <a:rPr lang="ru-RU" sz="2000" dirty="0" smtClean="0">
                <a:solidFill>
                  <a:srgbClr val="FF0000"/>
                </a:solidFill>
              </a:rPr>
              <a:t>: '</a:t>
            </a:r>
            <a:r>
              <a:rPr lang="ru-RU" sz="2000" dirty="0" err="1" smtClean="0">
                <a:solidFill>
                  <a:srgbClr val="FF0000"/>
                </a:solidFill>
              </a:rPr>
              <a:t>str</a:t>
            </a:r>
            <a:r>
              <a:rPr lang="ru-RU" sz="2000" dirty="0" smtClean="0">
                <a:solidFill>
                  <a:srgbClr val="FF0000"/>
                </a:solidFill>
              </a:rPr>
              <a:t>' </a:t>
            </a:r>
            <a:r>
              <a:rPr lang="ru-RU" sz="2000" dirty="0" err="1" smtClean="0">
                <a:solidFill>
                  <a:srgbClr val="FF0000"/>
                </a:solidFill>
              </a:rPr>
              <a:t>object</a:t>
            </a:r>
            <a:r>
              <a:rPr lang="ru-RU" sz="2000" dirty="0" smtClean="0">
                <a:solidFill>
                  <a:srgbClr val="FF0000"/>
                </a:solidFill>
              </a:rPr>
              <a:t> </a:t>
            </a:r>
            <a:r>
              <a:rPr lang="ru-RU" sz="2000" dirty="0" err="1" smtClean="0">
                <a:solidFill>
                  <a:srgbClr val="FF0000"/>
                </a:solidFill>
              </a:rPr>
              <a:t>does</a:t>
            </a:r>
            <a:r>
              <a:rPr lang="ru-RU" sz="2000" dirty="0" smtClean="0">
                <a:solidFill>
                  <a:srgbClr val="FF0000"/>
                </a:solidFill>
              </a:rPr>
              <a:t> </a:t>
            </a:r>
            <a:r>
              <a:rPr lang="ru-RU" sz="2000" dirty="0" err="1" smtClean="0">
                <a:solidFill>
                  <a:srgbClr val="FF0000"/>
                </a:solidFill>
              </a:rPr>
              <a:t>not</a:t>
            </a:r>
            <a:r>
              <a:rPr lang="ru-RU" sz="2000" dirty="0" smtClean="0">
                <a:solidFill>
                  <a:srgbClr val="FF0000"/>
                </a:solidFill>
              </a:rPr>
              <a:t> </a:t>
            </a:r>
            <a:r>
              <a:rPr lang="ru-RU" sz="2000" dirty="0" err="1" smtClean="0">
                <a:solidFill>
                  <a:srgbClr val="FF0000"/>
                </a:solidFill>
              </a:rPr>
              <a:t>support</a:t>
            </a:r>
            <a:r>
              <a:rPr lang="ru-RU" sz="2000" dirty="0" smtClean="0">
                <a:solidFill>
                  <a:srgbClr val="FF0000"/>
                </a:solidFill>
              </a:rPr>
              <a:t> </a:t>
            </a:r>
            <a:r>
              <a:rPr lang="ru-RU" sz="2000" dirty="0" err="1" smtClean="0">
                <a:solidFill>
                  <a:srgbClr val="FF0000"/>
                </a:solidFill>
              </a:rPr>
              <a:t>item</a:t>
            </a:r>
            <a:r>
              <a:rPr lang="ru-RU" sz="2000" dirty="0" smtClean="0">
                <a:solidFill>
                  <a:srgbClr val="FF0000"/>
                </a:solidFill>
              </a:rPr>
              <a:t> </a:t>
            </a:r>
            <a:r>
              <a:rPr lang="ru-RU" sz="2000" dirty="0" err="1" smtClean="0">
                <a:solidFill>
                  <a:srgbClr val="FF0000"/>
                </a:solidFill>
              </a:rPr>
              <a:t>assignment</a:t>
            </a:r>
            <a:endParaRPr lang="ru-RU" sz="2000" dirty="0" smtClean="0">
              <a:solidFill>
                <a:srgbClr val="FF0000"/>
              </a:solidFill>
            </a:endParaRPr>
          </a:p>
          <a:p>
            <a:r>
              <a:rPr lang="ru-RU" sz="2200" dirty="0" smtClean="0"/>
              <a:t>&gt;&gt;&gt; s=</a:t>
            </a:r>
            <a:r>
              <a:rPr lang="ru-RU" sz="2200" dirty="0" smtClean="0">
                <a:solidFill>
                  <a:srgbClr val="008000"/>
                </a:solidFill>
              </a:rPr>
              <a:t>'I </a:t>
            </a:r>
            <a:r>
              <a:rPr lang="ru-RU" sz="2200" dirty="0" err="1" smtClean="0">
                <a:solidFill>
                  <a:srgbClr val="008000"/>
                </a:solidFill>
              </a:rPr>
              <a:t>like</a:t>
            </a:r>
            <a:r>
              <a:rPr lang="ru-RU" sz="2200" dirty="0" smtClean="0">
                <a:solidFill>
                  <a:srgbClr val="008000"/>
                </a:solidFill>
              </a:rPr>
              <a:t> </a:t>
            </a:r>
            <a:r>
              <a:rPr lang="ru-RU" sz="2200" dirty="0" err="1" smtClean="0">
                <a:solidFill>
                  <a:srgbClr val="008000"/>
                </a:solidFill>
              </a:rPr>
              <a:t>Python</a:t>
            </a:r>
            <a:r>
              <a:rPr lang="ru-RU" sz="2200" dirty="0" smtClean="0">
                <a:solidFill>
                  <a:srgbClr val="008000"/>
                </a:solidFill>
              </a:rPr>
              <a:t>'</a:t>
            </a:r>
          </a:p>
          <a:p>
            <a:r>
              <a:rPr lang="ru-RU" sz="2000" dirty="0" smtClean="0"/>
              <a:t>&gt;&gt;&gt;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15181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899" y="16892"/>
            <a:ext cx="62708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 smtClean="0"/>
              <a:t>Операція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індексування</a:t>
            </a:r>
            <a:r>
              <a:rPr lang="ru-RU" sz="3600" b="1" dirty="0" smtClean="0"/>
              <a:t> рядка</a:t>
            </a:r>
            <a:endParaRPr lang="ru-RU" sz="36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82639" y="1799959"/>
            <a:ext cx="7233313" cy="2800767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 smtClean="0"/>
              <a:t>&gt;&gt;&gt; s=</a:t>
            </a:r>
            <a:r>
              <a:rPr lang="ru-RU" sz="2200" dirty="0" smtClean="0">
                <a:solidFill>
                  <a:srgbClr val="008000"/>
                </a:solidFill>
              </a:rPr>
              <a:t>'I </a:t>
            </a:r>
            <a:r>
              <a:rPr lang="ru-RU" sz="2200" dirty="0" err="1" smtClean="0">
                <a:solidFill>
                  <a:srgbClr val="008000"/>
                </a:solidFill>
              </a:rPr>
              <a:t>like</a:t>
            </a:r>
            <a:r>
              <a:rPr lang="ru-RU" sz="2200" dirty="0" smtClean="0">
                <a:solidFill>
                  <a:srgbClr val="008000"/>
                </a:solidFill>
              </a:rPr>
              <a:t> </a:t>
            </a:r>
            <a:r>
              <a:rPr lang="ru-RU" sz="2200" dirty="0" err="1" smtClean="0">
                <a:solidFill>
                  <a:srgbClr val="008000"/>
                </a:solidFill>
              </a:rPr>
              <a:t>Python</a:t>
            </a:r>
            <a:r>
              <a:rPr lang="ru-RU" sz="2200" dirty="0" smtClean="0">
                <a:solidFill>
                  <a:srgbClr val="008000"/>
                </a:solidFill>
              </a:rPr>
              <a:t>'</a:t>
            </a:r>
          </a:p>
          <a:p>
            <a:r>
              <a:rPr lang="ru-RU" sz="2200" dirty="0" smtClean="0"/>
              <a:t>&gt;&gt;&gt; </a:t>
            </a:r>
            <a:r>
              <a:rPr lang="ru-RU" sz="2200" dirty="0" err="1" smtClean="0"/>
              <a:t>print</a:t>
            </a:r>
            <a:r>
              <a:rPr lang="ru-RU" sz="2200" dirty="0" smtClean="0"/>
              <a:t>(s[:-1]) </a:t>
            </a:r>
            <a:r>
              <a:rPr lang="en-US" sz="2200" dirty="0" smtClean="0"/>
              <a:t>#</a:t>
            </a:r>
            <a:r>
              <a:rPr lang="uk-UA" sz="2200" dirty="0" smtClean="0"/>
              <a:t>вибір усіх символів з 1-го до останнього </a:t>
            </a:r>
            <a:endParaRPr lang="ru-RU" sz="2200" dirty="0" smtClean="0"/>
          </a:p>
          <a:p>
            <a:r>
              <a:rPr lang="ru-RU" sz="2200" dirty="0" smtClean="0">
                <a:solidFill>
                  <a:srgbClr val="0000CC"/>
                </a:solidFill>
              </a:rPr>
              <a:t>I </a:t>
            </a:r>
            <a:r>
              <a:rPr lang="ru-RU" sz="2200" dirty="0" err="1" smtClean="0">
                <a:solidFill>
                  <a:srgbClr val="0000CC"/>
                </a:solidFill>
              </a:rPr>
              <a:t>like</a:t>
            </a:r>
            <a:r>
              <a:rPr lang="ru-RU" sz="2200" dirty="0" smtClean="0">
                <a:solidFill>
                  <a:srgbClr val="0000CC"/>
                </a:solidFill>
              </a:rPr>
              <a:t> </a:t>
            </a:r>
            <a:r>
              <a:rPr lang="ru-RU" sz="2200" dirty="0" err="1" smtClean="0">
                <a:solidFill>
                  <a:srgbClr val="0000CC"/>
                </a:solidFill>
              </a:rPr>
              <a:t>Pytho</a:t>
            </a:r>
            <a:endParaRPr lang="ru-RU" sz="2200" dirty="0" smtClean="0">
              <a:solidFill>
                <a:srgbClr val="0000CC"/>
              </a:solidFill>
            </a:endParaRPr>
          </a:p>
          <a:p>
            <a:r>
              <a:rPr lang="ru-RU" sz="2200" dirty="0" smtClean="0"/>
              <a:t>&gt;&gt;&gt; </a:t>
            </a:r>
            <a:r>
              <a:rPr lang="ru-RU" sz="2200" dirty="0" err="1" smtClean="0"/>
              <a:t>print</a:t>
            </a:r>
            <a:r>
              <a:rPr lang="ru-RU" sz="2200" dirty="0" smtClean="0"/>
              <a:t>(s[-1:])</a:t>
            </a:r>
            <a:r>
              <a:rPr lang="en-US" sz="2200" dirty="0" smtClean="0"/>
              <a:t> #</a:t>
            </a:r>
            <a:r>
              <a:rPr lang="uk-UA" sz="2200" dirty="0" smtClean="0"/>
              <a:t> вибір останнього символу</a:t>
            </a:r>
            <a:endParaRPr lang="ru-RU" sz="2200" dirty="0" smtClean="0"/>
          </a:p>
          <a:p>
            <a:r>
              <a:rPr lang="ru-RU" sz="2200" dirty="0" smtClean="0">
                <a:solidFill>
                  <a:srgbClr val="0000CC"/>
                </a:solidFill>
              </a:rPr>
              <a:t>n</a:t>
            </a:r>
          </a:p>
          <a:p>
            <a:r>
              <a:rPr lang="ru-RU" sz="2200" dirty="0" smtClean="0"/>
              <a:t>&gt;&gt;&gt; </a:t>
            </a:r>
            <a:r>
              <a:rPr lang="ru-RU" sz="2200" dirty="0" err="1" smtClean="0"/>
              <a:t>print</a:t>
            </a:r>
            <a:r>
              <a:rPr lang="ru-RU" sz="2200" dirty="0" smtClean="0"/>
              <a:t>(s[::-1])</a:t>
            </a:r>
            <a:r>
              <a:rPr lang="en-US" sz="2200" dirty="0" smtClean="0"/>
              <a:t> #</a:t>
            </a:r>
            <a:r>
              <a:rPr lang="uk-UA" sz="2200" dirty="0" smtClean="0"/>
              <a:t>інверсія рядка </a:t>
            </a:r>
            <a:endParaRPr lang="ru-RU" sz="2200" dirty="0" smtClean="0"/>
          </a:p>
          <a:p>
            <a:r>
              <a:rPr lang="ru-RU" sz="2200" dirty="0" err="1" smtClean="0">
                <a:solidFill>
                  <a:srgbClr val="0000CC"/>
                </a:solidFill>
              </a:rPr>
              <a:t>nohtyP</a:t>
            </a:r>
            <a:r>
              <a:rPr lang="ru-RU" sz="2200" dirty="0" smtClean="0">
                <a:solidFill>
                  <a:srgbClr val="0000CC"/>
                </a:solidFill>
              </a:rPr>
              <a:t> </a:t>
            </a:r>
            <a:r>
              <a:rPr lang="ru-RU" sz="2200" dirty="0" err="1" smtClean="0">
                <a:solidFill>
                  <a:srgbClr val="0000CC"/>
                </a:solidFill>
              </a:rPr>
              <a:t>ekil</a:t>
            </a:r>
            <a:r>
              <a:rPr lang="ru-RU" sz="2200" dirty="0" smtClean="0">
                <a:solidFill>
                  <a:srgbClr val="0000CC"/>
                </a:solidFill>
              </a:rPr>
              <a:t> I</a:t>
            </a:r>
          </a:p>
          <a:p>
            <a:r>
              <a:rPr lang="ru-RU" sz="2200" dirty="0" smtClean="0"/>
              <a:t>&gt;&gt;&gt; </a:t>
            </a:r>
            <a:endParaRPr lang="ru-RU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1760562" y="1006298"/>
            <a:ext cx="41464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b="1" dirty="0" smtClean="0"/>
              <a:t>Застосування від</a:t>
            </a:r>
            <a:r>
              <a:rPr lang="en-US" sz="2200" b="1" dirty="0" smtClean="0"/>
              <a:t>’</a:t>
            </a:r>
            <a:r>
              <a:rPr lang="uk-UA" sz="2200" b="1" dirty="0" smtClean="0"/>
              <a:t>ємних індексів</a:t>
            </a:r>
            <a:endParaRPr lang="ru-RU" sz="2200" b="1" dirty="0"/>
          </a:p>
        </p:txBody>
      </p:sp>
    </p:spTree>
    <p:extLst>
      <p:ext uri="{BB962C8B-B14F-4D97-AF65-F5344CB8AC3E}">
        <p14:creationId xmlns:p14="http://schemas.microsoft.com/office/powerpoint/2010/main" val="862293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73256" y="105349"/>
            <a:ext cx="42602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 smtClean="0"/>
              <a:t>Функції</a:t>
            </a:r>
            <a:r>
              <a:rPr lang="ru-RU" sz="3600" b="1" dirty="0" smtClean="0"/>
              <a:t> </a:t>
            </a:r>
            <a:r>
              <a:rPr lang="en-GB" sz="3600" b="1" dirty="0" err="1" smtClean="0"/>
              <a:t>ord</a:t>
            </a:r>
            <a:r>
              <a:rPr lang="uk-UA" sz="3600" b="1" dirty="0" smtClean="0"/>
              <a:t>()</a:t>
            </a:r>
            <a:r>
              <a:rPr lang="en-GB" sz="3600" b="1" dirty="0" smtClean="0"/>
              <a:t> </a:t>
            </a:r>
            <a:r>
              <a:rPr lang="uk-UA" sz="3600" b="1" dirty="0" smtClean="0"/>
              <a:t>та</a:t>
            </a:r>
            <a:r>
              <a:rPr lang="ru-RU" sz="3600" b="1" dirty="0" smtClean="0"/>
              <a:t> </a:t>
            </a:r>
            <a:r>
              <a:rPr lang="en-GB" sz="3600" b="1" dirty="0" err="1" smtClean="0"/>
              <a:t>chr</a:t>
            </a:r>
            <a:r>
              <a:rPr lang="uk-UA" sz="3600" b="1" dirty="0" smtClean="0"/>
              <a:t>()</a:t>
            </a:r>
            <a:endParaRPr lang="ru-RU" sz="36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944435"/>
            <a:ext cx="902117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У </a:t>
            </a:r>
            <a:r>
              <a:rPr lang="ru-RU" sz="2200" dirty="0" err="1" smtClean="0"/>
              <a:t>пам'яті</a:t>
            </a:r>
            <a:r>
              <a:rPr lang="ru-RU" sz="2200" dirty="0" smtClean="0"/>
              <a:t> </a:t>
            </a:r>
            <a:r>
              <a:rPr lang="ru-RU" sz="2200" dirty="0" err="1" smtClean="0"/>
              <a:t>комп'ютера</a:t>
            </a:r>
            <a:r>
              <a:rPr lang="ru-RU" sz="2200" dirty="0" smtClean="0"/>
              <a:t> </a:t>
            </a:r>
            <a:r>
              <a:rPr lang="ru-RU" sz="2200" dirty="0" err="1" smtClean="0"/>
              <a:t>символи</a:t>
            </a:r>
            <a:r>
              <a:rPr lang="ru-RU" sz="2200" dirty="0" smtClean="0"/>
              <a:t> і рядки з них </a:t>
            </a:r>
            <a:r>
              <a:rPr lang="ru-RU" sz="2200" dirty="0" err="1" smtClean="0"/>
              <a:t>складені</a:t>
            </a:r>
            <a:r>
              <a:rPr lang="ru-RU" sz="2200" dirty="0" smtClean="0"/>
              <a:t> </a:t>
            </a:r>
            <a:r>
              <a:rPr lang="ru-RU" sz="2200" dirty="0" err="1" smtClean="0"/>
              <a:t>зберігаються</a:t>
            </a:r>
            <a:r>
              <a:rPr lang="ru-RU" sz="2200" dirty="0" smtClean="0"/>
              <a:t> як числа (рядки - як </a:t>
            </a:r>
            <a:r>
              <a:rPr lang="ru-RU" sz="2200" dirty="0" err="1" smtClean="0"/>
              <a:t>послідовності</a:t>
            </a:r>
            <a:r>
              <a:rPr lang="ru-RU" sz="2200" dirty="0" smtClean="0"/>
              <a:t> чисел). </a:t>
            </a:r>
            <a:r>
              <a:rPr lang="ru-RU" sz="2200" dirty="0" err="1" smtClean="0"/>
              <a:t>Відповідність</a:t>
            </a:r>
            <a:r>
              <a:rPr lang="ru-RU" sz="2200" dirty="0" smtClean="0"/>
              <a:t> </a:t>
            </a:r>
            <a:r>
              <a:rPr lang="ru-RU" sz="2200" dirty="0" err="1" smtClean="0"/>
              <a:t>між</a:t>
            </a:r>
            <a:r>
              <a:rPr lang="ru-RU" sz="2200" dirty="0" smtClean="0"/>
              <a:t> символами і числами </a:t>
            </a:r>
            <a:r>
              <a:rPr lang="ru-RU" sz="2200" dirty="0" err="1" smtClean="0"/>
              <a:t>дається</a:t>
            </a:r>
            <a:r>
              <a:rPr lang="ru-RU" sz="2200" dirty="0" smtClean="0"/>
              <a:t> таблицею, яка </a:t>
            </a:r>
            <a:r>
              <a:rPr lang="ru-RU" sz="2200" dirty="0" err="1" smtClean="0"/>
              <a:t>називається</a:t>
            </a:r>
            <a:r>
              <a:rPr lang="ru-RU" sz="2200" dirty="0" smtClean="0"/>
              <a:t> ASCII (</a:t>
            </a:r>
            <a:r>
              <a:rPr lang="ru-RU" sz="2200" dirty="0" err="1" smtClean="0"/>
              <a:t>American</a:t>
            </a:r>
            <a:r>
              <a:rPr lang="ru-RU" sz="2200" dirty="0" smtClean="0"/>
              <a:t> </a:t>
            </a:r>
            <a:r>
              <a:rPr lang="ru-RU" sz="2200" dirty="0" err="1" smtClean="0"/>
              <a:t>Standard</a:t>
            </a:r>
            <a:r>
              <a:rPr lang="ru-RU" sz="2200" dirty="0" smtClean="0"/>
              <a:t> </a:t>
            </a:r>
            <a:r>
              <a:rPr lang="ru-RU" sz="2200" dirty="0" err="1" smtClean="0"/>
              <a:t>Code</a:t>
            </a:r>
            <a:r>
              <a:rPr lang="ru-RU" sz="2200" dirty="0" smtClean="0"/>
              <a:t> </a:t>
            </a:r>
            <a:r>
              <a:rPr lang="ru-RU" sz="2200" dirty="0" err="1" smtClean="0"/>
              <a:t>for</a:t>
            </a:r>
            <a:r>
              <a:rPr lang="ru-RU" sz="2200" dirty="0" smtClean="0"/>
              <a:t> </a:t>
            </a:r>
            <a:r>
              <a:rPr lang="ru-RU" sz="2200" dirty="0" err="1" smtClean="0"/>
              <a:t>Information</a:t>
            </a:r>
            <a:r>
              <a:rPr lang="ru-RU" sz="2200" dirty="0" smtClean="0"/>
              <a:t> </a:t>
            </a:r>
            <a:r>
              <a:rPr lang="ru-RU" sz="2200" dirty="0" err="1" smtClean="0"/>
              <a:t>Interchange</a:t>
            </a:r>
            <a:r>
              <a:rPr lang="ru-RU" sz="2200" dirty="0" smtClean="0"/>
              <a:t>).</a:t>
            </a:r>
          </a:p>
          <a:p>
            <a:r>
              <a:rPr lang="ru-RU" sz="2200" dirty="0" smtClean="0"/>
              <a:t>У </a:t>
            </a:r>
            <a:r>
              <a:rPr lang="ru-RU" sz="2200" dirty="0" err="1" smtClean="0"/>
              <a:t>таблиці</a:t>
            </a:r>
            <a:r>
              <a:rPr lang="ru-RU" sz="2200" dirty="0" smtClean="0"/>
              <a:t> 256 </a:t>
            </a:r>
            <a:r>
              <a:rPr lang="ru-RU" sz="2200" dirty="0" err="1" smtClean="0"/>
              <a:t>кодів</a:t>
            </a:r>
            <a:r>
              <a:rPr lang="ru-RU" sz="2200" dirty="0" smtClean="0"/>
              <a:t>, </a:t>
            </a:r>
            <a:r>
              <a:rPr lang="ru-RU" sz="2200" dirty="0" err="1" smtClean="0"/>
              <a:t>перші</a:t>
            </a:r>
            <a:r>
              <a:rPr lang="ru-RU" sz="2200" dirty="0" smtClean="0"/>
              <a:t> 127 </a:t>
            </a:r>
            <a:r>
              <a:rPr lang="ru-RU" sz="2200" dirty="0" err="1" smtClean="0"/>
              <a:t>кодів</a:t>
            </a:r>
            <a:r>
              <a:rPr lang="ru-RU" sz="2200" dirty="0" smtClean="0"/>
              <a:t> </a:t>
            </a:r>
            <a:r>
              <a:rPr lang="ru-RU" sz="2200" dirty="0" err="1" smtClean="0"/>
              <a:t>відповідають</a:t>
            </a:r>
            <a:r>
              <a:rPr lang="ru-RU" sz="2200" dirty="0" smtClean="0"/>
              <a:t> буквам </a:t>
            </a:r>
            <a:r>
              <a:rPr lang="ru-RU" sz="2200" dirty="0" err="1" smtClean="0"/>
              <a:t>латинського</a:t>
            </a:r>
            <a:r>
              <a:rPr lang="ru-RU" sz="2200" dirty="0" smtClean="0"/>
              <a:t> </a:t>
            </a:r>
            <a:r>
              <a:rPr lang="ru-RU" sz="2200" dirty="0" err="1" smtClean="0"/>
              <a:t>алфавіту</a:t>
            </a:r>
            <a:r>
              <a:rPr lang="ru-RU" sz="2200" dirty="0" smtClean="0"/>
              <a:t> (</a:t>
            </a:r>
            <a:r>
              <a:rPr lang="ru-RU" sz="2200" dirty="0" err="1" smtClean="0"/>
              <a:t>великі</a:t>
            </a:r>
            <a:r>
              <a:rPr lang="ru-RU" sz="2200" dirty="0" smtClean="0"/>
              <a:t> та </a:t>
            </a:r>
            <a:r>
              <a:rPr lang="ru-RU" sz="2200" dirty="0" err="1" smtClean="0"/>
              <a:t>малі</a:t>
            </a:r>
            <a:r>
              <a:rPr lang="ru-RU" sz="2200" dirty="0" smtClean="0"/>
              <a:t>), цифрам, </a:t>
            </a:r>
            <a:r>
              <a:rPr lang="ru-RU" sz="2200" dirty="0" err="1" smtClean="0"/>
              <a:t>розділовим</a:t>
            </a:r>
            <a:r>
              <a:rPr lang="ru-RU" sz="2200" dirty="0" smtClean="0"/>
              <a:t> знакам, </a:t>
            </a:r>
            <a:r>
              <a:rPr lang="ru-RU" sz="2200" dirty="0" err="1" smtClean="0"/>
              <a:t>арифметичним</a:t>
            </a:r>
            <a:r>
              <a:rPr lang="ru-RU" sz="2200" dirty="0" smtClean="0"/>
              <a:t> </a:t>
            </a:r>
            <a:r>
              <a:rPr lang="ru-RU" sz="2200" dirty="0" err="1" smtClean="0"/>
              <a:t>операціям</a:t>
            </a:r>
            <a:r>
              <a:rPr lang="ru-RU" sz="2200" dirty="0" smtClean="0"/>
              <a:t>. </a:t>
            </a:r>
            <a:r>
              <a:rPr lang="ru-RU" sz="2200" dirty="0" err="1" smtClean="0"/>
              <a:t>Керуючі</a:t>
            </a:r>
            <a:r>
              <a:rPr lang="ru-RU" sz="2200" dirty="0" smtClean="0"/>
              <a:t> </a:t>
            </a:r>
            <a:r>
              <a:rPr lang="ru-RU" sz="2200" dirty="0" err="1" smtClean="0"/>
              <a:t>символи</a:t>
            </a:r>
            <a:r>
              <a:rPr lang="ru-RU" sz="2200" dirty="0" smtClean="0"/>
              <a:t> </a:t>
            </a:r>
            <a:r>
              <a:rPr lang="ru-RU" sz="2200" dirty="0" err="1" smtClean="0"/>
              <a:t>мають</a:t>
            </a:r>
            <a:r>
              <a:rPr lang="ru-RU" sz="2200" dirty="0" smtClean="0"/>
              <a:t>  </a:t>
            </a:r>
            <a:r>
              <a:rPr lang="ru-RU" sz="2200" dirty="0" err="1" smtClean="0"/>
              <a:t>коди</a:t>
            </a:r>
            <a:r>
              <a:rPr lang="ru-RU" sz="2200" dirty="0" smtClean="0"/>
              <a:t>, </a:t>
            </a:r>
            <a:r>
              <a:rPr lang="ru-RU" sz="2200" dirty="0" err="1" smtClean="0"/>
              <a:t>менші</a:t>
            </a:r>
            <a:r>
              <a:rPr lang="ru-RU" sz="2200" dirty="0" smtClean="0"/>
              <a:t> 32, і не </a:t>
            </a:r>
            <a:r>
              <a:rPr lang="ru-RU" sz="2200" dirty="0" err="1" smtClean="0"/>
              <a:t>відображаються</a:t>
            </a:r>
            <a:r>
              <a:rPr lang="ru-RU" sz="2200" dirty="0" smtClean="0"/>
              <a:t> на </a:t>
            </a:r>
            <a:r>
              <a:rPr lang="ru-RU" sz="2200" dirty="0" err="1" smtClean="0"/>
              <a:t>екрані</a:t>
            </a:r>
            <a:r>
              <a:rPr lang="ru-RU" sz="2200" dirty="0" smtClean="0"/>
              <a:t>.</a:t>
            </a:r>
          </a:p>
          <a:p>
            <a:r>
              <a:rPr lang="ru-RU" sz="2200" dirty="0" err="1" smtClean="0"/>
              <a:t>Функція</a:t>
            </a:r>
            <a:r>
              <a:rPr lang="ru-RU" sz="2200" dirty="0" smtClean="0"/>
              <a:t>, яка за номером в </a:t>
            </a:r>
            <a:r>
              <a:rPr lang="ru-RU" sz="2200" dirty="0" err="1" smtClean="0"/>
              <a:t>таблиці</a:t>
            </a:r>
            <a:r>
              <a:rPr lang="ru-RU" sz="2200" dirty="0" smtClean="0"/>
              <a:t> </a:t>
            </a:r>
            <a:r>
              <a:rPr lang="ru-RU" sz="2200" dirty="0" err="1" smtClean="0"/>
              <a:t>повертає</a:t>
            </a:r>
            <a:r>
              <a:rPr lang="ru-RU" sz="2200" dirty="0" smtClean="0"/>
              <a:t> символ, </a:t>
            </a:r>
            <a:r>
              <a:rPr lang="ru-RU" sz="2200" dirty="0" err="1" smtClean="0"/>
              <a:t>називається</a:t>
            </a:r>
            <a:r>
              <a:rPr lang="ru-RU" sz="2200" dirty="0" smtClean="0"/>
              <a:t> </a:t>
            </a:r>
            <a:r>
              <a:rPr lang="ru-RU" sz="2200" b="1" dirty="0" err="1" smtClean="0">
                <a:solidFill>
                  <a:srgbClr val="0000CC"/>
                </a:solidFill>
              </a:rPr>
              <a:t>chr</a:t>
            </a:r>
            <a:r>
              <a:rPr lang="ru-RU" sz="2200" b="1" dirty="0" smtClean="0">
                <a:solidFill>
                  <a:srgbClr val="0000CC"/>
                </a:solidFill>
              </a:rPr>
              <a:t> (), </a:t>
            </a:r>
            <a:r>
              <a:rPr lang="ru-RU" sz="2200" dirty="0" err="1" smtClean="0"/>
              <a:t>зворотна</a:t>
            </a:r>
            <a:r>
              <a:rPr lang="ru-RU" sz="2200" dirty="0" smtClean="0"/>
              <a:t> </a:t>
            </a:r>
            <a:r>
              <a:rPr lang="ru-RU" sz="2200" dirty="0" err="1" smtClean="0"/>
              <a:t>їй</a:t>
            </a:r>
            <a:r>
              <a:rPr lang="ru-RU" sz="2200" dirty="0" smtClean="0"/>
              <a:t> - </a:t>
            </a:r>
            <a:r>
              <a:rPr lang="ru-RU" sz="2200" b="1" dirty="0" err="1" smtClean="0">
                <a:solidFill>
                  <a:srgbClr val="0000CC"/>
                </a:solidFill>
              </a:rPr>
              <a:t>ord</a:t>
            </a:r>
            <a:r>
              <a:rPr lang="ru-RU" sz="2200" b="1" dirty="0" smtClean="0">
                <a:solidFill>
                  <a:srgbClr val="0000CC"/>
                </a:solidFill>
              </a:rPr>
              <a:t> (). </a:t>
            </a:r>
            <a:endParaRPr lang="ru-RU" sz="2200" b="1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45910" y="4422310"/>
            <a:ext cx="8598090" cy="178510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 smtClean="0">
                <a:solidFill>
                  <a:srgbClr val="C00000"/>
                </a:solidFill>
              </a:rPr>
              <a:t># </a:t>
            </a:r>
            <a:r>
              <a:rPr lang="ru-RU" sz="2200" dirty="0" err="1" smtClean="0">
                <a:solidFill>
                  <a:srgbClr val="C00000"/>
                </a:solidFill>
              </a:rPr>
              <a:t>програма</a:t>
            </a:r>
            <a:r>
              <a:rPr lang="ru-RU" sz="2200" dirty="0" smtClean="0">
                <a:solidFill>
                  <a:srgbClr val="C00000"/>
                </a:solidFill>
              </a:rPr>
              <a:t> </a:t>
            </a:r>
            <a:r>
              <a:rPr lang="ru-RU" sz="2200" dirty="0" err="1" smtClean="0">
                <a:solidFill>
                  <a:srgbClr val="C00000"/>
                </a:solidFill>
              </a:rPr>
              <a:t>виводить</a:t>
            </a:r>
            <a:r>
              <a:rPr lang="ru-RU" sz="2200" dirty="0" smtClean="0">
                <a:solidFill>
                  <a:srgbClr val="C00000"/>
                </a:solidFill>
              </a:rPr>
              <a:t> на </a:t>
            </a:r>
            <a:r>
              <a:rPr lang="ru-RU" sz="2200" dirty="0" err="1" smtClean="0">
                <a:solidFill>
                  <a:srgbClr val="C00000"/>
                </a:solidFill>
              </a:rPr>
              <a:t>екран</a:t>
            </a:r>
            <a:r>
              <a:rPr lang="ru-RU" sz="2200" dirty="0" smtClean="0">
                <a:solidFill>
                  <a:srgbClr val="C00000"/>
                </a:solidFill>
              </a:rPr>
              <a:t> </a:t>
            </a:r>
            <a:r>
              <a:rPr lang="ru-RU" sz="2200" dirty="0" err="1" smtClean="0">
                <a:solidFill>
                  <a:srgbClr val="C00000"/>
                </a:solidFill>
              </a:rPr>
              <a:t>символи</a:t>
            </a:r>
            <a:r>
              <a:rPr lang="ru-RU" sz="2200" dirty="0" smtClean="0">
                <a:solidFill>
                  <a:srgbClr val="C00000"/>
                </a:solidFill>
              </a:rPr>
              <a:t> з кодами </a:t>
            </a:r>
            <a:r>
              <a:rPr lang="ru-RU" sz="2200" dirty="0" err="1" smtClean="0">
                <a:solidFill>
                  <a:srgbClr val="C00000"/>
                </a:solidFill>
              </a:rPr>
              <a:t>від</a:t>
            </a:r>
            <a:r>
              <a:rPr lang="ru-RU" sz="2200" dirty="0" smtClean="0">
                <a:solidFill>
                  <a:srgbClr val="C00000"/>
                </a:solidFill>
              </a:rPr>
              <a:t> 32 до 126</a:t>
            </a:r>
          </a:p>
          <a:p>
            <a:r>
              <a:rPr lang="ru-RU" sz="2200" dirty="0" smtClean="0"/>
              <a:t>k = 32</a:t>
            </a:r>
          </a:p>
          <a:p>
            <a:r>
              <a:rPr lang="ru-RU" sz="2200" dirty="0" err="1" smtClean="0"/>
              <a:t>while</a:t>
            </a:r>
            <a:r>
              <a:rPr lang="ru-RU" sz="2200" dirty="0" smtClean="0"/>
              <a:t> k &lt; 127:</a:t>
            </a:r>
          </a:p>
          <a:p>
            <a:r>
              <a:rPr lang="ru-RU" sz="2200" dirty="0" smtClean="0"/>
              <a:t>    </a:t>
            </a:r>
            <a:r>
              <a:rPr lang="ru-RU" sz="2200" dirty="0" err="1" smtClean="0"/>
              <a:t>print</a:t>
            </a:r>
            <a:r>
              <a:rPr lang="ru-RU" sz="2200" dirty="0" smtClean="0"/>
              <a:t> (</a:t>
            </a:r>
            <a:r>
              <a:rPr lang="ru-RU" sz="2200" dirty="0" err="1" smtClean="0"/>
              <a:t>chr</a:t>
            </a:r>
            <a:r>
              <a:rPr lang="ru-RU" sz="2200" dirty="0" smtClean="0"/>
              <a:t>( k ) , </a:t>
            </a:r>
            <a:r>
              <a:rPr lang="ru-RU" sz="2200" dirty="0" err="1" smtClean="0"/>
              <a:t>end</a:t>
            </a:r>
            <a:r>
              <a:rPr lang="ru-RU" sz="2200" dirty="0" smtClean="0"/>
              <a:t> = </a:t>
            </a:r>
            <a:r>
              <a:rPr lang="ru-RU" sz="2200" dirty="0" smtClean="0"/>
              <a:t>'</a:t>
            </a:r>
            <a:r>
              <a:rPr lang="ru-RU" sz="2200" dirty="0" smtClean="0"/>
              <a:t>  ')</a:t>
            </a:r>
          </a:p>
          <a:p>
            <a:r>
              <a:rPr lang="ru-RU" sz="2200" dirty="0" smtClean="0"/>
              <a:t>    k += 1</a:t>
            </a:r>
            <a:endParaRPr lang="ru-RU" sz="2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257835"/>
            <a:ext cx="9144000" cy="646331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CC"/>
                </a:solidFill>
              </a:rPr>
              <a:t> ! " # $ % &amp; ' ( ) * + , - . / 0 1 2 3 4 5 6 7 8 9 : ; &lt; = &gt; ? @ A B C D E F G H I J K L M N O P Q R S T U V W X Y Z [ \ ] ^ _ ` a b c d e f g h i j k l m n o p q r s t u v w x y z { | } ~ </a:t>
            </a:r>
            <a:endParaRPr lang="ru-RU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712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926966"/>
            <a:ext cx="9144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err="1" smtClean="0"/>
              <a:t>Порівняння</a:t>
            </a:r>
            <a:r>
              <a:rPr lang="ru-RU" sz="2200" dirty="0" smtClean="0"/>
              <a:t> </a:t>
            </a:r>
            <a:r>
              <a:rPr lang="ru-RU" sz="2200" dirty="0" err="1" smtClean="0"/>
              <a:t>рядків</a:t>
            </a:r>
            <a:r>
              <a:rPr lang="ru-RU" sz="2200" dirty="0" smtClean="0"/>
              <a:t>, </a:t>
            </a:r>
            <a:r>
              <a:rPr lang="ru-RU" sz="2200" dirty="0" err="1" smtClean="0"/>
              <a:t>що</a:t>
            </a:r>
            <a:r>
              <a:rPr lang="ru-RU" sz="2200" dirty="0" smtClean="0"/>
              <a:t> </a:t>
            </a:r>
            <a:r>
              <a:rPr lang="ru-RU" sz="2200" dirty="0" err="1" smtClean="0"/>
              <a:t>складаються</a:t>
            </a:r>
            <a:r>
              <a:rPr lang="ru-RU" sz="2200" dirty="0" smtClean="0"/>
              <a:t> з одного символу </a:t>
            </a:r>
            <a:r>
              <a:rPr lang="ru-RU" sz="2200" dirty="0" err="1" smtClean="0"/>
              <a:t>зводиться</a:t>
            </a:r>
            <a:r>
              <a:rPr lang="ru-RU" sz="2200" dirty="0" smtClean="0"/>
              <a:t> до </a:t>
            </a:r>
            <a:r>
              <a:rPr lang="ru-RU" sz="2200" dirty="0" err="1" smtClean="0"/>
              <a:t>порівняння</a:t>
            </a:r>
            <a:r>
              <a:rPr lang="ru-RU" sz="2200" dirty="0"/>
              <a:t> </a:t>
            </a:r>
            <a:r>
              <a:rPr lang="ru-RU" sz="2200" dirty="0" err="1" smtClean="0"/>
              <a:t>кодів</a:t>
            </a:r>
            <a:r>
              <a:rPr lang="ru-RU" sz="2200" dirty="0" smtClean="0"/>
              <a:t> </a:t>
            </a:r>
            <a:r>
              <a:rPr lang="ru-RU" sz="2200" dirty="0" err="1" smtClean="0"/>
              <a:t>цих</a:t>
            </a:r>
            <a:r>
              <a:rPr lang="ru-RU" sz="2200" dirty="0" smtClean="0"/>
              <a:t> </a:t>
            </a:r>
            <a:r>
              <a:rPr lang="ru-RU" sz="2200" dirty="0" err="1" smtClean="0"/>
              <a:t>символів</a:t>
            </a:r>
            <a:r>
              <a:rPr lang="ru-RU" sz="2200" dirty="0" smtClean="0"/>
              <a:t>, </a:t>
            </a:r>
            <a:r>
              <a:rPr lang="ru-RU" sz="2200" dirty="0" err="1" smtClean="0"/>
              <a:t>що</a:t>
            </a:r>
            <a:r>
              <a:rPr lang="ru-RU" sz="2200" dirty="0" smtClean="0"/>
              <a:t> </a:t>
            </a:r>
            <a:r>
              <a:rPr lang="ru-RU" sz="2200" dirty="0" err="1" smtClean="0"/>
              <a:t>повертаються</a:t>
            </a:r>
            <a:r>
              <a:rPr lang="ru-RU" sz="2200" dirty="0" smtClean="0"/>
              <a:t> </a:t>
            </a:r>
            <a:r>
              <a:rPr lang="ru-RU" sz="2200" dirty="0" err="1" smtClean="0"/>
              <a:t>функцією</a:t>
            </a:r>
            <a:r>
              <a:rPr lang="ru-RU" sz="2200" dirty="0" smtClean="0"/>
              <a:t> </a:t>
            </a:r>
            <a:r>
              <a:rPr lang="ru-RU" sz="2200" dirty="0" err="1" smtClean="0"/>
              <a:t>ord</a:t>
            </a:r>
            <a:r>
              <a:rPr lang="ru-RU" sz="2200" dirty="0" smtClean="0"/>
              <a:t> ().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err="1" smtClean="0"/>
              <a:t>Порівняння</a:t>
            </a:r>
            <a:r>
              <a:rPr lang="ru-RU" sz="2200" dirty="0" smtClean="0"/>
              <a:t> </a:t>
            </a:r>
            <a:r>
              <a:rPr lang="ru-RU" sz="2200" dirty="0" err="1" smtClean="0"/>
              <a:t>рядків</a:t>
            </a:r>
            <a:r>
              <a:rPr lang="ru-RU" sz="2200" dirty="0" smtClean="0"/>
              <a:t>, </a:t>
            </a:r>
            <a:r>
              <a:rPr lang="ru-RU" sz="2200" dirty="0" err="1" smtClean="0"/>
              <a:t>що</a:t>
            </a:r>
            <a:r>
              <a:rPr lang="ru-RU" sz="2200" dirty="0" smtClean="0"/>
              <a:t> </a:t>
            </a:r>
            <a:r>
              <a:rPr lang="ru-RU" sz="2200" dirty="0" err="1" smtClean="0"/>
              <a:t>складаються</a:t>
            </a:r>
            <a:r>
              <a:rPr lang="ru-RU" sz="2200" dirty="0" smtClean="0"/>
              <a:t> з </a:t>
            </a:r>
            <a:r>
              <a:rPr lang="ru-RU" sz="2200" dirty="0" err="1" smtClean="0"/>
              <a:t>більшої</a:t>
            </a:r>
            <a:r>
              <a:rPr lang="ru-RU" sz="2200" dirty="0" smtClean="0"/>
              <a:t> </a:t>
            </a:r>
            <a:r>
              <a:rPr lang="ru-RU" sz="2200" dirty="0" err="1" smtClean="0"/>
              <a:t>кількості</a:t>
            </a:r>
            <a:r>
              <a:rPr lang="ru-RU" sz="2200" dirty="0" smtClean="0"/>
              <a:t> </a:t>
            </a:r>
            <a:r>
              <a:rPr lang="ru-RU" sz="2200" dirty="0" err="1" smtClean="0"/>
              <a:t>символів</a:t>
            </a:r>
            <a:r>
              <a:rPr lang="ru-RU" sz="2200" dirty="0" smtClean="0"/>
              <a:t> </a:t>
            </a:r>
            <a:r>
              <a:rPr lang="ru-RU" sz="2200" dirty="0" err="1" smtClean="0"/>
              <a:t>визначається</a:t>
            </a:r>
            <a:r>
              <a:rPr lang="ru-RU" sz="2200" dirty="0" smtClean="0"/>
              <a:t> </a:t>
            </a:r>
            <a:r>
              <a:rPr lang="ru-RU" sz="2200" dirty="0" err="1" smtClean="0"/>
              <a:t>лексикографічним</a:t>
            </a:r>
            <a:r>
              <a:rPr lang="ru-RU" sz="2200" dirty="0" smtClean="0"/>
              <a:t> порядком (як в словнику). Формально, </a:t>
            </a:r>
            <a:r>
              <a:rPr lang="ru-RU" sz="2200" dirty="0" err="1" smtClean="0"/>
              <a:t>лексикографічний</a:t>
            </a:r>
            <a:r>
              <a:rPr lang="ru-RU" sz="2200" dirty="0" smtClean="0"/>
              <a:t> порядок для </a:t>
            </a:r>
            <a:r>
              <a:rPr lang="ru-RU" sz="2200" dirty="0" err="1" smtClean="0"/>
              <a:t>рядків</a:t>
            </a:r>
            <a:r>
              <a:rPr lang="ru-RU" sz="2200" dirty="0" smtClean="0"/>
              <a:t> </a:t>
            </a:r>
            <a:r>
              <a:rPr lang="ru-RU" sz="2200" dirty="0" err="1" smtClean="0"/>
              <a:t>однакової</a:t>
            </a:r>
            <a:r>
              <a:rPr lang="ru-RU" sz="2200" dirty="0" smtClean="0"/>
              <a:t> </a:t>
            </a:r>
            <a:r>
              <a:rPr lang="ru-RU" sz="2200" dirty="0" err="1" smtClean="0"/>
              <a:t>довжини</a:t>
            </a:r>
            <a:r>
              <a:rPr lang="ru-RU" sz="2200" dirty="0" smtClean="0"/>
              <a:t> </a:t>
            </a:r>
            <a:r>
              <a:rPr lang="ru-RU" sz="2200" dirty="0" err="1" smtClean="0"/>
              <a:t>визначається</a:t>
            </a:r>
            <a:r>
              <a:rPr lang="ru-RU" sz="2200" dirty="0" smtClean="0"/>
              <a:t> </a:t>
            </a:r>
            <a:r>
              <a:rPr lang="ru-RU" sz="2200" dirty="0" err="1" smtClean="0"/>
              <a:t>наступним</a:t>
            </a:r>
            <a:r>
              <a:rPr lang="ru-RU" sz="2200" dirty="0" smtClean="0"/>
              <a:t> чином: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216724" y="142359"/>
            <a:ext cx="60998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 smtClean="0"/>
              <a:t>Порівняння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символів</a:t>
            </a:r>
            <a:r>
              <a:rPr lang="ru-RU" sz="3600" b="1" dirty="0" smtClean="0"/>
              <a:t> і </a:t>
            </a:r>
            <a:r>
              <a:rPr lang="ru-RU" sz="3600" b="1" dirty="0" err="1" smtClean="0"/>
              <a:t>рядків</a:t>
            </a:r>
            <a:endParaRPr lang="ru-RU" sz="3600" b="1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3679929"/>
            <a:ext cx="902117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smtClean="0"/>
              <a:t>Для </a:t>
            </a:r>
            <a:r>
              <a:rPr lang="ru-RU" sz="2200" dirty="0" err="1" smtClean="0"/>
              <a:t>визначення</a:t>
            </a:r>
            <a:r>
              <a:rPr lang="ru-RU" sz="2200" dirty="0" smtClean="0"/>
              <a:t> </a:t>
            </a:r>
            <a:r>
              <a:rPr lang="ru-RU" sz="2200" dirty="0" err="1" smtClean="0"/>
              <a:t>лексикографічного</a:t>
            </a:r>
            <a:r>
              <a:rPr lang="ru-RU" sz="2200" dirty="0" smtClean="0"/>
              <a:t> порядку </a:t>
            </a:r>
            <a:r>
              <a:rPr lang="ru-RU" sz="2200" dirty="0" err="1" smtClean="0"/>
              <a:t>рядків</a:t>
            </a:r>
            <a:r>
              <a:rPr lang="ru-RU" sz="2200" dirty="0" smtClean="0"/>
              <a:t> </a:t>
            </a:r>
            <a:r>
              <a:rPr lang="ru-RU" sz="2200" dirty="0" err="1" smtClean="0"/>
              <a:t>різної</a:t>
            </a:r>
            <a:r>
              <a:rPr lang="ru-RU" sz="2200" dirty="0" smtClean="0"/>
              <a:t> </a:t>
            </a:r>
            <a:r>
              <a:rPr lang="ru-RU" sz="2200" dirty="0" err="1" smtClean="0"/>
              <a:t>довжини</a:t>
            </a:r>
            <a:r>
              <a:rPr lang="ru-RU" sz="2200" dirty="0" smtClean="0"/>
              <a:t> треба в </a:t>
            </a:r>
            <a:r>
              <a:rPr lang="ru-RU" sz="2200" dirty="0" err="1" smtClean="0"/>
              <a:t>кінець</a:t>
            </a:r>
            <a:r>
              <a:rPr lang="ru-RU" sz="2200" dirty="0" smtClean="0"/>
              <a:t> короткого рядка </a:t>
            </a:r>
            <a:r>
              <a:rPr lang="ru-RU" sz="2200" dirty="0" err="1" smtClean="0"/>
              <a:t>подумки</a:t>
            </a:r>
            <a:r>
              <a:rPr lang="ru-RU" sz="2200" dirty="0" smtClean="0"/>
              <a:t> </a:t>
            </a:r>
            <a:r>
              <a:rPr lang="ru-RU" sz="2200" dirty="0" err="1" smtClean="0"/>
              <a:t>дописати</a:t>
            </a:r>
            <a:r>
              <a:rPr lang="ru-RU" sz="2200" dirty="0" smtClean="0"/>
              <a:t> </a:t>
            </a:r>
            <a:r>
              <a:rPr lang="ru-RU" sz="2200" dirty="0" err="1" smtClean="0"/>
              <a:t>символи</a:t>
            </a:r>
            <a:r>
              <a:rPr lang="ru-RU" sz="2200" dirty="0" smtClean="0"/>
              <a:t> з кодом, </a:t>
            </a:r>
            <a:r>
              <a:rPr lang="ru-RU" sz="2200" dirty="0" err="1" smtClean="0"/>
              <a:t>меншим</a:t>
            </a:r>
            <a:r>
              <a:rPr lang="ru-RU" sz="2200" dirty="0" smtClean="0"/>
              <a:t> за код будь-</a:t>
            </a:r>
            <a:r>
              <a:rPr lang="ru-RU" sz="2200" dirty="0" err="1" smtClean="0"/>
              <a:t>якого</a:t>
            </a:r>
            <a:r>
              <a:rPr lang="ru-RU" sz="2200" dirty="0" smtClean="0"/>
              <a:t> </a:t>
            </a:r>
            <a:r>
              <a:rPr lang="ru-RU" sz="2200" dirty="0" err="1" smtClean="0"/>
              <a:t>можливого</a:t>
            </a:r>
            <a:r>
              <a:rPr lang="ru-RU" sz="2200" dirty="0" smtClean="0"/>
              <a:t> символу, </a:t>
            </a:r>
            <a:r>
              <a:rPr lang="ru-RU" sz="2200" dirty="0" err="1" smtClean="0"/>
              <a:t>потім</a:t>
            </a:r>
            <a:r>
              <a:rPr lang="ru-RU" sz="2200" dirty="0" smtClean="0"/>
              <a:t> </a:t>
            </a:r>
            <a:r>
              <a:rPr lang="ru-RU" sz="2200" dirty="0" err="1" smtClean="0"/>
              <a:t>застосувати</a:t>
            </a:r>
            <a:r>
              <a:rPr lang="ru-RU" sz="2200" dirty="0" smtClean="0"/>
              <a:t> </a:t>
            </a:r>
            <a:r>
              <a:rPr lang="ru-RU" sz="2200" dirty="0" err="1" smtClean="0"/>
              <a:t>стандартне</a:t>
            </a:r>
            <a:r>
              <a:rPr lang="ru-RU" sz="2200" dirty="0" smtClean="0"/>
              <a:t> правило</a:t>
            </a:r>
            <a:endParaRPr lang="ru-RU" sz="2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50" y="3018652"/>
            <a:ext cx="7964714" cy="66127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107" y="5008728"/>
            <a:ext cx="4572000" cy="181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27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i="0" u="none" strike="noStrike" baseline="0" dirty="0" err="1" smtClean="0"/>
              <a:t>Конкатенація</a:t>
            </a:r>
            <a:r>
              <a:rPr lang="ru-RU" sz="3400" b="1" i="0" u="none" strike="noStrike" baseline="0" dirty="0" smtClean="0"/>
              <a:t> (з</a:t>
            </a:r>
            <a:r>
              <a:rPr lang="en-US" sz="3400" b="1" i="0" u="none" strike="noStrike" baseline="0" dirty="0" smtClean="0"/>
              <a:t>’</a:t>
            </a:r>
            <a:r>
              <a:rPr lang="uk-UA" sz="3400" b="1" i="0" u="none" strike="noStrike" baseline="0" dirty="0" smtClean="0"/>
              <a:t>єднання</a:t>
            </a:r>
            <a:r>
              <a:rPr lang="ru-RU" sz="3400" b="1" i="0" u="none" strike="noStrike" baseline="0" dirty="0" smtClean="0"/>
              <a:t>) </a:t>
            </a:r>
            <a:r>
              <a:rPr lang="ru-RU" sz="3400" b="1" i="0" u="none" strike="noStrike" baseline="0" dirty="0" err="1" smtClean="0"/>
              <a:t>рядків</a:t>
            </a:r>
            <a:r>
              <a:rPr lang="ru-RU" sz="3400" b="1" i="0" u="none" strike="noStrike" baseline="0" dirty="0" smtClean="0"/>
              <a:t>, </a:t>
            </a:r>
            <a:r>
              <a:rPr lang="ru-RU" sz="3400" b="1" i="0" u="none" strike="noStrike" baseline="0" dirty="0" err="1" smtClean="0"/>
              <a:t>функція</a:t>
            </a:r>
            <a:r>
              <a:rPr lang="ru-RU" sz="3400" b="1" i="0" u="none" strike="noStrike" baseline="0" dirty="0" smtClean="0"/>
              <a:t> </a:t>
            </a:r>
            <a:r>
              <a:rPr lang="ru-RU" sz="3400" b="1" i="0" u="none" strike="noStrike" baseline="0" dirty="0" err="1" smtClean="0"/>
              <a:t>len</a:t>
            </a:r>
            <a:r>
              <a:rPr lang="ru-RU" sz="3400" b="1" i="0" u="none" strike="noStrike" baseline="0" dirty="0" smtClean="0"/>
              <a:t>()</a:t>
            </a:r>
            <a:endParaRPr lang="ru-RU" sz="3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6006" y="1071814"/>
            <a:ext cx="902799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 smtClean="0"/>
              <a:t>Операція</a:t>
            </a:r>
            <a:r>
              <a:rPr lang="ru-RU" sz="2200" dirty="0" smtClean="0"/>
              <a:t> </a:t>
            </a:r>
            <a:r>
              <a:rPr lang="ru-RU" sz="2200" dirty="0" err="1" smtClean="0"/>
              <a:t>додавання</a:t>
            </a:r>
            <a:r>
              <a:rPr lang="ru-RU" sz="2200" dirty="0" smtClean="0"/>
              <a:t>, </a:t>
            </a:r>
            <a:r>
              <a:rPr lang="ru-RU" sz="2200" dirty="0" err="1" smtClean="0"/>
              <a:t>що</a:t>
            </a:r>
            <a:r>
              <a:rPr lang="ru-RU" sz="2200" dirty="0" smtClean="0"/>
              <a:t> </a:t>
            </a:r>
            <a:r>
              <a:rPr lang="ru-RU" sz="2200" dirty="0" err="1" smtClean="0"/>
              <a:t>визначена</a:t>
            </a:r>
            <a:r>
              <a:rPr lang="ru-RU" sz="2200" dirty="0" smtClean="0"/>
              <a:t> для </a:t>
            </a:r>
            <a:r>
              <a:rPr lang="ru-RU" sz="2200" dirty="0" err="1" smtClean="0"/>
              <a:t>числових</a:t>
            </a:r>
            <a:r>
              <a:rPr lang="ru-RU" sz="2200" dirty="0" smtClean="0"/>
              <a:t> </a:t>
            </a:r>
            <a:r>
              <a:rPr lang="ru-RU" sz="2200" dirty="0" err="1" smtClean="0"/>
              <a:t>типів</a:t>
            </a:r>
            <a:r>
              <a:rPr lang="ru-RU" sz="2200" dirty="0" smtClean="0"/>
              <a:t>, </a:t>
            </a:r>
            <a:r>
              <a:rPr lang="ru-RU" sz="2200" dirty="0" err="1" smtClean="0"/>
              <a:t>може</a:t>
            </a:r>
            <a:r>
              <a:rPr lang="ru-RU" sz="2200" dirty="0" smtClean="0"/>
              <a:t> </a:t>
            </a:r>
            <a:r>
              <a:rPr lang="ru-RU" sz="2200" dirty="0" err="1" smtClean="0"/>
              <a:t>використовуватися</a:t>
            </a:r>
            <a:r>
              <a:rPr lang="ru-RU" sz="2200" dirty="0" smtClean="0"/>
              <a:t> і </a:t>
            </a:r>
            <a:r>
              <a:rPr lang="ru-RU" sz="2200" dirty="0" err="1" smtClean="0"/>
              <a:t>зі</a:t>
            </a:r>
            <a:r>
              <a:rPr lang="ru-RU" sz="2200" dirty="0" smtClean="0"/>
              <a:t> </a:t>
            </a:r>
            <a:r>
              <a:rPr lang="ru-RU" sz="2200" dirty="0" err="1" smtClean="0"/>
              <a:t>значеннями</a:t>
            </a:r>
            <a:r>
              <a:rPr lang="ru-RU" sz="2200" dirty="0" smtClean="0"/>
              <a:t> рядкового типу.</a:t>
            </a:r>
          </a:p>
          <a:p>
            <a:r>
              <a:rPr lang="ru-RU" sz="2200" dirty="0" smtClean="0"/>
              <a:t>Результатом </a:t>
            </a:r>
            <a:r>
              <a:rPr lang="ru-RU" sz="2200" dirty="0" err="1" smtClean="0"/>
              <a:t>додавання</a:t>
            </a:r>
            <a:r>
              <a:rPr lang="ru-RU" sz="2200" dirty="0" smtClean="0"/>
              <a:t> є </a:t>
            </a:r>
            <a:r>
              <a:rPr lang="ru-RU" sz="2200" dirty="0" err="1" smtClean="0"/>
              <a:t>новий</a:t>
            </a:r>
            <a:r>
              <a:rPr lang="ru-RU" sz="2200" dirty="0" smtClean="0"/>
              <a:t> рядок, </a:t>
            </a:r>
            <a:r>
              <a:rPr lang="ru-RU" sz="2200" dirty="0" err="1" smtClean="0"/>
              <a:t>довжина</a:t>
            </a:r>
            <a:r>
              <a:rPr lang="ru-RU" sz="2200" dirty="0" smtClean="0"/>
              <a:t> </a:t>
            </a:r>
            <a:r>
              <a:rPr lang="ru-RU" sz="2200" dirty="0" err="1" smtClean="0"/>
              <a:t>якого</a:t>
            </a:r>
            <a:r>
              <a:rPr lang="ru-RU" sz="2200" dirty="0" smtClean="0"/>
              <a:t> </a:t>
            </a:r>
            <a:r>
              <a:rPr lang="ru-RU" sz="2200" dirty="0" err="1" smtClean="0"/>
              <a:t>дорівнює</a:t>
            </a:r>
            <a:r>
              <a:rPr lang="ru-RU" sz="2200" dirty="0" smtClean="0"/>
              <a:t> </a:t>
            </a:r>
            <a:r>
              <a:rPr lang="ru-RU" sz="2200" dirty="0" err="1" smtClean="0"/>
              <a:t>сумі</a:t>
            </a:r>
            <a:r>
              <a:rPr lang="ru-RU" sz="2200" dirty="0" smtClean="0"/>
              <a:t> </a:t>
            </a:r>
            <a:r>
              <a:rPr lang="ru-RU" sz="2200" dirty="0" err="1" smtClean="0"/>
              <a:t>довжин</a:t>
            </a:r>
            <a:r>
              <a:rPr lang="ru-RU" sz="2200" dirty="0" smtClean="0"/>
              <a:t> </a:t>
            </a:r>
            <a:r>
              <a:rPr lang="ru-RU" sz="2200" dirty="0" err="1" smtClean="0"/>
              <a:t>рядків</a:t>
            </a:r>
            <a:r>
              <a:rPr lang="ru-RU" sz="2200" dirty="0" smtClean="0"/>
              <a:t> і </a:t>
            </a:r>
            <a:r>
              <a:rPr lang="ru-RU" sz="2200" dirty="0" err="1" smtClean="0"/>
              <a:t>складена</a:t>
            </a:r>
            <a:r>
              <a:rPr lang="ru-RU" sz="2200" dirty="0" smtClean="0"/>
              <a:t> з </a:t>
            </a:r>
            <a:r>
              <a:rPr lang="ru-RU" sz="2200" dirty="0" err="1" smtClean="0"/>
              <a:t>їх</a:t>
            </a:r>
            <a:r>
              <a:rPr lang="ru-RU" sz="2200" dirty="0" smtClean="0"/>
              <a:t> </a:t>
            </a:r>
            <a:r>
              <a:rPr lang="ru-RU" sz="2200" dirty="0" err="1" smtClean="0"/>
              <a:t>символів</a:t>
            </a:r>
            <a:r>
              <a:rPr lang="ru-RU" sz="2200" dirty="0" smtClean="0"/>
              <a:t>, </a:t>
            </a:r>
            <a:r>
              <a:rPr lang="ru-RU" sz="2200" dirty="0" err="1" smtClean="0"/>
              <a:t>зберігаючи</a:t>
            </a:r>
            <a:r>
              <a:rPr lang="ru-RU" sz="2200" dirty="0" smtClean="0"/>
              <a:t> порядок </a:t>
            </a:r>
            <a:r>
              <a:rPr lang="ru-RU" sz="2200" dirty="0" err="1" smtClean="0"/>
              <a:t>проходження</a:t>
            </a:r>
            <a:r>
              <a:rPr lang="ru-RU" sz="2200" dirty="0" smtClean="0"/>
              <a:t>. </a:t>
            </a:r>
            <a:r>
              <a:rPr lang="ru-RU" sz="2200" dirty="0" err="1" smtClean="0"/>
              <a:t>Така</a:t>
            </a:r>
            <a:r>
              <a:rPr lang="ru-RU" sz="2200" dirty="0" smtClean="0"/>
              <a:t> </a:t>
            </a:r>
            <a:r>
              <a:rPr lang="ru-RU" sz="2200" dirty="0" err="1" smtClean="0"/>
              <a:t>рядкова</a:t>
            </a:r>
            <a:r>
              <a:rPr lang="ru-RU" sz="2200" dirty="0" smtClean="0"/>
              <a:t> </a:t>
            </a:r>
            <a:r>
              <a:rPr lang="ru-RU" sz="2200" dirty="0" err="1" smtClean="0"/>
              <a:t>операція</a:t>
            </a:r>
            <a:r>
              <a:rPr lang="ru-RU" sz="2200" dirty="0" smtClean="0"/>
              <a:t> </a:t>
            </a:r>
            <a:r>
              <a:rPr lang="ru-RU" sz="2200" dirty="0" err="1" smtClean="0"/>
              <a:t>називається</a:t>
            </a:r>
            <a:r>
              <a:rPr lang="ru-RU" sz="2200" dirty="0" smtClean="0"/>
              <a:t> </a:t>
            </a:r>
            <a:r>
              <a:rPr lang="ru-RU" sz="2200" b="1" dirty="0" err="1" smtClean="0"/>
              <a:t>конкатенацією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68740" y="3175591"/>
            <a:ext cx="5650173" cy="2800767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 smtClean="0"/>
              <a:t>&gt;&gt;&gt; </a:t>
            </a:r>
            <a:r>
              <a:rPr lang="ru-RU" sz="2200" dirty="0" err="1" smtClean="0"/>
              <a:t>name</a:t>
            </a:r>
            <a:r>
              <a:rPr lang="ru-RU" sz="2200" dirty="0" smtClean="0"/>
              <a:t> = '</a:t>
            </a:r>
            <a:r>
              <a:rPr lang="ru-RU" sz="2200" dirty="0" err="1" smtClean="0">
                <a:solidFill>
                  <a:srgbClr val="008000"/>
                </a:solidFill>
              </a:rPr>
              <a:t>Petya</a:t>
            </a:r>
            <a:r>
              <a:rPr lang="ru-RU" sz="2200" dirty="0" smtClean="0"/>
              <a:t>'</a:t>
            </a:r>
          </a:p>
          <a:p>
            <a:r>
              <a:rPr lang="ru-RU" sz="2200" dirty="0" smtClean="0"/>
              <a:t>&gt;&gt;&gt; </a:t>
            </a:r>
            <a:r>
              <a:rPr lang="ru-RU" sz="2200" dirty="0" err="1" smtClean="0"/>
              <a:t>sname</a:t>
            </a:r>
            <a:r>
              <a:rPr lang="ru-RU" sz="2200" dirty="0" smtClean="0"/>
              <a:t> = </a:t>
            </a:r>
            <a:r>
              <a:rPr lang="ru-RU" sz="2200" dirty="0" smtClean="0">
                <a:solidFill>
                  <a:srgbClr val="008000"/>
                </a:solidFill>
              </a:rPr>
              <a:t>'</a:t>
            </a:r>
            <a:r>
              <a:rPr lang="ru-RU" sz="2200" dirty="0" err="1" smtClean="0">
                <a:solidFill>
                  <a:srgbClr val="008000"/>
                </a:solidFill>
              </a:rPr>
              <a:t>Petrov</a:t>
            </a:r>
            <a:r>
              <a:rPr lang="ru-RU" sz="2200" dirty="0" smtClean="0">
                <a:solidFill>
                  <a:srgbClr val="008000"/>
                </a:solidFill>
              </a:rPr>
              <a:t>'</a:t>
            </a:r>
          </a:p>
          <a:p>
            <a:r>
              <a:rPr lang="ru-RU" sz="2200" dirty="0" smtClean="0"/>
              <a:t>&gt;&gt;&gt; </a:t>
            </a:r>
            <a:r>
              <a:rPr lang="ru-RU" sz="2200" dirty="0" err="1" smtClean="0"/>
              <a:t>fname</a:t>
            </a:r>
            <a:r>
              <a:rPr lang="ru-RU" sz="2200" dirty="0" smtClean="0"/>
              <a:t> = </a:t>
            </a:r>
            <a:r>
              <a:rPr lang="ru-RU" sz="2200" dirty="0" err="1" smtClean="0"/>
              <a:t>name</a:t>
            </a:r>
            <a:r>
              <a:rPr lang="ru-RU" sz="2200" dirty="0" smtClean="0"/>
              <a:t> + </a:t>
            </a:r>
            <a:r>
              <a:rPr lang="ru-RU" sz="2200" dirty="0" smtClean="0">
                <a:solidFill>
                  <a:srgbClr val="008000"/>
                </a:solidFill>
              </a:rPr>
              <a:t>'  ' </a:t>
            </a:r>
            <a:r>
              <a:rPr lang="ru-RU" sz="2200" dirty="0" smtClean="0"/>
              <a:t>+ </a:t>
            </a:r>
            <a:r>
              <a:rPr lang="ru-RU" sz="2200" dirty="0" err="1" smtClean="0"/>
              <a:t>sname</a:t>
            </a:r>
            <a:endParaRPr lang="ru-RU" sz="2200" dirty="0" smtClean="0"/>
          </a:p>
          <a:p>
            <a:r>
              <a:rPr lang="ru-RU" sz="2200" dirty="0" smtClean="0"/>
              <a:t>&gt;&gt;&gt; </a:t>
            </a:r>
            <a:r>
              <a:rPr lang="ru-RU" sz="2200" dirty="0" err="1" smtClean="0">
                <a:solidFill>
                  <a:srgbClr val="C00000"/>
                </a:solidFill>
              </a:rPr>
              <a:t>prin</a:t>
            </a:r>
            <a:r>
              <a:rPr lang="ru-RU" sz="2200" dirty="0" err="1" smtClean="0"/>
              <a:t>t</a:t>
            </a:r>
            <a:r>
              <a:rPr lang="ru-RU" sz="2200" dirty="0" smtClean="0"/>
              <a:t>(</a:t>
            </a:r>
            <a:r>
              <a:rPr lang="ru-RU" sz="2200" dirty="0" err="1" smtClean="0">
                <a:solidFill>
                  <a:srgbClr val="C00000"/>
                </a:solidFill>
              </a:rPr>
              <a:t>len</a:t>
            </a:r>
            <a:r>
              <a:rPr lang="ru-RU" sz="2200" dirty="0" smtClean="0"/>
              <a:t>(</a:t>
            </a:r>
            <a:r>
              <a:rPr lang="ru-RU" sz="2200" dirty="0" err="1" smtClean="0"/>
              <a:t>name</a:t>
            </a:r>
            <a:r>
              <a:rPr lang="ru-RU" sz="2200" dirty="0" smtClean="0"/>
              <a:t>), </a:t>
            </a:r>
            <a:r>
              <a:rPr lang="ru-RU" sz="2200" dirty="0" err="1" smtClean="0">
                <a:solidFill>
                  <a:srgbClr val="C00000"/>
                </a:solidFill>
              </a:rPr>
              <a:t>len</a:t>
            </a:r>
            <a:r>
              <a:rPr lang="ru-RU" sz="2200" dirty="0" smtClean="0"/>
              <a:t>(</a:t>
            </a:r>
            <a:r>
              <a:rPr lang="ru-RU" sz="2200" dirty="0" err="1" smtClean="0"/>
              <a:t>sname</a:t>
            </a:r>
            <a:r>
              <a:rPr lang="ru-RU" sz="2200" dirty="0" smtClean="0"/>
              <a:t>), </a:t>
            </a:r>
            <a:r>
              <a:rPr lang="ru-RU" sz="2200" dirty="0" err="1" smtClean="0">
                <a:solidFill>
                  <a:srgbClr val="C00000"/>
                </a:solidFill>
              </a:rPr>
              <a:t>len</a:t>
            </a:r>
            <a:r>
              <a:rPr lang="ru-RU" sz="2200" dirty="0" smtClean="0"/>
              <a:t>(</a:t>
            </a:r>
            <a:r>
              <a:rPr lang="ru-RU" sz="2200" dirty="0" err="1" smtClean="0"/>
              <a:t>fname</a:t>
            </a:r>
            <a:r>
              <a:rPr lang="ru-RU" sz="2200" dirty="0" smtClean="0"/>
              <a:t>))</a:t>
            </a:r>
          </a:p>
          <a:p>
            <a:r>
              <a:rPr lang="ru-RU" sz="2200" dirty="0" smtClean="0">
                <a:solidFill>
                  <a:srgbClr val="0000CC"/>
                </a:solidFill>
              </a:rPr>
              <a:t>5 6 12</a:t>
            </a:r>
          </a:p>
          <a:p>
            <a:r>
              <a:rPr lang="ru-RU" sz="2200" dirty="0" smtClean="0"/>
              <a:t>&gt;&gt;&gt; </a:t>
            </a:r>
            <a:r>
              <a:rPr lang="ru-RU" sz="2200" dirty="0" err="1" smtClean="0">
                <a:solidFill>
                  <a:srgbClr val="C00000"/>
                </a:solidFill>
              </a:rPr>
              <a:t>print</a:t>
            </a:r>
            <a:r>
              <a:rPr lang="ru-RU" sz="2200" dirty="0" smtClean="0"/>
              <a:t>(</a:t>
            </a:r>
            <a:r>
              <a:rPr lang="ru-RU" sz="2200" dirty="0" err="1" smtClean="0"/>
              <a:t>fname</a:t>
            </a:r>
            <a:r>
              <a:rPr lang="ru-RU" sz="2200" dirty="0" smtClean="0"/>
              <a:t>)</a:t>
            </a:r>
          </a:p>
          <a:p>
            <a:r>
              <a:rPr lang="ru-RU" sz="2200" dirty="0" err="1" smtClean="0">
                <a:solidFill>
                  <a:srgbClr val="0000CC"/>
                </a:solidFill>
              </a:rPr>
              <a:t>Petya</a:t>
            </a:r>
            <a:r>
              <a:rPr lang="ru-RU" sz="2200" dirty="0" smtClean="0">
                <a:solidFill>
                  <a:srgbClr val="0000CC"/>
                </a:solidFill>
              </a:rPr>
              <a:t> </a:t>
            </a:r>
            <a:r>
              <a:rPr lang="ru-RU" sz="2200" dirty="0" err="1" smtClean="0">
                <a:solidFill>
                  <a:srgbClr val="0000CC"/>
                </a:solidFill>
              </a:rPr>
              <a:t>Petrov</a:t>
            </a:r>
            <a:endParaRPr lang="ru-RU" sz="2200" dirty="0" smtClean="0">
              <a:solidFill>
                <a:srgbClr val="0000CC"/>
              </a:solidFill>
            </a:endParaRPr>
          </a:p>
          <a:p>
            <a:r>
              <a:rPr lang="ru-RU" sz="2200" dirty="0" smtClean="0"/>
              <a:t>&gt;&gt;&gt; 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883705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9779" y="1180996"/>
            <a:ext cx="86868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 smtClean="0"/>
              <a:t>Операція</a:t>
            </a:r>
            <a:r>
              <a:rPr lang="ru-RU" sz="2200" dirty="0" smtClean="0"/>
              <a:t> </a:t>
            </a:r>
            <a:r>
              <a:rPr lang="ru-RU" sz="2200" dirty="0" err="1" smtClean="0"/>
              <a:t>множення</a:t>
            </a:r>
            <a:r>
              <a:rPr lang="ru-RU" sz="2200" dirty="0" smtClean="0"/>
              <a:t>, </a:t>
            </a:r>
            <a:r>
              <a:rPr lang="ru-RU" sz="2200" dirty="0" err="1" smtClean="0"/>
              <a:t>що</a:t>
            </a:r>
            <a:r>
              <a:rPr lang="ru-RU" sz="2200" dirty="0" smtClean="0"/>
              <a:t> </a:t>
            </a:r>
            <a:r>
              <a:rPr lang="ru-RU" sz="2200" dirty="0" err="1" smtClean="0"/>
              <a:t>визначена</a:t>
            </a:r>
            <a:r>
              <a:rPr lang="ru-RU" sz="2200" dirty="0" smtClean="0"/>
              <a:t> для </a:t>
            </a:r>
            <a:r>
              <a:rPr lang="ru-RU" sz="2200" dirty="0" err="1" smtClean="0"/>
              <a:t>числових</a:t>
            </a:r>
            <a:r>
              <a:rPr lang="ru-RU" sz="2200" dirty="0" smtClean="0"/>
              <a:t> </a:t>
            </a:r>
            <a:r>
              <a:rPr lang="ru-RU" sz="2200" dirty="0" err="1" smtClean="0"/>
              <a:t>типів</a:t>
            </a:r>
            <a:r>
              <a:rPr lang="ru-RU" sz="2200" dirty="0" smtClean="0"/>
              <a:t> </a:t>
            </a:r>
            <a:r>
              <a:rPr lang="ru-RU" sz="2200" dirty="0" err="1" smtClean="0"/>
              <a:t>може</a:t>
            </a:r>
            <a:r>
              <a:rPr lang="ru-RU" sz="2200" dirty="0" smtClean="0"/>
              <a:t> </a:t>
            </a:r>
            <a:r>
              <a:rPr lang="ru-RU" sz="2200" dirty="0" err="1" smtClean="0"/>
              <a:t>використовуватися</a:t>
            </a:r>
            <a:r>
              <a:rPr lang="ru-RU" sz="2200" dirty="0" smtClean="0"/>
              <a:t> і </a:t>
            </a:r>
            <a:r>
              <a:rPr lang="ru-RU" sz="2200" dirty="0" err="1" smtClean="0"/>
              <a:t>зі</a:t>
            </a:r>
            <a:r>
              <a:rPr lang="ru-RU" sz="2200" dirty="0" smtClean="0"/>
              <a:t> </a:t>
            </a:r>
            <a:r>
              <a:rPr lang="ru-RU" sz="2200" dirty="0" err="1" smtClean="0"/>
              <a:t>значеннями</a:t>
            </a:r>
            <a:r>
              <a:rPr lang="ru-RU" sz="2200" dirty="0" smtClean="0"/>
              <a:t> рядкового типу </a:t>
            </a:r>
            <a:r>
              <a:rPr lang="ru-RU" sz="2200" dirty="0" err="1" smtClean="0"/>
              <a:t>наступним</a:t>
            </a:r>
            <a:r>
              <a:rPr lang="ru-RU" sz="2200" dirty="0" smtClean="0"/>
              <a:t> чином:</a:t>
            </a:r>
          </a:p>
          <a:p>
            <a:pPr algn="ctr"/>
            <a:r>
              <a:rPr lang="ru-RU" sz="2200" b="1" dirty="0" smtClean="0">
                <a:solidFill>
                  <a:srgbClr val="0000CC"/>
                </a:solidFill>
              </a:rPr>
              <a:t>&lt;Змінна1&gt; = &lt;Змінна2&gt; * &lt;</a:t>
            </a:r>
            <a:r>
              <a:rPr lang="ru-RU" sz="2200" b="1" dirty="0" err="1" smtClean="0">
                <a:solidFill>
                  <a:srgbClr val="0000CC"/>
                </a:solidFill>
              </a:rPr>
              <a:t>ЗміннаЗ</a:t>
            </a:r>
            <a:r>
              <a:rPr lang="ru-RU" sz="2200" b="1" dirty="0" smtClean="0">
                <a:solidFill>
                  <a:srgbClr val="0000CC"/>
                </a:solidFill>
              </a:rPr>
              <a:t>&gt;</a:t>
            </a:r>
          </a:p>
          <a:p>
            <a:r>
              <a:rPr lang="ru-RU" sz="2200" dirty="0" smtClean="0"/>
              <a:t>де &lt;Змінна1&gt; і </a:t>
            </a:r>
            <a:r>
              <a:rPr lang="ru-RU" sz="2200" dirty="0" smtClean="0"/>
              <a:t>&lt;Змінна2&gt;  </a:t>
            </a:r>
            <a:r>
              <a:rPr lang="ru-RU" sz="2200" dirty="0" smtClean="0"/>
              <a:t>- </a:t>
            </a:r>
            <a:r>
              <a:rPr lang="ru-RU" sz="2200" dirty="0" err="1" smtClean="0"/>
              <a:t>змінні</a:t>
            </a:r>
            <a:r>
              <a:rPr lang="ru-RU" sz="2200" dirty="0" smtClean="0"/>
              <a:t> рядкового типу, а друга </a:t>
            </a:r>
            <a:r>
              <a:rPr lang="ru-RU" sz="2200" dirty="0" smtClean="0"/>
              <a:t>&lt;Змінна3&gt; </a:t>
            </a:r>
            <a:r>
              <a:rPr lang="ru-RU" sz="2200" dirty="0" smtClean="0"/>
              <a:t>- </a:t>
            </a:r>
            <a:r>
              <a:rPr lang="ru-RU" sz="2200" dirty="0" err="1" smtClean="0"/>
              <a:t>цілого</a:t>
            </a:r>
            <a:r>
              <a:rPr lang="ru-RU" sz="2200" dirty="0" smtClean="0"/>
              <a:t> типу.</a:t>
            </a:r>
            <a:endParaRPr lang="ru-RU" sz="2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43545" y="115111"/>
            <a:ext cx="64877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 smtClean="0"/>
              <a:t>Множення</a:t>
            </a:r>
            <a:r>
              <a:rPr lang="ru-RU" sz="3600" b="1" dirty="0" smtClean="0"/>
              <a:t> рядка на </a:t>
            </a:r>
            <a:r>
              <a:rPr lang="ru-RU" sz="3600" b="1" dirty="0" err="1" smtClean="0"/>
              <a:t>ціле</a:t>
            </a:r>
            <a:r>
              <a:rPr lang="ru-RU" sz="3600" b="1" dirty="0" smtClean="0"/>
              <a:t> число</a:t>
            </a:r>
            <a:endParaRPr lang="ru-RU" sz="3600" b="1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2388017" y="3457642"/>
            <a:ext cx="3234861" cy="144655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 smtClean="0"/>
              <a:t>&gt;&gt;&gt; x=</a:t>
            </a:r>
            <a:r>
              <a:rPr lang="ru-RU" sz="2200" dirty="0" smtClean="0">
                <a:solidFill>
                  <a:srgbClr val="008000"/>
                </a:solidFill>
              </a:rPr>
              <a:t>'</a:t>
            </a:r>
            <a:r>
              <a:rPr lang="ru-RU" sz="2200" dirty="0" err="1" smtClean="0">
                <a:solidFill>
                  <a:srgbClr val="008000"/>
                </a:solidFill>
              </a:rPr>
              <a:t>a+b</a:t>
            </a:r>
            <a:r>
              <a:rPr lang="ru-RU" sz="2200" dirty="0" smtClean="0">
                <a:solidFill>
                  <a:srgbClr val="008000"/>
                </a:solidFill>
              </a:rPr>
              <a:t>'</a:t>
            </a:r>
          </a:p>
          <a:p>
            <a:r>
              <a:rPr lang="ru-RU" sz="2200" dirty="0" smtClean="0"/>
              <a:t>&gt;&gt;&gt; s=x*2</a:t>
            </a:r>
          </a:p>
          <a:p>
            <a:r>
              <a:rPr lang="ru-RU" sz="2200" dirty="0" smtClean="0"/>
              <a:t>&gt;&gt;&gt; </a:t>
            </a:r>
            <a:r>
              <a:rPr lang="ru-RU" sz="2200" dirty="0" err="1" smtClean="0"/>
              <a:t>print</a:t>
            </a:r>
            <a:r>
              <a:rPr lang="ru-RU" sz="2200" dirty="0" smtClean="0"/>
              <a:t>(s)</a:t>
            </a:r>
          </a:p>
          <a:p>
            <a:r>
              <a:rPr lang="ru-RU" sz="2200" dirty="0" err="1" smtClean="0">
                <a:solidFill>
                  <a:srgbClr val="0000CC"/>
                </a:solidFill>
              </a:rPr>
              <a:t>a+ba+b</a:t>
            </a:r>
            <a:endParaRPr lang="ru-RU" sz="2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788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35874" y="10422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600" b="1" i="0" u="none" strike="noStrike" baseline="0" dirty="0" smtClean="0"/>
              <a:t>Операция </a:t>
            </a:r>
            <a:r>
              <a:rPr lang="en-GB" sz="3600" b="1" i="0" u="none" strike="noStrike" baseline="0" dirty="0" smtClean="0"/>
              <a:t>in</a:t>
            </a:r>
            <a:endParaRPr lang="ru-RU" sz="36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79779" y="1169369"/>
            <a:ext cx="846843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Для </a:t>
            </a:r>
            <a:r>
              <a:rPr lang="ru-RU" sz="2200" dirty="0" err="1" smtClean="0"/>
              <a:t>рядків</a:t>
            </a:r>
            <a:r>
              <a:rPr lang="ru-RU" sz="2200" dirty="0" smtClean="0"/>
              <a:t> </a:t>
            </a:r>
            <a:r>
              <a:rPr lang="ru-RU" sz="2200" dirty="0" err="1" smtClean="0"/>
              <a:t>визначена</a:t>
            </a:r>
            <a:r>
              <a:rPr lang="ru-RU" sz="2200" dirty="0" smtClean="0"/>
              <a:t> </a:t>
            </a:r>
            <a:r>
              <a:rPr lang="ru-RU" sz="2200" dirty="0" err="1" smtClean="0"/>
              <a:t>операція</a:t>
            </a:r>
            <a:r>
              <a:rPr lang="ru-RU" sz="2200" dirty="0" smtClean="0"/>
              <a:t> </a:t>
            </a:r>
            <a:r>
              <a:rPr lang="en-GB" sz="2200" b="1" dirty="0" smtClean="0">
                <a:solidFill>
                  <a:srgbClr val="0000CC"/>
                </a:solidFill>
              </a:rPr>
              <a:t>in </a:t>
            </a:r>
            <a:r>
              <a:rPr lang="ru-RU" sz="2200" dirty="0" smtClean="0"/>
              <a:t>з </a:t>
            </a:r>
            <a:r>
              <a:rPr lang="ru-RU" sz="2200" dirty="0" err="1" smtClean="0"/>
              <a:t>наступним</a:t>
            </a:r>
            <a:r>
              <a:rPr lang="ru-RU" sz="2200" dirty="0" smtClean="0"/>
              <a:t> синтаксисом:</a:t>
            </a:r>
          </a:p>
          <a:p>
            <a:pPr algn="ctr"/>
            <a:r>
              <a:rPr lang="ru-RU" sz="2200" b="1" dirty="0" smtClean="0">
                <a:solidFill>
                  <a:srgbClr val="0000CC"/>
                </a:solidFill>
              </a:rPr>
              <a:t>&lt;</a:t>
            </a:r>
            <a:r>
              <a:rPr lang="en-US" sz="2200" b="1" dirty="0" smtClean="0">
                <a:solidFill>
                  <a:srgbClr val="0000CC"/>
                </a:solidFill>
              </a:rPr>
              <a:t>s1</a:t>
            </a:r>
            <a:r>
              <a:rPr lang="en-GB" sz="2200" b="1" dirty="0" smtClean="0">
                <a:solidFill>
                  <a:srgbClr val="0000CC"/>
                </a:solidFill>
              </a:rPr>
              <a:t>&gt; in &lt;s2&gt;</a:t>
            </a:r>
          </a:p>
          <a:p>
            <a:r>
              <a:rPr lang="ru-RU" sz="2200" dirty="0" smtClean="0"/>
              <a:t>де </a:t>
            </a:r>
            <a:r>
              <a:rPr lang="en-GB" sz="2200" dirty="0" smtClean="0"/>
              <a:t>s1 </a:t>
            </a:r>
            <a:r>
              <a:rPr lang="ru-RU" sz="2200" dirty="0" smtClean="0"/>
              <a:t>і </a:t>
            </a:r>
            <a:r>
              <a:rPr lang="en-GB" sz="2200" dirty="0" smtClean="0"/>
              <a:t>s2 - </a:t>
            </a:r>
            <a:r>
              <a:rPr lang="ru-RU" sz="2200" dirty="0" err="1" smtClean="0"/>
              <a:t>імена</a:t>
            </a:r>
            <a:r>
              <a:rPr lang="ru-RU" sz="2200" dirty="0" smtClean="0"/>
              <a:t> </a:t>
            </a:r>
            <a:r>
              <a:rPr lang="ru-RU" sz="2200" dirty="0" err="1" smtClean="0"/>
              <a:t>значень</a:t>
            </a:r>
            <a:r>
              <a:rPr lang="ru-RU" sz="2200" dirty="0" smtClean="0"/>
              <a:t> </a:t>
            </a:r>
            <a:r>
              <a:rPr lang="uk-UA" sz="2200" dirty="0" smtClean="0"/>
              <a:t>рядкового </a:t>
            </a:r>
            <a:r>
              <a:rPr lang="ru-RU" sz="2200" dirty="0" smtClean="0"/>
              <a:t>типу. </a:t>
            </a:r>
          </a:p>
          <a:p>
            <a:r>
              <a:rPr lang="ru-RU" sz="2200" dirty="0" err="1" smtClean="0"/>
              <a:t>Вираз</a:t>
            </a:r>
            <a:r>
              <a:rPr lang="ru-RU" sz="2200" dirty="0" smtClean="0"/>
              <a:t> </a:t>
            </a:r>
            <a:r>
              <a:rPr lang="ru-RU" sz="2200" b="1" dirty="0" smtClean="0">
                <a:solidFill>
                  <a:srgbClr val="0000CC"/>
                </a:solidFill>
              </a:rPr>
              <a:t>&lt;</a:t>
            </a:r>
            <a:r>
              <a:rPr lang="en-GB" sz="2200" b="1" dirty="0" smtClean="0">
                <a:solidFill>
                  <a:srgbClr val="0000CC"/>
                </a:solidFill>
              </a:rPr>
              <a:t>s</a:t>
            </a:r>
            <a:r>
              <a:rPr lang="uk-UA" sz="2200" b="1" dirty="0" smtClean="0">
                <a:solidFill>
                  <a:srgbClr val="0000CC"/>
                </a:solidFill>
              </a:rPr>
              <a:t>1</a:t>
            </a:r>
            <a:r>
              <a:rPr lang="en-GB" sz="2200" b="1" dirty="0" smtClean="0">
                <a:solidFill>
                  <a:srgbClr val="0000CC"/>
                </a:solidFill>
              </a:rPr>
              <a:t>&gt; in &lt;s2&gt; </a:t>
            </a:r>
            <a:r>
              <a:rPr lang="ru-RU" sz="2200" dirty="0" err="1" smtClean="0"/>
              <a:t>має</a:t>
            </a:r>
            <a:r>
              <a:rPr lang="ru-RU" sz="2200" dirty="0" smtClean="0"/>
              <a:t> </a:t>
            </a:r>
            <a:r>
              <a:rPr lang="ru-RU" sz="2200" dirty="0" err="1" smtClean="0"/>
              <a:t>логічний</a:t>
            </a:r>
            <a:r>
              <a:rPr lang="ru-RU" sz="2200" dirty="0" smtClean="0"/>
              <a:t> тип і </a:t>
            </a:r>
            <a:r>
              <a:rPr lang="ru-RU" sz="2200" dirty="0" err="1" smtClean="0"/>
              <a:t>дорівнює</a:t>
            </a:r>
            <a:r>
              <a:rPr lang="ru-RU" sz="2200" dirty="0" smtClean="0"/>
              <a:t> </a:t>
            </a:r>
            <a:r>
              <a:rPr lang="en-GB" sz="2200" dirty="0" smtClean="0">
                <a:solidFill>
                  <a:srgbClr val="0000CC"/>
                </a:solidFill>
              </a:rPr>
              <a:t>True</a:t>
            </a:r>
            <a:r>
              <a:rPr lang="en-GB" sz="2200" dirty="0" smtClean="0"/>
              <a:t> </a:t>
            </a:r>
            <a:r>
              <a:rPr lang="ru-RU" sz="2200" dirty="0" err="1" smtClean="0"/>
              <a:t>якщо</a:t>
            </a:r>
            <a:r>
              <a:rPr lang="ru-RU" sz="2200" dirty="0" smtClean="0"/>
              <a:t> рядок </a:t>
            </a:r>
            <a:r>
              <a:rPr lang="en-GB" sz="2200" dirty="0" smtClean="0"/>
              <a:t>s</a:t>
            </a:r>
            <a:r>
              <a:rPr lang="uk-UA" sz="2200" dirty="0" smtClean="0"/>
              <a:t>1</a:t>
            </a:r>
            <a:r>
              <a:rPr lang="en-GB" sz="2200" dirty="0" smtClean="0"/>
              <a:t> </a:t>
            </a:r>
            <a:r>
              <a:rPr lang="ru-RU" sz="2200" dirty="0" err="1" smtClean="0"/>
              <a:t>цілком</a:t>
            </a:r>
            <a:r>
              <a:rPr lang="ru-RU" sz="2200" dirty="0" smtClean="0"/>
              <a:t> входить в рядок </a:t>
            </a:r>
            <a:r>
              <a:rPr lang="en-GB" sz="2200" dirty="0" smtClean="0"/>
              <a:t>s2, </a:t>
            </a:r>
            <a:r>
              <a:rPr lang="ru-RU" sz="2200" dirty="0" err="1" smtClean="0"/>
              <a:t>починаючи</a:t>
            </a:r>
            <a:r>
              <a:rPr lang="ru-RU" sz="2200" dirty="0" smtClean="0"/>
              <a:t> з </a:t>
            </a:r>
            <a:r>
              <a:rPr lang="ru-RU" sz="2200" dirty="0" err="1" smtClean="0"/>
              <a:t>якогось</a:t>
            </a:r>
            <a:r>
              <a:rPr lang="ru-RU" sz="2200" dirty="0" smtClean="0"/>
              <a:t> </a:t>
            </a:r>
            <a:r>
              <a:rPr lang="ru-RU" sz="2200" dirty="0" err="1" smtClean="0"/>
              <a:t>місця</a:t>
            </a:r>
            <a:r>
              <a:rPr lang="ru-RU" sz="2200" dirty="0" smtClean="0"/>
              <a:t> і </a:t>
            </a:r>
            <a:r>
              <a:rPr lang="en-GB" sz="2200" dirty="0" smtClean="0"/>
              <a:t>False </a:t>
            </a:r>
            <a:r>
              <a:rPr lang="ru-RU" sz="2200" dirty="0" smtClean="0"/>
              <a:t>в </a:t>
            </a:r>
            <a:r>
              <a:rPr lang="ru-RU" sz="2200" dirty="0" err="1" smtClean="0"/>
              <a:t>іншому</a:t>
            </a:r>
            <a:r>
              <a:rPr lang="ru-RU" sz="2200" dirty="0" smtClean="0"/>
              <a:t> </a:t>
            </a:r>
            <a:r>
              <a:rPr lang="ru-RU" sz="2200" dirty="0" err="1" smtClean="0"/>
              <a:t>випадку</a:t>
            </a:r>
            <a:r>
              <a:rPr lang="ru-RU" sz="2200" dirty="0" smtClean="0"/>
              <a:t>, </a:t>
            </a:r>
            <a:r>
              <a:rPr lang="ru-RU" sz="2200" dirty="0" err="1" smtClean="0"/>
              <a:t>наприклад</a:t>
            </a:r>
            <a:r>
              <a:rPr lang="ru-RU" sz="2200" dirty="0" smtClean="0"/>
              <a:t>:</a:t>
            </a:r>
            <a:endParaRPr lang="ru-RU" sz="2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99898" y="3711838"/>
            <a:ext cx="2777320" cy="144655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 smtClean="0"/>
              <a:t>&gt;&gt;&gt; p = </a:t>
            </a:r>
            <a:r>
              <a:rPr lang="en-US" sz="2200" dirty="0" smtClean="0">
                <a:solidFill>
                  <a:srgbClr val="008000"/>
                </a:solidFill>
              </a:rPr>
              <a:t>'</a:t>
            </a:r>
            <a:r>
              <a:rPr lang="en-US" sz="2200" dirty="0" err="1" smtClean="0">
                <a:solidFill>
                  <a:srgbClr val="008000"/>
                </a:solidFill>
              </a:rPr>
              <a:t>abcdef</a:t>
            </a:r>
            <a:r>
              <a:rPr lang="en-US" sz="2200" dirty="0" smtClean="0">
                <a:solidFill>
                  <a:srgbClr val="008000"/>
                </a:solidFill>
              </a:rPr>
              <a:t>'</a:t>
            </a:r>
          </a:p>
          <a:p>
            <a:r>
              <a:rPr lang="en-US" sz="2200" dirty="0" smtClean="0"/>
              <a:t>&gt;&gt;&gt; f = </a:t>
            </a:r>
            <a:r>
              <a:rPr lang="en-US" sz="2200" dirty="0" smtClean="0">
                <a:solidFill>
                  <a:srgbClr val="008000"/>
                </a:solidFill>
              </a:rPr>
              <a:t>'</a:t>
            </a:r>
            <a:r>
              <a:rPr lang="en-US" sz="2200" dirty="0" err="1" smtClean="0">
                <a:solidFill>
                  <a:srgbClr val="008000"/>
                </a:solidFill>
              </a:rPr>
              <a:t>bcd</a:t>
            </a:r>
            <a:r>
              <a:rPr lang="en-US" sz="2200" dirty="0" smtClean="0">
                <a:solidFill>
                  <a:srgbClr val="008000"/>
                </a:solidFill>
              </a:rPr>
              <a:t>'</a:t>
            </a:r>
          </a:p>
          <a:p>
            <a:r>
              <a:rPr lang="en-US" sz="2200" dirty="0" smtClean="0"/>
              <a:t>&gt;&gt;&gt; print (f in p)</a:t>
            </a:r>
          </a:p>
          <a:p>
            <a:r>
              <a:rPr lang="en-US" sz="2200" dirty="0" smtClean="0">
                <a:solidFill>
                  <a:srgbClr val="0000CC"/>
                </a:solidFill>
              </a:rPr>
              <a:t>True</a:t>
            </a:r>
            <a:endParaRPr lang="ru-RU" sz="2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12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61257" y="588215"/>
            <a:ext cx="8103817" cy="193899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uk-UA" sz="6000" b="1" dirty="0">
                <a:ln/>
                <a:solidFill>
                  <a:prstClr val="white"/>
                </a:solidFill>
              </a:rPr>
              <a:t>Лекція </a:t>
            </a:r>
            <a:r>
              <a:rPr lang="uk-UA" sz="6000" b="1" dirty="0" smtClean="0">
                <a:ln/>
                <a:solidFill>
                  <a:prstClr val="white"/>
                </a:solidFill>
              </a:rPr>
              <a:t>7</a:t>
            </a:r>
            <a:endParaRPr lang="uk-UA" sz="6000" b="1" dirty="0">
              <a:ln/>
              <a:solidFill>
                <a:prstClr val="white"/>
              </a:solidFill>
            </a:endParaRPr>
          </a:p>
          <a:p>
            <a:pPr algn="ctr"/>
            <a:r>
              <a:rPr lang="uk-UA" sz="6000" b="1" dirty="0" smtClean="0">
                <a:ln/>
                <a:solidFill>
                  <a:prstClr val="white"/>
                </a:solidFill>
              </a:rPr>
              <a:t>Обробка рядків</a:t>
            </a:r>
            <a:endParaRPr lang="uk-UA" sz="6000" b="1" dirty="0">
              <a:ln/>
              <a:solidFill>
                <a:prstClr val="white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/63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757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478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0" u="none" strike="noStrike" baseline="0" dirty="0" smtClean="0"/>
              <a:t>Оператор цикла </a:t>
            </a:r>
            <a:r>
              <a:rPr lang="en-GB" sz="3600" b="1" i="0" u="none" strike="noStrike" baseline="0" dirty="0" smtClean="0"/>
              <a:t>for</a:t>
            </a:r>
            <a:r>
              <a:rPr lang="uk-UA" sz="3600" b="1" i="0" u="none" strike="noStrike" baseline="0" dirty="0" smtClean="0"/>
              <a:t> для рядків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994477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Цикл </a:t>
            </a:r>
            <a:r>
              <a:rPr lang="en-GB" sz="2200" dirty="0" smtClean="0"/>
              <a:t>for </a:t>
            </a:r>
            <a:r>
              <a:rPr lang="ru-RU" sz="2200" dirty="0" err="1" smtClean="0"/>
              <a:t>дозволяє</a:t>
            </a:r>
            <a:r>
              <a:rPr lang="ru-RU" sz="2200" dirty="0" smtClean="0"/>
              <a:t> </a:t>
            </a:r>
            <a:r>
              <a:rPr lang="ru-RU" sz="2200" dirty="0" err="1" smtClean="0"/>
              <a:t>перебирати</a:t>
            </a:r>
            <a:r>
              <a:rPr lang="ru-RU" sz="2200" dirty="0" smtClean="0"/>
              <a:t> </a:t>
            </a:r>
            <a:r>
              <a:rPr lang="ru-RU" sz="2200" dirty="0" err="1" smtClean="0"/>
              <a:t>елементи</a:t>
            </a:r>
            <a:r>
              <a:rPr lang="ru-RU" sz="2200" dirty="0" smtClean="0"/>
              <a:t> </a:t>
            </a:r>
            <a:r>
              <a:rPr lang="ru-RU" sz="2200" dirty="0" err="1" smtClean="0"/>
              <a:t>впорядкованих</a:t>
            </a:r>
            <a:r>
              <a:rPr lang="ru-RU" sz="2200" dirty="0" smtClean="0"/>
              <a:t> </a:t>
            </a:r>
            <a:r>
              <a:rPr lang="ru-RU" sz="2200" dirty="0" err="1" smtClean="0"/>
              <a:t>послідовностей</a:t>
            </a:r>
            <a:r>
              <a:rPr lang="ru-RU" sz="2200" dirty="0" smtClean="0"/>
              <a:t>, </a:t>
            </a:r>
            <a:r>
              <a:rPr lang="ru-RU" sz="2200" dirty="0" err="1" smtClean="0"/>
              <a:t>зокрема</a:t>
            </a:r>
            <a:r>
              <a:rPr lang="ru-RU" sz="2200" dirty="0" smtClean="0"/>
              <a:t> </a:t>
            </a:r>
            <a:r>
              <a:rPr lang="ru-RU" sz="2200" dirty="0" err="1" smtClean="0"/>
              <a:t>рядків</a:t>
            </a:r>
            <a:r>
              <a:rPr lang="ru-RU" sz="2200" dirty="0" smtClean="0"/>
              <a:t>.</a:t>
            </a:r>
          </a:p>
          <a:p>
            <a:pPr algn="ctr"/>
            <a:r>
              <a:rPr lang="ru-RU" sz="2200" dirty="0" smtClean="0"/>
              <a:t>Синтаксис </a:t>
            </a:r>
            <a:r>
              <a:rPr lang="ru-RU" sz="2200" dirty="0" err="1" smtClean="0"/>
              <a:t>його</a:t>
            </a:r>
            <a:r>
              <a:rPr lang="ru-RU" sz="2200" dirty="0" smtClean="0"/>
              <a:t> </a:t>
            </a:r>
            <a:r>
              <a:rPr lang="ru-RU" sz="2200" dirty="0" err="1" smtClean="0"/>
              <a:t>такий</a:t>
            </a:r>
            <a:r>
              <a:rPr lang="ru-RU" sz="2200" dirty="0" smtClean="0"/>
              <a:t>:</a:t>
            </a:r>
          </a:p>
          <a:p>
            <a:pPr algn="ctr"/>
            <a:r>
              <a:rPr lang="en-GB" sz="2200" b="1" dirty="0" smtClean="0">
                <a:solidFill>
                  <a:srgbClr val="0000CC"/>
                </a:solidFill>
              </a:rPr>
              <a:t>for &lt;</a:t>
            </a:r>
            <a:r>
              <a:rPr lang="en-GB" sz="2200" b="1" dirty="0" err="1" smtClean="0">
                <a:solidFill>
                  <a:srgbClr val="0000CC"/>
                </a:solidFill>
              </a:rPr>
              <a:t>ch</a:t>
            </a:r>
            <a:r>
              <a:rPr lang="en-GB" sz="2200" b="1" dirty="0" smtClean="0">
                <a:solidFill>
                  <a:srgbClr val="0000CC"/>
                </a:solidFill>
              </a:rPr>
              <a:t>&gt; in &lt;</a:t>
            </a:r>
            <a:r>
              <a:rPr lang="en-GB" sz="2200" b="1" dirty="0" err="1" smtClean="0">
                <a:solidFill>
                  <a:srgbClr val="0000CC"/>
                </a:solidFill>
              </a:rPr>
              <a:t>str</a:t>
            </a:r>
            <a:r>
              <a:rPr lang="en-GB" sz="2200" b="1" dirty="0" smtClean="0">
                <a:solidFill>
                  <a:srgbClr val="0000CC"/>
                </a:solidFill>
              </a:rPr>
              <a:t>&gt;:</a:t>
            </a:r>
          </a:p>
          <a:p>
            <a:r>
              <a:rPr lang="uk-UA" sz="2200" dirty="0" smtClean="0"/>
              <a:t>				</a:t>
            </a:r>
            <a:r>
              <a:rPr lang="uk-UA" sz="2200" b="1" dirty="0" smtClean="0">
                <a:solidFill>
                  <a:srgbClr val="0000CC"/>
                </a:solidFill>
              </a:rPr>
              <a:t>    </a:t>
            </a:r>
            <a:r>
              <a:rPr lang="en-GB" sz="2200" b="1" dirty="0" smtClean="0">
                <a:solidFill>
                  <a:srgbClr val="0000CC"/>
                </a:solidFill>
              </a:rPr>
              <a:t>&lt;</a:t>
            </a:r>
            <a:r>
              <a:rPr lang="ru-RU" sz="2200" b="1" dirty="0" err="1" smtClean="0">
                <a:solidFill>
                  <a:srgbClr val="0000CC"/>
                </a:solidFill>
              </a:rPr>
              <a:t>Тіло</a:t>
            </a:r>
            <a:r>
              <a:rPr lang="ru-RU" sz="2200" b="1" dirty="0" smtClean="0">
                <a:solidFill>
                  <a:srgbClr val="0000CC"/>
                </a:solidFill>
              </a:rPr>
              <a:t> циклу&gt;</a:t>
            </a:r>
          </a:p>
          <a:p>
            <a:r>
              <a:rPr lang="ru-RU" sz="2200" dirty="0" smtClean="0"/>
              <a:t>де &lt;</a:t>
            </a:r>
            <a:r>
              <a:rPr lang="en-GB" sz="2200" dirty="0" err="1" smtClean="0"/>
              <a:t>ch</a:t>
            </a:r>
            <a:r>
              <a:rPr lang="en-GB" sz="2200" dirty="0" smtClean="0"/>
              <a:t>&gt; - </a:t>
            </a:r>
            <a:r>
              <a:rPr lang="ru-RU" sz="2200" dirty="0" err="1" smtClean="0"/>
              <a:t>ім'я</a:t>
            </a:r>
            <a:r>
              <a:rPr lang="ru-RU" sz="2200" dirty="0" smtClean="0"/>
              <a:t> </a:t>
            </a:r>
            <a:r>
              <a:rPr lang="ru-RU" sz="2200" dirty="0" err="1" smtClean="0"/>
              <a:t>змінної</a:t>
            </a:r>
            <a:r>
              <a:rPr lang="ru-RU" sz="2200" dirty="0" smtClean="0"/>
              <a:t> (яка </a:t>
            </a:r>
            <a:r>
              <a:rPr lang="ru-RU" sz="2200" dirty="0" err="1" smtClean="0"/>
              <a:t>може</a:t>
            </a:r>
            <a:r>
              <a:rPr lang="ru-RU" sz="2200" dirty="0" smtClean="0"/>
              <a:t> не </a:t>
            </a:r>
            <a:r>
              <a:rPr lang="ru-RU" sz="2200" dirty="0" err="1" smtClean="0"/>
              <a:t>мати</a:t>
            </a:r>
            <a:r>
              <a:rPr lang="ru-RU" sz="2200" dirty="0" smtClean="0"/>
              <a:t> </a:t>
            </a:r>
            <a:r>
              <a:rPr lang="ru-RU" sz="2200" dirty="0" err="1" smtClean="0"/>
              <a:t>ніякого</a:t>
            </a:r>
            <a:r>
              <a:rPr lang="ru-RU" sz="2200" dirty="0" smtClean="0"/>
              <a:t> </a:t>
            </a:r>
            <a:r>
              <a:rPr lang="ru-RU" sz="2200" dirty="0" err="1" smtClean="0"/>
              <a:t>значення</a:t>
            </a:r>
            <a:r>
              <a:rPr lang="ru-RU" sz="2200" dirty="0" smtClean="0"/>
              <a:t> до початку </a:t>
            </a:r>
            <a:r>
              <a:rPr lang="ru-RU" sz="2200" dirty="0" err="1" smtClean="0"/>
              <a:t>виконання</a:t>
            </a:r>
            <a:r>
              <a:rPr lang="ru-RU" sz="2200" dirty="0" smtClean="0"/>
              <a:t> циклу </a:t>
            </a:r>
            <a:r>
              <a:rPr lang="en-GB" sz="2200" dirty="0" smtClean="0"/>
              <a:t>for), &lt;</a:t>
            </a:r>
            <a:r>
              <a:rPr lang="en-GB" sz="2200" dirty="0" err="1" smtClean="0"/>
              <a:t>str</a:t>
            </a:r>
            <a:r>
              <a:rPr lang="en-GB" sz="2200" dirty="0" smtClean="0"/>
              <a:t>&gt; - </a:t>
            </a:r>
            <a:r>
              <a:rPr lang="ru-RU" sz="2200" dirty="0" err="1" smtClean="0"/>
              <a:t>вираз</a:t>
            </a:r>
            <a:r>
              <a:rPr lang="ru-RU" sz="2200" dirty="0" smtClean="0"/>
              <a:t> рядкового типу, &lt;</a:t>
            </a:r>
            <a:r>
              <a:rPr lang="ru-RU" sz="2200" dirty="0" err="1" smtClean="0"/>
              <a:t>тіло</a:t>
            </a:r>
            <a:r>
              <a:rPr lang="ru-RU" sz="2200" dirty="0" smtClean="0"/>
              <a:t> циклу&gt; - один </a:t>
            </a:r>
            <a:r>
              <a:rPr lang="ru-RU" sz="2200" dirty="0" err="1" smtClean="0"/>
              <a:t>або</a:t>
            </a:r>
            <a:r>
              <a:rPr lang="ru-RU" sz="2200" dirty="0" smtClean="0"/>
              <a:t> </a:t>
            </a:r>
            <a:r>
              <a:rPr lang="ru-RU" sz="2200" dirty="0" err="1" smtClean="0"/>
              <a:t>більше</a:t>
            </a:r>
            <a:r>
              <a:rPr lang="ru-RU" sz="2200" dirty="0" smtClean="0"/>
              <a:t> </a:t>
            </a:r>
            <a:r>
              <a:rPr lang="ru-RU" sz="2200" dirty="0" err="1" smtClean="0"/>
              <a:t>операторів</a:t>
            </a:r>
            <a:r>
              <a:rPr lang="ru-RU" sz="2200" dirty="0" smtClean="0"/>
              <a:t>.</a:t>
            </a:r>
          </a:p>
          <a:p>
            <a:r>
              <a:rPr lang="ru-RU" sz="2200" dirty="0" smtClean="0"/>
              <a:t>Цикл </a:t>
            </a:r>
            <a:r>
              <a:rPr lang="ru-RU" sz="2200" dirty="0" err="1" smtClean="0"/>
              <a:t>виконується</a:t>
            </a:r>
            <a:r>
              <a:rPr lang="ru-RU" sz="2200" dirty="0" smtClean="0"/>
              <a:t> таким чином: </a:t>
            </a:r>
          </a:p>
          <a:p>
            <a:pPr indent="273050">
              <a:buFont typeface="+mj-lt"/>
              <a:buAutoNum type="arabicPeriod"/>
            </a:pPr>
            <a:r>
              <a:rPr lang="ru-RU" sz="2200" dirty="0" err="1" smtClean="0"/>
              <a:t>Спочатку</a:t>
            </a:r>
            <a:r>
              <a:rPr lang="ru-RU" sz="2200" dirty="0" smtClean="0"/>
              <a:t> </a:t>
            </a:r>
            <a:r>
              <a:rPr lang="ru-RU" sz="2200" dirty="0" err="1" smtClean="0"/>
              <a:t>обчислюється</a:t>
            </a:r>
            <a:r>
              <a:rPr lang="ru-RU" sz="2200" dirty="0" smtClean="0"/>
              <a:t> </a:t>
            </a:r>
            <a:r>
              <a:rPr lang="ru-RU" sz="2200" dirty="0" err="1" smtClean="0"/>
              <a:t>значення</a:t>
            </a:r>
            <a:r>
              <a:rPr lang="ru-RU" sz="2200" dirty="0" smtClean="0"/>
              <a:t> </a:t>
            </a:r>
            <a:r>
              <a:rPr lang="ru-RU" sz="2200" dirty="0" err="1" smtClean="0"/>
              <a:t>виразу</a:t>
            </a:r>
            <a:r>
              <a:rPr lang="ru-RU" sz="2200" dirty="0" smtClean="0"/>
              <a:t> &lt;</a:t>
            </a:r>
            <a:r>
              <a:rPr lang="en-GB" sz="2200" dirty="0" err="1" smtClean="0"/>
              <a:t>str</a:t>
            </a:r>
            <a:r>
              <a:rPr lang="en-GB" sz="2200" dirty="0" smtClean="0"/>
              <a:t>&gt;, </a:t>
            </a:r>
            <a:r>
              <a:rPr lang="ru-RU" sz="2200" dirty="0" err="1" smtClean="0"/>
              <a:t>якщо</a:t>
            </a:r>
            <a:r>
              <a:rPr lang="ru-RU" sz="2200" dirty="0" smtClean="0"/>
              <a:t> </a:t>
            </a:r>
            <a:r>
              <a:rPr lang="ru-RU" sz="2200" dirty="0" err="1" smtClean="0"/>
              <a:t>його</a:t>
            </a:r>
            <a:r>
              <a:rPr lang="ru-RU" sz="2200" dirty="0" smtClean="0"/>
              <a:t> </a:t>
            </a:r>
            <a:r>
              <a:rPr lang="ru-RU" sz="2200" dirty="0" err="1" smtClean="0"/>
              <a:t>довжина</a:t>
            </a:r>
            <a:r>
              <a:rPr lang="ru-RU" sz="2200" dirty="0" smtClean="0"/>
              <a:t> </a:t>
            </a:r>
            <a:r>
              <a:rPr lang="ru-RU" sz="2200" dirty="0" err="1" smtClean="0"/>
              <a:t>більше</a:t>
            </a:r>
            <a:r>
              <a:rPr lang="ru-RU" sz="2200" dirty="0" smtClean="0"/>
              <a:t> 0, то </a:t>
            </a:r>
            <a:r>
              <a:rPr lang="ru-RU" sz="2200" dirty="0" err="1" smtClean="0"/>
              <a:t>символи</a:t>
            </a:r>
            <a:r>
              <a:rPr lang="ru-RU" sz="2200" dirty="0" smtClean="0"/>
              <a:t> </a:t>
            </a:r>
            <a:r>
              <a:rPr lang="ru-RU" sz="2200" dirty="0" err="1" smtClean="0"/>
              <a:t>цього</a:t>
            </a:r>
            <a:r>
              <a:rPr lang="ru-RU" sz="2200" dirty="0" smtClean="0"/>
              <a:t> </a:t>
            </a:r>
            <a:r>
              <a:rPr lang="ru-RU" sz="2200" dirty="0" err="1" smtClean="0"/>
              <a:t>значення</a:t>
            </a:r>
            <a:r>
              <a:rPr lang="ru-RU" sz="2200" dirty="0" smtClean="0"/>
              <a:t> </a:t>
            </a:r>
            <a:r>
              <a:rPr lang="ru-RU" sz="2200" dirty="0" err="1" smtClean="0"/>
              <a:t>перебираються</a:t>
            </a:r>
            <a:r>
              <a:rPr lang="ru-RU" sz="2200" dirty="0" smtClean="0"/>
              <a:t> по одному й для кожного </a:t>
            </a:r>
            <a:r>
              <a:rPr lang="ru-RU" sz="2200" dirty="0" err="1" smtClean="0"/>
              <a:t>значення</a:t>
            </a:r>
            <a:r>
              <a:rPr lang="ru-RU" sz="2200" dirty="0" smtClean="0"/>
              <a:t> </a:t>
            </a:r>
            <a:r>
              <a:rPr lang="ru-RU" sz="2200" dirty="0" err="1" smtClean="0"/>
              <a:t>виконується</a:t>
            </a:r>
            <a:r>
              <a:rPr lang="ru-RU" sz="2200" dirty="0" smtClean="0"/>
              <a:t> </a:t>
            </a:r>
            <a:r>
              <a:rPr lang="ru-RU" sz="2200" dirty="0" err="1" smtClean="0"/>
              <a:t>тіло</a:t>
            </a:r>
            <a:r>
              <a:rPr lang="ru-RU" sz="2200" dirty="0" smtClean="0"/>
              <a:t> циклу. При </a:t>
            </a:r>
            <a:r>
              <a:rPr lang="ru-RU" sz="2200" dirty="0" err="1" smtClean="0"/>
              <a:t>цьому</a:t>
            </a:r>
            <a:r>
              <a:rPr lang="ru-RU" sz="2200" dirty="0" smtClean="0"/>
              <a:t> </a:t>
            </a:r>
            <a:r>
              <a:rPr lang="ru-RU" sz="2200" dirty="0" err="1" smtClean="0"/>
              <a:t>змінна</a:t>
            </a:r>
            <a:r>
              <a:rPr lang="ru-RU" sz="2200" dirty="0" smtClean="0"/>
              <a:t> &lt;</a:t>
            </a:r>
            <a:r>
              <a:rPr lang="en-GB" sz="2200" dirty="0" err="1" smtClean="0"/>
              <a:t>ch</a:t>
            </a:r>
            <a:r>
              <a:rPr lang="en-GB" sz="2200" dirty="0" smtClean="0"/>
              <a:t>&gt; </a:t>
            </a:r>
            <a:r>
              <a:rPr lang="ru-RU" sz="2200" dirty="0" err="1" smtClean="0"/>
              <a:t>приймає</a:t>
            </a:r>
            <a:r>
              <a:rPr lang="ru-RU" sz="2200" dirty="0" smtClean="0"/>
              <a:t> </a:t>
            </a:r>
            <a:r>
              <a:rPr lang="ru-RU" sz="2200" dirty="0" err="1" smtClean="0"/>
              <a:t>послідовно</a:t>
            </a:r>
            <a:r>
              <a:rPr lang="ru-RU" sz="2200" dirty="0" smtClean="0"/>
              <a:t> </a:t>
            </a:r>
            <a:r>
              <a:rPr lang="ru-RU" sz="2200" dirty="0" err="1" smtClean="0"/>
              <a:t>значення</a:t>
            </a:r>
            <a:r>
              <a:rPr lang="ru-RU" sz="2200" dirty="0" smtClean="0"/>
              <a:t> </a:t>
            </a:r>
            <a:r>
              <a:rPr lang="ru-RU" sz="2200" dirty="0" err="1" smtClean="0"/>
              <a:t>всіх</a:t>
            </a:r>
            <a:r>
              <a:rPr lang="ru-RU" sz="2200" dirty="0" smtClean="0"/>
              <a:t> </a:t>
            </a:r>
            <a:r>
              <a:rPr lang="ru-RU" sz="2200" dirty="0" err="1" smtClean="0"/>
              <a:t>символів</a:t>
            </a:r>
            <a:r>
              <a:rPr lang="ru-RU" sz="2200" dirty="0" smtClean="0"/>
              <a:t> рядка &lt;</a:t>
            </a:r>
            <a:r>
              <a:rPr lang="en-GB" sz="2200" dirty="0" err="1" smtClean="0"/>
              <a:t>str</a:t>
            </a:r>
            <a:r>
              <a:rPr lang="en-GB" sz="2200" dirty="0" smtClean="0"/>
              <a:t>&gt;.</a:t>
            </a:r>
            <a:endParaRPr lang="uk-UA" sz="2200" dirty="0" smtClean="0"/>
          </a:p>
          <a:p>
            <a:pPr indent="355600">
              <a:buFont typeface="+mj-lt"/>
              <a:buAutoNum type="arabicPeriod"/>
            </a:pPr>
            <a:r>
              <a:rPr lang="ru-RU" sz="2200" dirty="0" err="1" smtClean="0"/>
              <a:t>Якщо</a:t>
            </a:r>
            <a:r>
              <a:rPr lang="ru-RU" sz="2200" dirty="0" smtClean="0"/>
              <a:t> в </a:t>
            </a:r>
            <a:r>
              <a:rPr lang="ru-RU" sz="2200" dirty="0" err="1" smtClean="0"/>
              <a:t>тілі</a:t>
            </a:r>
            <a:r>
              <a:rPr lang="ru-RU" sz="2200" dirty="0" smtClean="0"/>
              <a:t> циклу </a:t>
            </a:r>
            <a:r>
              <a:rPr lang="ru-RU" sz="2200" dirty="0" err="1" smtClean="0"/>
              <a:t>немає</a:t>
            </a:r>
            <a:r>
              <a:rPr lang="ru-RU" sz="2200" dirty="0" smtClean="0"/>
              <a:t> оператора </a:t>
            </a:r>
            <a:r>
              <a:rPr lang="en-GB" sz="2200" dirty="0" smtClean="0">
                <a:solidFill>
                  <a:srgbClr val="0000CC"/>
                </a:solidFill>
              </a:rPr>
              <a:t>break</a:t>
            </a:r>
            <a:r>
              <a:rPr lang="en-GB" sz="2200" dirty="0" smtClean="0"/>
              <a:t> </a:t>
            </a:r>
            <a:r>
              <a:rPr lang="ru-RU" sz="2200" dirty="0" smtClean="0"/>
              <a:t>і не </a:t>
            </a:r>
            <a:r>
              <a:rPr lang="ru-RU" sz="2200" dirty="0" err="1" smtClean="0"/>
              <a:t>відбудеться</a:t>
            </a:r>
            <a:r>
              <a:rPr lang="ru-RU" sz="2200" dirty="0" smtClean="0"/>
              <a:t> </a:t>
            </a:r>
            <a:r>
              <a:rPr lang="ru-RU" sz="2200" dirty="0" err="1" smtClean="0"/>
              <a:t>ніяких</a:t>
            </a:r>
            <a:r>
              <a:rPr lang="ru-RU" sz="2200" dirty="0" smtClean="0"/>
              <a:t> </a:t>
            </a:r>
            <a:r>
              <a:rPr lang="ru-RU" sz="2200" dirty="0" err="1" smtClean="0"/>
              <a:t>помилок</a:t>
            </a:r>
            <a:r>
              <a:rPr lang="ru-RU" sz="2200" dirty="0" smtClean="0"/>
              <a:t> на </a:t>
            </a:r>
            <a:r>
              <a:rPr lang="ru-RU" sz="2200" dirty="0" err="1" smtClean="0"/>
              <a:t>етапі</a:t>
            </a:r>
            <a:r>
              <a:rPr lang="ru-RU" sz="2200" dirty="0" smtClean="0"/>
              <a:t> </a:t>
            </a:r>
            <a:r>
              <a:rPr lang="ru-RU" sz="2200" dirty="0" err="1" smtClean="0"/>
              <a:t>виконання</a:t>
            </a:r>
            <a:r>
              <a:rPr lang="ru-RU" sz="2200" dirty="0" smtClean="0"/>
              <a:t>, то цикл </a:t>
            </a:r>
            <a:r>
              <a:rPr lang="ru-RU" sz="2200" dirty="0" err="1" smtClean="0"/>
              <a:t>гарантовано</a:t>
            </a:r>
            <a:r>
              <a:rPr lang="ru-RU" sz="2200" dirty="0" smtClean="0"/>
              <a:t> </a:t>
            </a:r>
            <a:r>
              <a:rPr lang="ru-RU" sz="2200" dirty="0" err="1" smtClean="0"/>
              <a:t>виконається</a:t>
            </a:r>
            <a:r>
              <a:rPr lang="ru-RU" sz="2200" dirty="0" smtClean="0"/>
              <a:t> </a:t>
            </a:r>
            <a:r>
              <a:rPr lang="ru-RU" sz="2200" dirty="0" err="1" smtClean="0"/>
              <a:t>рівно</a:t>
            </a:r>
            <a:r>
              <a:rPr lang="ru-RU" sz="2200" dirty="0" smtClean="0"/>
              <a:t> </a:t>
            </a:r>
            <a:r>
              <a:rPr lang="en-GB" sz="2200" b="1" dirty="0" err="1" smtClean="0">
                <a:solidFill>
                  <a:srgbClr val="0000CC"/>
                </a:solidFill>
              </a:rPr>
              <a:t>len</a:t>
            </a:r>
            <a:r>
              <a:rPr lang="en-GB" sz="2200" b="1" dirty="0" smtClean="0">
                <a:solidFill>
                  <a:srgbClr val="0000CC"/>
                </a:solidFill>
              </a:rPr>
              <a:t> (</a:t>
            </a:r>
            <a:r>
              <a:rPr lang="en-GB" sz="2200" b="1" dirty="0" err="1" smtClean="0">
                <a:solidFill>
                  <a:srgbClr val="0000CC"/>
                </a:solidFill>
              </a:rPr>
              <a:t>str</a:t>
            </a:r>
            <a:r>
              <a:rPr lang="en-GB" sz="2200" b="1" dirty="0" smtClean="0">
                <a:solidFill>
                  <a:srgbClr val="0000CC"/>
                </a:solidFill>
              </a:rPr>
              <a:t>)</a:t>
            </a:r>
            <a:r>
              <a:rPr lang="en-GB" sz="2200" dirty="0" smtClean="0"/>
              <a:t> </a:t>
            </a:r>
            <a:r>
              <a:rPr lang="ru-RU" sz="2200" dirty="0" smtClean="0"/>
              <a:t>раз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819542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775707"/>
              </p:ext>
            </p:extLst>
          </p:nvPr>
        </p:nvGraphicFramePr>
        <p:xfrm>
          <a:off x="136478" y="938520"/>
          <a:ext cx="9007522" cy="5039485"/>
        </p:xfrm>
        <a:graphic>
          <a:graphicData uri="http://schemas.openxmlformats.org/drawingml/2006/table">
            <a:tbl>
              <a:tblPr/>
              <a:tblGrid>
                <a:gridCol w="3038358"/>
                <a:gridCol w="5969164"/>
              </a:tblGrid>
              <a:tr h="345565">
                <a:tc>
                  <a:txBody>
                    <a:bodyPr/>
                    <a:lstStyle/>
                    <a:p>
                      <a:pPr algn="ctr" fontAlgn="t">
                        <a:spcAft>
                          <a:spcPts val="0"/>
                        </a:spcAft>
                      </a:pPr>
                      <a:r>
                        <a:rPr lang="ru-RU" sz="2200" b="1" dirty="0">
                          <a:effectLst/>
                          <a:latin typeface="+mn-lt"/>
                        </a:rPr>
                        <a:t>Функция или метод</a:t>
                      </a:r>
                      <a:endParaRPr lang="ru-RU" sz="2200" dirty="0">
                        <a:effectLst/>
                        <a:latin typeface="+mn-lt"/>
                      </a:endParaRPr>
                    </a:p>
                  </a:txBody>
                  <a:tcPr marL="43196" marR="431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Aft>
                          <a:spcPts val="0"/>
                        </a:spcAft>
                      </a:pPr>
                      <a:r>
                        <a:rPr lang="ru-RU" sz="2200" b="1">
                          <a:effectLst/>
                          <a:latin typeface="+mn-lt"/>
                        </a:rPr>
                        <a:t>Назначение</a:t>
                      </a:r>
                      <a:endParaRPr lang="ru-RU" sz="2200">
                        <a:effectLst/>
                        <a:latin typeface="+mn-lt"/>
                      </a:endParaRPr>
                    </a:p>
                  </a:txBody>
                  <a:tcPr marL="43196" marR="431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12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12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12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2005">
                <a:tc>
                  <a:txBody>
                    <a:bodyPr/>
                    <a:lstStyle/>
                    <a:p>
                      <a:pPr algn="l" fontAlgn="t">
                        <a:spcAft>
                          <a:spcPts val="0"/>
                        </a:spcAft>
                      </a:pPr>
                      <a:r>
                        <a:rPr lang="en-GB" sz="2200" b="1" dirty="0">
                          <a:effectLst/>
                          <a:latin typeface="+mn-lt"/>
                        </a:rPr>
                        <a:t>S1 + S2</a:t>
                      </a:r>
                      <a:endParaRPr lang="en-GB" sz="2200" dirty="0">
                        <a:effectLst/>
                        <a:latin typeface="+mn-lt"/>
                      </a:endParaRPr>
                    </a:p>
                  </a:txBody>
                  <a:tcPr marL="43196" marR="43196" marT="0" marB="0">
                    <a:lnL w="12700" cap="flat" cmpd="sng" algn="ctr">
                      <a:solidFill>
                        <a:srgbClr val="C07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7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7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  <a:latin typeface="+mn-lt"/>
                        </a:rPr>
                        <a:t>Конкатенация (сложение строк)</a:t>
                      </a:r>
                    </a:p>
                  </a:txBody>
                  <a:tcPr marL="43196" marR="43196" marT="0" marB="0">
                    <a:lnL w="12700" cap="flat" cmpd="sng" algn="ctr">
                      <a:solidFill>
                        <a:srgbClr val="C07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6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12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6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2005">
                <a:tc>
                  <a:txBody>
                    <a:bodyPr/>
                    <a:lstStyle/>
                    <a:p>
                      <a:pPr algn="l" fontAlgn="t">
                        <a:spcAft>
                          <a:spcPts val="0"/>
                        </a:spcAft>
                      </a:pPr>
                      <a:r>
                        <a:rPr lang="en-GB" sz="2200" b="1" dirty="0">
                          <a:effectLst/>
                          <a:latin typeface="+mn-lt"/>
                        </a:rPr>
                        <a:t>S1 * 3</a:t>
                      </a:r>
                      <a:endParaRPr lang="en-GB" sz="2200" dirty="0">
                        <a:effectLst/>
                        <a:latin typeface="+mn-lt"/>
                      </a:endParaRPr>
                    </a:p>
                  </a:txBody>
                  <a:tcPr marL="43196" marR="43196" marT="0" marB="0">
                    <a:lnL w="12700" cap="flat" cmpd="sng" algn="ctr">
                      <a:solidFill>
                        <a:srgbClr val="004B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B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7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B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+mn-lt"/>
                        </a:rPr>
                        <a:t>Повторение строки</a:t>
                      </a:r>
                    </a:p>
                  </a:txBody>
                  <a:tcPr marL="43196" marR="43196" marT="0" marB="0">
                    <a:lnL w="12700" cap="flat" cmpd="sng" algn="ctr">
                      <a:solidFill>
                        <a:srgbClr val="004B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6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6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6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2005">
                <a:tc>
                  <a:txBody>
                    <a:bodyPr/>
                    <a:lstStyle/>
                    <a:p>
                      <a:pPr algn="l" fontAlgn="t">
                        <a:spcAft>
                          <a:spcPts val="0"/>
                        </a:spcAft>
                      </a:pPr>
                      <a:r>
                        <a:rPr lang="en-GB" sz="2200" b="1" dirty="0">
                          <a:effectLst/>
                          <a:latin typeface="+mn-lt"/>
                        </a:rPr>
                        <a:t>S[</a:t>
                      </a:r>
                      <a:r>
                        <a:rPr lang="en-GB" sz="2200" b="1" dirty="0" err="1">
                          <a:effectLst/>
                          <a:latin typeface="+mn-lt"/>
                        </a:rPr>
                        <a:t>i</a:t>
                      </a:r>
                      <a:r>
                        <a:rPr lang="en-GB" sz="2200" b="1" dirty="0">
                          <a:effectLst/>
                          <a:latin typeface="+mn-lt"/>
                        </a:rPr>
                        <a:t>]</a:t>
                      </a:r>
                      <a:endParaRPr lang="en-GB" sz="2200" dirty="0">
                        <a:effectLst/>
                        <a:latin typeface="+mn-lt"/>
                      </a:endParaRPr>
                    </a:p>
                  </a:txBody>
                  <a:tcPr marL="43196" marR="43196" marT="0" marB="0">
                    <a:lnL w="12700" cap="flat" cmpd="sng" algn="ctr">
                      <a:solidFill>
                        <a:srgbClr val="006C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C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B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C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+mn-lt"/>
                        </a:rPr>
                        <a:t>Обращение по индексу</a:t>
                      </a:r>
                    </a:p>
                  </a:txBody>
                  <a:tcPr marL="43196" marR="43196" marT="0" marB="0">
                    <a:lnL w="12700" cap="flat" cmpd="sng" algn="ctr">
                      <a:solidFill>
                        <a:srgbClr val="006C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6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6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6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2005">
                <a:tc>
                  <a:txBody>
                    <a:bodyPr/>
                    <a:lstStyle/>
                    <a:p>
                      <a:pPr algn="l" fontAlgn="t">
                        <a:spcAft>
                          <a:spcPts val="0"/>
                        </a:spcAft>
                      </a:pPr>
                      <a:r>
                        <a:rPr lang="en-GB" sz="2200" b="1">
                          <a:effectLst/>
                          <a:latin typeface="+mn-lt"/>
                        </a:rPr>
                        <a:t>S[i:j:step]</a:t>
                      </a:r>
                      <a:endParaRPr lang="en-GB" sz="2200">
                        <a:effectLst/>
                        <a:latin typeface="+mn-lt"/>
                      </a:endParaRPr>
                    </a:p>
                  </a:txBody>
                  <a:tcPr marL="43196" marR="43196" marT="0" marB="0">
                    <a:lnL w="12700" cap="flat" cmpd="sng" algn="ctr">
                      <a:solidFill>
                        <a:srgbClr val="C0A5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A5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C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A5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+mn-lt"/>
                        </a:rPr>
                        <a:t>Извлечение среза</a:t>
                      </a:r>
                    </a:p>
                  </a:txBody>
                  <a:tcPr marL="43196" marR="43196" marT="0" marB="0">
                    <a:lnL w="12700" cap="flat" cmpd="sng" algn="ctr">
                      <a:solidFill>
                        <a:srgbClr val="C0A5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6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6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6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2005">
                <a:tc>
                  <a:txBody>
                    <a:bodyPr/>
                    <a:lstStyle/>
                    <a:p>
                      <a:pPr algn="l" fontAlgn="t">
                        <a:spcAft>
                          <a:spcPts val="0"/>
                        </a:spcAft>
                      </a:pPr>
                      <a:r>
                        <a:rPr lang="en-GB" sz="2200" b="1">
                          <a:effectLst/>
                          <a:latin typeface="+mn-lt"/>
                        </a:rPr>
                        <a:t>len</a:t>
                      </a:r>
                      <a:r>
                        <a:rPr lang="en-GB" sz="2200">
                          <a:effectLst/>
                          <a:latin typeface="+mn-lt"/>
                        </a:rPr>
                        <a:t>(S)</a:t>
                      </a:r>
                    </a:p>
                  </a:txBody>
                  <a:tcPr marL="43196" marR="43196" marT="0" marB="0">
                    <a:lnL w="12700" cap="flat" cmpd="sng" algn="ctr">
                      <a:solidFill>
                        <a:srgbClr val="D089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89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A5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89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+mn-lt"/>
                        </a:rPr>
                        <a:t>Длина строки</a:t>
                      </a:r>
                    </a:p>
                  </a:txBody>
                  <a:tcPr marL="43196" marR="43196" marT="0" marB="0">
                    <a:lnL w="12700" cap="flat" cmpd="sng" algn="ctr">
                      <a:solidFill>
                        <a:srgbClr val="D089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6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6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6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5565">
                <a:tc>
                  <a:txBody>
                    <a:bodyPr/>
                    <a:lstStyle/>
                    <a:p>
                      <a:pPr algn="l" fontAlgn="t">
                        <a:spcAft>
                          <a:spcPts val="0"/>
                        </a:spcAft>
                      </a:pPr>
                      <a:r>
                        <a:rPr lang="en-GB" sz="2200" b="1">
                          <a:effectLst/>
                          <a:latin typeface="+mn-lt"/>
                        </a:rPr>
                        <a:t>S.join</a:t>
                      </a:r>
                      <a:r>
                        <a:rPr lang="en-GB" sz="2200">
                          <a:effectLst/>
                          <a:latin typeface="+mn-lt"/>
                        </a:rPr>
                        <a:t>(</a:t>
                      </a:r>
                      <a:r>
                        <a:rPr lang="ru-RU" sz="2200">
                          <a:effectLst/>
                          <a:latin typeface="+mn-lt"/>
                        </a:rPr>
                        <a:t>список)</a:t>
                      </a:r>
                    </a:p>
                  </a:txBody>
                  <a:tcPr marL="43196" marR="43196" marT="0" marB="0">
                    <a:lnL w="12700" cap="flat" cmpd="sng" algn="ctr">
                      <a:solidFill>
                        <a:srgbClr val="10D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D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89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D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Соединение строк и</a:t>
                      </a:r>
                      <a:r>
                        <a:rPr lang="uk-UA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 </a:t>
                      </a:r>
                      <a:r>
                        <a:rPr lang="ru-RU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последовательности </a:t>
                      </a:r>
                      <a:r>
                        <a:rPr lang="ru-RU" sz="2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ru-RU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через разделитель, заданный строкой</a:t>
                      </a:r>
                      <a:endParaRPr lang="ru-RU" sz="2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196" marR="43196" marT="0" marB="0">
                    <a:lnL w="12700" cap="flat" cmpd="sng" algn="ctr">
                      <a:solidFill>
                        <a:srgbClr val="10D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6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6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6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5565">
                <a:tc>
                  <a:txBody>
                    <a:bodyPr/>
                    <a:lstStyle/>
                    <a:p>
                      <a:pPr algn="l" fontAlgn="t">
                        <a:spcAft>
                          <a:spcPts val="0"/>
                        </a:spcAft>
                      </a:pPr>
                      <a:r>
                        <a:rPr lang="en-GB" sz="2200" b="1" dirty="0" smtClean="0">
                          <a:effectLst/>
                          <a:latin typeface="+mn-lt"/>
                        </a:rPr>
                        <a:t>S1.count</a:t>
                      </a:r>
                      <a:r>
                        <a:rPr lang="en-GB" sz="2200" dirty="0" smtClean="0">
                          <a:effectLst/>
                          <a:latin typeface="+mn-lt"/>
                        </a:rPr>
                        <a:t>(S</a:t>
                      </a:r>
                      <a:r>
                        <a:rPr lang="en-US" sz="2200" dirty="0" smtClean="0">
                          <a:effectLst/>
                          <a:latin typeface="+mn-lt"/>
                        </a:rPr>
                        <a:t>[</a:t>
                      </a:r>
                      <a:r>
                        <a:rPr lang="en-GB" sz="2200" dirty="0" smtClean="0">
                          <a:effectLst/>
                          <a:latin typeface="+mn-lt"/>
                        </a:rPr>
                        <a:t>, </a:t>
                      </a:r>
                      <a:r>
                        <a:rPr lang="en-GB" sz="2200" dirty="0" err="1">
                          <a:effectLst/>
                          <a:latin typeface="+mn-lt"/>
                        </a:rPr>
                        <a:t>i</a:t>
                      </a:r>
                      <a:r>
                        <a:rPr lang="en-GB" sz="2200" dirty="0">
                          <a:effectLst/>
                          <a:latin typeface="+mn-lt"/>
                        </a:rPr>
                        <a:t>, j]) </a:t>
                      </a:r>
                    </a:p>
                  </a:txBody>
                  <a:tcPr marL="43196" marR="43196" marT="0" marB="0">
                    <a:lnL w="12700" cap="flat" cmpd="sng" algn="ctr">
                      <a:solidFill>
                        <a:srgbClr val="503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3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D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3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effectLst/>
                          <a:latin typeface="+mn-lt"/>
                        </a:rPr>
                        <a:t>Количество </a:t>
                      </a:r>
                      <a:r>
                        <a:rPr lang="ru-RU" sz="2200" dirty="0">
                          <a:effectLst/>
                          <a:latin typeface="+mn-lt"/>
                        </a:rPr>
                        <a:t>вхождений подстроки s в строку s1. Результатом является число. Можно указать позицию начала поиска i и окончания поиска </a:t>
                      </a:r>
                      <a:r>
                        <a:rPr lang="ru-RU" sz="2200" i="1" dirty="0">
                          <a:effectLst/>
                          <a:latin typeface="+mn-lt"/>
                        </a:rPr>
                        <a:t>j</a:t>
                      </a:r>
                      <a:endParaRPr lang="ru-RU" sz="2200" dirty="0">
                        <a:effectLst/>
                        <a:latin typeface="+mn-lt"/>
                      </a:endParaRPr>
                    </a:p>
                  </a:txBody>
                  <a:tcPr marL="43196" marR="43196" marT="0" marB="0">
                    <a:lnL w="12700" cap="flat" cmpd="sng" algn="ctr">
                      <a:solidFill>
                        <a:srgbClr val="503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6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6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6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5565">
                <a:tc>
                  <a:txBody>
                    <a:bodyPr/>
                    <a:lstStyle/>
                    <a:p>
                      <a:pPr algn="l" fontAlgn="t">
                        <a:spcAft>
                          <a:spcPts val="0"/>
                        </a:spcAft>
                      </a:pPr>
                      <a:r>
                        <a:rPr lang="en-GB" sz="2200" b="1">
                          <a:effectLst/>
                          <a:latin typeface="+mn-lt"/>
                        </a:rPr>
                        <a:t>S.find</a:t>
                      </a:r>
                      <a:r>
                        <a:rPr lang="en-GB" sz="2200">
                          <a:effectLst/>
                          <a:latin typeface="+mn-lt"/>
                        </a:rPr>
                        <a:t>(str, [start],[end])</a:t>
                      </a:r>
                    </a:p>
                  </a:txBody>
                  <a:tcPr marL="43196" marR="43196" marT="0" marB="0">
                    <a:lnL w="12700" cap="flat" cmpd="sng" algn="ctr">
                      <a:solidFill>
                        <a:srgbClr val="D06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6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3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6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+mn-lt"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marL="43196" marR="43196" marT="0" marB="0">
                    <a:lnL w="12700" cap="flat" cmpd="sng" algn="ctr">
                      <a:solidFill>
                        <a:srgbClr val="D06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6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6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6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5565">
                <a:tc>
                  <a:txBody>
                    <a:bodyPr/>
                    <a:lstStyle/>
                    <a:p>
                      <a:pPr algn="l" fontAlgn="t">
                        <a:spcAft>
                          <a:spcPts val="0"/>
                        </a:spcAft>
                      </a:pPr>
                      <a:r>
                        <a:rPr lang="en-GB" sz="2200" b="1">
                          <a:effectLst/>
                          <a:latin typeface="+mn-lt"/>
                        </a:rPr>
                        <a:t>S.index</a:t>
                      </a:r>
                      <a:r>
                        <a:rPr lang="en-GB" sz="2200">
                          <a:effectLst/>
                          <a:latin typeface="+mn-lt"/>
                        </a:rPr>
                        <a:t>(str, [start],[end])</a:t>
                      </a:r>
                    </a:p>
                  </a:txBody>
                  <a:tcPr marL="43196" marR="43196" marT="0" marB="0">
                    <a:lnL w="12700" cap="flat" cmpd="sng" algn="ctr">
                      <a:solidFill>
                        <a:srgbClr val="508F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8F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6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8F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  <a:latin typeface="+mn-lt"/>
                        </a:rPr>
                        <a:t>Поиск подстроки в строке. Возвращает номер первого вхождения или вызывает </a:t>
                      </a:r>
                      <a:r>
                        <a:rPr lang="ru-RU" sz="2200" dirty="0" err="1">
                          <a:effectLst/>
                          <a:latin typeface="+mn-lt"/>
                        </a:rPr>
                        <a:t>ValueError</a:t>
                      </a:r>
                      <a:endParaRPr lang="ru-RU" sz="2200" dirty="0">
                        <a:effectLst/>
                        <a:latin typeface="+mn-lt"/>
                      </a:endParaRPr>
                    </a:p>
                  </a:txBody>
                  <a:tcPr marL="43196" marR="43196" marT="0" marB="0">
                    <a:lnL w="12700" cap="flat" cmpd="sng" algn="ctr">
                      <a:solidFill>
                        <a:srgbClr val="508F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6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6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6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0" y="11639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Функції</a:t>
            </a:r>
            <a:r>
              <a:rPr lang="ru-RU" sz="3600" b="1" dirty="0"/>
              <a:t> і </a:t>
            </a:r>
            <a:r>
              <a:rPr lang="ru-RU" sz="3600" b="1" dirty="0" err="1"/>
              <a:t>методи</a:t>
            </a:r>
            <a:r>
              <a:rPr lang="ru-RU" sz="3600" b="1" dirty="0"/>
              <a:t> </a:t>
            </a:r>
            <a:r>
              <a:rPr lang="ru-RU" sz="3600" b="1" dirty="0" err="1"/>
              <a:t>роботи</a:t>
            </a:r>
            <a:r>
              <a:rPr lang="ru-RU" sz="3600" b="1" dirty="0"/>
              <a:t> з рядками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28073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/>
          </p:nvPr>
        </p:nvGraphicFramePr>
        <p:xfrm>
          <a:off x="0" y="938520"/>
          <a:ext cx="9144000" cy="2702810"/>
        </p:xfrm>
        <a:graphic>
          <a:graphicData uri="http://schemas.openxmlformats.org/drawingml/2006/table">
            <a:tbl>
              <a:tblPr/>
              <a:tblGrid>
                <a:gridCol w="3084394"/>
                <a:gridCol w="6059606"/>
              </a:tblGrid>
              <a:tr h="345565">
                <a:tc>
                  <a:txBody>
                    <a:bodyPr/>
                    <a:lstStyle/>
                    <a:p>
                      <a:pPr algn="ctr" fontAlgn="t">
                        <a:spcAft>
                          <a:spcPts val="0"/>
                        </a:spcAft>
                      </a:pPr>
                      <a:r>
                        <a:rPr lang="ru-RU" sz="2200" b="1" dirty="0">
                          <a:effectLst/>
                          <a:latin typeface="+mn-lt"/>
                        </a:rPr>
                        <a:t>Функция или метод</a:t>
                      </a:r>
                      <a:endParaRPr lang="ru-RU" sz="2200" dirty="0">
                        <a:effectLst/>
                        <a:latin typeface="+mn-lt"/>
                      </a:endParaRPr>
                    </a:p>
                  </a:txBody>
                  <a:tcPr marL="43196" marR="431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Aft>
                          <a:spcPts val="0"/>
                        </a:spcAft>
                      </a:pPr>
                      <a:r>
                        <a:rPr lang="ru-RU" sz="2200" b="1">
                          <a:effectLst/>
                          <a:latin typeface="+mn-lt"/>
                        </a:rPr>
                        <a:t>Назначение</a:t>
                      </a:r>
                      <a:endParaRPr lang="ru-RU" sz="2200">
                        <a:effectLst/>
                        <a:latin typeface="+mn-lt"/>
                      </a:endParaRPr>
                    </a:p>
                  </a:txBody>
                  <a:tcPr marL="43196" marR="431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12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12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12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5565">
                <a:tc>
                  <a:txBody>
                    <a:bodyPr/>
                    <a:lstStyle/>
                    <a:p>
                      <a:pPr algn="l" fontAlgn="t">
                        <a:spcAft>
                          <a:spcPts val="0"/>
                        </a:spcAft>
                      </a:pPr>
                      <a:r>
                        <a:rPr lang="en-GB" sz="2200" b="1" dirty="0" err="1">
                          <a:effectLst/>
                          <a:latin typeface="+mn-lt"/>
                        </a:rPr>
                        <a:t>S.rindex</a:t>
                      </a:r>
                      <a:r>
                        <a:rPr lang="en-GB" sz="2200" dirty="0">
                          <a:effectLst/>
                          <a:latin typeface="+mn-lt"/>
                        </a:rPr>
                        <a:t>(</a:t>
                      </a:r>
                      <a:r>
                        <a:rPr lang="en-GB" sz="2200" dirty="0" err="1">
                          <a:effectLst/>
                          <a:latin typeface="+mn-lt"/>
                        </a:rPr>
                        <a:t>str</a:t>
                      </a:r>
                      <a:r>
                        <a:rPr lang="en-GB" sz="2200" dirty="0">
                          <a:effectLst/>
                          <a:latin typeface="+mn-lt"/>
                        </a:rPr>
                        <a:t>, [start],[end])</a:t>
                      </a:r>
                    </a:p>
                  </a:txBody>
                  <a:tcPr marL="43196" marR="43196" marT="0" marB="0">
                    <a:lnL w="12700" cap="flat" cmpd="sng" algn="ctr">
                      <a:solidFill>
                        <a:srgbClr val="5095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95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95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+mn-lt"/>
                        </a:rPr>
                        <a:t>Поиск подстроки в строке. Возвращает номер последнего вхождения или вызывает ValueError</a:t>
                      </a:r>
                    </a:p>
                  </a:txBody>
                  <a:tcPr marL="43196" marR="43196" marT="0" marB="0">
                    <a:lnL w="12700" cap="flat" cmpd="sng" algn="ctr">
                      <a:solidFill>
                        <a:srgbClr val="5095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6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12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6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8347">
                <a:tc>
                  <a:txBody>
                    <a:bodyPr/>
                    <a:lstStyle/>
                    <a:p>
                      <a:pPr algn="l" fontAlgn="t">
                        <a:spcAft>
                          <a:spcPts val="0"/>
                        </a:spcAft>
                      </a:pPr>
                      <a:r>
                        <a:rPr lang="en-GB" sz="2200" b="1" dirty="0" err="1">
                          <a:effectLst/>
                          <a:latin typeface="+mn-lt"/>
                        </a:rPr>
                        <a:t>S.replace</a:t>
                      </a:r>
                      <a:r>
                        <a:rPr lang="en-GB" sz="2200" dirty="0">
                          <a:effectLst/>
                          <a:latin typeface="+mn-lt"/>
                        </a:rPr>
                        <a:t>(</a:t>
                      </a:r>
                      <a:r>
                        <a:rPr lang="ru-RU" sz="2200" dirty="0">
                          <a:effectLst/>
                          <a:latin typeface="+mn-lt"/>
                        </a:rPr>
                        <a:t>шаблон, замена)</a:t>
                      </a:r>
                    </a:p>
                  </a:txBody>
                  <a:tcPr marL="43196" marR="43196" marT="0" marB="0">
                    <a:lnL w="12700" cap="flat" cmpd="sng" algn="ctr">
                      <a:solidFill>
                        <a:srgbClr val="109F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9F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95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9F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+mn-lt"/>
                        </a:rPr>
                        <a:t>Замена шаблона</a:t>
                      </a:r>
                    </a:p>
                  </a:txBody>
                  <a:tcPr marL="43196" marR="43196" marT="0" marB="0">
                    <a:lnL w="12700" cap="flat" cmpd="sng" algn="ctr">
                      <a:solidFill>
                        <a:srgbClr val="109F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6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6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6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5565">
                <a:tc>
                  <a:txBody>
                    <a:bodyPr/>
                    <a:lstStyle/>
                    <a:p>
                      <a:pPr algn="l" fontAlgn="t">
                        <a:spcAft>
                          <a:spcPts val="0"/>
                        </a:spcAft>
                      </a:pPr>
                      <a:r>
                        <a:rPr lang="en-GB" sz="2200" b="1" dirty="0" err="1">
                          <a:effectLst/>
                          <a:latin typeface="+mn-lt"/>
                        </a:rPr>
                        <a:t>S.split</a:t>
                      </a:r>
                      <a:r>
                        <a:rPr lang="en-GB" sz="2200" dirty="0">
                          <a:effectLst/>
                          <a:latin typeface="+mn-lt"/>
                        </a:rPr>
                        <a:t>(</a:t>
                      </a:r>
                      <a:r>
                        <a:rPr lang="ru-RU" sz="2200" dirty="0">
                          <a:effectLst/>
                          <a:latin typeface="+mn-lt"/>
                        </a:rPr>
                        <a:t>символ)</a:t>
                      </a:r>
                    </a:p>
                  </a:txBody>
                  <a:tcPr marL="43196" marR="43196" marT="0" marB="0">
                    <a:lnL w="12700" cap="flat" cmpd="sng" algn="ctr">
                      <a:solidFill>
                        <a:srgbClr val="90B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B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9F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B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+mn-lt"/>
                        </a:rPr>
                        <a:t>Разбиение строки по разделителю</a:t>
                      </a:r>
                    </a:p>
                  </a:txBody>
                  <a:tcPr marL="43196" marR="43196" marT="0" marB="0">
                    <a:lnL w="12700" cap="flat" cmpd="sng" algn="ctr">
                      <a:solidFill>
                        <a:srgbClr val="90B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6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6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6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2005">
                <a:tc>
                  <a:txBody>
                    <a:bodyPr/>
                    <a:lstStyle/>
                    <a:p>
                      <a:pPr algn="l" fontAlgn="t">
                        <a:spcAft>
                          <a:spcPts val="0"/>
                        </a:spcAft>
                      </a:pPr>
                      <a:r>
                        <a:rPr lang="en-GB" sz="2200" b="1" dirty="0" err="1">
                          <a:effectLst/>
                          <a:latin typeface="+mn-lt"/>
                        </a:rPr>
                        <a:t>S.upper</a:t>
                      </a:r>
                      <a:r>
                        <a:rPr lang="en-GB" sz="2200" dirty="0">
                          <a:effectLst/>
                          <a:latin typeface="+mn-lt"/>
                        </a:rPr>
                        <a:t>()</a:t>
                      </a:r>
                    </a:p>
                  </a:txBody>
                  <a:tcPr marL="43196" marR="43196" marT="0" marB="0">
                    <a:lnL w="12700" cap="flat" cmpd="sng" algn="ctr">
                      <a:solidFill>
                        <a:srgbClr val="908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8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B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8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+mn-lt"/>
                        </a:rPr>
                        <a:t>Преобразование строки к верхнему регистру</a:t>
                      </a:r>
                    </a:p>
                  </a:txBody>
                  <a:tcPr marL="43196" marR="43196" marT="0" marB="0">
                    <a:lnL w="12700" cap="flat" cmpd="sng" algn="ctr">
                      <a:solidFill>
                        <a:srgbClr val="908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6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6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6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2005">
                <a:tc>
                  <a:txBody>
                    <a:bodyPr/>
                    <a:lstStyle/>
                    <a:p>
                      <a:pPr algn="l" fontAlgn="t">
                        <a:spcAft>
                          <a:spcPts val="0"/>
                        </a:spcAft>
                      </a:pPr>
                      <a:r>
                        <a:rPr lang="en-GB" sz="2200" b="1" dirty="0" err="1">
                          <a:effectLst/>
                          <a:latin typeface="+mn-lt"/>
                        </a:rPr>
                        <a:t>S.lower</a:t>
                      </a:r>
                      <a:r>
                        <a:rPr lang="en-GB" sz="2200" dirty="0">
                          <a:effectLst/>
                          <a:latin typeface="+mn-lt"/>
                        </a:rPr>
                        <a:t>()</a:t>
                      </a:r>
                    </a:p>
                  </a:txBody>
                  <a:tcPr marL="43196" marR="43196" marT="0" marB="0">
                    <a:lnL w="12700" cap="flat" cmpd="sng" algn="ctr">
                      <a:solidFill>
                        <a:srgbClr val="10C8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C8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8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C8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  <a:latin typeface="+mn-lt"/>
                        </a:rPr>
                        <a:t>Преобразование строки к нижнему регистру</a:t>
                      </a:r>
                    </a:p>
                  </a:txBody>
                  <a:tcPr marL="43196" marR="43196" marT="0" marB="0">
                    <a:lnL w="12700" cap="flat" cmpd="sng" algn="ctr">
                      <a:solidFill>
                        <a:srgbClr val="10C8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6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6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6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0" y="11639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Функції</a:t>
            </a:r>
            <a:r>
              <a:rPr lang="ru-RU" sz="3600" b="1" dirty="0"/>
              <a:t> і </a:t>
            </a:r>
            <a:r>
              <a:rPr lang="ru-RU" sz="3600" b="1" dirty="0" err="1"/>
              <a:t>методи</a:t>
            </a:r>
            <a:r>
              <a:rPr lang="ru-RU" sz="3600" b="1" dirty="0"/>
              <a:t> </a:t>
            </a:r>
            <a:r>
              <a:rPr lang="ru-RU" sz="3600" b="1" dirty="0" err="1"/>
              <a:t>роботи</a:t>
            </a:r>
            <a:r>
              <a:rPr lang="ru-RU" sz="3600" b="1" dirty="0"/>
              <a:t> з рядками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323000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/>
          </p:nvPr>
        </p:nvGraphicFramePr>
        <p:xfrm>
          <a:off x="163773" y="968991"/>
          <a:ext cx="8980225" cy="5617664"/>
        </p:xfrm>
        <a:graphic>
          <a:graphicData uri="http://schemas.openxmlformats.org/drawingml/2006/table">
            <a:tbl>
              <a:tblPr/>
              <a:tblGrid>
                <a:gridCol w="3141687"/>
                <a:gridCol w="5838538"/>
              </a:tblGrid>
              <a:tr h="477672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err="1" smtClean="0">
                          <a:effectLst/>
                        </a:rPr>
                        <a:t>Функція</a:t>
                      </a:r>
                      <a:r>
                        <a:rPr lang="ru-RU" sz="2200" b="1" dirty="0" smtClean="0">
                          <a:effectLst/>
                        </a:rPr>
                        <a:t> </a:t>
                      </a:r>
                      <a:r>
                        <a:rPr lang="ru-RU" sz="2200" b="1" dirty="0" err="1" smtClean="0">
                          <a:effectLst/>
                        </a:rPr>
                        <a:t>або</a:t>
                      </a:r>
                      <a:r>
                        <a:rPr lang="ru-RU" sz="2200" b="1" dirty="0" smtClean="0">
                          <a:effectLst/>
                        </a:rPr>
                        <a:t> </a:t>
                      </a:r>
                      <a:r>
                        <a:rPr lang="ru-RU" sz="2200" b="1" dirty="0">
                          <a:effectLst/>
                        </a:rPr>
                        <a:t>метод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err="1" smtClean="0">
                          <a:effectLst/>
                        </a:rPr>
                        <a:t>Призначення</a:t>
                      </a:r>
                      <a:r>
                        <a:rPr lang="ru-RU" sz="2200" b="1" dirty="0" smtClean="0">
                          <a:effectLst/>
                        </a:rPr>
                        <a:t> </a:t>
                      </a:r>
                      <a:endParaRPr lang="ru-RU" sz="2200" b="1" dirty="0">
                        <a:effectLst/>
                      </a:endParaRP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855">
                <a:tc>
                  <a:txBody>
                    <a:bodyPr/>
                    <a:lstStyle/>
                    <a:p>
                      <a:r>
                        <a:rPr lang="en-GB" sz="2200" b="1" dirty="0">
                          <a:effectLst/>
                        </a:rPr>
                        <a:t>S = '</a:t>
                      </a:r>
                      <a:r>
                        <a:rPr lang="en-GB" sz="2200" b="1" dirty="0" err="1">
                          <a:effectLst/>
                        </a:rPr>
                        <a:t>str</a:t>
                      </a:r>
                      <a:r>
                        <a:rPr lang="en-GB" sz="2200" b="1" dirty="0">
                          <a:effectLst/>
                        </a:rPr>
                        <a:t>'; S = "</a:t>
                      </a:r>
                      <a:r>
                        <a:rPr lang="en-GB" sz="2200" b="1" dirty="0" err="1">
                          <a:effectLst/>
                        </a:rPr>
                        <a:t>str</a:t>
                      </a:r>
                      <a:r>
                        <a:rPr lang="en-GB" sz="2200" b="1" dirty="0">
                          <a:effectLst/>
                        </a:rPr>
                        <a:t>"; </a:t>
                      </a:r>
                      <a:endParaRPr lang="uk-UA" sz="2200" b="1" dirty="0" smtClean="0">
                        <a:effectLst/>
                      </a:endParaRPr>
                    </a:p>
                    <a:p>
                      <a:r>
                        <a:rPr lang="en-GB" sz="2200" b="1" dirty="0" smtClean="0">
                          <a:effectLst/>
                        </a:rPr>
                        <a:t>S </a:t>
                      </a:r>
                      <a:r>
                        <a:rPr lang="en-GB" sz="2200" b="1" dirty="0">
                          <a:effectLst/>
                        </a:rPr>
                        <a:t>= '''</a:t>
                      </a:r>
                      <a:r>
                        <a:rPr lang="en-GB" sz="2200" b="1" dirty="0" err="1">
                          <a:effectLst/>
                        </a:rPr>
                        <a:t>str</a:t>
                      </a:r>
                      <a:r>
                        <a:rPr lang="en-GB" sz="2200" b="1" dirty="0">
                          <a:effectLst/>
                        </a:rPr>
                        <a:t>'''; S = """</a:t>
                      </a:r>
                      <a:r>
                        <a:rPr lang="en-GB" sz="2200" b="1" dirty="0" err="1">
                          <a:effectLst/>
                        </a:rPr>
                        <a:t>str</a:t>
                      </a:r>
                      <a:r>
                        <a:rPr lang="en-GB" sz="2200" b="1" dirty="0">
                          <a:effectLst/>
                        </a:rPr>
                        <a:t>"""</a:t>
                      </a:r>
                      <a:endParaRPr lang="en-GB" sz="2200" dirty="0">
                        <a:effectLst/>
                      </a:endParaRP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Літерали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рядків</a:t>
                      </a:r>
                      <a:endParaRPr lang="ru-RU" sz="2200" dirty="0">
                        <a:effectLst/>
                      </a:endParaRP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855">
                <a:tc>
                  <a:txBody>
                    <a:bodyPr/>
                    <a:lstStyle/>
                    <a:p>
                      <a:r>
                        <a:rPr lang="en-GB" sz="2200" b="1">
                          <a:effectLst/>
                        </a:rPr>
                        <a:t>S = "s\np\ta\nbbb"</a:t>
                      </a:r>
                      <a:endParaRPr lang="en-GB" sz="2200">
                        <a:effectLst/>
                      </a:endParaRP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 err="1" smtClean="0">
                          <a:effectLst/>
                        </a:rPr>
                        <a:t>Екрановані</a:t>
                      </a:r>
                      <a:r>
                        <a:rPr lang="ru-RU" sz="2200" dirty="0" smtClean="0">
                          <a:effectLst/>
                        </a:rPr>
                        <a:t>  </a:t>
                      </a:r>
                      <a:r>
                        <a:rPr lang="ru-RU" sz="2200" dirty="0" err="1" smtClean="0">
                          <a:effectLst/>
                        </a:rPr>
                        <a:t>послідовності</a:t>
                      </a:r>
                      <a:endParaRPr lang="ru-RU" sz="2200" dirty="0">
                        <a:effectLst/>
                      </a:endParaRP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855">
                <a:tc>
                  <a:txBody>
                    <a:bodyPr/>
                    <a:lstStyle/>
                    <a:p>
                      <a:r>
                        <a:rPr lang="en-GB" sz="2200" b="1">
                          <a:effectLst/>
                        </a:rPr>
                        <a:t>S = r"C:\temp\new"</a:t>
                      </a:r>
                      <a:endParaRPr lang="en-GB" sz="2200">
                        <a:effectLst/>
                      </a:endParaRP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 err="1" smtClean="0">
                          <a:effectLst/>
                        </a:rPr>
                        <a:t>Неформатовані</a:t>
                      </a:r>
                      <a:r>
                        <a:rPr lang="ru-RU" sz="2200" dirty="0" smtClean="0">
                          <a:effectLst/>
                        </a:rPr>
                        <a:t> рядки (</a:t>
                      </a:r>
                      <a:r>
                        <a:rPr lang="ru-RU" sz="2200" dirty="0" err="1" smtClean="0">
                          <a:effectLst/>
                        </a:rPr>
                        <a:t>пригнічують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екранування</a:t>
                      </a:r>
                      <a:r>
                        <a:rPr lang="ru-RU" sz="2200" dirty="0" smtClean="0">
                          <a:effectLst/>
                        </a:rPr>
                        <a:t>)</a:t>
                      </a:r>
                      <a:endParaRPr lang="ru-RU" sz="2200" dirty="0">
                        <a:effectLst/>
                      </a:endParaRP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448">
                <a:tc>
                  <a:txBody>
                    <a:bodyPr/>
                    <a:lstStyle/>
                    <a:p>
                      <a:r>
                        <a:rPr lang="en-GB" sz="2200" b="1">
                          <a:effectLst/>
                        </a:rPr>
                        <a:t>S = b"byte"</a:t>
                      </a:r>
                      <a:endParaRPr lang="en-GB" sz="2200">
                        <a:effectLst/>
                      </a:endParaRP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 smtClean="0">
                          <a:effectLst/>
                        </a:rPr>
                        <a:t>Рядок </a:t>
                      </a:r>
                      <a:r>
                        <a:rPr lang="ru-RU" sz="2200" dirty="0" err="1" smtClean="0">
                          <a:effectLst/>
                        </a:rPr>
                        <a:t>байтів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endParaRPr lang="ru-RU" sz="2200" dirty="0">
                        <a:effectLst/>
                      </a:endParaRP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855">
                <a:tc>
                  <a:txBody>
                    <a:bodyPr/>
                    <a:lstStyle/>
                    <a:p>
                      <a:r>
                        <a:rPr lang="en-GB" sz="2200" b="1">
                          <a:effectLst/>
                        </a:rPr>
                        <a:t>S1 + S2</a:t>
                      </a:r>
                      <a:endParaRPr lang="en-GB" sz="2200">
                        <a:effectLst/>
                      </a:endParaRP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 err="1" smtClean="0">
                          <a:effectLst/>
                        </a:rPr>
                        <a:t>Конкатенація</a:t>
                      </a:r>
                      <a:r>
                        <a:rPr lang="ru-RU" sz="2200" dirty="0" smtClean="0">
                          <a:effectLst/>
                        </a:rPr>
                        <a:t> (</a:t>
                      </a:r>
                      <a:r>
                        <a:rPr lang="ru-RU" sz="2200" dirty="0" err="1" smtClean="0">
                          <a:effectLst/>
                        </a:rPr>
                        <a:t>додавання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рядків</a:t>
                      </a:r>
                      <a:r>
                        <a:rPr lang="ru-RU" sz="2200" dirty="0" smtClean="0">
                          <a:effectLst/>
                        </a:rPr>
                        <a:t>)</a:t>
                      </a:r>
                      <a:endParaRPr lang="ru-RU" sz="2200" dirty="0">
                        <a:effectLst/>
                      </a:endParaRP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448">
                <a:tc>
                  <a:txBody>
                    <a:bodyPr/>
                    <a:lstStyle/>
                    <a:p>
                      <a:r>
                        <a:rPr lang="en-GB" sz="2200" b="1">
                          <a:effectLst/>
                        </a:rPr>
                        <a:t>S1 * 3</a:t>
                      </a:r>
                      <a:endParaRPr lang="en-GB" sz="2200">
                        <a:effectLst/>
                      </a:endParaRP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 err="1" smtClean="0">
                          <a:effectLst/>
                        </a:rPr>
                        <a:t>Повторення</a:t>
                      </a:r>
                      <a:r>
                        <a:rPr lang="ru-RU" sz="2200" dirty="0" smtClean="0">
                          <a:effectLst/>
                        </a:rPr>
                        <a:t> рядка </a:t>
                      </a:r>
                      <a:endParaRPr lang="ru-RU" sz="2200" dirty="0">
                        <a:effectLst/>
                      </a:endParaRP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448">
                <a:tc>
                  <a:txBody>
                    <a:bodyPr/>
                    <a:lstStyle/>
                    <a:p>
                      <a:r>
                        <a:rPr lang="en-GB" sz="2200" b="1">
                          <a:effectLst/>
                        </a:rPr>
                        <a:t>S[i]</a:t>
                      </a:r>
                      <a:endParaRPr lang="en-GB" sz="2200">
                        <a:effectLst/>
                      </a:endParaRP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 err="1" smtClean="0">
                          <a:effectLst/>
                        </a:rPr>
                        <a:t>Звернення</a:t>
                      </a:r>
                      <a:r>
                        <a:rPr lang="ru-RU" sz="2200" dirty="0" smtClean="0">
                          <a:effectLst/>
                        </a:rPr>
                        <a:t> за </a:t>
                      </a:r>
                      <a:r>
                        <a:rPr lang="ru-RU" sz="2200" dirty="0" err="1" smtClean="0">
                          <a:effectLst/>
                        </a:rPr>
                        <a:t>індексом</a:t>
                      </a:r>
                      <a:endParaRPr lang="ru-RU" sz="2200" dirty="0">
                        <a:effectLst/>
                      </a:endParaRP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448">
                <a:tc>
                  <a:txBody>
                    <a:bodyPr/>
                    <a:lstStyle/>
                    <a:p>
                      <a:r>
                        <a:rPr lang="en-GB" sz="2200" b="1" dirty="0">
                          <a:effectLst/>
                        </a:rPr>
                        <a:t>S[</a:t>
                      </a:r>
                      <a:r>
                        <a:rPr lang="en-GB" sz="2200" b="1" dirty="0" err="1">
                          <a:effectLst/>
                        </a:rPr>
                        <a:t>i:j:step</a:t>
                      </a:r>
                      <a:r>
                        <a:rPr lang="en-GB" sz="2200" b="1" dirty="0">
                          <a:effectLst/>
                        </a:rPr>
                        <a:t>]</a:t>
                      </a:r>
                      <a:endParaRPr lang="en-GB" sz="2200" dirty="0">
                        <a:effectLst/>
                      </a:endParaRP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 err="1" smtClean="0">
                          <a:effectLst/>
                        </a:rPr>
                        <a:t>Витяг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зрізу</a:t>
                      </a:r>
                      <a:endParaRPr lang="ru-RU" sz="2200" dirty="0">
                        <a:effectLst/>
                      </a:endParaRP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448">
                <a:tc>
                  <a:txBody>
                    <a:bodyPr/>
                    <a:lstStyle/>
                    <a:p>
                      <a:r>
                        <a:rPr lang="en-GB" sz="2200" b="1">
                          <a:effectLst/>
                        </a:rPr>
                        <a:t>len</a:t>
                      </a:r>
                      <a:r>
                        <a:rPr lang="en-GB" sz="2200">
                          <a:effectLst/>
                        </a:rPr>
                        <a:t>(S)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 err="1" smtClean="0">
                          <a:effectLst/>
                        </a:rPr>
                        <a:t>Довжина</a:t>
                      </a:r>
                      <a:r>
                        <a:rPr lang="ru-RU" sz="2200" dirty="0" smtClean="0">
                          <a:effectLst/>
                        </a:rPr>
                        <a:t> рядка</a:t>
                      </a:r>
                      <a:endParaRPr lang="ru-RU" sz="2200" dirty="0">
                        <a:effectLst/>
                      </a:endParaRP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1264">
                <a:tc>
                  <a:txBody>
                    <a:bodyPr/>
                    <a:lstStyle/>
                    <a:p>
                      <a:r>
                        <a:rPr lang="en-GB" sz="2200" b="1" dirty="0" err="1">
                          <a:effectLst/>
                        </a:rPr>
                        <a:t>S.find</a:t>
                      </a:r>
                      <a:r>
                        <a:rPr lang="en-GB" sz="2200" dirty="0">
                          <a:effectLst/>
                        </a:rPr>
                        <a:t>(</a:t>
                      </a:r>
                      <a:r>
                        <a:rPr lang="en-GB" sz="2200" dirty="0" err="1">
                          <a:effectLst/>
                        </a:rPr>
                        <a:t>str</a:t>
                      </a:r>
                      <a:r>
                        <a:rPr lang="en-GB" sz="2200" dirty="0">
                          <a:effectLst/>
                        </a:rPr>
                        <a:t>, [start],[end])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 err="1" smtClean="0">
                          <a:effectLst/>
                        </a:rPr>
                        <a:t>Пошук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підрядка</a:t>
                      </a:r>
                      <a:r>
                        <a:rPr lang="ru-RU" sz="2200" dirty="0" smtClean="0">
                          <a:effectLst/>
                        </a:rPr>
                        <a:t> в рядку. </a:t>
                      </a:r>
                      <a:r>
                        <a:rPr lang="ru-RU" sz="2200" dirty="0" err="1" smtClean="0">
                          <a:effectLst/>
                        </a:rPr>
                        <a:t>Повертає</a:t>
                      </a:r>
                      <a:r>
                        <a:rPr lang="ru-RU" sz="2200" dirty="0" smtClean="0">
                          <a:effectLst/>
                        </a:rPr>
                        <a:t> номер </a:t>
                      </a:r>
                      <a:r>
                        <a:rPr lang="ru-RU" sz="2200" dirty="0" err="1" smtClean="0">
                          <a:effectLst/>
                        </a:rPr>
                        <a:t>першого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входження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або</a:t>
                      </a:r>
                      <a:r>
                        <a:rPr lang="ru-RU" sz="2200" dirty="0" smtClean="0">
                          <a:effectLst/>
                        </a:rPr>
                        <a:t> -1</a:t>
                      </a:r>
                      <a:endParaRPr lang="ru-RU" sz="2200" dirty="0">
                        <a:effectLst/>
                      </a:endParaRP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4671">
                <a:tc>
                  <a:txBody>
                    <a:bodyPr/>
                    <a:lstStyle/>
                    <a:p>
                      <a:r>
                        <a:rPr lang="en-GB" sz="2200" b="1">
                          <a:effectLst/>
                        </a:rPr>
                        <a:t>S.rfind</a:t>
                      </a:r>
                      <a:r>
                        <a:rPr lang="en-GB" sz="2200">
                          <a:effectLst/>
                        </a:rPr>
                        <a:t>(str, [start],[end])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 err="1" smtClean="0">
                          <a:effectLst/>
                        </a:rPr>
                        <a:t>Пошук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підрядка</a:t>
                      </a:r>
                      <a:r>
                        <a:rPr lang="ru-RU" sz="2200" dirty="0" smtClean="0">
                          <a:effectLst/>
                        </a:rPr>
                        <a:t> в рядку. </a:t>
                      </a:r>
                      <a:r>
                        <a:rPr lang="ru-RU" sz="2200" dirty="0" err="1" smtClean="0">
                          <a:effectLst/>
                        </a:rPr>
                        <a:t>Повертає</a:t>
                      </a:r>
                      <a:r>
                        <a:rPr lang="ru-RU" sz="2200" dirty="0" smtClean="0">
                          <a:effectLst/>
                        </a:rPr>
                        <a:t> номер </a:t>
                      </a:r>
                      <a:r>
                        <a:rPr lang="ru-RU" sz="2200" dirty="0" err="1" smtClean="0">
                          <a:effectLst/>
                        </a:rPr>
                        <a:t>останнього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входження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або</a:t>
                      </a:r>
                      <a:r>
                        <a:rPr lang="ru-RU" sz="2200" dirty="0" smtClean="0">
                          <a:effectLst/>
                        </a:rPr>
                        <a:t> -1</a:t>
                      </a:r>
                      <a:endParaRPr lang="ru-RU" sz="2200" dirty="0">
                        <a:effectLst/>
                      </a:endParaRP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0" y="11639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Функції</a:t>
            </a:r>
            <a:r>
              <a:rPr lang="ru-RU" sz="3600" b="1" dirty="0"/>
              <a:t> і </a:t>
            </a:r>
            <a:r>
              <a:rPr lang="ru-RU" sz="3600" b="1" dirty="0" err="1"/>
              <a:t>методи</a:t>
            </a:r>
            <a:r>
              <a:rPr lang="ru-RU" sz="3600" b="1" dirty="0"/>
              <a:t> </a:t>
            </a:r>
            <a:r>
              <a:rPr lang="ru-RU" sz="3600" b="1" dirty="0" err="1"/>
              <a:t>роботи</a:t>
            </a:r>
            <a:r>
              <a:rPr lang="ru-RU" sz="3600" b="1" dirty="0"/>
              <a:t> з рядками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338106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/>
          </p:nvPr>
        </p:nvGraphicFramePr>
        <p:xfrm>
          <a:off x="313898" y="968991"/>
          <a:ext cx="8830100" cy="5465200"/>
        </p:xfrm>
        <a:graphic>
          <a:graphicData uri="http://schemas.openxmlformats.org/drawingml/2006/table">
            <a:tbl>
              <a:tblPr/>
              <a:tblGrid>
                <a:gridCol w="3098040"/>
                <a:gridCol w="5732060"/>
              </a:tblGrid>
              <a:tr h="44448">
                <a:tc>
                  <a:txBody>
                    <a:bodyPr/>
                    <a:lstStyle/>
                    <a:p>
                      <a:r>
                        <a:rPr lang="ru-RU" sz="2200" b="1" dirty="0">
                          <a:effectLst/>
                        </a:rPr>
                        <a:t>Функция или метод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1">
                          <a:effectLst/>
                        </a:rPr>
                        <a:t>Назначение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4671">
                <a:tc>
                  <a:txBody>
                    <a:bodyPr/>
                    <a:lstStyle/>
                    <a:p>
                      <a:r>
                        <a:rPr lang="en-GB" sz="2200" b="1" dirty="0" err="1">
                          <a:effectLst/>
                        </a:rPr>
                        <a:t>S.index</a:t>
                      </a:r>
                      <a:r>
                        <a:rPr lang="en-GB" sz="2200" dirty="0">
                          <a:effectLst/>
                        </a:rPr>
                        <a:t>(</a:t>
                      </a:r>
                      <a:r>
                        <a:rPr lang="en-GB" sz="2200" dirty="0" err="1">
                          <a:effectLst/>
                        </a:rPr>
                        <a:t>str</a:t>
                      </a:r>
                      <a:r>
                        <a:rPr lang="en-GB" sz="2200" dirty="0">
                          <a:effectLst/>
                        </a:rPr>
                        <a:t>, [start],[end])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>
                          <a:effectLst/>
                        </a:rPr>
                        <a:t>Поиск подстроки в строке. Возвращает номер первого вхождения или вызывает ValueError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4671">
                <a:tc>
                  <a:txBody>
                    <a:bodyPr/>
                    <a:lstStyle/>
                    <a:p>
                      <a:r>
                        <a:rPr lang="en-GB" sz="2200" b="1">
                          <a:effectLst/>
                        </a:rPr>
                        <a:t>S.rindex</a:t>
                      </a:r>
                      <a:r>
                        <a:rPr lang="en-GB" sz="2200">
                          <a:effectLst/>
                        </a:rPr>
                        <a:t>(str, [start],[end])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Поиск подстроки в строке. Возвращает номер последнего вхождения или вызывает </a:t>
                      </a:r>
                      <a:r>
                        <a:rPr lang="ru-RU" sz="2200" dirty="0" err="1">
                          <a:effectLst/>
                        </a:rPr>
                        <a:t>ValueError</a:t>
                      </a:r>
                      <a:endParaRPr lang="ru-RU" sz="2200" dirty="0">
                        <a:effectLst/>
                      </a:endParaRP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448">
                <a:tc>
                  <a:txBody>
                    <a:bodyPr/>
                    <a:lstStyle/>
                    <a:p>
                      <a:r>
                        <a:rPr lang="en-GB" sz="2200" b="1">
                          <a:effectLst/>
                        </a:rPr>
                        <a:t>S.replace</a:t>
                      </a:r>
                      <a:r>
                        <a:rPr lang="en-GB" sz="2200">
                          <a:effectLst/>
                        </a:rPr>
                        <a:t>(</a:t>
                      </a:r>
                      <a:r>
                        <a:rPr lang="ru-RU" sz="2200">
                          <a:effectLst/>
                        </a:rPr>
                        <a:t>шаблон, замена)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>
                          <a:effectLst/>
                        </a:rPr>
                        <a:t>Замена шаблона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855">
                <a:tc>
                  <a:txBody>
                    <a:bodyPr/>
                    <a:lstStyle/>
                    <a:p>
                      <a:r>
                        <a:rPr lang="en-GB" sz="2200" b="1">
                          <a:effectLst/>
                        </a:rPr>
                        <a:t>S.split</a:t>
                      </a:r>
                      <a:r>
                        <a:rPr lang="en-GB" sz="2200">
                          <a:effectLst/>
                        </a:rPr>
                        <a:t>(</a:t>
                      </a:r>
                      <a:r>
                        <a:rPr lang="ru-RU" sz="2200">
                          <a:effectLst/>
                        </a:rPr>
                        <a:t>символ)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448">
                <a:tc>
                  <a:txBody>
                    <a:bodyPr/>
                    <a:lstStyle/>
                    <a:p>
                      <a:r>
                        <a:rPr lang="en-GB" sz="2200" b="1" dirty="0" err="1">
                          <a:effectLst/>
                        </a:rPr>
                        <a:t>S.isdigit</a:t>
                      </a:r>
                      <a:r>
                        <a:rPr lang="en-GB" sz="2200" dirty="0">
                          <a:effectLst/>
                        </a:rPr>
                        <a:t>()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Состоит ли строка из цифр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448">
                <a:tc>
                  <a:txBody>
                    <a:bodyPr/>
                    <a:lstStyle/>
                    <a:p>
                      <a:r>
                        <a:rPr lang="en-GB" sz="2200" b="1" dirty="0" err="1">
                          <a:effectLst/>
                        </a:rPr>
                        <a:t>S.isalpha</a:t>
                      </a:r>
                      <a:r>
                        <a:rPr lang="en-GB" sz="2200" dirty="0">
                          <a:effectLst/>
                        </a:rPr>
                        <a:t>()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>
                          <a:effectLst/>
                        </a:rPr>
                        <a:t>Состоит ли строка из букв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855">
                <a:tc>
                  <a:txBody>
                    <a:bodyPr/>
                    <a:lstStyle/>
                    <a:p>
                      <a:r>
                        <a:rPr lang="en-GB" sz="2200" b="1" dirty="0" err="1">
                          <a:effectLst/>
                        </a:rPr>
                        <a:t>S.isalnum</a:t>
                      </a:r>
                      <a:r>
                        <a:rPr lang="en-GB" sz="2200" dirty="0">
                          <a:effectLst/>
                        </a:rPr>
                        <a:t>()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>
                          <a:effectLst/>
                        </a:rPr>
                        <a:t>Состоит ли строка из цифр или букв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855">
                <a:tc>
                  <a:txBody>
                    <a:bodyPr/>
                    <a:lstStyle/>
                    <a:p>
                      <a:r>
                        <a:rPr lang="en-GB" sz="2200" b="1">
                          <a:effectLst/>
                        </a:rPr>
                        <a:t>S.islower</a:t>
                      </a:r>
                      <a:r>
                        <a:rPr lang="en-GB" sz="2200">
                          <a:effectLst/>
                        </a:rPr>
                        <a:t>()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>
                          <a:effectLst/>
                        </a:rPr>
                        <a:t>Состоит ли строка из символов в нижнем регистре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855">
                <a:tc>
                  <a:txBody>
                    <a:bodyPr/>
                    <a:lstStyle/>
                    <a:p>
                      <a:r>
                        <a:rPr lang="en-GB" sz="2200" b="1">
                          <a:effectLst/>
                        </a:rPr>
                        <a:t>S.isupper</a:t>
                      </a:r>
                      <a:r>
                        <a:rPr lang="en-GB" sz="2200">
                          <a:effectLst/>
                        </a:rPr>
                        <a:t>()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Состоит ли строка из символов в верхнем регистре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0" y="11639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Функції</a:t>
            </a:r>
            <a:r>
              <a:rPr lang="ru-RU" sz="3600" b="1" dirty="0"/>
              <a:t> і </a:t>
            </a:r>
            <a:r>
              <a:rPr lang="ru-RU" sz="3600" b="1" dirty="0" err="1"/>
              <a:t>методи</a:t>
            </a:r>
            <a:r>
              <a:rPr lang="ru-RU" sz="3600" b="1" dirty="0"/>
              <a:t> </a:t>
            </a:r>
            <a:r>
              <a:rPr lang="ru-RU" sz="3600" b="1" dirty="0" err="1"/>
              <a:t>роботи</a:t>
            </a:r>
            <a:r>
              <a:rPr lang="ru-RU" sz="3600" b="1" dirty="0"/>
              <a:t> з рядками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115796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/>
          </p:nvPr>
        </p:nvGraphicFramePr>
        <p:xfrm>
          <a:off x="72572" y="968991"/>
          <a:ext cx="9071427" cy="6155904"/>
        </p:xfrm>
        <a:graphic>
          <a:graphicData uri="http://schemas.openxmlformats.org/drawingml/2006/table">
            <a:tbl>
              <a:tblPr/>
              <a:tblGrid>
                <a:gridCol w="3025471"/>
                <a:gridCol w="6045956"/>
              </a:tblGrid>
              <a:tr h="44448">
                <a:tc>
                  <a:txBody>
                    <a:bodyPr/>
                    <a:lstStyle/>
                    <a:p>
                      <a:r>
                        <a:rPr lang="ru-RU" sz="2200" b="1" dirty="0">
                          <a:effectLst/>
                        </a:rPr>
                        <a:t>Функция или метод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1">
                          <a:effectLst/>
                        </a:rPr>
                        <a:t>Назначение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1712">
                <a:tc>
                  <a:txBody>
                    <a:bodyPr/>
                    <a:lstStyle/>
                    <a:p>
                      <a:r>
                        <a:rPr lang="en-GB" sz="2200" b="1" dirty="0" err="1">
                          <a:effectLst/>
                        </a:rPr>
                        <a:t>S.isspace</a:t>
                      </a:r>
                      <a:r>
                        <a:rPr lang="en-GB" sz="2200" dirty="0">
                          <a:effectLst/>
                        </a:rPr>
                        <a:t>()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Состоит ли строка из неотображаемых символов (пробел, символ перевода страницы ('\f'), "новая строка" ('\n'), "перевод каретки" ('\r'), "горизонтальная табуляция" ('\t') и "вертикальная табуляция" ('\v'))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855">
                <a:tc>
                  <a:txBody>
                    <a:bodyPr/>
                    <a:lstStyle/>
                    <a:p>
                      <a:r>
                        <a:rPr lang="en-GB" sz="2200" b="1">
                          <a:effectLst/>
                        </a:rPr>
                        <a:t>S.istitle</a:t>
                      </a:r>
                      <a:r>
                        <a:rPr lang="en-GB" sz="2200">
                          <a:effectLst/>
                        </a:rPr>
                        <a:t>()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>
                          <a:effectLst/>
                        </a:rPr>
                        <a:t>Начинаются ли слова в строке с заглавной буквы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855">
                <a:tc>
                  <a:txBody>
                    <a:bodyPr/>
                    <a:lstStyle/>
                    <a:p>
                      <a:r>
                        <a:rPr lang="en-GB" sz="2200" b="1">
                          <a:effectLst/>
                        </a:rPr>
                        <a:t>S.upper</a:t>
                      </a:r>
                      <a:r>
                        <a:rPr lang="en-GB" sz="2200">
                          <a:effectLst/>
                        </a:rPr>
                        <a:t>()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>
                          <a:effectLst/>
                        </a:rPr>
                        <a:t>Преобразование строки к верхнему регистру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855">
                <a:tc>
                  <a:txBody>
                    <a:bodyPr/>
                    <a:lstStyle/>
                    <a:p>
                      <a:r>
                        <a:rPr lang="en-GB" sz="2200" b="1">
                          <a:effectLst/>
                        </a:rPr>
                        <a:t>S.lower</a:t>
                      </a:r>
                      <a:r>
                        <a:rPr lang="en-GB" sz="2200">
                          <a:effectLst/>
                        </a:rPr>
                        <a:t>()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>
                          <a:effectLst/>
                        </a:rPr>
                        <a:t>Преобразование строки к нижнему регистру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855">
                <a:tc>
                  <a:txBody>
                    <a:bodyPr/>
                    <a:lstStyle/>
                    <a:p>
                      <a:r>
                        <a:rPr lang="en-GB" sz="2200" b="1">
                          <a:effectLst/>
                        </a:rPr>
                        <a:t>S.startswith</a:t>
                      </a:r>
                      <a:r>
                        <a:rPr lang="en-GB" sz="2200">
                          <a:effectLst/>
                        </a:rPr>
                        <a:t>(str)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>
                          <a:effectLst/>
                        </a:rPr>
                        <a:t>Начинается ли строка S с шаблона str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855">
                <a:tc>
                  <a:txBody>
                    <a:bodyPr/>
                    <a:lstStyle/>
                    <a:p>
                      <a:r>
                        <a:rPr lang="en-GB" sz="2200" b="1">
                          <a:effectLst/>
                        </a:rPr>
                        <a:t>S.endswith</a:t>
                      </a:r>
                      <a:r>
                        <a:rPr lang="en-GB" sz="2200">
                          <a:effectLst/>
                        </a:rPr>
                        <a:t>(str)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>
                          <a:effectLst/>
                        </a:rPr>
                        <a:t>Заканчивается ли строка S шаблоном str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855">
                <a:tc>
                  <a:txBody>
                    <a:bodyPr/>
                    <a:lstStyle/>
                    <a:p>
                      <a:r>
                        <a:rPr lang="en-GB" sz="2200" b="1">
                          <a:effectLst/>
                        </a:rPr>
                        <a:t>S.join</a:t>
                      </a:r>
                      <a:r>
                        <a:rPr lang="en-GB" sz="2200">
                          <a:effectLst/>
                        </a:rPr>
                        <a:t>(</a:t>
                      </a:r>
                      <a:r>
                        <a:rPr lang="ru-RU" sz="2200">
                          <a:effectLst/>
                        </a:rPr>
                        <a:t>список)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>
                          <a:effectLst/>
                        </a:rPr>
                        <a:t>Сборка строки из списка с разделителем S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448">
                <a:tc>
                  <a:txBody>
                    <a:bodyPr/>
                    <a:lstStyle/>
                    <a:p>
                      <a:r>
                        <a:rPr lang="en-GB" sz="2200" b="1">
                          <a:effectLst/>
                        </a:rPr>
                        <a:t>ord</a:t>
                      </a:r>
                      <a:r>
                        <a:rPr lang="en-GB" sz="2200">
                          <a:effectLst/>
                        </a:rPr>
                        <a:t>(</a:t>
                      </a:r>
                      <a:r>
                        <a:rPr lang="ru-RU" sz="2200">
                          <a:effectLst/>
                        </a:rPr>
                        <a:t>символ)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>
                          <a:effectLst/>
                        </a:rPr>
                        <a:t>Символ в его код ASCII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448">
                <a:tc>
                  <a:txBody>
                    <a:bodyPr/>
                    <a:lstStyle/>
                    <a:p>
                      <a:r>
                        <a:rPr lang="en-GB" sz="2200" b="1">
                          <a:effectLst/>
                        </a:rPr>
                        <a:t>chr</a:t>
                      </a:r>
                      <a:r>
                        <a:rPr lang="en-GB" sz="2200">
                          <a:effectLst/>
                        </a:rPr>
                        <a:t>(</a:t>
                      </a:r>
                      <a:r>
                        <a:rPr lang="ru-RU" sz="2200">
                          <a:effectLst/>
                        </a:rPr>
                        <a:t>число)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>
                          <a:effectLst/>
                        </a:rPr>
                        <a:t>Код </a:t>
                      </a:r>
                      <a:r>
                        <a:rPr lang="en-GB" sz="2200">
                          <a:effectLst/>
                        </a:rPr>
                        <a:t>ASCII </a:t>
                      </a:r>
                      <a:r>
                        <a:rPr lang="ru-RU" sz="2200">
                          <a:effectLst/>
                        </a:rPr>
                        <a:t>в символ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1264">
                <a:tc>
                  <a:txBody>
                    <a:bodyPr/>
                    <a:lstStyle/>
                    <a:p>
                      <a:r>
                        <a:rPr lang="en-GB" sz="2200" b="1">
                          <a:effectLst/>
                        </a:rPr>
                        <a:t>S.capitalize</a:t>
                      </a:r>
                      <a:r>
                        <a:rPr lang="en-GB" sz="2200">
                          <a:effectLst/>
                        </a:rPr>
                        <a:t>()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>
                          <a:effectLst/>
                        </a:rPr>
                        <a:t>Переводит первый символ строки в верхний регистр, а все остальные в нижний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4671">
                <a:tc>
                  <a:txBody>
                    <a:bodyPr/>
                    <a:lstStyle/>
                    <a:p>
                      <a:r>
                        <a:rPr lang="en-GB" sz="2200" b="1">
                          <a:effectLst/>
                        </a:rPr>
                        <a:t>S.center</a:t>
                      </a:r>
                      <a:r>
                        <a:rPr lang="en-GB" sz="2200">
                          <a:effectLst/>
                        </a:rPr>
                        <a:t>(width, [fill])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Возвращает </a:t>
                      </a:r>
                      <a:r>
                        <a:rPr lang="ru-RU" sz="2200" dirty="0" err="1">
                          <a:effectLst/>
                        </a:rPr>
                        <a:t>отцентрованную</a:t>
                      </a:r>
                      <a:r>
                        <a:rPr lang="ru-RU" sz="2200" dirty="0">
                          <a:effectLst/>
                        </a:rPr>
                        <a:t> строку, по краям которой стоит символ </a:t>
                      </a:r>
                      <a:r>
                        <a:rPr lang="ru-RU" sz="2200" dirty="0" err="1">
                          <a:effectLst/>
                        </a:rPr>
                        <a:t>fill</a:t>
                      </a:r>
                      <a:r>
                        <a:rPr lang="ru-RU" sz="2200" dirty="0">
                          <a:effectLst/>
                        </a:rPr>
                        <a:t> (пробел по умолчанию)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0" y="11639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Функції</a:t>
            </a:r>
            <a:r>
              <a:rPr lang="ru-RU" sz="3600" b="1" dirty="0"/>
              <a:t> і </a:t>
            </a:r>
            <a:r>
              <a:rPr lang="ru-RU" sz="3600" b="1" dirty="0" err="1"/>
              <a:t>методи</a:t>
            </a:r>
            <a:r>
              <a:rPr lang="ru-RU" sz="3600" b="1" dirty="0"/>
              <a:t> </a:t>
            </a:r>
            <a:r>
              <a:rPr lang="ru-RU" sz="3600" b="1" dirty="0" err="1"/>
              <a:t>роботи</a:t>
            </a:r>
            <a:r>
              <a:rPr lang="ru-RU" sz="3600" b="1" dirty="0"/>
              <a:t> з рядками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420973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/>
          </p:nvPr>
        </p:nvGraphicFramePr>
        <p:xfrm>
          <a:off x="163773" y="968991"/>
          <a:ext cx="8980225" cy="6105544"/>
        </p:xfrm>
        <a:graphic>
          <a:graphicData uri="http://schemas.openxmlformats.org/drawingml/2006/table">
            <a:tbl>
              <a:tblPr/>
              <a:tblGrid>
                <a:gridCol w="2831478"/>
                <a:gridCol w="6148747"/>
              </a:tblGrid>
              <a:tr h="44448">
                <a:tc>
                  <a:txBody>
                    <a:bodyPr/>
                    <a:lstStyle/>
                    <a:p>
                      <a:r>
                        <a:rPr lang="ru-RU" sz="2200" b="1" dirty="0">
                          <a:effectLst/>
                        </a:rPr>
                        <a:t>Функция или метод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1">
                          <a:effectLst/>
                        </a:rPr>
                        <a:t>Назначение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1488">
                <a:tc>
                  <a:txBody>
                    <a:bodyPr/>
                    <a:lstStyle/>
                    <a:p>
                      <a:r>
                        <a:rPr lang="en-GB" sz="2200" b="1" dirty="0" err="1">
                          <a:effectLst/>
                        </a:rPr>
                        <a:t>S.count</a:t>
                      </a:r>
                      <a:r>
                        <a:rPr lang="en-GB" sz="2200" dirty="0">
                          <a:effectLst/>
                        </a:rPr>
                        <a:t>(</a:t>
                      </a:r>
                      <a:r>
                        <a:rPr lang="en-GB" sz="2200" dirty="0" err="1">
                          <a:effectLst/>
                        </a:rPr>
                        <a:t>str</a:t>
                      </a:r>
                      <a:r>
                        <a:rPr lang="en-GB" sz="2200" dirty="0">
                          <a:effectLst/>
                        </a:rPr>
                        <a:t>, [start],[end])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>
                          <a:effectLst/>
                        </a:rPr>
                        <a:t>Возвращает количество непересекающихся вхождений подстроки в диапазоне [начало, конец] (0 и длина строки по умолчанию)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1712">
                <a:tc>
                  <a:txBody>
                    <a:bodyPr/>
                    <a:lstStyle/>
                    <a:p>
                      <a:r>
                        <a:rPr lang="en-GB" sz="2200" b="1">
                          <a:effectLst/>
                        </a:rPr>
                        <a:t>S.expandtabs</a:t>
                      </a:r>
                      <a:r>
                        <a:rPr lang="en-GB" sz="2200">
                          <a:effectLst/>
                        </a:rPr>
                        <a:t>([tabsize])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>
                          <a:effectLst/>
                        </a:rPr>
                        <a:t>Возвращает копию строки, в которой все символы табуляции заменяются одним или несколькими пробелами, в зависимости от текущего столбца. Если TabSize не указан, размер табуляции полагается равным 8 пробелам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855">
                <a:tc>
                  <a:txBody>
                    <a:bodyPr/>
                    <a:lstStyle/>
                    <a:p>
                      <a:r>
                        <a:rPr lang="en-GB" sz="2200" b="1">
                          <a:effectLst/>
                        </a:rPr>
                        <a:t>S.lstrip</a:t>
                      </a:r>
                      <a:r>
                        <a:rPr lang="en-GB" sz="2200">
                          <a:effectLst/>
                        </a:rPr>
                        <a:t>([chars])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>
                          <a:effectLst/>
                        </a:rPr>
                        <a:t>Удаление пробельных символов в начале строки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855">
                <a:tc>
                  <a:txBody>
                    <a:bodyPr/>
                    <a:lstStyle/>
                    <a:p>
                      <a:r>
                        <a:rPr lang="en-GB" sz="2200" b="1">
                          <a:effectLst/>
                        </a:rPr>
                        <a:t>S.rstrip</a:t>
                      </a:r>
                      <a:r>
                        <a:rPr lang="en-GB" sz="2200">
                          <a:effectLst/>
                        </a:rPr>
                        <a:t>([chars])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>
                          <a:effectLst/>
                        </a:rPr>
                        <a:t>Удаление пробельных символов в конце строки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1264">
                <a:tc>
                  <a:txBody>
                    <a:bodyPr/>
                    <a:lstStyle/>
                    <a:p>
                      <a:r>
                        <a:rPr lang="en-GB" sz="2200" b="1">
                          <a:effectLst/>
                        </a:rPr>
                        <a:t>S.strip</a:t>
                      </a:r>
                      <a:r>
                        <a:rPr lang="en-GB" sz="2200">
                          <a:effectLst/>
                        </a:rPr>
                        <a:t>([chars])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>
                          <a:effectLst/>
                        </a:rPr>
                        <a:t>Удаление пробельных символов в начале и в конце строки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1712">
                <a:tc>
                  <a:txBody>
                    <a:bodyPr/>
                    <a:lstStyle/>
                    <a:p>
                      <a:r>
                        <a:rPr lang="en-GB" sz="2200" b="1">
                          <a:effectLst/>
                        </a:rPr>
                        <a:t>S.partition</a:t>
                      </a:r>
                      <a:r>
                        <a:rPr lang="en-GB" sz="2200">
                          <a:effectLst/>
                        </a:rPr>
                        <a:t>(</a:t>
                      </a:r>
                      <a:r>
                        <a:rPr lang="ru-RU" sz="2200">
                          <a:effectLst/>
                        </a:rPr>
                        <a:t>шаблон)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Возвращает кортеж, содержащий часть перед первым шаблоном, сам шаблон, и часть после шаблона. Если шаблон не найден, возвращается кортеж, содержащий саму строку, а затем две пустых строки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0" y="11639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Функції</a:t>
            </a:r>
            <a:r>
              <a:rPr lang="ru-RU" sz="3600" b="1" dirty="0"/>
              <a:t> і </a:t>
            </a:r>
            <a:r>
              <a:rPr lang="ru-RU" sz="3600" b="1" dirty="0" err="1"/>
              <a:t>методи</a:t>
            </a:r>
            <a:r>
              <a:rPr lang="ru-RU" sz="3600" b="1" dirty="0"/>
              <a:t> </a:t>
            </a:r>
            <a:r>
              <a:rPr lang="ru-RU" sz="3600" b="1" dirty="0" err="1"/>
              <a:t>роботи</a:t>
            </a:r>
            <a:r>
              <a:rPr lang="ru-RU" sz="3600" b="1" dirty="0"/>
              <a:t> з рядками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12053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/>
          </p:nvPr>
        </p:nvGraphicFramePr>
        <p:xfrm>
          <a:off x="163773" y="968991"/>
          <a:ext cx="8980225" cy="5902256"/>
        </p:xfrm>
        <a:graphic>
          <a:graphicData uri="http://schemas.openxmlformats.org/drawingml/2006/table">
            <a:tbl>
              <a:tblPr/>
              <a:tblGrid>
                <a:gridCol w="2724570"/>
                <a:gridCol w="6255655"/>
              </a:tblGrid>
              <a:tr h="44448">
                <a:tc>
                  <a:txBody>
                    <a:bodyPr/>
                    <a:lstStyle/>
                    <a:p>
                      <a:r>
                        <a:rPr lang="ru-RU" sz="2200" b="1" dirty="0">
                          <a:effectLst/>
                        </a:rPr>
                        <a:t>Функция или метод</a:t>
                      </a:r>
                    </a:p>
                  </a:txBody>
                  <a:tcPr marL="10073" marR="10073" marT="5036" marB="5036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1">
                          <a:effectLst/>
                        </a:rPr>
                        <a:t>Назначение</a:t>
                      </a:r>
                    </a:p>
                  </a:txBody>
                  <a:tcPr marL="10073" marR="10073" marT="5036" marB="5036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1712">
                <a:tc>
                  <a:txBody>
                    <a:bodyPr/>
                    <a:lstStyle/>
                    <a:p>
                      <a:r>
                        <a:rPr lang="en-GB" sz="2000" b="1" dirty="0" err="1">
                          <a:effectLst/>
                        </a:rPr>
                        <a:t>S.rpartition</a:t>
                      </a:r>
                      <a:r>
                        <a:rPr lang="en-GB" sz="2000" dirty="0">
                          <a:effectLst/>
                        </a:rPr>
                        <a:t>(</a:t>
                      </a:r>
                      <a:r>
                        <a:rPr lang="en-GB" sz="2000" dirty="0" err="1">
                          <a:effectLst/>
                        </a:rPr>
                        <a:t>sep</a:t>
                      </a:r>
                      <a:r>
                        <a:rPr lang="en-GB" sz="2000" dirty="0">
                          <a:effectLst/>
                        </a:rPr>
                        <a:t>)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</a:rPr>
                        <a:t>Возвращает кортеж, содержащий часть перед последним шаблоном, сам шаблон, и часть после шаблона. Если шаблон не найден, возвращается кортеж, содержащий две пустых строки, а затем саму строку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1264">
                <a:tc>
                  <a:txBody>
                    <a:bodyPr/>
                    <a:lstStyle/>
                    <a:p>
                      <a:r>
                        <a:rPr lang="en-GB" sz="2000" b="1">
                          <a:effectLst/>
                        </a:rPr>
                        <a:t>S.swapcase</a:t>
                      </a:r>
                      <a:r>
                        <a:rPr lang="en-GB" sz="2000">
                          <a:effectLst/>
                        </a:rPr>
                        <a:t>()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</a:rPr>
                        <a:t>Переводит символы нижнего регистра в верхний, а верхнего – в нижний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1264">
                <a:tc>
                  <a:txBody>
                    <a:bodyPr/>
                    <a:lstStyle/>
                    <a:p>
                      <a:r>
                        <a:rPr lang="en-GB" sz="2000" b="1">
                          <a:effectLst/>
                        </a:rPr>
                        <a:t>S.title</a:t>
                      </a:r>
                      <a:r>
                        <a:rPr lang="en-GB" sz="2000">
                          <a:effectLst/>
                        </a:rPr>
                        <a:t>()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</a:rPr>
                        <a:t>Первую букву каждого слова переводит в верхний регистр, а все остальные в нижний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4671">
                <a:tc>
                  <a:txBody>
                    <a:bodyPr/>
                    <a:lstStyle/>
                    <a:p>
                      <a:r>
                        <a:rPr lang="en-GB" sz="2000" b="1">
                          <a:effectLst/>
                        </a:rPr>
                        <a:t>S.zfill</a:t>
                      </a:r>
                      <a:r>
                        <a:rPr lang="en-GB" sz="2000">
                          <a:effectLst/>
                        </a:rPr>
                        <a:t>(width)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</a:rPr>
                        <a:t>Делает длину строки не меньшей </a:t>
                      </a:r>
                      <a:r>
                        <a:rPr lang="ru-RU" sz="2000" dirty="0" err="1">
                          <a:effectLst/>
                        </a:rPr>
                        <a:t>width</a:t>
                      </a:r>
                      <a:r>
                        <a:rPr lang="ru-RU" sz="2000" dirty="0">
                          <a:effectLst/>
                        </a:rPr>
                        <a:t>, по необходимости заполняя первые символы нулями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8080">
                <a:tc>
                  <a:txBody>
                    <a:bodyPr/>
                    <a:lstStyle/>
                    <a:p>
                      <a:r>
                        <a:rPr lang="en-GB" sz="2000" b="1">
                          <a:effectLst/>
                        </a:rPr>
                        <a:t>S.ljust</a:t>
                      </a:r>
                      <a:r>
                        <a:rPr lang="en-GB" sz="2000">
                          <a:effectLst/>
                        </a:rPr>
                        <a:t>(width, fillchar=" ")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</a:rPr>
                        <a:t>Делает длину строки не меньшей </a:t>
                      </a:r>
                      <a:r>
                        <a:rPr lang="ru-RU" sz="2000" dirty="0" err="1">
                          <a:effectLst/>
                        </a:rPr>
                        <a:t>width</a:t>
                      </a:r>
                      <a:r>
                        <a:rPr lang="ru-RU" sz="2000" dirty="0">
                          <a:effectLst/>
                        </a:rPr>
                        <a:t>, по необходимости заполняя последние символы символом </a:t>
                      </a:r>
                      <a:r>
                        <a:rPr lang="ru-RU" sz="2000" dirty="0" err="1">
                          <a:effectLst/>
                        </a:rPr>
                        <a:t>fillchar</a:t>
                      </a:r>
                      <a:endParaRPr lang="ru-RU" sz="2000" dirty="0">
                        <a:effectLst/>
                      </a:endParaRP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8080">
                <a:tc>
                  <a:txBody>
                    <a:bodyPr/>
                    <a:lstStyle/>
                    <a:p>
                      <a:r>
                        <a:rPr lang="en-GB" sz="2000" b="1">
                          <a:effectLst/>
                        </a:rPr>
                        <a:t>S.rjust</a:t>
                      </a:r>
                      <a:r>
                        <a:rPr lang="en-GB" sz="2000">
                          <a:effectLst/>
                        </a:rPr>
                        <a:t>(width, fillchar=" ")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</a:rPr>
                        <a:t>Делает длину строки не меньшей </a:t>
                      </a:r>
                      <a:r>
                        <a:rPr lang="ru-RU" sz="2000" dirty="0" err="1">
                          <a:effectLst/>
                        </a:rPr>
                        <a:t>width</a:t>
                      </a:r>
                      <a:r>
                        <a:rPr lang="ru-RU" sz="2000" dirty="0">
                          <a:effectLst/>
                        </a:rPr>
                        <a:t>, по необходимости заполняя первые символы символом </a:t>
                      </a:r>
                      <a:r>
                        <a:rPr lang="ru-RU" sz="2000" dirty="0" err="1">
                          <a:effectLst/>
                        </a:rPr>
                        <a:t>fillchar</a:t>
                      </a:r>
                      <a:endParaRPr lang="ru-RU" sz="2000" dirty="0">
                        <a:effectLst/>
                      </a:endParaRP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448">
                <a:tc>
                  <a:txBody>
                    <a:bodyPr/>
                    <a:lstStyle/>
                    <a:p>
                      <a:r>
                        <a:rPr lang="en-GB" sz="2000" b="1">
                          <a:effectLst/>
                        </a:rPr>
                        <a:t>S.format</a:t>
                      </a:r>
                      <a:r>
                        <a:rPr lang="en-GB" sz="2000">
                          <a:effectLst/>
                        </a:rPr>
                        <a:t>(*args, **kwargs)</a:t>
                      </a: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u="none" strike="noStrike" dirty="0">
                          <a:solidFill>
                            <a:srgbClr val="0000FF"/>
                          </a:solidFill>
                          <a:effectLst/>
                          <a:hlinkClick r:id="rId2"/>
                        </a:rPr>
                        <a:t>Форматирование строки</a:t>
                      </a:r>
                      <a:endParaRPr lang="ru-RU" sz="2000" dirty="0">
                        <a:effectLst/>
                      </a:endParaRPr>
                    </a:p>
                  </a:txBody>
                  <a:tcPr marL="10073" marR="10073" marT="5036" marB="50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0" y="11639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Функції</a:t>
            </a:r>
            <a:r>
              <a:rPr lang="ru-RU" sz="3600" b="1" dirty="0"/>
              <a:t> і </a:t>
            </a:r>
            <a:r>
              <a:rPr lang="ru-RU" sz="3600" b="1" dirty="0" err="1"/>
              <a:t>методи</a:t>
            </a:r>
            <a:r>
              <a:rPr lang="ru-RU" sz="3600" b="1" dirty="0"/>
              <a:t> </a:t>
            </a:r>
            <a:r>
              <a:rPr lang="ru-RU" sz="3600" b="1" dirty="0" err="1"/>
              <a:t>роботи</a:t>
            </a:r>
            <a:r>
              <a:rPr lang="ru-RU" sz="3600" b="1" dirty="0"/>
              <a:t> з рядками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363982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16397"/>
            <a:ext cx="9144000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100" b="1" dirty="0" smtClean="0"/>
              <a:t>Приклад </a:t>
            </a:r>
            <a:r>
              <a:rPr lang="ru-RU" sz="3100" b="1" dirty="0" err="1" smtClean="0"/>
              <a:t>програми</a:t>
            </a:r>
            <a:r>
              <a:rPr lang="en-US" sz="3100" b="1" dirty="0" smtClean="0"/>
              <a:t>1</a:t>
            </a:r>
            <a:r>
              <a:rPr lang="ru-RU" sz="3100" b="1" dirty="0" smtClean="0"/>
              <a:t> </a:t>
            </a:r>
            <a:r>
              <a:rPr lang="ru-RU" sz="3100" b="1" dirty="0" err="1" smtClean="0"/>
              <a:t>обробки</a:t>
            </a:r>
            <a:r>
              <a:rPr lang="ru-RU" sz="3100" b="1" dirty="0" smtClean="0"/>
              <a:t> </a:t>
            </a:r>
            <a:r>
              <a:rPr lang="ru-RU" sz="3100" b="1" dirty="0" err="1" smtClean="0"/>
              <a:t>рядків</a:t>
            </a:r>
            <a:r>
              <a:rPr lang="ru-RU" sz="3100" b="1" dirty="0" smtClean="0"/>
              <a:t>. </a:t>
            </a:r>
            <a:r>
              <a:rPr lang="en-US" sz="3100" b="1" dirty="0" smtClean="0"/>
              <a:t>HIPO</a:t>
            </a:r>
            <a:r>
              <a:rPr lang="uk-UA" sz="3100" b="1" dirty="0" smtClean="0"/>
              <a:t> діаграма</a:t>
            </a:r>
            <a:endParaRPr lang="ru-RU" sz="3100" b="1" dirty="0"/>
          </a:p>
        </p:txBody>
      </p:sp>
      <p:grpSp>
        <p:nvGrpSpPr>
          <p:cNvPr id="23" name="Группа 22"/>
          <p:cNvGrpSpPr/>
          <p:nvPr/>
        </p:nvGrpSpPr>
        <p:grpSpPr>
          <a:xfrm>
            <a:off x="2823027" y="1175658"/>
            <a:ext cx="4753429" cy="4820170"/>
            <a:chOff x="2823028" y="1175658"/>
            <a:chExt cx="3302002" cy="4820170"/>
          </a:xfrm>
        </p:grpSpPr>
        <p:sp>
          <p:nvSpPr>
            <p:cNvPr id="3" name="TextBox 2"/>
            <p:cNvSpPr txBox="1"/>
            <p:nvPr/>
          </p:nvSpPr>
          <p:spPr>
            <a:xfrm>
              <a:off x="3207657" y="1175658"/>
              <a:ext cx="2496458" cy="4308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uk-UA" sz="2200" dirty="0" smtClean="0"/>
                <a:t>Основна програма</a:t>
              </a:r>
              <a:endParaRPr lang="ru-RU" sz="22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657601" y="2005836"/>
              <a:ext cx="2467429" cy="4308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Task1: </a:t>
              </a:r>
              <a:r>
                <a:rPr lang="uk-UA" sz="2200" dirty="0" err="1" smtClean="0"/>
                <a:t>Ім</a:t>
              </a:r>
              <a:r>
                <a:rPr lang="en-US" sz="2200" dirty="0" smtClean="0"/>
                <a:t>’</a:t>
              </a:r>
              <a:r>
                <a:rPr lang="uk-UA" sz="2200" dirty="0" smtClean="0"/>
                <a:t>я файлу</a:t>
              </a:r>
              <a:endParaRPr lang="ru-RU" sz="2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657601" y="2787804"/>
              <a:ext cx="2467429" cy="4308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/>
                <a:t>Task2: </a:t>
              </a:r>
              <a:r>
                <a:rPr lang="uk-UA" sz="2200" dirty="0" smtClean="0"/>
                <a:t>рядок без пробілів</a:t>
              </a:r>
              <a:endParaRPr lang="ru-RU" sz="2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28572" y="3748062"/>
              <a:ext cx="2496458" cy="4308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/>
                <a:t>Task3:</a:t>
              </a:r>
              <a:r>
                <a:rPr lang="uk-UA" sz="2200" dirty="0" smtClean="0"/>
                <a:t> кількість латин букв</a:t>
              </a:r>
              <a:endParaRPr lang="ru-RU" sz="2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28572" y="4647676"/>
              <a:ext cx="2496458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Task4:</a:t>
              </a:r>
              <a:r>
                <a:rPr lang="uk-UA" sz="2200" dirty="0" smtClean="0"/>
                <a:t> заміна цифр на пробіли</a:t>
              </a:r>
              <a:endParaRPr lang="ru-RU" sz="2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28572" y="5564941"/>
              <a:ext cx="2496458" cy="4308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/>
                <a:t>Task5:</a:t>
              </a:r>
              <a:r>
                <a:rPr lang="uk-UA" sz="2200" dirty="0" smtClean="0"/>
                <a:t> складність пароля</a:t>
              </a:r>
              <a:endParaRPr lang="ru-RU" sz="2200" dirty="0"/>
            </a:p>
          </p:txBody>
        </p:sp>
        <p:cxnSp>
          <p:nvCxnSpPr>
            <p:cNvPr id="10" name="Прямая соединительная линия 9"/>
            <p:cNvCxnSpPr/>
            <p:nvPr/>
          </p:nvCxnSpPr>
          <p:spPr>
            <a:xfrm>
              <a:off x="4310743" y="1552005"/>
              <a:ext cx="0" cy="3394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2830286" y="1891480"/>
              <a:ext cx="36285" cy="38889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2830286" y="1891480"/>
              <a:ext cx="14804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>
              <a:endCxn id="4" idx="1"/>
            </p:cNvCxnSpPr>
            <p:nvPr/>
          </p:nvCxnSpPr>
          <p:spPr>
            <a:xfrm flipV="1">
              <a:off x="2844799" y="2221280"/>
              <a:ext cx="812802" cy="80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>
              <a:off x="2852057" y="2933812"/>
              <a:ext cx="8055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>
              <a:off x="2823028" y="3941147"/>
              <a:ext cx="8055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endCxn id="7" idx="1"/>
            </p:cNvCxnSpPr>
            <p:nvPr/>
          </p:nvCxnSpPr>
          <p:spPr>
            <a:xfrm>
              <a:off x="2873828" y="5032396"/>
              <a:ext cx="754744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endCxn id="8" idx="1"/>
            </p:cNvCxnSpPr>
            <p:nvPr/>
          </p:nvCxnSpPr>
          <p:spPr>
            <a:xfrm>
              <a:off x="2888343" y="5780384"/>
              <a:ext cx="740229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Рисунок 17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5251" y="1066874"/>
            <a:ext cx="878502" cy="82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56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1639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Приклад </a:t>
            </a:r>
            <a:r>
              <a:rPr lang="ru-RU" sz="3600" b="1" dirty="0" err="1" smtClean="0"/>
              <a:t>програми</a:t>
            </a:r>
            <a:r>
              <a:rPr lang="en-US" sz="3600" b="1" dirty="0" smtClean="0"/>
              <a:t>1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обробки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рядків</a:t>
            </a:r>
            <a:endParaRPr lang="ru-RU" sz="36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57942"/>
            <a:ext cx="9144000" cy="564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2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0722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Зміст</a:t>
            </a:r>
            <a:endParaRPr lang="ru-RU" sz="3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94439" y="1091977"/>
            <a:ext cx="6755119" cy="48936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b="1" dirty="0" err="1" smtClean="0"/>
              <a:t>Поняття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рядків</a:t>
            </a:r>
            <a:endParaRPr lang="ru-RU" sz="2400" b="1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400" b="1" dirty="0" err="1" smtClean="0"/>
              <a:t>Зрізи</a:t>
            </a:r>
            <a:r>
              <a:rPr lang="ru-RU" sz="2400" b="1" dirty="0" smtClean="0"/>
              <a:t>  </a:t>
            </a:r>
            <a:r>
              <a:rPr lang="ru-RU" sz="2400" b="1" dirty="0" err="1" smtClean="0"/>
              <a:t>рядків</a:t>
            </a:r>
            <a:endParaRPr lang="ru-RU" sz="2400" b="1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400" b="1" dirty="0" err="1" smtClean="0"/>
              <a:t>Форматування</a:t>
            </a:r>
            <a:r>
              <a:rPr lang="ru-RU" sz="2400" b="1" dirty="0" smtClean="0"/>
              <a:t>  </a:t>
            </a:r>
            <a:r>
              <a:rPr lang="ru-RU" sz="2400" b="1" dirty="0" err="1" smtClean="0"/>
              <a:t>рядків</a:t>
            </a:r>
            <a:endParaRPr lang="ru-RU" sz="2400" b="1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400" b="1" dirty="0" err="1" smtClean="0"/>
              <a:t>Операція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індексування</a:t>
            </a:r>
            <a:r>
              <a:rPr lang="ru-RU" sz="2400" b="1" dirty="0" smtClean="0"/>
              <a:t> рядка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b="1" dirty="0" err="1" smtClean="0"/>
              <a:t>Функції</a:t>
            </a:r>
            <a:r>
              <a:rPr lang="ru-RU" sz="2400" b="1" dirty="0" smtClean="0"/>
              <a:t> </a:t>
            </a:r>
            <a:r>
              <a:rPr lang="en-GB" sz="2400" b="1" dirty="0" err="1" smtClean="0"/>
              <a:t>ord</a:t>
            </a:r>
            <a:r>
              <a:rPr lang="uk-UA" sz="2400" b="1" dirty="0" smtClean="0"/>
              <a:t>()</a:t>
            </a:r>
            <a:r>
              <a:rPr lang="en-GB" sz="2400" b="1" dirty="0" smtClean="0"/>
              <a:t> </a:t>
            </a:r>
            <a:r>
              <a:rPr lang="uk-UA" sz="2400" b="1" dirty="0" smtClean="0"/>
              <a:t>та</a:t>
            </a:r>
            <a:r>
              <a:rPr lang="ru-RU" sz="2400" b="1" dirty="0" smtClean="0"/>
              <a:t> </a:t>
            </a:r>
            <a:r>
              <a:rPr lang="en-GB" sz="2400" b="1" dirty="0" err="1" smtClean="0"/>
              <a:t>chr</a:t>
            </a:r>
            <a:r>
              <a:rPr lang="uk-UA" sz="2400" b="1" dirty="0" smtClean="0"/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b="1" dirty="0" err="1" smtClean="0"/>
              <a:t>Порівняння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символів</a:t>
            </a:r>
            <a:r>
              <a:rPr lang="ru-RU" sz="2400" b="1" dirty="0" smtClean="0"/>
              <a:t> і </a:t>
            </a:r>
            <a:r>
              <a:rPr lang="ru-RU" sz="2400" b="1" dirty="0" err="1" smtClean="0"/>
              <a:t>рядків</a:t>
            </a:r>
            <a:endParaRPr lang="ru-RU" sz="2400" b="1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400" b="1" i="0" u="none" strike="noStrike" baseline="0" dirty="0" err="1" smtClean="0"/>
              <a:t>Конкатенація</a:t>
            </a:r>
            <a:r>
              <a:rPr lang="ru-RU" sz="2400" b="1" i="0" u="none" strike="noStrike" baseline="0" dirty="0" smtClean="0"/>
              <a:t> (з</a:t>
            </a:r>
            <a:r>
              <a:rPr lang="en-US" sz="2400" b="1" i="0" u="none" strike="noStrike" baseline="0" dirty="0" smtClean="0"/>
              <a:t>’</a:t>
            </a:r>
            <a:r>
              <a:rPr lang="uk-UA" sz="2400" b="1" i="0" u="none" strike="noStrike" baseline="0" dirty="0" smtClean="0"/>
              <a:t>єднання</a:t>
            </a:r>
            <a:r>
              <a:rPr lang="ru-RU" sz="2400" b="1" i="0" u="none" strike="noStrike" baseline="0" dirty="0" smtClean="0"/>
              <a:t>) </a:t>
            </a:r>
            <a:r>
              <a:rPr lang="ru-RU" sz="2400" b="1" i="0" u="none" strike="noStrike" baseline="0" dirty="0" err="1" smtClean="0"/>
              <a:t>рядків</a:t>
            </a:r>
            <a:r>
              <a:rPr lang="ru-RU" sz="2400" b="1" i="0" u="none" strike="noStrike" baseline="0" dirty="0" smtClean="0"/>
              <a:t>, </a:t>
            </a:r>
            <a:r>
              <a:rPr lang="ru-RU" sz="2400" b="1" i="0" u="none" strike="noStrike" baseline="0" dirty="0" err="1" smtClean="0"/>
              <a:t>функція</a:t>
            </a:r>
            <a:r>
              <a:rPr lang="ru-RU" sz="2400" b="1" i="0" u="none" strike="noStrike" baseline="0" dirty="0" smtClean="0"/>
              <a:t> </a:t>
            </a:r>
            <a:r>
              <a:rPr lang="ru-RU" sz="2400" b="1" i="0" u="none" strike="noStrike" baseline="0" dirty="0" err="1" smtClean="0"/>
              <a:t>len</a:t>
            </a:r>
            <a:r>
              <a:rPr lang="ru-RU" sz="2400" b="1" i="0" u="none" strike="noStrike" baseline="0" dirty="0" smtClean="0"/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b="1" dirty="0" err="1" smtClean="0"/>
              <a:t>Множення</a:t>
            </a:r>
            <a:r>
              <a:rPr lang="ru-RU" sz="2400" b="1" dirty="0" smtClean="0"/>
              <a:t> рядка на </a:t>
            </a:r>
            <a:r>
              <a:rPr lang="ru-RU" sz="2400" b="1" dirty="0" err="1" smtClean="0"/>
              <a:t>ціле</a:t>
            </a:r>
            <a:r>
              <a:rPr lang="ru-RU" sz="2400" b="1" dirty="0" smtClean="0"/>
              <a:t> число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b="1" i="0" u="none" strike="noStrike" baseline="0" dirty="0" smtClean="0"/>
              <a:t>Операция </a:t>
            </a:r>
            <a:r>
              <a:rPr lang="en-GB" sz="2400" b="1" i="0" u="none" strike="noStrike" baseline="0" dirty="0" smtClean="0"/>
              <a:t>in</a:t>
            </a:r>
            <a:endParaRPr lang="uk-UA" sz="2400" b="1" i="0" u="none" strike="noStrike" baseline="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400" b="1" i="0" u="none" strike="noStrike" baseline="0" dirty="0" smtClean="0"/>
              <a:t>Оператор цикла </a:t>
            </a:r>
            <a:r>
              <a:rPr lang="en-GB" sz="2400" b="1" i="0" u="none" strike="noStrike" baseline="0" dirty="0" smtClean="0"/>
              <a:t>for</a:t>
            </a:r>
            <a:r>
              <a:rPr lang="uk-UA" sz="2400" b="1" i="0" u="none" strike="noStrike" baseline="0" dirty="0" smtClean="0"/>
              <a:t> для рядків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b="1" dirty="0" err="1" smtClean="0"/>
              <a:t>Функції</a:t>
            </a:r>
            <a:r>
              <a:rPr lang="ru-RU" sz="2400" b="1" dirty="0" smtClean="0"/>
              <a:t> і </a:t>
            </a:r>
            <a:r>
              <a:rPr lang="ru-RU" sz="2400" b="1" dirty="0" err="1" smtClean="0"/>
              <a:t>методи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роботи</a:t>
            </a:r>
            <a:r>
              <a:rPr lang="ru-RU" sz="2400" b="1" dirty="0" smtClean="0"/>
              <a:t> з рядками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b="1" dirty="0" smtClean="0"/>
              <a:t>Приклад </a:t>
            </a:r>
            <a:r>
              <a:rPr lang="ru-RU" sz="2400" b="1" dirty="0" err="1" smtClean="0"/>
              <a:t>програми</a:t>
            </a:r>
            <a:r>
              <a:rPr lang="en-US" sz="2400" b="1" dirty="0" smtClean="0"/>
              <a:t>1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обробки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рядків</a:t>
            </a:r>
            <a:endParaRPr lang="ru-RU" sz="2400" b="1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400" b="1" dirty="0" smtClean="0"/>
              <a:t>Приклад </a:t>
            </a:r>
            <a:r>
              <a:rPr lang="ru-RU" sz="2400" b="1" dirty="0" err="1" smtClean="0"/>
              <a:t>програми</a:t>
            </a:r>
            <a:r>
              <a:rPr lang="en-US" sz="2400" b="1" dirty="0" smtClean="0"/>
              <a:t>2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обробки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рядків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957167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3429"/>
            <a:ext cx="9144000" cy="563154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11639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Приклад </a:t>
            </a:r>
            <a:r>
              <a:rPr lang="ru-RU" sz="3600" b="1" dirty="0" err="1" smtClean="0"/>
              <a:t>програми</a:t>
            </a:r>
            <a:r>
              <a:rPr lang="en-US" sz="3600" b="1" dirty="0" smtClean="0"/>
              <a:t>1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обробки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рядків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930545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3429"/>
            <a:ext cx="9144000" cy="567508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11639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Приклад </a:t>
            </a:r>
            <a:r>
              <a:rPr lang="ru-RU" sz="3600" b="1" dirty="0" err="1" smtClean="0"/>
              <a:t>програми</a:t>
            </a:r>
            <a:r>
              <a:rPr lang="en-US" sz="3600" b="1" dirty="0" smtClean="0"/>
              <a:t>1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обробки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рядків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33063564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54" y="871537"/>
            <a:ext cx="7860460" cy="598646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11639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Приклад </a:t>
            </a:r>
            <a:r>
              <a:rPr lang="ru-RU" sz="3600" b="1" dirty="0" err="1" smtClean="0"/>
              <a:t>програми</a:t>
            </a:r>
            <a:r>
              <a:rPr lang="en-US" sz="3600" b="1" dirty="0" smtClean="0"/>
              <a:t>1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обробки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рядків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775846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1639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Результат </a:t>
            </a:r>
            <a:r>
              <a:rPr lang="ru-RU" sz="3600" b="1" dirty="0" err="1" smtClean="0"/>
              <a:t>роботи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програми</a:t>
            </a:r>
            <a:r>
              <a:rPr lang="uk-UA" sz="3600" b="1" dirty="0" smtClean="0"/>
              <a:t>1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обробки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рядків</a:t>
            </a:r>
            <a:endParaRPr lang="ru-RU" sz="36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294228"/>
            <a:ext cx="8665697" cy="400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427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18" y="1125415"/>
            <a:ext cx="8874182" cy="460013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11639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Результат </a:t>
            </a:r>
            <a:r>
              <a:rPr lang="ru-RU" sz="3600" b="1" dirty="0" err="1" smtClean="0"/>
              <a:t>роботи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програми</a:t>
            </a:r>
            <a:r>
              <a:rPr lang="uk-UA" sz="3600" b="1" dirty="0" smtClean="0"/>
              <a:t>1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обробки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рядків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12773337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66" y="1063658"/>
            <a:ext cx="7329266" cy="519646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11639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Результат </a:t>
            </a:r>
            <a:r>
              <a:rPr lang="ru-RU" sz="3600" b="1" dirty="0" err="1" smtClean="0"/>
              <a:t>роботи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програми</a:t>
            </a:r>
            <a:r>
              <a:rPr lang="uk-UA" sz="3600" b="1" dirty="0" smtClean="0"/>
              <a:t>1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обробки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рядків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35961912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4" y="977558"/>
            <a:ext cx="9045526" cy="581049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11639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Приклад </a:t>
            </a:r>
            <a:r>
              <a:rPr lang="ru-RU" sz="3600" b="1" dirty="0" err="1" smtClean="0"/>
              <a:t>програми</a:t>
            </a:r>
            <a:r>
              <a:rPr lang="en-US" sz="3600" b="1" dirty="0" smtClean="0"/>
              <a:t>2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обробки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рядків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1190346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2721"/>
            <a:ext cx="9232246" cy="417605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11639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Результат </a:t>
            </a:r>
            <a:r>
              <a:rPr lang="ru-RU" sz="3600" b="1" dirty="0" err="1" smtClean="0"/>
              <a:t>роботи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програми</a:t>
            </a:r>
            <a:r>
              <a:rPr lang="uk-UA" sz="3600" b="1" dirty="0" smtClean="0"/>
              <a:t>2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обробки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рядків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18535882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1042988" y="5300663"/>
            <a:ext cx="2270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</a:pPr>
            <a:r>
              <a:rPr lang="uk-UA" sz="1200">
                <a:solidFill>
                  <a:prstClr val="black"/>
                </a:solidFill>
                <a:latin typeface="Arial" charset="0"/>
                <a:cs typeface="Times New Roman" pitchFamily="18" charset="0"/>
              </a:rPr>
              <a:t>:</a:t>
            </a:r>
            <a:endParaRPr lang="ru-RU" sz="900">
              <a:solidFill>
                <a:prstClr val="black"/>
              </a:solidFill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</a:pPr>
            <a:endParaRPr lang="ru-RU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41992" name="Picture 8" descr="ANd9GcQp2EngoVy2C7KfXBJFiSMbrA79a4wclNq4Cj-cRuAwVWqtGhLaow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323850" y="-171450"/>
            <a:ext cx="1366838" cy="1079500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193699" y="1020552"/>
            <a:ext cx="868775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2000" dirty="0" smtClean="0"/>
              <a:t>Дан </a:t>
            </a:r>
            <a:r>
              <a:rPr lang="ru-RU" sz="2000" dirty="0"/>
              <a:t>рядок </a:t>
            </a:r>
            <a:r>
              <a:rPr lang="ru-RU" sz="2000" dirty="0" err="1"/>
              <a:t>англійського</a:t>
            </a:r>
            <a:r>
              <a:rPr lang="ru-RU" sz="2000" dirty="0"/>
              <a:t> тексту. </a:t>
            </a:r>
            <a:r>
              <a:rPr lang="ru-RU" sz="2000" dirty="0" err="1"/>
              <a:t>Підрахувати</a:t>
            </a:r>
            <a:r>
              <a:rPr lang="ru-RU" sz="2000" dirty="0"/>
              <a:t> </a:t>
            </a:r>
            <a:r>
              <a:rPr lang="ru-RU" sz="2000" dirty="0" err="1"/>
              <a:t>кількість</a:t>
            </a:r>
            <a:r>
              <a:rPr lang="ru-RU" sz="2000" dirty="0"/>
              <a:t> букв «k» в рядку.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2000" dirty="0" smtClean="0"/>
              <a:t>Дан </a:t>
            </a:r>
            <a:r>
              <a:rPr lang="ru-RU" sz="2000" dirty="0"/>
              <a:t>рядок,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закінчується</a:t>
            </a:r>
            <a:r>
              <a:rPr lang="ru-RU" sz="2000" dirty="0"/>
              <a:t> точкою. </a:t>
            </a:r>
            <a:r>
              <a:rPr lang="ru-RU" sz="2000" dirty="0" err="1"/>
              <a:t>Підрахувати</a:t>
            </a:r>
            <a:r>
              <a:rPr lang="ru-RU" sz="2000" dirty="0"/>
              <a:t>, </a:t>
            </a:r>
            <a:r>
              <a:rPr lang="ru-RU" sz="2000" dirty="0" err="1"/>
              <a:t>скільки</a:t>
            </a:r>
            <a:r>
              <a:rPr lang="ru-RU" sz="2000" dirty="0"/>
              <a:t> </a:t>
            </a:r>
            <a:r>
              <a:rPr lang="ru-RU" sz="2000" dirty="0" err="1"/>
              <a:t>слів</a:t>
            </a:r>
            <a:r>
              <a:rPr lang="ru-RU" sz="2000" dirty="0"/>
              <a:t> в рядку.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2000" dirty="0" smtClean="0"/>
              <a:t>Дан </a:t>
            </a:r>
            <a:r>
              <a:rPr lang="ru-RU" sz="2000" dirty="0"/>
              <a:t>рядок. </a:t>
            </a:r>
            <a:r>
              <a:rPr lang="ru-RU" sz="2000" dirty="0" err="1"/>
              <a:t>Вивести</a:t>
            </a:r>
            <a:r>
              <a:rPr lang="ru-RU" sz="2000" dirty="0"/>
              <a:t> </a:t>
            </a:r>
            <a:r>
              <a:rPr lang="ru-RU" sz="2000" dirty="0" err="1"/>
              <a:t>всі</a:t>
            </a:r>
            <a:r>
              <a:rPr lang="ru-RU" sz="2000" dirty="0"/>
              <a:t> слова,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починаються</a:t>
            </a:r>
            <a:r>
              <a:rPr lang="ru-RU" sz="2000" dirty="0"/>
              <a:t> на букву "а"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2000" dirty="0" smtClean="0"/>
              <a:t>Дан </a:t>
            </a:r>
            <a:r>
              <a:rPr lang="ru-RU" sz="2000" dirty="0"/>
              <a:t>рядок. </a:t>
            </a:r>
            <a:r>
              <a:rPr lang="ru-RU" sz="2000" dirty="0" err="1" smtClean="0"/>
              <a:t>Вивести</a:t>
            </a:r>
            <a:r>
              <a:rPr lang="ru-RU" sz="2000" dirty="0" smtClean="0"/>
              <a:t>:</a:t>
            </a:r>
            <a:endParaRPr lang="ru-RU" sz="2000" dirty="0"/>
          </a:p>
          <a:p>
            <a:pPr marL="914400" lvl="1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</a:pPr>
            <a:r>
              <a:rPr lang="ru-RU" sz="2000" dirty="0" err="1"/>
              <a:t>Спочатку</a:t>
            </a:r>
            <a:r>
              <a:rPr lang="ru-RU" sz="2000" dirty="0"/>
              <a:t> </a:t>
            </a:r>
            <a:r>
              <a:rPr lang="ru-RU" sz="2000" dirty="0" err="1"/>
              <a:t>виведіть</a:t>
            </a:r>
            <a:r>
              <a:rPr lang="ru-RU" sz="2000" dirty="0"/>
              <a:t> </a:t>
            </a:r>
            <a:r>
              <a:rPr lang="ru-RU" sz="2000" dirty="0" err="1"/>
              <a:t>третій</a:t>
            </a:r>
            <a:r>
              <a:rPr lang="ru-RU" sz="2000" dirty="0"/>
              <a:t> символ </a:t>
            </a:r>
            <a:r>
              <a:rPr lang="ru-RU" sz="2000" dirty="0" err="1"/>
              <a:t>цього</a:t>
            </a:r>
            <a:r>
              <a:rPr lang="ru-RU" sz="2000" dirty="0"/>
              <a:t> рядка.</a:t>
            </a:r>
          </a:p>
          <a:p>
            <a:pPr marL="914400" lvl="1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</a:pPr>
            <a:r>
              <a:rPr lang="ru-RU" sz="2000" dirty="0"/>
              <a:t>У другому рядку </a:t>
            </a:r>
            <a:r>
              <a:rPr lang="ru-RU" sz="2000" dirty="0" err="1"/>
              <a:t>виведіть</a:t>
            </a:r>
            <a:r>
              <a:rPr lang="ru-RU" sz="2000" dirty="0"/>
              <a:t> </a:t>
            </a:r>
            <a:r>
              <a:rPr lang="ru-RU" sz="2000" dirty="0" err="1"/>
              <a:t>передостанній</a:t>
            </a:r>
            <a:r>
              <a:rPr lang="ru-RU" sz="2000" dirty="0"/>
              <a:t> символ </a:t>
            </a:r>
            <a:r>
              <a:rPr lang="ru-RU" sz="2000" dirty="0" err="1"/>
              <a:t>цього</a:t>
            </a:r>
            <a:r>
              <a:rPr lang="ru-RU" sz="2000" dirty="0"/>
              <a:t> рядка.</a:t>
            </a:r>
          </a:p>
          <a:p>
            <a:pPr marL="914400" lvl="1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</a:pPr>
            <a:r>
              <a:rPr lang="ru-RU" sz="2000" dirty="0"/>
              <a:t>У </a:t>
            </a:r>
            <a:r>
              <a:rPr lang="ru-RU" sz="2000" dirty="0" err="1"/>
              <a:t>третьому</a:t>
            </a:r>
            <a:r>
              <a:rPr lang="ru-RU" sz="2000" dirty="0"/>
              <a:t> рядку </a:t>
            </a:r>
            <a:r>
              <a:rPr lang="ru-RU" sz="2000" dirty="0" err="1"/>
              <a:t>виведіть</a:t>
            </a:r>
            <a:r>
              <a:rPr lang="ru-RU" sz="2000" dirty="0"/>
              <a:t> </a:t>
            </a:r>
            <a:r>
              <a:rPr lang="ru-RU" sz="2000" dirty="0" err="1"/>
              <a:t>перші</a:t>
            </a:r>
            <a:r>
              <a:rPr lang="ru-RU" sz="2000" dirty="0"/>
              <a:t> </a:t>
            </a:r>
            <a:r>
              <a:rPr lang="ru-RU" sz="2000" dirty="0" err="1"/>
              <a:t>п'ять</a:t>
            </a:r>
            <a:r>
              <a:rPr lang="ru-RU" sz="2000" dirty="0"/>
              <a:t> </a:t>
            </a:r>
            <a:r>
              <a:rPr lang="ru-RU" sz="2000" dirty="0" err="1"/>
              <a:t>символів</a:t>
            </a:r>
            <a:r>
              <a:rPr lang="ru-RU" sz="2000" dirty="0"/>
              <a:t> </a:t>
            </a:r>
            <a:r>
              <a:rPr lang="ru-RU" sz="2000" dirty="0" err="1"/>
              <a:t>цього</a:t>
            </a:r>
            <a:r>
              <a:rPr lang="ru-RU" sz="2000" dirty="0"/>
              <a:t> рядка.</a:t>
            </a:r>
          </a:p>
          <a:p>
            <a:pPr marL="914400" lvl="1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</a:pPr>
            <a:r>
              <a:rPr lang="ru-RU" sz="2000" dirty="0"/>
              <a:t>У четвертому рядку </a:t>
            </a:r>
            <a:r>
              <a:rPr lang="ru-RU" sz="2000" dirty="0" err="1"/>
              <a:t>виведіть</a:t>
            </a:r>
            <a:r>
              <a:rPr lang="ru-RU" sz="2000" dirty="0"/>
              <a:t> весь рядок, </a:t>
            </a:r>
            <a:r>
              <a:rPr lang="ru-RU" sz="2000" dirty="0" err="1"/>
              <a:t>крім</a:t>
            </a:r>
            <a:r>
              <a:rPr lang="ru-RU" sz="2000" dirty="0"/>
              <a:t> </a:t>
            </a:r>
            <a:r>
              <a:rPr lang="ru-RU" sz="2000" dirty="0" err="1"/>
              <a:t>останніх</a:t>
            </a:r>
            <a:r>
              <a:rPr lang="ru-RU" sz="2000" dirty="0"/>
              <a:t> </a:t>
            </a:r>
            <a:r>
              <a:rPr lang="ru-RU" sz="2000" dirty="0" err="1"/>
              <a:t>двох</a:t>
            </a:r>
            <a:r>
              <a:rPr lang="ru-RU" sz="2000" dirty="0"/>
              <a:t> </a:t>
            </a:r>
            <a:r>
              <a:rPr lang="ru-RU" sz="2000" dirty="0" err="1"/>
              <a:t>символів</a:t>
            </a:r>
            <a:r>
              <a:rPr lang="ru-RU" sz="2000" dirty="0"/>
              <a:t>.</a:t>
            </a:r>
          </a:p>
          <a:p>
            <a:pPr marL="914400" lvl="1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</a:pPr>
            <a:r>
              <a:rPr lang="ru-RU" sz="2000" dirty="0"/>
              <a:t>У </a:t>
            </a:r>
            <a:r>
              <a:rPr lang="ru-RU" sz="2000" dirty="0" err="1"/>
              <a:t>п'ятому</a:t>
            </a:r>
            <a:r>
              <a:rPr lang="ru-RU" sz="2000" dirty="0"/>
              <a:t> рядку </a:t>
            </a:r>
            <a:r>
              <a:rPr lang="ru-RU" sz="2000" dirty="0" err="1"/>
              <a:t>виведіть</a:t>
            </a:r>
            <a:r>
              <a:rPr lang="ru-RU" sz="2000" dirty="0"/>
              <a:t> </a:t>
            </a:r>
            <a:r>
              <a:rPr lang="ru-RU" sz="2000" dirty="0" err="1"/>
              <a:t>всі</a:t>
            </a:r>
            <a:r>
              <a:rPr lang="ru-RU" sz="2000" dirty="0"/>
              <a:t> </a:t>
            </a:r>
            <a:r>
              <a:rPr lang="ru-RU" sz="2000" dirty="0" err="1"/>
              <a:t>символи</a:t>
            </a:r>
            <a:r>
              <a:rPr lang="ru-RU" sz="2000" dirty="0"/>
              <a:t> з </a:t>
            </a:r>
            <a:r>
              <a:rPr lang="ru-RU" sz="2000" dirty="0" err="1"/>
              <a:t>парними</a:t>
            </a:r>
            <a:r>
              <a:rPr lang="ru-RU" sz="2000" dirty="0"/>
              <a:t> </a:t>
            </a:r>
            <a:r>
              <a:rPr lang="ru-RU" sz="2000" dirty="0" err="1"/>
              <a:t>індексами</a:t>
            </a:r>
            <a:r>
              <a:rPr lang="ru-RU" sz="2000" dirty="0"/>
              <a:t> (</a:t>
            </a:r>
            <a:r>
              <a:rPr lang="ru-RU" sz="2000" dirty="0" err="1"/>
              <a:t>вважаючи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індексація</a:t>
            </a:r>
            <a:r>
              <a:rPr lang="ru-RU" sz="2000" dirty="0"/>
              <a:t> </a:t>
            </a:r>
            <a:r>
              <a:rPr lang="ru-RU" sz="2000" dirty="0" err="1"/>
              <a:t>починається</a:t>
            </a:r>
            <a:r>
              <a:rPr lang="ru-RU" sz="2000" dirty="0"/>
              <a:t> з 0, тому </a:t>
            </a:r>
            <a:r>
              <a:rPr lang="ru-RU" sz="2000" dirty="0" err="1"/>
              <a:t>символи</a:t>
            </a:r>
            <a:r>
              <a:rPr lang="ru-RU" sz="2000" dirty="0"/>
              <a:t> </a:t>
            </a:r>
            <a:r>
              <a:rPr lang="ru-RU" sz="2000" dirty="0" err="1"/>
              <a:t>виводяться</a:t>
            </a:r>
            <a:r>
              <a:rPr lang="ru-RU" sz="2000" dirty="0"/>
              <a:t> </a:t>
            </a:r>
            <a:r>
              <a:rPr lang="ru-RU" sz="2000" dirty="0" err="1"/>
              <a:t>починаючи</a:t>
            </a:r>
            <a:r>
              <a:rPr lang="ru-RU" sz="2000" dirty="0"/>
              <a:t> з </a:t>
            </a:r>
            <a:r>
              <a:rPr lang="ru-RU" sz="2000" dirty="0" err="1"/>
              <a:t>першого</a:t>
            </a:r>
            <a:r>
              <a:rPr lang="ru-RU" sz="2000" dirty="0"/>
              <a:t>).</a:t>
            </a:r>
          </a:p>
          <a:p>
            <a:pPr marL="914400" lvl="1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</a:pPr>
            <a:r>
              <a:rPr lang="ru-RU" sz="2000" dirty="0"/>
              <a:t>У </a:t>
            </a:r>
            <a:r>
              <a:rPr lang="ru-RU" sz="2000" dirty="0" err="1"/>
              <a:t>шостому</a:t>
            </a:r>
            <a:r>
              <a:rPr lang="ru-RU" sz="2000" dirty="0"/>
              <a:t> рядку </a:t>
            </a:r>
            <a:r>
              <a:rPr lang="ru-RU" sz="2000" dirty="0" err="1"/>
              <a:t>виведіть</a:t>
            </a:r>
            <a:r>
              <a:rPr lang="ru-RU" sz="2000" dirty="0"/>
              <a:t> </a:t>
            </a:r>
            <a:r>
              <a:rPr lang="ru-RU" sz="2000" dirty="0" err="1"/>
              <a:t>всі</a:t>
            </a:r>
            <a:r>
              <a:rPr lang="ru-RU" sz="2000" dirty="0"/>
              <a:t> </a:t>
            </a:r>
            <a:r>
              <a:rPr lang="ru-RU" sz="2000" dirty="0" err="1"/>
              <a:t>символи</a:t>
            </a:r>
            <a:r>
              <a:rPr lang="ru-RU" sz="2000" dirty="0"/>
              <a:t> з </a:t>
            </a:r>
            <a:r>
              <a:rPr lang="ru-RU" sz="2000" dirty="0" err="1"/>
              <a:t>непарними</a:t>
            </a:r>
            <a:r>
              <a:rPr lang="ru-RU" sz="2000" dirty="0"/>
              <a:t> </a:t>
            </a:r>
            <a:r>
              <a:rPr lang="ru-RU" sz="2000" dirty="0" err="1"/>
              <a:t>індексами</a:t>
            </a:r>
            <a:r>
              <a:rPr lang="ru-RU" sz="2000" dirty="0"/>
              <a:t>, </a:t>
            </a:r>
            <a:r>
              <a:rPr lang="ru-RU" sz="2000" dirty="0" err="1"/>
              <a:t>тобто</a:t>
            </a:r>
            <a:r>
              <a:rPr lang="ru-RU" sz="2000" dirty="0"/>
              <a:t> </a:t>
            </a:r>
            <a:r>
              <a:rPr lang="ru-RU" sz="2000" dirty="0" err="1"/>
              <a:t>починаючи</a:t>
            </a:r>
            <a:r>
              <a:rPr lang="ru-RU" sz="2000" dirty="0"/>
              <a:t> з другого символу рядка.</a:t>
            </a:r>
          </a:p>
          <a:p>
            <a:pPr marL="914400" lvl="1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</a:pPr>
            <a:r>
              <a:rPr lang="ru-RU" sz="2000" dirty="0"/>
              <a:t>У </a:t>
            </a:r>
            <a:r>
              <a:rPr lang="ru-RU" sz="2000" dirty="0" err="1"/>
              <a:t>сьомому</a:t>
            </a:r>
            <a:r>
              <a:rPr lang="ru-RU" sz="2000" dirty="0"/>
              <a:t> рядку </a:t>
            </a:r>
            <a:r>
              <a:rPr lang="ru-RU" sz="2000" dirty="0" err="1"/>
              <a:t>виведіть</a:t>
            </a:r>
            <a:r>
              <a:rPr lang="ru-RU" sz="2000" dirty="0"/>
              <a:t> </a:t>
            </a:r>
            <a:r>
              <a:rPr lang="ru-RU" sz="2000" dirty="0" err="1"/>
              <a:t>всі</a:t>
            </a:r>
            <a:r>
              <a:rPr lang="ru-RU" sz="2000" dirty="0"/>
              <a:t> </a:t>
            </a:r>
            <a:r>
              <a:rPr lang="ru-RU" sz="2000" dirty="0" err="1"/>
              <a:t>символи</a:t>
            </a:r>
            <a:r>
              <a:rPr lang="ru-RU" sz="2000" dirty="0"/>
              <a:t> в </a:t>
            </a:r>
            <a:r>
              <a:rPr lang="ru-RU" sz="2000" dirty="0" err="1"/>
              <a:t>зворотному</a:t>
            </a:r>
            <a:r>
              <a:rPr lang="ru-RU" sz="2000" dirty="0"/>
              <a:t> порядку.</a:t>
            </a:r>
          </a:p>
          <a:p>
            <a:pPr marL="914400" lvl="1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</a:pPr>
            <a:r>
              <a:rPr lang="ru-RU" sz="2000" dirty="0"/>
              <a:t>У восьмому рядку </a:t>
            </a:r>
            <a:r>
              <a:rPr lang="ru-RU" sz="2000" dirty="0" err="1"/>
              <a:t>виведіть</a:t>
            </a:r>
            <a:r>
              <a:rPr lang="ru-RU" sz="2000" dirty="0"/>
              <a:t> </a:t>
            </a:r>
            <a:r>
              <a:rPr lang="ru-RU" sz="2000" dirty="0" err="1"/>
              <a:t>всі</a:t>
            </a:r>
            <a:r>
              <a:rPr lang="ru-RU" sz="2000" dirty="0"/>
              <a:t> </a:t>
            </a:r>
            <a:r>
              <a:rPr lang="ru-RU" sz="2000" dirty="0" err="1"/>
              <a:t>символи</a:t>
            </a:r>
            <a:r>
              <a:rPr lang="ru-RU" sz="2000" dirty="0"/>
              <a:t> рядка через один в </a:t>
            </a:r>
            <a:r>
              <a:rPr lang="ru-RU" sz="2000" dirty="0" err="1"/>
              <a:t>зворотному</a:t>
            </a:r>
            <a:r>
              <a:rPr lang="ru-RU" sz="2000" dirty="0"/>
              <a:t> порядку, </a:t>
            </a:r>
            <a:r>
              <a:rPr lang="ru-RU" sz="2000" dirty="0" err="1"/>
              <a:t>починаючи</a:t>
            </a:r>
            <a:r>
              <a:rPr lang="ru-RU" sz="2000" dirty="0"/>
              <a:t> з </a:t>
            </a:r>
            <a:r>
              <a:rPr lang="ru-RU" sz="2000" dirty="0" err="1"/>
              <a:t>останнього</a:t>
            </a:r>
            <a:r>
              <a:rPr lang="ru-RU" sz="2000" dirty="0"/>
              <a:t>.</a:t>
            </a:r>
            <a:endParaRPr lang="en-US" sz="2000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 smtClean="0">
                <a:solidFill>
                  <a:prstClr val="black"/>
                </a:solidFill>
              </a:rPr>
              <a:t> </a:t>
            </a:r>
            <a:endParaRPr lang="uk-UA" sz="2000" dirty="0">
              <a:solidFill>
                <a:prstClr val="black"/>
              </a:solidFill>
            </a:endParaRPr>
          </a:p>
        </p:txBody>
      </p:sp>
      <p:sp>
        <p:nvSpPr>
          <p:cNvPr id="8" name="Прямоугольник 1"/>
          <p:cNvSpPr/>
          <p:nvPr/>
        </p:nvSpPr>
        <p:spPr>
          <a:xfrm>
            <a:off x="1187624" y="143203"/>
            <a:ext cx="7200800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 eaLnBrk="1" hangingPunct="1"/>
            <a:r>
              <a:rPr lang="uk-UA" sz="3200" b="1" dirty="0" smtClean="0">
                <a:solidFill>
                  <a:srgbClr val="FF0000"/>
                </a:solidFill>
                <a:latin typeface="Arial" charset="0"/>
              </a:rPr>
              <a:t>Завдання для самостійної роботи</a:t>
            </a:r>
            <a:endParaRPr lang="uk-UA" sz="3200" b="1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63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39895"/>
            <a:ext cx="9144000" cy="266319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ru-RU" sz="4000" dirty="0" err="1">
                <a:solidFill>
                  <a:srgbClr val="C00000"/>
                </a:solidFill>
              </a:rPr>
              <a:t>Якщо</a:t>
            </a:r>
            <a:r>
              <a:rPr lang="ru-RU" sz="4000" dirty="0">
                <a:solidFill>
                  <a:srgbClr val="C00000"/>
                </a:solidFill>
              </a:rPr>
              <a:t> </a:t>
            </a:r>
            <a:r>
              <a:rPr lang="ru-RU" sz="4000" dirty="0" smtClean="0">
                <a:solidFill>
                  <a:srgbClr val="0000CC"/>
                </a:solidFill>
              </a:rPr>
              <a:t>Ви </a:t>
            </a:r>
            <a:r>
              <a:rPr lang="ru-RU" sz="4000" dirty="0" err="1">
                <a:solidFill>
                  <a:srgbClr val="0000CC"/>
                </a:solidFill>
              </a:rPr>
              <a:t>чогось</a:t>
            </a:r>
            <a:r>
              <a:rPr lang="ru-RU" sz="4000" dirty="0">
                <a:solidFill>
                  <a:srgbClr val="0000CC"/>
                </a:solidFill>
              </a:rPr>
              <a:t> не </a:t>
            </a:r>
            <a:r>
              <a:rPr lang="ru-RU" sz="4000" dirty="0" err="1" smtClean="0">
                <a:solidFill>
                  <a:srgbClr val="0000CC"/>
                </a:solidFill>
              </a:rPr>
              <a:t>зрозуміли</a:t>
            </a:r>
            <a:r>
              <a:rPr lang="ru-RU" sz="4000" dirty="0" smtClean="0">
                <a:solidFill>
                  <a:srgbClr val="0000CC"/>
                </a:solidFill>
              </a:rPr>
              <a:t> :</a:t>
            </a:r>
            <a:br>
              <a:rPr lang="ru-RU" sz="4000" dirty="0" smtClean="0">
                <a:solidFill>
                  <a:srgbClr val="0000CC"/>
                </a:solidFill>
              </a:rPr>
            </a:br>
            <a:r>
              <a:rPr lang="ru-RU" sz="4000" dirty="0" smtClean="0">
                <a:solidFill>
                  <a:srgbClr val="0000CC"/>
                </a:solidFill>
              </a:rPr>
              <a:t>         то </a:t>
            </a:r>
            <a:r>
              <a:rPr lang="ru-RU" sz="4000" dirty="0" err="1" smtClean="0">
                <a:solidFill>
                  <a:srgbClr val="0000CC"/>
                </a:solidFill>
              </a:rPr>
              <a:t>перегляньте</a:t>
            </a:r>
            <a:r>
              <a:rPr lang="ru-RU" sz="4000" dirty="0" smtClean="0">
                <a:solidFill>
                  <a:srgbClr val="0000CC"/>
                </a:solidFill>
              </a:rPr>
              <a:t> </a:t>
            </a:r>
            <a:r>
              <a:rPr lang="ru-RU" sz="4000" dirty="0" err="1" smtClean="0">
                <a:solidFill>
                  <a:srgbClr val="0000CC"/>
                </a:solidFill>
              </a:rPr>
              <a:t>презентацію</a:t>
            </a:r>
            <a:r>
              <a:rPr lang="ru-RU" sz="4000" dirty="0" smtClean="0">
                <a:solidFill>
                  <a:srgbClr val="0000CC"/>
                </a:solidFill>
              </a:rPr>
              <a:t> </a:t>
            </a:r>
            <a:r>
              <a:rPr lang="ru-RU" sz="4000" dirty="0" err="1" smtClean="0">
                <a:solidFill>
                  <a:srgbClr val="0000CC"/>
                </a:solidFill>
              </a:rPr>
              <a:t>спочатку</a:t>
            </a:r>
            <a:r>
              <a:rPr lang="ru-RU" sz="4000" smtClean="0">
                <a:solidFill>
                  <a:srgbClr val="0000CC"/>
                </a:solidFill>
              </a:rPr>
              <a:t> </a:t>
            </a:r>
            <a:br>
              <a:rPr lang="ru-RU" sz="4000" smtClean="0">
                <a:solidFill>
                  <a:srgbClr val="0000CC"/>
                </a:solidFill>
              </a:rPr>
            </a:br>
            <a:r>
              <a:rPr lang="ru-RU" sz="4000" smtClean="0">
                <a:solidFill>
                  <a:srgbClr val="C00000"/>
                </a:solidFill>
              </a:rPr>
              <a:t>Інакше</a:t>
            </a:r>
            <a:r>
              <a:rPr lang="ru-RU" sz="4000" dirty="0">
                <a:solidFill>
                  <a:srgbClr val="C00000"/>
                </a:solidFill>
              </a:rPr>
              <a:t>: </a:t>
            </a:r>
            <a:r>
              <a:rPr lang="ru-RU" sz="4000" dirty="0" smtClean="0">
                <a:solidFill>
                  <a:srgbClr val="C00000"/>
                </a:solidFill>
              </a:rPr>
              <a:t/>
            </a:r>
            <a:br>
              <a:rPr lang="ru-RU" sz="4000" dirty="0" smtClean="0">
                <a:solidFill>
                  <a:srgbClr val="C00000"/>
                </a:solidFill>
              </a:rPr>
            </a:br>
            <a:r>
              <a:rPr lang="ru-RU" sz="4000" dirty="0" smtClean="0">
                <a:solidFill>
                  <a:srgbClr val="C00000"/>
                </a:solidFill>
              </a:rPr>
              <a:t>        </a:t>
            </a:r>
            <a:r>
              <a:rPr lang="ru-RU" sz="4000" dirty="0" err="1" smtClean="0">
                <a:solidFill>
                  <a:srgbClr val="0000CC"/>
                </a:solidFill>
              </a:rPr>
              <a:t>Дякую</a:t>
            </a:r>
            <a:r>
              <a:rPr lang="ru-RU" sz="4000" dirty="0" smtClean="0">
                <a:solidFill>
                  <a:srgbClr val="0000CC"/>
                </a:solidFill>
              </a:rPr>
              <a:t> </a:t>
            </a:r>
            <a:r>
              <a:rPr lang="ru-RU" sz="4000" dirty="0">
                <a:solidFill>
                  <a:srgbClr val="0000CC"/>
                </a:solidFill>
              </a:rPr>
              <a:t>за </a:t>
            </a:r>
            <a:r>
              <a:rPr lang="ru-RU" sz="4000" dirty="0" err="1" smtClean="0">
                <a:solidFill>
                  <a:srgbClr val="0000CC"/>
                </a:solidFill>
              </a:rPr>
              <a:t>увагу</a:t>
            </a:r>
            <a:r>
              <a:rPr lang="ru-RU" sz="3100" dirty="0" smtClean="0">
                <a:solidFill>
                  <a:srgbClr val="C00000"/>
                </a:solidFill>
              </a:rPr>
              <a:t>! </a:t>
            </a:r>
            <a:endParaRPr lang="ru-RU" sz="3100" dirty="0">
              <a:solidFill>
                <a:srgbClr val="C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265" y="2903085"/>
            <a:ext cx="5483678" cy="345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3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0722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Поняття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рядків</a:t>
            </a:r>
            <a:endParaRPr lang="ru-RU" sz="36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1010652"/>
            <a:ext cx="9143999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buFont typeface="+mj-lt"/>
              <a:buAutoNum type="arabicPeriod"/>
            </a:pPr>
            <a:r>
              <a:rPr lang="ru-RU" sz="2200" dirty="0" smtClean="0"/>
              <a:t>Рядок </a:t>
            </a:r>
            <a:r>
              <a:rPr lang="ru-RU" sz="2200" dirty="0"/>
              <a:t>-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послідовність</a:t>
            </a:r>
            <a:r>
              <a:rPr lang="ru-RU" sz="2200" dirty="0"/>
              <a:t> </a:t>
            </a:r>
            <a:r>
              <a:rPr lang="ru-RU" sz="2200" dirty="0" err="1"/>
              <a:t>символів</a:t>
            </a:r>
            <a:r>
              <a:rPr lang="ru-RU" sz="2200" dirty="0"/>
              <a:t>, </a:t>
            </a:r>
            <a:r>
              <a:rPr lang="ru-RU" sz="2200" dirty="0" err="1"/>
              <a:t>укладених</a:t>
            </a:r>
            <a:r>
              <a:rPr lang="ru-RU" sz="2200" dirty="0"/>
              <a:t> в </a:t>
            </a:r>
            <a:r>
              <a:rPr lang="ru-RU" sz="2200" dirty="0" err="1"/>
              <a:t>одинарні</a:t>
            </a:r>
            <a:r>
              <a:rPr lang="ru-RU" sz="2200" dirty="0"/>
              <a:t> </a:t>
            </a:r>
            <a:r>
              <a:rPr lang="ru-RU" sz="2200" dirty="0" err="1"/>
              <a:t>або</a:t>
            </a:r>
            <a:r>
              <a:rPr lang="ru-RU" sz="2200" dirty="0"/>
              <a:t> </a:t>
            </a:r>
            <a:r>
              <a:rPr lang="ru-RU" sz="2200" dirty="0" err="1"/>
              <a:t>подвійні</a:t>
            </a:r>
            <a:r>
              <a:rPr lang="ru-RU" sz="2200" dirty="0"/>
              <a:t> лапки</a:t>
            </a:r>
            <a:r>
              <a:rPr lang="ru-RU" sz="2200" dirty="0" smtClean="0"/>
              <a:t>.</a:t>
            </a:r>
          </a:p>
          <a:p>
            <a:pPr marL="355600" indent="-355600">
              <a:buFont typeface="+mj-lt"/>
              <a:buAutoNum type="arabicPeriod"/>
            </a:pPr>
            <a:r>
              <a:rPr lang="uk-UA" sz="2200" dirty="0" smtClean="0"/>
              <a:t>Рядок може складатися з декілька </a:t>
            </a:r>
            <a:r>
              <a:rPr lang="uk-UA" sz="2200" dirty="0" err="1" smtClean="0"/>
              <a:t>підрядків</a:t>
            </a:r>
            <a:r>
              <a:rPr lang="uk-UA" sz="2200" dirty="0" smtClean="0"/>
              <a:t>, тоді використовуються по три одинарні або три подвійні лапки</a:t>
            </a:r>
            <a:endParaRPr lang="ru-RU" sz="2200" dirty="0"/>
          </a:p>
          <a:p>
            <a:pPr marL="355600" indent="-355600">
              <a:buFont typeface="+mj-lt"/>
              <a:buAutoNum type="arabicPeriod"/>
            </a:pPr>
            <a:r>
              <a:rPr lang="uk-UA" sz="2200" dirty="0"/>
              <a:t>Нумерація символів в рядку починається з 0.</a:t>
            </a:r>
          </a:p>
          <a:p>
            <a:pPr marL="355600" indent="-355600">
              <a:buFont typeface="+mj-lt"/>
              <a:buAutoNum type="arabicPeriod"/>
            </a:pPr>
            <a:r>
              <a:rPr lang="ru-RU" sz="2200" dirty="0" smtClean="0"/>
              <a:t>В </a:t>
            </a:r>
            <a:r>
              <a:rPr lang="ru-RU" sz="2200" dirty="0" err="1"/>
              <a:t>Python</a:t>
            </a:r>
            <a:r>
              <a:rPr lang="ru-RU" sz="2200" dirty="0"/>
              <a:t> </a:t>
            </a:r>
            <a:r>
              <a:rPr lang="ru-RU" sz="2200" dirty="0" err="1"/>
              <a:t>немає</a:t>
            </a:r>
            <a:r>
              <a:rPr lang="ru-RU" sz="2200" dirty="0"/>
              <a:t> символьного типу, </a:t>
            </a:r>
            <a:r>
              <a:rPr lang="ru-RU" sz="2200" dirty="0" err="1" smtClean="0"/>
              <a:t>тобто</a:t>
            </a:r>
            <a:r>
              <a:rPr lang="ru-RU" sz="2200" dirty="0" smtClean="0"/>
              <a:t> типу </a:t>
            </a:r>
            <a:r>
              <a:rPr lang="ru-RU" sz="2200" dirty="0" err="1"/>
              <a:t>даних</a:t>
            </a:r>
            <a:r>
              <a:rPr lang="ru-RU" sz="2200" dirty="0"/>
              <a:t>, </a:t>
            </a:r>
            <a:r>
              <a:rPr lang="ru-RU" sz="2200" dirty="0" err="1"/>
              <a:t>об'єктами</a:t>
            </a:r>
            <a:r>
              <a:rPr lang="ru-RU" sz="2200" dirty="0"/>
              <a:t> </a:t>
            </a:r>
            <a:r>
              <a:rPr lang="ru-RU" sz="2200" dirty="0" err="1"/>
              <a:t>якого</a:t>
            </a:r>
            <a:r>
              <a:rPr lang="ru-RU" sz="2200" dirty="0"/>
              <a:t> є </a:t>
            </a:r>
            <a:r>
              <a:rPr lang="ru-RU" sz="2200" dirty="0" err="1"/>
              <a:t>поодинокі</a:t>
            </a:r>
            <a:r>
              <a:rPr lang="ru-RU" sz="2200" dirty="0"/>
              <a:t> </a:t>
            </a:r>
            <a:r>
              <a:rPr lang="ru-RU" sz="2200" dirty="0" err="1"/>
              <a:t>символи</a:t>
            </a:r>
            <a:r>
              <a:rPr lang="ru-RU" sz="2200" dirty="0"/>
              <a:t>. </a:t>
            </a:r>
            <a:r>
              <a:rPr lang="ru-RU" sz="2200" dirty="0" err="1"/>
              <a:t>Однак</a:t>
            </a:r>
            <a:r>
              <a:rPr lang="ru-RU" sz="2200" dirty="0"/>
              <a:t> </a:t>
            </a:r>
            <a:r>
              <a:rPr lang="ru-RU" sz="2200" dirty="0" err="1"/>
              <a:t>Python</a:t>
            </a:r>
            <a:r>
              <a:rPr lang="ru-RU" sz="2200" dirty="0"/>
              <a:t> </a:t>
            </a:r>
            <a:r>
              <a:rPr lang="ru-RU" sz="2200" dirty="0" err="1"/>
              <a:t>дозволяє</a:t>
            </a:r>
            <a:r>
              <a:rPr lang="ru-RU" sz="2200" dirty="0"/>
              <a:t> </a:t>
            </a:r>
            <a:r>
              <a:rPr lang="ru-RU" sz="2200" dirty="0" err="1"/>
              <a:t>розглядати</a:t>
            </a:r>
            <a:r>
              <a:rPr lang="ru-RU" sz="2200" dirty="0"/>
              <a:t> рядки як </a:t>
            </a:r>
            <a:r>
              <a:rPr lang="ru-RU" sz="2200" dirty="0" err="1"/>
              <a:t>об'єкти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складаються</a:t>
            </a:r>
            <a:r>
              <a:rPr lang="ru-RU" sz="2200" dirty="0"/>
              <a:t> з </a:t>
            </a:r>
            <a:r>
              <a:rPr lang="ru-RU" sz="2200" dirty="0" err="1" smtClean="0"/>
              <a:t>підрядків</a:t>
            </a:r>
            <a:r>
              <a:rPr lang="ru-RU" sz="2200" dirty="0" smtClean="0"/>
              <a:t> </a:t>
            </a:r>
            <a:r>
              <a:rPr lang="ru-RU" sz="2200" dirty="0" err="1" smtClean="0"/>
              <a:t>довжиною</a:t>
            </a:r>
            <a:r>
              <a:rPr lang="ru-RU" sz="2200" dirty="0" smtClean="0"/>
              <a:t> </a:t>
            </a:r>
            <a:r>
              <a:rPr lang="ru-RU" sz="2200" dirty="0"/>
              <a:t>в один і </a:t>
            </a:r>
            <a:r>
              <a:rPr lang="ru-RU" sz="2200" dirty="0" err="1"/>
              <a:t>більше</a:t>
            </a:r>
            <a:r>
              <a:rPr lang="ru-RU" sz="2200" dirty="0"/>
              <a:t> </a:t>
            </a:r>
            <a:r>
              <a:rPr lang="ru-RU" sz="2200" dirty="0" err="1"/>
              <a:t>символів</a:t>
            </a:r>
            <a:r>
              <a:rPr lang="ru-RU" sz="2200" dirty="0"/>
              <a:t>. </a:t>
            </a:r>
            <a:endParaRPr lang="ru-RU" sz="2200" dirty="0" smtClean="0"/>
          </a:p>
          <a:p>
            <a:pPr marL="355600" indent="-355600">
              <a:buFont typeface="+mj-lt"/>
              <a:buAutoNum type="arabicPeriod"/>
            </a:pPr>
            <a:r>
              <a:rPr lang="ru-RU" sz="2200" dirty="0" smtClean="0"/>
              <a:t>Рядок </a:t>
            </a:r>
            <a:r>
              <a:rPr lang="ru-RU" sz="2200" dirty="0"/>
              <a:t>-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впорядкована</a:t>
            </a:r>
            <a:r>
              <a:rPr lang="ru-RU" sz="2200" dirty="0"/>
              <a:t> </a:t>
            </a:r>
            <a:r>
              <a:rPr lang="ru-RU" sz="2200" dirty="0" err="1"/>
              <a:t>послідовність</a:t>
            </a:r>
            <a:r>
              <a:rPr lang="ru-RU" sz="2200" dirty="0"/>
              <a:t> </a:t>
            </a:r>
            <a:r>
              <a:rPr lang="ru-RU" sz="2200" dirty="0" err="1"/>
              <a:t>елементів</a:t>
            </a:r>
            <a:r>
              <a:rPr lang="ru-RU" sz="2200" dirty="0"/>
              <a:t>. </a:t>
            </a:r>
            <a:r>
              <a:rPr lang="ru-RU" sz="2200" dirty="0" err="1"/>
              <a:t>Отже</a:t>
            </a:r>
            <a:r>
              <a:rPr lang="ru-RU" sz="2200" dirty="0"/>
              <a:t>, з </a:t>
            </a:r>
            <a:r>
              <a:rPr lang="ru-RU" sz="2200" dirty="0" err="1" smtClean="0"/>
              <a:t>неї</a:t>
            </a:r>
            <a:r>
              <a:rPr lang="ru-RU" sz="2200" dirty="0" smtClean="0"/>
              <a:t> </a:t>
            </a:r>
            <a:r>
              <a:rPr lang="ru-RU" sz="2200" dirty="0" err="1"/>
              <a:t>можна</a:t>
            </a:r>
            <a:r>
              <a:rPr lang="ru-RU" sz="2200" dirty="0"/>
              <a:t> </a:t>
            </a:r>
            <a:r>
              <a:rPr lang="ru-RU" sz="2200" dirty="0" err="1"/>
              <a:t>витягувати</a:t>
            </a:r>
            <a:r>
              <a:rPr lang="ru-RU" sz="2200" dirty="0"/>
              <a:t> </a:t>
            </a:r>
            <a:r>
              <a:rPr lang="ru-RU" sz="2200" dirty="0" err="1"/>
              <a:t>окремі</a:t>
            </a:r>
            <a:r>
              <a:rPr lang="ru-RU" sz="2200" dirty="0"/>
              <a:t> </a:t>
            </a:r>
            <a:r>
              <a:rPr lang="ru-RU" sz="2200" dirty="0" err="1"/>
              <a:t>символи</a:t>
            </a:r>
            <a:r>
              <a:rPr lang="ru-RU" sz="2200" dirty="0"/>
              <a:t> і </a:t>
            </a:r>
            <a:r>
              <a:rPr lang="ru-RU" sz="2200" dirty="0" err="1" smtClean="0"/>
              <a:t>зрізи</a:t>
            </a:r>
            <a:r>
              <a:rPr lang="ru-RU" sz="2200" dirty="0" smtClean="0"/>
              <a:t>.</a:t>
            </a:r>
          </a:p>
          <a:p>
            <a:pPr marL="355600" indent="-355600">
              <a:buFont typeface="+mj-lt"/>
              <a:buAutoNum type="arabicPeriod"/>
            </a:pPr>
            <a:endParaRPr lang="uk-UA" sz="2200" dirty="0" smtClean="0"/>
          </a:p>
          <a:p>
            <a:pPr marL="457200" indent="-457200">
              <a:buFont typeface="+mj-lt"/>
              <a:buAutoNum type="arabicPeriod"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372453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010652"/>
            <a:ext cx="914399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ru-RU" sz="2200" dirty="0" smtClean="0"/>
              <a:t>Створивши </a:t>
            </a:r>
            <a:r>
              <a:rPr lang="ru-RU" sz="2200" dirty="0" smtClean="0"/>
              <a:t>рядок, </a:t>
            </a:r>
            <a:r>
              <a:rPr lang="ru-RU" sz="2200" dirty="0" err="1" smtClean="0"/>
              <a:t>можна</a:t>
            </a:r>
            <a:r>
              <a:rPr lang="ru-RU" sz="2200" dirty="0" smtClean="0"/>
              <a:t> </a:t>
            </a:r>
            <a:r>
              <a:rPr lang="ru-RU" sz="2200" dirty="0" err="1"/>
              <a:t>отримати</a:t>
            </a:r>
            <a:r>
              <a:rPr lang="ru-RU" sz="2200" dirty="0"/>
              <a:t> будь-яку </a:t>
            </a:r>
            <a:r>
              <a:rPr lang="ru-RU" sz="2200" dirty="0" err="1"/>
              <a:t>його</a:t>
            </a:r>
            <a:r>
              <a:rPr lang="ru-RU" sz="2200" dirty="0"/>
              <a:t> </a:t>
            </a:r>
            <a:r>
              <a:rPr lang="ru-RU" sz="2200" dirty="0" err="1"/>
              <a:t>частину</a:t>
            </a:r>
            <a:r>
              <a:rPr lang="ru-RU" sz="2200" dirty="0"/>
              <a:t> як </a:t>
            </a:r>
            <a:r>
              <a:rPr lang="ru-RU" sz="2200" dirty="0" err="1"/>
              <a:t>новий</a:t>
            </a:r>
            <a:r>
              <a:rPr lang="ru-RU" sz="2200" dirty="0"/>
              <a:t> </a:t>
            </a:r>
            <a:r>
              <a:rPr lang="ru-RU" sz="2200" dirty="0" smtClean="0"/>
              <a:t>рядок. </a:t>
            </a:r>
            <a:r>
              <a:rPr lang="ru-RU" sz="2200" dirty="0" err="1"/>
              <a:t>Ця</a:t>
            </a:r>
            <a:r>
              <a:rPr lang="ru-RU" sz="2200" dirty="0"/>
              <a:t> </a:t>
            </a:r>
            <a:r>
              <a:rPr lang="ru-RU" sz="2200" dirty="0" err="1"/>
              <a:t>частина</a:t>
            </a:r>
            <a:r>
              <a:rPr lang="ru-RU" sz="2200" dirty="0"/>
              <a:t> </a:t>
            </a:r>
            <a:r>
              <a:rPr lang="ru-RU" sz="2200" dirty="0" err="1"/>
              <a:t>називатиметься</a:t>
            </a:r>
            <a:r>
              <a:rPr lang="ru-RU" sz="2200" dirty="0"/>
              <a:t> </a:t>
            </a:r>
            <a:r>
              <a:rPr lang="ru-RU" sz="2200" i="1" dirty="0" err="1">
                <a:solidFill>
                  <a:srgbClr val="0000CC"/>
                </a:solidFill>
              </a:rPr>
              <a:t>зрізом</a:t>
            </a:r>
            <a:r>
              <a:rPr lang="ru-RU" sz="2200" dirty="0" smtClean="0"/>
              <a:t>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ru-RU" sz="2200" dirty="0" err="1"/>
              <a:t>Номери</a:t>
            </a:r>
            <a:r>
              <a:rPr lang="ru-RU" sz="2200" dirty="0"/>
              <a:t> </a:t>
            </a:r>
            <a:r>
              <a:rPr lang="ru-RU" sz="2200" dirty="0" err="1"/>
              <a:t>символів</a:t>
            </a:r>
            <a:r>
              <a:rPr lang="ru-RU" sz="2200" dirty="0"/>
              <a:t> в рядку </a:t>
            </a:r>
            <a:r>
              <a:rPr lang="ru-RU" sz="2200" dirty="0" err="1" smtClean="0"/>
              <a:t>називаються</a:t>
            </a:r>
            <a:r>
              <a:rPr lang="ru-RU" sz="2200" dirty="0" smtClean="0"/>
              <a:t> </a:t>
            </a:r>
            <a:r>
              <a:rPr lang="ru-RU" sz="2200" i="1" dirty="0" err="1">
                <a:solidFill>
                  <a:srgbClr val="0000CC"/>
                </a:solidFill>
              </a:rPr>
              <a:t>індексом</a:t>
            </a:r>
            <a:r>
              <a:rPr lang="ru-RU" sz="2200" dirty="0"/>
              <a:t>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ru-RU" sz="2200" dirty="0" err="1" smtClean="0"/>
              <a:t>Якщо</a:t>
            </a:r>
            <a:r>
              <a:rPr lang="ru-RU" sz="2200" dirty="0" smtClean="0"/>
              <a:t> </a:t>
            </a:r>
            <a:r>
              <a:rPr lang="ru-RU" sz="2200" dirty="0" err="1" smtClean="0"/>
              <a:t>вказати</a:t>
            </a:r>
            <a:r>
              <a:rPr lang="ru-RU" sz="2200" dirty="0" smtClean="0"/>
              <a:t> </a:t>
            </a:r>
            <a:r>
              <a:rPr lang="ru-RU" sz="2200" dirty="0" err="1" smtClean="0"/>
              <a:t>від'ємне</a:t>
            </a:r>
            <a:r>
              <a:rPr lang="ru-RU" sz="2200" dirty="0" smtClean="0"/>
              <a:t> </a:t>
            </a:r>
            <a:r>
              <a:rPr lang="ru-RU" sz="2200" dirty="0" err="1" smtClean="0"/>
              <a:t>значення</a:t>
            </a:r>
            <a:r>
              <a:rPr lang="ru-RU" sz="2200" dirty="0" smtClean="0"/>
              <a:t> </a:t>
            </a:r>
            <a:r>
              <a:rPr lang="ru-RU" sz="2200" dirty="0" err="1" smtClean="0"/>
              <a:t>індексу</a:t>
            </a:r>
            <a:r>
              <a:rPr lang="ru-RU" sz="2200" dirty="0" smtClean="0"/>
              <a:t>, то номер буде </a:t>
            </a:r>
            <a:r>
              <a:rPr lang="ru-RU" sz="2200" spc="-50" dirty="0" err="1" smtClean="0"/>
              <a:t>відраховуватися</a:t>
            </a:r>
            <a:r>
              <a:rPr lang="ru-RU" sz="2200" dirty="0" smtClean="0"/>
              <a:t> з </a:t>
            </a:r>
            <a:r>
              <a:rPr lang="ru-RU" sz="2200" dirty="0" err="1" smtClean="0"/>
              <a:t>кінця</a:t>
            </a:r>
            <a:r>
              <a:rPr lang="ru-RU" sz="2200" dirty="0" smtClean="0"/>
              <a:t>, </a:t>
            </a:r>
            <a:r>
              <a:rPr lang="ru-RU" sz="2200" dirty="0" err="1" smtClean="0"/>
              <a:t>починаючи</a:t>
            </a:r>
            <a:r>
              <a:rPr lang="ru-RU" sz="2200" dirty="0" smtClean="0"/>
              <a:t> з номера -1</a:t>
            </a:r>
            <a:r>
              <a:rPr lang="ru-RU" sz="2200" dirty="0"/>
              <a:t>. </a:t>
            </a:r>
            <a:endParaRPr lang="ru-RU" sz="2200" dirty="0" smtClean="0"/>
          </a:p>
          <a:p>
            <a:pPr marL="457200" indent="-457200">
              <a:buFont typeface="+mj-lt"/>
              <a:buAutoNum type="arabicPeriod" startAt="6"/>
            </a:pPr>
            <a:r>
              <a:rPr lang="ru-RU" sz="2200" dirty="0" smtClean="0"/>
              <a:t>Рядки </a:t>
            </a:r>
            <a:r>
              <a:rPr lang="ru-RU" sz="2200" dirty="0"/>
              <a:t>в </a:t>
            </a:r>
            <a:r>
              <a:rPr lang="ru-RU" sz="2200" dirty="0" err="1"/>
              <a:t>Python</a:t>
            </a:r>
            <a:r>
              <a:rPr lang="ru-RU" sz="2200" dirty="0"/>
              <a:t> </a:t>
            </a:r>
            <a:r>
              <a:rPr lang="ru-RU" sz="2200" dirty="0" err="1"/>
              <a:t>відносяться</a:t>
            </a:r>
            <a:r>
              <a:rPr lang="ru-RU" sz="2200" dirty="0"/>
              <a:t> до </a:t>
            </a:r>
            <a:r>
              <a:rPr lang="ru-RU" sz="2200" dirty="0" err="1"/>
              <a:t>категорії</a:t>
            </a:r>
            <a:r>
              <a:rPr lang="ru-RU" sz="2200" dirty="0"/>
              <a:t> </a:t>
            </a:r>
            <a:r>
              <a:rPr lang="ru-RU" sz="2200" b="1" dirty="0" err="1"/>
              <a:t>незмінних</a:t>
            </a:r>
            <a:r>
              <a:rPr lang="ru-RU" sz="2200" b="1" dirty="0"/>
              <a:t> </a:t>
            </a:r>
            <a:r>
              <a:rPr lang="ru-RU" sz="2200" b="1" dirty="0" err="1"/>
              <a:t>послідовностей</a:t>
            </a:r>
            <a:r>
              <a:rPr lang="ru-RU" sz="2200" dirty="0"/>
              <a:t>, </a:t>
            </a:r>
            <a:r>
              <a:rPr lang="ru-RU" sz="2200" dirty="0" err="1"/>
              <a:t>тобто</a:t>
            </a:r>
            <a:r>
              <a:rPr lang="ru-RU" sz="2200" dirty="0"/>
              <a:t> </a:t>
            </a:r>
            <a:r>
              <a:rPr lang="ru-RU" sz="2200" dirty="0" err="1"/>
              <a:t>всі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 і </a:t>
            </a:r>
            <a:r>
              <a:rPr lang="ru-RU" sz="2200" dirty="0" err="1"/>
              <a:t>методи</a:t>
            </a:r>
            <a:r>
              <a:rPr lang="ru-RU" sz="2200" dirty="0"/>
              <a:t> </a:t>
            </a:r>
            <a:r>
              <a:rPr lang="ru-RU" sz="2200" dirty="0" err="1"/>
              <a:t>можуть</a:t>
            </a:r>
            <a:r>
              <a:rPr lang="ru-RU" sz="2200" dirty="0"/>
              <a:t> </a:t>
            </a:r>
            <a:r>
              <a:rPr lang="ru-RU" sz="2200" dirty="0" err="1"/>
              <a:t>лише</a:t>
            </a:r>
            <a:r>
              <a:rPr lang="ru-RU" sz="2200" dirty="0"/>
              <a:t> </a:t>
            </a:r>
            <a:r>
              <a:rPr lang="ru-RU" sz="2200" dirty="0" err="1"/>
              <a:t>створювати</a:t>
            </a:r>
            <a:r>
              <a:rPr lang="ru-RU" sz="2200" dirty="0"/>
              <a:t> </a:t>
            </a:r>
            <a:r>
              <a:rPr lang="ru-RU" sz="2200" dirty="0" err="1"/>
              <a:t>новий</a:t>
            </a:r>
            <a:r>
              <a:rPr lang="ru-RU" sz="2200" dirty="0"/>
              <a:t> рядок</a:t>
            </a:r>
            <a:r>
              <a:rPr lang="ru-RU" sz="2200" dirty="0" smtClean="0"/>
              <a:t>.</a:t>
            </a:r>
            <a:endParaRPr lang="uk-UA" sz="2200" dirty="0" smtClean="0"/>
          </a:p>
          <a:p>
            <a:pPr marL="457200" indent="-457200">
              <a:buFont typeface="+mj-lt"/>
              <a:buAutoNum type="arabicPeriod" startAt="6"/>
            </a:pPr>
            <a:endParaRPr lang="ru-RU" sz="2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0722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Поняття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рядків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4050994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0722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Зрізи</a:t>
            </a:r>
            <a:r>
              <a:rPr lang="ru-RU" sz="3600" b="1" dirty="0" smtClean="0"/>
              <a:t>  </a:t>
            </a:r>
            <a:r>
              <a:rPr lang="ru-RU" sz="3600" b="1" dirty="0" err="1" smtClean="0"/>
              <a:t>рядків</a:t>
            </a:r>
            <a:endParaRPr lang="ru-RU" sz="36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-1" y="1015200"/>
            <a:ext cx="9144000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err="1">
                <a:solidFill>
                  <a:srgbClr val="0000CC"/>
                </a:solidFill>
              </a:rPr>
              <a:t>Зріз</a:t>
            </a:r>
            <a:r>
              <a:rPr lang="ru-RU" sz="2200" b="1" dirty="0">
                <a:solidFill>
                  <a:srgbClr val="0000CC"/>
                </a:solidFill>
              </a:rPr>
              <a:t> (</a:t>
            </a:r>
            <a:r>
              <a:rPr lang="en-GB" sz="2200" b="1" dirty="0">
                <a:solidFill>
                  <a:srgbClr val="0000CC"/>
                </a:solidFill>
              </a:rPr>
              <a:t>slice) </a:t>
            </a:r>
            <a:r>
              <a:rPr lang="en-GB" sz="2200" dirty="0"/>
              <a:t>- </a:t>
            </a:r>
            <a:r>
              <a:rPr lang="ru-RU" sz="2200" dirty="0" err="1"/>
              <a:t>витяг</a:t>
            </a:r>
            <a:r>
              <a:rPr lang="ru-RU" sz="2200" dirty="0"/>
              <a:t> з </a:t>
            </a:r>
            <a:r>
              <a:rPr lang="ru-RU" sz="2200" dirty="0" err="1"/>
              <a:t>цього</a:t>
            </a:r>
            <a:r>
              <a:rPr lang="ru-RU" sz="2200" dirty="0"/>
              <a:t> рядка одного символу </a:t>
            </a:r>
            <a:r>
              <a:rPr lang="ru-RU" sz="2200" dirty="0" err="1"/>
              <a:t>або</a:t>
            </a:r>
            <a:r>
              <a:rPr lang="ru-RU" sz="2200" dirty="0"/>
              <a:t> </a:t>
            </a:r>
            <a:r>
              <a:rPr lang="ru-RU" sz="2200" dirty="0" err="1"/>
              <a:t>деякого</a:t>
            </a:r>
            <a:r>
              <a:rPr lang="ru-RU" sz="2200" dirty="0"/>
              <a:t> фрагмента </a:t>
            </a:r>
            <a:r>
              <a:rPr lang="ru-RU" sz="2200" dirty="0" err="1"/>
              <a:t>підрядка</a:t>
            </a:r>
            <a:r>
              <a:rPr lang="ru-RU" sz="2200" dirty="0"/>
              <a:t> </a:t>
            </a:r>
            <a:r>
              <a:rPr lang="ru-RU" sz="2200" dirty="0" err="1"/>
              <a:t>або</a:t>
            </a:r>
            <a:r>
              <a:rPr lang="ru-RU" sz="2200" dirty="0"/>
              <a:t> </a:t>
            </a:r>
            <a:r>
              <a:rPr lang="ru-RU" sz="2200" dirty="0" err="1"/>
              <a:t>підпослідовності</a:t>
            </a:r>
            <a:r>
              <a:rPr lang="ru-RU" sz="2200" dirty="0"/>
              <a:t>.</a:t>
            </a:r>
          </a:p>
          <a:p>
            <a:pPr>
              <a:spcBef>
                <a:spcPts val="600"/>
              </a:spcBef>
            </a:pPr>
            <a:r>
              <a:rPr lang="ru-RU" sz="2200" b="1" dirty="0" smtClean="0"/>
              <a:t>Є </a:t>
            </a:r>
            <a:r>
              <a:rPr lang="ru-RU" sz="2200" b="1" dirty="0"/>
              <a:t>три </a:t>
            </a:r>
            <a:r>
              <a:rPr lang="ru-RU" sz="2200" b="1" dirty="0" err="1"/>
              <a:t>форми</a:t>
            </a:r>
            <a:r>
              <a:rPr lang="ru-RU" sz="2200" b="1" dirty="0"/>
              <a:t> </a:t>
            </a:r>
            <a:r>
              <a:rPr lang="ru-RU" sz="2200" b="1" dirty="0" err="1" smtClean="0"/>
              <a:t>зрізів</a:t>
            </a:r>
            <a:r>
              <a:rPr lang="ru-RU" sz="2200" b="1" dirty="0" smtClean="0"/>
              <a:t>:</a:t>
            </a:r>
            <a:r>
              <a:rPr lang="ru-RU" sz="2200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 err="1" smtClean="0"/>
              <a:t>Взяття</a:t>
            </a:r>
            <a:r>
              <a:rPr lang="ru-RU" sz="2200" b="1" dirty="0" smtClean="0"/>
              <a:t> </a:t>
            </a:r>
            <a:r>
              <a:rPr lang="ru-RU" sz="2200" b="1" dirty="0"/>
              <a:t>одного символу рядка</a:t>
            </a:r>
            <a:r>
              <a:rPr lang="ru-RU" sz="2200" dirty="0"/>
              <a:t>, а </a:t>
            </a:r>
            <a:r>
              <a:rPr lang="ru-RU" sz="2200" dirty="0" err="1"/>
              <a:t>саме</a:t>
            </a:r>
            <a:r>
              <a:rPr lang="ru-RU" sz="2200" dirty="0"/>
              <a:t>, </a:t>
            </a:r>
            <a:r>
              <a:rPr lang="en-GB" sz="2200" dirty="0"/>
              <a:t>S [</a:t>
            </a:r>
            <a:r>
              <a:rPr lang="en-GB" sz="2200" dirty="0" err="1"/>
              <a:t>i</a:t>
            </a:r>
            <a:r>
              <a:rPr lang="en-GB" sz="2200" dirty="0"/>
              <a:t>] -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зріз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складається</a:t>
            </a:r>
            <a:r>
              <a:rPr lang="ru-RU" sz="2200" dirty="0"/>
              <a:t> з одного символу, </a:t>
            </a:r>
            <a:r>
              <a:rPr lang="ru-RU" sz="2200" dirty="0" err="1"/>
              <a:t>який</a:t>
            </a:r>
            <a:r>
              <a:rPr lang="ru-RU" sz="2200" dirty="0"/>
              <a:t> </a:t>
            </a:r>
            <a:r>
              <a:rPr lang="ru-RU" sz="2200" dirty="0" err="1"/>
              <a:t>має</a:t>
            </a:r>
            <a:r>
              <a:rPr lang="ru-RU" sz="2200" dirty="0"/>
              <a:t> номер </a:t>
            </a:r>
            <a:r>
              <a:rPr lang="en-GB" sz="2200" dirty="0" err="1"/>
              <a:t>i</a:t>
            </a:r>
            <a:r>
              <a:rPr lang="en-GB" sz="2200" dirty="0"/>
              <a:t>. </a:t>
            </a:r>
            <a:r>
              <a:rPr lang="ru-RU" sz="2200" dirty="0"/>
              <a:t>При </a:t>
            </a:r>
            <a:r>
              <a:rPr lang="ru-RU" sz="2200" dirty="0" err="1"/>
              <a:t>цьому</a:t>
            </a:r>
            <a:r>
              <a:rPr lang="ru-RU" sz="2200" dirty="0"/>
              <a:t> </a:t>
            </a:r>
            <a:r>
              <a:rPr lang="ru-RU" sz="2200" dirty="0" err="1" smtClean="0"/>
              <a:t>нумерація</a:t>
            </a:r>
            <a:r>
              <a:rPr lang="ru-RU" sz="2200" dirty="0" smtClean="0"/>
              <a:t> </a:t>
            </a:r>
            <a:r>
              <a:rPr lang="ru-RU" sz="2200" dirty="0" err="1"/>
              <a:t>починається</a:t>
            </a:r>
            <a:r>
              <a:rPr lang="ru-RU" sz="2200" dirty="0"/>
              <a:t> з числа 0. </a:t>
            </a:r>
            <a:r>
              <a:rPr lang="ru-RU" sz="2200" dirty="0" err="1"/>
              <a:t>Кожен</a:t>
            </a:r>
            <a:r>
              <a:rPr lang="ru-RU" sz="2200" dirty="0"/>
              <a:t> </a:t>
            </a:r>
            <a:r>
              <a:rPr lang="ru-RU" sz="2200" dirty="0" err="1"/>
              <a:t>об'єкт</a:t>
            </a:r>
            <a:r>
              <a:rPr lang="ru-RU" sz="2200" dirty="0"/>
              <a:t>, </a:t>
            </a:r>
            <a:r>
              <a:rPr lang="ru-RU" sz="2200" dirty="0" err="1"/>
              <a:t>який</a:t>
            </a:r>
            <a:r>
              <a:rPr lang="ru-RU" sz="2200" dirty="0"/>
              <a:t> </a:t>
            </a:r>
            <a:r>
              <a:rPr lang="ru-RU" sz="2200" dirty="0" err="1"/>
              <a:t>виходить</a:t>
            </a:r>
            <a:r>
              <a:rPr lang="ru-RU" sz="2200" dirty="0"/>
              <a:t> в </a:t>
            </a:r>
            <a:r>
              <a:rPr lang="ru-RU" sz="2200" dirty="0" err="1"/>
              <a:t>результаті</a:t>
            </a:r>
            <a:r>
              <a:rPr lang="ru-RU" sz="2200" dirty="0"/>
              <a:t> </a:t>
            </a:r>
            <a:r>
              <a:rPr lang="ru-RU" sz="2200" dirty="0" err="1"/>
              <a:t>зрізу</a:t>
            </a:r>
            <a:r>
              <a:rPr lang="ru-RU" sz="2200" dirty="0"/>
              <a:t> S [i] -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теж</a:t>
            </a:r>
            <a:r>
              <a:rPr lang="ru-RU" sz="2200" dirty="0"/>
              <a:t> рядок типу </a:t>
            </a:r>
            <a:r>
              <a:rPr lang="ru-RU" sz="2200" dirty="0" err="1"/>
              <a:t>str</a:t>
            </a:r>
            <a:r>
              <a:rPr lang="ru-RU" sz="2200" dirty="0" smtClean="0"/>
              <a:t>.</a:t>
            </a:r>
          </a:p>
          <a:p>
            <a:pPr marL="450850"/>
            <a:r>
              <a:rPr lang="ru-RU" sz="2200" b="1" dirty="0" err="1" smtClean="0"/>
              <a:t>Якщо</a:t>
            </a:r>
            <a:r>
              <a:rPr lang="ru-RU" sz="2200" b="1" dirty="0" smtClean="0"/>
              <a:t> </a:t>
            </a:r>
            <a:r>
              <a:rPr lang="ru-RU" sz="2200" b="1" dirty="0" err="1"/>
              <a:t>вказати</a:t>
            </a:r>
            <a:r>
              <a:rPr lang="ru-RU" sz="2200" b="1" dirty="0"/>
              <a:t> </a:t>
            </a:r>
            <a:r>
              <a:rPr lang="ru-RU" sz="2200" b="1" dirty="0" err="1"/>
              <a:t>від'ємне</a:t>
            </a:r>
            <a:r>
              <a:rPr lang="ru-RU" sz="2200" b="1" dirty="0"/>
              <a:t> </a:t>
            </a:r>
            <a:r>
              <a:rPr lang="ru-RU" sz="2200" b="1" dirty="0" err="1"/>
              <a:t>значення</a:t>
            </a:r>
            <a:r>
              <a:rPr lang="ru-RU" sz="2200" b="1" dirty="0"/>
              <a:t> </a:t>
            </a:r>
            <a:r>
              <a:rPr lang="ru-RU" sz="2200" b="1" dirty="0" err="1"/>
              <a:t>індексу</a:t>
            </a:r>
            <a:r>
              <a:rPr lang="ru-RU" sz="2200" dirty="0"/>
              <a:t>, то номер буде </a:t>
            </a:r>
            <a:r>
              <a:rPr lang="ru-RU" sz="2200" dirty="0" err="1"/>
              <a:t>відраховуватися</a:t>
            </a:r>
            <a:r>
              <a:rPr lang="ru-RU" sz="2200" dirty="0"/>
              <a:t> з </a:t>
            </a:r>
            <a:r>
              <a:rPr lang="ru-RU" sz="2200" dirty="0" err="1"/>
              <a:t>кінця</a:t>
            </a:r>
            <a:r>
              <a:rPr lang="ru-RU" sz="2200" dirty="0"/>
              <a:t>, </a:t>
            </a:r>
            <a:r>
              <a:rPr lang="ru-RU" sz="2200" dirty="0" err="1"/>
              <a:t>починаючи</a:t>
            </a:r>
            <a:r>
              <a:rPr lang="ru-RU" sz="2200" dirty="0"/>
              <a:t> з номера </a:t>
            </a:r>
            <a:r>
              <a:rPr lang="ru-RU" sz="2200" dirty="0" smtClean="0"/>
              <a:t>-1</a:t>
            </a:r>
            <a:r>
              <a:rPr lang="ru-RU" sz="2200" dirty="0"/>
              <a:t>.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560410" y="4231465"/>
          <a:ext cx="7886700" cy="1177290"/>
        </p:xfrm>
        <a:graphic>
          <a:graphicData uri="http://schemas.openxmlformats.org/drawingml/2006/table">
            <a:tbl>
              <a:tblPr/>
              <a:tblGrid>
                <a:gridCol w="1314450"/>
                <a:gridCol w="1314450"/>
                <a:gridCol w="1314450"/>
                <a:gridCol w="1314450"/>
                <a:gridCol w="1314450"/>
                <a:gridCol w="1314450"/>
              </a:tblGrid>
              <a:tr h="0">
                <a:tc>
                  <a:txBody>
                    <a:bodyPr/>
                    <a:lstStyle/>
                    <a:p>
                      <a:r>
                        <a:rPr lang="ru-RU" sz="2200" b="1" dirty="0" smtClean="0">
                          <a:effectLst/>
                        </a:rPr>
                        <a:t>Рядок </a:t>
                      </a:r>
                      <a:r>
                        <a:rPr lang="en-GB" sz="2200" b="1" dirty="0" smtClean="0">
                          <a:effectLst/>
                        </a:rPr>
                        <a:t>S</a:t>
                      </a:r>
                      <a:endParaRPr lang="en-GB" sz="2200" b="1" dirty="0">
                        <a:effectLst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rgbClr val="0000CC"/>
                          </a:solidFill>
                          <a:effectLst/>
                        </a:rPr>
                        <a:t>H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rgbClr val="0000CC"/>
                          </a:solidFill>
                          <a:effectLst/>
                        </a:rPr>
                        <a:t>e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rgbClr val="0000CC"/>
                          </a:solidFill>
                          <a:effectLst/>
                        </a:rPr>
                        <a:t>l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rgbClr val="0000CC"/>
                          </a:solidFill>
                          <a:effectLst/>
                        </a:rPr>
                        <a:t>l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rgbClr val="0000CC"/>
                          </a:solidFill>
                          <a:effectLst/>
                        </a:rPr>
                        <a:t>o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2200" b="1" dirty="0" err="1" smtClean="0">
                          <a:effectLst/>
                        </a:rPr>
                        <a:t>Індекс</a:t>
                      </a:r>
                      <a:endParaRPr lang="ru-RU" sz="2200" b="1" dirty="0">
                        <a:effectLst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>
                          <a:effectLst/>
                        </a:rPr>
                        <a:t>S[0]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>
                          <a:effectLst/>
                        </a:rPr>
                        <a:t>S[1]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>
                          <a:effectLst/>
                        </a:rPr>
                        <a:t>S[2]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>
                          <a:effectLst/>
                        </a:rPr>
                        <a:t>S[3]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>
                          <a:effectLst/>
                        </a:rPr>
                        <a:t>S[4]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2200" b="1" dirty="0" err="1" smtClean="0">
                          <a:effectLst/>
                        </a:rPr>
                        <a:t>Індекс</a:t>
                      </a:r>
                      <a:endParaRPr lang="ru-RU" sz="2200" b="1" dirty="0">
                        <a:effectLst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>
                          <a:effectLst/>
                        </a:rPr>
                        <a:t>S[-5]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effectLst/>
                        </a:rPr>
                        <a:t>S[-4]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effectLst/>
                        </a:rPr>
                        <a:t>S[-3]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>
                          <a:effectLst/>
                        </a:rPr>
                        <a:t>S[-2]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effectLst/>
                        </a:rPr>
                        <a:t>S[-1]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8399" y="448625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2" y="5529071"/>
            <a:ext cx="9144001" cy="110799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55600"/>
            <a:r>
              <a:rPr lang="ru-RU" sz="2200" b="1" dirty="0" err="1"/>
              <a:t>Якщо</a:t>
            </a:r>
            <a:r>
              <a:rPr lang="ru-RU" sz="2200" b="1" dirty="0"/>
              <a:t> ж номер символу в </a:t>
            </a:r>
            <a:r>
              <a:rPr lang="ru-RU" sz="2200" b="1" dirty="0" err="1"/>
              <a:t>зрізі</a:t>
            </a:r>
            <a:r>
              <a:rPr lang="ru-RU" sz="2200" b="1" dirty="0"/>
              <a:t> </a:t>
            </a:r>
            <a:r>
              <a:rPr lang="ru-RU" sz="2200" b="1" dirty="0" smtClean="0"/>
              <a:t>рядка </a:t>
            </a:r>
            <a:r>
              <a:rPr lang="ru-RU" sz="2200" b="1" dirty="0"/>
              <a:t>S </a:t>
            </a:r>
            <a:r>
              <a:rPr lang="ru-RU" sz="2200" b="1" dirty="0" err="1"/>
              <a:t>більше</a:t>
            </a:r>
            <a:r>
              <a:rPr lang="ru-RU" sz="2200" dirty="0"/>
              <a:t> </a:t>
            </a:r>
            <a:r>
              <a:rPr lang="ru-RU" sz="2200" dirty="0" err="1"/>
              <a:t>або</a:t>
            </a:r>
            <a:r>
              <a:rPr lang="ru-RU" sz="2200" dirty="0"/>
              <a:t> </a:t>
            </a:r>
            <a:r>
              <a:rPr lang="ru-RU" sz="2200" dirty="0" err="1"/>
              <a:t>дорівнює</a:t>
            </a:r>
            <a:r>
              <a:rPr lang="ru-RU" sz="2200" dirty="0"/>
              <a:t> </a:t>
            </a:r>
            <a:r>
              <a:rPr lang="ru-RU" sz="2200" dirty="0" err="1" smtClean="0"/>
              <a:t>довжині</a:t>
            </a:r>
            <a:r>
              <a:rPr lang="ru-RU" sz="2200" dirty="0" smtClean="0"/>
              <a:t> рядка, </a:t>
            </a:r>
            <a:r>
              <a:rPr lang="ru-RU" sz="2200" b="1" dirty="0" err="1"/>
              <a:t>або</a:t>
            </a:r>
            <a:r>
              <a:rPr lang="ru-RU" sz="2200" b="1" dirty="0"/>
              <a:t> </a:t>
            </a:r>
            <a:r>
              <a:rPr lang="ru-RU" sz="2200" b="1" dirty="0" err="1"/>
              <a:t>менше</a:t>
            </a:r>
            <a:r>
              <a:rPr lang="ru-RU" sz="2200" dirty="0"/>
              <a:t>, </a:t>
            </a:r>
            <a:r>
              <a:rPr lang="ru-RU" sz="2200" dirty="0" err="1"/>
              <a:t>ніж</a:t>
            </a:r>
            <a:r>
              <a:rPr lang="ru-RU" sz="2200" dirty="0"/>
              <a:t> </a:t>
            </a:r>
            <a:r>
              <a:rPr lang="ru-RU" sz="2200" dirty="0" smtClean="0"/>
              <a:t>–</a:t>
            </a:r>
            <a:r>
              <a:rPr lang="ru-RU" sz="2200" dirty="0" err="1" smtClean="0"/>
              <a:t>довжина</a:t>
            </a:r>
            <a:r>
              <a:rPr lang="ru-RU" sz="2200" dirty="0" smtClean="0"/>
              <a:t> рядка, </a:t>
            </a:r>
            <a:r>
              <a:rPr lang="ru-RU" sz="2200" dirty="0"/>
              <a:t>то при </a:t>
            </a:r>
            <a:r>
              <a:rPr lang="ru-RU" sz="2200" dirty="0" err="1"/>
              <a:t>зверненні</a:t>
            </a:r>
            <a:r>
              <a:rPr lang="ru-RU" sz="2200" dirty="0"/>
              <a:t> до </a:t>
            </a:r>
            <a:r>
              <a:rPr lang="ru-RU" sz="2200" dirty="0" err="1"/>
              <a:t>цього</a:t>
            </a:r>
            <a:r>
              <a:rPr lang="ru-RU" sz="2200" dirty="0"/>
              <a:t> символу рядка </a:t>
            </a:r>
            <a:r>
              <a:rPr lang="ru-RU" sz="2200" dirty="0" err="1"/>
              <a:t>відбудеться</a:t>
            </a:r>
            <a:r>
              <a:rPr lang="ru-RU" sz="2200" dirty="0"/>
              <a:t> </a:t>
            </a:r>
            <a:r>
              <a:rPr lang="ru-RU" sz="2200" dirty="0" err="1"/>
              <a:t>помилка</a:t>
            </a:r>
            <a:r>
              <a:rPr lang="ru-RU" sz="2200" dirty="0"/>
              <a:t> </a:t>
            </a:r>
            <a:r>
              <a:rPr lang="ru-RU" sz="2200" dirty="0" err="1">
                <a:solidFill>
                  <a:srgbClr val="FF0000"/>
                </a:solidFill>
              </a:rPr>
              <a:t>IndexError</a:t>
            </a:r>
            <a:r>
              <a:rPr lang="ru-RU" sz="2200" dirty="0">
                <a:solidFill>
                  <a:srgbClr val="FF0000"/>
                </a:solidFill>
              </a:rPr>
              <a:t>: </a:t>
            </a:r>
            <a:r>
              <a:rPr lang="ru-RU" sz="2200" dirty="0" err="1">
                <a:solidFill>
                  <a:srgbClr val="FF0000"/>
                </a:solidFill>
              </a:rPr>
              <a:t>string</a:t>
            </a:r>
            <a:r>
              <a:rPr lang="ru-RU" sz="2200" dirty="0">
                <a:solidFill>
                  <a:srgbClr val="FF0000"/>
                </a:solidFill>
              </a:rPr>
              <a:t> </a:t>
            </a:r>
            <a:r>
              <a:rPr lang="ru-RU" sz="2200" dirty="0" err="1">
                <a:solidFill>
                  <a:srgbClr val="FF0000"/>
                </a:solidFill>
              </a:rPr>
              <a:t>index</a:t>
            </a:r>
            <a:r>
              <a:rPr lang="ru-RU" sz="2200" dirty="0">
                <a:solidFill>
                  <a:srgbClr val="FF0000"/>
                </a:solidFill>
              </a:rPr>
              <a:t> </a:t>
            </a:r>
            <a:r>
              <a:rPr lang="ru-RU" sz="2200" dirty="0" err="1">
                <a:solidFill>
                  <a:srgbClr val="FF0000"/>
                </a:solidFill>
              </a:rPr>
              <a:t>out</a:t>
            </a:r>
            <a:r>
              <a:rPr lang="ru-RU" sz="2200" dirty="0">
                <a:solidFill>
                  <a:srgbClr val="FF0000"/>
                </a:solidFill>
              </a:rPr>
              <a:t> </a:t>
            </a:r>
            <a:r>
              <a:rPr lang="ru-RU" sz="2200" dirty="0" err="1">
                <a:solidFill>
                  <a:srgbClr val="FF0000"/>
                </a:solidFill>
              </a:rPr>
              <a:t>of</a:t>
            </a:r>
            <a:r>
              <a:rPr lang="ru-RU" sz="2200" dirty="0">
                <a:solidFill>
                  <a:srgbClr val="FF0000"/>
                </a:solidFill>
              </a:rPr>
              <a:t> </a:t>
            </a:r>
            <a:r>
              <a:rPr lang="ru-RU" sz="2200" dirty="0" err="1">
                <a:solidFill>
                  <a:srgbClr val="FF0000"/>
                </a:solidFill>
              </a:rPr>
              <a:t>range</a:t>
            </a:r>
            <a:r>
              <a:rPr lang="ru-RU" sz="22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964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Зрізи</a:t>
            </a:r>
            <a:r>
              <a:rPr lang="ru-RU" sz="3600" b="1" dirty="0" smtClean="0"/>
              <a:t>  </a:t>
            </a:r>
            <a:r>
              <a:rPr lang="ru-RU" sz="3600" b="1" dirty="0" err="1" smtClean="0"/>
              <a:t>рядків</a:t>
            </a:r>
            <a:endParaRPr lang="ru-RU" sz="36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-1" y="929538"/>
            <a:ext cx="9143999" cy="60170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200" b="1" dirty="0" smtClean="0"/>
              <a:t>2. </a:t>
            </a:r>
            <a:r>
              <a:rPr lang="ru-RU" sz="2200" b="1" dirty="0" err="1" smtClean="0"/>
              <a:t>Зріз</a:t>
            </a:r>
            <a:r>
              <a:rPr lang="ru-RU" sz="2200" b="1" dirty="0" smtClean="0"/>
              <a:t> </a:t>
            </a:r>
            <a:r>
              <a:rPr lang="ru-RU" sz="2200" b="1" dirty="0"/>
              <a:t>з </a:t>
            </a:r>
            <a:r>
              <a:rPr lang="ru-RU" sz="2200" b="1" dirty="0" err="1"/>
              <a:t>двома</a:t>
            </a:r>
            <a:r>
              <a:rPr lang="ru-RU" sz="2200" b="1" dirty="0"/>
              <a:t> параметрами: </a:t>
            </a:r>
            <a:endParaRPr lang="ru-RU" sz="2200" b="1" dirty="0" smtClean="0"/>
          </a:p>
          <a:p>
            <a:r>
              <a:rPr lang="uk-UA" sz="2200" b="1" dirty="0" smtClean="0"/>
              <a:t>2.1</a:t>
            </a:r>
            <a:r>
              <a:rPr lang="uk-UA" sz="2200" dirty="0" smtClean="0"/>
              <a:t>. </a:t>
            </a:r>
            <a:r>
              <a:rPr lang="en-GB" sz="2200" dirty="0" smtClean="0"/>
              <a:t>S </a:t>
            </a:r>
            <a:r>
              <a:rPr lang="en-GB" sz="2200" dirty="0"/>
              <a:t>[a: b] </a:t>
            </a:r>
            <a:r>
              <a:rPr lang="ru-RU" sz="2200" dirty="0" err="1"/>
              <a:t>повертає</a:t>
            </a:r>
            <a:r>
              <a:rPr lang="ru-RU" sz="2200" dirty="0"/>
              <a:t> </a:t>
            </a:r>
            <a:r>
              <a:rPr lang="ru-RU" sz="2200" dirty="0" err="1"/>
              <a:t>підрядок</a:t>
            </a:r>
            <a:r>
              <a:rPr lang="ru-RU" sz="2200" dirty="0"/>
              <a:t> з </a:t>
            </a:r>
            <a:r>
              <a:rPr lang="en-GB" sz="2200" b="1" dirty="0">
                <a:solidFill>
                  <a:srgbClr val="0000CC"/>
                </a:solidFill>
              </a:rPr>
              <a:t>b - a </a:t>
            </a:r>
            <a:r>
              <a:rPr lang="ru-RU" sz="2200" dirty="0" err="1"/>
              <a:t>символів</a:t>
            </a:r>
            <a:r>
              <a:rPr lang="ru-RU" sz="2200" dirty="0"/>
              <a:t>, </a:t>
            </a:r>
            <a:r>
              <a:rPr lang="ru-RU" sz="2200" dirty="0" err="1"/>
              <a:t>починаючи</a:t>
            </a:r>
            <a:r>
              <a:rPr lang="ru-RU" sz="2200" dirty="0"/>
              <a:t> з символу </a:t>
            </a:r>
            <a:r>
              <a:rPr lang="uk-UA" sz="2200" dirty="0" smtClean="0"/>
              <a:t>з</a:t>
            </a:r>
            <a:r>
              <a:rPr lang="en-GB" sz="2200" dirty="0" smtClean="0"/>
              <a:t> </a:t>
            </a:r>
            <a:r>
              <a:rPr lang="ru-RU" sz="2200" dirty="0" err="1"/>
              <a:t>індексом</a:t>
            </a:r>
            <a:r>
              <a:rPr lang="ru-RU" sz="2200" dirty="0"/>
              <a:t> </a:t>
            </a:r>
            <a:r>
              <a:rPr lang="en-GB" sz="2200" b="1" dirty="0">
                <a:solidFill>
                  <a:srgbClr val="0000CC"/>
                </a:solidFill>
              </a:rPr>
              <a:t>a</a:t>
            </a:r>
            <a:r>
              <a:rPr lang="en-GB" sz="2200" dirty="0"/>
              <a:t>, </a:t>
            </a:r>
            <a:r>
              <a:rPr lang="ru-RU" sz="2200" dirty="0" err="1"/>
              <a:t>тобто</a:t>
            </a:r>
            <a:r>
              <a:rPr lang="ru-RU" sz="2200" dirty="0"/>
              <a:t> до символу з </a:t>
            </a:r>
            <a:r>
              <a:rPr lang="ru-RU" sz="2200" dirty="0" err="1"/>
              <a:t>індексом</a:t>
            </a:r>
            <a:r>
              <a:rPr lang="ru-RU" sz="2200" dirty="0"/>
              <a:t> </a:t>
            </a:r>
            <a:r>
              <a:rPr lang="en-GB" sz="2200" dirty="0"/>
              <a:t>b, </a:t>
            </a:r>
            <a:r>
              <a:rPr lang="ru-RU" sz="2200" dirty="0"/>
              <a:t>не </a:t>
            </a:r>
            <a:r>
              <a:rPr lang="ru-RU" sz="2200" dirty="0" err="1"/>
              <a:t>включаючи</a:t>
            </a:r>
            <a:r>
              <a:rPr lang="ru-RU" sz="2200" dirty="0"/>
              <a:t> </a:t>
            </a:r>
            <a:r>
              <a:rPr lang="ru-RU" sz="2200" dirty="0" err="1"/>
              <a:t>його</a:t>
            </a:r>
            <a:r>
              <a:rPr lang="ru-RU" sz="2200" dirty="0"/>
              <a:t>. </a:t>
            </a:r>
            <a:endParaRPr lang="ru-RU" sz="22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100" dirty="0" err="1" smtClean="0">
                <a:solidFill>
                  <a:srgbClr val="0000CC"/>
                </a:solidFill>
              </a:rPr>
              <a:t>Наприклад</a:t>
            </a:r>
            <a:r>
              <a:rPr lang="ru-RU" sz="2100" dirty="0">
                <a:solidFill>
                  <a:srgbClr val="0000CC"/>
                </a:solidFill>
              </a:rPr>
              <a:t>, </a:t>
            </a:r>
            <a:r>
              <a:rPr lang="ru-RU" sz="2100" dirty="0" err="1" smtClean="0">
                <a:solidFill>
                  <a:srgbClr val="0000CC"/>
                </a:solidFill>
              </a:rPr>
              <a:t>якщо</a:t>
            </a:r>
            <a:r>
              <a:rPr lang="ru-RU" sz="2100" dirty="0" smtClean="0">
                <a:solidFill>
                  <a:srgbClr val="0000CC"/>
                </a:solidFill>
              </a:rPr>
              <a:t> </a:t>
            </a:r>
            <a:r>
              <a:rPr lang="en-US" sz="2100" b="1" dirty="0" smtClean="0">
                <a:solidFill>
                  <a:srgbClr val="0000CC"/>
                </a:solidFill>
              </a:rPr>
              <a:t>S==‘Hello’</a:t>
            </a:r>
            <a:r>
              <a:rPr lang="uk-UA" sz="2100" dirty="0" smtClean="0">
                <a:solidFill>
                  <a:srgbClr val="0000CC"/>
                </a:solidFill>
              </a:rPr>
              <a:t>, то </a:t>
            </a:r>
            <a:r>
              <a:rPr lang="en-GB" sz="2100" b="1" dirty="0" smtClean="0">
                <a:solidFill>
                  <a:srgbClr val="0000CC"/>
                </a:solidFill>
              </a:rPr>
              <a:t>S </a:t>
            </a:r>
            <a:r>
              <a:rPr lang="en-GB" sz="2100" b="1" dirty="0">
                <a:solidFill>
                  <a:srgbClr val="0000CC"/>
                </a:solidFill>
              </a:rPr>
              <a:t>[1: 4] == 'ell', </a:t>
            </a:r>
            <a:r>
              <a:rPr lang="ru-RU" sz="2100" dirty="0">
                <a:solidFill>
                  <a:srgbClr val="0000CC"/>
                </a:solidFill>
              </a:rPr>
              <a:t>те </a:t>
            </a:r>
            <a:r>
              <a:rPr lang="ru-RU" sz="2100" dirty="0" err="1" smtClean="0">
                <a:solidFill>
                  <a:srgbClr val="0000CC"/>
                </a:solidFill>
              </a:rPr>
              <a:t>саме</a:t>
            </a:r>
            <a:r>
              <a:rPr lang="ru-RU" sz="2100" dirty="0" smtClean="0">
                <a:solidFill>
                  <a:srgbClr val="0000CC"/>
                </a:solidFill>
              </a:rPr>
              <a:t> </a:t>
            </a:r>
            <a:r>
              <a:rPr lang="ru-RU" sz="2100" dirty="0" err="1">
                <a:solidFill>
                  <a:srgbClr val="0000CC"/>
                </a:solidFill>
              </a:rPr>
              <a:t>вийде</a:t>
            </a:r>
            <a:r>
              <a:rPr lang="ru-RU" sz="2100" dirty="0">
                <a:solidFill>
                  <a:srgbClr val="0000CC"/>
                </a:solidFill>
              </a:rPr>
              <a:t> </a:t>
            </a:r>
            <a:r>
              <a:rPr lang="ru-RU" sz="2100" dirty="0" err="1">
                <a:solidFill>
                  <a:srgbClr val="0000CC"/>
                </a:solidFill>
              </a:rPr>
              <a:t>якщо</a:t>
            </a:r>
            <a:r>
              <a:rPr lang="ru-RU" sz="2100" dirty="0">
                <a:solidFill>
                  <a:srgbClr val="0000CC"/>
                </a:solidFill>
              </a:rPr>
              <a:t> </a:t>
            </a:r>
            <a:r>
              <a:rPr lang="ru-RU" sz="2100" dirty="0" err="1">
                <a:solidFill>
                  <a:srgbClr val="0000CC"/>
                </a:solidFill>
              </a:rPr>
              <a:t>написати</a:t>
            </a:r>
            <a:r>
              <a:rPr lang="ru-RU" sz="2100" dirty="0">
                <a:solidFill>
                  <a:srgbClr val="0000CC"/>
                </a:solidFill>
              </a:rPr>
              <a:t> </a:t>
            </a:r>
            <a:r>
              <a:rPr lang="en-US" sz="2100" dirty="0" smtClean="0">
                <a:solidFill>
                  <a:srgbClr val="0000CC"/>
                </a:solidFill>
              </a:rPr>
              <a:t>   </a:t>
            </a:r>
            <a:r>
              <a:rPr lang="en-GB" sz="2100" dirty="0" smtClean="0">
                <a:solidFill>
                  <a:srgbClr val="0000CC"/>
                </a:solidFill>
              </a:rPr>
              <a:t>S </a:t>
            </a:r>
            <a:r>
              <a:rPr lang="en-GB" sz="2100" dirty="0">
                <a:solidFill>
                  <a:srgbClr val="0000CC"/>
                </a:solidFill>
              </a:rPr>
              <a:t>[-4: -1]. </a:t>
            </a:r>
            <a:endParaRPr lang="uk-UA" sz="2100" dirty="0" smtClean="0">
              <a:solidFill>
                <a:srgbClr val="0000CC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100" dirty="0" err="1" smtClean="0">
                <a:solidFill>
                  <a:srgbClr val="0000CC"/>
                </a:solidFill>
              </a:rPr>
              <a:t>Можна</a:t>
            </a:r>
            <a:r>
              <a:rPr lang="ru-RU" sz="2100" dirty="0" smtClean="0">
                <a:solidFill>
                  <a:srgbClr val="0000CC"/>
                </a:solidFill>
              </a:rPr>
              <a:t> </a:t>
            </a:r>
            <a:r>
              <a:rPr lang="ru-RU" sz="2100" dirty="0" err="1">
                <a:solidFill>
                  <a:srgbClr val="0000CC"/>
                </a:solidFill>
              </a:rPr>
              <a:t>використовувати</a:t>
            </a:r>
            <a:r>
              <a:rPr lang="ru-RU" sz="2100" dirty="0">
                <a:solidFill>
                  <a:srgbClr val="0000CC"/>
                </a:solidFill>
              </a:rPr>
              <a:t> як </a:t>
            </a:r>
            <a:r>
              <a:rPr lang="ru-RU" sz="2100" dirty="0" err="1" smtClean="0">
                <a:solidFill>
                  <a:srgbClr val="0000CC"/>
                </a:solidFill>
              </a:rPr>
              <a:t>додатні</a:t>
            </a:r>
            <a:r>
              <a:rPr lang="ru-RU" sz="2100" dirty="0" smtClean="0">
                <a:solidFill>
                  <a:srgbClr val="0000CC"/>
                </a:solidFill>
              </a:rPr>
              <a:t>, </a:t>
            </a:r>
            <a:r>
              <a:rPr lang="ru-RU" sz="2100" dirty="0">
                <a:solidFill>
                  <a:srgbClr val="0000CC"/>
                </a:solidFill>
              </a:rPr>
              <a:t>так і </a:t>
            </a:r>
            <a:r>
              <a:rPr lang="ru-RU" sz="2100" dirty="0" err="1" smtClean="0">
                <a:solidFill>
                  <a:srgbClr val="0000CC"/>
                </a:solidFill>
              </a:rPr>
              <a:t>від</a:t>
            </a:r>
            <a:r>
              <a:rPr lang="en-US" sz="2100" dirty="0" smtClean="0">
                <a:solidFill>
                  <a:srgbClr val="0000CC"/>
                </a:solidFill>
              </a:rPr>
              <a:t>’</a:t>
            </a:r>
            <a:r>
              <a:rPr lang="uk-UA" sz="2100" dirty="0" smtClean="0">
                <a:solidFill>
                  <a:srgbClr val="0000CC"/>
                </a:solidFill>
              </a:rPr>
              <a:t>ємні </a:t>
            </a:r>
            <a:r>
              <a:rPr lang="ru-RU" sz="2100" dirty="0" err="1" smtClean="0">
                <a:solidFill>
                  <a:srgbClr val="0000CC"/>
                </a:solidFill>
              </a:rPr>
              <a:t>індекси</a:t>
            </a:r>
            <a:r>
              <a:rPr lang="ru-RU" sz="2100" dirty="0" smtClean="0">
                <a:solidFill>
                  <a:srgbClr val="0000CC"/>
                </a:solidFill>
              </a:rPr>
              <a:t> </a:t>
            </a:r>
            <a:r>
              <a:rPr lang="ru-RU" sz="2100" dirty="0">
                <a:solidFill>
                  <a:srgbClr val="0000CC"/>
                </a:solidFill>
              </a:rPr>
              <a:t>в одному </a:t>
            </a:r>
            <a:r>
              <a:rPr lang="ru-RU" sz="2100" dirty="0" err="1">
                <a:solidFill>
                  <a:srgbClr val="0000CC"/>
                </a:solidFill>
              </a:rPr>
              <a:t>зрізі</a:t>
            </a:r>
            <a:r>
              <a:rPr lang="ru-RU" sz="2100" dirty="0">
                <a:solidFill>
                  <a:srgbClr val="0000CC"/>
                </a:solidFill>
              </a:rPr>
              <a:t>, </a:t>
            </a:r>
            <a:r>
              <a:rPr lang="ru-RU" sz="2100" dirty="0" err="1">
                <a:solidFill>
                  <a:srgbClr val="0000CC"/>
                </a:solidFill>
              </a:rPr>
              <a:t>наприклад</a:t>
            </a:r>
            <a:r>
              <a:rPr lang="ru-RU" sz="2100" dirty="0">
                <a:solidFill>
                  <a:srgbClr val="0000CC"/>
                </a:solidFill>
              </a:rPr>
              <a:t>, </a:t>
            </a:r>
            <a:r>
              <a:rPr lang="en-GB" sz="2100" b="1" dirty="0">
                <a:solidFill>
                  <a:srgbClr val="0000CC"/>
                </a:solidFill>
              </a:rPr>
              <a:t>S [1: -1] </a:t>
            </a:r>
            <a:r>
              <a:rPr lang="en-GB" sz="2100" dirty="0">
                <a:solidFill>
                  <a:srgbClr val="0000CC"/>
                </a:solidFill>
              </a:rPr>
              <a:t>- </a:t>
            </a:r>
            <a:r>
              <a:rPr lang="ru-RU" sz="2100" dirty="0" err="1">
                <a:solidFill>
                  <a:srgbClr val="0000CC"/>
                </a:solidFill>
              </a:rPr>
              <a:t>це</a:t>
            </a:r>
            <a:r>
              <a:rPr lang="ru-RU" sz="2100" dirty="0">
                <a:solidFill>
                  <a:srgbClr val="0000CC"/>
                </a:solidFill>
              </a:rPr>
              <a:t> рядок без </a:t>
            </a:r>
            <a:r>
              <a:rPr lang="ru-RU" sz="2100" dirty="0" err="1">
                <a:solidFill>
                  <a:srgbClr val="0000CC"/>
                </a:solidFill>
              </a:rPr>
              <a:t>першого</a:t>
            </a:r>
            <a:r>
              <a:rPr lang="ru-RU" sz="2100" dirty="0">
                <a:solidFill>
                  <a:srgbClr val="0000CC"/>
                </a:solidFill>
              </a:rPr>
              <a:t> і </a:t>
            </a:r>
            <a:r>
              <a:rPr lang="ru-RU" sz="2100" dirty="0" err="1">
                <a:solidFill>
                  <a:srgbClr val="0000CC"/>
                </a:solidFill>
              </a:rPr>
              <a:t>останнього</a:t>
            </a:r>
            <a:r>
              <a:rPr lang="ru-RU" sz="2100" dirty="0">
                <a:solidFill>
                  <a:srgbClr val="0000CC"/>
                </a:solidFill>
              </a:rPr>
              <a:t> </a:t>
            </a:r>
            <a:r>
              <a:rPr lang="ru-RU" sz="2100" dirty="0" smtClean="0">
                <a:solidFill>
                  <a:srgbClr val="0000CC"/>
                </a:solidFill>
              </a:rPr>
              <a:t>символ</a:t>
            </a:r>
            <a:r>
              <a:rPr lang="uk-UA" sz="2100" dirty="0" err="1" smtClean="0">
                <a:solidFill>
                  <a:srgbClr val="0000CC"/>
                </a:solidFill>
              </a:rPr>
              <a:t>ів</a:t>
            </a:r>
            <a:r>
              <a:rPr lang="ru-RU" sz="2100" dirty="0" smtClean="0">
                <a:solidFill>
                  <a:srgbClr val="0000CC"/>
                </a:solidFill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100" dirty="0" smtClean="0">
                <a:solidFill>
                  <a:srgbClr val="0000CC"/>
                </a:solidFill>
              </a:rPr>
              <a:t>При </a:t>
            </a:r>
            <a:r>
              <a:rPr lang="ru-RU" sz="2100" dirty="0" err="1">
                <a:solidFill>
                  <a:srgbClr val="0000CC"/>
                </a:solidFill>
              </a:rPr>
              <a:t>використанні</a:t>
            </a:r>
            <a:r>
              <a:rPr lang="ru-RU" sz="2100" dirty="0">
                <a:solidFill>
                  <a:srgbClr val="0000CC"/>
                </a:solidFill>
              </a:rPr>
              <a:t> </a:t>
            </a:r>
            <a:r>
              <a:rPr lang="ru-RU" sz="2100" dirty="0" err="1">
                <a:solidFill>
                  <a:srgbClr val="0000CC"/>
                </a:solidFill>
              </a:rPr>
              <a:t>такої</a:t>
            </a:r>
            <a:r>
              <a:rPr lang="ru-RU" sz="2100" dirty="0">
                <a:solidFill>
                  <a:srgbClr val="0000CC"/>
                </a:solidFill>
              </a:rPr>
              <a:t> </a:t>
            </a:r>
            <a:r>
              <a:rPr lang="ru-RU" sz="2100" dirty="0" err="1">
                <a:solidFill>
                  <a:srgbClr val="0000CC"/>
                </a:solidFill>
              </a:rPr>
              <a:t>форми</a:t>
            </a:r>
            <a:r>
              <a:rPr lang="ru-RU" sz="2100" dirty="0">
                <a:solidFill>
                  <a:srgbClr val="0000CC"/>
                </a:solidFill>
              </a:rPr>
              <a:t> </a:t>
            </a:r>
            <a:r>
              <a:rPr lang="ru-RU" sz="2100" dirty="0" err="1">
                <a:solidFill>
                  <a:srgbClr val="0000CC"/>
                </a:solidFill>
              </a:rPr>
              <a:t>зрізу</a:t>
            </a:r>
            <a:r>
              <a:rPr lang="ru-RU" sz="2100" dirty="0">
                <a:solidFill>
                  <a:srgbClr val="0000CC"/>
                </a:solidFill>
              </a:rPr>
              <a:t> </a:t>
            </a:r>
            <a:r>
              <a:rPr lang="ru-RU" sz="2100" dirty="0" err="1">
                <a:solidFill>
                  <a:srgbClr val="0000CC"/>
                </a:solidFill>
              </a:rPr>
              <a:t>помилки</a:t>
            </a:r>
            <a:r>
              <a:rPr lang="ru-RU" sz="2100" dirty="0">
                <a:solidFill>
                  <a:srgbClr val="0000CC"/>
                </a:solidFill>
              </a:rPr>
              <a:t> </a:t>
            </a:r>
            <a:r>
              <a:rPr lang="en-GB" sz="2100" b="1" dirty="0" err="1">
                <a:solidFill>
                  <a:srgbClr val="C00000"/>
                </a:solidFill>
              </a:rPr>
              <a:t>IndexError</a:t>
            </a:r>
            <a:r>
              <a:rPr lang="en-GB" sz="2100" dirty="0">
                <a:solidFill>
                  <a:srgbClr val="0000CC"/>
                </a:solidFill>
              </a:rPr>
              <a:t> </a:t>
            </a:r>
            <a:r>
              <a:rPr lang="ru-RU" sz="2100" dirty="0" err="1">
                <a:solidFill>
                  <a:srgbClr val="0000CC"/>
                </a:solidFill>
              </a:rPr>
              <a:t>ніколи</a:t>
            </a:r>
            <a:r>
              <a:rPr lang="ru-RU" sz="2100" dirty="0">
                <a:solidFill>
                  <a:srgbClr val="0000CC"/>
                </a:solidFill>
              </a:rPr>
              <a:t> не </a:t>
            </a:r>
            <a:r>
              <a:rPr lang="ru-RU" sz="2100" dirty="0" err="1">
                <a:solidFill>
                  <a:srgbClr val="0000CC"/>
                </a:solidFill>
              </a:rPr>
              <a:t>виникає</a:t>
            </a:r>
            <a:r>
              <a:rPr lang="ru-RU" sz="2100" dirty="0">
                <a:solidFill>
                  <a:srgbClr val="0000CC"/>
                </a:solidFill>
              </a:rPr>
              <a:t>. </a:t>
            </a:r>
            <a:r>
              <a:rPr lang="ru-RU" sz="2100" dirty="0" err="1">
                <a:solidFill>
                  <a:srgbClr val="0000CC"/>
                </a:solidFill>
              </a:rPr>
              <a:t>Наприклад</a:t>
            </a:r>
            <a:r>
              <a:rPr lang="ru-RU" sz="2100" dirty="0">
                <a:solidFill>
                  <a:srgbClr val="0000CC"/>
                </a:solidFill>
              </a:rPr>
              <a:t>, </a:t>
            </a:r>
            <a:r>
              <a:rPr lang="ru-RU" sz="2100" dirty="0" err="1">
                <a:solidFill>
                  <a:srgbClr val="0000CC"/>
                </a:solidFill>
              </a:rPr>
              <a:t>зріз</a:t>
            </a:r>
            <a:r>
              <a:rPr lang="ru-RU" sz="2100" dirty="0">
                <a:solidFill>
                  <a:srgbClr val="0000CC"/>
                </a:solidFill>
              </a:rPr>
              <a:t> </a:t>
            </a:r>
            <a:r>
              <a:rPr lang="en-GB" sz="2100" dirty="0">
                <a:solidFill>
                  <a:srgbClr val="0000CC"/>
                </a:solidFill>
              </a:rPr>
              <a:t>S [1: 5] </a:t>
            </a:r>
            <a:r>
              <a:rPr lang="ru-RU" sz="2100" dirty="0" err="1">
                <a:solidFill>
                  <a:srgbClr val="0000CC"/>
                </a:solidFill>
              </a:rPr>
              <a:t>поверне</a:t>
            </a:r>
            <a:r>
              <a:rPr lang="ru-RU" sz="2100" dirty="0">
                <a:solidFill>
                  <a:srgbClr val="0000CC"/>
                </a:solidFill>
              </a:rPr>
              <a:t> рядок '</a:t>
            </a:r>
            <a:r>
              <a:rPr lang="en-GB" sz="2100" dirty="0" err="1" smtClean="0">
                <a:solidFill>
                  <a:srgbClr val="0000CC"/>
                </a:solidFill>
              </a:rPr>
              <a:t>ello</a:t>
            </a:r>
            <a:r>
              <a:rPr lang="en-GB" sz="2100" dirty="0" smtClean="0">
                <a:solidFill>
                  <a:srgbClr val="0000CC"/>
                </a:solidFill>
              </a:rPr>
              <a:t>‘</a:t>
            </a:r>
            <a:r>
              <a:rPr lang="uk-UA" sz="2100" dirty="0" smtClean="0">
                <a:solidFill>
                  <a:srgbClr val="0000CC"/>
                </a:solidFill>
              </a:rPr>
              <a:t>, </a:t>
            </a:r>
            <a:r>
              <a:rPr lang="ru-RU" sz="2100" dirty="0" err="1" smtClean="0">
                <a:solidFill>
                  <a:srgbClr val="0000CC"/>
                </a:solidFill>
              </a:rPr>
              <a:t>якщо</a:t>
            </a:r>
            <a:r>
              <a:rPr lang="ru-RU" sz="2100" dirty="0" smtClean="0">
                <a:solidFill>
                  <a:srgbClr val="0000CC"/>
                </a:solidFill>
              </a:rPr>
              <a:t> </a:t>
            </a:r>
            <a:r>
              <a:rPr lang="ru-RU" sz="2100" dirty="0">
                <a:solidFill>
                  <a:srgbClr val="0000CC"/>
                </a:solidFill>
              </a:rPr>
              <a:t>в рядку не </a:t>
            </a:r>
            <a:r>
              <a:rPr lang="ru-RU" sz="2100" dirty="0" err="1">
                <a:solidFill>
                  <a:srgbClr val="0000CC"/>
                </a:solidFill>
              </a:rPr>
              <a:t>більше</a:t>
            </a:r>
            <a:r>
              <a:rPr lang="ru-RU" sz="2100" dirty="0">
                <a:solidFill>
                  <a:srgbClr val="0000CC"/>
                </a:solidFill>
              </a:rPr>
              <a:t> </a:t>
            </a:r>
            <a:r>
              <a:rPr lang="ru-RU" sz="2100" dirty="0" smtClean="0">
                <a:solidFill>
                  <a:srgbClr val="0000CC"/>
                </a:solidFill>
              </a:rPr>
              <a:t>5 </a:t>
            </a:r>
            <a:r>
              <a:rPr lang="ru-RU" sz="2100" dirty="0" err="1" smtClean="0">
                <a:solidFill>
                  <a:srgbClr val="0000CC"/>
                </a:solidFill>
              </a:rPr>
              <a:t>символів</a:t>
            </a:r>
            <a:r>
              <a:rPr lang="ru-RU" sz="2100" dirty="0" smtClean="0">
                <a:solidFill>
                  <a:srgbClr val="0000CC"/>
                </a:solidFill>
              </a:rPr>
              <a:t>.</a:t>
            </a:r>
            <a:endParaRPr lang="ru-RU" sz="2100" dirty="0">
              <a:solidFill>
                <a:srgbClr val="0000CC"/>
              </a:solidFill>
            </a:endParaRPr>
          </a:p>
          <a:p>
            <a:r>
              <a:rPr lang="ru-RU" sz="2200" b="1" dirty="0" smtClean="0"/>
              <a:t>2.2. </a:t>
            </a:r>
            <a:r>
              <a:rPr lang="ru-RU" sz="2200" b="1" dirty="0" err="1" smtClean="0"/>
              <a:t>Якщо</a:t>
            </a:r>
            <a:r>
              <a:rPr lang="ru-RU" sz="2200" b="1" dirty="0" smtClean="0"/>
              <a:t> </a:t>
            </a:r>
            <a:r>
              <a:rPr lang="ru-RU" sz="2200" b="1" dirty="0" err="1"/>
              <a:t>опустити</a:t>
            </a:r>
            <a:r>
              <a:rPr lang="ru-RU" sz="2200" b="1" dirty="0"/>
              <a:t> </a:t>
            </a:r>
            <a:r>
              <a:rPr lang="ru-RU" sz="2200" b="1" dirty="0" err="1"/>
              <a:t>другий</a:t>
            </a:r>
            <a:r>
              <a:rPr lang="ru-RU" sz="2200" b="1" dirty="0"/>
              <a:t> </a:t>
            </a:r>
            <a:r>
              <a:rPr lang="ru-RU" sz="2200" b="1" dirty="0" smtClean="0"/>
              <a:t>параметр </a:t>
            </a:r>
            <a:r>
              <a:rPr lang="ru-RU" sz="2200" dirty="0" smtClean="0"/>
              <a:t>і </a:t>
            </a:r>
            <a:r>
              <a:rPr lang="ru-RU" sz="2200" dirty="0" err="1"/>
              <a:t>поставити</a:t>
            </a:r>
            <a:r>
              <a:rPr lang="ru-RU" sz="2200" dirty="0"/>
              <a:t> </a:t>
            </a:r>
            <a:r>
              <a:rPr lang="ru-RU" sz="2200" dirty="0" err="1" smtClean="0"/>
              <a:t>двокрапку</a:t>
            </a:r>
            <a:r>
              <a:rPr lang="ru-RU" sz="2200" dirty="0" smtClean="0"/>
              <a:t>, </a:t>
            </a:r>
            <a:r>
              <a:rPr lang="ru-RU" sz="2200" dirty="0"/>
              <a:t>то </a:t>
            </a:r>
            <a:r>
              <a:rPr lang="ru-RU" sz="2200" dirty="0" err="1"/>
              <a:t>зріз</a:t>
            </a:r>
            <a:r>
              <a:rPr lang="ru-RU" sz="2200" dirty="0"/>
              <a:t> </a:t>
            </a:r>
            <a:r>
              <a:rPr lang="ru-RU" sz="2200" dirty="0" err="1"/>
              <a:t>береться</a:t>
            </a:r>
            <a:r>
              <a:rPr lang="ru-RU" sz="2200" dirty="0"/>
              <a:t> </a:t>
            </a:r>
            <a:r>
              <a:rPr lang="ru-RU" sz="2200" dirty="0" err="1" smtClean="0"/>
              <a:t>від</a:t>
            </a:r>
            <a:r>
              <a:rPr lang="ru-RU" sz="2200" dirty="0" smtClean="0"/>
              <a:t> </a:t>
            </a:r>
            <a:r>
              <a:rPr lang="ru-RU" sz="2200" dirty="0" err="1" smtClean="0"/>
              <a:t>вказаного</a:t>
            </a:r>
            <a:r>
              <a:rPr lang="ru-RU" sz="2200" dirty="0" smtClean="0"/>
              <a:t> </a:t>
            </a:r>
            <a:r>
              <a:rPr lang="ru-RU" sz="2200" dirty="0" err="1" smtClean="0"/>
              <a:t>індекса</a:t>
            </a:r>
            <a:r>
              <a:rPr lang="ru-RU" sz="2200" dirty="0" smtClean="0"/>
              <a:t> до </a:t>
            </a:r>
            <a:r>
              <a:rPr lang="ru-RU" sz="2200" dirty="0" err="1"/>
              <a:t>кінця</a:t>
            </a:r>
            <a:r>
              <a:rPr lang="ru-RU" sz="2200" dirty="0"/>
              <a:t> рядка. </a:t>
            </a:r>
            <a:endParaRPr lang="ru-RU" sz="22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100" dirty="0" err="1" smtClean="0">
                <a:solidFill>
                  <a:srgbClr val="0000CC"/>
                </a:solidFill>
              </a:rPr>
              <a:t>Наприклад</a:t>
            </a:r>
            <a:r>
              <a:rPr lang="ru-RU" sz="2100" dirty="0">
                <a:solidFill>
                  <a:srgbClr val="0000CC"/>
                </a:solidFill>
              </a:rPr>
              <a:t>, </a:t>
            </a:r>
            <a:r>
              <a:rPr lang="ru-RU" sz="2100" dirty="0" err="1">
                <a:solidFill>
                  <a:srgbClr val="0000CC"/>
                </a:solidFill>
              </a:rPr>
              <a:t>щоб</a:t>
            </a:r>
            <a:r>
              <a:rPr lang="ru-RU" sz="2100" dirty="0">
                <a:solidFill>
                  <a:srgbClr val="0000CC"/>
                </a:solidFill>
              </a:rPr>
              <a:t> </a:t>
            </a:r>
            <a:r>
              <a:rPr lang="ru-RU" sz="2100" dirty="0" err="1">
                <a:solidFill>
                  <a:srgbClr val="0000CC"/>
                </a:solidFill>
              </a:rPr>
              <a:t>видалити</a:t>
            </a:r>
            <a:r>
              <a:rPr lang="ru-RU" sz="2100" dirty="0">
                <a:solidFill>
                  <a:srgbClr val="0000CC"/>
                </a:solidFill>
              </a:rPr>
              <a:t> з рядка перший символ </a:t>
            </a:r>
            <a:r>
              <a:rPr lang="ru-RU" sz="2100" dirty="0" smtClean="0">
                <a:solidFill>
                  <a:srgbClr val="0000CC"/>
                </a:solidFill>
              </a:rPr>
              <a:t>з </a:t>
            </a:r>
            <a:r>
              <a:rPr lang="ru-RU" sz="2100" dirty="0" err="1" smtClean="0">
                <a:solidFill>
                  <a:srgbClr val="0000CC"/>
                </a:solidFill>
              </a:rPr>
              <a:t>індексом</a:t>
            </a:r>
            <a:r>
              <a:rPr lang="ru-RU" sz="2100" dirty="0" smtClean="0">
                <a:solidFill>
                  <a:srgbClr val="0000CC"/>
                </a:solidFill>
              </a:rPr>
              <a:t> 0, </a:t>
            </a:r>
            <a:r>
              <a:rPr lang="ru-RU" sz="2100" dirty="0" err="1">
                <a:solidFill>
                  <a:srgbClr val="0000CC"/>
                </a:solidFill>
              </a:rPr>
              <a:t>можна</a:t>
            </a:r>
            <a:r>
              <a:rPr lang="ru-RU" sz="2100" dirty="0">
                <a:solidFill>
                  <a:srgbClr val="0000CC"/>
                </a:solidFill>
              </a:rPr>
              <a:t> </a:t>
            </a:r>
            <a:r>
              <a:rPr lang="ru-RU" sz="2100" dirty="0" err="1">
                <a:solidFill>
                  <a:srgbClr val="0000CC"/>
                </a:solidFill>
              </a:rPr>
              <a:t>взяти</a:t>
            </a:r>
            <a:r>
              <a:rPr lang="ru-RU" sz="2100" dirty="0">
                <a:solidFill>
                  <a:srgbClr val="0000CC"/>
                </a:solidFill>
              </a:rPr>
              <a:t> </a:t>
            </a:r>
            <a:r>
              <a:rPr lang="ru-RU" sz="2100" dirty="0" err="1">
                <a:solidFill>
                  <a:srgbClr val="0000CC"/>
                </a:solidFill>
              </a:rPr>
              <a:t>зріз</a:t>
            </a:r>
            <a:r>
              <a:rPr lang="ru-RU" sz="2100" dirty="0">
                <a:solidFill>
                  <a:srgbClr val="0000CC"/>
                </a:solidFill>
              </a:rPr>
              <a:t> </a:t>
            </a:r>
            <a:r>
              <a:rPr lang="en-GB" sz="2100" dirty="0">
                <a:solidFill>
                  <a:srgbClr val="0000CC"/>
                </a:solidFill>
              </a:rPr>
              <a:t>S [1:]. </a:t>
            </a:r>
            <a:endParaRPr lang="uk-UA" sz="2100" dirty="0" smtClean="0">
              <a:solidFill>
                <a:srgbClr val="0000CC"/>
              </a:solidFill>
            </a:endParaRPr>
          </a:p>
          <a:p>
            <a:r>
              <a:rPr lang="uk-UA" sz="2200" dirty="0" smtClean="0"/>
              <a:t>2.3. </a:t>
            </a:r>
            <a:r>
              <a:rPr lang="uk-UA" sz="2200" b="1" dirty="0" smtClean="0"/>
              <a:t>Я</a:t>
            </a:r>
            <a:r>
              <a:rPr lang="ru-RU" sz="2200" b="1" dirty="0" err="1" smtClean="0"/>
              <a:t>кщо</a:t>
            </a:r>
            <a:r>
              <a:rPr lang="ru-RU" sz="2200" b="1" dirty="0" smtClean="0"/>
              <a:t> </a:t>
            </a:r>
            <a:r>
              <a:rPr lang="ru-RU" sz="2200" b="1" dirty="0" err="1"/>
              <a:t>опустити</a:t>
            </a:r>
            <a:r>
              <a:rPr lang="ru-RU" sz="2200" b="1" dirty="0"/>
              <a:t> перший параметр</a:t>
            </a:r>
            <a:r>
              <a:rPr lang="ru-RU" sz="2200" dirty="0"/>
              <a:t>, то </a:t>
            </a:r>
            <a:r>
              <a:rPr lang="ru-RU" sz="2200" dirty="0" err="1" smtClean="0"/>
              <a:t>зріз</a:t>
            </a:r>
            <a:r>
              <a:rPr lang="ru-RU" sz="2200" dirty="0" smtClean="0"/>
              <a:t> </a:t>
            </a:r>
            <a:r>
              <a:rPr lang="ru-RU" sz="2200" dirty="0" err="1" smtClean="0"/>
              <a:t>береться</a:t>
            </a:r>
            <a:r>
              <a:rPr lang="ru-RU" sz="2200" dirty="0" smtClean="0"/>
              <a:t> </a:t>
            </a:r>
            <a:r>
              <a:rPr lang="ru-RU" sz="2200" dirty="0" err="1"/>
              <a:t>від</a:t>
            </a:r>
            <a:r>
              <a:rPr lang="ru-RU" sz="2200" dirty="0"/>
              <a:t> початку </a:t>
            </a:r>
            <a:r>
              <a:rPr lang="ru-RU" sz="2200" dirty="0" smtClean="0"/>
              <a:t>рядка до </a:t>
            </a:r>
            <a:r>
              <a:rPr lang="ru-RU" sz="2200" dirty="0" err="1" smtClean="0"/>
              <a:t>вказаного</a:t>
            </a:r>
            <a:r>
              <a:rPr lang="ru-RU" sz="2200" dirty="0" smtClean="0"/>
              <a:t> </a:t>
            </a:r>
            <a:r>
              <a:rPr lang="ru-RU" sz="2200" dirty="0" err="1" smtClean="0"/>
              <a:t>індекса</a:t>
            </a:r>
            <a:r>
              <a:rPr lang="ru-RU" sz="2200" dirty="0" smtClean="0"/>
              <a:t>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100" dirty="0" err="1" smtClean="0">
                <a:solidFill>
                  <a:srgbClr val="0000CC"/>
                </a:solidFill>
              </a:rPr>
              <a:t>Наприклад</a:t>
            </a:r>
            <a:r>
              <a:rPr lang="ru-RU" sz="2100" dirty="0" smtClean="0">
                <a:solidFill>
                  <a:srgbClr val="0000CC"/>
                </a:solidFill>
              </a:rPr>
              <a:t>, </a:t>
            </a:r>
            <a:r>
              <a:rPr lang="ru-RU" sz="2100" dirty="0" err="1" smtClean="0">
                <a:solidFill>
                  <a:srgbClr val="0000CC"/>
                </a:solidFill>
              </a:rPr>
              <a:t>видалити</a:t>
            </a:r>
            <a:r>
              <a:rPr lang="ru-RU" sz="2100" dirty="0" smtClean="0">
                <a:solidFill>
                  <a:srgbClr val="0000CC"/>
                </a:solidFill>
              </a:rPr>
              <a:t> </a:t>
            </a:r>
            <a:r>
              <a:rPr lang="ru-RU" sz="2100" dirty="0">
                <a:solidFill>
                  <a:srgbClr val="0000CC"/>
                </a:solidFill>
              </a:rPr>
              <a:t>з рядка </a:t>
            </a:r>
            <a:r>
              <a:rPr lang="ru-RU" sz="2100" dirty="0" err="1">
                <a:solidFill>
                  <a:srgbClr val="0000CC"/>
                </a:solidFill>
              </a:rPr>
              <a:t>останній</a:t>
            </a:r>
            <a:r>
              <a:rPr lang="ru-RU" sz="2100" dirty="0">
                <a:solidFill>
                  <a:srgbClr val="0000CC"/>
                </a:solidFill>
              </a:rPr>
              <a:t> символ </a:t>
            </a:r>
            <a:r>
              <a:rPr lang="ru-RU" sz="2100" dirty="0" err="1">
                <a:solidFill>
                  <a:srgbClr val="0000CC"/>
                </a:solidFill>
              </a:rPr>
              <a:t>можна</a:t>
            </a:r>
            <a:r>
              <a:rPr lang="ru-RU" sz="2100" dirty="0">
                <a:solidFill>
                  <a:srgbClr val="0000CC"/>
                </a:solidFill>
              </a:rPr>
              <a:t> за </a:t>
            </a:r>
            <a:r>
              <a:rPr lang="ru-RU" sz="2100" dirty="0" err="1">
                <a:solidFill>
                  <a:srgbClr val="0000CC"/>
                </a:solidFill>
              </a:rPr>
              <a:t>допомогою</a:t>
            </a:r>
            <a:r>
              <a:rPr lang="ru-RU" sz="2100" dirty="0">
                <a:solidFill>
                  <a:srgbClr val="0000CC"/>
                </a:solidFill>
              </a:rPr>
              <a:t> </a:t>
            </a:r>
            <a:r>
              <a:rPr lang="ru-RU" sz="2100" dirty="0" err="1">
                <a:solidFill>
                  <a:srgbClr val="0000CC"/>
                </a:solidFill>
              </a:rPr>
              <a:t>зрізу</a:t>
            </a:r>
            <a:r>
              <a:rPr lang="ru-RU" sz="2100" dirty="0">
                <a:solidFill>
                  <a:srgbClr val="0000CC"/>
                </a:solidFill>
              </a:rPr>
              <a:t> </a:t>
            </a:r>
            <a:r>
              <a:rPr lang="ru-RU" sz="2100" dirty="0" smtClean="0">
                <a:solidFill>
                  <a:srgbClr val="0000CC"/>
                </a:solidFill>
              </a:rPr>
              <a:t> </a:t>
            </a:r>
            <a:r>
              <a:rPr lang="en-GB" sz="2100" dirty="0" smtClean="0">
                <a:solidFill>
                  <a:srgbClr val="0000CC"/>
                </a:solidFill>
              </a:rPr>
              <a:t>S </a:t>
            </a:r>
            <a:r>
              <a:rPr lang="en-GB" sz="2100" dirty="0">
                <a:solidFill>
                  <a:srgbClr val="0000CC"/>
                </a:solidFill>
              </a:rPr>
              <a:t>[: - 1]. </a:t>
            </a:r>
            <a:r>
              <a:rPr lang="ru-RU" sz="2100" dirty="0" err="1">
                <a:solidFill>
                  <a:srgbClr val="0000CC"/>
                </a:solidFill>
              </a:rPr>
              <a:t>Зріз</a:t>
            </a:r>
            <a:r>
              <a:rPr lang="ru-RU" sz="2100" dirty="0">
                <a:solidFill>
                  <a:srgbClr val="0000CC"/>
                </a:solidFill>
              </a:rPr>
              <a:t> </a:t>
            </a:r>
            <a:r>
              <a:rPr lang="en-GB" sz="2100" dirty="0">
                <a:solidFill>
                  <a:srgbClr val="0000CC"/>
                </a:solidFill>
              </a:rPr>
              <a:t>S [:] </a:t>
            </a:r>
            <a:r>
              <a:rPr lang="ru-RU" sz="2100" dirty="0" err="1">
                <a:solidFill>
                  <a:srgbClr val="0000CC"/>
                </a:solidFill>
              </a:rPr>
              <a:t>збігається</a:t>
            </a:r>
            <a:r>
              <a:rPr lang="ru-RU" sz="2100" dirty="0">
                <a:solidFill>
                  <a:srgbClr val="0000CC"/>
                </a:solidFill>
              </a:rPr>
              <a:t> з самою рядком </a:t>
            </a:r>
            <a:r>
              <a:rPr lang="en-GB" sz="2100" dirty="0">
                <a:solidFill>
                  <a:srgbClr val="0000CC"/>
                </a:solidFill>
              </a:rPr>
              <a:t>S.</a:t>
            </a:r>
            <a:endParaRPr lang="ru-RU" sz="21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15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167319"/>
            <a:ext cx="9144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b="1" dirty="0" smtClean="0"/>
              <a:t>3. Зріз з трьома параметрами</a:t>
            </a:r>
            <a:endParaRPr lang="ru-RU" sz="2200" b="1" dirty="0" smtClean="0"/>
          </a:p>
          <a:p>
            <a:r>
              <a:rPr lang="ru-RU" sz="2200" dirty="0" err="1" smtClean="0"/>
              <a:t>Якщо</a:t>
            </a:r>
            <a:r>
              <a:rPr lang="ru-RU" sz="2200" dirty="0" smtClean="0"/>
              <a:t> </a:t>
            </a:r>
            <a:r>
              <a:rPr lang="ru-RU" sz="2200" dirty="0" err="1"/>
              <a:t>задати</a:t>
            </a:r>
            <a:r>
              <a:rPr lang="ru-RU" sz="2200" dirty="0"/>
              <a:t> </a:t>
            </a:r>
            <a:r>
              <a:rPr lang="ru-RU" sz="2200" dirty="0" err="1"/>
              <a:t>зріз</a:t>
            </a:r>
            <a:r>
              <a:rPr lang="ru-RU" sz="2200" dirty="0"/>
              <a:t> з </a:t>
            </a:r>
            <a:r>
              <a:rPr lang="ru-RU" sz="2200" dirty="0" err="1"/>
              <a:t>трьома</a:t>
            </a:r>
            <a:r>
              <a:rPr lang="ru-RU" sz="2200" dirty="0"/>
              <a:t> параметрами S [a: b: d], то </a:t>
            </a:r>
            <a:r>
              <a:rPr lang="ru-RU" sz="2200" dirty="0" err="1"/>
              <a:t>третій</a:t>
            </a:r>
            <a:r>
              <a:rPr lang="ru-RU" sz="2200" dirty="0"/>
              <a:t> параметр </a:t>
            </a:r>
            <a:r>
              <a:rPr lang="ru-RU" sz="2200" dirty="0" err="1"/>
              <a:t>задає</a:t>
            </a:r>
            <a:r>
              <a:rPr lang="ru-RU" sz="2200" dirty="0"/>
              <a:t> </a:t>
            </a:r>
            <a:r>
              <a:rPr lang="ru-RU" sz="2200" dirty="0" err="1"/>
              <a:t>крок</a:t>
            </a:r>
            <a:r>
              <a:rPr lang="ru-RU" sz="2200" dirty="0"/>
              <a:t>, як у </a:t>
            </a:r>
            <a:r>
              <a:rPr lang="ru-RU" sz="2200" dirty="0" err="1"/>
              <a:t>випадку</a:t>
            </a:r>
            <a:r>
              <a:rPr lang="ru-RU" sz="2200" dirty="0"/>
              <a:t> з </a:t>
            </a:r>
            <a:r>
              <a:rPr lang="ru-RU" sz="2200" dirty="0" err="1"/>
              <a:t>функцією</a:t>
            </a:r>
            <a:r>
              <a:rPr lang="ru-RU" sz="2200" dirty="0"/>
              <a:t> </a:t>
            </a:r>
            <a:r>
              <a:rPr lang="ru-RU" sz="2200" dirty="0" err="1"/>
              <a:t>range</a:t>
            </a:r>
            <a:r>
              <a:rPr lang="ru-RU" sz="2200" dirty="0"/>
              <a:t>, </a:t>
            </a:r>
            <a:r>
              <a:rPr lang="ru-RU" sz="2200" dirty="0" err="1"/>
              <a:t>тобто</a:t>
            </a:r>
            <a:r>
              <a:rPr lang="ru-RU" sz="2200" dirty="0"/>
              <a:t> </a:t>
            </a:r>
            <a:r>
              <a:rPr lang="ru-RU" sz="2200" dirty="0" err="1"/>
              <a:t>будуть</a:t>
            </a:r>
            <a:r>
              <a:rPr lang="ru-RU" sz="2200" dirty="0"/>
              <a:t> </a:t>
            </a:r>
            <a:r>
              <a:rPr lang="ru-RU" sz="2200" dirty="0" err="1"/>
              <a:t>взяті</a:t>
            </a:r>
            <a:r>
              <a:rPr lang="ru-RU" sz="2200" dirty="0"/>
              <a:t> </a:t>
            </a:r>
            <a:r>
              <a:rPr lang="ru-RU" sz="2200" dirty="0" err="1"/>
              <a:t>символи</a:t>
            </a:r>
            <a:r>
              <a:rPr lang="ru-RU" sz="2200" dirty="0"/>
              <a:t> з </a:t>
            </a:r>
            <a:r>
              <a:rPr lang="ru-RU" sz="2200" dirty="0" err="1"/>
              <a:t>індексами</a:t>
            </a:r>
            <a:r>
              <a:rPr lang="ru-RU" sz="2200" dirty="0"/>
              <a:t> a, a + d, a + 2 * d і т. </a:t>
            </a:r>
            <a:r>
              <a:rPr lang="ru-RU" sz="2200" dirty="0" smtClean="0"/>
              <a:t>д </a:t>
            </a:r>
            <a:r>
              <a:rPr lang="ru-RU" sz="2200" dirty="0"/>
              <a:t>. </a:t>
            </a:r>
            <a:endParaRPr lang="ru-RU" sz="2200" dirty="0" smtClean="0"/>
          </a:p>
          <a:p>
            <a:r>
              <a:rPr lang="ru-RU" sz="2200" dirty="0" smtClean="0"/>
              <a:t>При </a:t>
            </a:r>
            <a:r>
              <a:rPr lang="ru-RU" sz="2200" dirty="0" err="1"/>
              <a:t>завданні</a:t>
            </a:r>
            <a:r>
              <a:rPr lang="ru-RU" sz="2200" dirty="0"/>
              <a:t> </a:t>
            </a:r>
            <a:r>
              <a:rPr lang="ru-RU" sz="2200" dirty="0" err="1"/>
              <a:t>значення</a:t>
            </a:r>
            <a:r>
              <a:rPr lang="ru-RU" sz="2200" dirty="0"/>
              <a:t> </a:t>
            </a:r>
            <a:r>
              <a:rPr lang="ru-RU" sz="2200" dirty="0" err="1"/>
              <a:t>третього</a:t>
            </a:r>
            <a:r>
              <a:rPr lang="ru-RU" sz="2200" dirty="0"/>
              <a:t> параметра, </a:t>
            </a:r>
            <a:r>
              <a:rPr lang="ru-RU" sz="2200" dirty="0" err="1"/>
              <a:t>рівному</a:t>
            </a:r>
            <a:r>
              <a:rPr lang="ru-RU" sz="2200" dirty="0"/>
              <a:t> 2, в </a:t>
            </a:r>
            <a:r>
              <a:rPr lang="ru-RU" sz="2200" dirty="0" err="1"/>
              <a:t>зріз</a:t>
            </a:r>
            <a:r>
              <a:rPr lang="ru-RU" sz="2200" dirty="0"/>
              <a:t> </a:t>
            </a:r>
            <a:r>
              <a:rPr lang="ru-RU" sz="2200" dirty="0" err="1"/>
              <a:t>потрапить</a:t>
            </a:r>
            <a:r>
              <a:rPr lang="ru-RU" sz="2200" dirty="0"/>
              <a:t> </a:t>
            </a:r>
            <a:r>
              <a:rPr lang="ru-RU" sz="2200" dirty="0" err="1" smtClean="0"/>
              <a:t>кожний</a:t>
            </a:r>
            <a:r>
              <a:rPr lang="ru-RU" sz="2200" dirty="0" smtClean="0"/>
              <a:t> </a:t>
            </a:r>
            <a:r>
              <a:rPr lang="ru-RU" sz="2200" dirty="0" err="1"/>
              <a:t>другий</a:t>
            </a:r>
            <a:r>
              <a:rPr lang="ru-RU" sz="2200" dirty="0"/>
              <a:t> символ, а </a:t>
            </a:r>
            <a:r>
              <a:rPr lang="ru-RU" sz="2200" dirty="0" err="1"/>
              <a:t>якщо</a:t>
            </a:r>
            <a:r>
              <a:rPr lang="ru-RU" sz="2200" dirty="0"/>
              <a:t> </a:t>
            </a:r>
            <a:r>
              <a:rPr lang="ru-RU" sz="2200" dirty="0" err="1"/>
              <a:t>взяти</a:t>
            </a:r>
            <a:r>
              <a:rPr lang="ru-RU" sz="2200" dirty="0"/>
              <a:t> </a:t>
            </a:r>
            <a:r>
              <a:rPr lang="ru-RU" sz="2200" dirty="0" err="1"/>
              <a:t>значення</a:t>
            </a:r>
            <a:r>
              <a:rPr lang="ru-RU" sz="2200" dirty="0"/>
              <a:t> </a:t>
            </a:r>
            <a:r>
              <a:rPr lang="ru-RU" sz="2200" dirty="0" err="1"/>
              <a:t>зрізу</a:t>
            </a:r>
            <a:r>
              <a:rPr lang="ru-RU" sz="2200" dirty="0"/>
              <a:t>, </a:t>
            </a:r>
            <a:r>
              <a:rPr lang="ru-RU" sz="2200" dirty="0" err="1"/>
              <a:t>рівне</a:t>
            </a:r>
            <a:r>
              <a:rPr lang="ru-RU" sz="2200" dirty="0"/>
              <a:t> -1, то </a:t>
            </a:r>
            <a:r>
              <a:rPr lang="ru-RU" sz="2200" dirty="0" err="1"/>
              <a:t>символи</a:t>
            </a:r>
            <a:r>
              <a:rPr lang="ru-RU" sz="2200" dirty="0"/>
              <a:t> </a:t>
            </a:r>
            <a:r>
              <a:rPr lang="ru-RU" sz="2200" dirty="0" err="1"/>
              <a:t>будуть</a:t>
            </a:r>
            <a:r>
              <a:rPr lang="ru-RU" sz="2200" dirty="0"/>
              <a:t> </a:t>
            </a:r>
            <a:r>
              <a:rPr lang="ru-RU" sz="2200" dirty="0" err="1"/>
              <a:t>йти</a:t>
            </a:r>
            <a:r>
              <a:rPr lang="ru-RU" sz="2200" dirty="0"/>
              <a:t> в </a:t>
            </a:r>
            <a:r>
              <a:rPr lang="ru-RU" sz="2200" dirty="0" err="1"/>
              <a:t>зворотному</a:t>
            </a:r>
            <a:r>
              <a:rPr lang="ru-RU" sz="2200" dirty="0"/>
              <a:t> порядку. </a:t>
            </a:r>
            <a:endParaRPr lang="ru-RU" sz="22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err="1" smtClean="0">
                <a:solidFill>
                  <a:srgbClr val="0000CC"/>
                </a:solidFill>
              </a:rPr>
              <a:t>Наприклад</a:t>
            </a:r>
            <a:r>
              <a:rPr lang="ru-RU" sz="2200" dirty="0">
                <a:solidFill>
                  <a:srgbClr val="0000CC"/>
                </a:solidFill>
              </a:rPr>
              <a:t>, </a:t>
            </a:r>
            <a:r>
              <a:rPr lang="ru-RU" sz="2200" dirty="0" err="1">
                <a:solidFill>
                  <a:srgbClr val="0000CC"/>
                </a:solidFill>
              </a:rPr>
              <a:t>можна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перевернути</a:t>
            </a:r>
            <a:r>
              <a:rPr lang="ru-RU" sz="2200" dirty="0">
                <a:solidFill>
                  <a:srgbClr val="0000CC"/>
                </a:solidFill>
              </a:rPr>
              <a:t> рядок </a:t>
            </a:r>
            <a:r>
              <a:rPr lang="ru-RU" sz="2200" dirty="0" err="1">
                <a:solidFill>
                  <a:srgbClr val="0000CC"/>
                </a:solidFill>
              </a:rPr>
              <a:t>зрізом</a:t>
            </a:r>
            <a:r>
              <a:rPr lang="ru-RU" sz="2200" dirty="0">
                <a:solidFill>
                  <a:srgbClr val="0000CC"/>
                </a:solidFill>
              </a:rPr>
              <a:t> S [:: - 1].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Зрізи</a:t>
            </a:r>
            <a:r>
              <a:rPr lang="ru-RU" sz="3600" b="1" dirty="0" smtClean="0"/>
              <a:t>  </a:t>
            </a:r>
            <a:r>
              <a:rPr lang="ru-RU" sz="3600" b="1" dirty="0" err="1" smtClean="0"/>
              <a:t>рядків</a:t>
            </a:r>
            <a:endParaRPr lang="ru-RU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6231" y="6137659"/>
            <a:ext cx="85483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2"/>
              </a:rPr>
              <a:t>https://pythontutor.ru/lessons/str</a:t>
            </a:r>
            <a:r>
              <a:rPr lang="en-GB" sz="1200" dirty="0" smtClean="0">
                <a:hlinkClick r:id="rId2"/>
              </a:rPr>
              <a:t>/</a:t>
            </a:r>
            <a:r>
              <a:rPr lang="uk-UA" sz="1200" dirty="0" smtClean="0"/>
              <a:t>  адреса покрокових прикладів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33782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537" y="1197589"/>
            <a:ext cx="3881613" cy="460043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192" y="1542196"/>
            <a:ext cx="3330371" cy="425582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2759" y="1418327"/>
            <a:ext cx="878502" cy="82460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Зрізи</a:t>
            </a:r>
            <a:r>
              <a:rPr lang="ru-RU" sz="3600" b="1" dirty="0" smtClean="0"/>
              <a:t>  </a:t>
            </a:r>
            <a:r>
              <a:rPr lang="ru-RU" sz="3600" b="1" dirty="0" err="1" smtClean="0"/>
              <a:t>рядків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9722457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</TotalTime>
  <Words>2756</Words>
  <Application>Microsoft Office PowerPoint</Application>
  <PresentationFormat>Экран (4:3)</PresentationFormat>
  <Paragraphs>356</Paragraphs>
  <Slides>39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Times New Roman</vt:lpstr>
      <vt:lpstr>Wingdings</vt:lpstr>
      <vt:lpstr>Тема Office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Якщо Ви чогось не зрозуміли :          то перегляньте презентацію спочатку  Інакше:          Дякую за увагу!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Tetyana Kovalyuk</dc:creator>
  <cp:lastModifiedBy>Tetyana Kovalyuk</cp:lastModifiedBy>
  <cp:revision>19</cp:revision>
  <dcterms:created xsi:type="dcterms:W3CDTF">2019-10-21T01:05:52Z</dcterms:created>
  <dcterms:modified xsi:type="dcterms:W3CDTF">2019-10-21T05:40:28Z</dcterms:modified>
</cp:coreProperties>
</file>