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82" r:id="rId2"/>
    <p:sldId id="283" r:id="rId3"/>
    <p:sldId id="284" r:id="rId4"/>
    <p:sldId id="285" r:id="rId5"/>
    <p:sldId id="325" r:id="rId6"/>
    <p:sldId id="324" r:id="rId7"/>
    <p:sldId id="355" r:id="rId8"/>
    <p:sldId id="323" r:id="rId9"/>
    <p:sldId id="333" r:id="rId10"/>
    <p:sldId id="326" r:id="rId11"/>
    <p:sldId id="334" r:id="rId12"/>
    <p:sldId id="335" r:id="rId13"/>
    <p:sldId id="337" r:id="rId14"/>
    <p:sldId id="336" r:id="rId15"/>
    <p:sldId id="338" r:id="rId16"/>
    <p:sldId id="339" r:id="rId17"/>
    <p:sldId id="341" r:id="rId18"/>
    <p:sldId id="340" r:id="rId19"/>
    <p:sldId id="342" r:id="rId20"/>
    <p:sldId id="327" r:id="rId21"/>
    <p:sldId id="329" r:id="rId22"/>
    <p:sldId id="330" r:id="rId23"/>
    <p:sldId id="331" r:id="rId24"/>
    <p:sldId id="343" r:id="rId25"/>
    <p:sldId id="344" r:id="rId26"/>
    <p:sldId id="345" r:id="rId27"/>
    <p:sldId id="328" r:id="rId28"/>
    <p:sldId id="346" r:id="rId29"/>
    <p:sldId id="347" r:id="rId30"/>
    <p:sldId id="348" r:id="rId31"/>
    <p:sldId id="349" r:id="rId32"/>
    <p:sldId id="352" r:id="rId33"/>
    <p:sldId id="350" r:id="rId34"/>
    <p:sldId id="351" r:id="rId35"/>
    <p:sldId id="353" r:id="rId36"/>
    <p:sldId id="356" r:id="rId37"/>
    <p:sldId id="357" r:id="rId38"/>
    <p:sldId id="358" r:id="rId39"/>
    <p:sldId id="360" r:id="rId40"/>
    <p:sldId id="359" r:id="rId41"/>
    <p:sldId id="361" r:id="rId42"/>
    <p:sldId id="362" r:id="rId43"/>
    <p:sldId id="280" r:id="rId44"/>
    <p:sldId id="281" r:id="rId45"/>
    <p:sldId id="354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ABAB"/>
    <a:srgbClr val="008000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57FF-D87D-4EA0-A2EF-D82EE6FFBA2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C79B-B754-4326-AC74-B3E5F82A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4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0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7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2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0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</a:t>
            </a:r>
            <a:r>
              <a:rPr lang="uk-UA" dirty="0" smtClean="0">
                <a:solidFill>
                  <a:prstClr val="black"/>
                </a:solidFill>
              </a:rPr>
              <a:t>33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2014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0BE6-3B93-4A34-8921-3CB2F46FB7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5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gorodovets.blogspot.com/2013/07/python_27.html" TargetMode="External"/><Relationship Id="rId2" Type="http://schemas.openxmlformats.org/officeDocument/2006/relationships/hyperlink" Target="https://www.yuripetrov.ru/edu/python/ch_08_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iki.edbox.ru/doku.php?id=python_konspekt#%D1%84%D0%B0%D0%B9%D0%BB%D1%8B_%D0%B8_%D0%B8%D1%81%D0%BA%D0%BB%D1%8E%D1%87%D0%B5%D0%BD%D0%B8%D1%8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63590" y="577329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04" y="2744139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93949"/>
            <a:ext cx="8375650" cy="471488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b="1" dirty="0" err="1" smtClean="0">
                <a:latin typeface="+mn-lt"/>
              </a:rPr>
              <a:t>Відкриття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файлів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14438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837406" y="1966786"/>
            <a:ext cx="7469187" cy="1785104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fin 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= open ( </a:t>
            </a:r>
            <a:r>
              <a:rPr lang="en-US" sz="2200" dirty="0">
                <a:solidFill>
                  <a:srgbClr val="C00000"/>
                </a:solidFill>
                <a:cs typeface="Times New Roman" pitchFamily="18" charset="0"/>
              </a:rPr>
              <a:t>"input.txt" 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ru-RU" sz="2200" dirty="0">
              <a:solidFill>
                <a:srgbClr val="000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 err="1" smtClean="0">
                <a:solidFill>
                  <a:srgbClr val="000000"/>
                </a:solidFill>
                <a:cs typeface="Times New Roman" pitchFamily="18" charset="0"/>
              </a:rPr>
              <a:t>fout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= open ( </a:t>
            </a:r>
            <a:r>
              <a:rPr lang="en-US" sz="2200" dirty="0">
                <a:solidFill>
                  <a:srgbClr val="C00000"/>
                </a:solidFill>
                <a:cs typeface="Times New Roman" pitchFamily="18" charset="0"/>
              </a:rPr>
              <a:t>"output.txt"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200" dirty="0">
                <a:solidFill>
                  <a:srgbClr val="C00000"/>
                </a:solidFill>
                <a:cs typeface="Times New Roman" pitchFamily="18" charset="0"/>
              </a:rPr>
              <a:t>"w" 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ru-RU" sz="2200" dirty="0">
              <a:solidFill>
                <a:srgbClr val="000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sz="2200" dirty="0">
                <a:solidFill>
                  <a:srgbClr val="008000"/>
                </a:solidFill>
                <a:cs typeface="Times New Roman" pitchFamily="18" charset="0"/>
              </a:rPr>
              <a:t>#</a:t>
            </a:r>
            <a:r>
              <a:rPr lang="ru-RU" sz="2200" dirty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cs typeface="Times New Roman" pitchFamily="18" charset="0"/>
              </a:rPr>
              <a:t>код </a:t>
            </a:r>
            <a:r>
              <a:rPr lang="ru-RU" sz="2200" dirty="0" err="1" smtClean="0">
                <a:solidFill>
                  <a:srgbClr val="008000"/>
                </a:solidFill>
                <a:cs typeface="Times New Roman" pitchFamily="18" charset="0"/>
              </a:rPr>
              <a:t>обробки</a:t>
            </a:r>
            <a:r>
              <a:rPr lang="ru-RU" sz="22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ru-RU" sz="2200" dirty="0" err="1" smtClean="0">
                <a:solidFill>
                  <a:srgbClr val="008000"/>
                </a:solidFill>
                <a:cs typeface="Times New Roman" pitchFamily="18" charset="0"/>
              </a:rPr>
              <a:t>файлів</a:t>
            </a:r>
            <a:endParaRPr lang="ru-RU" sz="2200" dirty="0">
              <a:solidFill>
                <a:srgbClr val="000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ru-RU" sz="2200" dirty="0" smtClean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2200" dirty="0" err="1">
                <a:solidFill>
                  <a:srgbClr val="000000"/>
                </a:solidFill>
                <a:cs typeface="Times New Roman" pitchFamily="18" charset="0"/>
              </a:rPr>
              <a:t>n.close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ru-RU" sz="2200" dirty="0">
              <a:solidFill>
                <a:srgbClr val="000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 err="1" smtClean="0">
                <a:solidFill>
                  <a:srgbClr val="000000"/>
                </a:solidFill>
                <a:cs typeface="Times New Roman" pitchFamily="18" charset="0"/>
              </a:rPr>
              <a:t>fout.close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ru-RU" sz="22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7" name="Скругленная прямоугольная выноска 36"/>
          <p:cNvSpPr/>
          <p:nvPr/>
        </p:nvSpPr>
        <p:spPr bwMode="auto">
          <a:xfrm>
            <a:off x="425450" y="1053730"/>
            <a:ext cx="3762375" cy="769938"/>
          </a:xfrm>
          <a:prstGeom prst="wedgeRoundRectCallout">
            <a:avLst>
              <a:gd name="adj1" fmla="val -25233"/>
              <a:gd name="adj2" fmla="val 7586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 err="1" smtClean="0">
                <a:solidFill>
                  <a:srgbClr val="000000"/>
                </a:solidFill>
              </a:rPr>
              <a:t>файлові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змінні-покажчики</a:t>
            </a:r>
            <a:r>
              <a:rPr lang="ru-RU" sz="2200" i="1" dirty="0" smtClean="0">
                <a:solidFill>
                  <a:srgbClr val="000000"/>
                </a:solidFill>
              </a:rPr>
              <a:t> </a:t>
            </a:r>
            <a:endParaRPr lang="ru-RU" sz="2200" i="1" dirty="0">
              <a:solidFill>
                <a:srgbClr val="00000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04821" y="2033896"/>
            <a:ext cx="2177006" cy="1107996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cs typeface="Times New Roman" pitchFamily="18" charset="0"/>
              </a:rPr>
              <a:t>"r"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 - </a:t>
            </a:r>
            <a:r>
              <a:rPr lang="ru-RU" sz="2200" dirty="0" err="1" smtClean="0">
                <a:solidFill>
                  <a:srgbClr val="000000"/>
                </a:solidFill>
                <a:cs typeface="Times New Roman" pitchFamily="18" charset="0"/>
              </a:rPr>
              <a:t>читання</a:t>
            </a:r>
            <a:endParaRPr lang="en-US" sz="2200" dirty="0">
              <a:solidFill>
                <a:srgbClr val="000000"/>
              </a:solidFill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cs typeface="Times New Roman" pitchFamily="18" charset="0"/>
              </a:rPr>
              <a:t>"w"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 – </a:t>
            </a:r>
            <a:r>
              <a:rPr lang="ru-RU" sz="2200" dirty="0" err="1" smtClean="0">
                <a:solidFill>
                  <a:srgbClr val="000000"/>
                </a:solidFill>
                <a:cs typeface="Times New Roman" pitchFamily="18" charset="0"/>
              </a:rPr>
              <a:t>запис</a:t>
            </a:r>
            <a:endParaRPr lang="ru-RU" sz="2200" dirty="0">
              <a:solidFill>
                <a:srgbClr val="000000"/>
              </a:solidFill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cs typeface="Times New Roman" pitchFamily="18" charset="0"/>
              </a:rPr>
              <a:t>"a"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 – </a:t>
            </a:r>
            <a:r>
              <a:rPr lang="ru-RU" sz="2200" dirty="0" err="1" smtClean="0">
                <a:solidFill>
                  <a:srgbClr val="000000"/>
                </a:solidFill>
                <a:cs typeface="Times New Roman" pitchFamily="18" charset="0"/>
              </a:rPr>
              <a:t>додавання</a:t>
            </a:r>
            <a:endParaRPr lang="ru-RU" sz="2200" dirty="0">
              <a:solidFill>
                <a:srgbClr val="000000"/>
              </a:solidFill>
            </a:endParaRPr>
          </a:p>
        </p:txBody>
      </p:sp>
      <p:sp>
        <p:nvSpPr>
          <p:cNvPr id="24" name="Скругленная прямоугольная выноска 23"/>
          <p:cNvSpPr/>
          <p:nvPr/>
        </p:nvSpPr>
        <p:spPr bwMode="auto">
          <a:xfrm>
            <a:off x="4966266" y="1053730"/>
            <a:ext cx="3762375" cy="769938"/>
          </a:xfrm>
          <a:prstGeom prst="wedgeRoundRectCallout">
            <a:avLst>
              <a:gd name="adj1" fmla="val -33811"/>
              <a:gd name="adj2" fmla="val 7586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 smtClean="0">
                <a:solidFill>
                  <a:srgbClr val="000000"/>
                </a:solidFill>
              </a:rPr>
              <a:t>за </a:t>
            </a:r>
            <a:r>
              <a:rPr lang="ru-RU" sz="2200" dirty="0" err="1" smtClean="0">
                <a:solidFill>
                  <a:srgbClr val="000000"/>
                </a:solidFill>
              </a:rPr>
              <a:t>замовчанням</a:t>
            </a:r>
            <a:r>
              <a:rPr lang="ru-RU" sz="2200" dirty="0" smtClean="0">
                <a:solidFill>
                  <a:srgbClr val="000000"/>
                </a:solidFill>
              </a:rPr>
              <a:t> – </a:t>
            </a:r>
            <a:r>
              <a:rPr lang="ru-RU" sz="2200" dirty="0">
                <a:solidFill>
                  <a:srgbClr val="000000"/>
                </a:solidFill>
              </a:rPr>
              <a:t>на </a:t>
            </a:r>
            <a:r>
              <a:rPr lang="ru-RU" sz="2200" dirty="0" err="1" smtClean="0">
                <a:solidFill>
                  <a:srgbClr val="000000"/>
                </a:solidFill>
              </a:rPr>
              <a:t>читання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(режим </a:t>
            </a:r>
            <a:r>
              <a:rPr lang="en-US" sz="2200" b="1" dirty="0">
                <a:solidFill>
                  <a:srgbClr val="C00000"/>
                </a:solidFill>
                <a:cs typeface="Courier New" pitchFamily="49" charset="0"/>
              </a:rPr>
              <a:t>"r"</a:t>
            </a:r>
            <a:r>
              <a:rPr lang="ru-RU" sz="2200" dirty="0">
                <a:solidFill>
                  <a:srgbClr val="000000"/>
                </a:solidFill>
              </a:rPr>
              <a:t>)</a:t>
            </a:r>
            <a:endParaRPr lang="ru-RU" sz="2200" i="1" dirty="0">
              <a:solidFill>
                <a:srgbClr val="0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219381"/>
            <a:ext cx="9144000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200" dirty="0" smtClean="0"/>
              <a:t>open</a:t>
            </a:r>
            <a:r>
              <a:rPr lang="en-GB" sz="2200" dirty="0"/>
              <a:t>(’text.txt ’ , ’</a:t>
            </a:r>
            <a:r>
              <a:rPr lang="ru-RU" sz="2200" dirty="0"/>
              <a:t>г’) </a:t>
            </a:r>
            <a:r>
              <a:rPr lang="ru-RU" sz="2200" dirty="0" smtClean="0"/>
              <a:t>		     # </a:t>
            </a:r>
            <a:r>
              <a:rPr lang="ru-RU" sz="2200" dirty="0"/>
              <a:t>файл text.txt з поточного каталогу</a:t>
            </a:r>
          </a:p>
          <a:p>
            <a:r>
              <a:rPr lang="ru-RU" sz="2200" dirty="0" smtClean="0"/>
              <a:t>				     # </a:t>
            </a:r>
            <a:r>
              <a:rPr lang="ru-RU" sz="2200" dirty="0" err="1" smtClean="0"/>
              <a:t>відкривається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 smtClean="0"/>
              <a:t>читання</a:t>
            </a:r>
            <a:endParaRPr lang="ru-RU" sz="2200" dirty="0" smtClean="0"/>
          </a:p>
          <a:p>
            <a:r>
              <a:rPr lang="en-GB" sz="2200" dirty="0" smtClean="0"/>
              <a:t>open</a:t>
            </a:r>
            <a:r>
              <a:rPr lang="en-GB" sz="2200" dirty="0"/>
              <a:t>(’d:\python\data\a.dat’, ’w</a:t>
            </a:r>
            <a:r>
              <a:rPr lang="en-GB" sz="2200" dirty="0" smtClean="0"/>
              <a:t>’)</a:t>
            </a:r>
            <a:r>
              <a:rPr lang="uk-UA" sz="2200" dirty="0" smtClean="0"/>
              <a:t>   </a:t>
            </a:r>
            <a:r>
              <a:rPr lang="en-GB" sz="2200" dirty="0" smtClean="0"/>
              <a:t> # </a:t>
            </a:r>
            <a:r>
              <a:rPr lang="ru-RU" sz="2200" dirty="0"/>
              <a:t>файл </a:t>
            </a:r>
            <a:r>
              <a:rPr lang="en-GB" sz="2200" dirty="0"/>
              <a:t>a.dat </a:t>
            </a:r>
            <a:r>
              <a:rPr lang="ru-RU" sz="2200" dirty="0" smtClean="0"/>
              <a:t>з каталогу</a:t>
            </a:r>
            <a:r>
              <a:rPr lang="en-GB" sz="2200" dirty="0"/>
              <a:t> d:\</a:t>
            </a:r>
            <a:r>
              <a:rPr lang="en-GB" sz="2200" dirty="0" smtClean="0"/>
              <a:t>python\data</a:t>
            </a:r>
            <a:r>
              <a:rPr lang="ru-RU" sz="2200" dirty="0" smtClean="0"/>
              <a:t>				     # </a:t>
            </a:r>
            <a:r>
              <a:rPr lang="ru-RU" sz="2200" dirty="0" err="1"/>
              <a:t>відкривається</a:t>
            </a:r>
            <a:r>
              <a:rPr lang="ru-RU" sz="2200" dirty="0"/>
              <a:t> для </a:t>
            </a:r>
            <a:r>
              <a:rPr lang="ru-RU" sz="2200" dirty="0" err="1" smtClean="0"/>
              <a:t>запису</a:t>
            </a:r>
            <a:endParaRPr lang="ru-RU" sz="2200" dirty="0"/>
          </a:p>
          <a:p>
            <a:r>
              <a:rPr lang="en-GB" sz="2200" dirty="0"/>
              <a:t>open(’\</a:t>
            </a:r>
            <a:r>
              <a:rPr lang="en-GB" sz="2200" dirty="0" smtClean="0"/>
              <a:t>us</a:t>
            </a:r>
            <a:r>
              <a:rPr lang="uk-UA" sz="2200" dirty="0" smtClean="0"/>
              <a:t>е</a:t>
            </a:r>
            <a:r>
              <a:rPr lang="en-GB" sz="2200" dirty="0" smtClean="0"/>
              <a:t>r\name\file.in</a:t>
            </a:r>
            <a:r>
              <a:rPr lang="en-GB" sz="2200" dirty="0"/>
              <a:t>’, ’a’) </a:t>
            </a:r>
            <a:r>
              <a:rPr lang="uk-UA" sz="2200" dirty="0" smtClean="0"/>
              <a:t>	     </a:t>
            </a:r>
            <a:r>
              <a:rPr lang="en-GB" sz="2200" dirty="0" smtClean="0"/>
              <a:t># </a:t>
            </a:r>
            <a:r>
              <a:rPr lang="ru-RU" sz="2200" dirty="0"/>
              <a:t>файл </a:t>
            </a:r>
            <a:r>
              <a:rPr lang="en-GB" sz="2200" dirty="0"/>
              <a:t>file.in </a:t>
            </a:r>
            <a:r>
              <a:rPr lang="ru-RU" sz="2200" dirty="0" smtClean="0"/>
              <a:t>з каталогу </a:t>
            </a:r>
            <a:r>
              <a:rPr lang="ru-RU" sz="2200" dirty="0"/>
              <a:t>\</a:t>
            </a:r>
            <a:r>
              <a:rPr lang="en-GB" sz="2200" dirty="0" err="1"/>
              <a:t>usr</a:t>
            </a:r>
            <a:r>
              <a:rPr lang="en-GB" sz="2200" dirty="0"/>
              <a:t>\name</a:t>
            </a:r>
          </a:p>
          <a:p>
            <a:r>
              <a:rPr lang="ru-RU" sz="2200" dirty="0" smtClean="0"/>
              <a:t>				     # </a:t>
            </a:r>
            <a:r>
              <a:rPr lang="ru-RU" sz="2200" dirty="0" err="1"/>
              <a:t>відкривається</a:t>
            </a:r>
            <a:r>
              <a:rPr lang="ru-RU" sz="2200" dirty="0"/>
              <a:t> на </a:t>
            </a:r>
            <a:r>
              <a:rPr lang="ru-RU" sz="2200" dirty="0" err="1" smtClean="0"/>
              <a:t>запис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 smtClean="0"/>
              <a:t>його</a:t>
            </a:r>
            <a:r>
              <a:rPr lang="ru-RU" sz="2200" dirty="0"/>
              <a:t> </a:t>
            </a:r>
            <a:r>
              <a:rPr lang="ru-RU" sz="2200" dirty="0" err="1" smtClean="0"/>
              <a:t>кінець</a:t>
            </a:r>
            <a:endParaRPr lang="ru-RU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03200" y="3812273"/>
            <a:ext cx="1378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008000"/>
                </a:solidFill>
              </a:rPr>
              <a:t>Приклади</a:t>
            </a:r>
            <a:endParaRPr lang="ru-RU" sz="2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5" grpId="0" build="p" animBg="1"/>
      <p:bldP spid="37" grpId="0" animBg="1"/>
      <p:bldP spid="2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93949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dirty="0" err="1" smtClean="0">
                <a:latin typeface="+mn-lt"/>
              </a:rPr>
              <a:t>Закриття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файлів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835261"/>
            <a:ext cx="9025466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200" dirty="0" smtClean="0"/>
              <a:t>Робота </a:t>
            </a:r>
            <a:r>
              <a:rPr lang="ru-RU" sz="2200" dirty="0"/>
              <a:t>з файлом </a:t>
            </a:r>
            <a:r>
              <a:rPr lang="ru-RU" sz="2200" dirty="0" err="1"/>
              <a:t>відбувається</a:t>
            </a:r>
            <a:r>
              <a:rPr lang="ru-RU" sz="2200" dirty="0"/>
              <a:t> через </a:t>
            </a:r>
            <a:r>
              <a:rPr lang="ru-RU" sz="2200" dirty="0" err="1" smtClean="0"/>
              <a:t>файлову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змінну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зберігає</a:t>
            </a:r>
            <a:r>
              <a:rPr lang="ru-RU" sz="2200" dirty="0"/>
              <a:t> </a:t>
            </a:r>
            <a:r>
              <a:rPr lang="ru-RU" sz="2200" dirty="0" err="1"/>
              <a:t>свої</a:t>
            </a:r>
            <a:r>
              <a:rPr lang="ru-RU" sz="2200" dirty="0"/>
              <a:t> </a:t>
            </a:r>
            <a:r>
              <a:rPr lang="ru-RU" sz="2200" dirty="0" err="1"/>
              <a:t>дані</a:t>
            </a:r>
            <a:r>
              <a:rPr lang="ru-RU" sz="2200" dirty="0"/>
              <a:t> у </a:t>
            </a:r>
            <a:r>
              <a:rPr lang="ru-RU" sz="2200" dirty="0" err="1"/>
              <a:t>оперативній</a:t>
            </a:r>
            <a:r>
              <a:rPr lang="ru-RU" sz="2200" dirty="0"/>
              <a:t> </a:t>
            </a:r>
            <a:r>
              <a:rPr lang="ru-RU" sz="2200" dirty="0" err="1"/>
              <a:t>пам'яті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200" dirty="0" smtClean="0"/>
              <a:t>Для </a:t>
            </a:r>
            <a:r>
              <a:rPr lang="ru-RU" sz="2200" dirty="0"/>
              <a:t>того,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 smtClean="0"/>
              <a:t>зберегти</a:t>
            </a:r>
            <a:r>
              <a:rPr lang="ru-RU" sz="2200" dirty="0" smtClean="0"/>
              <a:t> результат </a:t>
            </a:r>
            <a:r>
              <a:rPr lang="ru-RU" sz="2200" dirty="0" err="1"/>
              <a:t>роботи</a:t>
            </a:r>
            <a:r>
              <a:rPr lang="ru-RU" sz="2200" dirty="0"/>
              <a:t> з файлом на </a:t>
            </a:r>
            <a:r>
              <a:rPr lang="ru-RU" sz="2200" dirty="0" err="1"/>
              <a:t>носій</a:t>
            </a:r>
            <a:r>
              <a:rPr lang="ru-RU" sz="2200" dirty="0"/>
              <a:t> </a:t>
            </a:r>
            <a:r>
              <a:rPr lang="ru-RU" sz="2200" dirty="0" err="1"/>
              <a:t>інформації</a:t>
            </a:r>
            <a:r>
              <a:rPr lang="ru-RU" sz="2200" dirty="0"/>
              <a:t>, файл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b="1" dirty="0" err="1"/>
              <a:t>закрити</a:t>
            </a:r>
            <a:r>
              <a:rPr lang="ru-RU" sz="2200" dirty="0"/>
              <a:t>. </a:t>
            </a:r>
            <a:endParaRPr lang="ru-RU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ru-RU" sz="2200" dirty="0" err="1"/>
              <a:t>закриття</a:t>
            </a:r>
            <a:r>
              <a:rPr lang="ru-RU" sz="2200" dirty="0"/>
              <a:t> файлу </a:t>
            </a:r>
            <a:r>
              <a:rPr lang="ru-RU" sz="2200" dirty="0" err="1"/>
              <a:t>повідомляє</a:t>
            </a:r>
            <a:r>
              <a:rPr lang="ru-RU" sz="2200" dirty="0"/>
              <a:t> </a:t>
            </a:r>
            <a:r>
              <a:rPr lang="ru-RU" sz="2200" dirty="0" err="1"/>
              <a:t>операційній</a:t>
            </a:r>
            <a:r>
              <a:rPr lang="ru-RU" sz="2200" dirty="0"/>
              <a:t> </a:t>
            </a:r>
            <a:r>
              <a:rPr lang="ru-RU" sz="2200" dirty="0" err="1"/>
              <a:t>системі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smtClean="0"/>
              <a:t>файл </a:t>
            </a:r>
            <a:r>
              <a:rPr lang="ru-RU" sz="2200" dirty="0" err="1" smtClean="0"/>
              <a:t>розблокований</a:t>
            </a:r>
            <a:r>
              <a:rPr lang="ru-RU" sz="2200" dirty="0" smtClean="0"/>
              <a:t> </a:t>
            </a:r>
            <a:r>
              <a:rPr lang="ru-RU" sz="2200" dirty="0"/>
              <a:t>і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використовуватися</a:t>
            </a:r>
            <a:r>
              <a:rPr lang="ru-RU" sz="2200" dirty="0"/>
              <a:t> (для </a:t>
            </a:r>
            <a:r>
              <a:rPr lang="ru-RU" sz="2200" dirty="0" err="1"/>
              <a:t>зміни</a:t>
            </a:r>
            <a:r>
              <a:rPr lang="ru-RU" sz="2200" dirty="0"/>
              <a:t>) </a:t>
            </a:r>
            <a:r>
              <a:rPr lang="ru-RU" sz="2200" dirty="0" err="1"/>
              <a:t>іншими</a:t>
            </a:r>
            <a:r>
              <a:rPr lang="ru-RU" sz="2200" dirty="0"/>
              <a:t> </a:t>
            </a:r>
            <a:r>
              <a:rPr lang="ru-RU" sz="2200" dirty="0" err="1"/>
              <a:t>програмами</a:t>
            </a:r>
            <a:r>
              <a:rPr lang="ru-RU" sz="2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200" dirty="0"/>
              <a:t>Для того,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закрити</a:t>
            </a:r>
            <a:r>
              <a:rPr lang="ru-RU" sz="2200" dirty="0"/>
              <a:t> файл </a:t>
            </a:r>
            <a:r>
              <a:rPr lang="ru-RU" sz="2200" dirty="0" err="1"/>
              <a:t>використовується</a:t>
            </a:r>
            <a:r>
              <a:rPr lang="ru-RU" sz="2200" dirty="0"/>
              <a:t> </a:t>
            </a:r>
            <a:r>
              <a:rPr lang="uk-UA" sz="2200" dirty="0" smtClean="0"/>
              <a:t>функція </a:t>
            </a:r>
            <a:r>
              <a:rPr lang="en-US" sz="2200" b="1" dirty="0" smtClean="0">
                <a:solidFill>
                  <a:srgbClr val="0000CC"/>
                </a:solidFill>
              </a:rPr>
              <a:t>close()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34981" y="5791735"/>
            <a:ext cx="1187633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rgbClr val="0000CC"/>
                </a:solidFill>
              </a:rPr>
              <a:t>f.close</a:t>
            </a:r>
            <a:r>
              <a:rPr lang="en-GB" sz="2400" b="1" dirty="0">
                <a:solidFill>
                  <a:srgbClr val="0000CC"/>
                </a:solidFill>
              </a:rPr>
              <a:t>()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15654"/>
            <a:ext cx="9025466" cy="144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/>
              <a:t>Інструкція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open</a:t>
            </a:r>
            <a:r>
              <a:rPr lang="en-GB" sz="2200" dirty="0"/>
              <a:t> </a:t>
            </a:r>
            <a:r>
              <a:rPr lang="ru-RU" sz="2200" dirty="0" err="1"/>
              <a:t>ототожнює</a:t>
            </a:r>
            <a:r>
              <a:rPr lang="ru-RU" sz="2200" dirty="0"/>
              <a:t> </a:t>
            </a:r>
            <a:r>
              <a:rPr lang="ru-RU" sz="2200" dirty="0" err="1"/>
              <a:t>вміст</a:t>
            </a:r>
            <a:r>
              <a:rPr lang="ru-RU" sz="2200" dirty="0"/>
              <a:t> файла </a:t>
            </a:r>
            <a:r>
              <a:rPr lang="en-GB" sz="2200" b="1" dirty="0" err="1">
                <a:solidFill>
                  <a:srgbClr val="0000CC"/>
                </a:solidFill>
              </a:rPr>
              <a:t>file_name</a:t>
            </a:r>
            <a:r>
              <a:rPr lang="en-GB" sz="2200" dirty="0"/>
              <a:t> </a:t>
            </a:r>
            <a:r>
              <a:rPr lang="ru-RU" sz="2200" dirty="0" err="1"/>
              <a:t>зі</a:t>
            </a:r>
            <a:r>
              <a:rPr lang="ru-RU" sz="2200" dirty="0"/>
              <a:t> </a:t>
            </a:r>
            <a:r>
              <a:rPr lang="ru-RU" sz="2200" dirty="0" err="1"/>
              <a:t>змінною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f</a:t>
            </a:r>
            <a:r>
              <a:rPr lang="en-GB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/>
              <a:t>Подальша</a:t>
            </a:r>
            <a:r>
              <a:rPr lang="ru-RU" sz="2200" dirty="0"/>
              <a:t> робота з файлом </a:t>
            </a:r>
            <a:r>
              <a:rPr lang="ru-RU" sz="2200" dirty="0" err="1"/>
              <a:t>відбувається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через </a:t>
            </a:r>
            <a:r>
              <a:rPr lang="ru-RU" sz="2200" dirty="0" err="1"/>
              <a:t>цю</a:t>
            </a:r>
            <a:r>
              <a:rPr lang="ru-RU" sz="2200" dirty="0"/>
              <a:t> </a:t>
            </a:r>
            <a:r>
              <a:rPr lang="ru-RU" sz="2200" dirty="0" err="1"/>
              <a:t>змінну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open</a:t>
            </a:r>
            <a:r>
              <a:rPr lang="uk-UA" sz="2200" b="1" dirty="0" smtClean="0">
                <a:solidFill>
                  <a:srgbClr val="0000CC"/>
                </a:solidFill>
              </a:rPr>
              <a:t>()</a:t>
            </a:r>
            <a:r>
              <a:rPr lang="en-GB" sz="2200" dirty="0" smtClean="0"/>
              <a:t> </a:t>
            </a:r>
            <a:r>
              <a:rPr lang="ru-RU" sz="2200" dirty="0" err="1"/>
              <a:t>блокує</a:t>
            </a:r>
            <a:r>
              <a:rPr lang="ru-RU" sz="2200" dirty="0"/>
              <a:t> файл для </a:t>
            </a:r>
            <a:r>
              <a:rPr lang="ru-RU" sz="2200" dirty="0" err="1"/>
              <a:t>змін</a:t>
            </a:r>
            <a:r>
              <a:rPr lang="ru-RU" sz="2200" dirty="0"/>
              <a:t> </a:t>
            </a:r>
            <a:r>
              <a:rPr lang="ru-RU" sz="2200" dirty="0" err="1"/>
              <a:t>іншими</a:t>
            </a:r>
            <a:r>
              <a:rPr lang="ru-RU" sz="2200" dirty="0"/>
              <a:t> </a:t>
            </a:r>
            <a:r>
              <a:rPr lang="ru-RU" sz="2200" dirty="0" err="1"/>
              <a:t>програмами</a:t>
            </a:r>
            <a:r>
              <a:rPr lang="ru-RU" sz="2200" dirty="0"/>
              <a:t>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 smtClean="0"/>
              <a:t>уникнути</a:t>
            </a:r>
            <a:r>
              <a:rPr lang="ru-RU" sz="2200" dirty="0" smtClean="0"/>
              <a:t> </a:t>
            </a:r>
            <a:r>
              <a:rPr lang="ru-RU" sz="2200" dirty="0" err="1" smtClean="0"/>
              <a:t>конфліктних</a:t>
            </a:r>
            <a:r>
              <a:rPr lang="ru-RU" sz="2200" dirty="0" smtClean="0"/>
              <a:t> </a:t>
            </a:r>
            <a:r>
              <a:rPr lang="ru-RU" sz="2200" dirty="0" err="1"/>
              <a:t>ситуацій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0959" y="0"/>
            <a:ext cx="4195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Операції</a:t>
            </a:r>
            <a:r>
              <a:rPr lang="ru-RU" sz="3600" b="1" dirty="0"/>
              <a:t> з файлами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002733"/>
            <a:ext cx="9143999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200" dirty="0" err="1"/>
              <a:t>Операція</a:t>
            </a:r>
            <a:r>
              <a:rPr lang="ru-RU" sz="2200" dirty="0"/>
              <a:t> </a:t>
            </a:r>
            <a:r>
              <a:rPr lang="ru-RU" sz="2200" dirty="0" err="1"/>
              <a:t>відкриття</a:t>
            </a:r>
            <a:r>
              <a:rPr lang="ru-RU" sz="2200" dirty="0"/>
              <a:t> файлу </a:t>
            </a:r>
            <a:r>
              <a:rPr lang="ru-RU" sz="2200" dirty="0" err="1"/>
              <a:t>породжує</a:t>
            </a:r>
            <a:r>
              <a:rPr lang="ru-RU" sz="2200" dirty="0"/>
              <a:t> </a:t>
            </a:r>
            <a:r>
              <a:rPr lang="ru-RU" sz="2200" dirty="0" err="1"/>
              <a:t>спеціальний</a:t>
            </a:r>
            <a:r>
              <a:rPr lang="ru-RU" sz="2200" dirty="0"/>
              <a:t> </a:t>
            </a:r>
            <a:r>
              <a:rPr lang="ru-RU" sz="2200" dirty="0" err="1" smtClean="0"/>
              <a:t>об'єкт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належить</a:t>
            </a:r>
            <a:r>
              <a:rPr lang="ru-RU" sz="2200" dirty="0" smtClean="0"/>
              <a:t> </a:t>
            </a:r>
            <a:r>
              <a:rPr lang="ru-RU" sz="2200" dirty="0" err="1" smtClean="0"/>
              <a:t>файловій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, і </a:t>
            </a:r>
            <a:r>
              <a:rPr lang="ru-RU" sz="2200" dirty="0" err="1" smtClean="0"/>
              <a:t>називається</a:t>
            </a:r>
            <a:r>
              <a:rPr lang="ru-RU" sz="2200" dirty="0" smtClean="0"/>
              <a:t> </a:t>
            </a:r>
            <a:r>
              <a:rPr lang="ru-RU" sz="2200" b="1" dirty="0" err="1" smtClean="0"/>
              <a:t>покажчиком</a:t>
            </a:r>
            <a:r>
              <a:rPr lang="ru-RU" sz="2200" b="1" dirty="0" smtClean="0"/>
              <a:t> (маркер)</a:t>
            </a:r>
            <a:r>
              <a:rPr lang="ru-RU" sz="2200" dirty="0" smtClean="0"/>
              <a:t>.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200" dirty="0" err="1" smtClean="0"/>
              <a:t>Покажчик</a:t>
            </a:r>
            <a:r>
              <a:rPr lang="ru-RU" sz="2200" dirty="0" smtClean="0"/>
              <a:t> </a:t>
            </a:r>
            <a:r>
              <a:rPr lang="ru-RU" sz="2200" dirty="0" err="1" smtClean="0"/>
              <a:t>вказує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 smtClean="0"/>
              <a:t>поточну</a:t>
            </a:r>
            <a:r>
              <a:rPr lang="ru-RU" sz="2200" dirty="0" smtClean="0"/>
              <a:t> </a:t>
            </a:r>
            <a:r>
              <a:rPr lang="ru-RU" sz="2200" dirty="0" err="1" smtClean="0"/>
              <a:t>позицію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файлі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 smtClean="0"/>
              <a:t>місце</a:t>
            </a:r>
            <a:r>
              <a:rPr lang="ru-RU" sz="2200" dirty="0" smtClean="0"/>
              <a:t> </a:t>
            </a:r>
            <a:r>
              <a:rPr lang="ru-RU" sz="2200" dirty="0"/>
              <a:t>з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відбувається</a:t>
            </a:r>
            <a:r>
              <a:rPr lang="ru-RU" sz="2200" dirty="0"/>
              <a:t> </a:t>
            </a:r>
            <a:r>
              <a:rPr lang="ru-RU" sz="2200" dirty="0" err="1"/>
              <a:t>читання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запис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200" dirty="0" err="1"/>
              <a:t>Під</a:t>
            </a:r>
            <a:r>
              <a:rPr lang="ru-RU" sz="2200" dirty="0"/>
              <a:t> час </a:t>
            </a:r>
            <a:r>
              <a:rPr lang="ru-RU" sz="2200" dirty="0" err="1"/>
              <a:t>відкриття</a:t>
            </a:r>
            <a:r>
              <a:rPr lang="ru-RU" sz="2200" dirty="0"/>
              <a:t> файлу у </a:t>
            </a:r>
            <a:r>
              <a:rPr lang="ru-RU" sz="2200" dirty="0" err="1"/>
              <a:t>режимі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"</a:t>
            </a:r>
            <a:r>
              <a:rPr lang="en-GB" sz="2200" b="1" dirty="0">
                <a:solidFill>
                  <a:srgbClr val="0000CC"/>
                </a:solidFill>
              </a:rPr>
              <a:t>a" </a:t>
            </a:r>
            <a:r>
              <a:rPr lang="en-GB" sz="2200" dirty="0"/>
              <a:t>(</a:t>
            </a:r>
            <a:r>
              <a:rPr lang="ru-RU" sz="2200" dirty="0" err="1"/>
              <a:t>додавання</a:t>
            </a:r>
            <a:r>
              <a:rPr lang="ru-RU" sz="2200" dirty="0"/>
              <a:t>) </a:t>
            </a:r>
            <a:r>
              <a:rPr lang="ru-RU" sz="2200" dirty="0" err="1" smtClean="0"/>
              <a:t>покажчик</a:t>
            </a:r>
            <a:r>
              <a:rPr lang="ru-RU" sz="2200" dirty="0" smtClean="0"/>
              <a:t> </a:t>
            </a:r>
            <a:r>
              <a:rPr lang="ru-RU" sz="2200" dirty="0" err="1" smtClean="0"/>
              <a:t>встановлюється</a:t>
            </a:r>
            <a:r>
              <a:rPr lang="ru-RU" sz="2200" dirty="0" smtClean="0"/>
              <a:t> у </a:t>
            </a:r>
            <a:r>
              <a:rPr lang="ru-RU" sz="2200" dirty="0" err="1"/>
              <a:t>позицію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останнього</a:t>
            </a:r>
            <a:r>
              <a:rPr lang="ru-RU" sz="2200" dirty="0"/>
              <a:t> </a:t>
            </a:r>
            <a:r>
              <a:rPr lang="ru-RU" sz="2200" dirty="0" err="1"/>
              <a:t>запису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200" dirty="0" smtClean="0"/>
              <a:t>Для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режимів</a:t>
            </a:r>
            <a:r>
              <a:rPr lang="ru-RU" sz="2200" dirty="0"/>
              <a:t> </a:t>
            </a:r>
            <a:r>
              <a:rPr lang="ru-RU" sz="2200" dirty="0" err="1" smtClean="0"/>
              <a:t>покажчик</a:t>
            </a:r>
            <a:r>
              <a:rPr lang="ru-RU" sz="2200" dirty="0" smtClean="0"/>
              <a:t> </a:t>
            </a:r>
            <a:r>
              <a:rPr lang="ru-RU" sz="2200" dirty="0" err="1" smtClean="0"/>
              <a:t>встановлюється</a:t>
            </a:r>
            <a:r>
              <a:rPr lang="ru-RU" sz="2200" dirty="0" smtClean="0"/>
              <a:t> на </a:t>
            </a:r>
            <a:r>
              <a:rPr lang="ru-RU" sz="2200" dirty="0" err="1"/>
              <a:t>найперший</a:t>
            </a:r>
            <a:r>
              <a:rPr lang="ru-RU" sz="2200" dirty="0"/>
              <a:t> </a:t>
            </a:r>
            <a:r>
              <a:rPr lang="ru-RU" sz="2200" dirty="0" err="1"/>
              <a:t>запис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200" b="1" dirty="0" smtClean="0"/>
              <a:t>Будь-яка </a:t>
            </a:r>
            <a:r>
              <a:rPr lang="ru-RU" sz="2200" b="1" dirty="0" err="1"/>
              <a:t>операція</a:t>
            </a:r>
            <a:r>
              <a:rPr lang="ru-RU" sz="2200" b="1" dirty="0"/>
              <a:t> </a:t>
            </a:r>
            <a:r>
              <a:rPr lang="ru-RU" sz="2200" b="1" dirty="0" err="1"/>
              <a:t>читання</a:t>
            </a:r>
            <a:r>
              <a:rPr lang="ru-RU" sz="2200" b="1" dirty="0"/>
              <a:t>/</a:t>
            </a:r>
            <a:r>
              <a:rPr lang="ru-RU" sz="2200" b="1" dirty="0" err="1"/>
              <a:t>запису</a:t>
            </a:r>
            <a:r>
              <a:rPr lang="ru-RU" sz="2200" b="1" dirty="0"/>
              <a:t> </a:t>
            </a:r>
            <a:r>
              <a:rPr lang="ru-RU" sz="2200" b="1" dirty="0" err="1"/>
              <a:t>змінює</a:t>
            </a:r>
            <a:r>
              <a:rPr lang="ru-RU" sz="2200" b="1" dirty="0"/>
              <a:t> </a:t>
            </a:r>
            <a:r>
              <a:rPr lang="ru-RU" sz="2200" b="1" dirty="0" err="1" smtClean="0"/>
              <a:t>поточну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позицію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покажчика</a:t>
            </a:r>
            <a:r>
              <a:rPr lang="ru-RU" sz="2200" b="1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uk-UA" sz="22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9546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72868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3600" b="1" dirty="0" smtClean="0">
                <a:latin typeface="+mn-lt"/>
              </a:rPr>
              <a:t>Текстові файли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6266" y="1036094"/>
            <a:ext cx="89577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Файлова</a:t>
            </a:r>
            <a:r>
              <a:rPr lang="ru-RU" sz="2200" dirty="0"/>
              <a:t> </a:t>
            </a:r>
            <a:r>
              <a:rPr lang="ru-RU" sz="2200" dirty="0" err="1"/>
              <a:t>змінна</a:t>
            </a:r>
            <a:r>
              <a:rPr lang="ru-RU" sz="2200" dirty="0"/>
              <a:t> для текстового файлу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колекція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/>
              <a:t>рядків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Текстовий</a:t>
            </a:r>
            <a:r>
              <a:rPr lang="ru-RU" sz="2200" dirty="0" smtClean="0"/>
              <a:t> </a:t>
            </a:r>
            <a:r>
              <a:rPr lang="ru-RU" sz="2200" dirty="0"/>
              <a:t>файл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проходити</a:t>
            </a:r>
            <a:r>
              <a:rPr lang="ru-RU" sz="2200" dirty="0"/>
              <a:t> по рядках, </a:t>
            </a:r>
            <a:r>
              <a:rPr lang="ru-RU" sz="2200" dirty="0" err="1"/>
              <a:t>використовуючи</a:t>
            </a:r>
            <a:r>
              <a:rPr lang="ru-RU" sz="2200" dirty="0"/>
              <a:t> цикл </a:t>
            </a:r>
            <a:r>
              <a:rPr lang="ru-RU" sz="2200" b="1" dirty="0" err="1" smtClean="0">
                <a:solidFill>
                  <a:srgbClr val="0000CC"/>
                </a:solidFill>
              </a:rPr>
              <a:t>for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або </a:t>
            </a:r>
            <a:r>
              <a:rPr lang="en-US" sz="2200" b="1" dirty="0" smtClean="0">
                <a:solidFill>
                  <a:srgbClr val="0000CC"/>
                </a:solidFill>
              </a:rPr>
              <a:t>while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оформити</a:t>
            </a:r>
            <a:r>
              <a:rPr lang="ru-RU" sz="2200" dirty="0"/>
              <a:t> </a:t>
            </a:r>
            <a:r>
              <a:rPr lang="ru-RU" sz="2200" dirty="0" err="1"/>
              <a:t>відкриття</a:t>
            </a:r>
            <a:r>
              <a:rPr lang="ru-RU" sz="2200" dirty="0"/>
              <a:t> файлу в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dirty="0" err="1"/>
              <a:t>окремого</a:t>
            </a:r>
            <a:r>
              <a:rPr lang="ru-RU" sz="2200" dirty="0"/>
              <a:t> блоку,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закінчення</a:t>
            </a:r>
            <a:r>
              <a:rPr lang="ru-RU" sz="2200" dirty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файл автоматично </a:t>
            </a:r>
            <a:r>
              <a:rPr lang="ru-RU" sz="2200" dirty="0" err="1"/>
              <a:t>закриється</a:t>
            </a:r>
            <a:r>
              <a:rPr lang="en-US" sz="2200" dirty="0"/>
              <a:t>. </a:t>
            </a:r>
            <a:r>
              <a:rPr lang="uk-UA" sz="2200" dirty="0"/>
              <a:t>Блок починається з ключового слова </a:t>
            </a:r>
            <a:r>
              <a:rPr lang="en-GB" sz="2200" b="1" dirty="0" smtClean="0">
                <a:solidFill>
                  <a:srgbClr val="0000CC"/>
                </a:solidFill>
              </a:rPr>
              <a:t>with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68820" y="3451231"/>
            <a:ext cx="5756576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CC"/>
                </a:solidFill>
              </a:rPr>
              <a:t>with </a:t>
            </a:r>
            <a:r>
              <a:rPr lang="en-US" sz="2200" b="1" dirty="0" smtClean="0">
                <a:solidFill>
                  <a:srgbClr val="0000CC"/>
                </a:solidFill>
              </a:rPr>
              <a:t>open(</a:t>
            </a:r>
            <a:r>
              <a:rPr lang="en-US" sz="2200" b="1" dirty="0" err="1" smtClean="0">
                <a:solidFill>
                  <a:srgbClr val="0000CC"/>
                </a:solidFill>
              </a:rPr>
              <a:t>file_name</a:t>
            </a:r>
            <a:r>
              <a:rPr lang="en-US" sz="2200" b="1" dirty="0" smtClean="0">
                <a:solidFill>
                  <a:srgbClr val="0000CC"/>
                </a:solidFill>
              </a:rPr>
              <a:t>, ’mode’) </a:t>
            </a:r>
            <a:r>
              <a:rPr lang="en-US" sz="2200" b="1" dirty="0">
                <a:solidFill>
                  <a:srgbClr val="0000CC"/>
                </a:solidFill>
              </a:rPr>
              <a:t>as f</a:t>
            </a:r>
            <a:r>
              <a:rPr lang="en-US" sz="2200" b="1" dirty="0" smtClean="0">
                <a:solidFill>
                  <a:srgbClr val="0000CC"/>
                </a:solidFill>
              </a:rPr>
              <a:t>:</a:t>
            </a:r>
          </a:p>
          <a:p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uk-UA" sz="2200" b="1" dirty="0" smtClean="0">
                <a:solidFill>
                  <a:srgbClr val="0000CC"/>
                </a:solidFill>
              </a:rPr>
              <a:t> оператори читання або запису файлу</a:t>
            </a:r>
            <a:endParaRPr lang="ru-RU" sz="2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3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11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Читання</a:t>
            </a:r>
            <a:r>
              <a:rPr lang="ru-RU" sz="3600" b="1" dirty="0" smtClean="0"/>
              <a:t> та </a:t>
            </a:r>
            <a:r>
              <a:rPr lang="ru-RU" sz="3600" b="1" dirty="0" err="1" smtClean="0"/>
              <a:t>запис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текстових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файлів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871679"/>
            <a:ext cx="9144000" cy="87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200" dirty="0">
                <a:solidFill>
                  <a:srgbClr val="008000"/>
                </a:solidFill>
              </a:rPr>
              <a:t>Нехай </a:t>
            </a:r>
            <a:r>
              <a:rPr lang="en-GB" sz="2200" dirty="0">
                <a:solidFill>
                  <a:srgbClr val="008000"/>
                </a:solidFill>
              </a:rPr>
              <a:t>f – </a:t>
            </a:r>
            <a:r>
              <a:rPr lang="ru-RU" sz="2200" dirty="0" err="1">
                <a:solidFill>
                  <a:srgbClr val="008000"/>
                </a:solidFill>
              </a:rPr>
              <a:t>файлова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змінна</a:t>
            </a:r>
            <a:r>
              <a:rPr lang="ru-RU" sz="2200" dirty="0">
                <a:solidFill>
                  <a:srgbClr val="008000"/>
                </a:solidFill>
              </a:rPr>
              <a:t>, яка </a:t>
            </a:r>
            <a:r>
              <a:rPr lang="ru-RU" sz="2200" dirty="0" err="1">
                <a:solidFill>
                  <a:srgbClr val="008000"/>
                </a:solidFill>
              </a:rPr>
              <a:t>асоційована</a:t>
            </a:r>
            <a:r>
              <a:rPr lang="ru-RU" sz="2200" dirty="0">
                <a:solidFill>
                  <a:srgbClr val="008000"/>
                </a:solidFill>
              </a:rPr>
              <a:t> з файлом </a:t>
            </a:r>
            <a:r>
              <a:rPr lang="ru-RU" sz="2200" dirty="0" err="1">
                <a:solidFill>
                  <a:srgbClr val="008000"/>
                </a:solidFill>
              </a:rPr>
              <a:t>відкритим</a:t>
            </a:r>
            <a:r>
              <a:rPr lang="ru-RU" sz="2200" dirty="0">
                <a:solidFill>
                  <a:srgbClr val="008000"/>
                </a:solidFill>
              </a:rPr>
              <a:t> у </a:t>
            </a:r>
            <a:r>
              <a:rPr lang="ru-RU" sz="2200" dirty="0" err="1">
                <a:solidFill>
                  <a:srgbClr val="008000"/>
                </a:solidFill>
              </a:rPr>
              <a:t>відповідному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режимі</a:t>
            </a:r>
            <a:r>
              <a:rPr lang="ru-RU" sz="2200" dirty="0">
                <a:solidFill>
                  <a:srgbClr val="008000"/>
                </a:solidFill>
              </a:rPr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" y="1828801"/>
            <a:ext cx="9064978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3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72868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3600" b="1" dirty="0" smtClean="0">
                <a:latin typeface="+mn-lt"/>
              </a:rPr>
              <a:t>Текстові файли. Читання файлів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9720" y="988679"/>
            <a:ext cx="158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CC"/>
                </a:solidFill>
              </a:rPr>
              <a:t>1. </a:t>
            </a:r>
            <a:r>
              <a:rPr lang="en-GB" sz="2400" b="1" dirty="0" err="1">
                <a:solidFill>
                  <a:srgbClr val="0000CC"/>
                </a:solidFill>
              </a:rPr>
              <a:t>f.read</a:t>
            </a:r>
            <a:r>
              <a:rPr lang="en-GB" sz="2400" b="1" dirty="0">
                <a:solidFill>
                  <a:srgbClr val="0000CC"/>
                </a:solidFill>
              </a:rPr>
              <a:t>(n)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5846" y="1459143"/>
            <a:ext cx="89681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Параметр п - </a:t>
            </a:r>
            <a:r>
              <a:rPr lang="ru-RU" sz="2200" dirty="0" err="1"/>
              <a:t>ціле</a:t>
            </a:r>
            <a:r>
              <a:rPr lang="ru-RU" sz="2200" dirty="0"/>
              <a:t> число.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він</a:t>
            </a:r>
            <a:r>
              <a:rPr lang="ru-RU" sz="2200" dirty="0"/>
              <a:t> </a:t>
            </a:r>
            <a:r>
              <a:rPr lang="ru-RU" sz="2200" dirty="0" err="1"/>
              <a:t>зазначений</a:t>
            </a:r>
            <a:r>
              <a:rPr lang="ru-RU" sz="2200" dirty="0"/>
              <a:t>, то метод </a:t>
            </a:r>
            <a:r>
              <a:rPr lang="ru-RU" sz="2200" dirty="0" err="1"/>
              <a:t>повертає</a:t>
            </a:r>
            <a:r>
              <a:rPr lang="ru-RU" sz="2200" dirty="0"/>
              <a:t> рядок,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складається</a:t>
            </a:r>
            <a:r>
              <a:rPr lang="ru-RU" sz="2200" dirty="0"/>
              <a:t> з </a:t>
            </a:r>
            <a:r>
              <a:rPr lang="ru-RU" sz="2200" dirty="0" err="1"/>
              <a:t>наступних</a:t>
            </a:r>
            <a:r>
              <a:rPr lang="ru-RU" sz="2200" dirty="0"/>
              <a:t> п </a:t>
            </a:r>
            <a:r>
              <a:rPr lang="ru-RU" sz="2200" dirty="0" err="1"/>
              <a:t>символів</a:t>
            </a:r>
            <a:r>
              <a:rPr lang="ru-RU" sz="2200" dirty="0"/>
              <a:t> файлу. </a:t>
            </a:r>
            <a:r>
              <a:rPr lang="ru-RU" sz="2200" dirty="0" err="1"/>
              <a:t>Якщо</a:t>
            </a:r>
            <a:r>
              <a:rPr lang="ru-RU" sz="2200" dirty="0"/>
              <a:t> параметр не </a:t>
            </a:r>
            <a:r>
              <a:rPr lang="ru-RU" sz="2200" dirty="0" err="1"/>
              <a:t>вказано</a:t>
            </a:r>
            <a:r>
              <a:rPr lang="ru-RU" sz="2200" dirty="0"/>
              <a:t>, то в рядок </a:t>
            </a:r>
            <a:r>
              <a:rPr lang="ru-RU" sz="2200" dirty="0" err="1"/>
              <a:t>зчитується</a:t>
            </a:r>
            <a:r>
              <a:rPr lang="ru-RU" sz="2200" dirty="0"/>
              <a:t> весь файл </a:t>
            </a:r>
            <a:r>
              <a:rPr lang="ru-RU" sz="2200" dirty="0" err="1"/>
              <a:t>цілком</a:t>
            </a:r>
            <a:r>
              <a:rPr lang="ru-RU" sz="2200" dirty="0"/>
              <a:t>, </a:t>
            </a:r>
            <a:r>
              <a:rPr lang="ru-RU" sz="2200" dirty="0" err="1"/>
              <a:t>починаючи</a:t>
            </a:r>
            <a:r>
              <a:rPr lang="ru-RU" sz="2200" dirty="0"/>
              <a:t> з </a:t>
            </a:r>
            <a:r>
              <a:rPr lang="ru-RU" sz="2200" dirty="0" err="1"/>
              <a:t>поточної</a:t>
            </a:r>
            <a:r>
              <a:rPr lang="ru-RU" sz="2200" dirty="0"/>
              <a:t> </a:t>
            </a:r>
            <a:r>
              <a:rPr lang="ru-RU" sz="2200" dirty="0" err="1"/>
              <a:t>позиції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з того символу, до </a:t>
            </a:r>
            <a:r>
              <a:rPr lang="ru-RU" sz="2200" dirty="0" err="1"/>
              <a:t>якого</a:t>
            </a:r>
            <a:r>
              <a:rPr lang="ru-RU" sz="2200" dirty="0"/>
              <a:t> файл </a:t>
            </a:r>
            <a:r>
              <a:rPr lang="ru-RU" sz="2200" dirty="0" err="1"/>
              <a:t>був</a:t>
            </a:r>
            <a:r>
              <a:rPr lang="ru-RU" sz="2200" dirty="0"/>
              <a:t> </a:t>
            </a:r>
            <a:r>
              <a:rPr lang="ru-RU" sz="2200" dirty="0" err="1"/>
              <a:t>прочитаний</a:t>
            </a:r>
            <a:r>
              <a:rPr lang="ru-RU" sz="2200" dirty="0"/>
              <a:t> на </a:t>
            </a:r>
            <a:r>
              <a:rPr lang="ru-RU" sz="2200" dirty="0" err="1"/>
              <a:t>цей</a:t>
            </a:r>
            <a:r>
              <a:rPr lang="ru-RU" sz="2200" dirty="0"/>
              <a:t> момент.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3283824"/>
            <a:ext cx="5099539" cy="1230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9" y="4898763"/>
            <a:ext cx="8074210" cy="19592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407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0929" y="1009209"/>
            <a:ext cx="2215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CC"/>
                </a:solidFill>
              </a:rPr>
              <a:t>2</a:t>
            </a:r>
            <a:r>
              <a:rPr lang="en-GB" sz="2400" b="1" dirty="0">
                <a:solidFill>
                  <a:srgbClr val="0000CC"/>
                </a:solidFill>
              </a:rPr>
              <a:t>. </a:t>
            </a:r>
            <a:r>
              <a:rPr lang="en-GB" sz="2400" b="1" dirty="0" err="1">
                <a:solidFill>
                  <a:srgbClr val="0000CC"/>
                </a:solidFill>
              </a:rPr>
              <a:t>f.readline</a:t>
            </a:r>
            <a:r>
              <a:rPr lang="en-GB" sz="2400" b="1" dirty="0">
                <a:solidFill>
                  <a:srgbClr val="0000CC"/>
                </a:solidFill>
              </a:rPr>
              <a:t>()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72868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3600" b="1" dirty="0" smtClean="0">
                <a:latin typeface="+mn-lt"/>
              </a:rPr>
              <a:t>Текстові файли. Читання файлів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4009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Метод </a:t>
            </a:r>
            <a:r>
              <a:rPr lang="ru-RU" sz="2200" dirty="0" err="1"/>
              <a:t>читає</a:t>
            </a:r>
            <a:r>
              <a:rPr lang="ru-RU" sz="2200" dirty="0"/>
              <a:t> один рядок (до символу переносу рядка '\ п'). </a:t>
            </a:r>
            <a:r>
              <a:rPr lang="ru-RU" sz="2200" dirty="0" err="1"/>
              <a:t>Повертається</a:t>
            </a:r>
            <a:r>
              <a:rPr lang="ru-RU" sz="2200" dirty="0"/>
              <a:t> </a:t>
            </a:r>
            <a:r>
              <a:rPr lang="ru-RU" sz="2200" dirty="0" err="1" smtClean="0"/>
              <a:t>прочитаний</a:t>
            </a:r>
            <a:r>
              <a:rPr lang="ru-RU" sz="2200" dirty="0" smtClean="0"/>
              <a:t> </a:t>
            </a:r>
            <a:r>
              <a:rPr lang="ru-RU" sz="2200" dirty="0"/>
              <a:t>рядок, </a:t>
            </a:r>
            <a:r>
              <a:rPr lang="ru-RU" sz="2200" dirty="0" err="1" smtClean="0"/>
              <a:t>включаючи</a:t>
            </a:r>
            <a:r>
              <a:rPr lang="ru-RU" sz="2200" dirty="0" smtClean="0"/>
              <a:t> символ </a:t>
            </a:r>
            <a:r>
              <a:rPr lang="ru-RU" sz="2200" dirty="0" err="1"/>
              <a:t>розриву</a:t>
            </a:r>
            <a:r>
              <a:rPr lang="ru-RU" sz="2200" dirty="0"/>
              <a:t> </a:t>
            </a:r>
            <a:r>
              <a:rPr lang="ru-RU" sz="2200" dirty="0" err="1"/>
              <a:t>рядків</a:t>
            </a:r>
            <a:r>
              <a:rPr lang="ru-RU" sz="2200" dirty="0"/>
              <a:t>. </a:t>
            </a:r>
            <a:endParaRPr lang="ru-RU" sz="22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15" y="2235836"/>
            <a:ext cx="7343335" cy="189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4279890"/>
            <a:ext cx="7123403" cy="2578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616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0929" y="1009209"/>
            <a:ext cx="2215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CC"/>
                </a:solidFill>
              </a:rPr>
              <a:t>2</a:t>
            </a:r>
            <a:r>
              <a:rPr lang="en-GB" sz="2400" b="1" dirty="0">
                <a:solidFill>
                  <a:srgbClr val="0000CC"/>
                </a:solidFill>
              </a:rPr>
              <a:t>. </a:t>
            </a:r>
            <a:r>
              <a:rPr lang="en-GB" sz="2400" b="1" dirty="0" err="1">
                <a:solidFill>
                  <a:srgbClr val="0000CC"/>
                </a:solidFill>
              </a:rPr>
              <a:t>f.readline</a:t>
            </a:r>
            <a:r>
              <a:rPr lang="en-GB" sz="2400" b="1" dirty="0">
                <a:solidFill>
                  <a:srgbClr val="0000CC"/>
                </a:solidFill>
              </a:rPr>
              <a:t>()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72868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3600" b="1" dirty="0" smtClean="0">
                <a:latin typeface="+mn-lt"/>
              </a:rPr>
              <a:t>Текстові файли. Читання файлів</a:t>
            </a:r>
            <a:endParaRPr lang="ru-RU" altLang="ru-RU" sz="3600" b="1" dirty="0" smtClean="0"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4" y="1562979"/>
            <a:ext cx="7256658" cy="2488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84" y="4361085"/>
            <a:ext cx="5816493" cy="1462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29" y="4361085"/>
            <a:ext cx="2171113" cy="18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8983" y="1034728"/>
            <a:ext cx="2157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CC"/>
                </a:solidFill>
              </a:rPr>
              <a:t>3</a:t>
            </a:r>
            <a:r>
              <a:rPr lang="en-GB" sz="2400" b="1" dirty="0" smtClean="0">
                <a:solidFill>
                  <a:srgbClr val="0000CC"/>
                </a:solidFill>
              </a:rPr>
              <a:t>.</a:t>
            </a:r>
            <a:r>
              <a:rPr lang="uk-UA" sz="2400" b="1" dirty="0" smtClean="0">
                <a:solidFill>
                  <a:srgbClr val="0000CC"/>
                </a:solidFill>
              </a:rPr>
              <a:t>  </a:t>
            </a:r>
            <a:r>
              <a:rPr lang="en-GB" sz="2400" b="1" dirty="0" smtClean="0">
                <a:solidFill>
                  <a:srgbClr val="0000CC"/>
                </a:solidFill>
              </a:rPr>
              <a:t> </a:t>
            </a:r>
            <a:r>
              <a:rPr lang="en-GB" sz="2400" b="1" dirty="0" err="1">
                <a:solidFill>
                  <a:srgbClr val="0000CC"/>
                </a:solidFill>
              </a:rPr>
              <a:t>f.readlines</a:t>
            </a:r>
            <a:r>
              <a:rPr lang="en-GB" sz="2400" b="1" dirty="0">
                <a:solidFill>
                  <a:srgbClr val="0000CC"/>
                </a:solidFill>
              </a:rPr>
              <a:t>()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08" y="1471266"/>
            <a:ext cx="9038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Метод </a:t>
            </a:r>
            <a:r>
              <a:rPr lang="ru-RU" sz="2200" dirty="0" err="1"/>
              <a:t>читає</a:t>
            </a:r>
            <a:r>
              <a:rPr lang="ru-RU" sz="2200" dirty="0"/>
              <a:t> весь файл </a:t>
            </a:r>
            <a:r>
              <a:rPr lang="ru-RU" sz="2200" dirty="0" smtClean="0"/>
              <a:t>по рядках, </a:t>
            </a:r>
            <a:r>
              <a:rPr lang="ru-RU" sz="2200" dirty="0" err="1"/>
              <a:t>повертає</a:t>
            </a:r>
            <a:r>
              <a:rPr lang="ru-RU" sz="2200" dirty="0"/>
              <a:t> список </a:t>
            </a:r>
            <a:r>
              <a:rPr lang="ru-RU" sz="2200" dirty="0" err="1"/>
              <a:t>рядків</a:t>
            </a:r>
            <a:r>
              <a:rPr lang="ru-RU" sz="2200" dirty="0"/>
              <a:t> (</a:t>
            </a:r>
            <a:r>
              <a:rPr lang="ru-RU" sz="2200" dirty="0" err="1"/>
              <a:t>включаючи</a:t>
            </a:r>
            <a:r>
              <a:rPr lang="ru-RU" sz="2200" dirty="0"/>
              <a:t> </a:t>
            </a:r>
            <a:r>
              <a:rPr lang="ru-RU" sz="2200" dirty="0" err="1"/>
              <a:t>символи</a:t>
            </a:r>
            <a:r>
              <a:rPr lang="ru-RU" sz="2200" dirty="0"/>
              <a:t> </a:t>
            </a:r>
            <a:r>
              <a:rPr lang="ru-RU" sz="2200" dirty="0" err="1"/>
              <a:t>розриву</a:t>
            </a:r>
            <a:r>
              <a:rPr lang="ru-RU" sz="2200" dirty="0"/>
              <a:t> </a:t>
            </a:r>
            <a:r>
              <a:rPr lang="ru-RU" sz="2200" dirty="0" err="1"/>
              <a:t>рядків</a:t>
            </a:r>
            <a:r>
              <a:rPr lang="ru-RU" sz="2200" dirty="0"/>
              <a:t>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72868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3600" b="1" dirty="0" smtClean="0">
                <a:latin typeface="+mn-lt"/>
              </a:rPr>
              <a:t>Текстові файли. Читати файл</a:t>
            </a:r>
            <a:endParaRPr lang="ru-RU" altLang="ru-RU" sz="3600" b="1" dirty="0" smtClean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" y="2240707"/>
            <a:ext cx="5156300" cy="13079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92" y="3660776"/>
            <a:ext cx="7647455" cy="1544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" y="5318978"/>
            <a:ext cx="6920141" cy="15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9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72868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3600" b="1" dirty="0" smtClean="0">
                <a:latin typeface="+mn-lt"/>
              </a:rPr>
              <a:t>Текстові файли. Читати файл</a:t>
            </a:r>
            <a:endParaRPr lang="ru-RU" altLang="ru-RU" sz="3600" b="1" dirty="0" smtClean="0">
              <a:latin typeface="+mn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92012"/>
            <a:ext cx="7315199" cy="1887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6482"/>
            <a:ext cx="9144000" cy="1421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38521" y="4129340"/>
            <a:ext cx="7005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/>
              <a:t>Результат читання текстового файлу з нумерацією рядків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7726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Файли – це об</a:t>
            </a:r>
            <a:r>
              <a:rPr lang="en-US" sz="2200" dirty="0" smtClean="0"/>
              <a:t>’</a:t>
            </a:r>
            <a:r>
              <a:rPr lang="uk-UA" sz="2200" dirty="0" err="1" smtClean="0"/>
              <a:t>єкти</a:t>
            </a:r>
            <a:r>
              <a:rPr lang="uk-UA" sz="2200" dirty="0" smtClean="0"/>
              <a:t>, що </a:t>
            </a:r>
            <a:r>
              <a:rPr lang="uk-UA" sz="2200" dirty="0" err="1" smtClean="0"/>
              <a:t>ітеруються</a:t>
            </a:r>
            <a:r>
              <a:rPr lang="uk-UA" sz="2200" dirty="0" smtClean="0"/>
              <a:t>, тобто прочитавши один рядок файлу, переходимо до наступного рядка. 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1012874" y="3137095"/>
            <a:ext cx="1406769" cy="56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1971177"/>
            <a:ext cx="1828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Реалізація </a:t>
            </a:r>
            <a:r>
              <a:rPr lang="uk-UA" sz="2200" dirty="0" err="1"/>
              <a:t>ітератора</a:t>
            </a:r>
            <a:r>
              <a:rPr lang="uk-UA" sz="2200" dirty="0"/>
              <a:t> здійснюється в циклі.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7821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0348" y="544336"/>
            <a:ext cx="8753651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11</a:t>
            </a:r>
            <a:endParaRPr lang="uk-UA" sz="6000" b="1" dirty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Обробка файлів у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Python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72868"/>
            <a:ext cx="8375650" cy="471488"/>
          </a:xfrm>
        </p:spPr>
        <p:txBody>
          <a:bodyPr>
            <a:noAutofit/>
          </a:bodyPr>
          <a:lstStyle/>
          <a:p>
            <a:pPr algn="ctr"/>
            <a:r>
              <a:rPr lang="uk-UA" altLang="ru-RU" sz="3600" b="1" dirty="0" smtClean="0">
                <a:latin typeface="+mn-lt"/>
              </a:rPr>
              <a:t>Читання текстових файлів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561975" y="902950"/>
            <a:ext cx="7469188" cy="4308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f</a:t>
            </a:r>
            <a:r>
              <a:rPr lang="en-US" sz="2200" b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in </a:t>
            </a:r>
            <a:r>
              <a:rPr lang="ru-RU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open(</a:t>
            </a:r>
            <a:r>
              <a:rPr lang="ru-RU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"input</a:t>
            </a:r>
            <a:r>
              <a:rPr lang="ru-RU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txt"</a:t>
            </a:r>
            <a:r>
              <a:rPr lang="ru-RU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)</a:t>
            </a:r>
            <a:endParaRPr lang="ru-RU" sz="22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561975" y="1871325"/>
            <a:ext cx="7469188" cy="4308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s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=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ea typeface="Times New Roman"/>
              </a:rPr>
              <a:t>f</a:t>
            </a:r>
            <a:r>
              <a:rPr lang="ru-RU" sz="2200" b="1" dirty="0" err="1" smtClean="0">
                <a:solidFill>
                  <a:srgbClr val="000000"/>
                </a:solidFill>
                <a:ea typeface="Times New Roman"/>
              </a:rPr>
              <a:t>in.</a:t>
            </a:r>
            <a:r>
              <a:rPr lang="ru-RU" sz="2200" b="1" dirty="0" err="1" smtClean="0">
                <a:solidFill>
                  <a:srgbClr val="0070C0"/>
                </a:solidFill>
                <a:ea typeface="Times New Roman"/>
              </a:rPr>
              <a:t>readline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()    </a:t>
            </a:r>
            <a:r>
              <a:rPr lang="en-US" sz="2200" b="1" dirty="0">
                <a:solidFill>
                  <a:srgbClr val="008000"/>
                </a:solidFill>
                <a:ea typeface="Times New Roman"/>
              </a:rPr>
              <a:t># "1 2"</a:t>
            </a:r>
            <a:endParaRPr lang="ru-RU" sz="2200" b="1" dirty="0">
              <a:solidFill>
                <a:srgbClr val="008000"/>
              </a:solidFill>
              <a:ea typeface="Times New Roman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175" y="1400175"/>
            <a:ext cx="20746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kern="0" dirty="0" err="1" smtClean="0"/>
              <a:t>Читання</a:t>
            </a:r>
            <a:r>
              <a:rPr lang="ru-RU" sz="2200" kern="0" dirty="0" smtClean="0"/>
              <a:t> рядка:</a:t>
            </a:r>
            <a:endParaRPr lang="ru-RU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4175" y="2389188"/>
            <a:ext cx="51251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kern="0" dirty="0" err="1"/>
              <a:t>Читання</a:t>
            </a:r>
            <a:r>
              <a:rPr lang="ru-RU" sz="2200" kern="0" dirty="0"/>
              <a:t> рядка </a:t>
            </a:r>
            <a:r>
              <a:rPr lang="ru-RU" sz="2200" kern="0" dirty="0" smtClean="0"/>
              <a:t>та </a:t>
            </a:r>
            <a:r>
              <a:rPr lang="ru-RU" sz="2200" kern="0" dirty="0" err="1" smtClean="0"/>
              <a:t>розбивка</a:t>
            </a:r>
            <a:r>
              <a:rPr lang="ru-RU" sz="2200" kern="0" dirty="0" smtClean="0"/>
              <a:t> </a:t>
            </a:r>
            <a:r>
              <a:rPr lang="ru-RU" sz="2200" kern="0" dirty="0"/>
              <a:t>по </a:t>
            </a:r>
            <a:r>
              <a:rPr lang="ru-RU" sz="2200" kern="0" dirty="0" err="1" smtClean="0"/>
              <a:t>пробілах</a:t>
            </a:r>
            <a:r>
              <a:rPr lang="ru-RU" sz="2200" kern="0" dirty="0" smtClean="0"/>
              <a:t>:</a:t>
            </a:r>
            <a:endParaRPr lang="ru-RU" sz="2200" dirty="0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561975" y="2903200"/>
            <a:ext cx="8356600" cy="4308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s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=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ea typeface="Times New Roman"/>
              </a:rPr>
              <a:t>f</a:t>
            </a:r>
            <a:r>
              <a:rPr lang="ru-RU" sz="2200" b="1" dirty="0" err="1" smtClean="0">
                <a:solidFill>
                  <a:srgbClr val="000000"/>
                </a:solidFill>
                <a:ea typeface="Times New Roman"/>
              </a:rPr>
              <a:t>in.</a:t>
            </a:r>
            <a:r>
              <a:rPr lang="ru-RU" sz="2200" b="1" dirty="0" err="1" smtClean="0">
                <a:solidFill>
                  <a:srgbClr val="0070C0"/>
                </a:solidFill>
                <a:ea typeface="Times New Roman"/>
              </a:rPr>
              <a:t>readline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().</a:t>
            </a:r>
            <a:r>
              <a:rPr lang="en-US" sz="2200" b="1" dirty="0">
                <a:solidFill>
                  <a:srgbClr val="0070C0"/>
                </a:solidFill>
                <a:ea typeface="Times New Roman"/>
              </a:rPr>
              <a:t>split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()    </a:t>
            </a:r>
            <a:r>
              <a:rPr lang="en-US" sz="2200" b="1" dirty="0">
                <a:solidFill>
                  <a:srgbClr val="008000"/>
                </a:solidFill>
                <a:ea typeface="Times New Roman"/>
              </a:rPr>
              <a:t># ["1","2"]</a:t>
            </a:r>
            <a:endParaRPr lang="ru-RU" sz="2200" b="1" dirty="0">
              <a:solidFill>
                <a:srgbClr val="008000"/>
              </a:solidFill>
              <a:ea typeface="Times New Roman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84175" y="3379788"/>
            <a:ext cx="27735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kern="0" dirty="0" err="1" smtClean="0"/>
              <a:t>Читання</a:t>
            </a:r>
            <a:r>
              <a:rPr lang="ru-RU" sz="2200" kern="0" dirty="0" smtClean="0"/>
              <a:t> </a:t>
            </a:r>
            <a:r>
              <a:rPr lang="ru-RU" sz="2200" kern="0" dirty="0" err="1" smtClean="0"/>
              <a:t>цілих</a:t>
            </a:r>
            <a:r>
              <a:rPr lang="ru-RU" sz="2200" kern="0" dirty="0" smtClean="0"/>
              <a:t> </a:t>
            </a:r>
            <a:r>
              <a:rPr lang="ru-RU" sz="2200" kern="0" dirty="0"/>
              <a:t>чисел:</a:t>
            </a:r>
            <a:endParaRPr lang="ru-RU" sz="2200" dirty="0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561975" y="3865811"/>
            <a:ext cx="8356600" cy="769441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s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=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ea typeface="Times New Roman"/>
              </a:rPr>
              <a:t>f</a:t>
            </a:r>
            <a:r>
              <a:rPr lang="ru-RU" sz="2200" b="1" dirty="0" err="1" smtClean="0">
                <a:solidFill>
                  <a:srgbClr val="000000"/>
                </a:solidFill>
                <a:ea typeface="Times New Roman"/>
              </a:rPr>
              <a:t>in.</a:t>
            </a:r>
            <a:r>
              <a:rPr lang="ru-RU" sz="2200" b="1" dirty="0" err="1" smtClean="0">
                <a:solidFill>
                  <a:srgbClr val="0070C0"/>
                </a:solidFill>
                <a:ea typeface="Times New Roman"/>
              </a:rPr>
              <a:t>readline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().</a:t>
            </a:r>
            <a:r>
              <a:rPr lang="en-US" sz="2200" b="1" dirty="0">
                <a:solidFill>
                  <a:srgbClr val="0070C0"/>
                </a:solidFill>
                <a:ea typeface="Times New Roman"/>
              </a:rPr>
              <a:t>split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()    </a:t>
            </a:r>
            <a:r>
              <a:rPr lang="en-US" sz="2200" b="1" dirty="0">
                <a:solidFill>
                  <a:srgbClr val="008000"/>
                </a:solidFill>
                <a:ea typeface="Times New Roman"/>
              </a:rPr>
              <a:t># ["1","2"]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a,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b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=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a typeface="Times New Roman"/>
              </a:rPr>
              <a:t>int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(s[0]),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a typeface="Times New Roman"/>
              </a:rPr>
              <a:t>int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(s[1])</a:t>
            </a:r>
            <a:endParaRPr lang="ru-RU" sz="2200" b="1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84175" y="4692650"/>
            <a:ext cx="11336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kern="0" dirty="0" err="1" smtClean="0"/>
              <a:t>або</a:t>
            </a:r>
            <a:r>
              <a:rPr lang="ru-RU" sz="2200" kern="0" dirty="0" smtClean="0"/>
              <a:t> так</a:t>
            </a:r>
            <a:r>
              <a:rPr lang="ru-RU" sz="2200" kern="0" dirty="0"/>
              <a:t>:</a:t>
            </a:r>
            <a:endParaRPr lang="ru-RU" sz="22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61975" y="5162213"/>
            <a:ext cx="8356600" cy="4308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a,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b = [</a:t>
            </a:r>
            <a:r>
              <a:rPr lang="en-US" sz="2200" b="1" dirty="0" err="1">
                <a:solidFill>
                  <a:srgbClr val="0070C0"/>
                </a:solidFill>
                <a:ea typeface="Times New Roman"/>
              </a:rPr>
              <a:t>int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(x) 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for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 x 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in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 s]</a:t>
            </a:r>
            <a:endParaRPr lang="ru-RU" sz="2200" b="1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4175" y="5562600"/>
            <a:ext cx="11336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kern="0" dirty="0" err="1" smtClean="0"/>
              <a:t>або</a:t>
            </a:r>
            <a:r>
              <a:rPr lang="ru-RU" sz="2200" kern="0" dirty="0" smtClean="0"/>
              <a:t> так</a:t>
            </a:r>
            <a:r>
              <a:rPr lang="ru-RU" sz="2200" kern="0" dirty="0"/>
              <a:t>:</a:t>
            </a:r>
            <a:endParaRPr lang="ru-RU" sz="22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561975" y="6033750"/>
            <a:ext cx="8356600" cy="4308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a,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b = </a:t>
            </a:r>
            <a:r>
              <a:rPr lang="en-US" sz="2200" b="1" dirty="0">
                <a:solidFill>
                  <a:srgbClr val="0070C0"/>
                </a:solidFill>
                <a:ea typeface="Times New Roman"/>
              </a:rPr>
              <a:t>map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( </a:t>
            </a:r>
            <a:r>
              <a:rPr lang="en-US" sz="2200" b="1" dirty="0" err="1">
                <a:solidFill>
                  <a:srgbClr val="0070C0"/>
                </a:solidFill>
                <a:ea typeface="Times New Roman"/>
              </a:rPr>
              <a:t>int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, s )</a:t>
            </a:r>
            <a:endParaRPr lang="ru-RU" sz="2200" b="1" dirty="0">
              <a:solidFill>
                <a:srgbClr val="000000"/>
              </a:solidFill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08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490"/>
            <a:ext cx="8637563" cy="3911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745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45256"/>
            <a:ext cx="8375650" cy="471488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b="1" dirty="0" err="1" smtClean="0">
                <a:latin typeface="+mn-lt"/>
              </a:rPr>
              <a:t>Читання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невідомої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кількості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даних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471488" y="1709777"/>
            <a:ext cx="7469187" cy="1107996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поки</a:t>
            </a:r>
            <a:r>
              <a:rPr lang="ru-RU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не </a:t>
            </a:r>
            <a:r>
              <a:rPr lang="ru-RU" sz="2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кінець</a:t>
            </a:r>
            <a:r>
              <a:rPr lang="ru-RU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файлу</a:t>
            </a: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 </a:t>
            </a:r>
            <a:r>
              <a:rPr lang="ru-RU" sz="2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прочитати</a:t>
            </a:r>
            <a:r>
              <a:rPr lang="ru-RU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число з файлу</a:t>
            </a: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 </a:t>
            </a:r>
            <a:r>
              <a:rPr lang="ru-RU" sz="2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додати</a:t>
            </a:r>
            <a:r>
              <a:rPr lang="ru-RU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його</a:t>
            </a:r>
            <a:r>
              <a:rPr lang="ru-RU" sz="2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до </a:t>
            </a:r>
            <a:r>
              <a:rPr lang="ru-RU" sz="2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суми</a:t>
            </a:r>
            <a:endParaRPr lang="ru-RU" sz="22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879515"/>
            <a:ext cx="9144000" cy="83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i="1" kern="0" dirty="0" err="1">
                <a:solidFill>
                  <a:srgbClr val="000000"/>
                </a:solidFill>
              </a:rPr>
              <a:t>Завдання</a:t>
            </a:r>
            <a:r>
              <a:rPr lang="ru-RU" sz="2400" i="1" kern="0" dirty="0">
                <a:solidFill>
                  <a:srgbClr val="000000"/>
                </a:solidFill>
              </a:rPr>
              <a:t>. </a:t>
            </a:r>
            <a:r>
              <a:rPr lang="ru-RU" sz="2400" kern="0" dirty="0">
                <a:solidFill>
                  <a:srgbClr val="000000"/>
                </a:solidFill>
              </a:rPr>
              <a:t>У </a:t>
            </a:r>
            <a:r>
              <a:rPr lang="ru-RU" sz="2400" kern="0" dirty="0" smtClean="0">
                <a:solidFill>
                  <a:srgbClr val="000000"/>
                </a:solidFill>
              </a:rPr>
              <a:t>текстовому </a:t>
            </a:r>
            <a:r>
              <a:rPr lang="ru-RU" sz="2400" kern="0" dirty="0" err="1" smtClean="0">
                <a:solidFill>
                  <a:srgbClr val="000000"/>
                </a:solidFill>
              </a:rPr>
              <a:t>файлі</a:t>
            </a:r>
            <a:r>
              <a:rPr 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sz="2400" kern="0" dirty="0">
                <a:solidFill>
                  <a:srgbClr val="000000"/>
                </a:solidFill>
              </a:rPr>
              <a:t>записано в </a:t>
            </a:r>
            <a:r>
              <a:rPr lang="ru-RU" sz="2400" kern="0" dirty="0" err="1">
                <a:solidFill>
                  <a:srgbClr val="000000"/>
                </a:solidFill>
              </a:rPr>
              <a:t>стовпчик</a:t>
            </a:r>
            <a:r>
              <a:rPr lang="ru-RU" sz="2400" kern="0" dirty="0">
                <a:solidFill>
                  <a:srgbClr val="000000"/>
                </a:solidFill>
              </a:rPr>
              <a:t> </a:t>
            </a:r>
            <a:r>
              <a:rPr lang="ru-RU" sz="2400" kern="0" dirty="0" err="1">
                <a:solidFill>
                  <a:srgbClr val="000000"/>
                </a:solidFill>
              </a:rPr>
              <a:t>невідома</a:t>
            </a:r>
            <a:r>
              <a:rPr lang="ru-RU" sz="2400" kern="0" dirty="0">
                <a:solidFill>
                  <a:srgbClr val="000000"/>
                </a:solidFill>
              </a:rPr>
              <a:t> </a:t>
            </a:r>
            <a:r>
              <a:rPr lang="ru-RU" sz="2400" kern="0" dirty="0" err="1">
                <a:solidFill>
                  <a:srgbClr val="000000"/>
                </a:solidFill>
              </a:rPr>
              <a:t>кількість</a:t>
            </a:r>
            <a:r>
              <a:rPr lang="ru-RU" sz="2400" kern="0" dirty="0">
                <a:solidFill>
                  <a:srgbClr val="000000"/>
                </a:solidFill>
              </a:rPr>
              <a:t> </a:t>
            </a:r>
            <a:r>
              <a:rPr lang="ru-RU" sz="2400" kern="0" dirty="0" smtClean="0">
                <a:solidFill>
                  <a:srgbClr val="000000"/>
                </a:solidFill>
              </a:rPr>
              <a:t>чисел. </a:t>
            </a:r>
            <a:r>
              <a:rPr lang="ru-RU" sz="2400" kern="0" dirty="0" err="1" smtClean="0">
                <a:solidFill>
                  <a:srgbClr val="000000"/>
                </a:solidFill>
              </a:rPr>
              <a:t>Знайти</a:t>
            </a:r>
            <a:r>
              <a:rPr 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sz="2400" kern="0" dirty="0" err="1">
                <a:solidFill>
                  <a:srgbClr val="000000"/>
                </a:solidFill>
              </a:rPr>
              <a:t>їх</a:t>
            </a:r>
            <a:r>
              <a:rPr lang="ru-RU" sz="2400" kern="0" dirty="0">
                <a:solidFill>
                  <a:srgbClr val="000000"/>
                </a:solidFill>
              </a:rPr>
              <a:t> суму.</a:t>
            </a:r>
            <a:endParaRPr lang="ru-RU" sz="1400" dirty="0">
              <a:solidFill>
                <a:srgbClr val="000000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4572000" y="4849321"/>
            <a:ext cx="3763962" cy="769937"/>
          </a:xfrm>
          <a:prstGeom prst="wedgeRoundRectCallout">
            <a:avLst>
              <a:gd name="adj1" fmla="val -102903"/>
              <a:gd name="adj2" fmla="val -9041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 err="1">
                <a:solidFill>
                  <a:srgbClr val="000000"/>
                </a:solidFill>
              </a:rPr>
              <a:t>якщо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кінець</a:t>
            </a:r>
            <a:r>
              <a:rPr lang="ru-RU" sz="2200" dirty="0">
                <a:solidFill>
                  <a:srgbClr val="000000"/>
                </a:solidFill>
              </a:rPr>
              <a:t> файлу, </a:t>
            </a:r>
            <a:r>
              <a:rPr lang="ru-RU" sz="2200" dirty="0" err="1" smtClean="0">
                <a:solidFill>
                  <a:srgbClr val="000000"/>
                </a:solidFill>
              </a:rPr>
              <a:t>повернути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порожній</a:t>
            </a:r>
            <a:r>
              <a:rPr lang="ru-RU" sz="2200" dirty="0">
                <a:solidFill>
                  <a:srgbClr val="000000"/>
                </a:solidFill>
              </a:rPr>
              <a:t> рядок</a:t>
            </a:r>
            <a:endParaRPr lang="ru-RU" sz="2200" i="1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41" y="1373243"/>
            <a:ext cx="1848510" cy="34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4140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i="1" kern="0" dirty="0" err="1">
                <a:solidFill>
                  <a:srgbClr val="000000"/>
                </a:solidFill>
              </a:rPr>
              <a:t>Завдання</a:t>
            </a:r>
            <a:r>
              <a:rPr lang="ru-RU" sz="2200" i="1" kern="0" dirty="0">
                <a:solidFill>
                  <a:srgbClr val="000000"/>
                </a:solidFill>
              </a:rPr>
              <a:t>. </a:t>
            </a:r>
            <a:r>
              <a:rPr lang="ru-RU" sz="2200" kern="0" dirty="0">
                <a:solidFill>
                  <a:srgbClr val="000000"/>
                </a:solidFill>
              </a:rPr>
              <a:t>У </a:t>
            </a:r>
            <a:r>
              <a:rPr lang="ru-RU" sz="2200" kern="0" dirty="0" smtClean="0">
                <a:solidFill>
                  <a:srgbClr val="000000"/>
                </a:solidFill>
              </a:rPr>
              <a:t>текстовому </a:t>
            </a:r>
            <a:r>
              <a:rPr lang="ru-RU" sz="2200" kern="0" dirty="0" err="1" smtClean="0">
                <a:solidFill>
                  <a:srgbClr val="000000"/>
                </a:solidFill>
              </a:rPr>
              <a:t>файлі</a:t>
            </a:r>
            <a:r>
              <a:rPr lang="ru-RU" sz="2200" kern="0" dirty="0" smtClean="0">
                <a:solidFill>
                  <a:srgbClr val="000000"/>
                </a:solidFill>
              </a:rPr>
              <a:t> </a:t>
            </a:r>
            <a:r>
              <a:rPr lang="ru-RU" sz="2200" kern="0" dirty="0">
                <a:solidFill>
                  <a:srgbClr val="000000"/>
                </a:solidFill>
              </a:rPr>
              <a:t>записано в </a:t>
            </a:r>
            <a:r>
              <a:rPr lang="ru-RU" sz="2200" kern="0" dirty="0" err="1">
                <a:solidFill>
                  <a:srgbClr val="000000"/>
                </a:solidFill>
              </a:rPr>
              <a:t>стовпчик</a:t>
            </a:r>
            <a:r>
              <a:rPr lang="ru-RU" sz="2200" kern="0" dirty="0">
                <a:solidFill>
                  <a:srgbClr val="000000"/>
                </a:solidFill>
              </a:rPr>
              <a:t> </a:t>
            </a:r>
            <a:r>
              <a:rPr lang="ru-RU" sz="2200" kern="0" dirty="0" err="1">
                <a:solidFill>
                  <a:srgbClr val="000000"/>
                </a:solidFill>
              </a:rPr>
              <a:t>невідома</a:t>
            </a:r>
            <a:r>
              <a:rPr lang="ru-RU" sz="2200" kern="0" dirty="0">
                <a:solidFill>
                  <a:srgbClr val="000000"/>
                </a:solidFill>
              </a:rPr>
              <a:t> </a:t>
            </a:r>
            <a:r>
              <a:rPr lang="ru-RU" sz="2200" kern="0" dirty="0" err="1">
                <a:solidFill>
                  <a:srgbClr val="000000"/>
                </a:solidFill>
              </a:rPr>
              <a:t>кількість</a:t>
            </a:r>
            <a:r>
              <a:rPr lang="ru-RU" sz="2200" kern="0" dirty="0">
                <a:solidFill>
                  <a:srgbClr val="000000"/>
                </a:solidFill>
              </a:rPr>
              <a:t> чисел. </a:t>
            </a:r>
            <a:r>
              <a:rPr lang="ru-RU" sz="2200" kern="0" dirty="0" err="1">
                <a:solidFill>
                  <a:srgbClr val="000000"/>
                </a:solidFill>
              </a:rPr>
              <a:t>Знайти</a:t>
            </a:r>
            <a:r>
              <a:rPr lang="ru-RU" sz="2200" kern="0" dirty="0">
                <a:solidFill>
                  <a:srgbClr val="000000"/>
                </a:solidFill>
              </a:rPr>
              <a:t> </a:t>
            </a:r>
            <a:r>
              <a:rPr lang="ru-RU" sz="2200" kern="0" dirty="0" err="1">
                <a:solidFill>
                  <a:srgbClr val="000000"/>
                </a:solidFill>
              </a:rPr>
              <a:t>їх</a:t>
            </a:r>
            <a:r>
              <a:rPr lang="ru-RU" sz="2200" kern="0" dirty="0">
                <a:solidFill>
                  <a:srgbClr val="000000"/>
                </a:solidFill>
              </a:rPr>
              <a:t> суму.</a:t>
            </a:r>
            <a:endParaRPr lang="ru-RU" sz="2200" dirty="0">
              <a:solidFill>
                <a:srgbClr val="000000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145256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smtClean="0">
                <a:latin typeface="+mn-lt"/>
              </a:rPr>
              <a:t>Читання невідомої кількості даних</a:t>
            </a:r>
            <a:endParaRPr lang="ru-RU" altLang="ru-RU" sz="3600" b="1" dirty="0" smtClean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602"/>
            <a:ext cx="9144000" cy="3618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Скругленная прямоугольная выноска 7"/>
          <p:cNvSpPr/>
          <p:nvPr/>
        </p:nvSpPr>
        <p:spPr bwMode="auto">
          <a:xfrm>
            <a:off x="5128418" y="3341830"/>
            <a:ext cx="3763963" cy="734086"/>
          </a:xfrm>
          <a:prstGeom prst="wedgeRoundRectCallout">
            <a:avLst>
              <a:gd name="adj1" fmla="val -97034"/>
              <a:gd name="adj2" fmla="val -8031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 err="1">
                <a:solidFill>
                  <a:srgbClr val="000000"/>
                </a:solidFill>
              </a:rPr>
              <a:t>прочитати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всі</a:t>
            </a:r>
            <a:r>
              <a:rPr lang="ru-RU" sz="2200" dirty="0">
                <a:solidFill>
                  <a:srgbClr val="000000"/>
                </a:solidFill>
              </a:rPr>
              <a:t> рядки в список </a:t>
            </a:r>
            <a:r>
              <a:rPr lang="ru-RU" sz="2200" dirty="0" err="1">
                <a:solidFill>
                  <a:srgbClr val="000000"/>
                </a:solidFill>
              </a:rPr>
              <a:t>рядків</a:t>
            </a:r>
            <a:endParaRPr lang="ru-RU" sz="2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547813" y="5389563"/>
            <a:ext cx="5467350" cy="663575"/>
            <a:chOff x="2325" y="3072"/>
            <a:chExt cx="3444" cy="418"/>
          </a:xfrm>
        </p:grpSpPr>
        <p:sp>
          <p:nvSpPr>
            <p:cNvPr id="9" name="Text Box 69"/>
            <p:cNvSpPr txBox="1">
              <a:spLocks noChangeArrowheads="1"/>
            </p:cNvSpPr>
            <p:nvPr/>
          </p:nvSpPr>
          <p:spPr bwMode="auto">
            <a:xfrm>
              <a:off x="2633" y="3122"/>
              <a:ext cx="3136" cy="271"/>
            </a:xfrm>
            <a:prstGeom prst="rect">
              <a:avLst/>
            </a:prstGeom>
            <a:solidFill>
              <a:srgbClr val="FFABAB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sz="2200" dirty="0">
                  <a:solidFill>
                    <a:srgbClr val="000000"/>
                  </a:solidFill>
                  <a:cs typeface="Courier New" pitchFamily="49" charset="0"/>
                </a:rPr>
                <a:t>  Не </a:t>
              </a:r>
              <a:r>
                <a:rPr lang="ru-RU" sz="2200" dirty="0" err="1" smtClean="0">
                  <a:solidFill>
                    <a:srgbClr val="000000"/>
                  </a:solidFill>
                  <a:cs typeface="Courier New" pitchFamily="49" charset="0"/>
                </a:rPr>
                <a:t>потрібно</a:t>
              </a:r>
              <a:r>
                <a:rPr lang="ru-RU" sz="2200" dirty="0" smtClean="0">
                  <a:solidFill>
                    <a:srgbClr val="000000"/>
                  </a:solidFill>
                  <a:cs typeface="Courier New" pitchFamily="49" charset="0"/>
                </a:rPr>
                <a:t> </a:t>
              </a:r>
              <a:r>
                <a:rPr lang="ru-RU" sz="2200" dirty="0" err="1" smtClean="0">
                  <a:solidFill>
                    <a:srgbClr val="000000"/>
                  </a:solidFill>
                  <a:cs typeface="Courier New" pitchFamily="49" charset="0"/>
                </a:rPr>
                <a:t>закривати</a:t>
              </a:r>
              <a:r>
                <a:rPr lang="ru-RU" sz="2200" dirty="0" smtClean="0">
                  <a:solidFill>
                    <a:srgbClr val="000000"/>
                  </a:solidFill>
                  <a:cs typeface="Courier New" pitchFamily="49" charset="0"/>
                </a:rPr>
                <a:t> файл</a:t>
              </a:r>
              <a:r>
                <a:rPr lang="ru-RU" sz="2200" dirty="0">
                  <a:solidFill>
                    <a:srgbClr val="000000"/>
                  </a:solidFill>
                  <a:cs typeface="Courier New" pitchFamily="49" charset="0"/>
                </a:rPr>
                <a:t>!</a:t>
              </a:r>
              <a:endParaRPr lang="ru-RU" sz="2200" dirty="0">
                <a:solidFill>
                  <a:srgbClr val="000000"/>
                </a:solidFill>
              </a:endParaRPr>
            </a:p>
          </p:txBody>
        </p:sp>
        <p:sp>
          <p:nvSpPr>
            <p:cNvPr id="149514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200" smtClean="0">
                  <a:solidFill>
                    <a:srgbClr val="FFFFFF"/>
                  </a:solidFill>
                  <a:latin typeface="+mn-lt"/>
                </a:rPr>
                <a:t>!</a:t>
              </a:r>
              <a:endParaRPr lang="ru-RU" altLang="ru-RU" sz="2200" smtClean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391727" y="3530447"/>
            <a:ext cx="11560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kern="0" dirty="0" err="1" smtClean="0"/>
              <a:t>або</a:t>
            </a:r>
            <a:r>
              <a:rPr lang="ru-RU" sz="2200" kern="0" dirty="0" smtClean="0"/>
              <a:t> </a:t>
            </a:r>
            <a:r>
              <a:rPr lang="ru-RU" sz="2200" kern="0" dirty="0"/>
              <a:t>так:</a:t>
            </a:r>
            <a:endParaRPr lang="ru-RU" sz="2200" dirty="0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2137569" y="3964615"/>
            <a:ext cx="4100512" cy="110799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200" b="1" dirty="0" err="1">
                <a:solidFill>
                  <a:srgbClr val="000000"/>
                </a:solidFill>
                <a:ea typeface="Times New Roman"/>
              </a:rPr>
              <a:t>sum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ru-RU" sz="2200" b="1" dirty="0">
                <a:solidFill>
                  <a:srgbClr val="000000"/>
                </a:solidFill>
                <a:ea typeface="Times New Roman"/>
              </a:rPr>
              <a:t>=</a:t>
            </a:r>
            <a:r>
              <a:rPr lang="ru-RU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ru-RU" sz="2200" b="1" dirty="0">
                <a:solidFill>
                  <a:srgbClr val="00B0F0"/>
                </a:solidFill>
                <a:ea typeface="Times New Roman"/>
              </a:rPr>
              <a:t>0</a:t>
            </a:r>
            <a:endParaRPr lang="ru-RU" sz="2200" b="1" dirty="0">
              <a:solidFill>
                <a:srgbClr val="000000"/>
              </a:solidFill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200" b="1" dirty="0">
                <a:solidFill>
                  <a:srgbClr val="0000CC"/>
                </a:solidFill>
                <a:ea typeface="Times New Roman"/>
              </a:rPr>
              <a:t>for 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s</a:t>
            </a:r>
            <a:r>
              <a:rPr lang="en-US" sz="2200" b="1" dirty="0">
                <a:solidFill>
                  <a:srgbClr val="0000CC"/>
                </a:solidFill>
                <a:ea typeface="Times New Roman"/>
              </a:rPr>
              <a:t> in</a:t>
            </a:r>
            <a:r>
              <a:rPr lang="ru-RU" sz="2200" b="1" dirty="0">
                <a:solidFill>
                  <a:srgbClr val="0000CC"/>
                </a:solidFill>
                <a:ea typeface="Times New Roman"/>
              </a:rPr>
              <a:t> </a:t>
            </a:r>
            <a:r>
              <a:rPr lang="en-US" sz="2200" b="1" dirty="0">
                <a:solidFill>
                  <a:srgbClr val="0070C0"/>
                </a:solidFill>
                <a:ea typeface="Times New Roman"/>
              </a:rPr>
              <a:t>open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 ( </a:t>
            </a:r>
            <a:r>
              <a:rPr lang="en-US" sz="2200" b="1" dirty="0">
                <a:solidFill>
                  <a:srgbClr val="C00000"/>
                </a:solidFill>
                <a:ea typeface="Times New Roman"/>
              </a:rPr>
              <a:t>"input.txt"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 ):	</a:t>
            </a:r>
            <a:endParaRPr lang="ru-RU" sz="2200" b="1" dirty="0">
              <a:solidFill>
                <a:srgbClr val="000000"/>
              </a:solidFill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  sum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+=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a typeface="Times New Roman"/>
              </a:rPr>
              <a:t>int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(s)</a:t>
            </a:r>
            <a:endParaRPr lang="ru-RU" sz="2200" b="1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0" y="145256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smtClean="0">
                <a:latin typeface="+mn-lt"/>
              </a:rPr>
              <a:t>Читання невідомої кількості даних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4617" y="1041400"/>
            <a:ext cx="8462962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-361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i="1" kern="0" dirty="0" err="1">
                <a:solidFill>
                  <a:srgbClr val="000000"/>
                </a:solidFill>
              </a:rPr>
              <a:t>Завдання</a:t>
            </a:r>
            <a:r>
              <a:rPr lang="ru-RU" sz="2200" i="1" kern="0" dirty="0">
                <a:solidFill>
                  <a:srgbClr val="000000"/>
                </a:solidFill>
              </a:rPr>
              <a:t>. </a:t>
            </a:r>
            <a:r>
              <a:rPr lang="ru-RU" sz="2200" kern="0" dirty="0">
                <a:solidFill>
                  <a:srgbClr val="000000"/>
                </a:solidFill>
              </a:rPr>
              <a:t>У </a:t>
            </a:r>
            <a:r>
              <a:rPr lang="ru-RU" sz="2200" kern="0" dirty="0" smtClean="0">
                <a:solidFill>
                  <a:srgbClr val="000000"/>
                </a:solidFill>
              </a:rPr>
              <a:t>текстовому </a:t>
            </a:r>
            <a:r>
              <a:rPr lang="ru-RU" sz="2200" kern="0" dirty="0" err="1" smtClean="0">
                <a:solidFill>
                  <a:srgbClr val="000000"/>
                </a:solidFill>
              </a:rPr>
              <a:t>файлі</a:t>
            </a:r>
            <a:r>
              <a:rPr lang="ru-RU" sz="2200" kern="0" dirty="0" smtClean="0">
                <a:solidFill>
                  <a:srgbClr val="000000"/>
                </a:solidFill>
              </a:rPr>
              <a:t> </a:t>
            </a:r>
            <a:r>
              <a:rPr lang="ru-RU" sz="2200" kern="0" dirty="0">
                <a:solidFill>
                  <a:srgbClr val="000000"/>
                </a:solidFill>
              </a:rPr>
              <a:t>записано в </a:t>
            </a:r>
            <a:r>
              <a:rPr lang="ru-RU" sz="2200" kern="0" dirty="0" err="1">
                <a:solidFill>
                  <a:srgbClr val="000000"/>
                </a:solidFill>
              </a:rPr>
              <a:t>стовпчик</a:t>
            </a:r>
            <a:r>
              <a:rPr lang="ru-RU" sz="2200" kern="0" dirty="0">
                <a:solidFill>
                  <a:srgbClr val="000000"/>
                </a:solidFill>
              </a:rPr>
              <a:t> </a:t>
            </a:r>
            <a:r>
              <a:rPr lang="ru-RU" sz="2200" kern="0" dirty="0" err="1">
                <a:solidFill>
                  <a:srgbClr val="000000"/>
                </a:solidFill>
              </a:rPr>
              <a:t>невідома</a:t>
            </a:r>
            <a:r>
              <a:rPr lang="ru-RU" sz="2200" kern="0" dirty="0">
                <a:solidFill>
                  <a:srgbClr val="000000"/>
                </a:solidFill>
              </a:rPr>
              <a:t> </a:t>
            </a:r>
            <a:r>
              <a:rPr lang="ru-RU" sz="2200" kern="0" dirty="0" err="1">
                <a:solidFill>
                  <a:srgbClr val="000000"/>
                </a:solidFill>
              </a:rPr>
              <a:t>кількість</a:t>
            </a:r>
            <a:r>
              <a:rPr lang="ru-RU" sz="2200" kern="0" dirty="0">
                <a:solidFill>
                  <a:srgbClr val="000000"/>
                </a:solidFill>
              </a:rPr>
              <a:t> чисел. </a:t>
            </a:r>
            <a:r>
              <a:rPr lang="ru-RU" sz="2200" kern="0" dirty="0" err="1">
                <a:solidFill>
                  <a:srgbClr val="000000"/>
                </a:solidFill>
              </a:rPr>
              <a:t>Знайти</a:t>
            </a:r>
            <a:r>
              <a:rPr lang="ru-RU" sz="2200" kern="0" dirty="0">
                <a:solidFill>
                  <a:srgbClr val="000000"/>
                </a:solidFill>
              </a:rPr>
              <a:t> </a:t>
            </a:r>
            <a:r>
              <a:rPr lang="ru-RU" sz="2200" kern="0" dirty="0" err="1">
                <a:solidFill>
                  <a:srgbClr val="000000"/>
                </a:solidFill>
              </a:rPr>
              <a:t>їх</a:t>
            </a:r>
            <a:r>
              <a:rPr lang="ru-RU" sz="2200" kern="0" dirty="0">
                <a:solidFill>
                  <a:srgbClr val="000000"/>
                </a:solidFill>
              </a:rPr>
              <a:t> суму.</a:t>
            </a:r>
            <a:endParaRPr lang="ru-RU" sz="2200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44" y="1846379"/>
            <a:ext cx="6083960" cy="1661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43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0" y="145256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smtClean="0">
                <a:latin typeface="+mn-lt"/>
              </a:rPr>
              <a:t>Читання невідомої кількості даних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04053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i="1" kern="0" dirty="0" err="1">
                <a:solidFill>
                  <a:srgbClr val="000000"/>
                </a:solidFill>
              </a:rPr>
              <a:t>Завдання</a:t>
            </a:r>
            <a:r>
              <a:rPr lang="ru-RU" sz="2200" i="1" kern="0" dirty="0">
                <a:solidFill>
                  <a:srgbClr val="000000"/>
                </a:solidFill>
              </a:rPr>
              <a:t>. </a:t>
            </a:r>
            <a:r>
              <a:rPr lang="ru-RU" sz="2200" kern="0" dirty="0">
                <a:solidFill>
                  <a:srgbClr val="000000"/>
                </a:solidFill>
              </a:rPr>
              <a:t>У </a:t>
            </a:r>
            <a:r>
              <a:rPr lang="ru-RU" sz="2200" kern="0" dirty="0" err="1" smtClean="0">
                <a:solidFill>
                  <a:srgbClr val="000000"/>
                </a:solidFill>
              </a:rPr>
              <a:t>текстоволму</a:t>
            </a:r>
            <a:r>
              <a:rPr lang="ru-RU" sz="2200" kern="0" dirty="0" smtClean="0">
                <a:solidFill>
                  <a:srgbClr val="000000"/>
                </a:solidFill>
              </a:rPr>
              <a:t> </a:t>
            </a:r>
            <a:r>
              <a:rPr lang="ru-RU" sz="2200" kern="0" dirty="0" err="1" smtClean="0">
                <a:solidFill>
                  <a:srgbClr val="000000"/>
                </a:solidFill>
              </a:rPr>
              <a:t>файлі</a:t>
            </a:r>
            <a:r>
              <a:rPr lang="ru-RU" sz="2200" kern="0" dirty="0" smtClean="0">
                <a:solidFill>
                  <a:srgbClr val="000000"/>
                </a:solidFill>
              </a:rPr>
              <a:t> </a:t>
            </a:r>
            <a:r>
              <a:rPr lang="uk-UA" sz="2200" b="1" kern="0" dirty="0" smtClean="0">
                <a:solidFill>
                  <a:srgbClr val="000000"/>
                </a:solidFill>
              </a:rPr>
              <a:t>в рядок </a:t>
            </a:r>
            <a:r>
              <a:rPr lang="ru-RU" sz="2200" kern="0" dirty="0" smtClean="0">
                <a:solidFill>
                  <a:srgbClr val="000000"/>
                </a:solidFill>
              </a:rPr>
              <a:t>записана </a:t>
            </a:r>
            <a:r>
              <a:rPr lang="ru-RU" sz="2200" kern="0" dirty="0" err="1">
                <a:solidFill>
                  <a:srgbClr val="000000"/>
                </a:solidFill>
              </a:rPr>
              <a:t>невідома</a:t>
            </a:r>
            <a:r>
              <a:rPr lang="ru-RU" sz="2200" kern="0" dirty="0">
                <a:solidFill>
                  <a:srgbClr val="000000"/>
                </a:solidFill>
              </a:rPr>
              <a:t> </a:t>
            </a:r>
            <a:r>
              <a:rPr lang="ru-RU" sz="2200" kern="0" dirty="0" err="1">
                <a:solidFill>
                  <a:srgbClr val="000000"/>
                </a:solidFill>
              </a:rPr>
              <a:t>кількість</a:t>
            </a:r>
            <a:r>
              <a:rPr lang="ru-RU" sz="2200" kern="0" dirty="0">
                <a:solidFill>
                  <a:srgbClr val="000000"/>
                </a:solidFill>
              </a:rPr>
              <a:t> чисел. </a:t>
            </a:r>
            <a:r>
              <a:rPr lang="ru-RU" sz="2200" kern="0" dirty="0" err="1">
                <a:solidFill>
                  <a:srgbClr val="000000"/>
                </a:solidFill>
              </a:rPr>
              <a:t>Знайти</a:t>
            </a:r>
            <a:r>
              <a:rPr lang="ru-RU" sz="2200" kern="0" dirty="0">
                <a:solidFill>
                  <a:srgbClr val="000000"/>
                </a:solidFill>
              </a:rPr>
              <a:t> </a:t>
            </a:r>
            <a:r>
              <a:rPr lang="ru-RU" sz="2200" kern="0" dirty="0" err="1">
                <a:solidFill>
                  <a:srgbClr val="000000"/>
                </a:solidFill>
              </a:rPr>
              <a:t>їх</a:t>
            </a:r>
            <a:r>
              <a:rPr lang="ru-RU" sz="2200" kern="0" dirty="0">
                <a:solidFill>
                  <a:srgbClr val="000000"/>
                </a:solidFill>
              </a:rPr>
              <a:t> суму.</a:t>
            </a:r>
            <a:endParaRPr lang="ru-RU" sz="2200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976"/>
            <a:ext cx="9144000" cy="3621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13" y="5613021"/>
            <a:ext cx="7942037" cy="11765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55" y="1951847"/>
            <a:ext cx="2600545" cy="18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217487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dirty="0" err="1" smtClean="0">
                <a:latin typeface="+mn-lt"/>
              </a:rPr>
              <a:t>Запис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даних</a:t>
            </a:r>
            <a:r>
              <a:rPr lang="ru-RU" altLang="ru-RU" sz="3600" b="1" dirty="0" smtClean="0">
                <a:latin typeface="+mn-lt"/>
              </a:rPr>
              <a:t> у </a:t>
            </a:r>
            <a:r>
              <a:rPr lang="ru-RU" altLang="ru-RU" sz="3600" b="1" dirty="0" err="1" smtClean="0">
                <a:latin typeface="+mn-lt"/>
              </a:rPr>
              <a:t>текстовий</a:t>
            </a:r>
            <a:r>
              <a:rPr lang="ru-RU" altLang="ru-RU" sz="3600" b="1" dirty="0" smtClean="0">
                <a:latin typeface="+mn-lt"/>
              </a:rPr>
              <a:t> файл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9371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</a:t>
            </a:r>
            <a:r>
              <a:rPr lang="ru-RU" sz="2200" dirty="0" err="1"/>
              <a:t>запису</a:t>
            </a:r>
            <a:r>
              <a:rPr lang="ru-RU" sz="2200" dirty="0"/>
              <a:t> в файл треба </a:t>
            </a:r>
            <a:r>
              <a:rPr lang="ru-RU" sz="2200" dirty="0" err="1"/>
              <a:t>відкрити</a:t>
            </a:r>
            <a:r>
              <a:rPr lang="ru-RU" sz="2200" dirty="0"/>
              <a:t> файл для </a:t>
            </a:r>
            <a:r>
              <a:rPr lang="ru-RU" sz="2200" dirty="0" err="1"/>
              <a:t>запису</a:t>
            </a:r>
            <a:r>
              <a:rPr lang="ru-RU" sz="2200" dirty="0"/>
              <a:t> (</a:t>
            </a:r>
            <a:r>
              <a:rPr lang="ru-RU" sz="2200" b="1" dirty="0">
                <a:solidFill>
                  <a:srgbClr val="0000CC"/>
                </a:solidFill>
              </a:rPr>
              <a:t>режим w</a:t>
            </a:r>
            <a:r>
              <a:rPr lang="ru-RU" sz="2200" dirty="0"/>
              <a:t>)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дописування</a:t>
            </a:r>
            <a:r>
              <a:rPr lang="ru-RU" sz="2200" dirty="0"/>
              <a:t> (</a:t>
            </a:r>
            <a:r>
              <a:rPr lang="ru-RU" sz="2200" b="1" dirty="0">
                <a:solidFill>
                  <a:srgbClr val="0000CC"/>
                </a:solidFill>
              </a:rPr>
              <a:t>режим а</a:t>
            </a:r>
            <a:r>
              <a:rPr lang="ru-RU" sz="2200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20672" y="1739340"/>
            <a:ext cx="21452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 smtClean="0">
                <a:solidFill>
                  <a:srgbClr val="0000CC"/>
                </a:solidFill>
              </a:rPr>
              <a:t>1. </a:t>
            </a:r>
            <a:r>
              <a:rPr lang="en-GB" sz="2200" b="1" dirty="0" err="1" smtClean="0">
                <a:solidFill>
                  <a:srgbClr val="0000CC"/>
                </a:solidFill>
              </a:rPr>
              <a:t>f.write</a:t>
            </a:r>
            <a:r>
              <a:rPr lang="en-GB" sz="2200" b="1" dirty="0" smtClean="0">
                <a:solidFill>
                  <a:srgbClr val="0000CC"/>
                </a:solidFill>
              </a:rPr>
              <a:t>(</a:t>
            </a:r>
            <a:r>
              <a:rPr lang="uk-UA" sz="2200" b="1" dirty="0" smtClean="0">
                <a:solidFill>
                  <a:srgbClr val="0000CC"/>
                </a:solidFill>
              </a:rPr>
              <a:t>рядок</a:t>
            </a:r>
            <a:r>
              <a:rPr lang="en-GB" sz="2200" b="1" dirty="0" smtClean="0">
                <a:solidFill>
                  <a:srgbClr val="0000CC"/>
                </a:solidFill>
              </a:rPr>
              <a:t>)</a:t>
            </a:r>
            <a:endParaRPr lang="ru-RU" sz="2200" b="1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546"/>
            <a:ext cx="6395019" cy="2594911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209" y="4379831"/>
            <a:ext cx="5359791" cy="2478170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" y="4921776"/>
            <a:ext cx="2593495" cy="19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8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217487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dirty="0" err="1" smtClean="0">
                <a:latin typeface="+mn-lt"/>
              </a:rPr>
              <a:t>Запис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даних</a:t>
            </a:r>
            <a:r>
              <a:rPr lang="ru-RU" altLang="ru-RU" sz="3600" b="1" dirty="0" smtClean="0">
                <a:latin typeface="+mn-lt"/>
              </a:rPr>
              <a:t> у </a:t>
            </a:r>
            <a:r>
              <a:rPr lang="ru-RU" altLang="ru-RU" sz="3600" b="1" dirty="0" err="1" smtClean="0">
                <a:latin typeface="+mn-lt"/>
              </a:rPr>
              <a:t>текстовий</a:t>
            </a:r>
            <a:r>
              <a:rPr lang="ru-RU" altLang="ru-RU" sz="3600" b="1" dirty="0" smtClean="0">
                <a:latin typeface="+mn-lt"/>
              </a:rPr>
              <a:t> файл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6789" y="1078158"/>
            <a:ext cx="26952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 smtClean="0">
                <a:solidFill>
                  <a:srgbClr val="0000CC"/>
                </a:solidFill>
              </a:rPr>
              <a:t>2. </a:t>
            </a:r>
            <a:r>
              <a:rPr lang="en-US" sz="2200" b="1" dirty="0" smtClean="0">
                <a:solidFill>
                  <a:srgbClr val="0000CC"/>
                </a:solidFill>
              </a:rPr>
              <a:t>print(</a:t>
            </a:r>
            <a:r>
              <a:rPr lang="uk-UA" sz="2200" b="1" dirty="0" smtClean="0">
                <a:solidFill>
                  <a:srgbClr val="0000CC"/>
                </a:solidFill>
              </a:rPr>
              <a:t>рядок, </a:t>
            </a:r>
            <a:r>
              <a:rPr lang="en-US" sz="2200" b="1" dirty="0" smtClean="0">
                <a:solidFill>
                  <a:srgbClr val="0000CC"/>
                </a:solidFill>
              </a:rPr>
              <a:t>file=f</a:t>
            </a:r>
            <a:r>
              <a:rPr lang="en-GB" sz="2200" b="1" dirty="0" smtClean="0">
                <a:solidFill>
                  <a:srgbClr val="0000CC"/>
                </a:solidFill>
              </a:rPr>
              <a:t>)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619014"/>
            <a:ext cx="8883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>
                <a:solidFill>
                  <a:srgbClr val="008000"/>
                </a:solidFill>
              </a:rPr>
              <a:t>Приклад</a:t>
            </a:r>
            <a:r>
              <a:rPr lang="uk-UA" sz="2200" dirty="0" smtClean="0"/>
              <a:t>. Створити</a:t>
            </a:r>
            <a:r>
              <a:rPr lang="ru-RU" sz="2200" dirty="0" smtClean="0"/>
              <a:t> </a:t>
            </a:r>
            <a:r>
              <a:rPr lang="ru-RU" sz="2200" dirty="0" err="1"/>
              <a:t>текстовий</a:t>
            </a:r>
            <a:r>
              <a:rPr lang="ru-RU" sz="2200" dirty="0"/>
              <a:t> файл, </a:t>
            </a:r>
            <a:r>
              <a:rPr lang="ru-RU" sz="2200" dirty="0" err="1"/>
              <a:t>що</a:t>
            </a:r>
            <a:r>
              <a:rPr lang="ru-RU" sz="2200" dirty="0"/>
              <a:t> буде </a:t>
            </a:r>
            <a:r>
              <a:rPr lang="ru-RU" sz="2200" dirty="0" err="1"/>
              <a:t>містити</a:t>
            </a:r>
            <a:r>
              <a:rPr lang="ru-RU" sz="2200" dirty="0"/>
              <a:t> </a:t>
            </a:r>
            <a:r>
              <a:rPr lang="ru-RU" sz="2200" dirty="0" err="1"/>
              <a:t>послідовність</a:t>
            </a:r>
            <a:endParaRPr lang="ru-RU" sz="2200" dirty="0"/>
          </a:p>
          <a:p>
            <a:r>
              <a:rPr lang="ru-RU" sz="2200" dirty="0"/>
              <a:t>чисел </a:t>
            </a:r>
            <a:r>
              <a:rPr lang="ru-RU" sz="2200" dirty="0" err="1"/>
              <a:t>Фібоначчі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обмежена</a:t>
            </a:r>
            <a:r>
              <a:rPr lang="ru-RU" sz="2200" dirty="0"/>
              <a:t> </a:t>
            </a:r>
            <a:r>
              <a:rPr lang="ru-RU" sz="2200" dirty="0" err="1"/>
              <a:t>заданим</a:t>
            </a:r>
            <a:r>
              <a:rPr lang="ru-RU" sz="2200" dirty="0"/>
              <a:t> числом.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0" y="2352674"/>
            <a:ext cx="8251470" cy="32878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335" y="3545790"/>
            <a:ext cx="1800665" cy="31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09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17487"/>
            <a:ext cx="8375650" cy="471488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b="1" dirty="0" err="1" smtClean="0">
                <a:latin typeface="+mn-lt"/>
              </a:rPr>
              <a:t>Запис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даних</a:t>
            </a:r>
            <a:r>
              <a:rPr lang="ru-RU" altLang="ru-RU" sz="3600" b="1" dirty="0" smtClean="0">
                <a:latin typeface="+mn-lt"/>
              </a:rPr>
              <a:t> у </a:t>
            </a:r>
            <a:r>
              <a:rPr lang="ru-RU" altLang="ru-RU" sz="3600" b="1" dirty="0" err="1" smtClean="0">
                <a:latin typeface="+mn-lt"/>
              </a:rPr>
              <a:t>текстовий</a:t>
            </a:r>
            <a:r>
              <a:rPr lang="ru-RU" altLang="ru-RU" sz="3600" b="1" dirty="0" smtClean="0">
                <a:latin typeface="+mn-lt"/>
              </a:rPr>
              <a:t> файл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10230" y="1396366"/>
            <a:ext cx="8353425" cy="186204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a = </a:t>
            </a:r>
            <a:r>
              <a:rPr lang="en-US" sz="2200" b="1" dirty="0">
                <a:solidFill>
                  <a:srgbClr val="00B0F0"/>
                </a:solidFill>
                <a:ea typeface="Times New Roman" pitchFamily="18" charset="0"/>
                <a:cs typeface="Courier New" pitchFamily="49" charset="0"/>
              </a:rPr>
              <a:t>1</a:t>
            </a: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b = </a:t>
            </a:r>
            <a:r>
              <a:rPr lang="en-US" sz="2200" b="1" dirty="0">
                <a:solidFill>
                  <a:srgbClr val="00B0F0"/>
                </a:solidFill>
                <a:ea typeface="Times New Roman" pitchFamily="18" charset="0"/>
                <a:cs typeface="Courier New" pitchFamily="49" charset="0"/>
              </a:rPr>
              <a:t>2</a:t>
            </a:r>
            <a:endParaRPr lang="ru-RU" sz="2200" b="1" dirty="0">
              <a:solidFill>
                <a:srgbClr val="00B0F0"/>
              </a:solidFill>
              <a:ea typeface="Times New Roman" pitchFamily="18" charset="0"/>
              <a:cs typeface="Courier New" pitchFamily="49" charset="0"/>
            </a:endParaRP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 err="1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fout</a:t>
            </a:r>
            <a:r>
              <a:rPr lang="ru-RU" sz="2200" b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= </a:t>
            </a:r>
            <a:r>
              <a:rPr lang="en-US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open</a:t>
            </a:r>
            <a:r>
              <a:rPr lang="ru-RU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"output</a:t>
            </a:r>
            <a:r>
              <a:rPr lang="ru-RU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txt"</a:t>
            </a:r>
            <a:r>
              <a:rPr lang="en-US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"w"</a:t>
            </a:r>
            <a:r>
              <a:rPr lang="ru-RU" sz="2200" b="1" dirty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200" b="1" dirty="0" err="1" smtClean="0">
                <a:solidFill>
                  <a:srgbClr val="000000"/>
                </a:solidFill>
                <a:ea typeface="Times New Roman"/>
              </a:rPr>
              <a:t>fout.</a:t>
            </a:r>
            <a:r>
              <a:rPr lang="en-US" sz="2200" b="1" dirty="0" err="1" smtClean="0">
                <a:solidFill>
                  <a:srgbClr val="0070C0"/>
                </a:solidFill>
                <a:ea typeface="Times New Roman"/>
              </a:rPr>
              <a:t>write</a:t>
            </a:r>
            <a:r>
              <a:rPr lang="en-US" sz="2200" b="1" dirty="0" smtClean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( </a:t>
            </a:r>
            <a:r>
              <a:rPr lang="en-US" sz="2200" b="1" dirty="0">
                <a:solidFill>
                  <a:srgbClr val="C00000"/>
                </a:solidFill>
                <a:ea typeface="Times New Roman"/>
              </a:rPr>
              <a:t>"{:d} + {:d} = {:d}\</a:t>
            </a:r>
            <a:r>
              <a:rPr lang="en-US" sz="2200" b="1" dirty="0" err="1">
                <a:solidFill>
                  <a:srgbClr val="C00000"/>
                </a:solidFill>
                <a:ea typeface="Times New Roman"/>
              </a:rPr>
              <a:t>n"</a:t>
            </a:r>
            <a:r>
              <a:rPr lang="en-US" sz="2200" b="1" dirty="0" err="1">
                <a:solidFill>
                  <a:srgbClr val="000000"/>
                </a:solidFill>
                <a:ea typeface="Times New Roman"/>
              </a:rPr>
              <a:t>.</a:t>
            </a:r>
            <a:r>
              <a:rPr lang="en-US" sz="2200" b="1" dirty="0" err="1" smtClean="0">
                <a:solidFill>
                  <a:srgbClr val="0070C0"/>
                </a:solidFill>
                <a:ea typeface="Times New Roman"/>
              </a:rPr>
              <a:t>format</a:t>
            </a:r>
            <a:r>
              <a:rPr lang="en-US" sz="2200" b="1" dirty="0" smtClean="0">
                <a:solidFill>
                  <a:srgbClr val="000000"/>
                </a:solidFill>
                <a:ea typeface="Times New Roman"/>
              </a:rPr>
              <a:t>(a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b,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Times New Roman"/>
              </a:rPr>
              <a:t>a+b</a:t>
            </a:r>
            <a:r>
              <a:rPr lang="en-US" sz="2200" b="1" dirty="0">
                <a:solidFill>
                  <a:srgbClr val="000000"/>
                </a:solidFill>
                <a:ea typeface="Times New Roman"/>
              </a:rPr>
              <a:t>) )</a:t>
            </a:r>
            <a:endParaRPr lang="ru-RU" sz="2200" b="1" dirty="0">
              <a:solidFill>
                <a:srgbClr val="000000"/>
              </a:solidFill>
              <a:ea typeface="Times New Roman"/>
            </a:endParaRPr>
          </a:p>
          <a:p>
            <a:pPr indent="90488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b="1" dirty="0" err="1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fout.close</a:t>
            </a:r>
            <a:r>
              <a:rPr lang="en-US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2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889000" y="4110945"/>
            <a:ext cx="7188200" cy="663575"/>
            <a:chOff x="2325" y="3072"/>
            <a:chExt cx="4528" cy="418"/>
          </a:xfrm>
        </p:grpSpPr>
        <p:sp>
          <p:nvSpPr>
            <p:cNvPr id="8" name="Text Box 69"/>
            <p:cNvSpPr txBox="1">
              <a:spLocks noChangeArrowheads="1"/>
            </p:cNvSpPr>
            <p:nvPr/>
          </p:nvSpPr>
          <p:spPr bwMode="auto">
            <a:xfrm>
              <a:off x="2633" y="3122"/>
              <a:ext cx="4220" cy="291"/>
            </a:xfrm>
            <a:prstGeom prst="rect">
              <a:avLst/>
            </a:prstGeom>
            <a:solidFill>
              <a:srgbClr val="FFABAB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sz="2400" dirty="0">
                  <a:solidFill>
                    <a:srgbClr val="000000"/>
                  </a:solidFill>
                  <a:cs typeface="Courier New" pitchFamily="49" charset="0"/>
                </a:rPr>
                <a:t>  </a:t>
              </a:r>
              <a:r>
                <a:rPr lang="ru-RU" sz="2400" dirty="0" err="1">
                  <a:solidFill>
                    <a:srgbClr val="000000"/>
                  </a:solidFill>
                  <a:cs typeface="Courier New" pitchFamily="49" charset="0"/>
                </a:rPr>
                <a:t>Всі</a:t>
              </a:r>
              <a:r>
                <a:rPr lang="ru-RU" sz="2400" dirty="0">
                  <a:solidFill>
                    <a:srgbClr val="000000"/>
                  </a:solidFill>
                  <a:cs typeface="Courier New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Courier New" pitchFamily="49" charset="0"/>
                </a:rPr>
                <a:t>дані</a:t>
              </a:r>
              <a:r>
                <a:rPr lang="ru-RU" sz="2400" dirty="0">
                  <a:solidFill>
                    <a:srgbClr val="000000"/>
                  </a:solidFill>
                  <a:cs typeface="Courier New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Courier New" pitchFamily="49" charset="0"/>
                </a:rPr>
                <a:t>перетворити</a:t>
              </a:r>
              <a:r>
                <a:rPr lang="ru-RU" sz="2400" dirty="0">
                  <a:solidFill>
                    <a:srgbClr val="000000"/>
                  </a:solidFill>
                  <a:cs typeface="Courier New" pitchFamily="49" charset="0"/>
                </a:rPr>
                <a:t> в рядок!</a:t>
              </a:r>
              <a:endParaRPr lang="ru-RU" sz="2400" dirty="0">
                <a:solidFill>
                  <a:srgbClr val="000000"/>
                </a:solidFill>
              </a:endParaRPr>
            </a:p>
          </p:txBody>
        </p:sp>
        <p:sp>
          <p:nvSpPr>
            <p:cNvPr id="146439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smtClean="0">
                  <a:solidFill>
                    <a:srgbClr val="FFFFFF"/>
                  </a:solidFill>
                  <a:latin typeface="+mn-lt"/>
                </a:rPr>
                <a:t>!</a:t>
              </a:r>
              <a:endParaRPr lang="ru-RU" altLang="ru-RU" sz="2400" smtClean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7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217487"/>
            <a:ext cx="9144000" cy="4714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b="1" dirty="0" err="1" smtClean="0">
                <a:solidFill>
                  <a:srgbClr val="FF0000"/>
                </a:solidFill>
                <a:latin typeface="+mn-lt"/>
              </a:rPr>
              <a:t>Бінарні</a:t>
            </a:r>
            <a:r>
              <a:rPr lang="ru-RU" altLang="ru-RU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altLang="ru-RU" b="1" dirty="0" err="1" smtClean="0">
                <a:solidFill>
                  <a:srgbClr val="FF0000"/>
                </a:solidFill>
                <a:latin typeface="+mn-lt"/>
              </a:rPr>
              <a:t>файли</a:t>
            </a:r>
            <a:endParaRPr lang="ru-RU" altLang="ru-RU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37914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Двійкові</a:t>
            </a:r>
            <a:r>
              <a:rPr lang="ru-RU" sz="2200" dirty="0"/>
              <a:t> </a:t>
            </a:r>
            <a:r>
              <a:rPr lang="ru-RU" sz="2200" dirty="0" err="1"/>
              <a:t>файли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, як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ще</a:t>
            </a:r>
            <a:r>
              <a:rPr lang="ru-RU" sz="2200" dirty="0"/>
              <a:t> </a:t>
            </a:r>
            <a:r>
              <a:rPr lang="ru-RU" sz="2200" dirty="0" err="1"/>
              <a:t>називають</a:t>
            </a:r>
            <a:r>
              <a:rPr lang="ru-RU" sz="2200" dirty="0"/>
              <a:t>, </a:t>
            </a:r>
            <a:r>
              <a:rPr lang="ru-RU" sz="2200" dirty="0" err="1"/>
              <a:t>бінарні</a:t>
            </a:r>
            <a:r>
              <a:rPr lang="ru-RU" sz="2200" dirty="0"/>
              <a:t> </a:t>
            </a:r>
            <a:r>
              <a:rPr lang="ru-RU" sz="2200" dirty="0" err="1"/>
              <a:t>файли</a:t>
            </a:r>
            <a:r>
              <a:rPr lang="ru-RU" sz="2200" dirty="0"/>
              <a:t>, </a:t>
            </a:r>
            <a:r>
              <a:rPr lang="ru-RU" sz="2200" dirty="0" err="1"/>
              <a:t>являють</a:t>
            </a:r>
            <a:r>
              <a:rPr lang="ru-RU" sz="2200" dirty="0"/>
              <a:t> собою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байтів</a:t>
            </a:r>
            <a:r>
              <a:rPr lang="ru-RU" sz="2200" dirty="0"/>
              <a:t>, а не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символів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містяться</a:t>
            </a:r>
            <a:r>
              <a:rPr lang="ru-RU" sz="2200" dirty="0"/>
              <a:t> в </a:t>
            </a:r>
            <a:r>
              <a:rPr lang="ru-RU" sz="2200" dirty="0" err="1"/>
              <a:t>текстових</a:t>
            </a:r>
            <a:r>
              <a:rPr lang="ru-RU" sz="2200" dirty="0"/>
              <a:t> файлах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 </a:t>
            </a:r>
            <a:r>
              <a:rPr lang="ru-RU" sz="2200" dirty="0" err="1"/>
              <a:t>Бінарні</a:t>
            </a:r>
            <a:r>
              <a:rPr lang="ru-RU" sz="2200" dirty="0"/>
              <a:t> </a:t>
            </a:r>
            <a:r>
              <a:rPr lang="ru-RU" sz="2200" dirty="0" err="1"/>
              <a:t>файли</a:t>
            </a:r>
            <a:r>
              <a:rPr lang="ru-RU" sz="2200" dirty="0"/>
              <a:t> </a:t>
            </a:r>
            <a:r>
              <a:rPr lang="ru-RU" sz="2200" dirty="0" err="1"/>
              <a:t>зберігають</a:t>
            </a:r>
            <a:r>
              <a:rPr lang="ru-RU" sz="2200" dirty="0"/>
              <a:t> </a:t>
            </a:r>
            <a:r>
              <a:rPr lang="ru-RU" sz="2200" dirty="0" err="1"/>
              <a:t>інформацію</a:t>
            </a:r>
            <a:r>
              <a:rPr lang="ru-RU" sz="2200" dirty="0"/>
              <a:t> в тому </a:t>
            </a:r>
            <a:r>
              <a:rPr lang="ru-RU" sz="2200" dirty="0" err="1"/>
              <a:t>вигляді</a:t>
            </a:r>
            <a:r>
              <a:rPr lang="ru-RU" sz="2200" dirty="0"/>
              <a:t>, в </a:t>
            </a:r>
            <a:r>
              <a:rPr lang="ru-RU" sz="2200" dirty="0" err="1"/>
              <a:t>якому</a:t>
            </a:r>
            <a:r>
              <a:rPr lang="ru-RU" sz="2200" dirty="0"/>
              <a:t> вона представлена в </a:t>
            </a:r>
            <a:r>
              <a:rPr lang="ru-RU" sz="2200" dirty="0" err="1"/>
              <a:t>пам'яті</a:t>
            </a:r>
            <a:r>
              <a:rPr lang="ru-RU" sz="2200" dirty="0"/>
              <a:t> </a:t>
            </a:r>
            <a:r>
              <a:rPr lang="ru-RU" sz="2200" dirty="0" err="1"/>
              <a:t>комп'ютера</a:t>
            </a:r>
            <a:r>
              <a:rPr lang="ru-RU" sz="2200" dirty="0"/>
              <a:t>, тому, </a:t>
            </a:r>
            <a:r>
              <a:rPr lang="ru-RU" sz="2200" dirty="0" err="1"/>
              <a:t>відкривши</a:t>
            </a:r>
            <a:r>
              <a:rPr lang="ru-RU" sz="2200" dirty="0"/>
              <a:t> </a:t>
            </a:r>
            <a:r>
              <a:rPr lang="ru-RU" sz="2200" dirty="0" err="1"/>
              <a:t>такий</a:t>
            </a:r>
            <a:r>
              <a:rPr lang="ru-RU" sz="2200" dirty="0"/>
              <a:t> файл за </a:t>
            </a:r>
            <a:r>
              <a:rPr lang="ru-RU" sz="2200" dirty="0" err="1"/>
              <a:t>допомогою</a:t>
            </a:r>
            <a:r>
              <a:rPr lang="ru-RU" sz="2200" dirty="0"/>
              <a:t> текстового редактора, ми </a:t>
            </a:r>
            <a:r>
              <a:rPr lang="ru-RU" sz="2200" dirty="0" err="1"/>
              <a:t>отримаємо</a:t>
            </a:r>
            <a:r>
              <a:rPr lang="ru-RU" sz="2200" dirty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незрозумілими</a:t>
            </a:r>
            <a:r>
              <a:rPr lang="ru-RU" sz="2200" dirty="0"/>
              <a:t> символами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7" y="3861791"/>
            <a:ext cx="3914775" cy="25241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51692" y="3061572"/>
            <a:ext cx="8623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Вміст</a:t>
            </a:r>
            <a:r>
              <a:rPr lang="ru-RU" sz="2400" b="1" dirty="0"/>
              <a:t> </a:t>
            </a:r>
            <a:r>
              <a:rPr lang="ru-RU" sz="2400" b="1" dirty="0" err="1"/>
              <a:t>бінарного</a:t>
            </a:r>
            <a:r>
              <a:rPr lang="ru-RU" sz="2400" b="1" dirty="0"/>
              <a:t> файлу, </a:t>
            </a:r>
            <a:r>
              <a:rPr lang="ru-RU" sz="2400" b="1" dirty="0" err="1"/>
              <a:t>відкритого</a:t>
            </a:r>
            <a:r>
              <a:rPr lang="ru-RU" sz="2400" b="1" dirty="0"/>
              <a:t> в </a:t>
            </a:r>
            <a:r>
              <a:rPr lang="ru-RU" sz="2400" b="1" dirty="0" err="1"/>
              <a:t>редакторі</a:t>
            </a:r>
            <a:r>
              <a:rPr lang="ru-RU" sz="2400" b="1" dirty="0"/>
              <a:t> Блокнот</a:t>
            </a:r>
          </a:p>
        </p:txBody>
      </p:sp>
    </p:spTree>
    <p:extLst>
      <p:ext uri="{BB962C8B-B14F-4D97-AF65-F5344CB8AC3E}">
        <p14:creationId xmlns:p14="http://schemas.microsoft.com/office/powerpoint/2010/main" val="287079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6453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В </a:t>
            </a:r>
            <a:r>
              <a:rPr lang="en-GB" sz="2200" dirty="0"/>
              <a:t>Python </a:t>
            </a:r>
            <a:r>
              <a:rPr lang="ru-RU" sz="2200" dirty="0" err="1"/>
              <a:t>існує</a:t>
            </a:r>
            <a:r>
              <a:rPr lang="ru-RU" sz="2200" dirty="0"/>
              <a:t> </a:t>
            </a:r>
            <a:r>
              <a:rPr lang="ru-RU" sz="2200" dirty="0" err="1"/>
              <a:t>таке</a:t>
            </a:r>
            <a:r>
              <a:rPr lang="ru-RU" sz="2200" dirty="0"/>
              <a:t> </a:t>
            </a:r>
            <a:r>
              <a:rPr lang="ru-RU" sz="2200" dirty="0" err="1"/>
              <a:t>поняття</a:t>
            </a:r>
            <a:r>
              <a:rPr lang="ru-RU" sz="2200" dirty="0"/>
              <a:t>, як </a:t>
            </a:r>
            <a:r>
              <a:rPr lang="ru-RU" sz="2200" dirty="0" err="1" smtClean="0"/>
              <a:t>консервування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даних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Воно</a:t>
            </a:r>
            <a:r>
              <a:rPr lang="ru-RU" sz="2200" dirty="0" smtClean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зберігати</a:t>
            </a:r>
            <a:r>
              <a:rPr lang="ru-RU" sz="2200" dirty="0"/>
              <a:t> в файлах не просто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символів</a:t>
            </a:r>
            <a:r>
              <a:rPr lang="ru-RU" sz="2200" dirty="0"/>
              <a:t>, а </a:t>
            </a:r>
            <a:r>
              <a:rPr lang="ru-RU" sz="2200" dirty="0" err="1"/>
              <a:t>більш</a:t>
            </a:r>
            <a:r>
              <a:rPr lang="ru-RU" sz="2200" dirty="0"/>
              <a:t> </a:t>
            </a:r>
            <a:r>
              <a:rPr lang="ru-RU" sz="2200" dirty="0" err="1"/>
              <a:t>складні</a:t>
            </a:r>
            <a:r>
              <a:rPr lang="ru-RU" sz="2200" dirty="0"/>
              <a:t> </a:t>
            </a:r>
            <a:r>
              <a:rPr lang="ru-RU" sz="2200" dirty="0" err="1"/>
              <a:t>структури</a:t>
            </a:r>
            <a:r>
              <a:rPr lang="ru-RU" sz="2200" dirty="0"/>
              <a:t>, </a:t>
            </a:r>
            <a:r>
              <a:rPr lang="ru-RU" sz="2200" dirty="0" err="1"/>
              <a:t>наприклад</a:t>
            </a:r>
            <a:r>
              <a:rPr lang="ru-RU" sz="2200" dirty="0"/>
              <a:t>, списки </a:t>
            </a:r>
            <a:r>
              <a:rPr lang="ru-RU" sz="2200" dirty="0" err="1"/>
              <a:t>або</a:t>
            </a:r>
            <a:r>
              <a:rPr lang="ru-RU" sz="2200" dirty="0"/>
              <a:t> словники.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Таке</a:t>
            </a:r>
            <a:r>
              <a:rPr lang="ru-RU" sz="2200" dirty="0" smtClean="0"/>
              <a:t> </a:t>
            </a:r>
            <a:r>
              <a:rPr lang="ru-RU" sz="2200" dirty="0" err="1"/>
              <a:t>уявлення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уявлення</a:t>
            </a:r>
            <a:r>
              <a:rPr lang="ru-RU" sz="2200" dirty="0"/>
              <a:t> </a:t>
            </a:r>
            <a:r>
              <a:rPr lang="ru-RU" sz="2200" dirty="0" err="1"/>
              <a:t>деякого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 у </a:t>
            </a:r>
            <a:r>
              <a:rPr lang="ru-RU" sz="2200" dirty="0" err="1"/>
              <a:t>вигляді</a:t>
            </a:r>
            <a:r>
              <a:rPr lang="ru-RU" sz="2200" dirty="0"/>
              <a:t> набору </a:t>
            </a:r>
            <a:r>
              <a:rPr lang="ru-RU" sz="2200" dirty="0" err="1"/>
              <a:t>байтів</a:t>
            </a:r>
            <a:r>
              <a:rPr lang="ru-RU" sz="2200" dirty="0"/>
              <a:t>, </a:t>
            </a:r>
            <a:r>
              <a:rPr lang="ru-RU" sz="2200" dirty="0" err="1"/>
              <a:t>причому</a:t>
            </a:r>
            <a:r>
              <a:rPr lang="ru-RU" sz="2200" dirty="0"/>
              <a:t>, </a:t>
            </a:r>
            <a:r>
              <a:rPr lang="ru-RU" sz="2200" dirty="0" err="1"/>
              <a:t>збережений</a:t>
            </a:r>
            <a:r>
              <a:rPr lang="ru-RU" sz="2200" dirty="0"/>
              <a:t> і </a:t>
            </a:r>
            <a:r>
              <a:rPr lang="ru-RU" sz="2200" dirty="0" err="1"/>
              <a:t>переданий</a:t>
            </a:r>
            <a:r>
              <a:rPr lang="ru-RU" sz="2200" dirty="0"/>
              <a:t> на </a:t>
            </a:r>
            <a:r>
              <a:rPr lang="ru-RU" sz="2200" dirty="0" err="1"/>
              <a:t>інший</a:t>
            </a:r>
            <a:r>
              <a:rPr lang="ru-RU" sz="2200" dirty="0"/>
              <a:t> </a:t>
            </a:r>
            <a:r>
              <a:rPr lang="ru-RU" sz="2200" dirty="0" err="1"/>
              <a:t>комп'ютер</a:t>
            </a:r>
            <a:r>
              <a:rPr lang="ru-RU" sz="2200" dirty="0"/>
              <a:t>, </a:t>
            </a:r>
            <a:r>
              <a:rPr lang="ru-RU" sz="2200" dirty="0" err="1"/>
              <a:t>такий</a:t>
            </a:r>
            <a:r>
              <a:rPr lang="ru-RU" sz="2200" dirty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 smtClean="0"/>
              <a:t>розконсервований</a:t>
            </a:r>
            <a:r>
              <a:rPr lang="ru-RU" sz="2200" dirty="0" smtClean="0"/>
              <a:t>, </a:t>
            </a:r>
            <a:r>
              <a:rPr lang="ru-RU" sz="2200" dirty="0" err="1" smtClean="0"/>
              <a:t>тобто</a:t>
            </a:r>
            <a:r>
              <a:rPr lang="ru-RU" sz="2200" dirty="0" smtClean="0"/>
              <a:t> </a:t>
            </a:r>
            <a:r>
              <a:rPr lang="ru-RU" sz="2200" dirty="0" err="1" smtClean="0"/>
              <a:t>відновлений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Для </a:t>
            </a:r>
            <a:r>
              <a:rPr lang="ru-RU" sz="2200" dirty="0" err="1"/>
              <a:t>здійснення</a:t>
            </a:r>
            <a:r>
              <a:rPr lang="ru-RU" sz="2200" dirty="0"/>
              <a:t>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цих</a:t>
            </a:r>
            <a:r>
              <a:rPr lang="ru-RU" sz="2200" dirty="0"/>
              <a:t> </a:t>
            </a:r>
            <a:r>
              <a:rPr lang="ru-RU" sz="2200" dirty="0" err="1"/>
              <a:t>операцій</a:t>
            </a:r>
            <a:r>
              <a:rPr lang="ru-RU" sz="2200" dirty="0"/>
              <a:t>, в </a:t>
            </a:r>
            <a:r>
              <a:rPr lang="en-GB" sz="2200" dirty="0"/>
              <a:t>Python </a:t>
            </a:r>
            <a:r>
              <a:rPr lang="ru-RU" sz="2200" dirty="0" err="1"/>
              <a:t>передбачені</a:t>
            </a:r>
            <a:r>
              <a:rPr lang="ru-RU" sz="2200" dirty="0"/>
              <a:t> два </a:t>
            </a:r>
            <a:r>
              <a:rPr lang="ru-RU" sz="2200" dirty="0" err="1"/>
              <a:t>модулі</a:t>
            </a:r>
            <a:r>
              <a:rPr lang="ru-RU" sz="2200" dirty="0"/>
              <a:t>: </a:t>
            </a:r>
            <a:endParaRPr lang="ru-RU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b="1" dirty="0" smtClean="0"/>
              <a:t>модуль </a:t>
            </a:r>
            <a:r>
              <a:rPr lang="en-GB" sz="2200" b="1" dirty="0"/>
              <a:t>pickle (</a:t>
            </a:r>
            <a:r>
              <a:rPr lang="ru-RU" sz="2200" b="1" dirty="0" err="1"/>
              <a:t>від</a:t>
            </a:r>
            <a:r>
              <a:rPr lang="ru-RU" sz="2200" b="1" dirty="0"/>
              <a:t> </a:t>
            </a:r>
            <a:r>
              <a:rPr lang="ru-RU" sz="2200" b="1" dirty="0" err="1"/>
              <a:t>англ</a:t>
            </a:r>
            <a:r>
              <a:rPr lang="ru-RU" sz="2200" b="1" dirty="0"/>
              <a:t>, </a:t>
            </a:r>
            <a:r>
              <a:rPr lang="en-GB" sz="2200" b="1" dirty="0"/>
              <a:t>pickling - </a:t>
            </a:r>
            <a:r>
              <a:rPr lang="ru-RU" sz="2200" b="1" dirty="0" err="1"/>
              <a:t>консервація</a:t>
            </a:r>
            <a:r>
              <a:rPr lang="ru-RU" sz="2200" b="1" dirty="0"/>
              <a:t>) і </a:t>
            </a:r>
            <a:endParaRPr lang="ru-RU" sz="22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b="1" dirty="0" smtClean="0"/>
              <a:t>модуль </a:t>
            </a:r>
            <a:r>
              <a:rPr lang="en-GB" sz="2200" b="1" dirty="0"/>
              <a:t>shelve (</a:t>
            </a:r>
            <a:r>
              <a:rPr lang="ru-RU" sz="2200" b="1" dirty="0" err="1"/>
              <a:t>від</a:t>
            </a:r>
            <a:r>
              <a:rPr lang="ru-RU" sz="2200" b="1" dirty="0"/>
              <a:t> англ. </a:t>
            </a:r>
            <a:r>
              <a:rPr lang="en-GB" sz="2200" b="1" dirty="0"/>
              <a:t>Shelving - </a:t>
            </a:r>
            <a:r>
              <a:rPr lang="ru-RU" sz="2200" b="1" dirty="0" err="1" smtClean="0"/>
              <a:t>полиця</a:t>
            </a:r>
            <a:r>
              <a:rPr lang="ru-RU" sz="2200" b="1" dirty="0" smtClean="0"/>
              <a:t>, </a:t>
            </a:r>
            <a:r>
              <a:rPr lang="ru-RU" sz="2200" b="1" dirty="0" err="1"/>
              <a:t>розміщення</a:t>
            </a:r>
            <a:r>
              <a:rPr lang="ru-RU" sz="2200" b="1" dirty="0"/>
              <a:t> на </a:t>
            </a:r>
            <a:r>
              <a:rPr lang="ru-RU" sz="2200" b="1" dirty="0" err="1"/>
              <a:t>полицях</a:t>
            </a:r>
            <a:r>
              <a:rPr lang="ru-RU" sz="2200" b="1" dirty="0"/>
              <a:t>). </a:t>
            </a:r>
            <a:endParaRPr lang="ru-RU" sz="2200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Відповідно</a:t>
            </a:r>
            <a:r>
              <a:rPr lang="ru-RU" sz="2200" dirty="0"/>
              <a:t>, перший метод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консервувати</a:t>
            </a:r>
            <a:r>
              <a:rPr lang="ru-RU" sz="2200" dirty="0"/>
              <a:t> </a:t>
            </a:r>
            <a:r>
              <a:rPr lang="ru-RU" sz="2200" dirty="0" err="1"/>
              <a:t>структури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, а </a:t>
            </a:r>
            <a:r>
              <a:rPr lang="ru-RU" sz="2200" dirty="0" err="1"/>
              <a:t>другий</a:t>
            </a:r>
            <a:r>
              <a:rPr lang="ru-RU" sz="2200" dirty="0"/>
              <a:t> метод - </a:t>
            </a:r>
            <a:r>
              <a:rPr lang="ru-RU" sz="2200" dirty="0" err="1"/>
              <a:t>здійснити</a:t>
            </a:r>
            <a:r>
              <a:rPr lang="ru-RU" sz="2200" dirty="0"/>
              <a:t> доступ до </a:t>
            </a:r>
            <a:r>
              <a:rPr lang="ru-RU" sz="2200" dirty="0" err="1"/>
              <a:t>об'єктів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зберігаються</a:t>
            </a:r>
            <a:r>
              <a:rPr lang="ru-RU" sz="2200" dirty="0"/>
              <a:t> «на </a:t>
            </a:r>
            <a:r>
              <a:rPr lang="ru-RU" sz="2200" dirty="0" err="1"/>
              <a:t>полицях</a:t>
            </a:r>
            <a:r>
              <a:rPr lang="ru-RU" sz="2200" dirty="0"/>
              <a:t>».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3537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Консервування</a:t>
            </a:r>
            <a:r>
              <a:rPr lang="ru-RU" sz="3600" b="1" dirty="0" smtClean="0"/>
              <a:t>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60750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Зміст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39426" y="1130158"/>
            <a:ext cx="6679585" cy="8156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200" b="1" dirty="0"/>
              <a:t>Поняття </a:t>
            </a:r>
            <a:r>
              <a:rPr lang="uk-UA" sz="2200" b="1" dirty="0" smtClean="0"/>
              <a:t>файлів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Типи</a:t>
            </a:r>
            <a:r>
              <a:rPr lang="ru-RU" sz="2400" b="1" dirty="0"/>
              <a:t> </a:t>
            </a:r>
            <a:r>
              <a:rPr lang="ru-RU" sz="2400" b="1" dirty="0" err="1" smtClean="0"/>
              <a:t>файлів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altLang="ru-RU" sz="2400" b="1" dirty="0" err="1"/>
              <a:t>Файловий</a:t>
            </a:r>
            <a:r>
              <a:rPr lang="ru-RU" altLang="ru-RU" sz="2400" b="1" dirty="0"/>
              <a:t> об</a:t>
            </a:r>
            <a:r>
              <a:rPr lang="en-US" altLang="ru-RU" sz="2400" b="1" dirty="0"/>
              <a:t>’</a:t>
            </a:r>
            <a:r>
              <a:rPr lang="uk-UA" altLang="ru-RU" sz="2400" b="1" dirty="0" err="1"/>
              <a:t>єкт</a:t>
            </a:r>
            <a:r>
              <a:rPr lang="uk-UA" altLang="ru-RU" sz="2400" b="1" dirty="0"/>
              <a:t> в </a:t>
            </a:r>
            <a:r>
              <a:rPr lang="en-US" altLang="ru-RU" sz="2400" b="1" dirty="0" smtClean="0"/>
              <a:t>Python</a:t>
            </a:r>
            <a:endParaRPr lang="uk-UA" alt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altLang="ru-RU" sz="2400" b="1" dirty="0" err="1"/>
              <a:t>Відкриття</a:t>
            </a:r>
            <a:r>
              <a:rPr lang="ru-RU" altLang="ru-RU" sz="2400" b="1" dirty="0"/>
              <a:t> </a:t>
            </a:r>
            <a:r>
              <a:rPr lang="ru-RU" altLang="ru-RU" sz="2400" b="1" dirty="0" err="1" smtClean="0"/>
              <a:t>файлів</a:t>
            </a:r>
            <a:endParaRPr lang="ru-RU" alt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uk-UA" altLang="ru-RU" sz="2400" b="1" dirty="0" smtClean="0"/>
              <a:t>Закриття файлів</a:t>
            </a:r>
          </a:p>
          <a:p>
            <a:pPr marL="457200" indent="-457200">
              <a:buFont typeface="+mj-lt"/>
              <a:buAutoNum type="arabicPeriod"/>
            </a:pPr>
            <a:r>
              <a:rPr lang="uk-UA" altLang="ru-RU" sz="2400" b="1" dirty="0" smtClean="0"/>
              <a:t>Текстові файли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Читання</a:t>
            </a:r>
            <a:r>
              <a:rPr lang="ru-RU" sz="2400" b="1" dirty="0"/>
              <a:t> та </a:t>
            </a:r>
            <a:r>
              <a:rPr lang="ru-RU" sz="2400" b="1" dirty="0" err="1"/>
              <a:t>запис</a:t>
            </a:r>
            <a:r>
              <a:rPr lang="ru-RU" sz="2400" b="1" dirty="0"/>
              <a:t> </a:t>
            </a:r>
            <a:r>
              <a:rPr lang="ru-RU" sz="2400" b="1" dirty="0" err="1"/>
              <a:t>текстових</a:t>
            </a:r>
            <a:r>
              <a:rPr lang="ru-RU" sz="2400" b="1" dirty="0"/>
              <a:t> </a:t>
            </a:r>
            <a:r>
              <a:rPr lang="ru-RU" sz="2400" b="1" dirty="0" err="1" smtClean="0"/>
              <a:t>файлів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altLang="ru-RU" sz="2400" b="1" dirty="0" err="1"/>
              <a:t>Читання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невідомої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кількості</a:t>
            </a:r>
            <a:r>
              <a:rPr lang="ru-RU" altLang="ru-RU" sz="2400" b="1" dirty="0"/>
              <a:t> </a:t>
            </a:r>
            <a:r>
              <a:rPr lang="ru-RU" altLang="ru-RU" sz="2400" b="1" dirty="0" err="1" smtClean="0"/>
              <a:t>даних</a:t>
            </a:r>
            <a:endParaRPr lang="ru-RU" alt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>
                <a:hlinkClick r:id="rId3" action="ppaction://hlinksldjump"/>
              </a:rPr>
              <a:t>Бінарні файли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Консервування</a:t>
            </a:r>
            <a:r>
              <a:rPr lang="ru-RU" sz="2400" b="1" dirty="0"/>
              <a:t> </a:t>
            </a:r>
            <a:r>
              <a:rPr lang="ru-RU" sz="2400" b="1" dirty="0" err="1" smtClean="0"/>
              <a:t>даних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Серіалізация</a:t>
            </a:r>
            <a:r>
              <a:rPr lang="ru-RU" sz="2400" b="1" dirty="0"/>
              <a:t> і </a:t>
            </a:r>
            <a:r>
              <a:rPr lang="ru-RU" sz="2400" b="1" dirty="0" err="1" smtClean="0"/>
              <a:t>десеріалізация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Модуль  </a:t>
            </a:r>
            <a:r>
              <a:rPr lang="ru-RU" sz="2400" b="1" dirty="0" err="1" smtClean="0"/>
              <a:t>pickle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400" b="1" dirty="0"/>
              <a:t>Модуль </a:t>
            </a:r>
            <a:r>
              <a:rPr lang="en-US" sz="2400" b="1" dirty="0"/>
              <a:t>shelve: </a:t>
            </a:r>
            <a:r>
              <a:rPr lang="uk-UA" sz="2400" b="1" dirty="0"/>
              <a:t>п</a:t>
            </a:r>
            <a:r>
              <a:rPr lang="ru-RU" sz="2400" b="1" dirty="0" err="1"/>
              <a:t>олиця</a:t>
            </a:r>
            <a:r>
              <a:rPr lang="ru-RU" sz="2400" b="1" dirty="0"/>
              <a:t> для </a:t>
            </a:r>
            <a:r>
              <a:rPr lang="ru-RU" sz="2400" b="1" dirty="0" err="1"/>
              <a:t>зберігання</a:t>
            </a:r>
            <a:r>
              <a:rPr lang="ru-RU" sz="2400" b="1" dirty="0"/>
              <a:t> </a:t>
            </a:r>
            <a:r>
              <a:rPr lang="ru-RU" sz="2400" b="1" dirty="0" err="1"/>
              <a:t>даних</a:t>
            </a: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uk-UA" altLang="ru-RU" sz="2400" b="1" dirty="0" smtClean="0"/>
          </a:p>
          <a:p>
            <a:pPr marL="457200" indent="-457200">
              <a:buFont typeface="+mj-lt"/>
              <a:buAutoNum type="arabicPeriod"/>
            </a:pPr>
            <a:endParaRPr lang="ru-RU" alt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uk-UA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957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235" y="1097280"/>
            <a:ext cx="90455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Серіалізация</a:t>
            </a:r>
            <a:r>
              <a:rPr lang="ru-RU" sz="2200" dirty="0"/>
              <a:t> (в </a:t>
            </a:r>
            <a:r>
              <a:rPr lang="ru-RU" sz="2200" dirty="0" err="1"/>
              <a:t>програмуванні</a:t>
            </a:r>
            <a:r>
              <a:rPr lang="ru-RU" sz="2200" dirty="0"/>
              <a:t>) - </a:t>
            </a:r>
            <a:r>
              <a:rPr lang="ru-RU" sz="2200" dirty="0" err="1"/>
              <a:t>процес</a:t>
            </a:r>
            <a:r>
              <a:rPr lang="ru-RU" sz="2200" dirty="0"/>
              <a:t> перекладу будь-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структури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в </a:t>
            </a:r>
            <a:r>
              <a:rPr lang="ru-RU" sz="2200" dirty="0" err="1"/>
              <a:t>послідовність</a:t>
            </a:r>
            <a:r>
              <a:rPr lang="ru-RU" sz="2200" dirty="0"/>
              <a:t> </a:t>
            </a:r>
            <a:r>
              <a:rPr lang="ru-RU" sz="2200" dirty="0" err="1"/>
              <a:t>бітів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Зворотною</a:t>
            </a:r>
            <a:r>
              <a:rPr lang="ru-RU" sz="2200" dirty="0" smtClean="0"/>
              <a:t> </a:t>
            </a:r>
            <a:r>
              <a:rPr lang="ru-RU" sz="2200" dirty="0"/>
              <a:t>до </a:t>
            </a:r>
            <a:r>
              <a:rPr lang="ru-RU" sz="2200" dirty="0" err="1"/>
              <a:t>операції</a:t>
            </a:r>
            <a:r>
              <a:rPr lang="ru-RU" sz="2200" dirty="0"/>
              <a:t> </a:t>
            </a:r>
            <a:r>
              <a:rPr lang="ru-RU" sz="2200" dirty="0" err="1" smtClean="0"/>
              <a:t>серіалізації</a:t>
            </a:r>
            <a:r>
              <a:rPr lang="ru-RU" sz="2200" dirty="0" smtClean="0"/>
              <a:t> </a:t>
            </a:r>
            <a:r>
              <a:rPr lang="ru-RU" sz="2200" dirty="0"/>
              <a:t>є </a:t>
            </a:r>
            <a:r>
              <a:rPr lang="ru-RU" sz="2200" dirty="0" err="1"/>
              <a:t>операція</a:t>
            </a:r>
            <a:r>
              <a:rPr lang="ru-RU" sz="2200" dirty="0"/>
              <a:t> </a:t>
            </a:r>
            <a:r>
              <a:rPr lang="ru-RU" sz="2200" dirty="0" err="1" smtClean="0"/>
              <a:t>десеріалізації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структуризації</a:t>
            </a:r>
            <a:r>
              <a:rPr lang="ru-RU" sz="2200" dirty="0"/>
              <a:t>) - </a:t>
            </a:r>
            <a:r>
              <a:rPr lang="ru-RU" sz="2200" dirty="0" err="1"/>
              <a:t>відновлення</a:t>
            </a:r>
            <a:r>
              <a:rPr lang="ru-RU" sz="2200" dirty="0"/>
              <a:t> початкового стану </a:t>
            </a:r>
            <a:r>
              <a:rPr lang="ru-RU" sz="2200" dirty="0" err="1"/>
              <a:t>структури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з </a:t>
            </a:r>
            <a:r>
              <a:rPr lang="ru-RU" sz="2200" dirty="0" err="1"/>
              <a:t>бітової</a:t>
            </a:r>
            <a:r>
              <a:rPr lang="ru-RU" sz="2200" dirty="0"/>
              <a:t> </a:t>
            </a:r>
            <a:r>
              <a:rPr lang="ru-RU" sz="2200" dirty="0" err="1"/>
              <a:t>послідовності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744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Серіалізация</a:t>
            </a:r>
            <a:r>
              <a:rPr lang="ru-RU" sz="3600" b="1" dirty="0"/>
              <a:t> і </a:t>
            </a:r>
            <a:r>
              <a:rPr lang="ru-RU" sz="3600" b="1" dirty="0" err="1" smtClean="0"/>
              <a:t>десеріалізация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473" y="3043203"/>
            <a:ext cx="89470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Серіалізация</a:t>
            </a:r>
            <a:r>
              <a:rPr lang="ru-RU" sz="2200" dirty="0"/>
              <a:t> </a:t>
            </a:r>
            <a:r>
              <a:rPr lang="ru-RU" sz="2200" dirty="0" err="1"/>
              <a:t>використовується</a:t>
            </a:r>
            <a:r>
              <a:rPr lang="ru-RU" sz="2200" dirty="0"/>
              <a:t> для </a:t>
            </a:r>
            <a:r>
              <a:rPr lang="ru-RU" sz="2200" dirty="0" err="1"/>
              <a:t>передачі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по </a:t>
            </a:r>
            <a:r>
              <a:rPr lang="ru-RU" sz="2200" dirty="0" err="1"/>
              <a:t>мережі</a:t>
            </a:r>
            <a:r>
              <a:rPr lang="ru-RU" sz="2200" dirty="0"/>
              <a:t> і для </a:t>
            </a:r>
            <a:r>
              <a:rPr lang="ru-RU" sz="2200" dirty="0" err="1"/>
              <a:t>збереження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у </a:t>
            </a:r>
            <a:r>
              <a:rPr lang="ru-RU" sz="2200" dirty="0" err="1"/>
              <a:t>файли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створити</a:t>
            </a:r>
            <a:r>
              <a:rPr lang="ru-RU" sz="2200" dirty="0"/>
              <a:t> </a:t>
            </a:r>
            <a:r>
              <a:rPr lang="ru-RU" sz="2200" dirty="0" err="1"/>
              <a:t>розподілене</a:t>
            </a:r>
            <a:r>
              <a:rPr lang="ru-RU" sz="2200" dirty="0"/>
              <a:t> </a:t>
            </a:r>
            <a:r>
              <a:rPr lang="ru-RU" sz="2200" dirty="0" err="1"/>
              <a:t>додаток</a:t>
            </a:r>
            <a:r>
              <a:rPr lang="ru-RU" sz="2200" dirty="0"/>
              <a:t>, </a:t>
            </a:r>
            <a:r>
              <a:rPr lang="ru-RU" sz="2200" dirty="0" err="1"/>
              <a:t>різні</a:t>
            </a:r>
            <a:r>
              <a:rPr lang="ru-RU" sz="2200" dirty="0"/>
              <a:t> </a:t>
            </a:r>
            <a:r>
              <a:rPr lang="ru-RU" sz="2200" dirty="0" err="1"/>
              <a:t>частини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повинні</a:t>
            </a:r>
            <a:r>
              <a:rPr lang="ru-RU" sz="2200" dirty="0"/>
              <a:t> </a:t>
            </a:r>
            <a:r>
              <a:rPr lang="ru-RU" sz="2200" dirty="0" err="1"/>
              <a:t>обмінюватися</a:t>
            </a:r>
            <a:r>
              <a:rPr lang="ru-RU" sz="2200" dirty="0"/>
              <a:t> </a:t>
            </a:r>
            <a:r>
              <a:rPr lang="ru-RU" sz="2200" dirty="0" err="1"/>
              <a:t>даними</a:t>
            </a:r>
            <a:r>
              <a:rPr lang="ru-RU" sz="2200" dirty="0"/>
              <a:t> </a:t>
            </a:r>
            <a:r>
              <a:rPr lang="ru-RU" sz="2200" dirty="0" err="1"/>
              <a:t>зі</a:t>
            </a:r>
            <a:r>
              <a:rPr lang="ru-RU" sz="2200" dirty="0"/>
              <a:t> складною структурою.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У </a:t>
            </a:r>
            <a:r>
              <a:rPr lang="ru-RU" sz="2200" dirty="0"/>
              <a:t>такому </a:t>
            </a:r>
            <a:r>
              <a:rPr lang="ru-RU" sz="2200" dirty="0" err="1"/>
              <a:t>випадку</a:t>
            </a:r>
            <a:r>
              <a:rPr lang="ru-RU" sz="2200" dirty="0"/>
              <a:t> для </a:t>
            </a:r>
            <a:r>
              <a:rPr lang="ru-RU" sz="2200" dirty="0" err="1"/>
              <a:t>типів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передбачається</a:t>
            </a:r>
            <a:r>
              <a:rPr lang="ru-RU" sz="2200" dirty="0"/>
              <a:t> </a:t>
            </a:r>
            <a:r>
              <a:rPr lang="ru-RU" sz="2200" dirty="0" err="1"/>
              <a:t>передавати</a:t>
            </a:r>
            <a:r>
              <a:rPr lang="ru-RU" sz="2200" dirty="0"/>
              <a:t>, </a:t>
            </a:r>
            <a:r>
              <a:rPr lang="ru-RU" sz="2200" dirty="0" err="1"/>
              <a:t>пишеться</a:t>
            </a:r>
            <a:r>
              <a:rPr lang="ru-RU" sz="2200" dirty="0"/>
              <a:t> код,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здійснює</a:t>
            </a:r>
            <a:r>
              <a:rPr lang="ru-RU" sz="2200" dirty="0"/>
              <a:t> </a:t>
            </a:r>
            <a:r>
              <a:rPr lang="ru-RU" sz="2200" dirty="0" err="1"/>
              <a:t>сериализацию</a:t>
            </a:r>
            <a:r>
              <a:rPr lang="ru-RU" sz="2200" dirty="0"/>
              <a:t> і </a:t>
            </a:r>
            <a:r>
              <a:rPr lang="ru-RU" sz="2200" dirty="0" err="1"/>
              <a:t>десеріалізацію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Об'єкт</a:t>
            </a:r>
            <a:r>
              <a:rPr lang="ru-RU" sz="2200" dirty="0" smtClean="0"/>
              <a:t> </a:t>
            </a:r>
            <a:r>
              <a:rPr lang="ru-RU" sz="2200" dirty="0" err="1"/>
              <a:t>заповнюється</a:t>
            </a:r>
            <a:r>
              <a:rPr lang="ru-RU" sz="2200" dirty="0"/>
              <a:t> </a:t>
            </a:r>
            <a:r>
              <a:rPr lang="ru-RU" sz="2200" dirty="0" err="1"/>
              <a:t>потрібними</a:t>
            </a:r>
            <a:r>
              <a:rPr lang="ru-RU" sz="2200" dirty="0"/>
              <a:t> </a:t>
            </a:r>
            <a:r>
              <a:rPr lang="ru-RU" sz="2200" dirty="0" err="1"/>
              <a:t>даними</a:t>
            </a:r>
            <a:r>
              <a:rPr lang="ru-RU" sz="2200" dirty="0"/>
              <a:t>, </a:t>
            </a:r>
            <a:r>
              <a:rPr lang="ru-RU" sz="2200" dirty="0" err="1"/>
              <a:t>потім</a:t>
            </a:r>
            <a:r>
              <a:rPr lang="ru-RU" sz="2200" dirty="0"/>
              <a:t> </a:t>
            </a:r>
            <a:r>
              <a:rPr lang="ru-RU" sz="2200" dirty="0" err="1"/>
              <a:t>викликається</a:t>
            </a:r>
            <a:r>
              <a:rPr lang="ru-RU" sz="2200" dirty="0"/>
              <a:t> код </a:t>
            </a:r>
            <a:r>
              <a:rPr lang="ru-RU" sz="2200" dirty="0" err="1"/>
              <a:t>сериализации</a:t>
            </a:r>
            <a:r>
              <a:rPr lang="ru-RU" sz="2200" dirty="0"/>
              <a:t>, в </a:t>
            </a:r>
            <a:r>
              <a:rPr lang="ru-RU" sz="2200" dirty="0" err="1"/>
              <a:t>результаті</a:t>
            </a:r>
            <a:r>
              <a:rPr lang="ru-RU" sz="2200" dirty="0"/>
              <a:t> </a:t>
            </a:r>
            <a:r>
              <a:rPr lang="ru-RU" sz="2200" dirty="0" err="1"/>
              <a:t>виходить</a:t>
            </a:r>
            <a:r>
              <a:rPr lang="ru-RU" sz="2200" dirty="0"/>
              <a:t>, </a:t>
            </a:r>
            <a:r>
              <a:rPr lang="ru-RU" sz="2200" dirty="0" err="1"/>
              <a:t>наприклад</a:t>
            </a:r>
            <a:r>
              <a:rPr lang="ru-RU" sz="2200" dirty="0"/>
              <a:t>, XML-документ</a:t>
            </a:r>
          </a:p>
        </p:txBody>
      </p:sp>
    </p:spTree>
    <p:extLst>
      <p:ext uri="{BB962C8B-B14F-4D97-AF65-F5344CB8AC3E}">
        <p14:creationId xmlns:p14="http://schemas.microsoft.com/office/powerpoint/2010/main" val="11529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82916"/>
            <a:ext cx="89611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Практично будь-</a:t>
            </a:r>
            <a:r>
              <a:rPr lang="ru-RU" sz="2200" dirty="0" err="1"/>
              <a:t>який</a:t>
            </a:r>
            <a:r>
              <a:rPr lang="ru-RU" sz="2200" dirty="0"/>
              <a:t> тип </a:t>
            </a:r>
            <a:r>
              <a:rPr lang="ru-RU" sz="2200" dirty="0" err="1"/>
              <a:t>об'єкта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збережений</a:t>
            </a:r>
            <a:r>
              <a:rPr lang="ru-RU" sz="2200" dirty="0"/>
              <a:t> на диску в будь-</a:t>
            </a:r>
            <a:r>
              <a:rPr lang="ru-RU" sz="2200" dirty="0" err="1"/>
              <a:t>який</a:t>
            </a:r>
            <a:r>
              <a:rPr lang="ru-RU" sz="2200" dirty="0"/>
              <a:t> момент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/>
              <a:t>життя</a:t>
            </a:r>
            <a:r>
              <a:rPr lang="ru-RU" sz="2200" dirty="0"/>
              <a:t>, а </a:t>
            </a:r>
            <a:r>
              <a:rPr lang="ru-RU" sz="2200" dirty="0" err="1"/>
              <a:t>пізніше</a:t>
            </a:r>
            <a:r>
              <a:rPr lang="ru-RU" sz="2200" dirty="0"/>
              <a:t> </a:t>
            </a:r>
            <a:r>
              <a:rPr lang="ru-RU" sz="2200" dirty="0" err="1"/>
              <a:t>прочитаний</a:t>
            </a:r>
            <a:r>
              <a:rPr lang="ru-RU" sz="2200" dirty="0"/>
              <a:t> з диска. Для </a:t>
            </a:r>
            <a:r>
              <a:rPr lang="ru-RU" sz="2200" dirty="0" err="1"/>
              <a:t>цього</a:t>
            </a:r>
            <a:r>
              <a:rPr lang="ru-RU" sz="2200" dirty="0"/>
              <a:t> є модуль </a:t>
            </a:r>
            <a:r>
              <a:rPr lang="ru-RU" sz="2200" b="1" dirty="0" err="1">
                <a:solidFill>
                  <a:srgbClr val="0000CC"/>
                </a:solidFill>
              </a:rPr>
              <a:t>pickle</a:t>
            </a:r>
            <a:r>
              <a:rPr lang="ru-RU" sz="2200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490208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Цей</a:t>
            </a:r>
            <a:r>
              <a:rPr lang="ru-RU" sz="2200" dirty="0"/>
              <a:t> модуль </a:t>
            </a:r>
            <a:r>
              <a:rPr lang="ru-RU" sz="2200" dirty="0" err="1"/>
              <a:t>надає</a:t>
            </a:r>
            <a:r>
              <a:rPr lang="ru-RU" sz="2200" dirty="0"/>
              <a:t> два </a:t>
            </a:r>
            <a:r>
              <a:rPr lang="ru-RU" sz="2200" dirty="0" err="1"/>
              <a:t>методи</a:t>
            </a:r>
            <a:r>
              <a:rPr lang="ru-RU" sz="2200" dirty="0" smtClean="0"/>
              <a:t>:</a:t>
            </a:r>
          </a:p>
          <a:p>
            <a:endParaRPr lang="ru-RU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200" b="1" dirty="0"/>
              <a:t>dump (</a:t>
            </a:r>
            <a:r>
              <a:rPr lang="en-GB" sz="2200" b="1" dirty="0" err="1"/>
              <a:t>obj</a:t>
            </a:r>
            <a:r>
              <a:rPr lang="en-GB" sz="2200" b="1" dirty="0"/>
              <a:t>, file): </a:t>
            </a:r>
            <a:r>
              <a:rPr lang="ru-RU" sz="2200" dirty="0" err="1"/>
              <a:t>записує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 </a:t>
            </a:r>
            <a:r>
              <a:rPr lang="en-GB" sz="2200" dirty="0" err="1"/>
              <a:t>obj</a:t>
            </a:r>
            <a:r>
              <a:rPr lang="en-GB" sz="2200" dirty="0"/>
              <a:t> </a:t>
            </a:r>
            <a:r>
              <a:rPr lang="ru-RU" sz="2200" dirty="0"/>
              <a:t>в </a:t>
            </a:r>
            <a:r>
              <a:rPr lang="ru-RU" sz="2200" dirty="0" err="1"/>
              <a:t>бінарний</a:t>
            </a:r>
            <a:r>
              <a:rPr lang="ru-RU" sz="2200" dirty="0"/>
              <a:t> файл </a:t>
            </a:r>
            <a:r>
              <a:rPr lang="en-GB" sz="2200" dirty="0"/>
              <a:t>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200" b="1" dirty="0"/>
              <a:t>load (file): </a:t>
            </a:r>
            <a:r>
              <a:rPr lang="ru-RU" sz="2200" dirty="0" err="1"/>
              <a:t>зчитує</a:t>
            </a:r>
            <a:r>
              <a:rPr lang="ru-RU" sz="2200" dirty="0"/>
              <a:t> </a:t>
            </a:r>
            <a:r>
              <a:rPr lang="ru-RU" sz="2200" dirty="0" err="1"/>
              <a:t>дані</a:t>
            </a:r>
            <a:r>
              <a:rPr lang="ru-RU" sz="2200" dirty="0"/>
              <a:t> з </a:t>
            </a:r>
            <a:r>
              <a:rPr lang="ru-RU" sz="2200" dirty="0" err="1"/>
              <a:t>бінарного</a:t>
            </a:r>
            <a:r>
              <a:rPr lang="ru-RU" sz="2200" dirty="0"/>
              <a:t> файлу в </a:t>
            </a:r>
            <a:r>
              <a:rPr lang="ru-RU" sz="2200" dirty="0" err="1" smtClean="0"/>
              <a:t>об'єкт</a:t>
            </a:r>
            <a:endParaRPr lang="ru-RU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200" dirty="0"/>
          </a:p>
          <a:p>
            <a:r>
              <a:rPr lang="ru-RU" sz="2200" dirty="0"/>
              <a:t>При </a:t>
            </a:r>
            <a:r>
              <a:rPr lang="ru-RU" sz="2200" dirty="0" err="1"/>
              <a:t>відкритті</a:t>
            </a:r>
            <a:r>
              <a:rPr lang="ru-RU" sz="2200" dirty="0"/>
              <a:t> </a:t>
            </a:r>
            <a:r>
              <a:rPr lang="ru-RU" sz="2200" dirty="0" err="1"/>
              <a:t>бінарного</a:t>
            </a:r>
            <a:r>
              <a:rPr lang="ru-RU" sz="2200" dirty="0"/>
              <a:t> файлу на </a:t>
            </a:r>
            <a:r>
              <a:rPr lang="ru-RU" sz="2200" dirty="0" err="1"/>
              <a:t>читання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запис</a:t>
            </a:r>
            <a:r>
              <a:rPr lang="ru-RU" sz="2200" dirty="0"/>
              <a:t> треба </a:t>
            </a:r>
            <a:r>
              <a:rPr lang="ru-RU" sz="2200" dirty="0" err="1"/>
              <a:t>застосовувати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режим "</a:t>
            </a:r>
            <a:r>
              <a:rPr lang="en-GB" sz="2200" b="1" dirty="0">
                <a:solidFill>
                  <a:srgbClr val="0000CC"/>
                </a:solidFill>
              </a:rPr>
              <a:t>b" </a:t>
            </a:r>
            <a:r>
              <a:rPr lang="ru-RU" sz="2200" b="1" dirty="0" smtClean="0">
                <a:solidFill>
                  <a:srgbClr val="0000CC"/>
                </a:solidFill>
              </a:rPr>
              <a:t>в </a:t>
            </a:r>
            <a:r>
              <a:rPr lang="ru-RU" sz="2200" b="1" dirty="0" err="1" smtClean="0">
                <a:solidFill>
                  <a:srgbClr val="0000CC"/>
                </a:solidFill>
              </a:rPr>
              <a:t>доповнення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до режиму </a:t>
            </a:r>
            <a:r>
              <a:rPr lang="ru-RU" sz="2200" b="1" dirty="0" err="1">
                <a:solidFill>
                  <a:srgbClr val="0000CC"/>
                </a:solidFill>
              </a:rPr>
              <a:t>запису</a:t>
            </a:r>
            <a:r>
              <a:rPr lang="ru-RU" sz="2200" b="1" dirty="0">
                <a:solidFill>
                  <a:srgbClr val="0000CC"/>
                </a:solidFill>
              </a:rPr>
              <a:t> ("</a:t>
            </a:r>
            <a:r>
              <a:rPr lang="en-GB" sz="2200" b="1" dirty="0">
                <a:solidFill>
                  <a:srgbClr val="0000CC"/>
                </a:solidFill>
              </a:rPr>
              <a:t>w") </a:t>
            </a:r>
            <a:r>
              <a:rPr lang="ru-RU" sz="2200" b="1" dirty="0" err="1">
                <a:solidFill>
                  <a:srgbClr val="0000CC"/>
                </a:solidFill>
              </a:rPr>
              <a:t>або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читання</a:t>
            </a:r>
            <a:r>
              <a:rPr lang="ru-RU" sz="2200" b="1" dirty="0">
                <a:solidFill>
                  <a:srgbClr val="0000CC"/>
                </a:solidFill>
              </a:rPr>
              <a:t> ("</a:t>
            </a:r>
            <a:r>
              <a:rPr lang="en-GB" sz="2200" b="1" dirty="0">
                <a:solidFill>
                  <a:srgbClr val="0000CC"/>
                </a:solidFill>
              </a:rPr>
              <a:t>r").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0571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Модуль  </a:t>
            </a:r>
            <a:r>
              <a:rPr lang="ru-RU" sz="3600" b="1" dirty="0" err="1"/>
              <a:t>pickle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093221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Читання</a:t>
            </a:r>
            <a:r>
              <a:rPr lang="ru-RU" sz="3600" b="1" dirty="0" smtClean="0"/>
              <a:t> і </a:t>
            </a:r>
            <a:r>
              <a:rPr lang="ru-RU" sz="3600" b="1" dirty="0" err="1" smtClean="0"/>
              <a:t>розконсервування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даних</a:t>
            </a:r>
            <a:r>
              <a:rPr lang="ru-RU" sz="3600" b="1" dirty="0" smtClean="0"/>
              <a:t> з файлу</a:t>
            </a:r>
            <a:endParaRPr lang="ru-RU" sz="3600" b="1" i="0" dirty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2542" y="1214403"/>
            <a:ext cx="87641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Функции модуля </a:t>
            </a:r>
            <a:r>
              <a:rPr lang="ru-RU" sz="2200" b="1" dirty="0" err="1" smtClean="0"/>
              <a:t>pickle</a:t>
            </a:r>
            <a:endParaRPr lang="ru-RU" sz="22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16340"/>
              </p:ext>
            </p:extLst>
          </p:nvPr>
        </p:nvGraphicFramePr>
        <p:xfrm>
          <a:off x="140677" y="1755285"/>
          <a:ext cx="9144000" cy="2868726"/>
        </p:xfrm>
        <a:graphic>
          <a:graphicData uri="http://schemas.openxmlformats.org/drawingml/2006/table">
            <a:tbl>
              <a:tblPr/>
              <a:tblGrid>
                <a:gridCol w="2630658"/>
                <a:gridCol w="6513342"/>
              </a:tblGrid>
              <a:tr h="2486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1" dirty="0">
                          <a:effectLst/>
                        </a:rPr>
                        <a:t>Режим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1" dirty="0" err="1" smtClean="0">
                          <a:effectLst/>
                        </a:rPr>
                        <a:t>Опис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fontAlgn="t"/>
                      <a:r>
                        <a:rPr lang="en-GB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dump(</a:t>
                      </a:r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</a:t>
                      </a:r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uk-UA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є</a:t>
                      </a:r>
                      <a:r>
                        <a:rPr lang="ru-R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кт</a:t>
                      </a:r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файл</a:t>
                      </a:r>
                      <a:r>
                        <a:rPr lang="en-GB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Пише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законсервовану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версію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об'єкта</a:t>
                      </a:r>
                      <a:r>
                        <a:rPr lang="ru-RU" sz="2200" dirty="0" smtClean="0">
                          <a:effectLst/>
                        </a:rPr>
                        <a:t> в файл.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параметр </a:t>
                      </a:r>
                      <a:r>
                        <a:rPr lang="en-GB" sz="2200" dirty="0" smtClean="0">
                          <a:effectLst/>
                        </a:rPr>
                        <a:t>bin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True, </a:t>
                      </a:r>
                      <a:r>
                        <a:rPr lang="ru-RU" sz="2200" dirty="0" err="1" smtClean="0">
                          <a:effectLst/>
                        </a:rPr>
                        <a:t>об'єкт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записується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двійковому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форматі</a:t>
                      </a:r>
                      <a:r>
                        <a:rPr lang="ru-RU" sz="2200" dirty="0" smtClean="0">
                          <a:effectLst/>
                        </a:rPr>
                        <a:t>, а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 - </a:t>
                      </a:r>
                      <a:r>
                        <a:rPr lang="ru-RU" sz="2200" dirty="0" smtClean="0">
                          <a:effectLst/>
                        </a:rPr>
                        <a:t>в </a:t>
                      </a:r>
                      <a:r>
                        <a:rPr lang="ru-RU" sz="2200" dirty="0" err="1" smtClean="0">
                          <a:effectLst/>
                        </a:rPr>
                        <a:t>менш</a:t>
                      </a:r>
                      <a:r>
                        <a:rPr lang="ru-RU" sz="2200" dirty="0" smtClean="0">
                          <a:effectLst/>
                        </a:rPr>
                        <a:t> практичному, але </a:t>
                      </a:r>
                      <a:r>
                        <a:rPr lang="ru-RU" sz="2200" dirty="0" err="1" smtClean="0">
                          <a:effectLst/>
                        </a:rPr>
                        <a:t>більш</a:t>
                      </a:r>
                      <a:r>
                        <a:rPr lang="ru-RU" sz="2200" dirty="0" smtClean="0">
                          <a:effectLst/>
                        </a:rPr>
                        <a:t> легкому для </a:t>
                      </a:r>
                      <a:r>
                        <a:rPr lang="ru-RU" sz="2200" dirty="0" err="1" smtClean="0">
                          <a:effectLst/>
                        </a:rPr>
                        <a:t>читання</a:t>
                      </a:r>
                      <a:r>
                        <a:rPr lang="ru-RU" sz="2200" dirty="0" smtClean="0">
                          <a:effectLst/>
                        </a:rPr>
                        <a:t> текстовому </a:t>
                      </a:r>
                      <a:r>
                        <a:rPr lang="ru-RU" sz="2200" dirty="0" err="1" smtClean="0">
                          <a:effectLst/>
                        </a:rPr>
                        <a:t>форматі</a:t>
                      </a:r>
                      <a:r>
                        <a:rPr lang="ru-RU" sz="2200" dirty="0" smtClean="0">
                          <a:effectLst/>
                        </a:rPr>
                        <a:t>. За </a:t>
                      </a:r>
                      <a:r>
                        <a:rPr lang="ru-RU" sz="2200" dirty="0" err="1" smtClean="0">
                          <a:effectLst/>
                        </a:rPr>
                        <a:t>замовчуванням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bin = False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fontAlgn="t"/>
                      <a:r>
                        <a:rPr lang="en-GB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load(</a:t>
                      </a:r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файл)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Розшифровує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черговий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консервований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об'єкт</a:t>
                      </a:r>
                      <a:r>
                        <a:rPr lang="ru-RU" sz="2200" dirty="0" smtClean="0">
                          <a:effectLst/>
                        </a:rPr>
                        <a:t> з файлу і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його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52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Режими</a:t>
            </a:r>
            <a:r>
              <a:rPr lang="ru-RU" sz="3600" b="1" dirty="0" smtClean="0"/>
              <a:t> доступу до </a:t>
            </a:r>
            <a:r>
              <a:rPr lang="ru-RU" sz="3600" b="1" dirty="0" err="1" smtClean="0"/>
              <a:t>бінарних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файлів</a:t>
            </a:r>
            <a:endParaRPr lang="ru-RU" sz="3600" b="1" i="0" dirty="0"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1508"/>
              </p:ext>
            </p:extLst>
          </p:nvPr>
        </p:nvGraphicFramePr>
        <p:xfrm>
          <a:off x="0" y="925291"/>
          <a:ext cx="9144000" cy="4890913"/>
        </p:xfrm>
        <a:graphic>
          <a:graphicData uri="http://schemas.openxmlformats.org/drawingml/2006/table">
            <a:tbl>
              <a:tblPr/>
              <a:tblGrid>
                <a:gridCol w="1139483"/>
                <a:gridCol w="8004517"/>
              </a:tblGrid>
              <a:tr h="2486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1" dirty="0">
                          <a:effectLst/>
                        </a:rPr>
                        <a:t>Режим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1" dirty="0" err="1" smtClean="0">
                          <a:effectLst/>
                        </a:rPr>
                        <a:t>Опис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rb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Читання</a:t>
                      </a:r>
                      <a:r>
                        <a:rPr lang="ru-RU" sz="2200" dirty="0" smtClean="0">
                          <a:effectLst/>
                        </a:rPr>
                        <a:t> з </a:t>
                      </a:r>
                      <a:r>
                        <a:rPr lang="ru-RU" sz="2200" dirty="0" err="1" smtClean="0">
                          <a:effectLst/>
                        </a:rPr>
                        <a:t>бінарного</a:t>
                      </a:r>
                      <a:r>
                        <a:rPr lang="ru-RU" sz="2200" dirty="0" smtClean="0">
                          <a:effectLst/>
                        </a:rPr>
                        <a:t> файлу.</a:t>
                      </a:r>
                      <a:r>
                        <a:rPr lang="ru-RU" sz="2200" baseline="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не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Python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повідомить</a:t>
                      </a:r>
                      <a:r>
                        <a:rPr lang="ru-RU" sz="2200" dirty="0" smtClean="0">
                          <a:effectLst/>
                        </a:rPr>
                        <a:t> про </a:t>
                      </a:r>
                      <a:r>
                        <a:rPr lang="ru-RU" sz="2200" dirty="0" err="1" smtClean="0">
                          <a:effectLst/>
                        </a:rPr>
                        <a:t>помилку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wb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Запис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файл.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його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вміст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замінено</a:t>
                      </a:r>
                      <a:r>
                        <a:rPr lang="ru-RU" sz="2200" dirty="0" smtClean="0">
                          <a:effectLst/>
                        </a:rPr>
                        <a:t>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не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він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створений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аb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Доповнення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бінарного</a:t>
                      </a:r>
                      <a:r>
                        <a:rPr lang="ru-RU" sz="2200" dirty="0" smtClean="0">
                          <a:effectLst/>
                        </a:rPr>
                        <a:t> файлу.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нові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дані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будуть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дописані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кінець</a:t>
                      </a:r>
                      <a:r>
                        <a:rPr lang="ru-RU" sz="2200" dirty="0" smtClean="0">
                          <a:effectLst/>
                        </a:rPr>
                        <a:t>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не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він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створений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fontAlgn="t"/>
                      <a:r>
                        <a:rPr lang="en-GB" sz="2200" dirty="0" err="1" smtClean="0">
                          <a:effectLst/>
                        </a:rPr>
                        <a:t>rb</a:t>
                      </a:r>
                      <a:r>
                        <a:rPr lang="en-GB" sz="2200" dirty="0" smtClean="0">
                          <a:effectLst/>
                        </a:rPr>
                        <a:t>+</a:t>
                      </a:r>
                      <a:endParaRPr lang="en-GB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Читання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запис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файл.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не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Python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повідомить</a:t>
                      </a:r>
                      <a:r>
                        <a:rPr lang="ru-RU" sz="2200" dirty="0" smtClean="0">
                          <a:effectLst/>
                        </a:rPr>
                        <a:t> про </a:t>
                      </a:r>
                      <a:r>
                        <a:rPr lang="ru-RU" sz="2200" dirty="0" err="1" smtClean="0">
                          <a:effectLst/>
                        </a:rPr>
                        <a:t>помилку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4477">
                <a:tc>
                  <a:txBody>
                    <a:bodyPr/>
                    <a:lstStyle/>
                    <a:p>
                      <a:pPr fontAlgn="t"/>
                      <a:r>
                        <a:rPr lang="en-GB" sz="2200" dirty="0" err="1" smtClean="0">
                          <a:effectLst/>
                        </a:rPr>
                        <a:t>wb</a:t>
                      </a:r>
                      <a:r>
                        <a:rPr lang="en-GB" sz="2200" dirty="0" smtClean="0">
                          <a:effectLst/>
                        </a:rPr>
                        <a:t>+</a:t>
                      </a:r>
                      <a:endParaRPr lang="en-GB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Запис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читання</a:t>
                      </a:r>
                      <a:r>
                        <a:rPr lang="ru-RU" sz="2200" dirty="0" smtClean="0">
                          <a:effectLst/>
                        </a:rPr>
                        <a:t> з </a:t>
                      </a:r>
                      <a:r>
                        <a:rPr lang="ru-RU" sz="2200" dirty="0" err="1" smtClean="0">
                          <a:effectLst/>
                        </a:rPr>
                        <a:t>бінарного</a:t>
                      </a:r>
                      <a:r>
                        <a:rPr lang="ru-RU" sz="2200" dirty="0" smtClean="0">
                          <a:effectLst/>
                        </a:rPr>
                        <a:t> файлу.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його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вміст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замінено</a:t>
                      </a:r>
                      <a:r>
                        <a:rPr lang="ru-RU" sz="2200" dirty="0" smtClean="0">
                          <a:effectLst/>
                        </a:rPr>
                        <a:t>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не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він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створений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8106"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smtClean="0">
                          <a:effectLst/>
                        </a:rPr>
                        <a:t>а</a:t>
                      </a:r>
                      <a:r>
                        <a:rPr lang="en-GB" sz="2200" dirty="0">
                          <a:effectLst/>
                        </a:rPr>
                        <a:t>b</a:t>
                      </a:r>
                      <a:r>
                        <a:rPr lang="en-GB" sz="2200" dirty="0" smtClean="0">
                          <a:effectLst/>
                        </a:rPr>
                        <a:t>+</a:t>
                      </a:r>
                      <a:endParaRPr lang="en-GB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smtClean="0">
                          <a:effectLst/>
                        </a:rPr>
                        <a:t>До </a:t>
                      </a:r>
                      <a:r>
                        <a:rPr lang="ru-RU" sz="2200" dirty="0" err="1" smtClean="0">
                          <a:effectLst/>
                        </a:rPr>
                        <a:t>запис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читання</a:t>
                      </a:r>
                      <a:r>
                        <a:rPr lang="ru-RU" sz="2200" dirty="0" smtClean="0">
                          <a:effectLst/>
                        </a:rPr>
                        <a:t> з </a:t>
                      </a:r>
                      <a:r>
                        <a:rPr lang="ru-RU" sz="2200" dirty="0" err="1" smtClean="0">
                          <a:effectLst/>
                        </a:rPr>
                        <a:t>бінарного</a:t>
                      </a:r>
                      <a:r>
                        <a:rPr lang="ru-RU" sz="2200" dirty="0" smtClean="0">
                          <a:effectLst/>
                        </a:rPr>
                        <a:t> файлу.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нові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дані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будуть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дописані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кінець</a:t>
                      </a:r>
                      <a:r>
                        <a:rPr lang="ru-RU" sz="2200" dirty="0" smtClean="0">
                          <a:effectLst/>
                        </a:rPr>
                        <a:t>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не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він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створений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37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5110"/>
            <a:ext cx="8637563" cy="383215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916" y="0"/>
            <a:ext cx="9092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Консервування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даних</a:t>
            </a:r>
            <a:r>
              <a:rPr lang="ru-RU" sz="3600" b="1" dirty="0" smtClean="0"/>
              <a:t> і </a:t>
            </a:r>
            <a:r>
              <a:rPr lang="ru-RU" sz="3600" b="1" dirty="0" err="1" smtClean="0"/>
              <a:t>запис</a:t>
            </a:r>
            <a:r>
              <a:rPr lang="ru-RU" sz="3600" b="1" dirty="0" smtClean="0"/>
              <a:t> у файл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521" y="4767262"/>
            <a:ext cx="5488597" cy="1657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16" y="5164967"/>
            <a:ext cx="3393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Створений бінарний файл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572756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Читання</a:t>
            </a:r>
            <a:r>
              <a:rPr lang="ru-RU" sz="3600" b="1" dirty="0" smtClean="0"/>
              <a:t> і </a:t>
            </a:r>
            <a:r>
              <a:rPr lang="ru-RU" sz="3600" b="1" dirty="0" err="1" smtClean="0"/>
              <a:t>розконсервування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даних</a:t>
            </a:r>
            <a:r>
              <a:rPr lang="ru-RU" sz="3600" b="1" dirty="0" smtClean="0"/>
              <a:t> з файлу</a:t>
            </a:r>
            <a:endParaRPr lang="ru-RU" sz="3600" b="1" i="0" dirty="0"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4" y="1648102"/>
            <a:ext cx="8071075" cy="2580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1100367"/>
            <a:ext cx="888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Завантаження (</a:t>
            </a:r>
            <a:r>
              <a:rPr lang="en-US" dirty="0" smtClean="0"/>
              <a:t>load</a:t>
            </a:r>
            <a:r>
              <a:rPr lang="uk-UA" dirty="0" smtClean="0"/>
              <a:t>) даних з бінарного </a:t>
            </a:r>
            <a:r>
              <a:rPr lang="uk-UA" dirty="0" err="1" smtClean="0"/>
              <a:t>файла</a:t>
            </a:r>
            <a:r>
              <a:rPr lang="uk-UA" dirty="0" smtClean="0"/>
              <a:t> в оперативну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ять в спискові структури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852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14" y="1561700"/>
            <a:ext cx="4102786" cy="12940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5" y="4692087"/>
            <a:ext cx="3781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68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26" y="3812345"/>
            <a:ext cx="6010389" cy="18147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9" y="1076689"/>
            <a:ext cx="5996758" cy="25527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82" y="-69442"/>
            <a:ext cx="9163082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0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300" b="1" dirty="0" smtClean="0"/>
              <a:t>Модуль </a:t>
            </a:r>
            <a:r>
              <a:rPr lang="en-US" sz="3300" b="1" dirty="0" smtClean="0"/>
              <a:t>shelve: </a:t>
            </a:r>
            <a:r>
              <a:rPr lang="uk-UA" sz="3300" b="1" dirty="0" smtClean="0"/>
              <a:t>п</a:t>
            </a:r>
            <a:r>
              <a:rPr lang="ru-RU" sz="3300" b="1" dirty="0" err="1" smtClean="0"/>
              <a:t>олиця</a:t>
            </a:r>
            <a:r>
              <a:rPr lang="ru-RU" sz="3300" b="1" dirty="0" smtClean="0"/>
              <a:t> </a:t>
            </a:r>
            <a:r>
              <a:rPr lang="ru-RU" sz="3300" b="1" dirty="0"/>
              <a:t>для </a:t>
            </a:r>
            <a:r>
              <a:rPr lang="ru-RU" sz="3300" b="1" dirty="0" err="1"/>
              <a:t>зберігання</a:t>
            </a:r>
            <a:r>
              <a:rPr lang="ru-RU" sz="3300" b="1" dirty="0"/>
              <a:t> </a:t>
            </a:r>
            <a:r>
              <a:rPr lang="ru-RU" sz="3300" b="1" dirty="0" err="1"/>
              <a:t>даних</a:t>
            </a:r>
            <a:endParaRPr lang="ru-RU" sz="33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" y="2658794"/>
            <a:ext cx="8904849" cy="2771335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504"/>
            <a:ext cx="9144000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8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4850" y="149442"/>
            <a:ext cx="5588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Режими</a:t>
            </a:r>
            <a:r>
              <a:rPr lang="ru-RU" sz="3600" b="1" dirty="0" smtClean="0"/>
              <a:t> доступу до </a:t>
            </a:r>
            <a:r>
              <a:rPr lang="ru-RU" sz="3600" b="1" dirty="0" err="1" smtClean="0"/>
              <a:t>полиці</a:t>
            </a:r>
            <a:endParaRPr lang="ru-RU" sz="3600" b="1" i="0" dirty="0">
              <a:effectLst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43301"/>
              </p:ext>
            </p:extLst>
          </p:nvPr>
        </p:nvGraphicFramePr>
        <p:xfrm>
          <a:off x="98474" y="1431728"/>
          <a:ext cx="9045526" cy="3328330"/>
        </p:xfrm>
        <a:graphic>
          <a:graphicData uri="http://schemas.openxmlformats.org/drawingml/2006/table">
            <a:tbl>
              <a:tblPr/>
              <a:tblGrid>
                <a:gridCol w="1015882"/>
                <a:gridCol w="8029644"/>
              </a:tblGrid>
              <a:tr h="2486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1" dirty="0">
                          <a:effectLst/>
                        </a:rPr>
                        <a:t>Режим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1" dirty="0" err="1" smtClean="0">
                          <a:effectLst/>
                        </a:rPr>
                        <a:t>Опис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dirty="0" smtClean="0">
                          <a:effectLst/>
                        </a:rPr>
                        <a:t>c</a:t>
                      </a:r>
                      <a:endParaRPr lang="ru-RU" sz="2200" b="1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Відкриття</a:t>
                      </a:r>
                      <a:r>
                        <a:rPr lang="ru-RU" sz="2200" dirty="0" smtClean="0">
                          <a:effectLst/>
                        </a:rPr>
                        <a:t> файлу на </a:t>
                      </a:r>
                      <a:r>
                        <a:rPr lang="ru-RU" sz="2200" dirty="0" err="1" smtClean="0">
                          <a:effectLst/>
                        </a:rPr>
                        <a:t>читання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запис</a:t>
                      </a:r>
                      <a:r>
                        <a:rPr lang="ru-RU" sz="2200" dirty="0" smtClean="0">
                          <a:effectLst/>
                        </a:rPr>
                        <a:t>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не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він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створений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dirty="0" smtClean="0">
                          <a:effectLst/>
                        </a:rPr>
                        <a:t>n</a:t>
                      </a:r>
                      <a:endParaRPr lang="ru-RU" sz="2200" b="1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Створення</a:t>
                      </a:r>
                      <a:r>
                        <a:rPr lang="ru-RU" sz="2200" dirty="0" smtClean="0">
                          <a:effectLst/>
                        </a:rPr>
                        <a:t> нового файлу для </a:t>
                      </a:r>
                      <a:r>
                        <a:rPr lang="ru-RU" sz="2200" dirty="0" err="1" smtClean="0">
                          <a:effectLst/>
                        </a:rPr>
                        <a:t>читання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запису</a:t>
                      </a:r>
                      <a:r>
                        <a:rPr lang="ru-RU" sz="2200" dirty="0" smtClean="0">
                          <a:effectLst/>
                        </a:rPr>
                        <a:t>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його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вміст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замінено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dirty="0" smtClean="0">
                          <a:effectLst/>
                        </a:rPr>
                        <a:t>r</a:t>
                      </a:r>
                      <a:endParaRPr lang="ru-RU" sz="2200" b="1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Створення</a:t>
                      </a:r>
                      <a:r>
                        <a:rPr lang="ru-RU" sz="2200" dirty="0" smtClean="0">
                          <a:effectLst/>
                        </a:rPr>
                        <a:t> нового файлу для </a:t>
                      </a:r>
                      <a:r>
                        <a:rPr lang="ru-RU" sz="2200" dirty="0" err="1" smtClean="0">
                          <a:effectLst/>
                        </a:rPr>
                        <a:t>читання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запису</a:t>
                      </a:r>
                      <a:r>
                        <a:rPr lang="ru-RU" sz="2200" dirty="0" smtClean="0">
                          <a:effectLst/>
                        </a:rPr>
                        <a:t>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його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вміст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замінено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dirty="0" smtClean="0">
                          <a:effectLst/>
                        </a:rPr>
                        <a:t>w</a:t>
                      </a:r>
                      <a:endParaRPr lang="ru-RU" sz="2200" b="1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200" dirty="0" err="1" smtClean="0">
                          <a:effectLst/>
                        </a:rPr>
                        <a:t>Запис</a:t>
                      </a:r>
                      <a:r>
                        <a:rPr lang="ru-RU" sz="2200" dirty="0" smtClean="0">
                          <a:effectLst/>
                        </a:rPr>
                        <a:t> в файл.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файл не </a:t>
                      </a:r>
                      <a:r>
                        <a:rPr lang="ru-RU" sz="2200" dirty="0" err="1" smtClean="0">
                          <a:effectLst/>
                        </a:rPr>
                        <a:t>існує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Python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повідомить</a:t>
                      </a:r>
                      <a:r>
                        <a:rPr lang="ru-RU" sz="2200" dirty="0" smtClean="0">
                          <a:effectLst/>
                        </a:rPr>
                        <a:t> про </a:t>
                      </a:r>
                      <a:r>
                        <a:rPr lang="ru-RU" sz="2200" dirty="0" err="1" smtClean="0">
                          <a:effectLst/>
                        </a:rPr>
                        <a:t>помилку</a:t>
                      </a:r>
                      <a:endParaRPr lang="ru-RU" sz="2200" dirty="0">
                        <a:effectLst/>
                      </a:endParaRPr>
                    </a:p>
                  </a:txBody>
                  <a:tcPr marL="62162" marR="62162" marT="31081" marB="310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90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файлів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1875602"/>
            <a:ext cx="91439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Файл є </a:t>
            </a:r>
            <a:r>
              <a:rPr lang="ru-RU" sz="2200" dirty="0" err="1"/>
              <a:t>найменшою</a:t>
            </a:r>
            <a:r>
              <a:rPr lang="ru-RU" sz="2200" dirty="0"/>
              <a:t> </a:t>
            </a:r>
            <a:r>
              <a:rPr lang="ru-RU" sz="2200" dirty="0" err="1"/>
              <a:t>одиницею</a:t>
            </a:r>
            <a:r>
              <a:rPr lang="ru-RU" sz="2200" dirty="0"/>
              <a:t> </a:t>
            </a:r>
            <a:r>
              <a:rPr lang="ru-RU" sz="2200" dirty="0" err="1"/>
              <a:t>збереження</a:t>
            </a:r>
            <a:r>
              <a:rPr lang="ru-RU" sz="2200" dirty="0"/>
              <a:t> </a:t>
            </a:r>
            <a:r>
              <a:rPr lang="ru-RU" sz="2200" dirty="0" err="1"/>
              <a:t>інформації</a:t>
            </a:r>
            <a:r>
              <a:rPr lang="ru-RU" sz="2200" dirty="0"/>
              <a:t> на </a:t>
            </a:r>
            <a:r>
              <a:rPr lang="ru-RU" sz="2200" dirty="0" err="1"/>
              <a:t>носії</a:t>
            </a:r>
            <a:r>
              <a:rPr lang="ru-RU" sz="2200" dirty="0"/>
              <a:t>. Файл </a:t>
            </a:r>
            <a:r>
              <a:rPr lang="ru-RU" sz="2200" dirty="0" err="1"/>
              <a:t>має</a:t>
            </a:r>
            <a:endParaRPr lang="ru-RU" sz="2200" dirty="0"/>
          </a:p>
          <a:p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/>
              <a:t>ознаки</a:t>
            </a:r>
            <a:r>
              <a:rPr lang="ru-RU" sz="2200" dirty="0"/>
              <a:t>:</a:t>
            </a:r>
          </a:p>
          <a:p>
            <a:r>
              <a:rPr lang="ru-RU" sz="2200" dirty="0"/>
              <a:t>• </a:t>
            </a:r>
            <a:r>
              <a:rPr lang="ru-RU" sz="2200" dirty="0" err="1"/>
              <a:t>фіксоване</a:t>
            </a:r>
            <a:r>
              <a:rPr lang="ru-RU" sz="2200" dirty="0"/>
              <a:t> </a:t>
            </a:r>
            <a:r>
              <a:rPr lang="ru-RU" sz="2200" dirty="0" err="1"/>
              <a:t>ім'я</a:t>
            </a:r>
            <a:r>
              <a:rPr lang="ru-RU" sz="2200" dirty="0"/>
              <a:t> (</a:t>
            </a:r>
            <a:r>
              <a:rPr lang="ru-RU" sz="2200" dirty="0" err="1"/>
              <a:t>назва</a:t>
            </a:r>
            <a:r>
              <a:rPr lang="ru-RU" sz="2200" dirty="0"/>
              <a:t> файла) – </a:t>
            </a:r>
            <a:r>
              <a:rPr lang="ru-RU" sz="2200" dirty="0" err="1"/>
              <a:t>послідовність</a:t>
            </a:r>
            <a:r>
              <a:rPr lang="ru-RU" sz="2200" dirty="0"/>
              <a:t> </a:t>
            </a:r>
            <a:r>
              <a:rPr lang="ru-RU" sz="2200" dirty="0" err="1"/>
              <a:t>символів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однозначно</a:t>
            </a:r>
          </a:p>
          <a:p>
            <a:r>
              <a:rPr lang="ru-RU" sz="2200" dirty="0" err="1"/>
              <a:t>характеризує</a:t>
            </a:r>
            <a:r>
              <a:rPr lang="ru-RU" sz="2200" dirty="0"/>
              <a:t> файл;</a:t>
            </a:r>
          </a:p>
          <a:p>
            <a:r>
              <a:rPr lang="ru-RU" sz="2200" dirty="0"/>
              <a:t>• </a:t>
            </a:r>
            <a:r>
              <a:rPr lang="ru-RU" sz="2200" dirty="0" err="1"/>
              <a:t>певне</a:t>
            </a:r>
            <a:r>
              <a:rPr lang="ru-RU" sz="2200" dirty="0"/>
              <a:t> </a:t>
            </a:r>
            <a:r>
              <a:rPr lang="ru-RU" sz="2200" dirty="0" err="1"/>
              <a:t>логічне</a:t>
            </a:r>
            <a:r>
              <a:rPr lang="ru-RU" sz="2200" dirty="0"/>
              <a:t> </a:t>
            </a:r>
            <a:r>
              <a:rPr lang="ru-RU" sz="2200" dirty="0" err="1"/>
              <a:t>зображення</a:t>
            </a:r>
            <a:r>
              <a:rPr lang="ru-RU" sz="2200" dirty="0"/>
              <a:t> (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визначається</a:t>
            </a:r>
            <a:r>
              <a:rPr lang="ru-RU" sz="2200" dirty="0"/>
              <a:t> типом </a:t>
            </a:r>
            <a:r>
              <a:rPr lang="ru-RU" sz="2200" dirty="0" err="1"/>
              <a:t>інформації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endParaRPr lang="ru-RU" sz="2200" dirty="0"/>
          </a:p>
          <a:p>
            <a:r>
              <a:rPr lang="ru-RU" sz="2200" dirty="0" err="1"/>
              <a:t>міститься</a:t>
            </a:r>
            <a:r>
              <a:rPr lang="ru-RU" sz="2200" dirty="0"/>
              <a:t> у </a:t>
            </a:r>
            <a:r>
              <a:rPr lang="ru-RU" sz="2200" dirty="0" err="1"/>
              <a:t>файлі</a:t>
            </a:r>
            <a:r>
              <a:rPr lang="ru-RU" sz="2200" dirty="0"/>
              <a:t>) і </a:t>
            </a:r>
            <a:r>
              <a:rPr lang="ru-RU" sz="2200" dirty="0" err="1"/>
              <a:t>відповідні</a:t>
            </a:r>
            <a:r>
              <a:rPr lang="ru-RU" sz="2200" dirty="0"/>
              <a:t> </a:t>
            </a:r>
            <a:r>
              <a:rPr lang="ru-RU" sz="2200" dirty="0" err="1"/>
              <a:t>йому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 </a:t>
            </a:r>
            <a:r>
              <a:rPr lang="ru-RU" sz="2200" dirty="0" err="1"/>
              <a:t>читання</a:t>
            </a:r>
            <a:r>
              <a:rPr lang="ru-RU" sz="2200" dirty="0"/>
              <a:t>/</a:t>
            </a:r>
            <a:r>
              <a:rPr lang="ru-RU" sz="2200" dirty="0" err="1"/>
              <a:t>запису</a:t>
            </a:r>
            <a:r>
              <a:rPr lang="ru-RU" sz="2200" dirty="0"/>
              <a:t>;</a:t>
            </a:r>
          </a:p>
          <a:p>
            <a:r>
              <a:rPr lang="ru-RU" sz="2200" dirty="0"/>
              <a:t>• </a:t>
            </a:r>
            <a:r>
              <a:rPr lang="ru-RU" sz="2200" dirty="0" err="1"/>
              <a:t>розмір</a:t>
            </a:r>
            <a:r>
              <a:rPr lang="ru-RU" sz="2200" dirty="0"/>
              <a:t> файла (</a:t>
            </a:r>
            <a:r>
              <a:rPr lang="ru-RU" sz="2200" dirty="0" err="1"/>
              <a:t>характеризується</a:t>
            </a:r>
            <a:r>
              <a:rPr lang="ru-RU" sz="2200" dirty="0"/>
              <a:t> </a:t>
            </a:r>
            <a:r>
              <a:rPr lang="ru-RU" sz="2200" dirty="0" err="1"/>
              <a:t>розміром</a:t>
            </a:r>
            <a:r>
              <a:rPr lang="ru-RU" sz="2200" dirty="0"/>
              <a:t> </a:t>
            </a:r>
            <a:r>
              <a:rPr lang="uk-UA" sz="2200" dirty="0" smtClean="0"/>
              <a:t>даних</a:t>
            </a:r>
            <a:r>
              <a:rPr lang="ru-RU" sz="2200" dirty="0" smtClean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в </a:t>
            </a:r>
            <a:r>
              <a:rPr lang="ru-RU" sz="2200" dirty="0" err="1"/>
              <a:t>ньому</a:t>
            </a:r>
            <a:endParaRPr lang="ru-RU" sz="2200" dirty="0"/>
          </a:p>
          <a:p>
            <a:r>
              <a:rPr lang="ru-RU" sz="2200" dirty="0" err="1" smtClean="0"/>
              <a:t>містяться</a:t>
            </a:r>
            <a:r>
              <a:rPr lang="ru-RU" sz="2200" dirty="0" smtClean="0"/>
              <a:t>).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5100" y="979856"/>
            <a:ext cx="8978900" cy="769441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b="1" dirty="0"/>
              <a:t>Файл </a:t>
            </a:r>
            <a:r>
              <a:rPr lang="ru-RU" sz="2200" dirty="0"/>
              <a:t>(англ. </a:t>
            </a:r>
            <a:r>
              <a:rPr lang="en-GB" sz="2200" dirty="0"/>
              <a:t>file – </a:t>
            </a:r>
            <a:r>
              <a:rPr lang="ru-RU" sz="2200" dirty="0"/>
              <a:t>папка)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іменований</a:t>
            </a:r>
            <a:r>
              <a:rPr lang="ru-RU" sz="2200" dirty="0"/>
              <a:t> блок </a:t>
            </a:r>
            <a:r>
              <a:rPr lang="ru-RU" sz="2200" dirty="0" err="1"/>
              <a:t>інформації</a:t>
            </a:r>
            <a:r>
              <a:rPr lang="ru-RU" sz="2200" dirty="0"/>
              <a:t> (</a:t>
            </a:r>
            <a:r>
              <a:rPr lang="ru-RU" sz="2200" dirty="0" err="1"/>
              <a:t>послідовність</a:t>
            </a:r>
            <a:endParaRPr lang="ru-RU" sz="2200" dirty="0"/>
          </a:p>
          <a:p>
            <a:r>
              <a:rPr lang="ru-RU" sz="2200" dirty="0" err="1"/>
              <a:t>байтів</a:t>
            </a:r>
            <a:r>
              <a:rPr lang="ru-RU" sz="2200" dirty="0"/>
              <a:t>),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зберігається</a:t>
            </a:r>
            <a:r>
              <a:rPr lang="ru-RU" sz="2200" dirty="0"/>
              <a:t> на </a:t>
            </a:r>
            <a:r>
              <a:rPr lang="ru-RU" sz="2200" dirty="0" err="1"/>
              <a:t>носії</a:t>
            </a:r>
            <a:r>
              <a:rPr lang="ru-RU" sz="2200" dirty="0"/>
              <a:t> </a:t>
            </a:r>
            <a:r>
              <a:rPr lang="ru-RU" sz="2200" dirty="0" err="1"/>
              <a:t>інформації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58484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Оскільки</a:t>
            </a:r>
            <a:r>
              <a:rPr lang="ru-RU" sz="2200" dirty="0" smtClean="0"/>
              <a:t> </a:t>
            </a:r>
            <a:r>
              <a:rPr lang="ru-RU" sz="2200" dirty="0" err="1" smtClean="0"/>
              <a:t>полиця</a:t>
            </a:r>
            <a:r>
              <a:rPr lang="ru-RU" sz="2200" dirty="0" smtClean="0"/>
              <a:t> </a:t>
            </a:r>
            <a:r>
              <a:rPr lang="ru-RU" sz="2200" dirty="0" err="1"/>
              <a:t>працює</a:t>
            </a:r>
            <a:r>
              <a:rPr lang="ru-RU" sz="2200" dirty="0"/>
              <a:t> як словник, </a:t>
            </a:r>
            <a:r>
              <a:rPr lang="ru-RU" sz="2200" dirty="0" err="1" smtClean="0"/>
              <a:t>об'єкти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/>
              <a:t>законсервовані</a:t>
            </a:r>
            <a:r>
              <a:rPr lang="ru-RU" sz="2200" dirty="0"/>
              <a:t> в </a:t>
            </a:r>
            <a:r>
              <a:rPr lang="ru-RU" sz="2200" dirty="0" err="1" smtClean="0"/>
              <a:t>ній</a:t>
            </a:r>
            <a:r>
              <a:rPr lang="ru-RU" sz="2200" dirty="0" smtClean="0"/>
              <a:t>, </a:t>
            </a:r>
            <a:r>
              <a:rPr lang="ru-RU" sz="2200" dirty="0" err="1"/>
              <a:t>довільно</a:t>
            </a:r>
            <a:r>
              <a:rPr lang="ru-RU" sz="2200" dirty="0"/>
              <a:t> </a:t>
            </a:r>
            <a:r>
              <a:rPr lang="ru-RU" sz="2200" dirty="0" err="1"/>
              <a:t>доступні</a:t>
            </a:r>
            <a:r>
              <a:rPr lang="ru-RU" sz="2200" dirty="0"/>
              <a:t> по ключу.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42177"/>
            <a:ext cx="9143999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Витяг</a:t>
            </a:r>
            <a:r>
              <a:rPr lang="ru-RU" sz="3200" b="1" dirty="0"/>
              <a:t> </a:t>
            </a:r>
            <a:r>
              <a:rPr lang="ru-RU" sz="3200" b="1" dirty="0" err="1"/>
              <a:t>консервованих</a:t>
            </a:r>
            <a:r>
              <a:rPr lang="ru-RU" sz="3200" b="1" dirty="0"/>
              <a:t> </a:t>
            </a:r>
            <a:r>
              <a:rPr lang="ru-RU" sz="3200" b="1" dirty="0" err="1"/>
              <a:t>даних</a:t>
            </a:r>
            <a:r>
              <a:rPr lang="ru-RU" sz="3200" b="1" dirty="0"/>
              <a:t> через </a:t>
            </a:r>
            <a:r>
              <a:rPr lang="ru-RU" sz="3200" b="1" dirty="0" err="1"/>
              <a:t>інтерфейс</a:t>
            </a:r>
            <a:r>
              <a:rPr lang="ru-RU" sz="3200" b="1" dirty="0"/>
              <a:t> </a:t>
            </a:r>
            <a:r>
              <a:rPr lang="ru-RU" sz="3200" b="1" dirty="0" smtClean="0"/>
              <a:t>полки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827926"/>
            <a:ext cx="8680037" cy="1928148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71" y="4181548"/>
            <a:ext cx="7386678" cy="20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77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378"/>
            <a:ext cx="8308882" cy="593762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-42177"/>
            <a:ext cx="9143999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smtClean="0"/>
              <a:t>Приклад </a:t>
            </a:r>
            <a:r>
              <a:rPr lang="ru-RU" sz="3200" b="1" dirty="0" err="1" smtClean="0"/>
              <a:t>консервування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даних</a:t>
            </a:r>
            <a:r>
              <a:rPr lang="ru-RU" sz="3200" b="1" dirty="0" smtClean="0"/>
              <a:t> </a:t>
            </a:r>
            <a:r>
              <a:rPr lang="ru-RU" sz="3200" b="1" dirty="0"/>
              <a:t>через </a:t>
            </a:r>
            <a:r>
              <a:rPr lang="ru-RU" sz="3200" b="1" dirty="0" err="1"/>
              <a:t>інтерфейс</a:t>
            </a:r>
            <a:r>
              <a:rPr lang="ru-RU" sz="3200" b="1" dirty="0"/>
              <a:t> </a:t>
            </a:r>
            <a:r>
              <a:rPr lang="ru-RU" sz="3200" b="1" dirty="0" err="1" smtClean="0"/>
              <a:t>полиці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66022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87" y="4421562"/>
            <a:ext cx="7030518" cy="24364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44" y="963424"/>
            <a:ext cx="8192061" cy="3458138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0" y="-42177"/>
            <a:ext cx="9143999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smtClean="0"/>
              <a:t>Приклад </a:t>
            </a:r>
            <a:r>
              <a:rPr lang="ru-RU" sz="3200" b="1" dirty="0" err="1" smtClean="0"/>
              <a:t>розконсервування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даних</a:t>
            </a:r>
            <a:r>
              <a:rPr lang="ru-RU" sz="3200" b="1" dirty="0" smtClean="0"/>
              <a:t> </a:t>
            </a:r>
            <a:r>
              <a:rPr lang="ru-RU" sz="3200" b="1" dirty="0"/>
              <a:t>через </a:t>
            </a:r>
            <a:r>
              <a:rPr lang="ru-RU" sz="3200" b="1" dirty="0" err="1"/>
              <a:t>інтерфейс</a:t>
            </a:r>
            <a:r>
              <a:rPr lang="ru-RU" sz="3200" b="1" dirty="0"/>
              <a:t> </a:t>
            </a:r>
            <a:r>
              <a:rPr lang="ru-RU" sz="3200" b="1" dirty="0" err="1" smtClean="0"/>
              <a:t>полиці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665375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6838" y="-88617"/>
            <a:ext cx="1366838" cy="1079500"/>
          </a:xfrm>
          <a:prstGeom prst="rect">
            <a:avLst/>
          </a:prstGeom>
          <a:noFill/>
        </p:spPr>
      </p:pic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990883"/>
            <a:ext cx="914399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err="1"/>
              <a:t>Напишіть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яка </a:t>
            </a:r>
            <a:r>
              <a:rPr lang="ru-RU" dirty="0" err="1"/>
              <a:t>знаходить</a:t>
            </a:r>
            <a:r>
              <a:rPr lang="ru-RU" dirty="0"/>
              <a:t> </a:t>
            </a:r>
            <a:r>
              <a:rPr lang="ru-RU" dirty="0" err="1"/>
              <a:t>середнє</a:t>
            </a:r>
            <a:r>
              <a:rPr lang="ru-RU" dirty="0"/>
              <a:t> </a:t>
            </a:r>
            <a:r>
              <a:rPr lang="ru-RU" dirty="0" err="1"/>
              <a:t>арифметичне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чисел, </a:t>
            </a:r>
            <a:r>
              <a:rPr lang="ru-RU" dirty="0" err="1"/>
              <a:t>записаних</a:t>
            </a:r>
            <a:r>
              <a:rPr lang="ru-RU" dirty="0"/>
              <a:t> у </a:t>
            </a:r>
            <a:r>
              <a:rPr lang="ru-RU" dirty="0" smtClean="0"/>
              <a:t>текстовому </a:t>
            </a:r>
            <a:r>
              <a:rPr lang="ru-RU" dirty="0" err="1" smtClean="0"/>
              <a:t>файлі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стовпчик</a:t>
            </a:r>
            <a:r>
              <a:rPr lang="ru-RU" dirty="0"/>
              <a:t>, і </a:t>
            </a:r>
            <a:r>
              <a:rPr lang="ru-RU" dirty="0" err="1"/>
              <a:t>виводить</a:t>
            </a:r>
            <a:r>
              <a:rPr lang="ru-RU" dirty="0"/>
              <a:t> результат в </a:t>
            </a:r>
            <a:r>
              <a:rPr lang="ru-RU" dirty="0" err="1"/>
              <a:t>інший</a:t>
            </a:r>
            <a:r>
              <a:rPr lang="ru-RU" dirty="0"/>
              <a:t> файл.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Напишіть</a:t>
            </a:r>
            <a:r>
              <a:rPr lang="ru-RU" dirty="0" smtClean="0"/>
              <a:t> </a:t>
            </a:r>
            <a:r>
              <a:rPr lang="ru-RU" dirty="0" err="1"/>
              <a:t>програму</a:t>
            </a:r>
            <a:r>
              <a:rPr lang="ru-RU" dirty="0"/>
              <a:t>, яка </a:t>
            </a:r>
            <a:r>
              <a:rPr lang="ru-RU" dirty="0" err="1"/>
              <a:t>знаходить</a:t>
            </a:r>
            <a:r>
              <a:rPr lang="ru-RU" dirty="0"/>
              <a:t> </a:t>
            </a:r>
            <a:r>
              <a:rPr lang="ru-RU" dirty="0" err="1"/>
              <a:t>мінімальне</a:t>
            </a:r>
            <a:r>
              <a:rPr lang="ru-RU" dirty="0"/>
              <a:t> і </a:t>
            </a:r>
            <a:r>
              <a:rPr lang="ru-RU" dirty="0" err="1"/>
              <a:t>максимальне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парних</a:t>
            </a:r>
            <a:r>
              <a:rPr lang="ru-RU" dirty="0"/>
              <a:t> </a:t>
            </a:r>
            <a:r>
              <a:rPr lang="ru-RU" dirty="0" err="1" smtClean="0"/>
              <a:t>додатних</a:t>
            </a:r>
            <a:r>
              <a:rPr lang="ru-RU" dirty="0" smtClean="0"/>
              <a:t> чисел</a:t>
            </a:r>
            <a:r>
              <a:rPr lang="ru-RU" dirty="0"/>
              <a:t>, </a:t>
            </a:r>
            <a:r>
              <a:rPr lang="ru-RU" dirty="0" err="1"/>
              <a:t>записаних</a:t>
            </a:r>
            <a:r>
              <a:rPr lang="ru-RU" dirty="0"/>
              <a:t> у </a:t>
            </a:r>
            <a:r>
              <a:rPr lang="ru-RU" dirty="0" smtClean="0"/>
              <a:t>текстовому </a:t>
            </a:r>
            <a:r>
              <a:rPr lang="ru-RU" dirty="0" err="1" smtClean="0"/>
              <a:t>файлі</a:t>
            </a:r>
            <a:r>
              <a:rPr lang="ru-RU" dirty="0"/>
              <a:t>, і </a:t>
            </a:r>
            <a:r>
              <a:rPr lang="ru-RU" dirty="0" err="1"/>
              <a:t>виводить</a:t>
            </a:r>
            <a:r>
              <a:rPr lang="ru-RU" dirty="0"/>
              <a:t> результат в </a:t>
            </a:r>
            <a:r>
              <a:rPr lang="ru-RU" dirty="0" err="1"/>
              <a:t>інший</a:t>
            </a:r>
            <a:r>
              <a:rPr lang="ru-RU" dirty="0"/>
              <a:t> файл. </a:t>
            </a:r>
            <a:r>
              <a:rPr lang="ru-RU" dirty="0" err="1" smtClean="0"/>
              <a:t>Якщо</a:t>
            </a:r>
            <a:r>
              <a:rPr lang="ru-RU" dirty="0" smtClean="0"/>
              <a:t> таких чисел нема, то </a:t>
            </a:r>
            <a:r>
              <a:rPr lang="ru-RU" dirty="0" err="1" smtClean="0"/>
              <a:t>записати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 smtClean="0"/>
              <a:t> про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відсутність</a:t>
            </a:r>
            <a:r>
              <a:rPr lang="ru-RU" dirty="0" smtClean="0"/>
              <a:t> в </a:t>
            </a:r>
            <a:r>
              <a:rPr lang="ru-RU" dirty="0" err="1" smtClean="0"/>
              <a:t>інший</a:t>
            </a:r>
            <a:r>
              <a:rPr lang="ru-RU" dirty="0" smtClean="0"/>
              <a:t> файл.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бінарний</a:t>
            </a:r>
            <a:r>
              <a:rPr lang="ru-RU" dirty="0" smtClean="0"/>
              <a:t> файл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відомості</a:t>
            </a:r>
            <a:r>
              <a:rPr lang="ru-RU" dirty="0"/>
              <a:t> про </a:t>
            </a:r>
            <a:r>
              <a:rPr lang="ru-RU" dirty="0" err="1"/>
              <a:t>іграшки</a:t>
            </a:r>
            <a:r>
              <a:rPr lang="ru-RU" dirty="0"/>
              <a:t>: </a:t>
            </a:r>
            <a:r>
              <a:rPr lang="ru-RU" dirty="0" err="1"/>
              <a:t>вказується</a:t>
            </a:r>
            <a:r>
              <a:rPr lang="ru-RU" dirty="0"/>
              <a:t> </a:t>
            </a:r>
            <a:r>
              <a:rPr lang="ru-RU" dirty="0" err="1" smtClean="0"/>
              <a:t>назва</a:t>
            </a:r>
            <a:r>
              <a:rPr lang="ru-RU" dirty="0" smtClean="0"/>
              <a:t> </a:t>
            </a:r>
            <a:r>
              <a:rPr lang="ru-RU" dirty="0" err="1" smtClean="0"/>
              <a:t>іграшки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м’яч</a:t>
            </a:r>
            <a:r>
              <a:rPr lang="ru-RU" dirty="0"/>
              <a:t>, лялька, конструктор </a:t>
            </a:r>
            <a:r>
              <a:rPr lang="ru-RU" dirty="0" err="1"/>
              <a:t>тощо</a:t>
            </a:r>
            <a:r>
              <a:rPr lang="ru-RU" dirty="0"/>
              <a:t>),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r>
              <a:rPr lang="ru-RU" dirty="0"/>
              <a:t> у </a:t>
            </a:r>
            <a:r>
              <a:rPr lang="ru-RU" dirty="0" err="1"/>
              <a:t>гривнях</a:t>
            </a:r>
            <a:r>
              <a:rPr lang="ru-RU" dirty="0"/>
              <a:t> </a:t>
            </a:r>
            <a:r>
              <a:rPr lang="ru-RU" dirty="0" smtClean="0"/>
              <a:t>та </a:t>
            </a:r>
            <a:r>
              <a:rPr lang="ru-RU" dirty="0" err="1" smtClean="0"/>
              <a:t>вікові</a:t>
            </a:r>
            <a:r>
              <a:rPr lang="ru-RU" dirty="0" smtClean="0"/>
              <a:t> </a:t>
            </a:r>
            <a:r>
              <a:rPr lang="ru-RU" dirty="0" err="1"/>
              <a:t>межі</a:t>
            </a:r>
            <a:r>
              <a:rPr lang="ru-RU" dirty="0"/>
              <a:t> для </a:t>
            </a:r>
            <a:r>
              <a:rPr lang="ru-RU" dirty="0" err="1"/>
              <a:t>дітей</a:t>
            </a:r>
            <a:r>
              <a:rPr lang="ru-RU" dirty="0"/>
              <a:t>,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іграшка</a:t>
            </a:r>
            <a:r>
              <a:rPr lang="ru-RU" dirty="0"/>
              <a:t> </a:t>
            </a:r>
            <a:r>
              <a:rPr lang="ru-RU" dirty="0" err="1"/>
              <a:t>призначається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для </a:t>
            </a:r>
            <a:r>
              <a:rPr lang="ru-RU" dirty="0" err="1"/>
              <a:t>дітей</a:t>
            </a:r>
            <a:r>
              <a:rPr lang="ru-RU" dirty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двох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п’яти</a:t>
            </a:r>
            <a:r>
              <a:rPr lang="ru-RU" dirty="0"/>
              <a:t> </a:t>
            </a:r>
            <a:r>
              <a:rPr lang="ru-RU" dirty="0" err="1"/>
              <a:t>років</a:t>
            </a:r>
            <a:r>
              <a:rPr lang="ru-RU" dirty="0"/>
              <a:t>). </a:t>
            </a:r>
            <a:r>
              <a:rPr lang="ru-RU" dirty="0" err="1" smtClean="0"/>
              <a:t>Написати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:</a:t>
            </a:r>
            <a:endParaRPr lang="ru-RU" dirty="0"/>
          </a:p>
          <a:p>
            <a:pPr marL="800100" lvl="1" indent="-342900">
              <a:buFont typeface="+mj-lt"/>
              <a:buAutoNum type="alphaLcParenR"/>
            </a:pP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/>
              <a:t>назв</a:t>
            </a:r>
            <a:r>
              <a:rPr lang="ru-RU" dirty="0"/>
              <a:t> </a:t>
            </a:r>
            <a:r>
              <a:rPr lang="ru-RU" dirty="0" err="1"/>
              <a:t>іграшок</a:t>
            </a:r>
            <a:r>
              <a:rPr lang="ru-RU" dirty="0"/>
              <a:t>, </a:t>
            </a:r>
            <a:r>
              <a:rPr lang="ru-RU" dirty="0" err="1"/>
              <a:t>вартість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не </a:t>
            </a:r>
            <a:r>
              <a:rPr lang="ru-RU" dirty="0" err="1"/>
              <a:t>перевищує</a:t>
            </a:r>
            <a:r>
              <a:rPr lang="ru-RU" dirty="0"/>
              <a:t> 40 </a:t>
            </a:r>
            <a:r>
              <a:rPr lang="ru-RU" dirty="0" err="1"/>
              <a:t>грн</a:t>
            </a:r>
            <a:r>
              <a:rPr lang="ru-RU" dirty="0"/>
              <a:t>, </a:t>
            </a:r>
            <a:r>
              <a:rPr lang="ru-RU" dirty="0" err="1" smtClean="0"/>
              <a:t>призначених</a:t>
            </a:r>
            <a:r>
              <a:rPr lang="ru-RU" dirty="0" smtClean="0"/>
              <a:t> </a:t>
            </a:r>
            <a:r>
              <a:rPr lang="ru-RU" dirty="0" err="1" smtClean="0"/>
              <a:t>дітям</a:t>
            </a:r>
            <a:r>
              <a:rPr lang="ru-RU" dirty="0" smtClean="0"/>
              <a:t> </a:t>
            </a:r>
            <a:r>
              <a:rPr lang="ru-RU" dirty="0"/>
              <a:t>5-и </a:t>
            </a:r>
            <a:r>
              <a:rPr lang="ru-RU" dirty="0" err="1"/>
              <a:t>років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/>
              <a:t>назв</a:t>
            </a:r>
            <a:r>
              <a:rPr lang="ru-RU" dirty="0"/>
              <a:t> </a:t>
            </a:r>
            <a:r>
              <a:rPr lang="ru-RU" dirty="0" err="1"/>
              <a:t>іграшок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призначені</a:t>
            </a:r>
            <a:r>
              <a:rPr lang="ru-RU" dirty="0"/>
              <a:t> </a:t>
            </a:r>
            <a:r>
              <a:rPr lang="ru-RU" dirty="0" err="1"/>
              <a:t>дітям</a:t>
            </a:r>
            <a:r>
              <a:rPr lang="ru-RU" dirty="0"/>
              <a:t> і 4, і 10 </a:t>
            </a:r>
            <a:r>
              <a:rPr lang="ru-RU" dirty="0" err="1"/>
              <a:t>років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/>
              <a:t>назв</a:t>
            </a:r>
            <a:r>
              <a:rPr lang="ru-RU" dirty="0"/>
              <a:t> </a:t>
            </a:r>
            <a:r>
              <a:rPr lang="ru-RU" dirty="0" err="1"/>
              <a:t>найдорожчих</a:t>
            </a:r>
            <a:r>
              <a:rPr lang="ru-RU" dirty="0"/>
              <a:t> </a:t>
            </a:r>
            <a:r>
              <a:rPr lang="ru-RU" dirty="0" err="1"/>
              <a:t>іграшок</a:t>
            </a:r>
            <a:r>
              <a:rPr lang="ru-RU" dirty="0"/>
              <a:t> (</a:t>
            </a:r>
            <a:r>
              <a:rPr lang="ru-RU" dirty="0" err="1"/>
              <a:t>ціна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 smtClean="0"/>
              <a:t>ціни</a:t>
            </a:r>
            <a:r>
              <a:rPr lang="ru-RU" dirty="0" smtClean="0"/>
              <a:t> </a:t>
            </a:r>
            <a:r>
              <a:rPr lang="ru-RU" dirty="0" err="1" smtClean="0"/>
              <a:t>найдорожчої</a:t>
            </a:r>
            <a:r>
              <a:rPr lang="ru-RU" dirty="0" smtClean="0"/>
              <a:t> </a:t>
            </a:r>
            <a:r>
              <a:rPr lang="ru-RU" dirty="0" err="1"/>
              <a:t>іграшки</a:t>
            </a:r>
            <a:r>
              <a:rPr lang="ru-RU" dirty="0"/>
              <a:t> не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на 50 </a:t>
            </a:r>
            <a:r>
              <a:rPr lang="ru-RU" dirty="0" err="1"/>
              <a:t>грн</a:t>
            </a:r>
            <a:r>
              <a:rPr lang="ru-RU" dirty="0"/>
              <a:t>);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 err="1" smtClean="0"/>
              <a:t>визначення</a:t>
            </a:r>
            <a:r>
              <a:rPr lang="ru-RU" dirty="0" smtClean="0"/>
              <a:t> </a:t>
            </a:r>
            <a:r>
              <a:rPr lang="ru-RU" dirty="0" err="1"/>
              <a:t>ціни</a:t>
            </a:r>
            <a:r>
              <a:rPr lang="ru-RU" dirty="0"/>
              <a:t> </a:t>
            </a:r>
            <a:r>
              <a:rPr lang="ru-RU" dirty="0" err="1"/>
              <a:t>найдорожчого</a:t>
            </a:r>
            <a:r>
              <a:rPr lang="ru-RU" dirty="0"/>
              <a:t> конструктора;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 err="1" smtClean="0"/>
              <a:t>визначення</a:t>
            </a:r>
            <a:r>
              <a:rPr lang="ru-RU" dirty="0" smtClean="0"/>
              <a:t> </a:t>
            </a:r>
            <a:r>
              <a:rPr lang="ru-RU" dirty="0" err="1"/>
              <a:t>ціни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кубиків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іграшок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призначені</a:t>
            </a:r>
            <a:r>
              <a:rPr lang="ru-RU" dirty="0"/>
              <a:t> </a:t>
            </a:r>
            <a:r>
              <a:rPr lang="ru-RU" dirty="0" err="1"/>
              <a:t>дитині</a:t>
            </a:r>
            <a:r>
              <a:rPr lang="ru-RU" dirty="0"/>
              <a:t> 3-х </a:t>
            </a:r>
            <a:r>
              <a:rPr lang="ru-RU" dirty="0" err="1"/>
              <a:t>років</a:t>
            </a:r>
            <a:r>
              <a:rPr lang="ru-RU" dirty="0"/>
              <a:t>, </a:t>
            </a:r>
            <a:r>
              <a:rPr lang="ru-RU" dirty="0" err="1"/>
              <a:t>сумарна</a:t>
            </a:r>
            <a:r>
              <a:rPr lang="ru-RU" dirty="0"/>
              <a:t> </a:t>
            </a:r>
            <a:r>
              <a:rPr lang="ru-RU" dirty="0" err="1" smtClean="0"/>
              <a:t>вартість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err="1"/>
              <a:t>перевищує</a:t>
            </a:r>
            <a:r>
              <a:rPr lang="ru-RU" dirty="0"/>
              <a:t> 20 </a:t>
            </a:r>
            <a:r>
              <a:rPr lang="ru-RU" dirty="0" err="1"/>
              <a:t>грн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/>
              <a:t>конструктора </a:t>
            </a:r>
            <a:r>
              <a:rPr lang="ru-RU" dirty="0" err="1"/>
              <a:t>ціною</a:t>
            </a:r>
            <a:r>
              <a:rPr lang="ru-RU" dirty="0"/>
              <a:t> 22 </a:t>
            </a:r>
            <a:r>
              <a:rPr lang="ru-RU" dirty="0" err="1"/>
              <a:t>грн</a:t>
            </a:r>
            <a:r>
              <a:rPr lang="ru-RU" dirty="0"/>
              <a:t>, </a:t>
            </a:r>
            <a:r>
              <a:rPr lang="ru-RU" dirty="0" err="1"/>
              <a:t>призначеного</a:t>
            </a:r>
            <a:r>
              <a:rPr lang="ru-RU" dirty="0"/>
              <a:t> </a:t>
            </a:r>
            <a:r>
              <a:rPr lang="ru-RU" dirty="0" err="1"/>
              <a:t>дітям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5 до 10 </a:t>
            </a:r>
            <a:r>
              <a:rPr lang="ru-RU" dirty="0" err="1"/>
              <a:t>років</a:t>
            </a:r>
            <a:r>
              <a:rPr lang="ru-RU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іграшки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, то занести </a:t>
            </a:r>
            <a:r>
              <a:rPr lang="ru-RU" dirty="0" err="1"/>
              <a:t>відомості</a:t>
            </a:r>
            <a:r>
              <a:rPr lang="ru-RU" dirty="0"/>
              <a:t> про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smtClean="0"/>
              <a:t>у файл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895"/>
            <a:ext cx="9144000" cy="26631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rgbClr val="0000CC"/>
                </a:solidFill>
              </a:rPr>
              <a:t>Пишіть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програми</a:t>
            </a:r>
            <a:r>
              <a:rPr lang="ru-RU" sz="3200" b="1" dirty="0">
                <a:solidFill>
                  <a:srgbClr val="0000CC"/>
                </a:solidFill>
              </a:rPr>
              <a:t> в першу </a:t>
            </a:r>
            <a:r>
              <a:rPr lang="ru-RU" sz="3200" b="1" dirty="0" err="1">
                <a:solidFill>
                  <a:srgbClr val="0000CC"/>
                </a:solidFill>
              </a:rPr>
              <a:t>чергу</a:t>
            </a:r>
            <a:r>
              <a:rPr lang="ru-RU" sz="3200" b="1" dirty="0">
                <a:solidFill>
                  <a:srgbClr val="0000CC"/>
                </a:solidFill>
              </a:rPr>
              <a:t> для людей, і </a:t>
            </a:r>
            <a:r>
              <a:rPr lang="ru-RU" sz="3200" b="1" dirty="0" err="1">
                <a:solidFill>
                  <a:srgbClr val="0000CC"/>
                </a:solidFill>
              </a:rPr>
              <a:t>тільки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потім</a:t>
            </a:r>
            <a:r>
              <a:rPr lang="ru-RU" sz="3200" b="1" dirty="0">
                <a:solidFill>
                  <a:srgbClr val="0000CC"/>
                </a:solidFill>
              </a:rPr>
              <a:t> для машин</a:t>
            </a:r>
            <a:r>
              <a:rPr lang="ru-RU" sz="3200" dirty="0" smtClean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				</a:t>
            </a:r>
            <a:r>
              <a:rPr lang="en-GB" sz="3200" b="1" dirty="0"/>
              <a:t>Steve McConnell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24" y="2523679"/>
            <a:ext cx="6182311" cy="39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301" y="1417712"/>
            <a:ext cx="6323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hlinkClick r:id="rId2"/>
              </a:rPr>
              <a:t>https://www.yuripetrov.ru/edu/python/ch_08_01.html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6783" y="2315866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https://metanit.com/python/tutorial/4.4.php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0671" y="3105835"/>
            <a:ext cx="5887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http://wiki.edbox.ru/doku.php?id=python_konspekt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6783" y="3819323"/>
            <a:ext cx="6141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http://gorodovets.blogspot.com/2013/07/python_27.html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4147" y="4532811"/>
            <a:ext cx="8264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http://edu.mmcs.sfedu.ru/pluginfile.php/36527/mod_resource/content/1/%D0%91%D0%B8%D0%BD%D0%B0%D1%80%D0%BD%D1%8B%D0%B5%D0%A4%D0%B0%D0%B9%D0%BB%D1%8B.pdf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8300" y="5463347"/>
            <a:ext cx="84406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http://wiki.edbox.ru/doku.php?id=python_konspekt#%D1%84%D0%B0%D0%B9%D0%BB%D1%8B_%D0%B8_%D0%B8%D1%81%D0%BA%D0%BB%D1%8E%D1%87%D0%B5%D0%BD%D0%B8%D1%8F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50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Заголовок 4"/>
          <p:cNvSpPr>
            <a:spLocks noGrp="1"/>
          </p:cNvSpPr>
          <p:nvPr>
            <p:ph type="title" idx="4294967295"/>
          </p:nvPr>
        </p:nvSpPr>
        <p:spPr>
          <a:xfrm>
            <a:off x="185057" y="172244"/>
            <a:ext cx="8375650" cy="471488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b="1" dirty="0" err="1" smtClean="0">
                <a:latin typeface="+mn-lt"/>
              </a:rPr>
              <a:t>Типи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файлів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970213" y="1004888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dirty="0" err="1" smtClean="0">
                <a:solidFill>
                  <a:srgbClr val="000000"/>
                </a:solidFill>
              </a:rPr>
              <a:t>файли</a:t>
            </a:r>
            <a:endParaRPr lang="ru-RU" sz="2800" b="1" dirty="0">
              <a:solidFill>
                <a:srgbClr val="00000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968375" y="2254250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dirty="0" err="1" smtClean="0">
                <a:solidFill>
                  <a:srgbClr val="000000"/>
                </a:solidFill>
              </a:rPr>
              <a:t>текстові</a:t>
            </a:r>
            <a:endParaRPr lang="ru-RU" sz="2800" b="1" dirty="0">
              <a:solidFill>
                <a:srgbClr val="0000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4970463" y="2254250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dirty="0" err="1" smtClean="0">
                <a:solidFill>
                  <a:srgbClr val="000000"/>
                </a:solidFill>
              </a:rPr>
              <a:t>бінарні</a:t>
            </a:r>
            <a:endParaRPr lang="ru-RU" sz="2800" b="1" dirty="0">
              <a:solidFill>
                <a:srgbClr val="000000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407988" y="2906713"/>
            <a:ext cx="4191000" cy="2017712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marL="180975" indent="-1809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rgbClr val="000000"/>
                </a:solidFill>
              </a:rPr>
              <a:t>текст</a:t>
            </a:r>
            <a:r>
              <a:rPr lang="ru-RU" sz="2400" dirty="0">
                <a:solidFill>
                  <a:srgbClr val="000000"/>
                </a:solidFill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</a:rPr>
              <a:t>розбитий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на </a:t>
            </a:r>
            <a:r>
              <a:rPr lang="ru-RU" sz="2400" dirty="0" smtClean="0">
                <a:solidFill>
                  <a:srgbClr val="000000"/>
                </a:solidFill>
              </a:rPr>
              <a:t>рядки;</a:t>
            </a:r>
            <a:endParaRPr lang="ru-RU" sz="2400" dirty="0">
              <a:solidFill>
                <a:srgbClr val="000000"/>
              </a:solidFill>
            </a:endParaRPr>
          </a:p>
          <a:p>
            <a:pPr marL="180975" indent="-1809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400" dirty="0" err="1">
                <a:solidFill>
                  <a:srgbClr val="000000"/>
                </a:solidFill>
              </a:rPr>
              <a:t>з</a:t>
            </a:r>
            <a:r>
              <a:rPr lang="ru-RU" sz="2400" dirty="0" err="1" smtClean="0">
                <a:solidFill>
                  <a:srgbClr val="000000"/>
                </a:solidFill>
              </a:rPr>
              <a:t>і</a:t>
            </a:r>
            <a:r>
              <a:rPr lang="ru-RU" sz="2400" dirty="0" smtClean="0">
                <a:solidFill>
                  <a:srgbClr val="000000"/>
                </a:solidFill>
              </a:rPr>
              <a:t>  </a:t>
            </a:r>
            <a:r>
              <a:rPr lang="ru-RU" sz="2400" dirty="0" err="1" smtClean="0">
                <a:solidFill>
                  <a:srgbClr val="000000"/>
                </a:solidFill>
              </a:rPr>
              <a:t>спеціальних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</a:rPr>
              <a:t>символів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</a:rPr>
              <a:t>тільки</a:t>
            </a:r>
            <a:r>
              <a:rPr lang="ru-RU" sz="2400" dirty="0" smtClean="0">
                <a:solidFill>
                  <a:srgbClr val="000000"/>
                </a:solidFill>
              </a:rPr>
              <a:t> символ переходу </a:t>
            </a:r>
            <a:r>
              <a:rPr lang="ru-RU" sz="2400" dirty="0">
                <a:solidFill>
                  <a:srgbClr val="000000"/>
                </a:solidFill>
              </a:rPr>
              <a:t>на </a:t>
            </a:r>
            <a:r>
              <a:rPr lang="ru-RU" sz="2400" dirty="0" err="1" smtClean="0">
                <a:solidFill>
                  <a:srgbClr val="000000"/>
                </a:solidFill>
              </a:rPr>
              <a:t>новий</a:t>
            </a:r>
            <a:r>
              <a:rPr lang="ru-RU" sz="2400" dirty="0" smtClean="0">
                <a:solidFill>
                  <a:srgbClr val="000000"/>
                </a:solidFill>
              </a:rPr>
              <a:t> рядок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0" name="Блок-схема: процесс 9"/>
          <p:cNvSpPr>
            <a:spLocks noChangeArrowheads="1"/>
          </p:cNvSpPr>
          <p:nvPr/>
        </p:nvSpPr>
        <p:spPr bwMode="auto">
          <a:xfrm>
            <a:off x="4843463" y="2906713"/>
            <a:ext cx="4192587" cy="2017712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marL="180975" indent="-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solidFill>
                  <a:srgbClr val="000000"/>
                </a:solidFill>
              </a:rPr>
              <a:t>будь-</a:t>
            </a:r>
            <a:r>
              <a:rPr lang="ru-RU" altLang="ru-RU" sz="2400" dirty="0" err="1">
                <a:solidFill>
                  <a:srgbClr val="000000"/>
                </a:solidFill>
              </a:rPr>
              <a:t>які</a:t>
            </a:r>
            <a:r>
              <a:rPr lang="ru-RU" altLang="ru-RU" sz="2400" dirty="0">
                <a:solidFill>
                  <a:srgbClr val="000000"/>
                </a:solidFill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</a:rPr>
              <a:t>символи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 err="1">
                <a:solidFill>
                  <a:srgbClr val="000000"/>
                </a:solidFill>
              </a:rPr>
              <a:t>малюнки</a:t>
            </a:r>
            <a:r>
              <a:rPr lang="ru-RU" altLang="ru-RU" sz="2400" dirty="0">
                <a:solidFill>
                  <a:srgbClr val="000000"/>
                </a:solidFill>
              </a:rPr>
              <a:t>, звуки, </a:t>
            </a:r>
            <a:r>
              <a:rPr lang="ru-RU" altLang="ru-RU" sz="2400" dirty="0" err="1">
                <a:solidFill>
                  <a:srgbClr val="000000"/>
                </a:solidFill>
              </a:rPr>
              <a:t>відео</a:t>
            </a:r>
            <a:r>
              <a:rPr lang="ru-RU" altLang="ru-RU" sz="2400" dirty="0">
                <a:solidFill>
                  <a:srgbClr val="000000"/>
                </a:solidFill>
              </a:rPr>
              <a:t>, </a:t>
            </a:r>
            <a:r>
              <a:rPr lang="ru-RU" altLang="ru-RU" sz="2400" dirty="0" smtClean="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2" name="Группа 12"/>
          <p:cNvGrpSpPr>
            <a:grpSpLocks/>
          </p:cNvGrpSpPr>
          <p:nvPr/>
        </p:nvGrpSpPr>
        <p:grpSpPr bwMode="auto">
          <a:xfrm>
            <a:off x="2743200" y="1601788"/>
            <a:ext cx="2589213" cy="652462"/>
            <a:chOff x="2743200" y="1602463"/>
            <a:chExt cx="2589299" cy="651850"/>
          </a:xfrm>
        </p:grpSpPr>
        <p:sp>
          <p:nvSpPr>
            <p:cNvPr id="143370" name="Полилиния 10"/>
            <p:cNvSpPr>
              <a:spLocks noChangeArrowheads="1"/>
            </p:cNvSpPr>
            <p:nvPr/>
          </p:nvSpPr>
          <p:spPr bwMode="auto">
            <a:xfrm>
              <a:off x="2743200" y="1602463"/>
              <a:ext cx="1294646" cy="651850"/>
            </a:xfrm>
            <a:custGeom>
              <a:avLst/>
              <a:gdLst>
                <a:gd name="T0" fmla="*/ 1294646 w 1294646"/>
                <a:gd name="T1" fmla="*/ 0 h 651850"/>
                <a:gd name="T2" fmla="*/ 0 w 1294646"/>
                <a:gd name="T3" fmla="*/ 651850 h 651850"/>
                <a:gd name="T4" fmla="*/ 0 60000 65536"/>
                <a:gd name="T5" fmla="*/ 0 60000 65536"/>
                <a:gd name="T6" fmla="*/ 0 w 1294646"/>
                <a:gd name="T7" fmla="*/ 0 h 651850"/>
                <a:gd name="T8" fmla="*/ 1294646 w 1294646"/>
                <a:gd name="T9" fmla="*/ 651850 h 6518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4646" h="651850">
                  <a:moveTo>
                    <a:pt x="1294646" y="0"/>
                  </a:moveTo>
                  <a:lnTo>
                    <a:pt x="0" y="65185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143371" name="Полилиния 11"/>
            <p:cNvSpPr>
              <a:spLocks noChangeArrowheads="1"/>
            </p:cNvSpPr>
            <p:nvPr/>
          </p:nvSpPr>
          <p:spPr bwMode="auto">
            <a:xfrm flipH="1">
              <a:off x="4037853" y="1602463"/>
              <a:ext cx="1294646" cy="651850"/>
            </a:xfrm>
            <a:custGeom>
              <a:avLst/>
              <a:gdLst>
                <a:gd name="T0" fmla="*/ 1294646 w 1294646"/>
                <a:gd name="T1" fmla="*/ 0 h 651850"/>
                <a:gd name="T2" fmla="*/ 0 w 1294646"/>
                <a:gd name="T3" fmla="*/ 651850 h 651850"/>
                <a:gd name="T4" fmla="*/ 0 60000 65536"/>
                <a:gd name="T5" fmla="*/ 0 60000 65536"/>
                <a:gd name="T6" fmla="*/ 0 w 1294646"/>
                <a:gd name="T7" fmla="*/ 0 h 651850"/>
                <a:gd name="T8" fmla="*/ 1294646 w 1294646"/>
                <a:gd name="T9" fmla="*/ 651850 h 6518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4646" h="651850">
                  <a:moveTo>
                    <a:pt x="1294646" y="0"/>
                  </a:moveTo>
                  <a:lnTo>
                    <a:pt x="0" y="65185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18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2262" y="98363"/>
            <a:ext cx="2736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Типи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файлів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8474" y="1107558"/>
            <a:ext cx="89470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/>
              <a:t>При </a:t>
            </a:r>
            <a:r>
              <a:rPr lang="ru-RU" sz="2200" dirty="0" err="1"/>
              <a:t>роботі</a:t>
            </a:r>
            <a:r>
              <a:rPr lang="ru-RU" sz="2200" dirty="0"/>
              <a:t> з файлами </a:t>
            </a:r>
            <a:r>
              <a:rPr lang="ru-RU" sz="2200" dirty="0" err="1"/>
              <a:t>розрізняються</a:t>
            </a:r>
            <a:r>
              <a:rPr lang="ru-RU" sz="2200" dirty="0"/>
              <a:t> </a:t>
            </a:r>
            <a:r>
              <a:rPr lang="ru-RU" sz="2200" b="1" dirty="0" err="1"/>
              <a:t>двійкові</a:t>
            </a:r>
            <a:r>
              <a:rPr lang="ru-RU" sz="2200" b="1" dirty="0"/>
              <a:t> </a:t>
            </a:r>
            <a:r>
              <a:rPr lang="ru-RU" sz="2200" dirty="0"/>
              <a:t>(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бінарні</a:t>
            </a:r>
            <a:r>
              <a:rPr lang="ru-RU" sz="2200" dirty="0"/>
              <a:t>) і </a:t>
            </a:r>
            <a:r>
              <a:rPr lang="ru-RU" sz="2200" b="1" dirty="0" err="1" smtClean="0"/>
              <a:t>текстові</a:t>
            </a:r>
            <a:r>
              <a:rPr lang="en-US" sz="2200" b="1" dirty="0" smtClean="0"/>
              <a:t> </a:t>
            </a:r>
            <a:r>
              <a:rPr lang="ru-RU" sz="2200" dirty="0" err="1" smtClean="0"/>
              <a:t>файли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Двійкові</a:t>
            </a:r>
            <a:r>
              <a:rPr lang="ru-RU" sz="2200" dirty="0" smtClean="0"/>
              <a:t> </a:t>
            </a:r>
            <a:r>
              <a:rPr lang="ru-RU" sz="2200" dirty="0" err="1"/>
              <a:t>файли</a:t>
            </a:r>
            <a:r>
              <a:rPr lang="ru-RU" sz="2200" dirty="0"/>
              <a:t> </a:t>
            </a:r>
            <a:r>
              <a:rPr lang="ru-RU" sz="2200" dirty="0" err="1"/>
              <a:t>відкриваються</a:t>
            </a:r>
            <a:r>
              <a:rPr lang="ru-RU" sz="2200" dirty="0"/>
              <a:t> як </a:t>
            </a:r>
            <a:r>
              <a:rPr lang="ru-RU" sz="2200" dirty="0" err="1"/>
              <a:t>послідовність</a:t>
            </a:r>
            <a:r>
              <a:rPr lang="ru-RU" sz="2200" dirty="0"/>
              <a:t> </a:t>
            </a:r>
            <a:r>
              <a:rPr lang="ru-RU" sz="2200" dirty="0" err="1"/>
              <a:t>байтів</a:t>
            </a:r>
            <a:r>
              <a:rPr lang="ru-RU" sz="2200" dirty="0"/>
              <a:t>. При </a:t>
            </a:r>
            <a:r>
              <a:rPr lang="ru-RU" sz="2200" dirty="0" err="1" smtClean="0"/>
              <a:t>цьому</a:t>
            </a:r>
            <a:r>
              <a:rPr lang="en-US" sz="2200" dirty="0" smtClean="0"/>
              <a:t> </a:t>
            </a:r>
            <a:r>
              <a:rPr lang="ru-RU" sz="2200" dirty="0" err="1" smtClean="0"/>
              <a:t>відповідальність</a:t>
            </a:r>
            <a:r>
              <a:rPr lang="ru-RU" sz="2200" dirty="0" smtClean="0"/>
              <a:t> </a:t>
            </a:r>
            <a:r>
              <a:rPr lang="ru-RU" sz="2200" dirty="0"/>
              <a:t>за </a:t>
            </a:r>
            <a:r>
              <a:rPr lang="ru-RU" sz="2200" dirty="0" err="1"/>
              <a:t>коректну</a:t>
            </a:r>
            <a:r>
              <a:rPr lang="ru-RU" sz="2200" dirty="0"/>
              <a:t> робота з </a:t>
            </a:r>
            <a:r>
              <a:rPr lang="ru-RU" sz="2200" dirty="0" err="1"/>
              <a:t>даними</a:t>
            </a:r>
            <a:r>
              <a:rPr lang="ru-RU" sz="2200" dirty="0"/>
              <a:t> </a:t>
            </a:r>
            <a:r>
              <a:rPr lang="ru-RU" sz="2200" dirty="0" err="1"/>
              <a:t>повністю</a:t>
            </a:r>
            <a:r>
              <a:rPr lang="ru-RU" sz="2200" dirty="0"/>
              <a:t> </a:t>
            </a:r>
            <a:r>
              <a:rPr lang="ru-RU" sz="2200" dirty="0" err="1"/>
              <a:t>покладається</a:t>
            </a:r>
            <a:r>
              <a:rPr lang="ru-RU" sz="2200" dirty="0"/>
              <a:t> </a:t>
            </a:r>
            <a:r>
              <a:rPr lang="ru-RU" sz="2200" dirty="0" smtClean="0"/>
              <a:t>на </a:t>
            </a:r>
            <a:r>
              <a:rPr lang="ru-RU" sz="2200" dirty="0" err="1" smtClean="0"/>
              <a:t>програму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використовує</a:t>
            </a:r>
            <a:r>
              <a:rPr lang="ru-RU" sz="2200" dirty="0"/>
              <a:t> </a:t>
            </a:r>
            <a:r>
              <a:rPr lang="ru-RU" sz="2200" dirty="0" err="1"/>
              <a:t>цей</a:t>
            </a:r>
            <a:r>
              <a:rPr lang="ru-RU" sz="2200" dirty="0"/>
              <a:t> файл. </a:t>
            </a:r>
            <a:endParaRPr lang="ru-RU" sz="22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Текстові</a:t>
            </a:r>
            <a:r>
              <a:rPr lang="ru-RU" sz="2200" dirty="0" smtClean="0"/>
              <a:t> </a:t>
            </a:r>
            <a:r>
              <a:rPr lang="ru-RU" sz="2200" dirty="0" err="1"/>
              <a:t>файли</a:t>
            </a:r>
            <a:r>
              <a:rPr lang="ru-RU" sz="2200" dirty="0"/>
              <a:t> </a:t>
            </a:r>
            <a:r>
              <a:rPr lang="ru-RU" sz="2200" dirty="0" err="1"/>
              <a:t>відкриваються</a:t>
            </a:r>
            <a:r>
              <a:rPr lang="ru-RU" sz="2200" dirty="0"/>
              <a:t> </a:t>
            </a:r>
            <a:r>
              <a:rPr lang="ru-RU" sz="2200" dirty="0" smtClean="0"/>
              <a:t>як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</a:t>
            </a:r>
            <a:r>
              <a:rPr lang="ru-RU" sz="2200" dirty="0" err="1"/>
              <a:t>рядків</a:t>
            </a:r>
            <a:r>
              <a:rPr lang="ru-RU" sz="2200" dirty="0"/>
              <a:t> (</a:t>
            </a:r>
            <a:r>
              <a:rPr lang="ru-RU" sz="2200" dirty="0" err="1"/>
              <a:t>символів</a:t>
            </a:r>
            <a:r>
              <a:rPr lang="ru-RU" sz="2200" dirty="0"/>
              <a:t>),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міститься</a:t>
            </a:r>
            <a:r>
              <a:rPr lang="ru-RU" sz="2200" dirty="0"/>
              <a:t> у </a:t>
            </a:r>
            <a:r>
              <a:rPr lang="ru-RU" sz="2200" dirty="0" err="1"/>
              <a:t>файлі</a:t>
            </a:r>
            <a:r>
              <a:rPr lang="ru-RU" sz="2200" dirty="0"/>
              <a:t>. При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 smtClean="0"/>
              <a:t>фізичний</a:t>
            </a:r>
            <a:r>
              <a:rPr lang="ru-RU" sz="2200" dirty="0" smtClean="0"/>
              <a:t> рядок </a:t>
            </a:r>
            <a:r>
              <a:rPr lang="ru-RU" sz="2200" dirty="0"/>
              <a:t>у </a:t>
            </a:r>
            <a:r>
              <a:rPr lang="ru-RU" sz="2200" dirty="0" err="1"/>
              <a:t>файлі</a:t>
            </a:r>
            <a:r>
              <a:rPr lang="ru-RU" sz="2200" dirty="0"/>
              <a:t> </a:t>
            </a:r>
            <a:r>
              <a:rPr lang="ru-RU" sz="2200" dirty="0" err="1"/>
              <a:t>відповідає</a:t>
            </a:r>
            <a:r>
              <a:rPr lang="ru-RU" sz="2200" dirty="0"/>
              <a:t> рядковому </a:t>
            </a:r>
            <a:r>
              <a:rPr lang="ru-RU" sz="2200" dirty="0" err="1"/>
              <a:t>літералу</a:t>
            </a:r>
            <a:r>
              <a:rPr lang="ru-RU" sz="2200" dirty="0"/>
              <a:t> у </a:t>
            </a:r>
            <a:r>
              <a:rPr lang="ru-RU" sz="2200" dirty="0" err="1"/>
              <a:t>програмі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Створювати</a:t>
            </a:r>
            <a:r>
              <a:rPr lang="ru-RU" sz="2200" dirty="0" smtClean="0"/>
              <a:t>, </a:t>
            </a:r>
            <a:r>
              <a:rPr lang="ru-RU" sz="2200" dirty="0" err="1" smtClean="0"/>
              <a:t>змінювати</a:t>
            </a:r>
            <a:r>
              <a:rPr lang="ru-RU" sz="2200" dirty="0" smtClean="0"/>
              <a:t> </a:t>
            </a:r>
            <a:r>
              <a:rPr lang="ru-RU" sz="2200" dirty="0"/>
              <a:t>та </a:t>
            </a:r>
            <a:r>
              <a:rPr lang="ru-RU" sz="2200" dirty="0" err="1"/>
              <a:t>опрацьовувати</a:t>
            </a:r>
            <a:r>
              <a:rPr lang="ru-RU" sz="2200" dirty="0"/>
              <a:t> </a:t>
            </a:r>
            <a:r>
              <a:rPr lang="ru-RU" sz="2200" dirty="0" err="1"/>
              <a:t>двійкові</a:t>
            </a:r>
            <a:r>
              <a:rPr lang="ru-RU" sz="2200" dirty="0"/>
              <a:t> </a:t>
            </a:r>
            <a:r>
              <a:rPr lang="ru-RU" sz="2200" dirty="0" err="1"/>
              <a:t>файли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як правило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smtClean="0"/>
              <a:t>за </a:t>
            </a:r>
            <a:r>
              <a:rPr lang="ru-RU" sz="2200" dirty="0" err="1" smtClean="0"/>
              <a:t>допомогою</a:t>
            </a:r>
            <a:r>
              <a:rPr lang="ru-RU" sz="2200" dirty="0" smtClean="0"/>
              <a:t> </a:t>
            </a:r>
            <a:r>
              <a:rPr lang="ru-RU" sz="2200" dirty="0" err="1"/>
              <a:t>спеціальної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 smtClean="0"/>
              <a:t>З </a:t>
            </a:r>
            <a:r>
              <a:rPr lang="ru-RU" sz="2200" dirty="0" err="1"/>
              <a:t>текстовими</a:t>
            </a:r>
            <a:r>
              <a:rPr lang="ru-RU" sz="2200" dirty="0"/>
              <a:t> файлами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працювати</a:t>
            </a:r>
            <a:r>
              <a:rPr lang="ru-RU" sz="2200" dirty="0"/>
              <a:t> </a:t>
            </a:r>
            <a:r>
              <a:rPr lang="ru-RU" sz="2200" dirty="0" smtClean="0"/>
              <a:t>за </a:t>
            </a:r>
            <a:r>
              <a:rPr lang="ru-RU" sz="2200" dirty="0" err="1" smtClean="0"/>
              <a:t>допомогою</a:t>
            </a:r>
            <a:r>
              <a:rPr lang="ru-RU" sz="2200" dirty="0" smtClean="0"/>
              <a:t> </a:t>
            </a:r>
            <a:r>
              <a:rPr lang="ru-RU" sz="2200" dirty="0"/>
              <a:t>будь-</a:t>
            </a:r>
            <a:r>
              <a:rPr lang="ru-RU" sz="2200" dirty="0" err="1"/>
              <a:t>якого</a:t>
            </a:r>
            <a:r>
              <a:rPr lang="ru-RU" sz="2200" dirty="0"/>
              <a:t> текстового редактора.</a:t>
            </a:r>
          </a:p>
        </p:txBody>
      </p:sp>
    </p:spTree>
    <p:extLst>
      <p:ext uri="{BB962C8B-B14F-4D97-AF65-F5344CB8AC3E}">
        <p14:creationId xmlns:p14="http://schemas.microsoft.com/office/powerpoint/2010/main" val="74789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2262" y="98363"/>
            <a:ext cx="2736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Типи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файлів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1" y="1419509"/>
            <a:ext cx="5121846" cy="20949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538" y="981358"/>
            <a:ext cx="7744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Вміст</a:t>
            </a:r>
            <a:r>
              <a:rPr lang="ru-RU" sz="2200" dirty="0"/>
              <a:t> </a:t>
            </a:r>
            <a:r>
              <a:rPr lang="uk-UA" sz="2200" dirty="0" smtClean="0"/>
              <a:t>текстового </a:t>
            </a:r>
            <a:r>
              <a:rPr lang="ru-RU" sz="2200" dirty="0" smtClean="0"/>
              <a:t>файлу</a:t>
            </a:r>
            <a:r>
              <a:rPr lang="ru-RU" sz="2200" dirty="0"/>
              <a:t>, </a:t>
            </a:r>
            <a:r>
              <a:rPr lang="ru-RU" sz="2200" dirty="0" err="1"/>
              <a:t>відкритого</a:t>
            </a:r>
            <a:r>
              <a:rPr lang="ru-RU" sz="2200" dirty="0"/>
              <a:t> в </a:t>
            </a:r>
            <a:r>
              <a:rPr lang="ru-RU" sz="2200" dirty="0" err="1"/>
              <a:t>редакторі</a:t>
            </a:r>
            <a:r>
              <a:rPr lang="ru-RU" sz="2200" dirty="0"/>
              <a:t> Блокнот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49" y="4008980"/>
            <a:ext cx="3914775" cy="25241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269401" y="3578093"/>
            <a:ext cx="72206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Вміст</a:t>
            </a:r>
            <a:r>
              <a:rPr lang="ru-RU" sz="2200" dirty="0"/>
              <a:t> </a:t>
            </a:r>
            <a:r>
              <a:rPr lang="uk-UA" sz="2200" dirty="0" smtClean="0"/>
              <a:t>бінарного </a:t>
            </a:r>
            <a:r>
              <a:rPr lang="ru-RU" sz="2200" dirty="0" smtClean="0"/>
              <a:t>файлу</a:t>
            </a:r>
            <a:r>
              <a:rPr lang="ru-RU" sz="2200" dirty="0"/>
              <a:t>, </a:t>
            </a:r>
            <a:r>
              <a:rPr lang="ru-RU" sz="2200" dirty="0" err="1"/>
              <a:t>відкритого</a:t>
            </a:r>
            <a:r>
              <a:rPr lang="ru-RU" sz="2200" dirty="0"/>
              <a:t> в </a:t>
            </a:r>
            <a:r>
              <a:rPr lang="ru-RU" sz="2200" dirty="0" err="1"/>
              <a:t>редакторі</a:t>
            </a:r>
            <a:r>
              <a:rPr lang="ru-RU" sz="2200" dirty="0"/>
              <a:t> Блокнот</a:t>
            </a:r>
          </a:p>
        </p:txBody>
      </p:sp>
    </p:spTree>
    <p:extLst>
      <p:ext uri="{BB962C8B-B14F-4D97-AF65-F5344CB8AC3E}">
        <p14:creationId xmlns:p14="http://schemas.microsoft.com/office/powerpoint/2010/main" val="42231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70184"/>
            <a:ext cx="87677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Робота з файлами </a:t>
            </a:r>
            <a:r>
              <a:rPr lang="ru-RU" sz="2200" dirty="0" err="1" smtClean="0">
                <a:solidFill>
                  <a:srgbClr val="0000CC"/>
                </a:solidFill>
              </a:rPr>
              <a:t>подібна</a:t>
            </a:r>
            <a:r>
              <a:rPr lang="ru-RU" sz="2200" dirty="0" smtClean="0">
                <a:solidFill>
                  <a:srgbClr val="0000CC"/>
                </a:solidFill>
              </a:rPr>
              <a:t> до </a:t>
            </a:r>
            <a:r>
              <a:rPr lang="ru-RU" sz="2200" dirty="0" err="1" smtClean="0">
                <a:solidFill>
                  <a:srgbClr val="0000CC"/>
                </a:solidFill>
              </a:rPr>
              <a:t>роботи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з книгами.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Щоб</a:t>
            </a:r>
            <a:r>
              <a:rPr lang="ru-RU" sz="2200" dirty="0" smtClean="0"/>
              <a:t> </a:t>
            </a:r>
            <a:r>
              <a:rPr lang="ru-RU" sz="2200" dirty="0" err="1"/>
              <a:t>прочитати</a:t>
            </a:r>
            <a:r>
              <a:rPr lang="ru-RU" sz="2200" dirty="0"/>
              <a:t> книгу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відкрити</a:t>
            </a:r>
            <a:r>
              <a:rPr lang="ru-RU" sz="2200" dirty="0"/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54" y="1070184"/>
            <a:ext cx="1367574" cy="12400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3640" y="5242315"/>
            <a:ext cx="64625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Більшу</a:t>
            </a:r>
            <a:r>
              <a:rPr lang="ru-RU" sz="2200" dirty="0" smtClean="0"/>
              <a:t> </a:t>
            </a:r>
            <a:r>
              <a:rPr lang="ru-RU" sz="2200" dirty="0" err="1"/>
              <a:t>частину</a:t>
            </a:r>
            <a:r>
              <a:rPr lang="ru-RU" sz="2200" dirty="0"/>
              <a:t> часу книга </a:t>
            </a:r>
            <a:r>
              <a:rPr lang="ru-RU" sz="2200" dirty="0" err="1"/>
              <a:t>читається</a:t>
            </a:r>
            <a:r>
              <a:rPr lang="ru-RU" sz="2200" dirty="0"/>
              <a:t> по порядку, але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пропустити</a:t>
            </a:r>
            <a:r>
              <a:rPr lang="ru-RU" sz="2200" dirty="0"/>
              <a:t> </a:t>
            </a:r>
            <a:r>
              <a:rPr lang="ru-RU" sz="2200" dirty="0" err="1"/>
              <a:t>якусь</a:t>
            </a:r>
            <a:r>
              <a:rPr lang="ru-RU" sz="2200" dirty="0"/>
              <a:t> </a:t>
            </a:r>
            <a:r>
              <a:rPr lang="ru-RU" sz="2200" dirty="0" err="1"/>
              <a:t>частину</a:t>
            </a:r>
            <a:r>
              <a:rPr lang="ru-RU" sz="2200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85994" y="2455323"/>
            <a:ext cx="51460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Коли </a:t>
            </a:r>
            <a:r>
              <a:rPr lang="ru-RU" sz="2200" dirty="0" smtClean="0"/>
              <a:t>прочитана, </a:t>
            </a:r>
            <a:r>
              <a:rPr lang="ru-RU" sz="2200" dirty="0" err="1" smtClean="0"/>
              <a:t>необхідно</a:t>
            </a:r>
            <a:r>
              <a:rPr lang="ru-RU" sz="2200" dirty="0" smtClean="0"/>
              <a:t> </a:t>
            </a:r>
            <a:r>
              <a:rPr lang="ru-RU" sz="2200" dirty="0" err="1" smtClean="0"/>
              <a:t>її</a:t>
            </a:r>
            <a:r>
              <a:rPr lang="ru-RU" sz="2200" dirty="0" smtClean="0"/>
              <a:t> </a:t>
            </a:r>
            <a:r>
              <a:rPr lang="ru-RU" sz="2200" dirty="0" err="1"/>
              <a:t>закрити</a:t>
            </a:r>
            <a:r>
              <a:rPr lang="ru-RU" sz="2200" dirty="0"/>
              <a:t>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2" y="2136560"/>
            <a:ext cx="1204421" cy="1204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05984" y="3456332"/>
            <a:ext cx="69664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Поки</a:t>
            </a:r>
            <a:r>
              <a:rPr lang="ru-RU" sz="2200" dirty="0"/>
              <a:t> книга </a:t>
            </a:r>
            <a:r>
              <a:rPr lang="ru-RU" sz="2200" dirty="0" err="1"/>
              <a:t>відкрита</a:t>
            </a:r>
            <a:r>
              <a:rPr lang="ru-RU" sz="2200" dirty="0"/>
              <a:t>,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читати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в </a:t>
            </a:r>
            <a:r>
              <a:rPr lang="ru-RU" sz="2200" dirty="0" err="1"/>
              <a:t>неї</a:t>
            </a:r>
            <a:r>
              <a:rPr lang="ru-RU" sz="2200" dirty="0"/>
              <a:t> </a:t>
            </a:r>
            <a:r>
              <a:rPr lang="ru-RU" sz="2200" dirty="0" err="1"/>
              <a:t>записувати</a:t>
            </a:r>
            <a:r>
              <a:rPr lang="ru-RU" sz="2200" dirty="0"/>
              <a:t>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21" y="3023172"/>
            <a:ext cx="2120563" cy="1202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1631893" y="4462794"/>
            <a:ext cx="75121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В </a:t>
            </a:r>
            <a:r>
              <a:rPr lang="ru-RU" sz="2200" dirty="0" err="1"/>
              <a:t>обох</a:t>
            </a:r>
            <a:r>
              <a:rPr lang="ru-RU" sz="2200" dirty="0"/>
              <a:t> </a:t>
            </a:r>
            <a:r>
              <a:rPr lang="ru-RU" sz="2200" dirty="0" err="1"/>
              <a:t>випадках</a:t>
            </a:r>
            <a:r>
              <a:rPr lang="ru-RU" sz="2200" dirty="0"/>
              <a:t> </a:t>
            </a:r>
            <a:r>
              <a:rPr lang="ru-RU" sz="2200" dirty="0" err="1"/>
              <a:t>відомо</a:t>
            </a:r>
            <a:r>
              <a:rPr lang="ru-RU" sz="2200" dirty="0"/>
              <a:t>, в </a:t>
            </a:r>
            <a:r>
              <a:rPr lang="ru-RU" sz="2200" dirty="0" err="1"/>
              <a:t>якому</a:t>
            </a:r>
            <a:r>
              <a:rPr lang="ru-RU" sz="2200" dirty="0"/>
              <a:t> </a:t>
            </a:r>
            <a:r>
              <a:rPr lang="ru-RU" sz="2200" dirty="0" err="1"/>
              <a:t>місці</a:t>
            </a:r>
            <a:r>
              <a:rPr lang="ru-RU" sz="2200" dirty="0"/>
              <a:t> книги </a:t>
            </a:r>
            <a:r>
              <a:rPr lang="ru-RU" sz="2200" dirty="0" err="1"/>
              <a:t>знаходитесь</a:t>
            </a:r>
            <a:r>
              <a:rPr lang="ru-RU" sz="2200" dirty="0"/>
              <a:t>.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2" y="4331235"/>
            <a:ext cx="1462782" cy="969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282" y="5130702"/>
            <a:ext cx="1739480" cy="1321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0" y="193949"/>
            <a:ext cx="91440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dirty="0" smtClean="0">
                <a:latin typeface="+mn-lt"/>
              </a:rPr>
              <a:t>Принцип книжки</a:t>
            </a:r>
            <a:r>
              <a:rPr lang="en-US" altLang="ru-RU" sz="3600" b="1" dirty="0" smtClean="0">
                <a:latin typeface="+mn-lt"/>
              </a:rPr>
              <a:t> </a:t>
            </a:r>
            <a:r>
              <a:rPr lang="uk-UA" altLang="ru-RU" sz="3600" b="1" dirty="0" smtClean="0">
                <a:latin typeface="+mn-lt"/>
              </a:rPr>
              <a:t>для роботи з файлами</a:t>
            </a:r>
            <a:endParaRPr lang="ru-RU" altLang="ru-RU" sz="36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75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93949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dirty="0" err="1" smtClean="0">
                <a:latin typeface="+mn-lt"/>
              </a:rPr>
              <a:t>Файловий</a:t>
            </a:r>
            <a:r>
              <a:rPr lang="ru-RU" altLang="ru-RU" sz="3600" b="1" dirty="0" smtClean="0">
                <a:latin typeface="+mn-lt"/>
              </a:rPr>
              <a:t> об</a:t>
            </a:r>
            <a:r>
              <a:rPr lang="en-US" altLang="ru-RU" sz="3600" b="1" dirty="0" smtClean="0">
                <a:latin typeface="+mn-lt"/>
              </a:rPr>
              <a:t>’</a:t>
            </a:r>
            <a:r>
              <a:rPr lang="uk-UA" altLang="ru-RU" sz="3600" b="1" dirty="0" err="1" smtClean="0">
                <a:latin typeface="+mn-lt"/>
              </a:rPr>
              <a:t>єкт</a:t>
            </a:r>
            <a:r>
              <a:rPr lang="uk-UA" altLang="ru-RU" sz="3600" b="1" dirty="0" smtClean="0">
                <a:latin typeface="+mn-lt"/>
              </a:rPr>
              <a:t> в </a:t>
            </a:r>
            <a:r>
              <a:rPr lang="en-US" altLang="ru-RU" sz="3600" b="1" dirty="0" smtClean="0">
                <a:latin typeface="+mn-lt"/>
              </a:rPr>
              <a:t>Python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7055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В </a:t>
            </a:r>
            <a:r>
              <a:rPr lang="en-GB" sz="2200" dirty="0"/>
              <a:t>Python </a:t>
            </a:r>
            <a:r>
              <a:rPr lang="ru-RU" sz="2200" dirty="0"/>
              <a:t>робота з файлами </a:t>
            </a:r>
            <a:r>
              <a:rPr lang="ru-RU" sz="2200" dirty="0" err="1"/>
              <a:t>здійснюється</a:t>
            </a:r>
            <a:r>
              <a:rPr lang="ru-RU" sz="2200" dirty="0"/>
              <a:t> через </a:t>
            </a:r>
            <a:r>
              <a:rPr lang="ru-RU" sz="2200" dirty="0" err="1"/>
              <a:t>спеціальний</a:t>
            </a:r>
            <a:r>
              <a:rPr lang="ru-RU" sz="2200" dirty="0"/>
              <a:t> </a:t>
            </a:r>
            <a:r>
              <a:rPr lang="ru-RU" sz="2200" dirty="0" err="1"/>
              <a:t>абстрактний</a:t>
            </a:r>
            <a:r>
              <a:rPr lang="ru-RU" sz="2200" dirty="0"/>
              <a:t> </a:t>
            </a:r>
            <a:r>
              <a:rPr lang="ru-RU" sz="2200" dirty="0" err="1"/>
              <a:t>файловий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. </a:t>
            </a:r>
            <a:r>
              <a:rPr lang="ru-RU" sz="2200" dirty="0" err="1"/>
              <a:t>Залежно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способу </a:t>
            </a:r>
            <a:r>
              <a:rPr lang="ru-RU" sz="2200" dirty="0" err="1"/>
              <a:t>створення</a:t>
            </a:r>
            <a:r>
              <a:rPr lang="ru-RU" sz="2200" dirty="0"/>
              <a:t> такого </a:t>
            </a:r>
            <a:r>
              <a:rPr lang="ru-RU" sz="2200" dirty="0" err="1"/>
              <a:t>об'єкта</a:t>
            </a:r>
            <a:r>
              <a:rPr lang="ru-RU" sz="2200" dirty="0"/>
              <a:t>, </a:t>
            </a:r>
            <a:r>
              <a:rPr lang="ru-RU" sz="2200" dirty="0" err="1"/>
              <a:t>він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прив'язаний</a:t>
            </a:r>
            <a:r>
              <a:rPr lang="ru-RU" sz="2200" dirty="0"/>
              <a:t> як до </a:t>
            </a:r>
            <a:r>
              <a:rPr lang="ru-RU" sz="2200" dirty="0" err="1"/>
              <a:t>фізичного</a:t>
            </a:r>
            <a:r>
              <a:rPr lang="ru-RU" sz="2200" dirty="0"/>
              <a:t> файлу на диску, так і </a:t>
            </a:r>
            <a:r>
              <a:rPr lang="ru-RU" sz="2200" dirty="0" smtClean="0"/>
              <a:t>до </a:t>
            </a:r>
            <a:r>
              <a:rPr lang="ru-RU" sz="2200" dirty="0" err="1" smtClean="0"/>
              <a:t>іншого</a:t>
            </a:r>
            <a:r>
              <a:rPr lang="ru-RU" sz="2200" dirty="0" smtClean="0"/>
              <a:t> </a:t>
            </a:r>
            <a:r>
              <a:rPr lang="ru-RU" sz="2200" dirty="0"/>
              <a:t>пристрою,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підтримує</a:t>
            </a:r>
            <a:r>
              <a:rPr lang="ru-RU" sz="2200" dirty="0"/>
              <a:t> </a:t>
            </a:r>
            <a:r>
              <a:rPr lang="ru-RU" sz="2200" dirty="0" err="1"/>
              <a:t>схожі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 (</a:t>
            </a:r>
            <a:r>
              <a:rPr lang="ru-RU" sz="2200" dirty="0" err="1"/>
              <a:t>стандартне</a:t>
            </a:r>
            <a:r>
              <a:rPr lang="ru-RU" sz="2200" dirty="0"/>
              <a:t> </a:t>
            </a:r>
            <a:r>
              <a:rPr lang="ru-RU" sz="2200" dirty="0" err="1" smtClean="0"/>
              <a:t>введення</a:t>
            </a:r>
            <a:r>
              <a:rPr lang="ru-RU" sz="2200" dirty="0" smtClean="0"/>
              <a:t>/ </a:t>
            </a:r>
            <a:r>
              <a:rPr lang="ru-RU" sz="2200" dirty="0" err="1" smtClean="0"/>
              <a:t>виведення</a:t>
            </a:r>
            <a:r>
              <a:rPr lang="ru-RU" sz="2200" dirty="0" smtClean="0"/>
              <a:t>).</a:t>
            </a:r>
            <a:endParaRPr lang="ru-RU" sz="2200" dirty="0"/>
          </a:p>
          <a:p>
            <a:r>
              <a:rPr lang="ru-RU" sz="2200" dirty="0" err="1" smtClean="0"/>
              <a:t>Стандартний</a:t>
            </a:r>
            <a:r>
              <a:rPr lang="ru-RU" sz="2200" dirty="0" smtClean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створення</a:t>
            </a:r>
            <a:r>
              <a:rPr lang="ru-RU" sz="2200" dirty="0"/>
              <a:t> файлового </a:t>
            </a:r>
            <a:r>
              <a:rPr lang="ru-RU" sz="2200" dirty="0" err="1"/>
              <a:t>об'єкта</a:t>
            </a:r>
            <a:r>
              <a:rPr lang="ru-RU" sz="2200" dirty="0"/>
              <a:t> </a:t>
            </a:r>
            <a:r>
              <a:rPr lang="ru-RU" sz="2200" dirty="0" smtClean="0"/>
              <a:t>– </a:t>
            </a:r>
            <a:r>
              <a:rPr lang="ru-RU" sz="2200" dirty="0" err="1" smtClean="0"/>
              <a:t>функція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open()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37373" y="2783415"/>
            <a:ext cx="3300904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0000CC"/>
                </a:solidFill>
              </a:rPr>
              <a:t>f = open(</a:t>
            </a:r>
            <a:r>
              <a:rPr lang="en-GB" sz="2200" b="1" dirty="0" err="1">
                <a:solidFill>
                  <a:srgbClr val="0000CC"/>
                </a:solidFill>
              </a:rPr>
              <a:t>file_name</a:t>
            </a:r>
            <a:r>
              <a:rPr lang="en-GB" sz="2200" b="1" dirty="0">
                <a:solidFill>
                  <a:srgbClr val="0000CC"/>
                </a:solidFill>
              </a:rPr>
              <a:t>, mode)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242064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/>
              <a:t>де </a:t>
            </a:r>
            <a:r>
              <a:rPr lang="en-GB" sz="2100" b="1" dirty="0">
                <a:solidFill>
                  <a:srgbClr val="0000CC"/>
                </a:solidFill>
              </a:rPr>
              <a:t>f</a:t>
            </a:r>
            <a:r>
              <a:rPr lang="en-GB" sz="2100" dirty="0"/>
              <a:t> – </a:t>
            </a:r>
            <a:r>
              <a:rPr lang="ru-RU" sz="2100" dirty="0" err="1"/>
              <a:t>ім'я</a:t>
            </a:r>
            <a:r>
              <a:rPr lang="ru-RU" sz="2100" dirty="0"/>
              <a:t> </a:t>
            </a:r>
            <a:r>
              <a:rPr lang="ru-RU" sz="2100" dirty="0" err="1"/>
              <a:t>файлової</a:t>
            </a:r>
            <a:r>
              <a:rPr lang="ru-RU" sz="2100" dirty="0"/>
              <a:t> </a:t>
            </a:r>
            <a:r>
              <a:rPr lang="ru-RU" sz="2100" dirty="0" err="1"/>
              <a:t>змінної</a:t>
            </a:r>
            <a:r>
              <a:rPr lang="ru-RU" sz="2100" dirty="0"/>
              <a:t>, </a:t>
            </a:r>
            <a:r>
              <a:rPr lang="en-GB" sz="2100" b="1" dirty="0" err="1" smtClean="0">
                <a:solidFill>
                  <a:srgbClr val="0000CC"/>
                </a:solidFill>
              </a:rPr>
              <a:t>file_name</a:t>
            </a:r>
            <a:r>
              <a:rPr lang="en-GB" sz="2100" dirty="0" smtClean="0"/>
              <a:t> </a:t>
            </a:r>
            <a:r>
              <a:rPr lang="en-GB" sz="2100" dirty="0"/>
              <a:t>– </a:t>
            </a:r>
            <a:r>
              <a:rPr lang="ru-RU" sz="2100" dirty="0" err="1"/>
              <a:t>ім'я</a:t>
            </a:r>
            <a:r>
              <a:rPr lang="ru-RU" sz="2100" dirty="0"/>
              <a:t> файла,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відкривається</a:t>
            </a:r>
            <a:r>
              <a:rPr lang="ru-RU" sz="2100" dirty="0"/>
              <a:t>, </a:t>
            </a:r>
            <a:endParaRPr lang="en-US" sz="2100" dirty="0" smtClean="0"/>
          </a:p>
          <a:p>
            <a:r>
              <a:rPr lang="en-US" sz="2100" b="1" dirty="0" smtClean="0">
                <a:solidFill>
                  <a:srgbClr val="0000CC"/>
                </a:solidFill>
              </a:rPr>
              <a:t>m</a:t>
            </a:r>
            <a:r>
              <a:rPr lang="en-GB" sz="2100" b="1" dirty="0" smtClean="0">
                <a:solidFill>
                  <a:srgbClr val="0000CC"/>
                </a:solidFill>
              </a:rPr>
              <a:t>ode </a:t>
            </a:r>
            <a:r>
              <a:rPr lang="en-GB" sz="2100" dirty="0" smtClean="0"/>
              <a:t>– </a:t>
            </a:r>
            <a:r>
              <a:rPr lang="ru-RU" sz="2100" dirty="0"/>
              <a:t>режим </a:t>
            </a:r>
            <a:r>
              <a:rPr lang="ru-RU" sz="2100" dirty="0" err="1"/>
              <a:t>роботи</a:t>
            </a:r>
            <a:r>
              <a:rPr lang="ru-RU" sz="2100" dirty="0"/>
              <a:t> з </a:t>
            </a:r>
            <a:r>
              <a:rPr lang="ru-RU" sz="2100" dirty="0" smtClean="0"/>
              <a:t>файлом (код режиму в табл.):</a:t>
            </a:r>
            <a:endParaRPr lang="ru-RU" sz="21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2" y="4060774"/>
            <a:ext cx="8946445" cy="27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49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</TotalTime>
  <Words>2301</Words>
  <Application>Microsoft Office PowerPoint</Application>
  <PresentationFormat>Экран (4:3)</PresentationFormat>
  <Paragraphs>270</Paragraphs>
  <Slides>45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Типи файлів</vt:lpstr>
      <vt:lpstr>Презентация PowerPoint</vt:lpstr>
      <vt:lpstr>Презентация PowerPoint</vt:lpstr>
      <vt:lpstr>Презентация PowerPoint</vt:lpstr>
      <vt:lpstr>Презентация PowerPoint</vt:lpstr>
      <vt:lpstr>Відкриття файлів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Читання текстових файлів</vt:lpstr>
      <vt:lpstr>Читання невідомої кількості даних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Запис даних у текстовий файл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Пишіть програми в першу чергу для людей, і тільки потім для машин.     Steve McConnell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223</cp:revision>
  <dcterms:created xsi:type="dcterms:W3CDTF">2019-10-21T01:05:52Z</dcterms:created>
  <dcterms:modified xsi:type="dcterms:W3CDTF">2019-11-21T15:01:27Z</dcterms:modified>
</cp:coreProperties>
</file>