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2" r:id="rId2"/>
    <p:sldId id="283" r:id="rId3"/>
    <p:sldId id="284" r:id="rId4"/>
    <p:sldId id="285" r:id="rId5"/>
    <p:sldId id="363" r:id="rId6"/>
    <p:sldId id="367" r:id="rId7"/>
    <p:sldId id="364" r:id="rId8"/>
    <p:sldId id="365" r:id="rId9"/>
    <p:sldId id="368" r:id="rId10"/>
    <p:sldId id="369" r:id="rId11"/>
    <p:sldId id="370" r:id="rId12"/>
    <p:sldId id="371" r:id="rId13"/>
    <p:sldId id="374" r:id="rId14"/>
    <p:sldId id="373" r:id="rId15"/>
    <p:sldId id="375" r:id="rId16"/>
    <p:sldId id="372" r:id="rId17"/>
    <p:sldId id="376" r:id="rId18"/>
    <p:sldId id="378" r:id="rId19"/>
    <p:sldId id="377" r:id="rId20"/>
    <p:sldId id="379" r:id="rId21"/>
    <p:sldId id="380" r:id="rId22"/>
    <p:sldId id="381" r:id="rId23"/>
    <p:sldId id="382" r:id="rId24"/>
    <p:sldId id="389" r:id="rId25"/>
    <p:sldId id="390" r:id="rId26"/>
    <p:sldId id="391" r:id="rId27"/>
    <p:sldId id="392" r:id="rId28"/>
    <p:sldId id="393" r:id="rId29"/>
    <p:sldId id="394" r:id="rId30"/>
    <p:sldId id="383" r:id="rId31"/>
    <p:sldId id="384" r:id="rId32"/>
    <p:sldId id="386" r:id="rId33"/>
    <p:sldId id="387" r:id="rId34"/>
    <p:sldId id="388" r:id="rId35"/>
    <p:sldId id="280" r:id="rId36"/>
    <p:sldId id="28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0000CC"/>
    <a:srgbClr val="008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8" autoAdjust="0"/>
    <p:restoredTop sz="94660"/>
  </p:normalViewPr>
  <p:slideViewPr>
    <p:cSldViewPr snapToGrid="0">
      <p:cViewPr>
        <p:scale>
          <a:sx n="75" d="100"/>
          <a:sy n="75" d="100"/>
        </p:scale>
        <p:origin x="25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7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63590" y="577329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04" y="2744139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76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Помилки</a:t>
            </a:r>
            <a:r>
              <a:rPr lang="ru-RU" sz="2200" b="1" dirty="0" smtClean="0"/>
              <a:t>  </a:t>
            </a:r>
            <a:r>
              <a:rPr lang="ru-RU" sz="2200" b="1" dirty="0" err="1"/>
              <a:t>виконання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b="1" dirty="0" err="1"/>
              <a:t>runtime</a:t>
            </a:r>
            <a:r>
              <a:rPr lang="ru-RU" sz="2200" b="1" dirty="0"/>
              <a:t> </a:t>
            </a:r>
            <a:r>
              <a:rPr lang="ru-RU" sz="2200" b="1" dirty="0" err="1"/>
              <a:t>error</a:t>
            </a:r>
            <a:r>
              <a:rPr lang="ru-RU" sz="2200" dirty="0"/>
              <a:t>)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помилки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виникають</a:t>
            </a:r>
            <a:r>
              <a:rPr lang="ru-RU" sz="2200" dirty="0"/>
              <a:t> у</a:t>
            </a:r>
          </a:p>
          <a:p>
            <a:r>
              <a:rPr lang="ru-RU" sz="2200" dirty="0" err="1"/>
              <a:t>синтаксично</a:t>
            </a:r>
            <a:r>
              <a:rPr lang="ru-RU" sz="2200" dirty="0"/>
              <a:t> </a:t>
            </a:r>
            <a:r>
              <a:rPr lang="ru-RU" sz="2200" dirty="0" err="1"/>
              <a:t>правильних</a:t>
            </a:r>
            <a:r>
              <a:rPr lang="ru-RU" sz="2200" dirty="0"/>
              <a:t> </a:t>
            </a:r>
            <a:r>
              <a:rPr lang="ru-RU" sz="2200" dirty="0" err="1"/>
              <a:t>програмах</a:t>
            </a:r>
            <a:r>
              <a:rPr lang="ru-RU" sz="2200" dirty="0"/>
              <a:t> </a:t>
            </a:r>
            <a:r>
              <a:rPr lang="ru-RU" sz="2200" dirty="0" err="1"/>
              <a:t>під</a:t>
            </a:r>
            <a:r>
              <a:rPr lang="ru-RU" sz="2200" dirty="0"/>
              <a:t> час </a:t>
            </a:r>
            <a:r>
              <a:rPr lang="ru-RU" sz="2200" dirty="0" err="1"/>
              <a:t>їхнього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, коли</a:t>
            </a:r>
          </a:p>
          <a:p>
            <a:r>
              <a:rPr lang="ru-RU" sz="2200" dirty="0" err="1"/>
              <a:t>інтерпретатор</a:t>
            </a:r>
            <a:r>
              <a:rPr lang="ru-RU" sz="2200" dirty="0"/>
              <a:t> не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коректно</a:t>
            </a:r>
            <a:r>
              <a:rPr lang="ru-RU" sz="2200" dirty="0"/>
              <a:t> </a:t>
            </a:r>
            <a:r>
              <a:rPr lang="ru-RU" sz="2200" dirty="0" err="1"/>
              <a:t>розв’язати</a:t>
            </a:r>
            <a:r>
              <a:rPr lang="ru-RU" sz="2200" dirty="0"/>
              <a:t> проблему,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виникла</a:t>
            </a:r>
            <a:endParaRPr lang="ru-RU" sz="2200" dirty="0"/>
          </a:p>
          <a:p>
            <a:r>
              <a:rPr lang="ru-RU" sz="2200" dirty="0" err="1"/>
              <a:t>або</a:t>
            </a:r>
            <a:r>
              <a:rPr lang="ru-RU" sz="2200" dirty="0"/>
              <a:t> подальше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є </a:t>
            </a:r>
            <a:r>
              <a:rPr lang="ru-RU" sz="2200" dirty="0" err="1"/>
              <a:t>неможливим</a:t>
            </a:r>
            <a:r>
              <a:rPr lang="ru-RU" sz="22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64817" y="124615"/>
            <a:ext cx="2992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Runtime</a:t>
            </a:r>
            <a:r>
              <a:rPr lang="uk-UA" sz="3600" b="1" dirty="0" smtClean="0"/>
              <a:t> </a:t>
            </a:r>
            <a:r>
              <a:rPr lang="en-GB" sz="3600" b="1" dirty="0" smtClean="0"/>
              <a:t> </a:t>
            </a:r>
            <a:r>
              <a:rPr lang="en-GB" sz="3600" b="1" dirty="0"/>
              <a:t>error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9" y="2376319"/>
            <a:ext cx="7119938" cy="43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1051156"/>
            <a:ext cx="9143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Логічні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помилки</a:t>
            </a:r>
            <a:r>
              <a:rPr lang="ru-RU" sz="2200" b="1" dirty="0" smtClean="0"/>
              <a:t> </a:t>
            </a:r>
            <a:r>
              <a:rPr lang="ru-RU" sz="2200" dirty="0" smtClean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помилки</a:t>
            </a:r>
            <a:r>
              <a:rPr lang="ru-RU" sz="2200" dirty="0"/>
              <a:t> </a:t>
            </a:r>
            <a:r>
              <a:rPr lang="ru-RU" sz="2200" dirty="0" err="1"/>
              <a:t>пов’язані</a:t>
            </a:r>
            <a:r>
              <a:rPr lang="ru-RU" sz="2200" dirty="0"/>
              <a:t> з </a:t>
            </a:r>
            <a:r>
              <a:rPr lang="ru-RU" sz="2200" dirty="0" err="1"/>
              <a:t>логікою</a:t>
            </a:r>
            <a:r>
              <a:rPr lang="ru-RU" sz="2200" dirty="0"/>
              <a:t> </a:t>
            </a:r>
            <a:r>
              <a:rPr lang="ru-RU" sz="2200" dirty="0" err="1" smtClean="0"/>
              <a:t>програми</a:t>
            </a:r>
            <a:r>
              <a:rPr lang="ru-RU" sz="2200" dirty="0" smtClean="0"/>
              <a:t>. </a:t>
            </a:r>
            <a:r>
              <a:rPr lang="ru-RU" sz="2200" dirty="0" err="1" smtClean="0"/>
              <a:t>Інтерпретатор</a:t>
            </a:r>
            <a:r>
              <a:rPr lang="ru-RU" sz="2200" dirty="0" smtClean="0"/>
              <a:t> </a:t>
            </a:r>
            <a:r>
              <a:rPr lang="ru-RU" sz="2200" dirty="0"/>
              <a:t>не </a:t>
            </a:r>
            <a:r>
              <a:rPr lang="ru-RU" sz="2200" dirty="0" err="1"/>
              <a:t>зможе</a:t>
            </a:r>
            <a:r>
              <a:rPr lang="ru-RU" sz="2200" dirty="0"/>
              <a:t> </a:t>
            </a:r>
            <a:r>
              <a:rPr lang="ru-RU" sz="2200" dirty="0" err="1"/>
              <a:t>виявити</a:t>
            </a:r>
            <a:r>
              <a:rPr lang="ru-RU" sz="2200" dirty="0"/>
              <a:t> </a:t>
            </a:r>
            <a:r>
              <a:rPr lang="ru-RU" sz="2200" dirty="0" smtClean="0"/>
              <a:t>та </a:t>
            </a:r>
            <a:r>
              <a:rPr lang="ru-RU" sz="2200" dirty="0" err="1"/>
              <a:t>ідентифікувати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 smtClean="0"/>
              <a:t>помилки</a:t>
            </a:r>
            <a:r>
              <a:rPr lang="ru-RU" sz="2200" dirty="0" smtClean="0"/>
              <a:t>, </a:t>
            </a:r>
            <a:r>
              <a:rPr lang="ru-RU" sz="2200" dirty="0" err="1" smtClean="0"/>
              <a:t>оскільки</a:t>
            </a:r>
            <a:r>
              <a:rPr lang="ru-RU" sz="2200" dirty="0" smtClean="0"/>
              <a:t> </a:t>
            </a:r>
            <a:r>
              <a:rPr lang="ru-RU" sz="2200" dirty="0"/>
              <a:t>з точки </a:t>
            </a:r>
            <a:r>
              <a:rPr lang="ru-RU" sz="2200" dirty="0" err="1"/>
              <a:t>зору</a:t>
            </a:r>
            <a:r>
              <a:rPr lang="ru-RU" sz="2200" dirty="0"/>
              <a:t> синтаксису </a:t>
            </a:r>
            <a:r>
              <a:rPr lang="ru-RU" sz="2200" dirty="0" err="1"/>
              <a:t>програма</a:t>
            </a:r>
            <a:r>
              <a:rPr lang="ru-RU" sz="2200" dirty="0"/>
              <a:t> написана правильно. </a:t>
            </a:r>
            <a:endParaRPr lang="ru-RU" sz="2200" dirty="0" smtClean="0"/>
          </a:p>
          <a:p>
            <a:r>
              <a:rPr lang="ru-RU" sz="2200" dirty="0" err="1" smtClean="0"/>
              <a:t>Їх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/>
              <a:t>виявити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за результатами </a:t>
            </a:r>
            <a:r>
              <a:rPr lang="ru-RU" sz="2200" dirty="0" err="1"/>
              <a:t>роботи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79723" y="110516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Логічні</a:t>
            </a:r>
            <a:r>
              <a:rPr lang="ru-RU" sz="3600" b="1" dirty="0" smtClean="0"/>
              <a:t>  </a:t>
            </a:r>
            <a:r>
              <a:rPr lang="ru-RU" sz="3600" b="1" dirty="0" err="1" smtClean="0"/>
              <a:t>помилки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5155" y="2645623"/>
            <a:ext cx="802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Існує</a:t>
            </a:r>
            <a:r>
              <a:rPr lang="ru-RU" sz="2000" dirty="0"/>
              <a:t> </a:t>
            </a:r>
            <a:r>
              <a:rPr lang="ru-RU" sz="2000" dirty="0" err="1"/>
              <a:t>ціла</a:t>
            </a:r>
            <a:r>
              <a:rPr lang="ru-RU" sz="2000" dirty="0"/>
              <a:t> сфера </a:t>
            </a:r>
            <a:r>
              <a:rPr lang="ru-RU" sz="2000" dirty="0" err="1"/>
              <a:t>діяльності</a:t>
            </a:r>
            <a:r>
              <a:rPr lang="ru-RU" sz="2000" dirty="0"/>
              <a:t> – </a:t>
            </a:r>
            <a:r>
              <a:rPr lang="ru-RU" sz="2000" dirty="0" err="1"/>
              <a:t>тестування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</a:t>
            </a:r>
            <a:r>
              <a:rPr lang="ru-RU" sz="2000" dirty="0" err="1"/>
              <a:t>забезпечення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en-GB" sz="2000" dirty="0" smtClean="0"/>
              <a:t>QA</a:t>
            </a:r>
            <a:r>
              <a:rPr lang="uk-UA" sz="2000" dirty="0" smtClean="0"/>
              <a:t> -</a:t>
            </a:r>
            <a:r>
              <a:rPr lang="en-GB" sz="2000" dirty="0" smtClean="0"/>
              <a:t> Quality Assurance) </a:t>
            </a:r>
            <a:r>
              <a:rPr lang="en-GB" sz="2000" dirty="0"/>
              <a:t>– </a:t>
            </a:r>
            <a:r>
              <a:rPr lang="ru-RU" sz="2000" dirty="0" err="1"/>
              <a:t>пов’язана</a:t>
            </a:r>
            <a:r>
              <a:rPr lang="ru-RU" sz="2000" dirty="0"/>
              <a:t> з </a:t>
            </a:r>
            <a:r>
              <a:rPr lang="ru-RU" sz="2000" dirty="0" err="1"/>
              <a:t>виявленням</a:t>
            </a:r>
            <a:r>
              <a:rPr lang="ru-RU" sz="2000" dirty="0"/>
              <a:t> </a:t>
            </a:r>
            <a:r>
              <a:rPr lang="ru-RU" sz="2000" dirty="0" err="1"/>
              <a:t>помилок</a:t>
            </a:r>
            <a:r>
              <a:rPr lang="ru-RU" sz="2000" dirty="0"/>
              <a:t> </a:t>
            </a:r>
            <a:r>
              <a:rPr lang="ru-RU" sz="2000" dirty="0" err="1"/>
              <a:t>останнього</a:t>
            </a:r>
            <a:r>
              <a:rPr lang="ru-RU" sz="2000" dirty="0"/>
              <a:t> типу.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" y="3528590"/>
            <a:ext cx="5234877" cy="2901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925364" y="4699935"/>
            <a:ext cx="3079377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Ця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презентація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присвячена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обробці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помилок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</a:rPr>
              <a:t> перших </a:t>
            </a:r>
            <a:r>
              <a:rPr lang="ru-RU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двох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типів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4214" y="3501426"/>
            <a:ext cx="1301678" cy="1198509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Виключні</a:t>
            </a:r>
            <a:r>
              <a:rPr lang="ru-RU" sz="3600" b="1" dirty="0"/>
              <a:t> </a:t>
            </a:r>
            <a:r>
              <a:rPr lang="ru-RU" sz="3600" b="1" dirty="0" err="1"/>
              <a:t>ситуації</a:t>
            </a:r>
            <a:r>
              <a:rPr lang="ru-RU" sz="3600" b="1" dirty="0"/>
              <a:t> та </a:t>
            </a:r>
            <a:r>
              <a:rPr lang="ru-RU" sz="3600" b="1" dirty="0" err="1"/>
              <a:t>виключення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129" y="1028086"/>
            <a:ext cx="90498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Якщо</a:t>
            </a:r>
            <a:r>
              <a:rPr lang="ru-RU" sz="2200" dirty="0"/>
              <a:t> у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виникає</a:t>
            </a:r>
            <a:r>
              <a:rPr lang="ru-RU" sz="2200" dirty="0"/>
              <a:t> </a:t>
            </a:r>
            <a:r>
              <a:rPr lang="ru-RU" sz="2200" dirty="0" err="1" smtClean="0"/>
              <a:t>синтаксична</a:t>
            </a:r>
            <a:r>
              <a:rPr lang="ru-RU" sz="2200" dirty="0" smtClean="0"/>
              <a:t> </a:t>
            </a:r>
            <a:r>
              <a:rPr lang="ru-RU" sz="2200" dirty="0" err="1" smtClean="0"/>
              <a:t>помилка</a:t>
            </a:r>
            <a:r>
              <a:rPr lang="ru-RU" sz="2200" dirty="0" smtClean="0"/>
              <a:t> 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err="1" smtClean="0"/>
              <a:t>помилка</a:t>
            </a:r>
            <a:r>
              <a:rPr lang="ru-RU" sz="2200" dirty="0" smtClean="0"/>
              <a:t> часу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, то </a:t>
            </a:r>
            <a:r>
              <a:rPr lang="ru-RU" sz="2200" dirty="0" err="1" smtClean="0"/>
              <a:t>відбувається</a:t>
            </a:r>
            <a:r>
              <a:rPr lang="ru-RU" sz="2200" dirty="0" smtClean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виключна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ситуація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Будь-яка </a:t>
            </a:r>
            <a:r>
              <a:rPr lang="ru-RU" sz="2200" dirty="0" err="1" smtClean="0"/>
              <a:t>виключна</a:t>
            </a:r>
            <a:r>
              <a:rPr lang="ru-RU" sz="2200" dirty="0" smtClean="0"/>
              <a:t> </a:t>
            </a:r>
            <a:r>
              <a:rPr lang="ru-RU" sz="2200" dirty="0" err="1" smtClean="0"/>
              <a:t>ситуація</a:t>
            </a:r>
            <a:r>
              <a:rPr lang="ru-RU" sz="2200" dirty="0" smtClean="0"/>
              <a:t> </a:t>
            </a:r>
            <a:r>
              <a:rPr lang="ru-RU" sz="2200" dirty="0" err="1" smtClean="0"/>
              <a:t>генерує</a:t>
            </a:r>
            <a:r>
              <a:rPr lang="ru-RU" sz="2200" dirty="0" smtClean="0"/>
              <a:t> (</a:t>
            </a:r>
            <a:r>
              <a:rPr lang="ru-RU" sz="2200" dirty="0" err="1" smtClean="0"/>
              <a:t>породжує</a:t>
            </a:r>
            <a:r>
              <a:rPr lang="ru-RU" sz="2200" dirty="0" smtClean="0"/>
              <a:t>) </a:t>
            </a:r>
            <a:r>
              <a:rPr lang="ru-RU" sz="2200" b="1" dirty="0" err="1" smtClean="0">
                <a:solidFill>
                  <a:srgbClr val="0000CC"/>
                </a:solidFill>
              </a:rPr>
              <a:t>виключення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0200" y="2255916"/>
            <a:ext cx="6871446" cy="110799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  <a:effectLst>
            <a:outerShdw blurRad="50800" dist="50800" dir="5400000" algn="ctr" rotWithShape="0">
              <a:srgbClr val="0000CC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Виключення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ru-RU" sz="2200" dirty="0" err="1">
                <a:solidFill>
                  <a:srgbClr val="0000CC"/>
                </a:solidFill>
              </a:rPr>
              <a:t>eng</a:t>
            </a:r>
            <a:r>
              <a:rPr lang="ru-RU" sz="2200" dirty="0">
                <a:solidFill>
                  <a:srgbClr val="0000CC"/>
                </a:solidFill>
              </a:rPr>
              <a:t>: </a:t>
            </a:r>
            <a:r>
              <a:rPr lang="ru-RU" sz="2200" dirty="0" err="1">
                <a:solidFill>
                  <a:srgbClr val="0000CC"/>
                </a:solidFill>
              </a:rPr>
              <a:t>exception</a:t>
            </a:r>
            <a:r>
              <a:rPr lang="ru-RU" sz="2200" dirty="0">
                <a:solidFill>
                  <a:srgbClr val="0000CC"/>
                </a:solidFill>
              </a:rPr>
              <a:t>) – </a:t>
            </a:r>
            <a:r>
              <a:rPr lang="ru-RU" sz="2200" dirty="0" err="1">
                <a:solidFill>
                  <a:srgbClr val="0000CC"/>
                </a:solidFill>
              </a:rPr>
              <a:t>спеціальний</a:t>
            </a:r>
            <a:r>
              <a:rPr lang="ru-RU" sz="2200" dirty="0">
                <a:solidFill>
                  <a:srgbClr val="0000CC"/>
                </a:solidFill>
              </a:rPr>
              <a:t> тип </a:t>
            </a:r>
            <a:r>
              <a:rPr lang="ru-RU" sz="2200" dirty="0" err="1">
                <a:solidFill>
                  <a:srgbClr val="0000CC"/>
                </a:solidFill>
              </a:rPr>
              <a:t>даних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що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використовується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для </a:t>
            </a:r>
            <a:r>
              <a:rPr lang="ru-RU" sz="2200" dirty="0" err="1">
                <a:solidFill>
                  <a:srgbClr val="0000CC"/>
                </a:solidFill>
              </a:rPr>
              <a:t>ідентифікації</a:t>
            </a:r>
            <a:r>
              <a:rPr lang="ru-RU" sz="2200" dirty="0">
                <a:solidFill>
                  <a:srgbClr val="0000CC"/>
                </a:solidFill>
              </a:rPr>
              <a:t> та детального </a:t>
            </a:r>
            <a:r>
              <a:rPr lang="ru-RU" sz="2200" dirty="0" err="1">
                <a:solidFill>
                  <a:srgbClr val="0000CC"/>
                </a:solidFill>
              </a:rPr>
              <a:t>опису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помилки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що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виникла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у </a:t>
            </a:r>
            <a:r>
              <a:rPr lang="ru-RU" sz="2200" dirty="0" err="1" smtClean="0">
                <a:solidFill>
                  <a:srgbClr val="0000CC"/>
                </a:solidFill>
              </a:rPr>
              <a:t>програмі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477" y="3493709"/>
            <a:ext cx="91185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Виключення</a:t>
            </a:r>
            <a:r>
              <a:rPr lang="ru-RU" sz="2200" dirty="0" smtClean="0"/>
              <a:t>  </a:t>
            </a:r>
            <a:r>
              <a:rPr lang="ru-RU" sz="2200" dirty="0" err="1"/>
              <a:t>породжуються</a:t>
            </a:r>
            <a:r>
              <a:rPr lang="ru-RU" sz="2200" dirty="0"/>
              <a:t> не </a:t>
            </a:r>
            <a:r>
              <a:rPr lang="ru-RU" sz="2200" dirty="0" err="1"/>
              <a:t>лише</a:t>
            </a:r>
            <a:r>
              <a:rPr lang="ru-RU" sz="2200" dirty="0"/>
              <a:t> у </a:t>
            </a:r>
            <a:r>
              <a:rPr lang="ru-RU" sz="2200" dirty="0" err="1"/>
              <a:t>разі</a:t>
            </a:r>
            <a:r>
              <a:rPr lang="ru-RU" sz="2200" dirty="0"/>
              <a:t> </a:t>
            </a:r>
            <a:r>
              <a:rPr lang="ru-RU" sz="2200" dirty="0" err="1" smtClean="0"/>
              <a:t>виникнення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виключної</a:t>
            </a:r>
            <a:r>
              <a:rPr lang="ru-RU" sz="2200" dirty="0" smtClean="0"/>
              <a:t> </a:t>
            </a:r>
            <a:r>
              <a:rPr lang="ru-RU" sz="2200" dirty="0" err="1"/>
              <a:t>ситуації</a:t>
            </a:r>
            <a:r>
              <a:rPr lang="ru-RU" sz="2200" dirty="0"/>
              <a:t>, а і як </a:t>
            </a:r>
            <a:r>
              <a:rPr lang="ru-RU" sz="2200" dirty="0" err="1"/>
              <a:t>повідомлення</a:t>
            </a:r>
            <a:r>
              <a:rPr lang="ru-RU" sz="2200" dirty="0"/>
              <a:t> про те,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відбулася</a:t>
            </a:r>
            <a:r>
              <a:rPr lang="ru-RU" sz="2200" dirty="0"/>
              <a:t> </a:t>
            </a:r>
            <a:r>
              <a:rPr lang="ru-RU" sz="2200" dirty="0" err="1"/>
              <a:t>певна</a:t>
            </a:r>
            <a:r>
              <a:rPr lang="ru-RU" sz="2200" dirty="0"/>
              <a:t> </a:t>
            </a:r>
            <a:r>
              <a:rPr lang="ru-RU" sz="2200" dirty="0" err="1"/>
              <a:t>подія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83" y="4263150"/>
            <a:ext cx="5530663" cy="2465053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477" y="4426186"/>
            <a:ext cx="27163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8000"/>
                </a:solidFill>
              </a:rPr>
              <a:t>Наприклад</a:t>
            </a:r>
            <a:r>
              <a:rPr lang="ru-RU" sz="2200" b="1" dirty="0">
                <a:solidFill>
                  <a:srgbClr val="008000"/>
                </a:solidFill>
              </a:rPr>
              <a:t>, метод списку </a:t>
            </a:r>
            <a:r>
              <a:rPr lang="en-GB" sz="2200" b="1" dirty="0">
                <a:solidFill>
                  <a:srgbClr val="008000"/>
                </a:solidFill>
              </a:rPr>
              <a:t>pop() </a:t>
            </a:r>
            <a:r>
              <a:rPr lang="ru-RU" sz="2200" b="1" dirty="0" err="1">
                <a:solidFill>
                  <a:srgbClr val="008000"/>
                </a:solidFill>
              </a:rPr>
              <a:t>генерує</a:t>
            </a:r>
            <a:r>
              <a:rPr lang="ru-RU" sz="2200" b="1" dirty="0">
                <a:solidFill>
                  <a:srgbClr val="008000"/>
                </a:solidFill>
              </a:rPr>
              <a:t> </a:t>
            </a:r>
            <a:r>
              <a:rPr lang="ru-RU" sz="2200" b="1" dirty="0" err="1">
                <a:solidFill>
                  <a:srgbClr val="008000"/>
                </a:solidFill>
              </a:rPr>
              <a:t>виключення</a:t>
            </a:r>
            <a:r>
              <a:rPr lang="ru-RU" sz="2200" b="1" dirty="0">
                <a:solidFill>
                  <a:srgbClr val="008000"/>
                </a:solidFill>
              </a:rPr>
              <a:t> </a:t>
            </a:r>
            <a:r>
              <a:rPr lang="en-GB" sz="2200" b="1" dirty="0" err="1">
                <a:solidFill>
                  <a:srgbClr val="008000"/>
                </a:solidFill>
              </a:rPr>
              <a:t>IndexError</a:t>
            </a:r>
            <a:r>
              <a:rPr lang="en-GB" sz="2200" b="1" dirty="0">
                <a:solidFill>
                  <a:srgbClr val="008000"/>
                </a:solidFill>
              </a:rPr>
              <a:t>, </a:t>
            </a:r>
            <a:r>
              <a:rPr lang="ru-RU" sz="2200" b="1" dirty="0" err="1">
                <a:solidFill>
                  <a:srgbClr val="008000"/>
                </a:solidFill>
              </a:rPr>
              <a:t>якщо</a:t>
            </a:r>
            <a:endParaRPr lang="ru-RU" sz="2200" b="1" dirty="0">
              <a:solidFill>
                <a:srgbClr val="008000"/>
              </a:solidFill>
            </a:endParaRPr>
          </a:p>
          <a:p>
            <a:r>
              <a:rPr lang="ru-RU" sz="2200" b="1" dirty="0">
                <a:solidFill>
                  <a:srgbClr val="008000"/>
                </a:solidFill>
              </a:rPr>
              <a:t>список </a:t>
            </a:r>
            <a:r>
              <a:rPr lang="ru-RU" sz="2200" b="1" dirty="0" err="1">
                <a:solidFill>
                  <a:srgbClr val="008000"/>
                </a:solidFill>
              </a:rPr>
              <a:t>порожній</a:t>
            </a:r>
            <a:r>
              <a:rPr lang="ru-RU" sz="2200" dirty="0">
                <a:solidFill>
                  <a:srgbClr val="008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4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700" y="0"/>
            <a:ext cx="913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Стандартні</a:t>
            </a:r>
            <a:r>
              <a:rPr lang="ru-RU" sz="3600" b="1" dirty="0"/>
              <a:t> </a:t>
            </a:r>
            <a:r>
              <a:rPr lang="ru-RU" sz="3600" b="1" dirty="0" err="1"/>
              <a:t>класи</a:t>
            </a:r>
            <a:r>
              <a:rPr lang="ru-RU" sz="3600" b="1" dirty="0"/>
              <a:t> </a:t>
            </a:r>
            <a:r>
              <a:rPr lang="ru-RU" sz="3600" b="1" dirty="0" err="1"/>
              <a:t>виключень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259" y="1028343"/>
            <a:ext cx="89557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У </a:t>
            </a:r>
            <a:r>
              <a:rPr lang="ru-RU" sz="2200" dirty="0" err="1"/>
              <a:t>мові</a:t>
            </a:r>
            <a:r>
              <a:rPr lang="ru-RU" sz="2200" dirty="0"/>
              <a:t> </a:t>
            </a:r>
            <a:r>
              <a:rPr lang="ru-RU" sz="2200" dirty="0" err="1"/>
              <a:t>програмування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присутній</a:t>
            </a:r>
            <a:r>
              <a:rPr lang="ru-RU" sz="2200" dirty="0"/>
              <a:t> </a:t>
            </a:r>
            <a:r>
              <a:rPr lang="ru-RU" sz="2200" dirty="0" smtClean="0"/>
              <a:t>строга </a:t>
            </a:r>
            <a:r>
              <a:rPr lang="ru-RU" sz="2200" dirty="0" err="1" smtClean="0"/>
              <a:t>ієрархія</a:t>
            </a:r>
            <a:r>
              <a:rPr lang="ru-RU" sz="2200" dirty="0" smtClean="0"/>
              <a:t> </a:t>
            </a:r>
            <a:r>
              <a:rPr lang="ru-RU" sz="2200" dirty="0" err="1"/>
              <a:t>винятків</a:t>
            </a:r>
            <a:r>
              <a:rPr lang="ru-RU" sz="2200" dirty="0"/>
              <a:t>. Вершиною є </a:t>
            </a:r>
            <a:r>
              <a:rPr lang="ru-RU" sz="2200" dirty="0" err="1">
                <a:solidFill>
                  <a:srgbClr val="0000CC"/>
                </a:solidFill>
              </a:rPr>
              <a:t>BaseException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включає</a:t>
            </a:r>
            <a:r>
              <a:rPr lang="ru-RU" sz="2200" dirty="0"/>
              <a:t> в себе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існуючі</a:t>
            </a:r>
            <a:r>
              <a:rPr lang="ru-RU" sz="2200" dirty="0"/>
              <a:t> </a:t>
            </a:r>
            <a:r>
              <a:rPr lang="ru-RU" sz="2200" dirty="0" err="1"/>
              <a:t>різновиди</a:t>
            </a:r>
            <a:r>
              <a:rPr lang="ru-RU" sz="2200" dirty="0"/>
              <a:t> </a:t>
            </a:r>
            <a:r>
              <a:rPr lang="ru-RU" sz="2200" dirty="0" err="1"/>
              <a:t>виключень</a:t>
            </a:r>
            <a:r>
              <a:rPr lang="ru-RU" sz="2200" dirty="0"/>
              <a:t>:</a:t>
            </a:r>
          </a:p>
          <a:p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srgbClr val="0000CC"/>
                </a:solidFill>
              </a:rPr>
              <a:t>SystemExit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виникає</a:t>
            </a:r>
            <a:r>
              <a:rPr lang="ru-RU" sz="2200" dirty="0"/>
              <a:t> при </a:t>
            </a:r>
            <a:r>
              <a:rPr lang="ru-RU" sz="2200" dirty="0" err="1"/>
              <a:t>виході</a:t>
            </a:r>
            <a:r>
              <a:rPr lang="ru-RU" sz="2200" dirty="0"/>
              <a:t> з </a:t>
            </a:r>
            <a:r>
              <a:rPr lang="ru-RU" sz="2200" dirty="0" err="1"/>
              <a:t>програми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sys.exit</a:t>
            </a:r>
            <a:r>
              <a:rPr lang="ru-RU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srgbClr val="0000CC"/>
                </a:solidFill>
              </a:rPr>
              <a:t>KeyboardInterrupt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вказує</a:t>
            </a:r>
            <a:r>
              <a:rPr lang="ru-RU" sz="2200" dirty="0"/>
              <a:t> на </a:t>
            </a:r>
            <a:r>
              <a:rPr lang="ru-RU" sz="2200" dirty="0" err="1"/>
              <a:t>переривання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</a:t>
            </a:r>
            <a:r>
              <a:rPr lang="ru-RU" sz="2200" dirty="0" err="1"/>
              <a:t>користувачем</a:t>
            </a:r>
            <a:r>
              <a:rPr lang="ru-RU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srgbClr val="0000CC"/>
                </a:solidFill>
              </a:rPr>
              <a:t>GeneratorExit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з'являється</a:t>
            </a:r>
            <a:r>
              <a:rPr lang="ru-RU" sz="2200" dirty="0"/>
              <a:t> при </a:t>
            </a:r>
            <a:r>
              <a:rPr lang="ru-RU" sz="2200" dirty="0" err="1"/>
              <a:t>виклику</a:t>
            </a:r>
            <a:r>
              <a:rPr lang="ru-RU" sz="2200" dirty="0"/>
              <a:t> методу </a:t>
            </a:r>
            <a:r>
              <a:rPr lang="ru-RU" sz="2200" dirty="0" err="1"/>
              <a:t>close</a:t>
            </a:r>
            <a:r>
              <a:rPr lang="ru-RU" sz="2200" dirty="0"/>
              <a:t> для </a:t>
            </a:r>
            <a:r>
              <a:rPr lang="ru-RU" sz="2200" dirty="0" err="1"/>
              <a:t>об'єкта</a:t>
            </a:r>
            <a:r>
              <a:rPr lang="ru-RU" sz="2200" dirty="0"/>
              <a:t> </a:t>
            </a:r>
            <a:r>
              <a:rPr lang="ru-RU" sz="2200" dirty="0" err="1"/>
              <a:t>generator</a:t>
            </a:r>
            <a:r>
              <a:rPr lang="ru-RU" sz="22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>
                <a:solidFill>
                  <a:srgbClr val="0000CC"/>
                </a:solidFill>
              </a:rPr>
              <a:t>Exception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представляє</a:t>
            </a:r>
            <a:r>
              <a:rPr lang="ru-RU" sz="2200" dirty="0"/>
              <a:t> </a:t>
            </a:r>
            <a:r>
              <a:rPr lang="ru-RU" sz="2200" dirty="0" err="1"/>
              <a:t>сукупність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несистемних</a:t>
            </a:r>
            <a:r>
              <a:rPr lang="ru-RU" sz="2200" dirty="0"/>
              <a:t> </a:t>
            </a:r>
            <a:r>
              <a:rPr lang="ru-RU" sz="2200" dirty="0" err="1"/>
              <a:t>винятків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1118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699" y="0"/>
            <a:ext cx="3483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/>
              <a:t>Ієрархія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стандартних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класів</a:t>
            </a:r>
            <a:r>
              <a:rPr lang="ru-RU" sz="2800" b="1" dirty="0" smtClean="0"/>
              <a:t> </a:t>
            </a:r>
            <a:r>
              <a:rPr lang="ru-RU" sz="2800" b="1" dirty="0" err="1"/>
              <a:t>виключень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8093" y="1982450"/>
            <a:ext cx="2991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Вбудовані</a:t>
            </a:r>
            <a:r>
              <a:rPr lang="ru-RU" sz="2200" dirty="0" smtClean="0"/>
              <a:t>  </a:t>
            </a:r>
            <a:r>
              <a:rPr lang="ru-RU" sz="2200" dirty="0" err="1" smtClean="0"/>
              <a:t>виключення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мові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 smtClean="0"/>
              <a:t>організовані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 smtClean="0"/>
              <a:t>ієрархії</a:t>
            </a:r>
            <a:r>
              <a:rPr lang="ru-RU" sz="2200" dirty="0" smtClean="0"/>
              <a:t> </a:t>
            </a:r>
            <a:r>
              <a:rPr lang="ru-RU" sz="2200" dirty="0" err="1" smtClean="0"/>
              <a:t>класів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58" y="0"/>
            <a:ext cx="5768542" cy="6858000"/>
          </a:xfrm>
          <a:prstGeom prst="rect">
            <a:avLst/>
          </a:prstGeom>
          <a:ln w="38100">
            <a:noFill/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611880" y="1988820"/>
            <a:ext cx="1287780" cy="1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611880" y="2912745"/>
            <a:ext cx="1287780" cy="1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768542" y="5526305"/>
            <a:ext cx="3375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CC"/>
                </a:solidFill>
              </a:rPr>
              <a:t>https://docs.python.org/3/library/exceptions.html#bltin-exceptions</a:t>
            </a:r>
            <a:endParaRPr lang="ru-RU" sz="1600" dirty="0">
              <a:solidFill>
                <a:srgbClr val="0000CC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483749" y="6343650"/>
            <a:ext cx="1287780" cy="1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23074"/>
              </p:ext>
            </p:extLst>
          </p:nvPr>
        </p:nvGraphicFramePr>
        <p:xfrm>
          <a:off x="13447" y="0"/>
          <a:ext cx="9144000" cy="6865404"/>
        </p:xfrm>
        <a:graphic>
          <a:graphicData uri="http://schemas.openxmlformats.org/drawingml/2006/table">
            <a:tbl>
              <a:tblPr/>
              <a:tblGrid>
                <a:gridCol w="2272553"/>
                <a:gridCol w="6871447"/>
              </a:tblGrid>
              <a:tr h="8584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750" b="1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750" b="1" dirty="0">
                          <a:solidFill>
                            <a:schemeClr val="tx1"/>
                          </a:solidFill>
                          <a:effectLst/>
                        </a:rPr>
                        <a:t>Характеристика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26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ArithmeticError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Порождается арифметическими ошибками (операции с плавающей точкой, переполнение числовой переменной, деление на ноль)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558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AssertionError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Возникает при ложном выражении в функции assert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AttributeError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Появляется в случаях, когда нужный атрибут объекта отсутствует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BufferError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 dirty="0">
                          <a:solidFill>
                            <a:schemeClr val="tx1"/>
                          </a:solidFill>
                          <a:effectLst/>
                        </a:rPr>
                        <a:t>Указывает на невозможность выполнения буферной операции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558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EOFError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Проявляется, когда функция не смогла прочитать конец файла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558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ImportError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 dirty="0">
                          <a:solidFill>
                            <a:schemeClr val="tx1"/>
                          </a:solidFill>
                          <a:effectLst/>
                        </a:rPr>
                        <a:t>Сообщает о неудачном импорте модуля либо атрибута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LookupError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Информирует про недействительный индекс или ключ в массиве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MemoryError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Возникает в ситуации, когда доступной памяти недостаточно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NameError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Указывает на ошибку при поиске переменной с нужным именем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709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NotImplementedError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Предупреждает о том, что абстрактные методы класса должны быть обязательно переопределены в классах-наследниках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709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OSError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Включает в себя системные ошибки (отсутствие доступа к нужному файлу или директории, проблемы с поиском процессов)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ReferenceError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Порождается попыткой доступа к атрибуту со слабой ссылкой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558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RuntimeError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Сообщает об исключении, которое не классифицируется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StopIteration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Возникает во время работы функции next при отсутствии элементов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SyntaxError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Представляет собой совокупность синтаксических ошибок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558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SystemError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Порождается внутренними ошибками системы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TypeError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Указывает на то, что операция не может быть выполнена с объектом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UnicodeError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Сообщает о неправильной кодировке символов в программе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275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ValueError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>
                          <a:solidFill>
                            <a:schemeClr val="tx1"/>
                          </a:solidFill>
                          <a:effectLst/>
                        </a:rPr>
                        <a:t>Возникает при получении некорректного значения для переменной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841">
                <a:tc>
                  <a:txBody>
                    <a:bodyPr/>
                    <a:lstStyle/>
                    <a:p>
                      <a:pPr fontAlgn="base"/>
                      <a:r>
                        <a:rPr lang="en-GB" sz="1750">
                          <a:solidFill>
                            <a:schemeClr val="tx1"/>
                          </a:solidFill>
                          <a:effectLst/>
                        </a:rPr>
                        <a:t>Warning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750" dirty="0">
                          <a:solidFill>
                            <a:schemeClr val="tx1"/>
                          </a:solidFill>
                          <a:effectLst/>
                        </a:rPr>
                        <a:t>Обозначает предупреждение</a:t>
                      </a:r>
                    </a:p>
                  </a:txBody>
                  <a:tcPr marL="44248" marR="44248" marT="11062" marB="110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51948" y="0"/>
            <a:ext cx="427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Обробка</a:t>
            </a:r>
            <a:r>
              <a:rPr lang="ru-RU" sz="3600" b="1" dirty="0"/>
              <a:t> </a:t>
            </a:r>
            <a:r>
              <a:rPr lang="ru-RU" sz="3600" b="1" dirty="0" err="1"/>
              <a:t>виключень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048" y="1746679"/>
            <a:ext cx="8710620" cy="517064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ru-RU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 err="1" smtClean="0">
                <a:solidFill>
                  <a:srgbClr val="0000CC"/>
                </a:solidFill>
              </a:rPr>
              <a:t>processing_code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		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uk-UA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200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нструкции</a:t>
            </a:r>
            <a:r>
              <a:rPr lang="ru-RU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200" dirty="0" err="1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ru-RU" sz="2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smtClean="0"/>
              <a:t>exception_1:   			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исключения</a:t>
            </a:r>
            <a:endParaRPr lang="ru-RU" sz="2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solidFill>
                  <a:srgbClr val="0000CC"/>
                </a:solidFill>
              </a:rPr>
              <a:t> handling_exception_1 </a:t>
            </a:r>
            <a:r>
              <a:rPr lang="en-GB" sz="2200" dirty="0" smtClean="0">
                <a:solidFill>
                  <a:srgbClr val="0000CC"/>
                </a:solidFill>
              </a:rPr>
              <a:t> 		</a:t>
            </a:r>
            <a:r>
              <a:rPr lang="en-GB" sz="2200" dirty="0" smtClean="0">
                <a:solidFill>
                  <a:srgbClr val="FF0000"/>
                </a:solidFill>
              </a:rPr>
              <a:t>#</a:t>
            </a:r>
            <a:r>
              <a:rPr lang="ru-RU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</a:t>
            </a:r>
            <a:r>
              <a:rPr lang="ru-RU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делать</a:t>
            </a: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uk-UA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uk-UA" sz="22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</a:t>
            </a:r>
            <a:r>
              <a:rPr lang="ru-RU" sz="22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ример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закрыть файл</a:t>
            </a:r>
          </a:p>
          <a:p>
            <a:r>
              <a:rPr lang="ru-RU" sz="2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ru-RU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 err="1" smtClean="0">
                <a:solidFill>
                  <a:srgbClr val="0000CC"/>
                </a:solidFill>
              </a:rPr>
              <a:t>handling_exception</a:t>
            </a:r>
            <a:r>
              <a:rPr lang="en-GB" sz="2200" dirty="0" smtClean="0">
                <a:solidFill>
                  <a:srgbClr val="0000CC"/>
                </a:solidFill>
              </a:rPr>
              <a:t>_</a:t>
            </a:r>
            <a:r>
              <a:rPr lang="uk-UA" sz="2200" dirty="0" smtClean="0">
                <a:solidFill>
                  <a:srgbClr val="0000CC"/>
                </a:solidFill>
              </a:rPr>
              <a:t>2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		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ru-RU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</a:t>
            </a:r>
            <a:r>
              <a:rPr lang="ru-RU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делать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любом ещё</a:t>
            </a:r>
            <a:endParaRPr lang="en-US" sz="2200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#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пойманном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исключении </a:t>
            </a:r>
            <a:endParaRPr lang="en-US" sz="2200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#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этом блоке</a:t>
            </a:r>
          </a:p>
          <a:p>
            <a:r>
              <a:rPr lang="ru-RU" sz="2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state_else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			</a:t>
            </a:r>
            <a:r>
              <a:rPr lang="en-US" sz="2200" dirty="0" smtClean="0">
                <a:solidFill>
                  <a:srgbClr val="FF0000"/>
                </a:solidFill>
              </a:rPr>
              <a:t>#</a:t>
            </a:r>
            <a:r>
              <a:rPr lang="ru-RU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</a:t>
            </a:r>
            <a:r>
              <a:rPr lang="ru-RU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делать,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не 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было</a:t>
            </a:r>
            <a:endParaRPr lang="en-US" sz="2200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#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исключений</a:t>
            </a:r>
            <a:endParaRPr lang="ru-RU" sz="2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ru-RU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 err="1">
                <a:solidFill>
                  <a:srgbClr val="0000CC"/>
                </a:solidFill>
              </a:rPr>
              <a:t>obligatory_code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 smtClean="0">
                <a:solidFill>
                  <a:srgbClr val="0000CC"/>
                </a:solidFill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sz="22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</a:t>
            </a:r>
            <a:r>
              <a:rPr lang="ru-RU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делать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любом 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</a:t>
            </a:r>
            <a:endParaRPr lang="en-US" sz="2200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#</a:t>
            </a:r>
            <a:r>
              <a:rPr lang="ru-RU" sz="22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</a:t>
            </a:r>
            <a:r>
              <a:rPr lang="ru-RU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блока</a:t>
            </a:r>
            <a:endParaRPr lang="ru-RU" sz="2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2992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Для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обробки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виключень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використовується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 оператор </a:t>
            </a:r>
            <a:r>
              <a:rPr lang="ru-RU" sz="2200" b="1" dirty="0" err="1">
                <a:solidFill>
                  <a:srgbClr val="7F0055"/>
                </a:solidFill>
                <a:latin typeface="Courier New,Bold"/>
              </a:rPr>
              <a:t>try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2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Його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загальний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синтаксис </a:t>
            </a:r>
            <a:r>
              <a:rPr lang="ru-RU" sz="2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такий</a:t>
            </a:r>
            <a:r>
              <a:rPr lang="ru-RU" sz="2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32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51948" y="0"/>
            <a:ext cx="427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Обробка</a:t>
            </a:r>
            <a:r>
              <a:rPr lang="ru-RU" sz="3600" b="1" dirty="0"/>
              <a:t> </a:t>
            </a:r>
            <a:r>
              <a:rPr lang="ru-RU" sz="3600" b="1" dirty="0" err="1"/>
              <a:t>виключень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38243"/>
            <a:ext cx="9144000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200" b="1" dirty="0" err="1"/>
              <a:t>Виконання</a:t>
            </a:r>
            <a:r>
              <a:rPr lang="ru-RU" sz="2200" b="1" dirty="0"/>
              <a:t> </a:t>
            </a:r>
            <a:r>
              <a:rPr lang="ru-RU" sz="2200" b="1" dirty="0" err="1"/>
              <a:t>цього</a:t>
            </a:r>
            <a:r>
              <a:rPr lang="ru-RU" sz="2200" b="1" dirty="0"/>
              <a:t> оператора </a:t>
            </a:r>
            <a:r>
              <a:rPr lang="ru-RU" sz="2200" b="1" dirty="0" err="1"/>
              <a:t>відбувається</a:t>
            </a:r>
            <a:r>
              <a:rPr lang="ru-RU" sz="2200" b="1" dirty="0"/>
              <a:t> таким чином: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err="1" smtClean="0"/>
              <a:t>Інтерпретатор</a:t>
            </a:r>
            <a:r>
              <a:rPr lang="ru-RU" sz="2200" dirty="0" smtClean="0"/>
              <a:t> </a:t>
            </a:r>
            <a:r>
              <a:rPr lang="ru-RU" sz="2200" dirty="0" err="1"/>
              <a:t>намагається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блок коду з </a:t>
            </a:r>
            <a:r>
              <a:rPr lang="ru-RU" sz="2200" dirty="0" err="1" smtClean="0"/>
              <a:t>потенційним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виключенням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en-GB" sz="2200" dirty="0" err="1" smtClean="0">
                <a:solidFill>
                  <a:srgbClr val="0000CC"/>
                </a:solidFill>
              </a:rPr>
              <a:t>processing_code</a:t>
            </a:r>
            <a:r>
              <a:rPr lang="uk-UA" sz="2200" dirty="0" smtClean="0">
                <a:solidFill>
                  <a:srgbClr val="0000CC"/>
                </a:solidFill>
              </a:rPr>
              <a:t>)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  <a:endParaRPr lang="en-GB" sz="2200" dirty="0">
              <a:solidFill>
                <a:srgbClr val="0000CC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коду </a:t>
            </a:r>
            <a:r>
              <a:rPr lang="ru-RU" sz="2200" dirty="0" err="1"/>
              <a:t>породжується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належить</a:t>
            </a:r>
            <a:r>
              <a:rPr lang="ru-RU" sz="2200" dirty="0" smtClean="0"/>
              <a:t> </a:t>
            </a:r>
            <a:r>
              <a:rPr lang="ru-RU" sz="2200" dirty="0"/>
              <a:t>до </a:t>
            </a:r>
            <a:r>
              <a:rPr lang="ru-RU" sz="2200" dirty="0" err="1"/>
              <a:t>класу</a:t>
            </a:r>
            <a:r>
              <a:rPr lang="ru-RU" sz="2200" dirty="0"/>
              <a:t> </a:t>
            </a:r>
            <a:r>
              <a:rPr lang="ru-RU" sz="2200" dirty="0" err="1"/>
              <a:t>виключень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exception_1</a:t>
            </a:r>
            <a:r>
              <a:rPr lang="en-GB" sz="2200" dirty="0"/>
              <a:t> </a:t>
            </a:r>
            <a:r>
              <a:rPr lang="ru-RU" sz="2200" dirty="0"/>
              <a:t>то у </a:t>
            </a:r>
            <a:r>
              <a:rPr lang="ru-RU" sz="2200" dirty="0" err="1"/>
              <a:t>точці</a:t>
            </a:r>
            <a:r>
              <a:rPr lang="ru-RU" sz="2200" dirty="0"/>
              <a:t> </a:t>
            </a:r>
            <a:r>
              <a:rPr lang="ru-RU" sz="2200" dirty="0" err="1" smtClean="0"/>
              <a:t>генерування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виключення</a:t>
            </a:r>
            <a:r>
              <a:rPr lang="ru-RU" sz="2200" dirty="0" smtClean="0"/>
              <a:t> </a:t>
            </a:r>
            <a:r>
              <a:rPr lang="ru-RU" sz="2200" dirty="0" err="1"/>
              <a:t>відбувається</a:t>
            </a:r>
            <a:r>
              <a:rPr lang="ru-RU" sz="2200" dirty="0"/>
              <a:t> </a:t>
            </a:r>
            <a:r>
              <a:rPr lang="ru-RU" sz="2200" dirty="0" err="1"/>
              <a:t>безумовний</a:t>
            </a:r>
            <a:r>
              <a:rPr lang="ru-RU" sz="2200" dirty="0"/>
              <a:t> </a:t>
            </a:r>
            <a:r>
              <a:rPr lang="ru-RU" sz="2200" dirty="0" err="1"/>
              <a:t>перехід</a:t>
            </a:r>
            <a:r>
              <a:rPr lang="ru-RU" sz="2200" dirty="0"/>
              <a:t> на блок </a:t>
            </a:r>
            <a:r>
              <a:rPr lang="ru-RU" sz="2200" dirty="0" err="1" smtClean="0"/>
              <a:t>обробки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виключення</a:t>
            </a:r>
            <a:r>
              <a:rPr lang="ru-RU" sz="2200" dirty="0" smtClean="0"/>
              <a:t> </a:t>
            </a:r>
            <a:r>
              <a:rPr lang="en-GB" sz="2200" dirty="0">
                <a:solidFill>
                  <a:srgbClr val="0000CC"/>
                </a:solidFill>
              </a:rPr>
              <a:t>handling_exception_1</a:t>
            </a:r>
            <a:r>
              <a:rPr lang="en-GB" sz="2200" dirty="0"/>
              <a:t>. </a:t>
            </a:r>
            <a:r>
              <a:rPr lang="ru-RU" sz="2200" dirty="0" err="1"/>
              <a:t>Аналогічне</a:t>
            </a:r>
            <a:r>
              <a:rPr lang="ru-RU" sz="2200" dirty="0"/>
              <a:t> </a:t>
            </a:r>
            <a:r>
              <a:rPr lang="ru-RU" sz="2200" dirty="0" err="1"/>
              <a:t>стосується</a:t>
            </a:r>
            <a:r>
              <a:rPr lang="ru-RU" sz="2200" dirty="0"/>
              <a:t> </a:t>
            </a:r>
            <a:r>
              <a:rPr lang="ru-RU" sz="2200" dirty="0" err="1" smtClean="0"/>
              <a:t>інших</a:t>
            </a:r>
            <a:r>
              <a:rPr lang="ru-RU" sz="2200" dirty="0" smtClean="0"/>
              <a:t> </a:t>
            </a:r>
            <a:r>
              <a:rPr lang="ru-RU" sz="2200" dirty="0" err="1" smtClean="0"/>
              <a:t>типів</a:t>
            </a:r>
            <a:r>
              <a:rPr lang="ru-RU" sz="2200" dirty="0" smtClean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перехоплюються</a:t>
            </a:r>
            <a:r>
              <a:rPr lang="ru-RU" sz="2200" dirty="0"/>
              <a:t> у </a:t>
            </a:r>
            <a:r>
              <a:rPr lang="ru-RU" sz="2200" dirty="0" err="1"/>
              <a:t>програмі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err="1" smtClean="0"/>
              <a:t>Якщо</a:t>
            </a:r>
            <a:r>
              <a:rPr lang="ru-RU" sz="2200" dirty="0"/>
              <a:t>, </a:t>
            </a:r>
            <a:r>
              <a:rPr lang="ru-RU" sz="2200" dirty="0" err="1"/>
              <a:t>породжене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не </a:t>
            </a:r>
            <a:r>
              <a:rPr lang="ru-RU" sz="2200" dirty="0" err="1"/>
              <a:t>обробляється</a:t>
            </a:r>
            <a:r>
              <a:rPr lang="ru-RU" sz="2200" dirty="0"/>
              <a:t> у </a:t>
            </a:r>
            <a:r>
              <a:rPr lang="ru-RU" sz="2200" dirty="0" err="1"/>
              <a:t>жодному</a:t>
            </a:r>
            <a:r>
              <a:rPr lang="ru-RU" sz="2200" dirty="0"/>
              <a:t> з </a:t>
            </a:r>
            <a:r>
              <a:rPr lang="ru-RU" sz="2200" dirty="0" err="1"/>
              <a:t>блоків</a:t>
            </a:r>
            <a:r>
              <a:rPr lang="ru-RU" sz="2200" dirty="0"/>
              <a:t> </a:t>
            </a:r>
            <a:r>
              <a:rPr lang="ru-RU" sz="2200" dirty="0" err="1"/>
              <a:t>обробки</a:t>
            </a:r>
            <a:r>
              <a:rPr lang="ru-RU" sz="2200" dirty="0"/>
              <a:t> </a:t>
            </a:r>
            <a:r>
              <a:rPr lang="ru-RU" sz="2200" dirty="0" err="1"/>
              <a:t>виключень</a:t>
            </a:r>
            <a:r>
              <a:rPr lang="ru-RU" sz="2200" dirty="0"/>
              <a:t>, то </a:t>
            </a:r>
            <a:r>
              <a:rPr lang="ru-RU" sz="2200" dirty="0" err="1"/>
              <a:t>інтерпретатор</a:t>
            </a:r>
            <a:r>
              <a:rPr lang="ru-RU" sz="2200" dirty="0"/>
              <a:t> </a:t>
            </a:r>
            <a:r>
              <a:rPr lang="ru-RU" sz="2200" dirty="0" err="1"/>
              <a:t>припиняє</a:t>
            </a:r>
            <a:r>
              <a:rPr lang="ru-RU" sz="2200" dirty="0"/>
              <a:t> роботу </a:t>
            </a:r>
            <a:r>
              <a:rPr lang="ru-RU" sz="2200" dirty="0" err="1"/>
              <a:t>програми</a:t>
            </a:r>
            <a:r>
              <a:rPr lang="ru-RU" sz="2200" dirty="0"/>
              <a:t> (за </a:t>
            </a:r>
            <a:r>
              <a:rPr lang="ru-RU" sz="2200" dirty="0" err="1"/>
              <a:t>допомогою</a:t>
            </a:r>
            <a:r>
              <a:rPr lang="ru-RU" sz="2200" dirty="0"/>
              <a:t> типового </a:t>
            </a:r>
            <a:r>
              <a:rPr lang="ru-RU" sz="2200" dirty="0" err="1"/>
              <a:t>обробника</a:t>
            </a:r>
            <a:r>
              <a:rPr lang="ru-RU" sz="2200" dirty="0"/>
              <a:t> </a:t>
            </a:r>
            <a:r>
              <a:rPr lang="ru-RU" sz="2200" dirty="0" err="1"/>
              <a:t>виключень</a:t>
            </a:r>
            <a:r>
              <a:rPr lang="ru-RU" sz="2200" dirty="0"/>
              <a:t>)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блоку </a:t>
            </a:r>
            <a:r>
              <a:rPr lang="ru-RU" sz="2200" b="1" dirty="0" err="1"/>
              <a:t>try</a:t>
            </a:r>
            <a:r>
              <a:rPr lang="ru-RU" sz="2200" b="1" dirty="0"/>
              <a:t> </a:t>
            </a:r>
            <a:r>
              <a:rPr lang="ru-RU" sz="2200" dirty="0" err="1"/>
              <a:t>повністю</a:t>
            </a:r>
            <a:r>
              <a:rPr lang="ru-RU" sz="2200" dirty="0"/>
              <a:t> </a:t>
            </a:r>
            <a:r>
              <a:rPr lang="ru-RU" sz="2200" dirty="0" err="1"/>
              <a:t>відбулося</a:t>
            </a:r>
            <a:r>
              <a:rPr lang="ru-RU" sz="2200" dirty="0"/>
              <a:t> без </a:t>
            </a:r>
            <a:r>
              <a:rPr lang="ru-RU" sz="2200" dirty="0" err="1"/>
              <a:t>виключень</a:t>
            </a:r>
            <a:r>
              <a:rPr lang="ru-RU" sz="2200" dirty="0"/>
              <a:t>, то </a:t>
            </a:r>
            <a:r>
              <a:rPr lang="ru-RU" sz="2200" dirty="0" err="1"/>
              <a:t>відбувається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коду </a:t>
            </a:r>
            <a:r>
              <a:rPr lang="ru-RU" sz="2200" dirty="0" err="1">
                <a:solidFill>
                  <a:srgbClr val="0000CC"/>
                </a:solidFill>
              </a:rPr>
              <a:t>state_else</a:t>
            </a:r>
            <a:r>
              <a:rPr lang="ru-RU" sz="2200" dirty="0"/>
              <a:t> блоку </a:t>
            </a:r>
            <a:r>
              <a:rPr lang="ru-RU" sz="2200" b="1" dirty="0" err="1"/>
              <a:t>else</a:t>
            </a:r>
            <a:r>
              <a:rPr lang="ru-RU" sz="2200" dirty="0"/>
              <a:t>. </a:t>
            </a:r>
            <a:r>
              <a:rPr lang="ru-RU" sz="2200" dirty="0" err="1"/>
              <a:t>Якщо</a:t>
            </a:r>
            <a:r>
              <a:rPr lang="ru-RU" sz="2200" dirty="0"/>
              <a:t> ж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/>
              <a:t>згенеровано</a:t>
            </a:r>
            <a:r>
              <a:rPr lang="ru-RU" sz="2200" dirty="0"/>
              <a:t> </a:t>
            </a:r>
            <a:r>
              <a:rPr lang="ru-RU" sz="2200" dirty="0" err="1"/>
              <a:t>хоча</a:t>
            </a:r>
            <a:r>
              <a:rPr lang="ru-RU" sz="2200" dirty="0"/>
              <a:t> б </a:t>
            </a:r>
            <a:r>
              <a:rPr lang="ru-RU" sz="2200" dirty="0" err="1"/>
              <a:t>одне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блок не </a:t>
            </a:r>
            <a:r>
              <a:rPr lang="ru-RU" sz="2200" dirty="0" err="1"/>
              <a:t>виконується</a:t>
            </a:r>
            <a:r>
              <a:rPr lang="ru-RU" sz="2200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/>
              <a:t>Код </a:t>
            </a:r>
            <a:r>
              <a:rPr lang="ru-RU" sz="2200" dirty="0" err="1">
                <a:solidFill>
                  <a:srgbClr val="0000CC"/>
                </a:solidFill>
              </a:rPr>
              <a:t>obligatory_code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блоку </a:t>
            </a:r>
            <a:r>
              <a:rPr lang="ru-RU" sz="2200" b="1" dirty="0" err="1"/>
              <a:t>finaly</a:t>
            </a:r>
            <a:r>
              <a:rPr lang="ru-RU" sz="2200" b="1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завжди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попередніх</a:t>
            </a:r>
            <a:r>
              <a:rPr lang="ru-RU" sz="2200" dirty="0"/>
              <a:t> </a:t>
            </a:r>
            <a:r>
              <a:rPr lang="ru-RU" sz="2200" dirty="0" err="1"/>
              <a:t>кроків</a:t>
            </a:r>
            <a:r>
              <a:rPr lang="ru-RU" sz="2200" dirty="0"/>
              <a:t> </a:t>
            </a:r>
            <a:r>
              <a:rPr lang="ru-RU" sz="2200" dirty="0" err="1"/>
              <a:t>незалежно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того,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/>
              <a:t>породжено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ні</a:t>
            </a:r>
            <a:r>
              <a:rPr 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040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51948" y="0"/>
            <a:ext cx="427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Обробка</a:t>
            </a:r>
            <a:r>
              <a:rPr lang="ru-RU" sz="3600" b="1" dirty="0"/>
              <a:t> </a:t>
            </a:r>
            <a:r>
              <a:rPr lang="ru-RU" sz="3600" b="1" dirty="0" err="1"/>
              <a:t>виключень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040377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000000"/>
                </a:solidFill>
              </a:rPr>
              <a:t>Обов’язковими</a:t>
            </a:r>
            <a:r>
              <a:rPr lang="ru-RU" sz="2200" dirty="0" smtClean="0">
                <a:solidFill>
                  <a:srgbClr val="000000"/>
                </a:solidFill>
              </a:rPr>
              <a:t>  </a:t>
            </a:r>
            <a:r>
              <a:rPr lang="ru-RU" sz="2200" dirty="0">
                <a:solidFill>
                  <a:srgbClr val="000000"/>
                </a:solidFill>
              </a:rPr>
              <a:t>блоками оператора </a:t>
            </a:r>
            <a:r>
              <a:rPr lang="ru-RU" sz="2200" b="1" dirty="0" err="1">
                <a:solidFill>
                  <a:srgbClr val="7F0055"/>
                </a:solidFill>
              </a:rPr>
              <a:t>try</a:t>
            </a:r>
            <a:r>
              <a:rPr lang="ru-RU" sz="2200" b="1" dirty="0">
                <a:solidFill>
                  <a:srgbClr val="7F0055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є </a:t>
            </a:r>
            <a:r>
              <a:rPr lang="ru-RU" sz="2200" dirty="0" err="1">
                <a:solidFill>
                  <a:srgbClr val="000000"/>
                </a:solidFill>
              </a:rPr>
              <a:t>лише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блок </a:t>
            </a:r>
            <a:r>
              <a:rPr lang="ru-RU" sz="2200" b="1" dirty="0" err="1" smtClean="0">
                <a:solidFill>
                  <a:srgbClr val="7F0055"/>
                </a:solidFill>
              </a:rPr>
              <a:t>try</a:t>
            </a:r>
            <a:r>
              <a:rPr lang="ru-RU" sz="2200" b="1" dirty="0" smtClean="0">
                <a:solidFill>
                  <a:srgbClr val="7F0055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і один блок </a:t>
            </a:r>
            <a:r>
              <a:rPr lang="ru-RU" sz="2200" b="1" dirty="0" err="1">
                <a:solidFill>
                  <a:srgbClr val="7F0055"/>
                </a:solidFill>
              </a:rPr>
              <a:t>except</a:t>
            </a:r>
            <a:r>
              <a:rPr lang="ru-RU" sz="2200" b="1" dirty="0">
                <a:solidFill>
                  <a:srgbClr val="7F0055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обробки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виключень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або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/>
              <a:t>блок</a:t>
            </a:r>
            <a:r>
              <a:rPr lang="en-US" sz="2400" dirty="0"/>
              <a:t> </a:t>
            </a:r>
            <a:r>
              <a:rPr lang="en-US" sz="2200" b="1" dirty="0">
                <a:solidFill>
                  <a:srgbClr val="7F0055"/>
                </a:solidFill>
              </a:rPr>
              <a:t>try </a:t>
            </a:r>
            <a:r>
              <a:rPr lang="en-US" sz="2400" dirty="0"/>
              <a:t>і </a:t>
            </a:r>
            <a:r>
              <a:rPr lang="en-US" sz="2400" dirty="0" err="1"/>
              <a:t>блок</a:t>
            </a:r>
            <a:r>
              <a:rPr lang="en-US" sz="2400" dirty="0"/>
              <a:t> </a:t>
            </a:r>
            <a:r>
              <a:rPr lang="en-US" sz="2200" b="1" dirty="0">
                <a:solidFill>
                  <a:srgbClr val="7F0055"/>
                </a:solidFill>
              </a:rPr>
              <a:t>finally</a:t>
            </a:r>
            <a:endParaRPr lang="ru-RU" sz="2200" b="1" dirty="0">
              <a:solidFill>
                <a:srgbClr val="7F0055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2" y="2074084"/>
            <a:ext cx="8759252" cy="1432672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2" y="3740244"/>
            <a:ext cx="6324040" cy="2307232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563" y="3740244"/>
            <a:ext cx="2591437" cy="13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Обробка</a:t>
            </a:r>
            <a:r>
              <a:rPr lang="ru-RU" sz="3600" b="1" dirty="0"/>
              <a:t> </a:t>
            </a:r>
            <a:r>
              <a:rPr lang="ru-RU" sz="3600" b="1" dirty="0" err="1" smtClean="0"/>
              <a:t>виключень</a:t>
            </a:r>
            <a:r>
              <a:rPr lang="ru-RU" sz="3600" b="1" dirty="0" smtClean="0"/>
              <a:t>. Приклад 1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31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dirty="0" smtClean="0">
                <a:solidFill>
                  <a:srgbClr val="008000"/>
                </a:solidFill>
              </a:rPr>
              <a:t>Завдання</a:t>
            </a:r>
            <a:r>
              <a:rPr lang="uk-UA" sz="2000" dirty="0" smtClean="0"/>
              <a:t>. Створити масив чисел. Визначити максимальне відношення сусідніх елементів масиву. Передбачити обробку виключних ситуацій.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65619"/>
            <a:ext cx="892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dirty="0" err="1" smtClean="0">
                <a:solidFill>
                  <a:srgbClr val="008000"/>
                </a:solidFill>
              </a:rPr>
              <a:t>Розв</a:t>
            </a:r>
            <a:r>
              <a:rPr lang="en-US" sz="2000" dirty="0" smtClean="0">
                <a:solidFill>
                  <a:srgbClr val="008000"/>
                </a:solidFill>
              </a:rPr>
              <a:t>’</a:t>
            </a:r>
            <a:r>
              <a:rPr lang="uk-UA" sz="2000" dirty="0" err="1" smtClean="0">
                <a:solidFill>
                  <a:srgbClr val="008000"/>
                </a:solidFill>
              </a:rPr>
              <a:t>язок</a:t>
            </a:r>
            <a:r>
              <a:rPr lang="uk-UA" sz="2000" dirty="0" smtClean="0"/>
              <a:t>. 1. Елементи масиву можуть дорівнювати нулю, тоді виникає ситуація ділення на нуль. 2. Може  бути вихід за межі масиву при спробі обробити елементи з неіснуючими індексами.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0300"/>
            <a:ext cx="6067425" cy="4457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4010025"/>
            <a:ext cx="3076575" cy="284797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1089212" y="4276165"/>
            <a:ext cx="2931459" cy="17481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4979544" y="3177665"/>
            <a:ext cx="2175762" cy="435710"/>
            <a:chOff x="4880064" y="3222919"/>
            <a:chExt cx="2175762" cy="435710"/>
          </a:xfrm>
        </p:grpSpPr>
        <p:sp>
          <p:nvSpPr>
            <p:cNvPr id="18" name="Скругленная прямоугольная выноска 17"/>
            <p:cNvSpPr/>
            <p:nvPr/>
          </p:nvSpPr>
          <p:spPr>
            <a:xfrm>
              <a:off x="4880064" y="3222919"/>
              <a:ext cx="2175762" cy="435710"/>
            </a:xfrm>
            <a:prstGeom prst="wedgeRoundRectCallout">
              <a:avLst>
                <a:gd name="adj1" fmla="val -91034"/>
                <a:gd name="adj2" fmla="val 18931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4850" y="3272895"/>
              <a:ext cx="2026189" cy="33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Правильне </a:t>
              </a:r>
              <a:r>
                <a:rPr lang="uk-UA" dirty="0" smtClean="0"/>
                <a:t>рішення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0348" y="544336"/>
            <a:ext cx="8753651" cy="286232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11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Обробка виключень у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Python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Обробка</a:t>
            </a:r>
            <a:r>
              <a:rPr lang="ru-RU" sz="3600" b="1" dirty="0"/>
              <a:t> </a:t>
            </a:r>
            <a:r>
              <a:rPr lang="ru-RU" sz="3600" b="1" dirty="0" err="1" smtClean="0"/>
              <a:t>виключень</a:t>
            </a:r>
            <a:r>
              <a:rPr lang="ru-RU" sz="3600" b="1" dirty="0" smtClean="0"/>
              <a:t>. Приклад 2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316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dirty="0" smtClean="0">
                <a:solidFill>
                  <a:srgbClr val="008000"/>
                </a:solidFill>
              </a:rPr>
              <a:t>Завдання</a:t>
            </a:r>
            <a:r>
              <a:rPr lang="uk-UA" sz="2000" dirty="0" smtClean="0"/>
              <a:t>. Створити масив чисел, які вводять з клавіатури. Здійснити контроль введення через обробку виключних ситуацій. Знайти суму елементів масиву. Кількість елементів визначається в процесі вводу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14162"/>
            <a:ext cx="8927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dirty="0" err="1" smtClean="0">
                <a:solidFill>
                  <a:srgbClr val="008000"/>
                </a:solidFill>
              </a:rPr>
              <a:t>Розв</a:t>
            </a:r>
            <a:r>
              <a:rPr lang="en-US" sz="2000" dirty="0" smtClean="0">
                <a:solidFill>
                  <a:srgbClr val="008000"/>
                </a:solidFill>
              </a:rPr>
              <a:t>’</a:t>
            </a:r>
            <a:r>
              <a:rPr lang="uk-UA" sz="2000" dirty="0" err="1" smtClean="0">
                <a:solidFill>
                  <a:srgbClr val="008000"/>
                </a:solidFill>
              </a:rPr>
              <a:t>язок</a:t>
            </a:r>
            <a:r>
              <a:rPr lang="uk-UA" sz="2000" dirty="0" smtClean="0"/>
              <a:t>. Якщо користувач вводить не числове значення, то генерується виключення.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4628468"/>
            <a:ext cx="2609850" cy="1762125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398937"/>
            <a:ext cx="6061075" cy="44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6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Технологія о</a:t>
            </a:r>
            <a:r>
              <a:rPr lang="ru-RU" sz="3600" b="1" dirty="0" err="1" smtClean="0"/>
              <a:t>бробки</a:t>
            </a:r>
            <a:r>
              <a:rPr lang="ru-RU" sz="3600" b="1" dirty="0" smtClean="0"/>
              <a:t> </a:t>
            </a:r>
            <a:r>
              <a:rPr lang="ru-RU" sz="3600" b="1" dirty="0" err="1"/>
              <a:t>виключень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0000" y="1111935"/>
            <a:ext cx="778510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/>
              <a:t>Якщо</a:t>
            </a:r>
            <a:r>
              <a:rPr lang="ru-RU" sz="2200" dirty="0"/>
              <a:t> в </a:t>
            </a:r>
            <a:r>
              <a:rPr lang="ru-RU" sz="2200" dirty="0" err="1"/>
              <a:t>тілі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try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b="1" dirty="0"/>
              <a:t>не </a:t>
            </a:r>
            <a:r>
              <a:rPr lang="ru-RU" sz="2200" b="1" dirty="0" err="1"/>
              <a:t>виникає</a:t>
            </a:r>
            <a:r>
              <a:rPr lang="ru-RU" sz="2200" dirty="0"/>
              <a:t>, то </a:t>
            </a:r>
            <a:r>
              <a:rPr lang="ru-RU" sz="2200" dirty="0" err="1"/>
              <a:t>тіло</a:t>
            </a:r>
            <a:r>
              <a:rPr lang="ru-RU" sz="2200" dirty="0"/>
              <a:t> </a:t>
            </a:r>
            <a:r>
              <a:rPr lang="ru-RU" sz="2200" dirty="0" err="1"/>
              <a:t>гілки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except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не </a:t>
            </a:r>
            <a:r>
              <a:rPr lang="ru-RU" sz="2200" dirty="0" err="1"/>
              <a:t>виконується</a:t>
            </a:r>
            <a:r>
              <a:rPr lang="ru-RU" sz="22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950293"/>
            <a:ext cx="1135986" cy="10927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70000" y="2204135"/>
            <a:ext cx="778510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/>
              <a:t>Якщо</a:t>
            </a:r>
            <a:r>
              <a:rPr lang="ru-RU" sz="2200" dirty="0"/>
              <a:t> в </a:t>
            </a:r>
            <a:r>
              <a:rPr lang="ru-RU" sz="2200" dirty="0" err="1"/>
              <a:t>тілі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try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b="1" dirty="0"/>
              <a:t>не </a:t>
            </a:r>
            <a:r>
              <a:rPr lang="ru-RU" sz="2200" b="1" dirty="0" err="1"/>
              <a:t>виникає</a:t>
            </a:r>
            <a:r>
              <a:rPr lang="ru-RU" sz="2200" b="1" dirty="0"/>
              <a:t>, </a:t>
            </a:r>
            <a:r>
              <a:rPr lang="ru-RU" sz="2200" dirty="0"/>
              <a:t>то </a:t>
            </a:r>
            <a:r>
              <a:rPr lang="ru-RU" sz="2200" dirty="0" err="1" smtClean="0"/>
              <a:t>виконується</a:t>
            </a:r>
            <a:r>
              <a:rPr lang="ru-RU" sz="2200" dirty="0" smtClean="0"/>
              <a:t> </a:t>
            </a:r>
            <a:r>
              <a:rPr lang="ru-RU" sz="2200" dirty="0" err="1" smtClean="0"/>
              <a:t>тіло</a:t>
            </a:r>
            <a:r>
              <a:rPr lang="ru-RU" sz="2200" dirty="0" smtClean="0"/>
              <a:t> </a:t>
            </a:r>
            <a:r>
              <a:rPr lang="ru-RU" sz="2200" dirty="0" err="1"/>
              <a:t>гілки</a:t>
            </a:r>
            <a:r>
              <a:rPr lang="ru-RU" sz="2200" dirty="0"/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e</a:t>
            </a:r>
            <a:r>
              <a:rPr lang="en-US" sz="2200" b="1" dirty="0" err="1" smtClean="0">
                <a:solidFill>
                  <a:srgbClr val="0000CC"/>
                </a:solidFill>
              </a:rPr>
              <a:t>lse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0000" y="3397935"/>
            <a:ext cx="7785100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C0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 smtClean="0"/>
              <a:t>Незалежно</a:t>
            </a:r>
            <a:r>
              <a:rPr lang="ru-RU" sz="2200" dirty="0" smtClean="0"/>
              <a:t>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того, </a:t>
            </a:r>
            <a:r>
              <a:rPr lang="ru-RU" sz="2200" dirty="0" err="1" smtClean="0"/>
              <a:t>чи</a:t>
            </a:r>
            <a:r>
              <a:rPr lang="ru-RU" sz="2200" dirty="0" smtClean="0"/>
              <a:t> в </a:t>
            </a:r>
            <a:r>
              <a:rPr lang="ru-RU" sz="2200" dirty="0" err="1"/>
              <a:t>тілі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try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</a:t>
            </a:r>
            <a:r>
              <a:rPr lang="ru-RU" sz="2200" dirty="0" err="1" smtClean="0"/>
              <a:t>виникло</a:t>
            </a:r>
            <a:r>
              <a:rPr lang="ru-RU" sz="2200" dirty="0" smtClean="0"/>
              <a:t> </a:t>
            </a:r>
            <a:r>
              <a:rPr lang="ru-RU" sz="2200" dirty="0" err="1" smtClean="0"/>
              <a:t>або</a:t>
            </a:r>
            <a:r>
              <a:rPr lang="ru-RU" sz="2200" dirty="0" smtClean="0"/>
              <a:t> </a:t>
            </a:r>
            <a:r>
              <a:rPr lang="ru-RU" sz="2200" dirty="0" err="1" smtClean="0"/>
              <a:t>ні</a:t>
            </a:r>
            <a:r>
              <a:rPr lang="ru-RU" sz="2200" dirty="0" smtClean="0"/>
              <a:t>, </a:t>
            </a:r>
            <a:r>
              <a:rPr lang="ru-RU" sz="2200" dirty="0" err="1" smtClean="0"/>
              <a:t>тіло</a:t>
            </a:r>
            <a:r>
              <a:rPr lang="ru-RU" sz="2200" dirty="0" smtClean="0"/>
              <a:t> блоку </a:t>
            </a:r>
            <a:r>
              <a:rPr lang="en-US" sz="2200" b="1" dirty="0" smtClean="0">
                <a:solidFill>
                  <a:srgbClr val="0000CC"/>
                </a:solidFill>
              </a:rPr>
              <a:t>finally</a:t>
            </a:r>
            <a:r>
              <a:rPr lang="en-US" sz="2200" dirty="0" smtClean="0"/>
              <a:t> </a:t>
            </a:r>
            <a:r>
              <a:rPr lang="ru-RU" sz="2200" b="1" dirty="0" err="1" smtClean="0"/>
              <a:t>виконується</a:t>
            </a:r>
            <a:r>
              <a:rPr lang="ru-RU" sz="2200" b="1" dirty="0" smtClean="0"/>
              <a:t> </a:t>
            </a:r>
            <a:r>
              <a:rPr lang="uk-UA" sz="2200" b="1" dirty="0" smtClean="0"/>
              <a:t>завжди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567" y="3135216"/>
            <a:ext cx="1135062" cy="1135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82567" y="2034610"/>
            <a:ext cx="770852" cy="11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Ініціювання</a:t>
            </a:r>
            <a:r>
              <a:rPr lang="ru-RU" sz="3600" b="1" dirty="0"/>
              <a:t> </a:t>
            </a:r>
            <a:r>
              <a:rPr lang="ru-RU" sz="3600" b="1" dirty="0" err="1"/>
              <a:t>виключення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5443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Програміст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самостійно</a:t>
            </a:r>
            <a:r>
              <a:rPr lang="ru-RU" sz="2200" dirty="0"/>
              <a:t> </a:t>
            </a:r>
            <a:r>
              <a:rPr lang="ru-RU" sz="2200" dirty="0" err="1"/>
              <a:t>ініціювати</a:t>
            </a:r>
            <a:r>
              <a:rPr lang="ru-RU" sz="2200" dirty="0"/>
              <a:t> </a:t>
            </a:r>
            <a:r>
              <a:rPr lang="ru-RU" sz="2200" dirty="0" err="1"/>
              <a:t>виключення</a:t>
            </a:r>
            <a:r>
              <a:rPr lang="ru-RU" sz="2200" dirty="0"/>
              <a:t> будь-</a:t>
            </a:r>
            <a:r>
              <a:rPr lang="ru-RU" sz="2200" dirty="0" err="1"/>
              <a:t>якого</a:t>
            </a:r>
            <a:r>
              <a:rPr lang="ru-RU" sz="2200" dirty="0"/>
              <a:t> типу.</a:t>
            </a:r>
          </a:p>
          <a:p>
            <a:r>
              <a:rPr lang="ru-RU" sz="2200" dirty="0" err="1"/>
              <a:t>Основне</a:t>
            </a:r>
            <a:r>
              <a:rPr lang="ru-RU" sz="2200" dirty="0"/>
              <a:t> </a:t>
            </a:r>
            <a:r>
              <a:rPr lang="ru-RU" sz="2200" dirty="0" err="1"/>
              <a:t>призначення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</a:t>
            </a:r>
            <a:r>
              <a:rPr lang="ru-RU" sz="2200" dirty="0" err="1"/>
              <a:t>механізму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застосування</a:t>
            </a:r>
            <a:r>
              <a:rPr lang="ru-RU" sz="2200" dirty="0"/>
              <a:t> </a:t>
            </a:r>
            <a:r>
              <a:rPr lang="ru-RU" sz="2200" dirty="0" err="1"/>
              <a:t>механізмів</a:t>
            </a:r>
            <a:r>
              <a:rPr lang="ru-RU" sz="2200" dirty="0"/>
              <a:t> </a:t>
            </a:r>
            <a:r>
              <a:rPr lang="ru-RU" sz="2200" dirty="0" err="1" smtClean="0"/>
              <a:t>обробки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виключних</a:t>
            </a:r>
            <a:r>
              <a:rPr lang="ru-RU" sz="2200" dirty="0" smtClean="0"/>
              <a:t> </a:t>
            </a:r>
            <a:r>
              <a:rPr lang="ru-RU" sz="2200" dirty="0" err="1"/>
              <a:t>ситуацій</a:t>
            </a:r>
            <a:r>
              <a:rPr lang="ru-RU" sz="2200" dirty="0"/>
              <a:t> для </a:t>
            </a:r>
            <a:r>
              <a:rPr lang="ru-RU" sz="2200" dirty="0" err="1"/>
              <a:t>створених</a:t>
            </a:r>
            <a:r>
              <a:rPr lang="ru-RU" sz="2200" dirty="0"/>
              <a:t> </a:t>
            </a:r>
            <a:r>
              <a:rPr lang="ru-RU" sz="2200" dirty="0" err="1"/>
              <a:t>користувацьких</a:t>
            </a:r>
            <a:r>
              <a:rPr lang="ru-RU" sz="2200" dirty="0"/>
              <a:t> </a:t>
            </a:r>
            <a:r>
              <a:rPr lang="ru-RU" sz="2200" dirty="0" err="1"/>
              <a:t>виключень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76689" y="3213895"/>
            <a:ext cx="19489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0000CC"/>
                </a:solidFill>
              </a:rPr>
              <a:t>raise exception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3898" y="3644782"/>
            <a:ext cx="337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тут </a:t>
            </a:r>
            <a:r>
              <a:rPr lang="en-GB" dirty="0"/>
              <a:t>exception – </a:t>
            </a:r>
            <a:r>
              <a:rPr lang="ru-RU" dirty="0"/>
              <a:t>тип </a:t>
            </a:r>
            <a:r>
              <a:rPr lang="ru-RU" dirty="0" err="1"/>
              <a:t>виключення</a:t>
            </a:r>
            <a:r>
              <a:rPr lang="ru-RU" dirty="0"/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10142" y="2534276"/>
            <a:ext cx="53871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b="1" dirty="0"/>
              <a:t>Синтаксис </a:t>
            </a:r>
            <a:r>
              <a:rPr lang="ru-RU" sz="2200" b="1" dirty="0" err="1"/>
              <a:t>ініціювання</a:t>
            </a:r>
            <a:r>
              <a:rPr lang="ru-RU" sz="2200" b="1" dirty="0"/>
              <a:t> </a:t>
            </a:r>
            <a:r>
              <a:rPr lang="ru-RU" sz="2200" b="1" dirty="0" err="1"/>
              <a:t>виключення</a:t>
            </a:r>
            <a:r>
              <a:rPr lang="ru-RU" sz="2200" b="1" dirty="0"/>
              <a:t> </a:t>
            </a:r>
            <a:r>
              <a:rPr lang="ru-RU" sz="2200" b="1" dirty="0" err="1"/>
              <a:t>такий</a:t>
            </a:r>
            <a:r>
              <a:rPr lang="ru-RU" sz="2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12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1" y="1006529"/>
            <a:ext cx="7281130" cy="5191071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5273675"/>
            <a:ext cx="4733925" cy="1203325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0" y="13283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Ініціювання</a:t>
            </a:r>
            <a:r>
              <a:rPr lang="ru-RU" sz="3600" b="1" dirty="0"/>
              <a:t> </a:t>
            </a:r>
            <a:r>
              <a:rPr lang="ru-RU" sz="3600" b="1" dirty="0" err="1"/>
              <a:t>виключення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99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95766"/>
            <a:ext cx="9143999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Процедурно-орієнтоване програмування на </a:t>
            </a:r>
            <a:r>
              <a:rPr lang="en-US" sz="3600" b="1" dirty="0" smtClean="0"/>
              <a:t>Python </a:t>
            </a:r>
            <a:r>
              <a:rPr lang="uk-UA" sz="3600" b="1" dirty="0" smtClean="0"/>
              <a:t> та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00051" y="1007547"/>
            <a:ext cx="4123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Структура програми на С/С++</a:t>
            </a:r>
            <a:endParaRPr lang="ru-RU" sz="24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1489842"/>
            <a:ext cx="4477871" cy="4928387"/>
            <a:chOff x="31098" y="1489842"/>
            <a:chExt cx="4448617" cy="4928387"/>
          </a:xfrm>
        </p:grpSpPr>
        <p:sp>
          <p:nvSpPr>
            <p:cNvPr id="6" name="TextBox 5"/>
            <p:cNvSpPr txBox="1"/>
            <p:nvPr/>
          </p:nvSpPr>
          <p:spPr>
            <a:xfrm>
              <a:off x="31098" y="1489842"/>
              <a:ext cx="4448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1. Включення заголовних файлів директивами препроцесора </a:t>
              </a:r>
              <a:endParaRPr lang="ru-RU" dirty="0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053" y="2277946"/>
              <a:ext cx="2381250" cy="8001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1098" y="3233787"/>
              <a:ext cx="4190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2. Оголошення типів глобальних змінних</a:t>
              </a:r>
              <a:endParaRPr lang="ru-RU" dirty="0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089" y="3779320"/>
              <a:ext cx="1876425" cy="457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1098" y="4325374"/>
              <a:ext cx="2514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3. Визначення функцій </a:t>
              </a:r>
              <a:endParaRPr lang="ru-RU" dirty="0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98" y="4929989"/>
              <a:ext cx="3868549" cy="1488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81793" y="1582702"/>
            <a:ext cx="394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uk-UA" dirty="0" smtClean="0"/>
              <a:t>. Визначення головної функції </a:t>
            </a:r>
            <a:r>
              <a:rPr lang="en-US" dirty="0" smtClean="0"/>
              <a:t>main()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793" y="2114439"/>
            <a:ext cx="4284288" cy="28155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461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714375" y="1368241"/>
            <a:ext cx="7400925" cy="4299327"/>
            <a:chOff x="123825" y="1273419"/>
            <a:chExt cx="7400925" cy="429932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475" y="1608760"/>
              <a:ext cx="4619625" cy="4667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0817" y="1273419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1. Виведення на консоль </a:t>
              </a:r>
              <a:endParaRPr lang="ru-RU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5862977" y="1296969"/>
              <a:ext cx="1661773" cy="836057"/>
              <a:chOff x="2486554" y="2899143"/>
              <a:chExt cx="2071385" cy="1004622"/>
            </a:xfrm>
          </p:grpSpPr>
          <p:sp>
            <p:nvSpPr>
              <p:cNvPr id="9" name="Скругленная прямоугольная выноска 8"/>
              <p:cNvSpPr/>
              <p:nvPr/>
            </p:nvSpPr>
            <p:spPr>
              <a:xfrm>
                <a:off x="2486554" y="2899143"/>
                <a:ext cx="2071385" cy="1004622"/>
              </a:xfrm>
              <a:prstGeom prst="wedgeRoundRectCallout">
                <a:avLst>
                  <a:gd name="adj1" fmla="val -76436"/>
                  <a:gd name="adj2" fmla="val -2156"/>
                  <a:gd name="adj3" fmla="val 16667"/>
                </a:avLst>
              </a:prstGeom>
              <a:solidFill>
                <a:srgbClr val="E1F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6554" y="2927441"/>
                <a:ext cx="1676401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Переведення курсора на новий рядок</a:t>
                </a:r>
                <a:endParaRPr lang="ru-RU" sz="1600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123825" y="2324100"/>
              <a:ext cx="1400175" cy="904875"/>
              <a:chOff x="1076325" y="2581275"/>
              <a:chExt cx="1562100" cy="904875"/>
            </a:xfrm>
          </p:grpSpPr>
          <p:sp>
            <p:nvSpPr>
              <p:cNvPr id="11" name="Скругленная прямоугольная выноска 10"/>
              <p:cNvSpPr/>
              <p:nvPr/>
            </p:nvSpPr>
            <p:spPr>
              <a:xfrm>
                <a:off x="1076325" y="2581275"/>
                <a:ext cx="1562100" cy="904875"/>
              </a:xfrm>
              <a:prstGeom prst="wedgeRoundRectCallout">
                <a:avLst>
                  <a:gd name="adj1" fmla="val 41072"/>
                  <a:gd name="adj2" fmla="val -78553"/>
                  <a:gd name="adj3" fmla="val 16667"/>
                </a:avLst>
              </a:prstGeom>
              <a:solidFill>
                <a:srgbClr val="E1F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62049" y="2581275"/>
                <a:ext cx="1476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Об</a:t>
                </a:r>
                <a:r>
                  <a:rPr lang="en-US" sz="1600" dirty="0" smtClean="0"/>
                  <a:t>’</a:t>
                </a:r>
                <a:r>
                  <a:rPr lang="uk-UA" sz="1600" dirty="0" err="1" smtClean="0"/>
                  <a:t>єкт</a:t>
                </a:r>
                <a:r>
                  <a:rPr lang="uk-UA" sz="1600" dirty="0" smtClean="0"/>
                  <a:t> виведення на консоль</a:t>
                </a:r>
                <a:endParaRPr lang="ru-RU" sz="1600" dirty="0"/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2352675" y="2466975"/>
              <a:ext cx="1400175" cy="652893"/>
              <a:chOff x="1076325" y="2581275"/>
              <a:chExt cx="1562100" cy="904875"/>
            </a:xfrm>
          </p:grpSpPr>
          <p:sp>
            <p:nvSpPr>
              <p:cNvPr id="16" name="Скругленная прямоугольная выноска 15"/>
              <p:cNvSpPr/>
              <p:nvPr/>
            </p:nvSpPr>
            <p:spPr>
              <a:xfrm>
                <a:off x="1076325" y="2581275"/>
                <a:ext cx="1562100" cy="904875"/>
              </a:xfrm>
              <a:prstGeom prst="wedgeRoundRectCallout">
                <a:avLst>
                  <a:gd name="adj1" fmla="val 21344"/>
                  <a:gd name="adj2" fmla="val -110649"/>
                  <a:gd name="adj3" fmla="val 16667"/>
                </a:avLst>
              </a:prstGeom>
              <a:solidFill>
                <a:srgbClr val="E1F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62049" y="2581275"/>
                <a:ext cx="1476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Текст, що виводиться</a:t>
                </a:r>
                <a:endParaRPr lang="ru-RU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90942" y="3540992"/>
              <a:ext cx="3591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2. Введення з консолі (клавіатури) </a:t>
              </a:r>
              <a:endParaRPr lang="ru-RU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1126" y="4012791"/>
              <a:ext cx="1171575" cy="209550"/>
            </a:xfrm>
            <a:prstGeom prst="rect">
              <a:avLst/>
            </a:prstGeom>
          </p:spPr>
        </p:pic>
        <p:grpSp>
          <p:nvGrpSpPr>
            <p:cNvPr id="23" name="Группа 22"/>
            <p:cNvGrpSpPr/>
            <p:nvPr/>
          </p:nvGrpSpPr>
          <p:grpSpPr>
            <a:xfrm>
              <a:off x="3418112" y="3961998"/>
              <a:ext cx="1995148" cy="890588"/>
              <a:chOff x="3418112" y="3961998"/>
              <a:chExt cx="1995148" cy="890588"/>
            </a:xfrm>
          </p:grpSpPr>
          <p:sp>
            <p:nvSpPr>
              <p:cNvPr id="20" name="Скругленная прямоугольная выноска 19"/>
              <p:cNvSpPr/>
              <p:nvPr/>
            </p:nvSpPr>
            <p:spPr>
              <a:xfrm>
                <a:off x="3418112" y="3961998"/>
                <a:ext cx="1995148" cy="890588"/>
              </a:xfrm>
              <a:prstGeom prst="wedgeRoundRectCallout">
                <a:avLst>
                  <a:gd name="adj1" fmla="val -93870"/>
                  <a:gd name="adj2" fmla="val -32574"/>
                  <a:gd name="adj3" fmla="val 16667"/>
                </a:avLst>
              </a:prstGeom>
              <a:solidFill>
                <a:srgbClr val="E1F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43511" y="4012791"/>
                <a:ext cx="1790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Змінна, значення якої вводиться з клавіатури</a:t>
                </a:r>
                <a:endParaRPr lang="ru-RU" sz="1600" dirty="0"/>
              </a:p>
            </p:txBody>
          </p:sp>
        </p:grpSp>
        <p:sp>
          <p:nvSpPr>
            <p:cNvPr id="24" name="Скругленная прямоугольная выноска 23"/>
            <p:cNvSpPr/>
            <p:nvPr/>
          </p:nvSpPr>
          <p:spPr>
            <a:xfrm>
              <a:off x="404353" y="4667871"/>
              <a:ext cx="1400175" cy="904875"/>
            </a:xfrm>
            <a:prstGeom prst="wedgeRoundRectCallout">
              <a:avLst>
                <a:gd name="adj1" fmla="val 39258"/>
                <a:gd name="adj2" fmla="val -101009"/>
                <a:gd name="adj3" fmla="val 16667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192" y="4704809"/>
              <a:ext cx="1323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dirty="0" smtClean="0"/>
                <a:t>Об</a:t>
              </a:r>
              <a:r>
                <a:rPr lang="en-US" sz="1600" dirty="0" smtClean="0"/>
                <a:t>’</a:t>
              </a:r>
              <a:r>
                <a:rPr lang="uk-UA" sz="1600" dirty="0" err="1" smtClean="0"/>
                <a:t>єкт</a:t>
              </a:r>
              <a:r>
                <a:rPr lang="uk-UA" sz="1600" dirty="0" smtClean="0"/>
                <a:t> введення з консолі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09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ая прямоугольная выноска 11"/>
          <p:cNvSpPr/>
          <p:nvPr/>
        </p:nvSpPr>
        <p:spPr>
          <a:xfrm>
            <a:off x="1212955" y="2071787"/>
            <a:ext cx="1303797" cy="495107"/>
          </a:xfrm>
          <a:prstGeom prst="wedgeRoundRectCallout">
            <a:avLst>
              <a:gd name="adj1" fmla="val 96728"/>
              <a:gd name="adj2" fmla="val 86243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73400" y="1143000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3. Оголошення змінних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767451"/>
            <a:ext cx="2221103" cy="537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1223503" y="2057544"/>
            <a:ext cx="1303797" cy="495107"/>
          </a:xfrm>
          <a:prstGeom prst="wedgeRoundRectCallout">
            <a:avLst>
              <a:gd name="adj1" fmla="val 93806"/>
              <a:gd name="adj2" fmla="val -72793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300342" y="2094482"/>
            <a:ext cx="132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Тип змінної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560217"/>
            <a:ext cx="1714500" cy="352425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/>
          <p:nvPr/>
        </p:nvSpPr>
        <p:spPr>
          <a:xfrm>
            <a:off x="2516752" y="3422919"/>
            <a:ext cx="1303797" cy="507817"/>
          </a:xfrm>
          <a:prstGeom prst="wedgeRoundRectCallout">
            <a:avLst>
              <a:gd name="adj1" fmla="val 56791"/>
              <a:gd name="adj2" fmla="val -165327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chemeClr val="tx1"/>
                </a:solidFill>
              </a:rPr>
              <a:t>Ім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я змінної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5901301" y="1327666"/>
            <a:ext cx="1303797" cy="507817"/>
          </a:xfrm>
          <a:prstGeom prst="wedgeRoundRectCallout">
            <a:avLst>
              <a:gd name="adj1" fmla="val -190625"/>
              <a:gd name="adj2" fmla="val 54753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chemeClr val="tx1"/>
                </a:solidFill>
              </a:rPr>
              <a:t>Ім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я масиву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102276" y="3406111"/>
            <a:ext cx="2352624" cy="680473"/>
          </a:xfrm>
          <a:prstGeom prst="wedgeRoundRectCallout">
            <a:avLst>
              <a:gd name="adj1" fmla="val -69674"/>
              <a:gd name="adj2" fmla="val -254912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Кількість елементів масиву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8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5099" y="1020359"/>
            <a:ext cx="34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4. Визначення функцій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79" y="2157874"/>
            <a:ext cx="5064840" cy="1935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88900" y="2706637"/>
            <a:ext cx="1625600" cy="838199"/>
          </a:xfrm>
          <a:prstGeom prst="wedgeRoundRectCallout">
            <a:avLst>
              <a:gd name="adj1" fmla="val 97875"/>
              <a:gd name="adj2" fmla="val -87668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Тип значення, що повертається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8900" y="4654541"/>
            <a:ext cx="1300521" cy="717559"/>
          </a:xfrm>
          <a:prstGeom prst="wedgeRoundRectCallout">
            <a:avLst>
              <a:gd name="adj1" fmla="val 134397"/>
              <a:gd name="adj2" fmla="val -204720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Тіло функції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162301" y="1402391"/>
            <a:ext cx="1409698" cy="502609"/>
          </a:xfrm>
          <a:prstGeom prst="wedgeRoundRectCallout">
            <a:avLst>
              <a:gd name="adj1" fmla="val -52090"/>
              <a:gd name="adj2" fmla="val 111932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>
                <a:solidFill>
                  <a:schemeClr val="tx1"/>
                </a:solidFill>
              </a:rPr>
              <a:t>Ім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uk-UA" dirty="0" smtClean="0">
                <a:solidFill>
                  <a:schemeClr val="tx1"/>
                </a:solidFill>
              </a:rPr>
              <a:t>я функції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422901" y="1277524"/>
            <a:ext cx="1409698" cy="502609"/>
          </a:xfrm>
          <a:prstGeom prst="wedgeRoundRectCallout">
            <a:avLst>
              <a:gd name="adj1" fmla="val -76414"/>
              <a:gd name="adj2" fmla="val 127093"/>
              <a:gd name="adj3" fmla="val 16667"/>
            </a:avLst>
          </a:prstGeom>
          <a:solidFill>
            <a:srgbClr val="E1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параметри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1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2728" y="94337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5. Оператор циклу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8" y="3441857"/>
            <a:ext cx="5803901" cy="1387475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209548" y="4776725"/>
            <a:ext cx="1300521" cy="581245"/>
          </a:xfrm>
          <a:prstGeom prst="wedgeRoundRectCallout">
            <a:avLst>
              <a:gd name="adj1" fmla="val 92406"/>
              <a:gd name="adj2" fmla="val -12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Тіло циклу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47698" y="2569989"/>
            <a:ext cx="1323360" cy="581245"/>
          </a:xfrm>
          <a:prstGeom prst="wedgeRoundRectCallout">
            <a:avLst>
              <a:gd name="adj1" fmla="val 66747"/>
              <a:gd name="adj2" fmla="val 1169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заголовок циклу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2291070" y="1812206"/>
            <a:ext cx="1600200" cy="1130148"/>
          </a:xfrm>
          <a:prstGeom prst="wedgeRoundRectCallout">
            <a:avLst>
              <a:gd name="adj1" fmla="val 20333"/>
              <a:gd name="adj2" fmla="val 99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Початкове значення параметра циклу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4069070" y="1816625"/>
            <a:ext cx="1671330" cy="1048406"/>
          </a:xfrm>
          <a:prstGeom prst="wedgeRoundRectCallout">
            <a:avLst>
              <a:gd name="adj1" fmla="val -431"/>
              <a:gd name="adj2" fmla="val 1191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Умова продовження циклу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6667500" y="1843567"/>
            <a:ext cx="1485900" cy="1067426"/>
          </a:xfrm>
          <a:prstGeom prst="wedgeRoundRectCallout">
            <a:avLst>
              <a:gd name="adj1" fmla="val -109835"/>
              <a:gd name="adj2" fmla="val 1082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Крок зміни параметра циклу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9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3999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 smtClean="0"/>
              <a:t>Основні оператори </a:t>
            </a:r>
            <a:r>
              <a:rPr lang="en-US" sz="3600" b="1" dirty="0" smtClean="0"/>
              <a:t>C/C++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2728" y="943371"/>
            <a:ext cx="3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6. Оператор розгалуження</a:t>
            </a:r>
            <a:endParaRPr lang="ru-RU" b="1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139948" y="5057270"/>
            <a:ext cx="2178052" cy="581245"/>
          </a:xfrm>
          <a:prstGeom prst="wedgeRoundRectCallout">
            <a:avLst>
              <a:gd name="adj1" fmla="val 7275"/>
              <a:gd name="adj2" fmla="val -1408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Дія, якщо умова істинна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4094470" y="2082799"/>
            <a:ext cx="1671330" cy="706031"/>
          </a:xfrm>
          <a:prstGeom prst="wedgeRoundRectCallout">
            <a:avLst>
              <a:gd name="adj1" fmla="val -84017"/>
              <a:gd name="adj2" fmla="val 164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Умова розгалуження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70" y="3657254"/>
            <a:ext cx="6200543" cy="8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25492" y="1130158"/>
            <a:ext cx="5288002" cy="1003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b="1" dirty="0"/>
              <a:t>Типи помилок в </a:t>
            </a:r>
            <a:r>
              <a:rPr lang="uk-UA" sz="2400" b="1" dirty="0" smtClean="0"/>
              <a:t>коді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>
                <a:solidFill>
                  <a:prstClr val="black"/>
                </a:solidFill>
              </a:rPr>
              <a:t>Повідомлення</a:t>
            </a:r>
            <a:r>
              <a:rPr lang="ru-RU" sz="2400" b="1" dirty="0">
                <a:solidFill>
                  <a:prstClr val="black"/>
                </a:solidFill>
              </a:rPr>
              <a:t> про </a:t>
            </a:r>
            <a:r>
              <a:rPr lang="ru-RU" sz="2400" b="1" dirty="0" err="1" smtClean="0">
                <a:solidFill>
                  <a:prstClr val="black"/>
                </a:solidFill>
              </a:rPr>
              <a:t>помилку</a:t>
            </a:r>
            <a:endParaRPr lang="ru-RU" sz="24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>
                <a:solidFill>
                  <a:prstClr val="black"/>
                </a:solidFill>
              </a:rPr>
              <a:t>Синтаксичні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</a:rPr>
              <a:t>помилки</a:t>
            </a:r>
            <a:endParaRPr lang="ru-RU" sz="24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Runtime</a:t>
            </a:r>
            <a:r>
              <a:rPr lang="uk-UA" sz="2400" b="1" dirty="0"/>
              <a:t> </a:t>
            </a:r>
            <a:r>
              <a:rPr lang="en-GB" sz="2400" b="1" dirty="0"/>
              <a:t> error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 smtClean="0"/>
              <a:t>Логічні</a:t>
            </a:r>
            <a:r>
              <a:rPr lang="ru-RU" sz="2400" b="1" dirty="0" smtClean="0"/>
              <a:t>  </a:t>
            </a:r>
            <a:r>
              <a:rPr lang="ru-RU" sz="2400" b="1" dirty="0" err="1"/>
              <a:t>помилки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Виключні</a:t>
            </a:r>
            <a:r>
              <a:rPr lang="ru-RU" sz="2400" b="1" dirty="0"/>
              <a:t> </a:t>
            </a:r>
            <a:r>
              <a:rPr lang="ru-RU" sz="2400" b="1" dirty="0" err="1"/>
              <a:t>ситуації</a:t>
            </a:r>
            <a:r>
              <a:rPr lang="ru-RU" sz="2400" b="1" dirty="0"/>
              <a:t> та </a:t>
            </a:r>
            <a:r>
              <a:rPr lang="ru-RU" sz="2400" b="1" dirty="0" err="1" smtClean="0"/>
              <a:t>виключення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Стандартні</a:t>
            </a:r>
            <a:r>
              <a:rPr lang="ru-RU" sz="2400" b="1" dirty="0"/>
              <a:t> </a:t>
            </a:r>
            <a:r>
              <a:rPr lang="ru-RU" sz="2400" b="1" dirty="0" err="1"/>
              <a:t>класи</a:t>
            </a:r>
            <a:r>
              <a:rPr lang="ru-RU" sz="2400" b="1" dirty="0"/>
              <a:t> </a:t>
            </a:r>
            <a:r>
              <a:rPr lang="ru-RU" sz="2400" b="1" dirty="0" err="1" smtClean="0"/>
              <a:t>виключень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Обробка</a:t>
            </a:r>
            <a:r>
              <a:rPr lang="ru-RU" sz="2400" b="1" dirty="0"/>
              <a:t> </a:t>
            </a:r>
            <a:r>
              <a:rPr lang="ru-RU" sz="2400" b="1" dirty="0" err="1" smtClean="0"/>
              <a:t>виключень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Ініціювання</a:t>
            </a:r>
            <a:r>
              <a:rPr lang="ru-RU" sz="2400" b="1" dirty="0"/>
              <a:t> </a:t>
            </a:r>
            <a:r>
              <a:rPr lang="ru-RU" sz="2400" b="1" dirty="0" err="1"/>
              <a:t>виключення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uk-UA" alt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alt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uk-UA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0"/>
            <a:ext cx="7759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Ввести  список цілих чисел з клавіатури.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Вивести  усі непарні числа та числа, що мають парні індекси.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Обчислити  суму від'ємних елементів списку.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 перший додатний елемент списку та його індекс.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  мінімальний додатний елемент списку та його індекс.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95437"/>
            <a:ext cx="8820150" cy="52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8519886" cy="68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8682"/>
            <a:ext cx="8113486" cy="654279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81600" y="0"/>
            <a:ext cx="396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Ввести  список цілих чисел з клавіатури.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Вивести  усі непарні числа та числа, що мають парні індекси.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Обчислити  суму від'ємних елементів списку.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 перший додатний елемент списку та його індекс.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Знайти  мінімальний додатний елемент списку та його індекс.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3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1"/>
            <a:ext cx="8113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0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82"/>
            <a:ext cx="5762171" cy="497613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14" y="3492246"/>
            <a:ext cx="4760686" cy="33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8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990883"/>
            <a:ext cx="9143999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 err="1"/>
              <a:t>Розв’язати</a:t>
            </a:r>
            <a:r>
              <a:rPr lang="ru-RU" sz="2200" dirty="0"/>
              <a:t> </a:t>
            </a:r>
            <a:r>
              <a:rPr lang="ru-RU" sz="2200" dirty="0" err="1"/>
              <a:t>квадратне</a:t>
            </a:r>
            <a:r>
              <a:rPr lang="ru-RU" sz="2200" dirty="0"/>
              <a:t> </a:t>
            </a:r>
            <a:r>
              <a:rPr lang="ru-RU" sz="2200" dirty="0" err="1"/>
              <a:t>рівняння</a:t>
            </a:r>
            <a:r>
              <a:rPr lang="ru-RU" sz="2200" dirty="0"/>
              <a:t> 𝑎𝑥2 + 𝑏𝑥 + 𝑐 = 0. </a:t>
            </a:r>
            <a:r>
              <a:rPr lang="ru-RU" sz="2200" dirty="0" err="1"/>
              <a:t>Оформити</a:t>
            </a:r>
            <a:r>
              <a:rPr lang="ru-RU" sz="2200" dirty="0"/>
              <a:t> </a:t>
            </a:r>
            <a:r>
              <a:rPr lang="ru-RU" sz="2200" dirty="0" err="1" smtClean="0"/>
              <a:t>перевірку</a:t>
            </a:r>
            <a:r>
              <a:rPr lang="ru-RU" sz="2200" dirty="0" smtClean="0"/>
              <a:t> </a:t>
            </a:r>
            <a:r>
              <a:rPr lang="ru-RU" sz="2200" dirty="0" err="1" smtClean="0"/>
              <a:t>вхідних</a:t>
            </a:r>
            <a:r>
              <a:rPr lang="ru-RU" sz="2200" dirty="0" smtClean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smtClean="0"/>
              <a:t> у </a:t>
            </a:r>
            <a:r>
              <a:rPr lang="ru-RU" sz="2200" dirty="0" err="1" smtClean="0"/>
              <a:t>вигляді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виключення</a:t>
            </a:r>
            <a:r>
              <a:rPr lang="ru-RU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площу</a:t>
            </a:r>
            <a:r>
              <a:rPr lang="ru-RU" sz="2200" dirty="0"/>
              <a:t> </a:t>
            </a:r>
            <a:r>
              <a:rPr lang="ru-RU" sz="2200" dirty="0" err="1"/>
              <a:t>трикутника</a:t>
            </a:r>
            <a:r>
              <a:rPr lang="ru-RU" sz="2200" dirty="0"/>
              <a:t> за </a:t>
            </a:r>
            <a:r>
              <a:rPr lang="ru-RU" sz="2200" dirty="0" err="1"/>
              <a:t>трьома</a:t>
            </a:r>
            <a:r>
              <a:rPr lang="ru-RU" sz="2200" dirty="0"/>
              <a:t> сторонами 𝑎, 𝑏, 𝑐. </a:t>
            </a:r>
            <a:r>
              <a:rPr lang="ru-RU" sz="2200" dirty="0" err="1" smtClean="0"/>
              <a:t>Оформити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перевірку</a:t>
            </a:r>
            <a:r>
              <a:rPr lang="ru-RU" sz="2200" dirty="0" smtClean="0"/>
              <a:t> </a:t>
            </a:r>
            <a:r>
              <a:rPr lang="ru-RU" sz="2200" dirty="0" err="1"/>
              <a:t>вхідних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(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трикутник</a:t>
            </a:r>
            <a:r>
              <a:rPr lang="ru-RU" sz="2200" dirty="0"/>
              <a:t> </a:t>
            </a:r>
            <a:r>
              <a:rPr lang="ru-RU" sz="2200" dirty="0" err="1" smtClean="0"/>
              <a:t>зі</a:t>
            </a:r>
            <a:r>
              <a:rPr lang="ru-RU" sz="2200" dirty="0" smtClean="0"/>
              <a:t> сторонами </a:t>
            </a:r>
            <a:r>
              <a:rPr lang="ru-RU" sz="2200" dirty="0"/>
              <a:t>𝑎, 𝑏, 𝑐 </a:t>
            </a:r>
            <a:r>
              <a:rPr lang="ru-RU" sz="2200" dirty="0" err="1"/>
              <a:t>існує</a:t>
            </a:r>
            <a:r>
              <a:rPr lang="ru-RU" sz="2200" dirty="0" smtClean="0"/>
              <a:t>) у </a:t>
            </a:r>
            <a:r>
              <a:rPr lang="ru-RU" sz="2200" dirty="0" err="1" smtClean="0"/>
              <a:t>вигляді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виключення</a:t>
            </a:r>
            <a:endParaRPr lang="ru-RU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200" dirty="0" smtClean="0"/>
              <a:t>Задати список. Вивести елементи списку за заданим індексом. У випадку використання недійсного індексу сформувати виключення.</a:t>
            </a:r>
          </a:p>
          <a:p>
            <a:endParaRPr lang="uk-UA" sz="2200" dirty="0" smtClean="0"/>
          </a:p>
          <a:p>
            <a:pPr marL="342900" indent="-342900">
              <a:buFont typeface="+mj-lt"/>
              <a:buAutoNum type="arabicPeriod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 err="1" smtClean="0">
                <a:solidFill>
                  <a:srgbClr val="0000CC"/>
                </a:solidFill>
                <a:latin typeface="+mn-lt"/>
              </a:rPr>
              <a:t>Якщо</a:t>
            </a:r>
            <a:r>
              <a:rPr lang="ru-RU" sz="28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ви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дасте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людині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програму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, то займете </a:t>
            </a:r>
            <a:r>
              <a:rPr lang="ru-RU" sz="2800" b="1" dirty="0" err="1" smtClean="0">
                <a:solidFill>
                  <a:srgbClr val="0000CC"/>
                </a:solidFill>
                <a:latin typeface="+mn-lt"/>
              </a:rPr>
              <a:t>її</a:t>
            </a:r>
            <a:r>
              <a:rPr lang="ru-RU" sz="2800" b="1" dirty="0" smtClean="0">
                <a:solidFill>
                  <a:srgbClr val="0000CC"/>
                </a:solidFill>
                <a:latin typeface="+mn-lt"/>
              </a:rPr>
              <a:t> на 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один день.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Якщо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ви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навчите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 smtClean="0">
                <a:solidFill>
                  <a:srgbClr val="0000CC"/>
                </a:solidFill>
                <a:latin typeface="+mn-lt"/>
              </a:rPr>
              <a:t>людину</a:t>
            </a:r>
            <a:r>
              <a:rPr lang="ru-RU" sz="28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програмувати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, то займете </a:t>
            </a:r>
            <a:r>
              <a:rPr lang="ru-RU" sz="2800" b="1" dirty="0" err="1" smtClean="0">
                <a:solidFill>
                  <a:srgbClr val="0000CC"/>
                </a:solidFill>
                <a:latin typeface="+mn-lt"/>
              </a:rPr>
              <a:t>її</a:t>
            </a:r>
            <a:r>
              <a:rPr lang="ru-RU" sz="2800" b="1" dirty="0" smtClean="0">
                <a:solidFill>
                  <a:srgbClr val="0000CC"/>
                </a:solidFill>
                <a:latin typeface="+mn-lt"/>
              </a:rPr>
              <a:t> на </a:t>
            </a:r>
            <a:r>
              <a:rPr lang="ru-RU" sz="2800" b="1" dirty="0">
                <a:solidFill>
                  <a:srgbClr val="0000CC"/>
                </a:solidFill>
                <a:latin typeface="+mn-lt"/>
              </a:rPr>
              <a:t>все </a:t>
            </a:r>
            <a:r>
              <a:rPr lang="ru-RU" sz="2800" b="1" dirty="0" err="1">
                <a:solidFill>
                  <a:srgbClr val="0000CC"/>
                </a:solidFill>
                <a:latin typeface="+mn-lt"/>
              </a:rPr>
              <a:t>життя</a:t>
            </a:r>
            <a:r>
              <a:rPr lang="ru-RU" sz="2800" b="1" dirty="0" smtClean="0">
                <a:solidFill>
                  <a:srgbClr val="0000CC"/>
                </a:solidFill>
                <a:latin typeface="+mn-lt"/>
              </a:rPr>
              <a:t>.</a:t>
            </a:r>
            <a:br>
              <a:rPr lang="ru-RU" sz="2800" b="1" dirty="0" smtClean="0">
                <a:solidFill>
                  <a:srgbClr val="0000CC"/>
                </a:solidFill>
                <a:latin typeface="+mn-lt"/>
              </a:rPr>
            </a:b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r>
              <a:rPr lang="ru-RU" sz="3200" dirty="0" smtClean="0">
                <a:latin typeface="+mn-lt"/>
              </a:rPr>
              <a:t>				</a:t>
            </a:r>
            <a:r>
              <a:rPr lang="en-GB" sz="3200" i="1" dirty="0" err="1">
                <a:latin typeface="+mn-lt"/>
              </a:rPr>
              <a:t>Waseem</a:t>
            </a:r>
            <a:r>
              <a:rPr lang="en-GB" sz="3200" i="1" dirty="0">
                <a:latin typeface="+mn-lt"/>
              </a:rPr>
              <a:t> </a:t>
            </a:r>
            <a:r>
              <a:rPr lang="en-GB" sz="3200" i="1" dirty="0" err="1">
                <a:latin typeface="+mn-lt"/>
              </a:rPr>
              <a:t>Latif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743200"/>
            <a:ext cx="578303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Типи </a:t>
            </a:r>
            <a:r>
              <a:rPr lang="uk-UA" sz="3600" b="1" dirty="0" smtClean="0"/>
              <a:t>по</a:t>
            </a:r>
            <a:r>
              <a:rPr lang="uk-UA" sz="3600" b="1" dirty="0" smtClean="0"/>
              <a:t>ми</a:t>
            </a:r>
            <a:r>
              <a:rPr lang="uk-UA" sz="3600" b="1" dirty="0" smtClean="0"/>
              <a:t>лок </a:t>
            </a:r>
            <a:r>
              <a:rPr lang="uk-UA" sz="3600" b="1" dirty="0" smtClean="0"/>
              <a:t>в коді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0305" y="1079516"/>
            <a:ext cx="86195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Існують</a:t>
            </a:r>
            <a:r>
              <a:rPr lang="ru-RU" sz="2200" dirty="0">
                <a:solidFill>
                  <a:srgbClr val="000000"/>
                </a:solidFill>
              </a:rPr>
              <a:t> три </a:t>
            </a:r>
            <a:r>
              <a:rPr lang="ru-RU" sz="2200" dirty="0" err="1">
                <a:solidFill>
                  <a:srgbClr val="000000"/>
                </a:solidFill>
              </a:rPr>
              <a:t>основних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типи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помилок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</a:rPr>
              <a:t>помилки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етапу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компіляції</a:t>
            </a:r>
            <a:r>
              <a:rPr lang="ru-RU" sz="2200" dirty="0">
                <a:solidFill>
                  <a:srgbClr val="000000"/>
                </a:solidFill>
              </a:rPr>
              <a:t> (</a:t>
            </a:r>
            <a:r>
              <a:rPr lang="ru-RU" sz="2200" dirty="0" err="1">
                <a:solidFill>
                  <a:srgbClr val="000000"/>
                </a:solidFill>
              </a:rPr>
              <a:t>інтерпретації</a:t>
            </a:r>
            <a:r>
              <a:rPr lang="ru-RU" sz="2200" dirty="0">
                <a:solidFill>
                  <a:srgbClr val="000000"/>
                </a:solidFill>
              </a:rPr>
              <a:t>), 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</a:rPr>
              <a:t>етапу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виконання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endParaRPr lang="ru-RU" sz="22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</a:rPr>
              <a:t>логічні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помилки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0306" y="5795246"/>
            <a:ext cx="8619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http://www.vitaliypodoba.com/2014/05/common-python-mistakes/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84" y="2578864"/>
            <a:ext cx="4864475" cy="30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773"/>
            <a:ext cx="9144000" cy="59422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3043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prstClr val="black"/>
                </a:solidFill>
              </a:rPr>
              <a:t>Повідомлення</a:t>
            </a:r>
            <a:r>
              <a:rPr lang="ru-RU" sz="3600" b="1" dirty="0">
                <a:solidFill>
                  <a:prstClr val="black"/>
                </a:solidFill>
              </a:rPr>
              <a:t> про </a:t>
            </a:r>
            <a:r>
              <a:rPr lang="ru-RU" sz="3600" b="1" dirty="0" err="1">
                <a:solidFill>
                  <a:prstClr val="black"/>
                </a:solidFill>
              </a:rPr>
              <a:t>помилку</a:t>
            </a:r>
            <a:endParaRPr lang="ru-RU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9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043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prstClr val="black"/>
                </a:solidFill>
              </a:rPr>
              <a:t>Повідомлення</a:t>
            </a:r>
            <a:r>
              <a:rPr lang="ru-RU" sz="3600" b="1" dirty="0">
                <a:solidFill>
                  <a:prstClr val="black"/>
                </a:solidFill>
              </a:rPr>
              <a:t> про </a:t>
            </a:r>
            <a:r>
              <a:rPr lang="ru-RU" sz="3600" b="1" dirty="0" err="1">
                <a:solidFill>
                  <a:prstClr val="black"/>
                </a:solidFill>
              </a:rPr>
              <a:t>помилку</a:t>
            </a:r>
            <a:endParaRPr lang="ru-RU" sz="36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3835"/>
            <a:ext cx="607371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Syntax Error:</a:t>
            </a:r>
          </a:p>
          <a:p>
            <a:r>
              <a:rPr lang="uk-UA" sz="2000" dirty="0">
                <a:solidFill>
                  <a:prstClr val="black"/>
                </a:solidFill>
              </a:rPr>
              <a:t>Ви забули поставити лапки навколо </a:t>
            </a:r>
            <a:r>
              <a:rPr lang="uk-UA" sz="2000" dirty="0" smtClean="0">
                <a:solidFill>
                  <a:prstClr val="black"/>
                </a:solidFill>
              </a:rPr>
              <a:t>рядка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uk-UA" sz="2000" dirty="0">
                <a:solidFill>
                  <a:prstClr val="black"/>
                </a:solidFill>
              </a:rPr>
              <a:t>Ви забули </a:t>
            </a:r>
            <a:r>
              <a:rPr lang="uk-UA" sz="2000" dirty="0" smtClean="0">
                <a:solidFill>
                  <a:prstClr val="black"/>
                </a:solidFill>
              </a:rPr>
              <a:t>поставити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двокрапку </a:t>
            </a:r>
            <a:r>
              <a:rPr lang="uk-UA" sz="2000" dirty="0">
                <a:solidFill>
                  <a:prstClr val="black"/>
                </a:solidFill>
              </a:rPr>
              <a:t>в </a:t>
            </a:r>
            <a:r>
              <a:rPr lang="uk-UA" sz="2000" dirty="0" smtClean="0">
                <a:solidFill>
                  <a:prstClr val="black"/>
                </a:solidFill>
              </a:rPr>
              <a:t>кінці</a:t>
            </a:r>
            <a:r>
              <a:rPr lang="en-US" sz="2000" dirty="0" smtClean="0">
                <a:solidFill>
                  <a:prstClr val="black"/>
                </a:solidFill>
              </a:rPr>
              <a:t> if</a:t>
            </a:r>
            <a:r>
              <a:rPr lang="ru-RU" sz="2000" dirty="0">
                <a:solidFill>
                  <a:prstClr val="black"/>
                </a:solidFill>
              </a:rPr>
              <a:t>/</a:t>
            </a:r>
            <a:r>
              <a:rPr lang="en-US" sz="2000" dirty="0">
                <a:solidFill>
                  <a:prstClr val="black"/>
                </a:solidFill>
              </a:rPr>
              <a:t>for</a:t>
            </a:r>
            <a:r>
              <a:rPr lang="ru-RU" sz="2000" dirty="0">
                <a:solidFill>
                  <a:prstClr val="black"/>
                </a:solidFill>
              </a:rPr>
              <a:t>/</a:t>
            </a:r>
            <a:r>
              <a:rPr lang="en-US" sz="2000" dirty="0" err="1">
                <a:solidFill>
                  <a:prstClr val="black"/>
                </a:solidFill>
              </a:rPr>
              <a:t>def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uk-UA" sz="2000" dirty="0">
                <a:solidFill>
                  <a:prstClr val="black"/>
                </a:solidFill>
              </a:rPr>
              <a:t>Ви маєте </a:t>
            </a:r>
            <a:r>
              <a:rPr lang="uk-UA" sz="2000" dirty="0" smtClean="0">
                <a:solidFill>
                  <a:prstClr val="black"/>
                </a:solidFill>
              </a:rPr>
              <a:t>різну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кількість </a:t>
            </a:r>
            <a:r>
              <a:rPr lang="uk-UA" sz="2000" dirty="0">
                <a:solidFill>
                  <a:prstClr val="black"/>
                </a:solidFill>
              </a:rPr>
              <a:t>відкритих </a:t>
            </a:r>
            <a:r>
              <a:rPr lang="uk-UA" sz="2000" dirty="0" smtClean="0">
                <a:solidFill>
                  <a:prstClr val="black"/>
                </a:solidFill>
              </a:rPr>
              <a:t>і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закритих </a:t>
            </a:r>
            <a:r>
              <a:rPr lang="uk-UA" sz="2000" dirty="0">
                <a:solidFill>
                  <a:prstClr val="black"/>
                </a:solidFill>
              </a:rPr>
              <a:t>дужок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76243" y="2395244"/>
            <a:ext cx="6967756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0000"/>
                </a:solidFill>
              </a:rPr>
              <a:t>NameError</a:t>
            </a:r>
            <a:r>
              <a:rPr lang="en-GB" sz="2000" b="1" dirty="0" smtClean="0">
                <a:solidFill>
                  <a:srgbClr val="FF0000"/>
                </a:solidFill>
              </a:rPr>
              <a:t>: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>
                <a:solidFill>
                  <a:prstClr val="black"/>
                </a:solidFill>
              </a:rPr>
              <a:t>зробили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помилку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у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назві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функції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чи</a:t>
            </a:r>
            <a:r>
              <a:rPr lang="ru-RU" sz="2000" dirty="0">
                <a:solidFill>
                  <a:prstClr val="black"/>
                </a:solidFill>
              </a:rPr>
              <a:t> методу</a:t>
            </a: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 smtClean="0">
                <a:solidFill>
                  <a:prstClr val="black"/>
                </a:solidFill>
              </a:rPr>
              <a:t>забули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імпортувати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модуль</a:t>
            </a: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 smtClean="0">
                <a:solidFill>
                  <a:prstClr val="black"/>
                </a:solidFill>
              </a:rPr>
              <a:t>забули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визначити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змінну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Ваш код </a:t>
            </a:r>
            <a:r>
              <a:rPr lang="ru-RU" sz="2000" dirty="0" err="1" smtClean="0">
                <a:solidFill>
                  <a:prstClr val="black"/>
                </a:solidFill>
              </a:rPr>
              <a:t>використовує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змінну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за межами </a:t>
            </a:r>
            <a:r>
              <a:rPr lang="ru-RU" sz="2000" dirty="0" smtClean="0">
                <a:solidFill>
                  <a:prstClr val="black"/>
                </a:solidFill>
              </a:rPr>
              <a:t>ї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видимості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Ваш код </a:t>
            </a:r>
            <a:r>
              <a:rPr lang="ru-RU" sz="2000" dirty="0" err="1" smtClean="0">
                <a:solidFill>
                  <a:prstClr val="black"/>
                </a:solidFill>
              </a:rPr>
              <a:t>викликає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функцію</a:t>
            </a:r>
            <a:r>
              <a:rPr lang="ru-RU" sz="2000" dirty="0">
                <a:solidFill>
                  <a:prstClr val="black"/>
                </a:solidFill>
              </a:rPr>
              <a:t>, до </a:t>
            </a:r>
            <a:r>
              <a:rPr lang="ru-RU" sz="2000" dirty="0" err="1" smtClean="0">
                <a:solidFill>
                  <a:prstClr val="black"/>
                </a:solidFill>
              </a:rPr>
              <a:t>її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оголошення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 smtClean="0">
                <a:solidFill>
                  <a:prstClr val="black"/>
                </a:solidFill>
              </a:rPr>
              <a:t>намагаєтесь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вивести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окреме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слово,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забувши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про лапки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2309" y="4666345"/>
            <a:ext cx="8191079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0000"/>
                </a:solidFill>
              </a:rPr>
              <a:t>TypeError</a:t>
            </a:r>
            <a:r>
              <a:rPr lang="en-GB" sz="2000" b="1" dirty="0" smtClean="0">
                <a:solidFill>
                  <a:srgbClr val="FF0000"/>
                </a:solidFill>
              </a:rPr>
              <a:t>: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 smtClean="0">
                <a:solidFill>
                  <a:prstClr val="black"/>
                </a:solidFill>
              </a:rPr>
              <a:t>намагаєтесь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застосувати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оператор </a:t>
            </a:r>
            <a:r>
              <a:rPr lang="ru-RU" sz="2000" dirty="0" smtClean="0">
                <a:solidFill>
                  <a:prstClr val="black"/>
                </a:solidFill>
              </a:rPr>
              <a:t>до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неправильного типу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об'єкту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Об'єкт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який</a:t>
            </a:r>
            <a:r>
              <a:rPr lang="ru-RU" sz="2000" dirty="0">
                <a:solidFill>
                  <a:prstClr val="black"/>
                </a:solidFill>
              </a:rPr>
              <a:t>, на </a:t>
            </a:r>
            <a:r>
              <a:rPr lang="ru-RU" sz="2000" dirty="0" smtClean="0">
                <a:solidFill>
                  <a:prstClr val="black"/>
                </a:solidFill>
              </a:rPr>
              <a:t>вашу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думку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значення</a:t>
            </a:r>
            <a:r>
              <a:rPr lang="ru-RU" sz="2000" dirty="0" smtClean="0">
                <a:solidFill>
                  <a:prstClr val="black"/>
                </a:solidFill>
              </a:rPr>
              <a:t>,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насправді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- не </a:t>
            </a:r>
            <a:r>
              <a:rPr lang="ru-RU" sz="2000" dirty="0" err="1">
                <a:solidFill>
                  <a:prstClr val="black"/>
                </a:solidFill>
              </a:rPr>
              <a:t>має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>
                <a:solidFill>
                  <a:prstClr val="black"/>
                </a:solidFill>
              </a:rPr>
              <a:t>використовуєте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не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цілочисельнне</a:t>
            </a:r>
            <a:r>
              <a:rPr lang="ru-RU" sz="2000" dirty="0" smtClean="0">
                <a:solidFill>
                  <a:prstClr val="black"/>
                </a:solidFill>
              </a:rPr>
              <a:t> число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для </a:t>
            </a:r>
            <a:r>
              <a:rPr lang="ru-RU" sz="2000" dirty="0" err="1">
                <a:solidFill>
                  <a:prstClr val="black"/>
                </a:solidFill>
              </a:rPr>
              <a:t>зрізу</a:t>
            </a:r>
            <a:r>
              <a:rPr lang="ru-RU" sz="2000" dirty="0">
                <a:solidFill>
                  <a:prstClr val="black"/>
                </a:solidFill>
              </a:rPr>
              <a:t> в списку</a:t>
            </a:r>
          </a:p>
          <a:p>
            <a:r>
              <a:rPr lang="ru-RU" sz="2000" dirty="0">
                <a:solidFill>
                  <a:prstClr val="black"/>
                </a:solidFill>
              </a:rPr>
              <a:t>Ви </a:t>
            </a:r>
            <a:r>
              <a:rPr lang="ru-RU" sz="2000" dirty="0" err="1">
                <a:solidFill>
                  <a:prstClr val="black"/>
                </a:solidFill>
              </a:rPr>
              <a:t>викликали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метод/</a:t>
            </a:r>
            <a:r>
              <a:rPr lang="ru-RU" sz="2000" dirty="0" err="1" smtClean="0">
                <a:solidFill>
                  <a:prstClr val="black"/>
                </a:solidFill>
              </a:rPr>
              <a:t>функцію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з </a:t>
            </a:r>
            <a:r>
              <a:rPr lang="ru-RU" sz="2000" dirty="0" err="1" smtClean="0">
                <a:solidFill>
                  <a:prstClr val="black"/>
                </a:solidFill>
              </a:rPr>
              <a:t>невірноюкількістю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аргументів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8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043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prstClr val="black"/>
                </a:solidFill>
              </a:rPr>
              <a:t>Повідомлення</a:t>
            </a:r>
            <a:r>
              <a:rPr lang="ru-RU" sz="3600" b="1" dirty="0">
                <a:solidFill>
                  <a:prstClr val="black"/>
                </a:solidFill>
              </a:rPr>
              <a:t> про </a:t>
            </a:r>
            <a:r>
              <a:rPr lang="ru-RU" sz="3600" b="1" dirty="0" err="1" smtClean="0">
                <a:solidFill>
                  <a:prstClr val="black"/>
                </a:solidFill>
              </a:rPr>
              <a:t>помилку</a:t>
            </a:r>
            <a:r>
              <a:rPr lang="ru-RU" sz="3600" b="1" dirty="0" smtClean="0">
                <a:solidFill>
                  <a:prstClr val="black"/>
                </a:solidFill>
              </a:rPr>
              <a:t> та </a:t>
            </a:r>
            <a:r>
              <a:rPr lang="ru-RU" sz="3600" b="1" dirty="0" err="1" smtClean="0">
                <a:solidFill>
                  <a:prstClr val="black"/>
                </a:solidFill>
              </a:rPr>
              <a:t>рекомендації</a:t>
            </a:r>
            <a:endParaRPr lang="ru-RU" sz="3600" b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560" y="1180237"/>
            <a:ext cx="8316097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Змінна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повинна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містити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значення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не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містить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його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prstClr val="black"/>
                </a:solidFill>
              </a:rPr>
              <a:t>Ви </a:t>
            </a:r>
            <a:r>
              <a:rPr lang="ru-RU" dirty="0" err="1">
                <a:solidFill>
                  <a:prstClr val="black"/>
                </a:solidFill>
              </a:rPr>
              <a:t>зберігаєте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результат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роботи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функції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який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змінює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саму </a:t>
            </a:r>
            <a:r>
              <a:rPr lang="ru-RU" dirty="0" err="1" smtClean="0">
                <a:solidFill>
                  <a:prstClr val="black"/>
                </a:solidFill>
              </a:rPr>
              <a:t>змінну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6560" y="1965920"/>
            <a:ext cx="8316096" cy="923330"/>
          </a:xfrm>
          <a:prstGeom prst="rect">
            <a:avLst/>
          </a:prstGeom>
          <a:ln w="127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Число, </a:t>
            </a:r>
            <a:r>
              <a:rPr lang="ru-RU" b="1" dirty="0" err="1">
                <a:solidFill>
                  <a:srgbClr val="FF0000"/>
                </a:solidFill>
              </a:rPr>
              <a:t>що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має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бути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дробом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виходить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нулем,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в </a:t>
            </a:r>
            <a:r>
              <a:rPr lang="en-GB" b="1" dirty="0">
                <a:solidFill>
                  <a:srgbClr val="FF0000"/>
                </a:solidFill>
              </a:rPr>
              <a:t>Python 2.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ru-RU" dirty="0" smtClean="0">
                <a:solidFill>
                  <a:prstClr val="black"/>
                </a:solidFill>
              </a:rPr>
              <a:t>Ви </a:t>
            </a:r>
            <a:r>
              <a:rPr lang="ru-RU" dirty="0" err="1">
                <a:solidFill>
                  <a:prstClr val="black"/>
                </a:solidFill>
              </a:rPr>
              <a:t>ділите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цілі</a:t>
            </a:r>
            <a:r>
              <a:rPr lang="ru-RU" dirty="0">
                <a:solidFill>
                  <a:prstClr val="black"/>
                </a:solidFill>
              </a:rPr>
              <a:t> числа </a:t>
            </a:r>
            <a:r>
              <a:rPr lang="ru-RU" dirty="0" err="1" smtClean="0">
                <a:solidFill>
                  <a:prstClr val="black"/>
                </a:solidFill>
              </a:rPr>
              <a:t>заміст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чисел </a:t>
            </a:r>
            <a:r>
              <a:rPr lang="ru-RU" dirty="0">
                <a:solidFill>
                  <a:prstClr val="black"/>
                </a:solidFill>
              </a:rPr>
              <a:t>з </a:t>
            </a:r>
            <a:r>
              <a:rPr lang="ru-RU" dirty="0" err="1">
                <a:solidFill>
                  <a:prstClr val="black"/>
                </a:solidFill>
              </a:rPr>
              <a:t>плаваючою</a:t>
            </a:r>
            <a:r>
              <a:rPr lang="ru-RU" dirty="0">
                <a:solidFill>
                  <a:prstClr val="black"/>
                </a:solidFill>
              </a:rPr>
              <a:t> точкою.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ru-RU" dirty="0" err="1" smtClean="0">
                <a:solidFill>
                  <a:prstClr val="black"/>
                </a:solidFill>
              </a:rPr>
              <a:t>Перетворіть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числа в </a:t>
            </a:r>
            <a:r>
              <a:rPr lang="ru-RU" dirty="0" err="1" smtClean="0">
                <a:solidFill>
                  <a:prstClr val="black"/>
                </a:solidFill>
              </a:rPr>
              <a:t>ти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float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"</a:t>
            </a:r>
            <a:r>
              <a:rPr lang="en-GB" dirty="0" err="1" smtClean="0">
                <a:solidFill>
                  <a:prstClr val="black"/>
                </a:solidFill>
              </a:rPr>
              <a:t>from</a:t>
            </a:r>
            <a:r>
              <a:rPr lang="en-GB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GB" dirty="0" err="1" smtClean="0">
                <a:solidFill>
                  <a:prstClr val="black"/>
                </a:solidFill>
              </a:rPr>
              <a:t>future</a:t>
            </a:r>
            <a:r>
              <a:rPr lang="en-GB" dirty="0">
                <a:solidFill>
                  <a:prstClr val="black"/>
                </a:solidFill>
              </a:rPr>
              <a:t>	</a:t>
            </a:r>
            <a:r>
              <a:rPr lang="en-GB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GB" dirty="0" smtClean="0">
                <a:solidFill>
                  <a:prstClr val="black"/>
                </a:solidFill>
              </a:rPr>
              <a:t>import </a:t>
            </a:r>
            <a:r>
              <a:rPr lang="en-GB" dirty="0">
                <a:solidFill>
                  <a:prstClr val="black"/>
                </a:solidFill>
              </a:rPr>
              <a:t>division"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96559" y="3142387"/>
            <a:ext cx="831609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Я </a:t>
            </a:r>
            <a:r>
              <a:rPr lang="ru-RU" b="1" dirty="0" err="1" smtClean="0">
                <a:solidFill>
                  <a:srgbClr val="FF0000"/>
                </a:solidFill>
              </a:rPr>
              <a:t>намагаюсь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ви</a:t>
            </a:r>
            <a:r>
              <a:rPr lang="uk-UA" b="1" dirty="0" smtClean="0">
                <a:solidFill>
                  <a:srgbClr val="FF0000"/>
                </a:solidFill>
              </a:rPr>
              <a:t>в</a:t>
            </a:r>
            <a:r>
              <a:rPr lang="ru-RU" b="1" dirty="0" err="1" smtClean="0">
                <a:solidFill>
                  <a:srgbClr val="FF0000"/>
                </a:solidFill>
              </a:rPr>
              <a:t>ести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значення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ru-RU" b="1" dirty="0" smtClean="0">
                <a:solidFill>
                  <a:srgbClr val="FF0000"/>
                </a:solidFill>
              </a:rPr>
              <a:t>але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отримую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дивний</a:t>
            </a:r>
            <a:r>
              <a:rPr lang="ru-RU" b="1" dirty="0">
                <a:solidFill>
                  <a:srgbClr val="FF0000"/>
                </a:solidFill>
              </a:rPr>
              <a:t> текст</a:t>
            </a:r>
          </a:p>
          <a:p>
            <a:r>
              <a:rPr lang="ru-RU" dirty="0" smtClean="0">
                <a:solidFill>
                  <a:prstClr val="black"/>
                </a:solidFill>
              </a:rPr>
              <a:t>	Ви </a:t>
            </a:r>
            <a:r>
              <a:rPr lang="ru-RU" dirty="0" err="1">
                <a:solidFill>
                  <a:prstClr val="black"/>
                </a:solidFill>
              </a:rPr>
              <a:t>виводите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об'єкт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smtClean="0">
                <a:solidFill>
                  <a:prstClr val="black"/>
                </a:solidFill>
              </a:rPr>
              <a:t>напр. </a:t>
            </a:r>
            <a:r>
              <a:rPr lang="ru-RU" dirty="0" err="1" smtClean="0">
                <a:solidFill>
                  <a:prstClr val="black"/>
                </a:solidFill>
              </a:rPr>
              <a:t>FileObject</a:t>
            </a:r>
            <a:r>
              <a:rPr lang="ru-RU" dirty="0">
                <a:solidFill>
                  <a:prstClr val="black"/>
                </a:solidFill>
              </a:rPr>
              <a:t>), </a:t>
            </a:r>
            <a:r>
              <a:rPr lang="ru-RU" dirty="0" err="1" smtClean="0">
                <a:solidFill>
                  <a:prstClr val="black"/>
                </a:solidFill>
              </a:rPr>
              <a:t>натомість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необхідно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викликати</a:t>
            </a:r>
            <a:endParaRPr lang="ru-RU" dirty="0" smtClean="0">
              <a:solidFill>
                <a:prstClr val="black"/>
              </a:solidFill>
            </a:endParaRPr>
          </a:p>
          <a:p>
            <a:r>
              <a:rPr lang="ru-RU" dirty="0" smtClean="0">
                <a:solidFill>
                  <a:prstClr val="black"/>
                </a:solidFill>
              </a:rPr>
              <a:t>	метод </a:t>
            </a:r>
            <a:r>
              <a:rPr lang="ru-RU" dirty="0" err="1">
                <a:solidFill>
                  <a:prstClr val="black"/>
                </a:solidFill>
              </a:rPr>
              <a:t>об'єкту</a:t>
            </a:r>
            <a:r>
              <a:rPr lang="ru-RU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6558" y="4192193"/>
            <a:ext cx="8316097" cy="646331"/>
          </a:xfrm>
          <a:prstGeom prst="rect">
            <a:avLst/>
          </a:prstGeom>
          <a:ln w="127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Немає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відповідності</a:t>
            </a:r>
            <a:r>
              <a:rPr lang="ru-RU" b="1" dirty="0" smtClean="0">
                <a:solidFill>
                  <a:srgbClr val="FF0000"/>
                </a:solidFill>
              </a:rPr>
              <a:t> регулярному </a:t>
            </a:r>
            <a:r>
              <a:rPr lang="ru-RU" b="1" dirty="0" err="1" smtClean="0">
                <a:solidFill>
                  <a:srgbClr val="FF0000"/>
                </a:solidFill>
              </a:rPr>
              <a:t>виразу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 err="1" smtClean="0">
                <a:solidFill>
                  <a:srgbClr val="FF0000"/>
                </a:solidFill>
              </a:rPr>
              <a:t>котрий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я </a:t>
            </a:r>
            <a:r>
              <a:rPr lang="ru-RU" b="1" dirty="0" err="1">
                <a:solidFill>
                  <a:srgbClr val="FF0000"/>
                </a:solidFill>
              </a:rPr>
              <a:t>очікую</a:t>
            </a:r>
            <a:r>
              <a:rPr lang="ru-RU" dirty="0">
                <a:solidFill>
                  <a:prstClr val="black"/>
                </a:solidFill>
              </a:rPr>
              <a:t>.</a:t>
            </a:r>
          </a:p>
          <a:p>
            <a:r>
              <a:rPr lang="ru-RU" dirty="0" smtClean="0">
                <a:solidFill>
                  <a:prstClr val="black"/>
                </a:solidFill>
              </a:rPr>
              <a:t>	Ви </a:t>
            </a:r>
            <a:r>
              <a:rPr lang="ru-RU" dirty="0" err="1">
                <a:solidFill>
                  <a:prstClr val="black"/>
                </a:solidFill>
              </a:rPr>
              <a:t>забули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використати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чистий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рядок </a:t>
            </a:r>
            <a:r>
              <a:rPr lang="ru-RU" dirty="0" err="1">
                <a:solidFill>
                  <a:prstClr val="black"/>
                </a:solidFill>
              </a:rPr>
              <a:t>або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бекслеш</a:t>
            </a:r>
            <a:r>
              <a:rPr lang="ru-RU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96557" y="5077407"/>
            <a:ext cx="831609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Я </a:t>
            </a:r>
            <a:r>
              <a:rPr lang="ru-RU" b="1" dirty="0" err="1">
                <a:solidFill>
                  <a:srgbClr val="FF0000"/>
                </a:solidFill>
              </a:rPr>
              <a:t>зчитую</a:t>
            </a:r>
            <a:r>
              <a:rPr lang="ru-RU" b="1" dirty="0">
                <a:solidFill>
                  <a:srgbClr val="FF0000"/>
                </a:solidFill>
              </a:rPr>
              <a:t> файл, але не </a:t>
            </a:r>
            <a:r>
              <a:rPr lang="ru-RU" b="1" dirty="0" err="1">
                <a:solidFill>
                  <a:srgbClr val="FF0000"/>
                </a:solidFill>
              </a:rPr>
              <a:t>отримую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його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вмісту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Ви </a:t>
            </a:r>
            <a:r>
              <a:rPr lang="ru-RU" dirty="0" err="1">
                <a:solidFill>
                  <a:prstClr val="black"/>
                </a:solidFill>
              </a:rPr>
              <a:t>вже</a:t>
            </a:r>
            <a:r>
              <a:rPr lang="ru-RU" dirty="0">
                <a:solidFill>
                  <a:prstClr val="black"/>
                </a:solidFill>
              </a:rPr>
              <a:t> прочитали </a:t>
            </a:r>
            <a:r>
              <a:rPr lang="ru-RU" dirty="0" err="1">
                <a:solidFill>
                  <a:prstClr val="black"/>
                </a:solidFill>
              </a:rPr>
              <a:t>вміст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цього</a:t>
            </a:r>
            <a:r>
              <a:rPr lang="ru-RU" dirty="0">
                <a:solidFill>
                  <a:prstClr val="black"/>
                </a:solidFill>
              </a:rPr>
              <a:t> файлу, </a:t>
            </a:r>
            <a:r>
              <a:rPr lang="ru-RU" dirty="0" err="1">
                <a:solidFill>
                  <a:prstClr val="black"/>
                </a:solidFill>
              </a:rPr>
              <a:t>швидше</a:t>
            </a:r>
            <a:r>
              <a:rPr lang="ru-RU" dirty="0">
                <a:solidFill>
                  <a:prstClr val="black"/>
                </a:solidFill>
              </a:rPr>
              <a:t> в </a:t>
            </a:r>
            <a:r>
              <a:rPr lang="ru-RU" dirty="0" err="1" smtClean="0">
                <a:solidFill>
                  <a:prstClr val="black"/>
                </a:solidFill>
              </a:rPr>
              <a:t>коді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 smtClean="0">
                <a:solidFill>
                  <a:prstClr val="black"/>
                </a:solidFill>
              </a:rPr>
              <a:t>отож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курсор </a:t>
            </a:r>
            <a:r>
              <a:rPr lang="ru-RU" dirty="0" err="1">
                <a:solidFill>
                  <a:prstClr val="black"/>
                </a:solidFill>
              </a:rPr>
              <a:t>перебуває</a:t>
            </a:r>
            <a:r>
              <a:rPr lang="ru-RU" dirty="0">
                <a:solidFill>
                  <a:prstClr val="black"/>
                </a:solidFill>
              </a:rPr>
              <a:t> в </a:t>
            </a:r>
            <a:r>
              <a:rPr lang="ru-RU" dirty="0" err="1" smtClean="0">
                <a:solidFill>
                  <a:prstClr val="black"/>
                </a:solidFill>
              </a:rPr>
              <a:t>кінці</a:t>
            </a:r>
            <a:r>
              <a:rPr lang="ru-RU" dirty="0" smtClean="0">
                <a:solidFill>
                  <a:prstClr val="black"/>
                </a:solidFill>
              </a:rPr>
              <a:t> файлу.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8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043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prstClr val="black"/>
                </a:solidFill>
              </a:rPr>
              <a:t>Повідомлення</a:t>
            </a:r>
            <a:r>
              <a:rPr lang="ru-RU" sz="3600" b="1" dirty="0">
                <a:solidFill>
                  <a:prstClr val="black"/>
                </a:solidFill>
              </a:rPr>
              <a:t> про </a:t>
            </a:r>
            <a:r>
              <a:rPr lang="ru-RU" sz="3600" b="1" dirty="0" err="1" smtClean="0">
                <a:solidFill>
                  <a:prstClr val="black"/>
                </a:solidFill>
              </a:rPr>
              <a:t>помилку</a:t>
            </a:r>
            <a:r>
              <a:rPr lang="ru-RU" sz="3600" b="1" dirty="0" smtClean="0">
                <a:solidFill>
                  <a:prstClr val="black"/>
                </a:solidFill>
              </a:rPr>
              <a:t> та </a:t>
            </a:r>
            <a:r>
              <a:rPr lang="ru-RU" sz="3600" b="1" dirty="0" err="1" smtClean="0">
                <a:solidFill>
                  <a:prstClr val="black"/>
                </a:solidFill>
              </a:rPr>
              <a:t>рекомендації</a:t>
            </a:r>
            <a:endParaRPr lang="ru-RU" sz="36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707" y="1076118"/>
            <a:ext cx="882272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Два числа не є </a:t>
            </a:r>
            <a:r>
              <a:rPr lang="ru-RU" sz="2000" b="1" dirty="0" err="1">
                <a:solidFill>
                  <a:srgbClr val="FF0000"/>
                </a:solidFill>
              </a:rPr>
              <a:t>рівними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err="1" smtClean="0">
                <a:solidFill>
                  <a:srgbClr val="FF0000"/>
                </a:solidFill>
              </a:rPr>
              <a:t>хоча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мають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бути.</a:t>
            </a:r>
          </a:p>
          <a:p>
            <a:r>
              <a:rPr lang="ru-RU" sz="2000" dirty="0" smtClean="0">
                <a:solidFill>
                  <a:prstClr val="black"/>
                </a:solidFill>
              </a:rPr>
              <a:t>          Ви </a:t>
            </a:r>
            <a:r>
              <a:rPr lang="ru-RU" sz="2000" dirty="0" err="1">
                <a:solidFill>
                  <a:prstClr val="black"/>
                </a:solidFill>
              </a:rPr>
              <a:t>порівнюєте</a:t>
            </a:r>
            <a:r>
              <a:rPr lang="ru-RU" sz="2000" dirty="0">
                <a:solidFill>
                  <a:prstClr val="black"/>
                </a:solidFill>
              </a:rPr>
              <a:t> число з </a:t>
            </a:r>
            <a:r>
              <a:rPr lang="ru-RU" sz="2000" dirty="0" smtClean="0">
                <a:solidFill>
                  <a:prstClr val="black"/>
                </a:solidFill>
              </a:rPr>
              <a:t>рядком, </a:t>
            </a:r>
            <a:r>
              <a:rPr lang="ru-RU" sz="2000" dirty="0" err="1" smtClean="0">
                <a:solidFill>
                  <a:prstClr val="black"/>
                </a:solidFill>
              </a:rPr>
              <a:t>що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представлений </a:t>
            </a:r>
            <a:r>
              <a:rPr lang="ru-RU" sz="2000" dirty="0" smtClean="0">
                <a:solidFill>
                  <a:prstClr val="black"/>
                </a:solidFill>
              </a:rPr>
              <a:t>числом (напр</a:t>
            </a:r>
            <a:r>
              <a:rPr lang="ru-RU" sz="2000" dirty="0">
                <a:solidFill>
                  <a:prstClr val="black"/>
                </a:solidFill>
              </a:rPr>
              <a:t>. </a:t>
            </a:r>
            <a:r>
              <a:rPr lang="ru-RU" sz="2000" dirty="0" err="1">
                <a:solidFill>
                  <a:prstClr val="black"/>
                </a:solidFill>
              </a:rPr>
              <a:t>if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5==‘5')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707" y="2004789"/>
            <a:ext cx="882272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Складна </a:t>
            </a:r>
            <a:r>
              <a:rPr lang="ru-RU" sz="2000" b="1" dirty="0" err="1">
                <a:solidFill>
                  <a:srgbClr val="FF0000"/>
                </a:solidFill>
              </a:rPr>
              <a:t>умова</a:t>
            </a:r>
            <a:r>
              <a:rPr lang="ru-RU" sz="2000" b="1" dirty="0">
                <a:solidFill>
                  <a:srgbClr val="FF0000"/>
                </a:solidFill>
              </a:rPr>
              <a:t> не </a:t>
            </a:r>
            <a:r>
              <a:rPr lang="ru-RU" sz="2000" b="1" dirty="0" err="1" smtClean="0">
                <a:solidFill>
                  <a:srgbClr val="FF0000"/>
                </a:solidFill>
              </a:rPr>
              <a:t>дає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бажаного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результату.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smtClean="0">
                <a:solidFill>
                  <a:prstClr val="black"/>
                </a:solidFill>
              </a:rPr>
              <a:t>      Порядок </a:t>
            </a:r>
            <a:r>
              <a:rPr lang="ru-RU" sz="2000" dirty="0" err="1">
                <a:solidFill>
                  <a:prstClr val="black"/>
                </a:solidFill>
              </a:rPr>
              <a:t>виконання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умови</a:t>
            </a:r>
            <a:r>
              <a:rPr lang="ru-RU" sz="2000" dirty="0">
                <a:solidFill>
                  <a:prstClr val="black"/>
                </a:solidFill>
              </a:rPr>
              <a:t> не </a:t>
            </a:r>
            <a:r>
              <a:rPr lang="ru-RU" sz="2000" dirty="0" err="1">
                <a:solidFill>
                  <a:prstClr val="black"/>
                </a:solidFill>
              </a:rPr>
              <a:t>достатньо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зрозумілий</a:t>
            </a:r>
            <a:r>
              <a:rPr lang="ru-RU" sz="2000" dirty="0">
                <a:solidFill>
                  <a:prstClr val="black"/>
                </a:solidFill>
              </a:rPr>
              <a:t>: додайте дужки в </a:t>
            </a:r>
            <a:r>
              <a:rPr lang="ru-RU" sz="2000" dirty="0" err="1">
                <a:solidFill>
                  <a:prstClr val="black"/>
                </a:solidFill>
              </a:rPr>
              <a:t>умову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0637" y="2821186"/>
            <a:ext cx="882272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Список, </a:t>
            </a:r>
            <a:r>
              <a:rPr lang="ru-RU" sz="2000" b="1" dirty="0" err="1">
                <a:solidFill>
                  <a:srgbClr val="FF0000"/>
                </a:solidFill>
              </a:rPr>
              <a:t>що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має</a:t>
            </a:r>
            <a:r>
              <a:rPr lang="ru-RU" sz="2000" b="1" dirty="0" smtClean="0">
                <a:solidFill>
                  <a:srgbClr val="FF0000"/>
                </a:solidFill>
              </a:rPr>
              <a:t> мат </a:t>
            </a:r>
            <a:r>
              <a:rPr lang="ru-RU" sz="2000" b="1" dirty="0" err="1" smtClean="0">
                <a:solidFill>
                  <a:srgbClr val="FF0000"/>
                </a:solidFill>
              </a:rPr>
              <a:t>значення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для </a:t>
            </a:r>
            <a:r>
              <a:rPr lang="ru-RU" sz="2000" b="1" dirty="0" err="1" smtClean="0">
                <a:solidFill>
                  <a:srgbClr val="FF0000"/>
                </a:solidFill>
              </a:rPr>
              <a:t>кожної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ітерації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err="1" smtClean="0">
                <a:solidFill>
                  <a:srgbClr val="FF0000"/>
                </a:solidFill>
              </a:rPr>
              <a:t>має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лише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один </a:t>
            </a:r>
            <a:r>
              <a:rPr lang="ru-RU" sz="2000" b="1" dirty="0" err="1" smtClean="0">
                <a:solidFill>
                  <a:srgbClr val="FF0000"/>
                </a:solidFill>
              </a:rPr>
              <a:t>елемент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prstClr val="black"/>
                </a:solidFill>
              </a:rPr>
              <a:t>	Ви </a:t>
            </a:r>
            <a:r>
              <a:rPr lang="ru-RU" sz="2000" dirty="0" err="1">
                <a:solidFill>
                  <a:prstClr val="black"/>
                </a:solidFill>
              </a:rPr>
              <a:t>визначили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список </a:t>
            </a:r>
            <a:r>
              <a:rPr lang="ru-RU" sz="2000" dirty="0" err="1" smtClean="0">
                <a:solidFill>
                  <a:prstClr val="black"/>
                </a:solidFill>
              </a:rPr>
              <a:t>всередині</a:t>
            </a:r>
            <a:r>
              <a:rPr lang="ru-RU" sz="2000" dirty="0" smtClean="0">
                <a:solidFill>
                  <a:prstClr val="black"/>
                </a:solidFill>
              </a:rPr>
              <a:t> циклу: </a:t>
            </a:r>
            <a:r>
              <a:rPr lang="ru-RU" sz="2000" dirty="0" err="1" smtClean="0">
                <a:solidFill>
                  <a:prstClr val="black"/>
                </a:solidFill>
              </a:rPr>
              <a:t>винесіть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його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назовні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0637" y="3567742"/>
            <a:ext cx="882272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Цикл, </a:t>
            </a:r>
            <a:r>
              <a:rPr lang="ru-RU" sz="2000" b="1" dirty="0" err="1">
                <a:solidFill>
                  <a:srgbClr val="FF0000"/>
                </a:solidFill>
              </a:rPr>
              <a:t>що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використовує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функцію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range,</a:t>
            </a:r>
            <a:r>
              <a:rPr lang="uk-UA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пропускає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останній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крок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prstClr val="black"/>
                </a:solidFill>
              </a:rPr>
              <a:t>	</a:t>
            </a:r>
            <a:r>
              <a:rPr lang="ru-RU" sz="2000" dirty="0" err="1" smtClean="0">
                <a:solidFill>
                  <a:prstClr val="black"/>
                </a:solidFill>
              </a:rPr>
              <a:t>Функція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en-GB" sz="2000" dirty="0">
                <a:solidFill>
                  <a:prstClr val="black"/>
                </a:solidFill>
              </a:rPr>
              <a:t>range </a:t>
            </a:r>
            <a:r>
              <a:rPr lang="ru-RU" sz="2000" dirty="0" err="1" smtClean="0">
                <a:solidFill>
                  <a:prstClr val="black"/>
                </a:solidFill>
              </a:rPr>
              <a:t>пропускає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останнє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значення</a:t>
            </a:r>
            <a:r>
              <a:rPr lang="ru-RU" sz="2000" dirty="0" smtClean="0">
                <a:solidFill>
                  <a:prstClr val="black"/>
                </a:solidFill>
              </a:rPr>
              <a:t>: </a:t>
            </a:r>
            <a:r>
              <a:rPr lang="ru-RU" sz="2000" dirty="0" err="1" smtClean="0">
                <a:solidFill>
                  <a:prstClr val="black"/>
                </a:solidFill>
              </a:rPr>
              <a:t>збільште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її</a:t>
            </a:r>
            <a:r>
              <a:rPr lang="ru-RU" sz="2000" dirty="0">
                <a:solidFill>
                  <a:prstClr val="black"/>
                </a:solidFill>
              </a:rPr>
              <a:t> на </a:t>
            </a:r>
            <a:r>
              <a:rPr lang="ru-RU" sz="2000" dirty="0" err="1">
                <a:solidFill>
                  <a:prstClr val="black"/>
                </a:solidFill>
              </a:rPr>
              <a:t>одиницю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0637" y="4440218"/>
            <a:ext cx="8822724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Я </a:t>
            </a:r>
            <a:r>
              <a:rPr lang="ru-RU" sz="2000" b="1" dirty="0" err="1">
                <a:solidFill>
                  <a:srgbClr val="FF0000"/>
                </a:solidFill>
              </a:rPr>
              <a:t>намагаюсь</a:t>
            </a:r>
            <a:r>
              <a:rPr lang="ru-RU" sz="2000" b="1" dirty="0">
                <a:solidFill>
                  <a:srgbClr val="FF0000"/>
                </a:solidFill>
              </a:rPr>
              <a:t> пройтись </a:t>
            </a:r>
            <a:r>
              <a:rPr lang="ru-RU" sz="2000" b="1" dirty="0" smtClean="0">
                <a:solidFill>
                  <a:srgbClr val="FF0000"/>
                </a:solidFill>
              </a:rPr>
              <a:t>по кожному </a:t>
            </a:r>
            <a:r>
              <a:rPr lang="ru-RU" sz="2000" b="1" dirty="0" err="1" smtClean="0">
                <a:solidFill>
                  <a:srgbClr val="FF0000"/>
                </a:solidFill>
              </a:rPr>
              <a:t>елементу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колекції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рядків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але </a:t>
            </a:r>
            <a:r>
              <a:rPr lang="ru-RU" sz="2000" b="1" dirty="0" err="1" smtClean="0">
                <a:solidFill>
                  <a:srgbClr val="FF0000"/>
                </a:solidFill>
              </a:rPr>
              <a:t>отримую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окремі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символи</a:t>
            </a:r>
            <a:r>
              <a:rPr lang="ru-RU" sz="2000" b="1" dirty="0" smtClean="0">
                <a:solidFill>
                  <a:srgbClr val="FF0000"/>
                </a:solidFill>
              </a:rPr>
              <a:t>.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prstClr val="black"/>
                </a:solidFill>
              </a:rPr>
              <a:t>	Ви </a:t>
            </a:r>
            <a:r>
              <a:rPr lang="ru-RU" sz="2000" dirty="0" err="1">
                <a:solidFill>
                  <a:prstClr val="black"/>
                </a:solidFill>
              </a:rPr>
              <a:t>помилково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ітеруєте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символи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рядка з списку.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0637" y="5644003"/>
            <a:ext cx="882272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Я </a:t>
            </a:r>
            <a:r>
              <a:rPr lang="ru-RU" sz="2000" b="1" dirty="0" err="1">
                <a:solidFill>
                  <a:srgbClr val="FF0000"/>
                </a:solidFill>
              </a:rPr>
              <a:t>намагаюся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записати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кілька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рядків</a:t>
            </a:r>
            <a:r>
              <a:rPr lang="ru-RU" sz="2000" b="1" dirty="0">
                <a:solidFill>
                  <a:srgbClr val="FF0000"/>
                </a:solidFill>
              </a:rPr>
              <a:t> у </a:t>
            </a:r>
            <a:r>
              <a:rPr lang="ru-RU" sz="2000" b="1" dirty="0" smtClean="0">
                <a:solidFill>
                  <a:srgbClr val="FF0000"/>
                </a:solidFill>
              </a:rPr>
              <a:t>файл, але </a:t>
            </a:r>
            <a:r>
              <a:rPr lang="ru-RU" sz="2000" b="1" dirty="0" err="1">
                <a:solidFill>
                  <a:srgbClr val="FF0000"/>
                </a:solidFill>
              </a:rPr>
              <a:t>отримую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лише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один рядок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prstClr val="black"/>
                </a:solidFill>
              </a:rPr>
              <a:t>	Ви </a:t>
            </a:r>
            <a:r>
              <a:rPr lang="ru-RU" sz="2000" dirty="0" err="1">
                <a:solidFill>
                  <a:prstClr val="black"/>
                </a:solidFill>
              </a:rPr>
              <a:t>відкрили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файл </a:t>
            </a:r>
            <a:r>
              <a:rPr lang="ru-RU" sz="2000" dirty="0" err="1" smtClean="0">
                <a:solidFill>
                  <a:prstClr val="black"/>
                </a:solidFill>
              </a:rPr>
              <a:t>всередині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циклу: </a:t>
            </a:r>
            <a:r>
              <a:rPr lang="ru-RU" sz="2000" dirty="0" err="1" smtClean="0">
                <a:solidFill>
                  <a:prstClr val="black"/>
                </a:solidFill>
              </a:rPr>
              <a:t>винесіть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його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назовні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2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043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prstClr val="black"/>
                </a:solidFill>
              </a:rPr>
              <a:t>Синтаксичні</a:t>
            </a:r>
            <a:r>
              <a:rPr lang="ru-RU" sz="3600" b="1" dirty="0" smtClean="0">
                <a:solidFill>
                  <a:prstClr val="black"/>
                </a:solidFill>
              </a:rPr>
              <a:t> </a:t>
            </a:r>
            <a:r>
              <a:rPr lang="ru-RU" sz="3600" b="1" dirty="0" err="1" smtClean="0">
                <a:solidFill>
                  <a:prstClr val="black"/>
                </a:solidFill>
              </a:rPr>
              <a:t>помилки</a:t>
            </a:r>
            <a:endParaRPr lang="ru-RU" sz="36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048" y="1215189"/>
            <a:ext cx="87540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Синтаксичні</a:t>
            </a:r>
            <a:r>
              <a:rPr lang="ru-RU" sz="2200" dirty="0" smtClean="0"/>
              <a:t>  </a:t>
            </a:r>
            <a:r>
              <a:rPr lang="ru-RU" sz="2200" dirty="0" err="1" smtClean="0"/>
              <a:t>помилки</a:t>
            </a:r>
            <a:r>
              <a:rPr lang="ru-RU" sz="2200" dirty="0" smtClean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помилки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породжуються</a:t>
            </a:r>
            <a:r>
              <a:rPr lang="ru-RU" sz="2200" dirty="0"/>
              <a:t> </a:t>
            </a:r>
            <a:r>
              <a:rPr lang="ru-RU" sz="2200" dirty="0" err="1" smtClean="0"/>
              <a:t>неправильним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використанням</a:t>
            </a:r>
            <a:r>
              <a:rPr lang="ru-RU" sz="2200" dirty="0" smtClean="0"/>
              <a:t> </a:t>
            </a:r>
            <a:r>
              <a:rPr lang="ru-RU" sz="2200" dirty="0" err="1"/>
              <a:t>синтаксичних</a:t>
            </a:r>
            <a:r>
              <a:rPr lang="ru-RU" sz="2200" dirty="0"/>
              <a:t> </a:t>
            </a:r>
            <a:r>
              <a:rPr lang="ru-RU" sz="2200" dirty="0" err="1"/>
              <a:t>конструкцій</a:t>
            </a:r>
            <a:r>
              <a:rPr lang="ru-RU" sz="2200" dirty="0"/>
              <a:t> </a:t>
            </a:r>
            <a:r>
              <a:rPr lang="ru-RU" sz="2200" dirty="0" err="1"/>
              <a:t>мови</a:t>
            </a:r>
            <a:r>
              <a:rPr lang="ru-RU" sz="2200" dirty="0"/>
              <a:t> </a:t>
            </a:r>
            <a:r>
              <a:rPr lang="ru-RU" sz="2200" dirty="0" err="1"/>
              <a:t>програмування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2149729"/>
            <a:ext cx="8498073" cy="3901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710613" y="6605588"/>
            <a:ext cx="433387" cy="252412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4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5873</TotalTime>
  <Words>1620</Words>
  <Application>Microsoft Office PowerPoint</Application>
  <PresentationFormat>Экран (4:3)</PresentationFormat>
  <Paragraphs>284</Paragraphs>
  <Slides>36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New,Bold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ви дасте людині програму, то займете її на один день. Якщо ви навчите людину програмувати, то займете її на все життя.      Waseem Latif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265</cp:revision>
  <dcterms:created xsi:type="dcterms:W3CDTF">2019-10-21T01:05:52Z</dcterms:created>
  <dcterms:modified xsi:type="dcterms:W3CDTF">2019-12-02T21:50:40Z</dcterms:modified>
</cp:coreProperties>
</file>