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82" r:id="rId2"/>
    <p:sldId id="283" r:id="rId3"/>
    <p:sldId id="284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301" r:id="rId14"/>
    <p:sldId id="295" r:id="rId15"/>
    <p:sldId id="296" r:id="rId16"/>
    <p:sldId id="297" r:id="rId17"/>
    <p:sldId id="298" r:id="rId18"/>
    <p:sldId id="299" r:id="rId19"/>
    <p:sldId id="300" r:id="rId20"/>
    <p:sldId id="288" r:id="rId21"/>
    <p:sldId id="302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4" r:id="rId32"/>
    <p:sldId id="315" r:id="rId33"/>
    <p:sldId id="316" r:id="rId34"/>
    <p:sldId id="280" r:id="rId35"/>
    <p:sldId id="281" r:id="rId36"/>
    <p:sldId id="317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57FF-D87D-4EA0-A2EF-D82EE6FFBA2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C79B-B754-4326-AC74-B3E5F82A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4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1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4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953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5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65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02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2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67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8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93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075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5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71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233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60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03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162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80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63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7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02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70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16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344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715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09B5C-ABAE-447C-BCA4-0BA2C63CF12B}" type="slidenum">
              <a:rPr lang="ru-RU" altLang="ru-RU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ru-RU" alt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5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3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31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4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23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2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0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0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>
                <a:solidFill>
                  <a:prstClr val="black"/>
                </a:solidFill>
              </a:rPr>
              <a:pPr/>
              <a:t>‹#›</a:t>
            </a:fld>
            <a:r>
              <a:rPr lang="en-US" dirty="0" smtClean="0">
                <a:solidFill>
                  <a:prstClr val="black"/>
                </a:solidFill>
              </a:rPr>
              <a:t>/</a:t>
            </a:r>
            <a:r>
              <a:rPr lang="uk-UA" dirty="0" smtClean="0">
                <a:solidFill>
                  <a:prstClr val="black"/>
                </a:solidFill>
              </a:rPr>
              <a:t>33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0BE6-3B93-4A34-8921-3CB2F46FB7B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u/library/l-python_part_4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Доступ до </a:t>
            </a:r>
            <a:r>
              <a:rPr lang="ru-RU" sz="3600" b="1" dirty="0" err="1"/>
              <a:t>елементів</a:t>
            </a:r>
            <a:r>
              <a:rPr lang="ru-RU" sz="3600" b="1" dirty="0"/>
              <a:t> словника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0363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Словник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з доступом за </a:t>
            </a:r>
            <a:r>
              <a:rPr lang="ru-RU" sz="2200" dirty="0" err="1"/>
              <a:t>ключем</a:t>
            </a:r>
            <a:r>
              <a:rPr lang="ru-RU" sz="2200" dirty="0"/>
              <a:t>.</a:t>
            </a:r>
          </a:p>
          <a:p>
            <a:r>
              <a:rPr lang="ru-RU" sz="2200" b="1" dirty="0" smtClean="0">
                <a:solidFill>
                  <a:srgbClr val="0000CC"/>
                </a:solidFill>
              </a:rPr>
              <a:t>Ключ </a:t>
            </a:r>
            <a:r>
              <a:rPr lang="ru-RU" sz="2200" b="1" dirty="0">
                <a:solidFill>
                  <a:srgbClr val="0000CC"/>
                </a:solidFill>
              </a:rPr>
              <a:t>словника, </a:t>
            </a:r>
            <a:r>
              <a:rPr lang="ru-RU" sz="2200" b="1" dirty="0" err="1">
                <a:solidFill>
                  <a:srgbClr val="0000CC"/>
                </a:solidFill>
              </a:rPr>
              <a:t>це</a:t>
            </a:r>
            <a:r>
              <a:rPr lang="ru-RU" sz="2200" b="1" dirty="0">
                <a:solidFill>
                  <a:srgbClr val="0000CC"/>
                </a:solidFill>
              </a:rPr>
              <a:t> аналог </a:t>
            </a:r>
            <a:r>
              <a:rPr lang="ru-RU" sz="2200" b="1" dirty="0" err="1">
                <a:solidFill>
                  <a:srgbClr val="0000CC"/>
                </a:solidFill>
              </a:rPr>
              <a:t>індексу</a:t>
            </a:r>
            <a:r>
              <a:rPr lang="ru-RU" sz="2200" b="1" dirty="0">
                <a:solidFill>
                  <a:srgbClr val="0000CC"/>
                </a:solidFill>
              </a:rPr>
              <a:t> для списку.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Для </a:t>
            </a:r>
            <a:r>
              <a:rPr lang="ru-RU" sz="2200" dirty="0"/>
              <a:t>того, </a:t>
            </a:r>
            <a:r>
              <a:rPr lang="ru-RU" sz="2200" dirty="0" err="1" smtClean="0"/>
              <a:t>щоб</a:t>
            </a:r>
            <a:r>
              <a:rPr lang="ru-RU" sz="2200" dirty="0" smtClean="0"/>
              <a:t> </a:t>
            </a:r>
            <a:r>
              <a:rPr lang="ru-RU" sz="2200" dirty="0" err="1" smtClean="0"/>
              <a:t>звернутися</a:t>
            </a:r>
            <a:r>
              <a:rPr lang="ru-RU" sz="2200" dirty="0" smtClean="0"/>
              <a:t> </a:t>
            </a:r>
            <a:r>
              <a:rPr lang="ru-RU" sz="2200" dirty="0"/>
              <a:t>до </a:t>
            </a:r>
            <a:r>
              <a:rPr lang="ru-RU" sz="2200" dirty="0" err="1"/>
              <a:t>відповідного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словника,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вказати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ключ </a:t>
            </a:r>
            <a:r>
              <a:rPr lang="ru-RU" sz="2200" b="1" dirty="0" err="1" smtClean="0">
                <a:solidFill>
                  <a:srgbClr val="0000CC"/>
                </a:solidFill>
              </a:rPr>
              <a:t>цього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елементу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у </a:t>
            </a:r>
            <a:r>
              <a:rPr lang="ru-RU" sz="2200" b="1" dirty="0" err="1">
                <a:solidFill>
                  <a:srgbClr val="0000CC"/>
                </a:solidFill>
              </a:rPr>
              <a:t>квадратних</a:t>
            </a:r>
            <a:r>
              <a:rPr lang="ru-RU" sz="2200" b="1" dirty="0">
                <a:solidFill>
                  <a:srgbClr val="0000CC"/>
                </a:solidFill>
              </a:rPr>
              <a:t> дужках</a:t>
            </a:r>
            <a:r>
              <a:rPr lang="ru-RU" sz="2200" dirty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04" y="2674661"/>
            <a:ext cx="6739340" cy="2306180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371600" y="5383787"/>
            <a:ext cx="6112344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 err="1" smtClean="0">
                <a:solidFill>
                  <a:srgbClr val="FF0000"/>
                </a:solidFill>
              </a:rPr>
              <a:t>Звернення</a:t>
            </a:r>
            <a:r>
              <a:rPr lang="ru-RU" sz="2200" dirty="0" smtClean="0">
                <a:solidFill>
                  <a:srgbClr val="FF0000"/>
                </a:solidFill>
              </a:rPr>
              <a:t> </a:t>
            </a:r>
            <a:r>
              <a:rPr lang="ru-RU" sz="2200" dirty="0">
                <a:solidFill>
                  <a:srgbClr val="FF0000"/>
                </a:solidFill>
              </a:rPr>
              <a:t>до словника за </a:t>
            </a:r>
            <a:r>
              <a:rPr lang="ru-RU" sz="2200" dirty="0" err="1">
                <a:solidFill>
                  <a:srgbClr val="FF0000"/>
                </a:solidFill>
              </a:rPr>
              <a:t>неіснуючим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ключем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 err="1">
                <a:solidFill>
                  <a:srgbClr val="FF0000"/>
                </a:solidFill>
              </a:rPr>
              <a:t>породжує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помилку</a:t>
            </a:r>
            <a:r>
              <a:rPr lang="ru-RU" sz="22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4" y="5152827"/>
            <a:ext cx="880428" cy="12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18337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/>
              <a:t>Присвоєння</a:t>
            </a:r>
            <a:r>
              <a:rPr lang="ru-RU" sz="2200" dirty="0" smtClean="0"/>
              <a:t> </a:t>
            </a:r>
            <a:r>
              <a:rPr lang="ru-RU" sz="2200" b="1" dirty="0"/>
              <a:t>по </a:t>
            </a:r>
            <a:r>
              <a:rPr lang="ru-RU" sz="2200" b="1" dirty="0" err="1"/>
              <a:t>існуючому</a:t>
            </a:r>
            <a:r>
              <a:rPr lang="ru-RU" sz="2200" b="1" dirty="0"/>
              <a:t> ключу </a:t>
            </a:r>
            <a:r>
              <a:rPr lang="ru-RU" sz="2200" dirty="0" err="1"/>
              <a:t>перезаписує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endParaRPr lang="ru-RU" sz="2200" dirty="0"/>
          </a:p>
          <a:p>
            <a:r>
              <a:rPr lang="ru-RU" sz="2200" dirty="0" err="1"/>
              <a:t>відповідає</a:t>
            </a:r>
            <a:r>
              <a:rPr lang="ru-RU" sz="2200" dirty="0"/>
              <a:t>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smtClean="0"/>
              <a:t>ключу.</a:t>
            </a:r>
          </a:p>
          <a:p>
            <a:r>
              <a:rPr lang="ru-RU" sz="2200" b="1" dirty="0" err="1" smtClean="0"/>
              <a:t>Присвоєння</a:t>
            </a:r>
            <a:r>
              <a:rPr lang="ru-RU" sz="2200" b="1" dirty="0" smtClean="0"/>
              <a:t> </a:t>
            </a:r>
            <a:r>
              <a:rPr lang="ru-RU" sz="2200" b="1" dirty="0"/>
              <a:t>по новому </a:t>
            </a:r>
            <a:r>
              <a:rPr lang="ru-RU" sz="2200" b="1" dirty="0" smtClean="0"/>
              <a:t>ключу </a:t>
            </a:r>
            <a:r>
              <a:rPr lang="ru-RU" sz="2200" dirty="0" err="1"/>
              <a:t>розширяє</a:t>
            </a:r>
            <a:r>
              <a:rPr lang="ru-RU" sz="2200" dirty="0"/>
              <a:t> </a:t>
            </a:r>
            <a:r>
              <a:rPr lang="ru-RU" sz="2200" dirty="0" smtClean="0"/>
              <a:t>словник новою </a:t>
            </a:r>
            <a:r>
              <a:rPr lang="ru-RU" sz="2200" dirty="0"/>
              <a:t>парою ключ-</a:t>
            </a:r>
            <a:r>
              <a:rPr lang="ru-RU" sz="2200" dirty="0" err="1"/>
              <a:t>значення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Доступ до </a:t>
            </a:r>
            <a:r>
              <a:rPr lang="ru-RU" sz="3600" b="1" dirty="0" err="1"/>
              <a:t>елементів</a:t>
            </a:r>
            <a:r>
              <a:rPr lang="ru-RU" sz="3600" b="1" dirty="0"/>
              <a:t> словника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664887"/>
            <a:ext cx="6451600" cy="2443163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5308600" y="3581400"/>
            <a:ext cx="1955800" cy="30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3048000" y="4572000"/>
            <a:ext cx="16510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3300" y="373393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заміна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55626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" y="1264335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</a:rPr>
              <a:t>Для </a:t>
            </a:r>
            <a:r>
              <a:rPr lang="ru-RU" sz="2200" dirty="0" err="1">
                <a:solidFill>
                  <a:srgbClr val="000000"/>
                </a:solidFill>
              </a:rPr>
              <a:t>видалення</a:t>
            </a:r>
            <a:r>
              <a:rPr lang="ru-RU" sz="2200" dirty="0">
                <a:solidFill>
                  <a:srgbClr val="000000"/>
                </a:solidFill>
              </a:rPr>
              <a:t> пари </a:t>
            </a:r>
            <a:r>
              <a:rPr lang="ru-RU" sz="2200" dirty="0" err="1">
                <a:solidFill>
                  <a:srgbClr val="000000"/>
                </a:solidFill>
              </a:rPr>
              <a:t>зі</a:t>
            </a:r>
            <a:r>
              <a:rPr lang="ru-RU" sz="2200" dirty="0">
                <a:solidFill>
                  <a:srgbClr val="000000"/>
                </a:solidFill>
              </a:rPr>
              <a:t> словника, </a:t>
            </a:r>
            <a:r>
              <a:rPr lang="ru-RU" sz="2200" dirty="0" err="1">
                <a:solidFill>
                  <a:srgbClr val="000000"/>
                </a:solidFill>
              </a:rPr>
              <a:t>використовують</a:t>
            </a:r>
            <a:r>
              <a:rPr lang="ru-RU" sz="2200" dirty="0">
                <a:solidFill>
                  <a:srgbClr val="000000"/>
                </a:solidFill>
              </a:rPr>
              <a:t> оператор </a:t>
            </a:r>
            <a:r>
              <a:rPr lang="ru-RU" sz="2200" b="1" dirty="0" err="1">
                <a:solidFill>
                  <a:srgbClr val="7F0055"/>
                </a:solidFill>
              </a:rPr>
              <a:t>del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Доступ до </a:t>
            </a:r>
            <a:r>
              <a:rPr lang="ru-RU" sz="3600" b="1" dirty="0" err="1"/>
              <a:t>елементів</a:t>
            </a:r>
            <a:r>
              <a:rPr lang="ru-RU" sz="3600" b="1" dirty="0"/>
              <a:t> словника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2408992"/>
            <a:ext cx="6334614" cy="1299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1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300" y="1010335"/>
            <a:ext cx="891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1. </a:t>
            </a:r>
            <a:r>
              <a:rPr lang="ru-RU" sz="2200" dirty="0" err="1" smtClean="0"/>
              <a:t>Перевірка</a:t>
            </a:r>
            <a:r>
              <a:rPr lang="ru-RU" sz="2200" dirty="0" smtClean="0"/>
              <a:t> </a:t>
            </a:r>
            <a:r>
              <a:rPr lang="ru-RU" sz="2200" dirty="0" err="1"/>
              <a:t>приналежності</a:t>
            </a:r>
            <a:r>
              <a:rPr lang="ru-RU" sz="2200" dirty="0"/>
              <a:t> ключа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до словника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2684"/>
              </p:ext>
            </p:extLst>
          </p:nvPr>
        </p:nvGraphicFramePr>
        <p:xfrm>
          <a:off x="114300" y="1445652"/>
          <a:ext cx="9042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377"/>
                <a:gridCol w="6046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Операція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Arial,Bold"/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Опис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ключ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not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ключ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не 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d.values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значення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not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d.values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значення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не 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943100" y="3444439"/>
            <a:ext cx="4572000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/>
              <a:t>&gt;&gt;&gt; d = {</a:t>
            </a:r>
            <a:r>
              <a:rPr lang="en-US" sz="2200" dirty="0">
                <a:solidFill>
                  <a:srgbClr val="008000"/>
                </a:solidFill>
              </a:rPr>
              <a:t>'first</a:t>
            </a:r>
            <a:r>
              <a:rPr lang="en-US" sz="2200" dirty="0"/>
              <a:t>': 1, </a:t>
            </a:r>
            <a:r>
              <a:rPr lang="en-US" sz="2200" dirty="0">
                <a:solidFill>
                  <a:srgbClr val="008000"/>
                </a:solidFill>
              </a:rPr>
              <a:t>'second</a:t>
            </a:r>
            <a:r>
              <a:rPr lang="en-US" sz="2200" dirty="0"/>
              <a:t>': 2}</a:t>
            </a:r>
          </a:p>
          <a:p>
            <a:r>
              <a:rPr lang="en-US" sz="2200" dirty="0"/>
              <a:t>&gt;&gt;&gt; </a:t>
            </a:r>
            <a:r>
              <a:rPr lang="en-US" sz="2200" dirty="0">
                <a:solidFill>
                  <a:srgbClr val="008000"/>
                </a:solidFill>
              </a:rPr>
              <a:t>'first</a:t>
            </a:r>
            <a:r>
              <a:rPr lang="en-US" sz="2200" dirty="0"/>
              <a:t>' in d</a:t>
            </a:r>
          </a:p>
          <a:p>
            <a:r>
              <a:rPr lang="en-US" sz="2200" dirty="0">
                <a:solidFill>
                  <a:srgbClr val="0000CC"/>
                </a:solidFill>
              </a:rPr>
              <a:t>True</a:t>
            </a:r>
          </a:p>
          <a:p>
            <a:r>
              <a:rPr lang="en-US" sz="2200" dirty="0"/>
              <a:t>&gt;&gt;&gt; </a:t>
            </a:r>
            <a:r>
              <a:rPr lang="en-US" sz="2200" dirty="0">
                <a:solidFill>
                  <a:srgbClr val="008000"/>
                </a:solidFill>
              </a:rPr>
              <a:t>'third</a:t>
            </a:r>
            <a:r>
              <a:rPr lang="en-US" sz="2200" dirty="0"/>
              <a:t>' in d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False</a:t>
            </a:r>
          </a:p>
          <a:p>
            <a:r>
              <a:rPr lang="en-US" sz="2200" dirty="0"/>
              <a:t>&gt;&gt;&gt; 222 in </a:t>
            </a:r>
            <a:r>
              <a:rPr lang="en-US" sz="2200" dirty="0" err="1"/>
              <a:t>d.values</a:t>
            </a:r>
            <a:r>
              <a:rPr lang="en-US" sz="2200" dirty="0"/>
              <a:t>()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False</a:t>
            </a:r>
          </a:p>
          <a:p>
            <a:r>
              <a:rPr lang="en-US" sz="2200" dirty="0"/>
              <a:t>&gt;&gt;&gt; 2 in </a:t>
            </a:r>
            <a:r>
              <a:rPr lang="en-US" sz="2200" dirty="0" err="1"/>
              <a:t>d.values</a:t>
            </a:r>
            <a:r>
              <a:rPr lang="en-US" sz="2200" dirty="0"/>
              <a:t>()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True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300" y="971034"/>
            <a:ext cx="5050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/>
              <a:t>2. </a:t>
            </a:r>
            <a:r>
              <a:rPr lang="ru-RU" sz="2200" dirty="0" err="1" smtClean="0"/>
              <a:t>Вибір</a:t>
            </a:r>
            <a:r>
              <a:rPr lang="ru-RU" sz="2200" dirty="0" smtClean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колекцій</a:t>
            </a:r>
            <a:r>
              <a:rPr lang="ru-RU" sz="2200" dirty="0"/>
              <a:t> словника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72186"/>
              </p:ext>
            </p:extLst>
          </p:nvPr>
        </p:nvGraphicFramePr>
        <p:xfrm>
          <a:off x="114300" y="1445652"/>
          <a:ext cx="904240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Операція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Опис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d.get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(k)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значення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ключа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або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2200" b="1" dirty="0" smtClean="0">
                          <a:solidFill>
                            <a:srgbClr val="7F0055"/>
                          </a:solidFill>
                          <a:latin typeface="+mn-lt"/>
                        </a:rPr>
                        <a:t>None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якщо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ключа 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немає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у словнику.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d.get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k,v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значення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ключа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або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v,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якщо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ключа 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немає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у словнику.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d.items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колекцію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всіх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пар ключ-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значення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в словнику d.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d.keys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колекцію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всіх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ключів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словника d.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d.values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колекцію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всіх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значень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в словнику d.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4432301"/>
            <a:ext cx="5755006" cy="242570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34880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9966" y="1047234"/>
            <a:ext cx="24135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/>
              <a:t>3. </a:t>
            </a:r>
            <a:r>
              <a:rPr lang="ru-RU" sz="2200" dirty="0" err="1" smtClean="0"/>
              <a:t>Аналіз</a:t>
            </a:r>
            <a:r>
              <a:rPr lang="ru-RU" sz="2200" dirty="0" smtClean="0"/>
              <a:t> </a:t>
            </a:r>
            <a:r>
              <a:rPr lang="ru-RU" sz="2200" dirty="0"/>
              <a:t>словника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03139"/>
              </p:ext>
            </p:extLst>
          </p:nvPr>
        </p:nvGraphicFramePr>
        <p:xfrm>
          <a:off x="101600" y="1546542"/>
          <a:ext cx="904240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77089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Операція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Опис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err="1" smtClean="0"/>
                        <a:t>len</a:t>
                      </a:r>
                      <a:r>
                        <a:rPr lang="en-GB" sz="2200" dirty="0" smtClean="0"/>
                        <a:t>(d)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/>
                        <a:t>Довжина</a:t>
                      </a:r>
                      <a:r>
                        <a:rPr lang="ru-RU" sz="2200" dirty="0" smtClean="0"/>
                        <a:t> </a:t>
                      </a:r>
                      <a:r>
                        <a:rPr lang="en-GB" sz="2200" dirty="0" smtClean="0"/>
                        <a:t>d (</a:t>
                      </a:r>
                      <a:r>
                        <a:rPr lang="ru-RU" sz="2200" dirty="0" err="1" smtClean="0"/>
                        <a:t>кількість</a:t>
                      </a:r>
                      <a:r>
                        <a:rPr lang="ru-RU" sz="2200" dirty="0" smtClean="0"/>
                        <a:t> пар ключ-</a:t>
                      </a:r>
                      <a:r>
                        <a:rPr lang="ru-RU" sz="2200" dirty="0" err="1" smtClean="0"/>
                        <a:t>значення</a:t>
                      </a:r>
                      <a:r>
                        <a:rPr 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smtClean="0"/>
                        <a:t>min(d)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/>
                        <a:t>Найменший</a:t>
                      </a:r>
                      <a:r>
                        <a:rPr lang="ru-RU" sz="2200" dirty="0" smtClean="0"/>
                        <a:t> ключ словника </a:t>
                      </a:r>
                      <a:r>
                        <a:rPr lang="en-GB" sz="2200" dirty="0" smtClean="0"/>
                        <a:t>d (</a:t>
                      </a:r>
                      <a:r>
                        <a:rPr lang="ru-RU" sz="2200" dirty="0" err="1" smtClean="0"/>
                        <a:t>якщо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ключі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можна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порівнювати</a:t>
                      </a:r>
                      <a:r>
                        <a:rPr 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smtClean="0"/>
                        <a:t>max(d)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/>
                        <a:t>Найбільший</a:t>
                      </a:r>
                      <a:r>
                        <a:rPr lang="ru-RU" sz="2200" dirty="0" smtClean="0"/>
                        <a:t> ключ словника </a:t>
                      </a:r>
                      <a:r>
                        <a:rPr lang="en-GB" sz="2200" dirty="0" smtClean="0"/>
                        <a:t>d (</a:t>
                      </a:r>
                      <a:r>
                        <a:rPr lang="ru-RU" sz="2200" dirty="0" err="1" smtClean="0"/>
                        <a:t>якщо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ключі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можна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порівнювати</a:t>
                      </a:r>
                      <a:r>
                        <a:rPr 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21" y="3352120"/>
            <a:ext cx="5410679" cy="1407618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190500" y="4988338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Вищенаведені</a:t>
            </a:r>
            <a:r>
              <a:rPr lang="ru-RU" sz="2000" dirty="0"/>
              <a:t> </a:t>
            </a:r>
            <a:r>
              <a:rPr lang="ru-RU" sz="2000" dirty="0" err="1"/>
              <a:t>операції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проводити</a:t>
            </a:r>
            <a:r>
              <a:rPr lang="ru-RU" sz="2000" dirty="0"/>
              <a:t> не </a:t>
            </a:r>
            <a:r>
              <a:rPr lang="ru-RU" sz="2000" dirty="0" err="1"/>
              <a:t>лише</a:t>
            </a:r>
            <a:r>
              <a:rPr lang="ru-RU" sz="2000" dirty="0"/>
              <a:t> з ключами, але і з</a:t>
            </a:r>
          </a:p>
          <a:p>
            <a:r>
              <a:rPr lang="ru-RU" sz="2000" dirty="0" err="1"/>
              <a:t>значеннями</a:t>
            </a:r>
            <a:r>
              <a:rPr lang="ru-RU" sz="2000" dirty="0"/>
              <a:t> словника.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замість</a:t>
            </a:r>
            <a:r>
              <a:rPr lang="ru-RU" sz="2000" dirty="0"/>
              <a:t> словника </a:t>
            </a:r>
            <a:r>
              <a:rPr lang="ru-RU" sz="2000" dirty="0" err="1"/>
              <a:t>брати</a:t>
            </a:r>
            <a:r>
              <a:rPr lang="ru-RU" sz="2000" dirty="0"/>
              <a:t> </a:t>
            </a:r>
            <a:r>
              <a:rPr lang="ru-RU" sz="2000" dirty="0" err="1"/>
              <a:t>колекцію</a:t>
            </a:r>
            <a:endParaRPr lang="ru-RU" sz="2000" dirty="0"/>
          </a:p>
          <a:p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 smtClean="0"/>
              <a:t>значень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2700" y="5775514"/>
            <a:ext cx="25527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min(</a:t>
            </a:r>
            <a:r>
              <a:rPr lang="en-GB" sz="2200" dirty="0" err="1"/>
              <a:t>d.values</a:t>
            </a:r>
            <a:r>
              <a:rPr lang="en-GB" sz="2200" dirty="0"/>
              <a:t>())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1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6625" y="1021834"/>
            <a:ext cx="3293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/>
              <a:t>4. </a:t>
            </a:r>
            <a:r>
              <a:rPr lang="ru-RU" sz="2200" b="1" dirty="0" err="1" smtClean="0"/>
              <a:t>Модифікація</a:t>
            </a:r>
            <a:r>
              <a:rPr lang="ru-RU" sz="2200" b="1" dirty="0" smtClean="0"/>
              <a:t> </a:t>
            </a:r>
            <a:r>
              <a:rPr lang="ru-RU" sz="2200" b="1" dirty="0"/>
              <a:t>словника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7870"/>
              </p:ext>
            </p:extLst>
          </p:nvPr>
        </p:nvGraphicFramePr>
        <p:xfrm>
          <a:off x="114300" y="1445652"/>
          <a:ext cx="90424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745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Операція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Arial,Bold"/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Опис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d.clear</a:t>
                      </a:r>
                      <a:r>
                        <a:rPr lang="en-GB" sz="2000" dirty="0" smtClean="0"/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всі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елементи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en-GB" sz="2000" dirty="0" smtClean="0"/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d.copy</a:t>
                      </a:r>
                      <a:r>
                        <a:rPr lang="en-GB" sz="2000" dirty="0" smtClean="0"/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копію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en-GB" sz="2000" dirty="0" smtClean="0"/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d.pop</a:t>
                      </a:r>
                      <a:r>
                        <a:rPr lang="en-GB" sz="2000" dirty="0" smtClean="0"/>
                        <a:t>(k)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smtClean="0"/>
                        <a:t>і </a:t>
                      </a: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ru-RU" sz="2000" dirty="0" err="1" smtClean="0"/>
                        <a:t>елемент</a:t>
                      </a:r>
                      <a:r>
                        <a:rPr lang="ru-RU" sz="2000" dirty="0" smtClean="0"/>
                        <a:t> з </a:t>
                      </a:r>
                      <a:r>
                        <a:rPr lang="ru-RU" sz="2000" dirty="0" err="1" smtClean="0"/>
                        <a:t>ключем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k (</a:t>
                      </a:r>
                      <a:r>
                        <a:rPr lang="ru-RU" sz="2000" dirty="0" err="1" smtClean="0"/>
                        <a:t>якщо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err="1" smtClean="0"/>
                        <a:t>немає</a:t>
                      </a:r>
                      <a:r>
                        <a:rPr lang="ru-RU" sz="2000" dirty="0" smtClean="0"/>
                        <a:t> у словнику, то </a:t>
                      </a:r>
                      <a:r>
                        <a:rPr lang="ru-RU" sz="2000" dirty="0" err="1" smtClean="0"/>
                        <a:t>видає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помилку</a:t>
                      </a:r>
                      <a:r>
                        <a:rPr lang="ru-RU" sz="2000" dirty="0" smtClean="0"/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d.pop</a:t>
                      </a:r>
                      <a:r>
                        <a:rPr lang="en-GB" sz="2000" dirty="0" smtClean="0"/>
                        <a:t>(</a:t>
                      </a:r>
                      <a:r>
                        <a:rPr lang="en-GB" sz="2000" dirty="0" err="1" smtClean="0"/>
                        <a:t>k,v</a:t>
                      </a:r>
                      <a:r>
                        <a:rPr lang="en-GB" sz="2000" dirty="0" smtClean="0"/>
                        <a:t>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smtClean="0"/>
                        <a:t>і </a:t>
                      </a: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ru-RU" sz="2000" dirty="0" err="1" smtClean="0"/>
                        <a:t>елемент</a:t>
                      </a:r>
                      <a:r>
                        <a:rPr lang="ru-RU" sz="2000" dirty="0" smtClean="0"/>
                        <a:t> з </a:t>
                      </a:r>
                      <a:r>
                        <a:rPr lang="ru-RU" sz="2000" dirty="0" err="1" smtClean="0"/>
                        <a:t>ключем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k. </a:t>
                      </a:r>
                      <a:r>
                        <a:rPr lang="ru-RU" sz="2000" dirty="0" err="1" smtClean="0"/>
                        <a:t>Якщо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err="1" smtClean="0"/>
                        <a:t>немає</a:t>
                      </a:r>
                      <a:r>
                        <a:rPr lang="ru-RU" sz="2000" dirty="0" smtClean="0"/>
                        <a:t> у словнику, то </a:t>
                      </a:r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v</a:t>
                      </a:r>
                      <a:r>
                        <a:rPr lang="uk-UA" sz="2000" dirty="0" smtClean="0"/>
                        <a:t>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d.popitem</a:t>
                      </a:r>
                      <a:r>
                        <a:rPr lang="en-GB" sz="2000" dirty="0" smtClean="0"/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і </a:t>
                      </a: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довільну</a:t>
                      </a:r>
                      <a:r>
                        <a:rPr lang="ru-RU" sz="2000" dirty="0" smtClean="0"/>
                        <a:t> пару ключ-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en-GB" sz="2000" dirty="0" smtClean="0"/>
                        <a:t>d (</a:t>
                      </a:r>
                      <a:r>
                        <a:rPr lang="ru-RU" sz="2000" dirty="0" err="1" smtClean="0"/>
                        <a:t>якщо</a:t>
                      </a:r>
                      <a:r>
                        <a:rPr lang="ru-RU" sz="2000" dirty="0" smtClean="0"/>
                        <a:t> словник </a:t>
                      </a:r>
                      <a:r>
                        <a:rPr lang="en-GB" sz="2000" dirty="0" smtClean="0"/>
                        <a:t>d </a:t>
                      </a:r>
                      <a:r>
                        <a:rPr lang="ru-RU" sz="2000" dirty="0" err="1" smtClean="0"/>
                        <a:t>порожній</a:t>
                      </a:r>
                      <a:r>
                        <a:rPr lang="ru-RU" sz="2000" dirty="0" smtClean="0"/>
                        <a:t>, то </a:t>
                      </a:r>
                      <a:r>
                        <a:rPr lang="ru-RU" sz="2000" dirty="0" err="1" smtClean="0"/>
                        <a:t>генерує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помилку</a:t>
                      </a:r>
                      <a:r>
                        <a:rPr lang="ru-RU" sz="2000" dirty="0" smtClean="0"/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d.update</a:t>
                      </a:r>
                      <a:r>
                        <a:rPr lang="en-GB" sz="2000" dirty="0" smtClean="0"/>
                        <a:t>(d1)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Додає</a:t>
                      </a:r>
                      <a:r>
                        <a:rPr lang="ru-RU" sz="2000" dirty="0" smtClean="0"/>
                        <a:t> в словник </a:t>
                      </a:r>
                      <a:r>
                        <a:rPr lang="en-GB" sz="2000" dirty="0" smtClean="0"/>
                        <a:t>d </a:t>
                      </a:r>
                      <a:r>
                        <a:rPr lang="ru-RU" sz="2000" dirty="0" smtClean="0"/>
                        <a:t>пари ключ-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з </a:t>
                      </a:r>
                      <a:r>
                        <a:rPr lang="ru-RU" sz="2000" dirty="0" err="1" smtClean="0"/>
                        <a:t>колекції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d1, </a:t>
                      </a:r>
                      <a:r>
                        <a:rPr lang="ru-RU" sz="2000" dirty="0" err="1" smtClean="0"/>
                        <a:t>які</a:t>
                      </a:r>
                      <a:endParaRPr lang="ru-RU" sz="2000" dirty="0" smtClean="0"/>
                    </a:p>
                    <a:p>
                      <a:r>
                        <a:rPr lang="ru-RU" sz="2000" dirty="0" err="1" smtClean="0"/>
                        <a:t>відсутні</a:t>
                      </a:r>
                      <a:r>
                        <a:rPr lang="ru-RU" sz="2000" dirty="0" smtClean="0"/>
                        <a:t> в словнику </a:t>
                      </a:r>
                      <a:r>
                        <a:rPr lang="en-GB" sz="2000" dirty="0" smtClean="0"/>
                        <a:t>d, </a:t>
                      </a:r>
                      <a:r>
                        <a:rPr lang="ru-RU" sz="2000" dirty="0" smtClean="0"/>
                        <a:t>а для кожного ключа, </a:t>
                      </a:r>
                      <a:r>
                        <a:rPr lang="ru-RU" sz="2000" dirty="0" err="1" smtClean="0"/>
                        <a:t>який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вже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присутній</a:t>
                      </a:r>
                      <a:r>
                        <a:rPr lang="ru-RU" sz="2000" dirty="0" smtClean="0"/>
                        <a:t> в словнику </a:t>
                      </a:r>
                      <a:r>
                        <a:rPr lang="en-GB" sz="2000" dirty="0" smtClean="0"/>
                        <a:t>d, </a:t>
                      </a:r>
                      <a:r>
                        <a:rPr lang="ru-RU" sz="2000" dirty="0" err="1" smtClean="0"/>
                        <a:t>виконує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заміну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відповідним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значенням</a:t>
                      </a:r>
                      <a:r>
                        <a:rPr lang="ru-RU" sz="2000" dirty="0" smtClean="0"/>
                        <a:t> з </a:t>
                      </a:r>
                      <a:r>
                        <a:rPr lang="en-GB" sz="2000" dirty="0" smtClean="0"/>
                        <a:t>d1 (</a:t>
                      </a:r>
                      <a:r>
                        <a:rPr lang="ru-RU" sz="2000" dirty="0" err="1" smtClean="0"/>
                        <a:t>колекція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d1 </a:t>
                      </a:r>
                      <a:r>
                        <a:rPr lang="ru-RU" sz="2000" dirty="0" err="1" smtClean="0"/>
                        <a:t>може</a:t>
                      </a:r>
                      <a:r>
                        <a:rPr lang="ru-RU" sz="2000" dirty="0" smtClean="0"/>
                        <a:t> бути як словником, так і будь-</a:t>
                      </a:r>
                      <a:r>
                        <a:rPr lang="ru-RU" sz="2000" dirty="0" err="1" smtClean="0"/>
                        <a:t>якою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колекцією</a:t>
                      </a:r>
                      <a:r>
                        <a:rPr lang="ru-RU" sz="2000" dirty="0" smtClean="0"/>
                        <a:t>, </a:t>
                      </a:r>
                      <a:r>
                        <a:rPr lang="ru-RU" sz="2000" dirty="0" err="1" smtClean="0"/>
                        <a:t>що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містить</a:t>
                      </a:r>
                      <a:r>
                        <a:rPr lang="ru-RU" sz="2000" dirty="0" smtClean="0"/>
                        <a:t> пари ключ-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).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77" y="1308100"/>
            <a:ext cx="7629363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smtClean="0"/>
              <a:t>словниками. Приклад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66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Обхід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8608" y="1110734"/>
            <a:ext cx="37870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1. </a:t>
            </a:r>
            <a:r>
              <a:rPr lang="ru-RU" sz="2200" dirty="0" err="1"/>
              <a:t>Обхід</a:t>
            </a:r>
            <a:r>
              <a:rPr lang="ru-RU" sz="2200" dirty="0"/>
              <a:t> словника за ключами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0" y="1550024"/>
            <a:ext cx="45720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for key in d: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	</a:t>
            </a:r>
            <a:r>
              <a:rPr lang="en-US" sz="2200" dirty="0" err="1" smtClean="0">
                <a:solidFill>
                  <a:srgbClr val="0000CC"/>
                </a:solidFill>
              </a:rPr>
              <a:t>process_iteration</a:t>
            </a:r>
            <a:endParaRPr lang="ru-RU" sz="2200" dirty="0">
              <a:solidFill>
                <a:srgbClr val="0000CC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5" y="2711450"/>
            <a:ext cx="636154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Обхід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словників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0825" y="1225034"/>
            <a:ext cx="41525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2. </a:t>
            </a:r>
            <a:r>
              <a:rPr lang="ru-RU" sz="2200" dirty="0" err="1"/>
              <a:t>Обхід</a:t>
            </a:r>
            <a:r>
              <a:rPr lang="ru-RU" sz="2200" dirty="0"/>
              <a:t> словника за </a:t>
            </a:r>
            <a:r>
              <a:rPr lang="ru-RU" sz="2200" dirty="0" err="1"/>
              <a:t>значеннями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59000" y="1899335"/>
            <a:ext cx="45720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for </a:t>
            </a:r>
            <a:r>
              <a:rPr lang="en-GB" sz="2200" dirty="0" err="1">
                <a:solidFill>
                  <a:srgbClr val="0000CC"/>
                </a:solidFill>
              </a:rPr>
              <a:t>val</a:t>
            </a:r>
            <a:r>
              <a:rPr lang="en-GB" sz="2200" dirty="0">
                <a:solidFill>
                  <a:srgbClr val="0000CC"/>
                </a:solidFill>
              </a:rPr>
              <a:t> in </a:t>
            </a:r>
            <a:r>
              <a:rPr lang="en-GB" sz="2200" dirty="0" err="1">
                <a:solidFill>
                  <a:srgbClr val="0000CC"/>
                </a:solidFill>
              </a:rPr>
              <a:t>d.values</a:t>
            </a:r>
            <a:r>
              <a:rPr lang="en-GB" sz="2200" dirty="0">
                <a:solidFill>
                  <a:srgbClr val="0000CC"/>
                </a:solidFill>
              </a:rPr>
              <a:t>():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	</a:t>
            </a:r>
            <a:r>
              <a:rPr lang="en-GB" sz="2200" dirty="0" err="1" smtClean="0">
                <a:solidFill>
                  <a:srgbClr val="0000CC"/>
                </a:solidFill>
              </a:rPr>
              <a:t>process_iteration</a:t>
            </a:r>
            <a:endParaRPr lang="ru-RU" sz="2200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5" y="2912190"/>
            <a:ext cx="7313424" cy="2001200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20071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7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326622"/>
            <a:ext cx="8753651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10</a:t>
            </a:r>
            <a:endParaRPr lang="uk-UA" sz="6000" b="1" dirty="0">
              <a:ln/>
              <a:solidFill>
                <a:prstClr val="white"/>
              </a:solidFill>
            </a:endParaRP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Словники та множини</a:t>
            </a:r>
            <a:endParaRPr lang="en-US" sz="6000" b="1" dirty="0" smtClean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800" y="1048435"/>
            <a:ext cx="77343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3. </a:t>
            </a:r>
            <a:r>
              <a:rPr lang="ru-RU" sz="2200" dirty="0" err="1"/>
              <a:t>Обхід</a:t>
            </a:r>
            <a:r>
              <a:rPr lang="ru-RU" sz="2200" dirty="0"/>
              <a:t> словника за парами ключ-</a:t>
            </a:r>
            <a:r>
              <a:rPr lang="ru-RU" sz="2200" dirty="0" err="1"/>
              <a:t>значення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Обхід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8950" y="1596192"/>
            <a:ext cx="45720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for key, </a:t>
            </a:r>
            <a:r>
              <a:rPr lang="en-US" sz="2200" dirty="0" err="1">
                <a:solidFill>
                  <a:srgbClr val="0000CC"/>
                </a:solidFill>
              </a:rPr>
              <a:t>val</a:t>
            </a:r>
            <a:r>
              <a:rPr lang="en-US" sz="2200" dirty="0">
                <a:solidFill>
                  <a:srgbClr val="0000CC"/>
                </a:solidFill>
              </a:rPr>
              <a:t> in </a:t>
            </a:r>
            <a:r>
              <a:rPr lang="en-US" sz="2200" dirty="0" err="1">
                <a:solidFill>
                  <a:srgbClr val="0000CC"/>
                </a:solidFill>
              </a:rPr>
              <a:t>d.items</a:t>
            </a:r>
            <a:r>
              <a:rPr lang="en-US" sz="2200" dirty="0">
                <a:solidFill>
                  <a:srgbClr val="0000CC"/>
                </a:solidFill>
              </a:rPr>
              <a:t>():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	</a:t>
            </a:r>
            <a:r>
              <a:rPr lang="en-US" sz="2200" dirty="0" err="1" smtClean="0">
                <a:solidFill>
                  <a:srgbClr val="0000CC"/>
                </a:solidFill>
              </a:rPr>
              <a:t>process_iteration</a:t>
            </a:r>
            <a:endParaRPr lang="ru-RU" sz="2200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870200"/>
            <a:ext cx="7383780" cy="1943100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983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8023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 smtClean="0"/>
              <a:t>Задача 1</a:t>
            </a:r>
            <a:r>
              <a:rPr lang="ru-RU" sz="2100" dirty="0" smtClean="0"/>
              <a:t>. Слова </a:t>
            </a:r>
            <a:r>
              <a:rPr lang="ru-RU" sz="2100" dirty="0"/>
              <a:t>у рядку </a:t>
            </a:r>
            <a:r>
              <a:rPr lang="ru-RU" sz="2100" dirty="0" err="1"/>
              <a:t>розділяються</a:t>
            </a:r>
            <a:r>
              <a:rPr lang="ru-RU" sz="2100" dirty="0"/>
              <a:t> одним </a:t>
            </a:r>
            <a:r>
              <a:rPr lang="ru-RU" sz="2100" dirty="0" err="1"/>
              <a:t>або</a:t>
            </a:r>
            <a:r>
              <a:rPr lang="ru-RU" sz="2100" dirty="0"/>
              <a:t> </a:t>
            </a:r>
            <a:r>
              <a:rPr lang="ru-RU" sz="2100" dirty="0" err="1" smtClean="0"/>
              <a:t>декількома</a:t>
            </a:r>
            <a:r>
              <a:rPr lang="ru-RU" sz="2100" dirty="0" smtClean="0"/>
              <a:t> пропусками</a:t>
            </a:r>
            <a:r>
              <a:rPr lang="ru-RU" sz="2100" dirty="0"/>
              <a:t>. </a:t>
            </a:r>
            <a:r>
              <a:rPr lang="ru-RU" sz="2100" dirty="0" err="1"/>
              <a:t>Визначити</a:t>
            </a:r>
            <a:r>
              <a:rPr lang="ru-RU" sz="2100" dirty="0"/>
              <a:t> </a:t>
            </a:r>
            <a:r>
              <a:rPr lang="ru-RU" sz="2100" dirty="0" err="1"/>
              <a:t>кількість</a:t>
            </a:r>
            <a:r>
              <a:rPr lang="ru-RU" sz="2100" dirty="0"/>
              <a:t> </a:t>
            </a:r>
            <a:r>
              <a:rPr lang="ru-RU" sz="2100" dirty="0" err="1"/>
              <a:t>входжень</a:t>
            </a:r>
            <a:r>
              <a:rPr lang="ru-RU" sz="2100" dirty="0"/>
              <a:t> кожного слова до рядка</a:t>
            </a:r>
            <a:r>
              <a:rPr lang="ru-RU" sz="2100" dirty="0" smtClean="0"/>
              <a:t>. </a:t>
            </a:r>
            <a:r>
              <a:rPr lang="ru-RU" sz="2100" dirty="0" err="1"/>
              <a:t>Визначити</a:t>
            </a:r>
            <a:r>
              <a:rPr lang="ru-RU" sz="2100" dirty="0"/>
              <a:t> слово, яке входить до тексту </a:t>
            </a:r>
            <a:r>
              <a:rPr lang="ru-RU" sz="2100" dirty="0" err="1"/>
              <a:t>найбільшу</a:t>
            </a:r>
            <a:r>
              <a:rPr lang="ru-RU" sz="2100" dirty="0"/>
              <a:t> </a:t>
            </a:r>
            <a:r>
              <a:rPr lang="ru-RU" sz="2100" dirty="0" err="1" smtClean="0"/>
              <a:t>кількість</a:t>
            </a:r>
            <a:r>
              <a:rPr lang="ru-RU" sz="2100" dirty="0" smtClean="0"/>
              <a:t> </a:t>
            </a:r>
            <a:r>
              <a:rPr lang="ru-RU" sz="2100" dirty="0" err="1" smtClean="0"/>
              <a:t>разів</a:t>
            </a:r>
            <a:r>
              <a:rPr lang="ru-RU" sz="2100" dirty="0"/>
              <a:t>.</a:t>
            </a:r>
          </a:p>
          <a:p>
            <a:r>
              <a:rPr lang="ru-RU" sz="2100" b="1" i="1" dirty="0" err="1"/>
              <a:t>Розв’язок</a:t>
            </a:r>
            <a:r>
              <a:rPr lang="ru-RU" sz="2100" dirty="0"/>
              <a:t>. Для </a:t>
            </a:r>
            <a:r>
              <a:rPr lang="ru-RU" sz="2100" dirty="0" err="1"/>
              <a:t>розв'язання</a:t>
            </a:r>
            <a:r>
              <a:rPr lang="ru-RU" sz="2100" dirty="0"/>
              <a:t> </a:t>
            </a:r>
            <a:r>
              <a:rPr lang="ru-RU" sz="2100" dirty="0" err="1"/>
              <a:t>задачі</a:t>
            </a:r>
            <a:r>
              <a:rPr lang="ru-RU" sz="2100" dirty="0"/>
              <a:t> </a:t>
            </a:r>
            <a:r>
              <a:rPr lang="ru-RU" sz="2100" dirty="0" err="1"/>
              <a:t>побудуємо</a:t>
            </a:r>
            <a:r>
              <a:rPr lang="ru-RU" sz="2100" dirty="0"/>
              <a:t> на </a:t>
            </a:r>
            <a:r>
              <a:rPr lang="ru-RU" sz="2100" dirty="0" err="1"/>
              <a:t>базі</a:t>
            </a:r>
            <a:r>
              <a:rPr lang="ru-RU" sz="2100" dirty="0"/>
              <a:t> рядка словник, у </a:t>
            </a:r>
            <a:r>
              <a:rPr lang="ru-RU" sz="2100" dirty="0" err="1" smtClean="0"/>
              <a:t>якому</a:t>
            </a:r>
            <a:r>
              <a:rPr lang="ru-RU" sz="2100" dirty="0" smtClean="0"/>
              <a:t> ключами </a:t>
            </a:r>
            <a:r>
              <a:rPr lang="ru-RU" sz="2100" dirty="0" err="1"/>
              <a:t>будуть</a:t>
            </a:r>
            <a:r>
              <a:rPr lang="ru-RU" sz="2100" dirty="0"/>
              <a:t> </a:t>
            </a:r>
            <a:r>
              <a:rPr lang="ru-RU" sz="2100" dirty="0" err="1"/>
              <a:t>унікальні</a:t>
            </a:r>
            <a:r>
              <a:rPr lang="ru-RU" sz="2100" dirty="0"/>
              <a:t> слова, а </a:t>
            </a:r>
            <a:r>
              <a:rPr lang="ru-RU" sz="2100" dirty="0" err="1"/>
              <a:t>значеннями</a:t>
            </a:r>
            <a:r>
              <a:rPr lang="ru-RU" sz="2100" dirty="0"/>
              <a:t> </a:t>
            </a:r>
            <a:r>
              <a:rPr lang="ru-RU" sz="2100" dirty="0" err="1"/>
              <a:t>кількість</a:t>
            </a:r>
            <a:r>
              <a:rPr lang="ru-RU" sz="2100" dirty="0"/>
              <a:t> </a:t>
            </a:r>
            <a:r>
              <a:rPr lang="ru-RU" sz="2100" dirty="0" err="1"/>
              <a:t>входжень</a:t>
            </a:r>
            <a:r>
              <a:rPr lang="ru-RU" sz="2100" dirty="0"/>
              <a:t> слова </a:t>
            </a:r>
            <a:r>
              <a:rPr lang="ru-RU" sz="2100" dirty="0" smtClean="0"/>
              <a:t>до рядка</a:t>
            </a:r>
            <a:r>
              <a:rPr lang="ru-RU" sz="21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4540" y="0"/>
            <a:ext cx="902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словників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43143"/>
            <a:ext cx="9143998" cy="4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325"/>
            <a:ext cx="8844958" cy="41656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4540" y="0"/>
            <a:ext cx="902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словників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0" y="5358844"/>
            <a:ext cx="8343660" cy="14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" y="1362342"/>
            <a:ext cx="5907327" cy="5406757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114540" y="0"/>
            <a:ext cx="902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словників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27" y="1647469"/>
            <a:ext cx="3351212" cy="4207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-65497" y="931456"/>
            <a:ext cx="7355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Задача2</a:t>
            </a:r>
            <a:r>
              <a:rPr lang="uk-UA" sz="2200" dirty="0" smtClean="0"/>
              <a:t>. Відсортувати словник по ключах та за значеннями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787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579" y="0"/>
            <a:ext cx="9003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множин</a:t>
            </a:r>
            <a:r>
              <a:rPr lang="ru-RU" sz="3600" b="1" dirty="0" smtClean="0"/>
              <a:t> в </a:t>
            </a:r>
            <a:r>
              <a:rPr lang="en-US" sz="3600" b="1" dirty="0" smtClean="0"/>
              <a:t>Python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579" y="1024235"/>
            <a:ext cx="8812921" cy="769441"/>
          </a:xfrm>
          <a:prstGeom prst="rect">
            <a:avLst/>
          </a:prstGeom>
          <a:ln w="381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Множина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невпорядкована</a:t>
            </a:r>
            <a:r>
              <a:rPr lang="ru-RU" sz="2200" dirty="0"/>
              <a:t> </a:t>
            </a:r>
            <a:r>
              <a:rPr lang="ru-RU" sz="2200" dirty="0" err="1"/>
              <a:t>колекція</a:t>
            </a:r>
            <a:r>
              <a:rPr lang="ru-RU" sz="2200" dirty="0"/>
              <a:t> </a:t>
            </a:r>
            <a:r>
              <a:rPr lang="ru-RU" sz="2200" dirty="0" err="1"/>
              <a:t>унікальних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(</a:t>
            </a:r>
            <a:r>
              <a:rPr lang="ru-RU" sz="2200" dirty="0" err="1" smtClean="0"/>
              <a:t>тобто</a:t>
            </a:r>
            <a:r>
              <a:rPr lang="en-US" sz="2200" dirty="0" smtClean="0"/>
              <a:t> </a:t>
            </a:r>
            <a:r>
              <a:rPr lang="ru-RU" sz="2200" dirty="0" smtClean="0"/>
              <a:t>таких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не </a:t>
            </a:r>
            <a:r>
              <a:rPr lang="ru-RU" sz="2200" dirty="0" err="1"/>
              <a:t>повторюються</a:t>
            </a:r>
            <a:r>
              <a:rPr lang="ru-RU" sz="2200" dirty="0"/>
              <a:t>) </a:t>
            </a:r>
            <a:r>
              <a:rPr lang="ru-RU" sz="2200" dirty="0" err="1"/>
              <a:t>довільних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0578" y="2171580"/>
            <a:ext cx="88129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Множини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належать до </a:t>
            </a:r>
            <a:r>
              <a:rPr lang="ru-RU" sz="2200" dirty="0" err="1">
                <a:solidFill>
                  <a:srgbClr val="0000CC"/>
                </a:solidFill>
              </a:rPr>
              <a:t>змінюваних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ru-RU" sz="2200" dirty="0" err="1">
                <a:solidFill>
                  <a:srgbClr val="0000CC"/>
                </a:solidFill>
              </a:rPr>
              <a:t>mutable</a:t>
            </a:r>
            <a:r>
              <a:rPr lang="ru-RU" sz="2200" dirty="0">
                <a:solidFill>
                  <a:srgbClr val="0000CC"/>
                </a:solidFill>
              </a:rPr>
              <a:t>) </a:t>
            </a:r>
            <a:r>
              <a:rPr lang="ru-RU" sz="2200" dirty="0" err="1">
                <a:solidFill>
                  <a:srgbClr val="0000CC"/>
                </a:solidFill>
              </a:rPr>
              <a:t>типів</a:t>
            </a:r>
            <a:r>
              <a:rPr lang="ru-RU" sz="2200" dirty="0"/>
              <a:t>. </a:t>
            </a: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Елементи</a:t>
            </a:r>
            <a:r>
              <a:rPr lang="en-US" sz="2200" dirty="0" smtClean="0"/>
              <a:t> </a:t>
            </a:r>
            <a:r>
              <a:rPr lang="ru-RU" sz="2200" dirty="0" err="1" smtClean="0"/>
              <a:t>зберігаються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невідсортованому</a:t>
            </a:r>
            <a:r>
              <a:rPr lang="ru-RU" sz="2200" dirty="0"/>
              <a:t> порядку та не </a:t>
            </a:r>
            <a:r>
              <a:rPr lang="ru-RU" sz="2200" dirty="0" err="1"/>
              <a:t>залежать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того коли </a:t>
            </a:r>
            <a:r>
              <a:rPr lang="ru-RU" sz="2200" dirty="0" smtClean="0"/>
              <a:t>вони</a:t>
            </a:r>
            <a:r>
              <a:rPr lang="en-US" sz="2200" dirty="0" smtClean="0"/>
              <a:t> </a:t>
            </a:r>
            <a:r>
              <a:rPr lang="ru-RU" sz="2200" dirty="0" err="1" smtClean="0"/>
              <a:t>додаються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множину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для </a:t>
            </a:r>
            <a:r>
              <a:rPr lang="ru-RU" sz="2200" dirty="0" err="1"/>
              <a:t>розв’язання</a:t>
            </a:r>
            <a:r>
              <a:rPr lang="ru-RU" sz="2200" dirty="0"/>
              <a:t> </a:t>
            </a:r>
            <a:r>
              <a:rPr lang="ru-RU" sz="2200" dirty="0" smtClean="0"/>
              <a:t>задач</a:t>
            </a:r>
            <a:r>
              <a:rPr lang="uk-UA" sz="2200" dirty="0"/>
              <a:t>,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приналежність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до </a:t>
            </a:r>
            <a:r>
              <a:rPr lang="ru-RU" sz="2200" dirty="0" err="1"/>
              <a:t>деякої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 smtClean="0"/>
              <a:t>відсутність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множині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Робота </a:t>
            </a:r>
            <a:r>
              <a:rPr lang="ru-RU" sz="2200" dirty="0"/>
              <a:t>з </a:t>
            </a:r>
            <a:r>
              <a:rPr lang="ru-RU" sz="2200" dirty="0" err="1"/>
              <a:t>множинами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подібна</a:t>
            </a:r>
            <a:r>
              <a:rPr lang="ru-RU" sz="2200" dirty="0"/>
              <a:t> до </a:t>
            </a:r>
            <a:r>
              <a:rPr lang="ru-RU" sz="2200" dirty="0" err="1"/>
              <a:t>роботи</a:t>
            </a:r>
            <a:r>
              <a:rPr lang="ru-RU" sz="2200" dirty="0"/>
              <a:t> </a:t>
            </a:r>
            <a:r>
              <a:rPr lang="ru-RU" sz="2200" dirty="0" smtClean="0"/>
              <a:t>з </a:t>
            </a:r>
            <a:r>
              <a:rPr lang="ru-RU" sz="2200" dirty="0" err="1" smtClean="0"/>
              <a:t>дискретними</a:t>
            </a:r>
            <a:r>
              <a:rPr lang="ru-RU" sz="2200" dirty="0" smtClean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 у </a:t>
            </a:r>
            <a:r>
              <a:rPr lang="ru-RU" sz="2200" dirty="0" err="1"/>
              <a:t>математиці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0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9211" y="0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множин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8263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Елементи</a:t>
            </a:r>
            <a:r>
              <a:rPr lang="ru-RU" sz="2200" dirty="0" smtClean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розділяються</a:t>
            </a:r>
            <a:r>
              <a:rPr lang="ru-RU" sz="2200" dirty="0"/>
              <a:t> комою, а </a:t>
            </a:r>
            <a:r>
              <a:rPr lang="ru-RU" sz="2200" dirty="0" smtClean="0"/>
              <a:t>вся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</a:t>
            </a:r>
            <a:r>
              <a:rPr lang="ru-RU" sz="2200" dirty="0" err="1"/>
              <a:t>записується</a:t>
            </a:r>
            <a:r>
              <a:rPr lang="ru-RU" sz="2200" dirty="0"/>
              <a:t> у </a:t>
            </a:r>
            <a:r>
              <a:rPr lang="ru-RU" sz="2200" dirty="0" err="1">
                <a:solidFill>
                  <a:srgbClr val="FF0000"/>
                </a:solidFill>
              </a:rPr>
              <a:t>фігурних</a:t>
            </a:r>
            <a:r>
              <a:rPr lang="ru-RU" sz="2200" dirty="0">
                <a:solidFill>
                  <a:srgbClr val="FF0000"/>
                </a:solidFill>
              </a:rPr>
              <a:t> дужках</a:t>
            </a:r>
            <a:r>
              <a:rPr lang="ru-RU" sz="2200" dirty="0"/>
              <a:t>, </a:t>
            </a:r>
            <a:r>
              <a:rPr lang="ru-RU" sz="2200" dirty="0" err="1"/>
              <a:t>аналогічно</a:t>
            </a:r>
            <a:r>
              <a:rPr lang="ru-RU" sz="2200" dirty="0"/>
              <a:t> словникам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7277" y="962367"/>
            <a:ext cx="33515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1. 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літерала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9100" y="2587536"/>
            <a:ext cx="8305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err="1"/>
              <a:t>empty_set</a:t>
            </a:r>
            <a:r>
              <a:rPr lang="en-GB" sz="2200" dirty="0"/>
              <a:t> = set() </a:t>
            </a:r>
            <a:r>
              <a:rPr lang="uk-UA" sz="2200" dirty="0" smtClean="0"/>
              <a:t> 	</a:t>
            </a:r>
            <a:r>
              <a:rPr lang="en-GB" sz="2200" dirty="0" smtClean="0">
                <a:solidFill>
                  <a:srgbClr val="FF0000"/>
                </a:solidFill>
              </a:rPr>
              <a:t># </a:t>
            </a:r>
            <a:r>
              <a:rPr lang="ru-RU" sz="2200" dirty="0" err="1">
                <a:solidFill>
                  <a:srgbClr val="FF0000"/>
                </a:solidFill>
              </a:rPr>
              <a:t>Порожня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множина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може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створюватися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 smtClean="0">
                <a:solidFill>
                  <a:srgbClr val="FF0000"/>
                </a:solidFill>
              </a:rPr>
              <a:t>			# </a:t>
            </a:r>
            <a:r>
              <a:rPr lang="ru-RU" sz="2200" dirty="0" err="1">
                <a:solidFill>
                  <a:srgbClr val="FF0000"/>
                </a:solidFill>
              </a:rPr>
              <a:t>лише</a:t>
            </a:r>
            <a:r>
              <a:rPr lang="ru-RU" sz="2200" dirty="0">
                <a:solidFill>
                  <a:srgbClr val="FF0000"/>
                </a:solidFill>
              </a:rPr>
              <a:t> з </a:t>
            </a:r>
            <a:r>
              <a:rPr lang="ru-RU" sz="2200" dirty="0" err="1">
                <a:solidFill>
                  <a:srgbClr val="FF0000"/>
                </a:solidFill>
              </a:rPr>
              <a:t>допомогою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інструкції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en-GB" sz="2200" dirty="0">
                <a:solidFill>
                  <a:srgbClr val="FF0000"/>
                </a:solidFill>
              </a:rPr>
              <a:t>set</a:t>
            </a:r>
          </a:p>
          <a:p>
            <a:r>
              <a:rPr lang="en-GB" sz="2200" dirty="0"/>
              <a:t>M = {1, 2, 3, 3, 3} </a:t>
            </a:r>
            <a:r>
              <a:rPr lang="uk-UA" sz="2200" dirty="0" smtClean="0"/>
              <a:t>	</a:t>
            </a:r>
            <a:r>
              <a:rPr lang="en-GB" sz="2200" dirty="0" smtClean="0">
                <a:solidFill>
                  <a:srgbClr val="FF0000"/>
                </a:solidFill>
              </a:rPr>
              <a:t># </a:t>
            </a:r>
            <a:r>
              <a:rPr lang="ru-RU" sz="2200" dirty="0" err="1">
                <a:solidFill>
                  <a:srgbClr val="FF0000"/>
                </a:solidFill>
              </a:rPr>
              <a:t>Множина</a:t>
            </a:r>
            <a:r>
              <a:rPr lang="ru-RU" sz="2200" dirty="0">
                <a:solidFill>
                  <a:srgbClr val="FF0000"/>
                </a:solidFill>
              </a:rPr>
              <a:t> {1, 2, 3}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7276" y="4030991"/>
            <a:ext cx="87435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Порожні</a:t>
            </a:r>
            <a:r>
              <a:rPr lang="ru-RU" sz="2200" dirty="0" smtClean="0"/>
              <a:t> </a:t>
            </a:r>
            <a:r>
              <a:rPr lang="ru-RU" sz="2200" dirty="0" err="1" smtClean="0"/>
              <a:t>фігурні</a:t>
            </a:r>
            <a:r>
              <a:rPr lang="ru-RU" sz="2200" dirty="0" smtClean="0"/>
              <a:t> </a:t>
            </a:r>
            <a:r>
              <a:rPr lang="ru-RU" sz="2200" dirty="0"/>
              <a:t>дужки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для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dirty="0" err="1"/>
              <a:t>словників</a:t>
            </a:r>
            <a:r>
              <a:rPr lang="ru-RU" sz="2200" dirty="0"/>
              <a:t>. Тому,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 smtClean="0"/>
              <a:t>уникнути</a:t>
            </a:r>
            <a:r>
              <a:rPr lang="ru-RU" sz="2200" dirty="0" smtClean="0"/>
              <a:t> </a:t>
            </a:r>
            <a:r>
              <a:rPr lang="ru-RU" sz="2200" dirty="0" err="1" smtClean="0"/>
              <a:t>неоднозначності</a:t>
            </a:r>
            <a:r>
              <a:rPr lang="ru-RU" sz="2200" dirty="0" smtClean="0"/>
              <a:t> </a:t>
            </a:r>
            <a:r>
              <a:rPr lang="ru-RU" sz="2200" dirty="0" err="1"/>
              <a:t>порожні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створюються</a:t>
            </a:r>
            <a:r>
              <a:rPr lang="ru-RU" sz="2200" dirty="0"/>
              <a:t> з </a:t>
            </a:r>
            <a:r>
              <a:rPr lang="ru-RU" sz="2200" dirty="0" err="1"/>
              <a:t>використанням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set</a:t>
            </a:r>
            <a:r>
              <a:rPr lang="ru-RU" sz="2200" b="1" dirty="0" smtClean="0">
                <a:solidFill>
                  <a:srgbClr val="0000CC"/>
                </a:solidFill>
              </a:rPr>
              <a:t>()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074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210" y="2532150"/>
            <a:ext cx="8940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0000"/>
                </a:solidFill>
              </a:rPr>
              <a:t>Тут </a:t>
            </a:r>
            <a:r>
              <a:rPr lang="ru-RU" sz="2200" dirty="0">
                <a:solidFill>
                  <a:srgbClr val="000000"/>
                </a:solidFill>
              </a:rPr>
              <a:t>M – нова </a:t>
            </a:r>
            <a:r>
              <a:rPr lang="ru-RU" sz="2200" dirty="0" err="1">
                <a:solidFill>
                  <a:srgbClr val="000000"/>
                </a:solidFill>
              </a:rPr>
              <a:t>множна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будується</a:t>
            </a:r>
            <a:r>
              <a:rPr lang="ru-RU" sz="2200" dirty="0">
                <a:solidFill>
                  <a:srgbClr val="000000"/>
                </a:solidFill>
              </a:rPr>
              <a:t> на </a:t>
            </a:r>
            <a:r>
              <a:rPr lang="ru-RU" sz="2200" dirty="0" err="1">
                <a:solidFill>
                  <a:srgbClr val="000000"/>
                </a:solidFill>
              </a:rPr>
              <a:t>базі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колекції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collection</a:t>
            </a:r>
            <a:r>
              <a:rPr lang="ru-RU" sz="2200" dirty="0" smtClean="0">
                <a:solidFill>
                  <a:srgbClr val="000000"/>
                </a:solidFill>
              </a:rPr>
              <a:t>.</a:t>
            </a:r>
            <a:endParaRPr lang="ru-RU" sz="2200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9211" y="0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множин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0788" y="964674"/>
            <a:ext cx="8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</a:rPr>
              <a:t>2. За </a:t>
            </a:r>
            <a:r>
              <a:rPr lang="ru-RU" sz="2200" b="1" dirty="0" err="1">
                <a:solidFill>
                  <a:srgbClr val="000000"/>
                </a:solidFill>
              </a:rPr>
              <a:t>допомогою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перетворення</a:t>
            </a:r>
            <a:r>
              <a:rPr lang="ru-RU" sz="2200" b="1" dirty="0">
                <a:solidFill>
                  <a:srgbClr val="000000"/>
                </a:solidFill>
              </a:rPr>
              <a:t> у </a:t>
            </a:r>
            <a:r>
              <a:rPr lang="ru-RU" sz="2200" b="1" dirty="0" err="1">
                <a:solidFill>
                  <a:srgbClr val="000000"/>
                </a:solidFill>
              </a:rPr>
              <a:t>множину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іншої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колекції</a:t>
            </a:r>
            <a:r>
              <a:rPr lang="ru-RU" sz="2200" b="1" dirty="0">
                <a:solidFill>
                  <a:srgbClr val="000000"/>
                </a:solidFill>
              </a:rPr>
              <a:t> , </a:t>
            </a:r>
            <a:r>
              <a:rPr lang="ru-RU" sz="2200" b="1" dirty="0" err="1">
                <a:solidFill>
                  <a:srgbClr val="000000"/>
                </a:solidFill>
              </a:rPr>
              <a:t>використовуючи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ключове</a:t>
            </a:r>
            <a:r>
              <a:rPr lang="ru-RU" sz="2200" b="1" dirty="0">
                <a:solidFill>
                  <a:srgbClr val="000000"/>
                </a:solidFill>
              </a:rPr>
              <a:t> слово </a:t>
            </a:r>
            <a:r>
              <a:rPr lang="en-GB" sz="2200" b="1" dirty="0">
                <a:solidFill>
                  <a:srgbClr val="000081"/>
                </a:solidFill>
              </a:rPr>
              <a:t>set</a:t>
            </a:r>
            <a:r>
              <a:rPr lang="en-GB" sz="2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89211" y="1917689"/>
            <a:ext cx="2366289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333333"/>
                </a:solidFill>
              </a:rPr>
              <a:t>M = </a:t>
            </a:r>
            <a:r>
              <a:rPr lang="en-GB" sz="2200" b="1" dirty="0">
                <a:solidFill>
                  <a:srgbClr val="000081"/>
                </a:solidFill>
              </a:rPr>
              <a:t>set</a:t>
            </a:r>
            <a:r>
              <a:rPr lang="en-GB" sz="2200" b="1" dirty="0">
                <a:solidFill>
                  <a:srgbClr val="333333"/>
                </a:solidFill>
              </a:rPr>
              <a:t>(collection)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32000" y="3374936"/>
            <a:ext cx="2921000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994806"/>
                </a:solidFill>
              </a:rPr>
              <a:t>&gt;&gt;&gt; </a:t>
            </a:r>
            <a:r>
              <a:rPr lang="en-GB" sz="2200" dirty="0">
                <a:solidFill>
                  <a:srgbClr val="333333"/>
                </a:solidFill>
              </a:rPr>
              <a:t>M = </a:t>
            </a:r>
            <a:r>
              <a:rPr lang="en-GB" sz="2200" dirty="0">
                <a:solidFill>
                  <a:srgbClr val="000081"/>
                </a:solidFill>
              </a:rPr>
              <a:t>set</a:t>
            </a:r>
            <a:r>
              <a:rPr lang="en-GB" sz="2200" dirty="0">
                <a:solidFill>
                  <a:srgbClr val="333333"/>
                </a:solidFill>
              </a:rPr>
              <a:t>(</a:t>
            </a:r>
            <a:r>
              <a:rPr lang="en-GB" sz="2200" dirty="0">
                <a:solidFill>
                  <a:srgbClr val="0000C1"/>
                </a:solidFill>
              </a:rPr>
              <a:t>'</a:t>
            </a:r>
            <a:r>
              <a:rPr lang="ru-RU" sz="2200" dirty="0">
                <a:solidFill>
                  <a:srgbClr val="0000C1"/>
                </a:solidFill>
              </a:rPr>
              <a:t>мама'</a:t>
            </a:r>
            <a:r>
              <a:rPr lang="ru-RU" sz="2200" dirty="0">
                <a:solidFill>
                  <a:srgbClr val="333333"/>
                </a:solidFill>
              </a:rPr>
              <a:t>)</a:t>
            </a:r>
          </a:p>
          <a:p>
            <a:r>
              <a:rPr lang="en-GB" sz="2200" dirty="0">
                <a:solidFill>
                  <a:srgbClr val="994806"/>
                </a:solidFill>
              </a:rPr>
              <a:t>&gt;&gt;&gt; </a:t>
            </a:r>
            <a:r>
              <a:rPr lang="en-GB" sz="2200" dirty="0">
                <a:solidFill>
                  <a:srgbClr val="000081"/>
                </a:solidFill>
              </a:rPr>
              <a:t>print</a:t>
            </a:r>
            <a:r>
              <a:rPr lang="en-GB" sz="2200" dirty="0">
                <a:solidFill>
                  <a:srgbClr val="333333"/>
                </a:solidFill>
              </a:rPr>
              <a:t>(M)</a:t>
            </a:r>
          </a:p>
          <a:p>
            <a:r>
              <a:rPr lang="ru-RU" sz="2200" dirty="0">
                <a:solidFill>
                  <a:srgbClr val="333333"/>
                </a:solidFill>
              </a:rPr>
              <a:t>{</a:t>
            </a:r>
            <a:r>
              <a:rPr lang="ru-RU" sz="2200" dirty="0">
                <a:solidFill>
                  <a:srgbClr val="0000C1"/>
                </a:solidFill>
              </a:rPr>
              <a:t>'м'</a:t>
            </a:r>
            <a:r>
              <a:rPr lang="ru-RU" sz="2200" dirty="0">
                <a:solidFill>
                  <a:srgbClr val="0000FF"/>
                </a:solidFill>
              </a:rPr>
              <a:t>, </a:t>
            </a:r>
            <a:r>
              <a:rPr lang="ru-RU" sz="2200" dirty="0">
                <a:solidFill>
                  <a:srgbClr val="0000C1"/>
                </a:solidFill>
              </a:rPr>
              <a:t>'а</a:t>
            </a:r>
            <a:r>
              <a:rPr lang="ru-RU" sz="2200" dirty="0" smtClean="0">
                <a:solidFill>
                  <a:srgbClr val="0000C1"/>
                </a:solidFill>
              </a:rPr>
              <a:t>'</a:t>
            </a:r>
            <a:r>
              <a:rPr lang="ru-RU" sz="2200" dirty="0" smtClean="0">
                <a:solidFill>
                  <a:srgbClr val="333333"/>
                </a:solidFill>
              </a:rPr>
              <a:t>}</a:t>
            </a:r>
            <a:endParaRPr lang="ru-RU" sz="2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9211" y="0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множин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9184" y="1150035"/>
            <a:ext cx="88205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3. 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оператор </a:t>
            </a:r>
            <a:r>
              <a:rPr lang="ru-RU" sz="2200" b="1" dirty="0" err="1">
                <a:solidFill>
                  <a:srgbClr val="0000CC"/>
                </a:solidFill>
              </a:rPr>
              <a:t>створення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множини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800136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Оператор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побудови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на </a:t>
            </a:r>
            <a:r>
              <a:rPr lang="ru-RU" sz="2200" dirty="0" err="1"/>
              <a:t>базі</a:t>
            </a:r>
            <a:endParaRPr lang="ru-RU" sz="2200" dirty="0"/>
          </a:p>
          <a:p>
            <a:r>
              <a:rPr lang="ru-RU" sz="2200" dirty="0" err="1"/>
              <a:t>колекції</a:t>
            </a:r>
            <a:r>
              <a:rPr lang="ru-RU" sz="2200" dirty="0"/>
              <a:t>, до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застосовується</a:t>
            </a:r>
            <a:r>
              <a:rPr lang="ru-RU" sz="2200" dirty="0"/>
              <a:t> </a:t>
            </a:r>
            <a:r>
              <a:rPr lang="ru-RU" sz="2200" dirty="0" err="1"/>
              <a:t>деякий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984" y="2690480"/>
            <a:ext cx="7263527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{expr(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collection if condition}</a:t>
            </a:r>
            <a:endParaRPr lang="ru-RU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9184" y="3438892"/>
            <a:ext cx="88205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Цей</a:t>
            </a:r>
            <a:r>
              <a:rPr lang="ru-RU" sz="2000" dirty="0"/>
              <a:t> оператор </a:t>
            </a:r>
            <a:r>
              <a:rPr lang="ru-RU" sz="2000" dirty="0" err="1"/>
              <a:t>працює</a:t>
            </a:r>
            <a:r>
              <a:rPr lang="ru-RU" sz="2000" dirty="0"/>
              <a:t> </a:t>
            </a:r>
            <a:r>
              <a:rPr lang="ru-RU" sz="2000" dirty="0" smtClean="0"/>
              <a:t>так: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змінна</a:t>
            </a:r>
            <a:r>
              <a:rPr lang="ru-RU" sz="2000" dirty="0" smtClean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ru-RU" sz="2000" dirty="0" err="1"/>
              <a:t>послідовно</a:t>
            </a:r>
            <a:r>
              <a:rPr lang="ru-RU" sz="2000" dirty="0"/>
              <a:t> </a:t>
            </a:r>
            <a:r>
              <a:rPr lang="ru-RU" sz="2000" dirty="0" err="1"/>
              <a:t>пробігає</a:t>
            </a:r>
            <a:r>
              <a:rPr lang="ru-RU" sz="2000" dirty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елементи</a:t>
            </a:r>
            <a:r>
              <a:rPr lang="ru-RU" sz="2000" dirty="0" smtClean="0"/>
              <a:t> </a:t>
            </a:r>
            <a:r>
              <a:rPr lang="en-GB" sz="2000" dirty="0" smtClean="0"/>
              <a:t>collection</a:t>
            </a:r>
            <a:r>
              <a:rPr lang="uk-UA" sz="2000" dirty="0"/>
              <a:t>,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/>
              <a:t>для поточного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</a:t>
            </a:r>
            <a:r>
              <a:rPr lang="ru-RU" sz="2000" dirty="0" err="1" smtClean="0"/>
              <a:t>умова</a:t>
            </a:r>
            <a:r>
              <a:rPr lang="ru-RU" sz="2000" dirty="0" smtClean="0"/>
              <a:t> </a:t>
            </a:r>
            <a:r>
              <a:rPr lang="en-GB" sz="2000" dirty="0" smtClean="0"/>
              <a:t>condition</a:t>
            </a:r>
            <a:r>
              <a:rPr lang="en-GB" sz="2000" dirty="0"/>
              <a:t>, </a:t>
            </a:r>
            <a:r>
              <a:rPr lang="ru-RU" sz="2000" dirty="0"/>
              <a:t>то в </a:t>
            </a:r>
            <a:r>
              <a:rPr lang="ru-RU" sz="2000" dirty="0" err="1"/>
              <a:t>множину</a:t>
            </a:r>
            <a:r>
              <a:rPr lang="ru-RU" sz="2000" dirty="0"/>
              <a:t> </a:t>
            </a:r>
            <a:r>
              <a:rPr lang="en-GB" sz="2000" dirty="0"/>
              <a:t>M </a:t>
            </a:r>
            <a:r>
              <a:rPr lang="ru-RU" sz="2000" dirty="0" err="1"/>
              <a:t>додається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en-GB" sz="2000" dirty="0"/>
              <a:t>expr(</a:t>
            </a:r>
            <a:r>
              <a:rPr lang="en-GB" sz="2000" dirty="0" err="1"/>
              <a:t>i</a:t>
            </a:r>
            <a:r>
              <a:rPr lang="en-GB" sz="2000" dirty="0"/>
              <a:t>).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12900" y="5058826"/>
            <a:ext cx="64643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4806"/>
                </a:solidFill>
                <a:latin typeface="Courier New,Bold"/>
              </a:rPr>
              <a:t>&gt;&gt;&gt;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M = </a:t>
            </a:r>
            <a:r>
              <a:rPr lang="en-US" dirty="0">
                <a:solidFill>
                  <a:srgbClr val="333333"/>
                </a:solidFill>
                <a:latin typeface="Courier New,Bold"/>
              </a:rPr>
              <a:t>{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,Bold"/>
              </a:rPr>
              <a:t>for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,Bold"/>
              </a:rPr>
              <a:t>in </a:t>
            </a:r>
            <a:r>
              <a:rPr lang="en-US" dirty="0">
                <a:solidFill>
                  <a:srgbClr val="0000C1"/>
                </a:solidFill>
                <a:latin typeface="Courier New" panose="02070309020205020404" pitchFamily="49" charset="0"/>
              </a:rPr>
              <a:t>"Boing 777" </a:t>
            </a:r>
            <a:r>
              <a:rPr lang="en-US" dirty="0">
                <a:solidFill>
                  <a:srgbClr val="7F0055"/>
                </a:solidFill>
                <a:latin typeface="Courier New,Bold"/>
              </a:rPr>
              <a:t>if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dirty="0" err="1">
                <a:solidFill>
                  <a:srgbClr val="0000FF"/>
                </a:solidFill>
                <a:latin typeface="Courier New,Bold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isdigit</a:t>
            </a:r>
            <a:r>
              <a:rPr lang="en-US" dirty="0">
                <a:solidFill>
                  <a:srgbClr val="333333"/>
                </a:solidFill>
                <a:latin typeface="Courier New,Bold"/>
              </a:rPr>
              <a:t>()}</a:t>
            </a:r>
          </a:p>
          <a:p>
            <a:r>
              <a:rPr lang="en-GB" dirty="0">
                <a:solidFill>
                  <a:srgbClr val="994806"/>
                </a:solidFill>
                <a:latin typeface="Courier New,Bold"/>
              </a:rPr>
              <a:t>&gt;&gt;&gt; </a:t>
            </a:r>
            <a:r>
              <a:rPr lang="en-GB" dirty="0">
                <a:solidFill>
                  <a:srgbClr val="000081"/>
                </a:solidFill>
                <a:latin typeface="Courier New" panose="020703090202050204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urier New,Bold"/>
              </a:rPr>
              <a:t>(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</a:rPr>
              <a:t>M</a:t>
            </a:r>
            <a:r>
              <a:rPr lang="en-GB" dirty="0">
                <a:solidFill>
                  <a:srgbClr val="333333"/>
                </a:solidFill>
                <a:latin typeface="Courier New,Bold"/>
              </a:rPr>
              <a:t>)</a:t>
            </a:r>
          </a:p>
          <a:p>
            <a:r>
              <a:rPr lang="ru-RU" dirty="0">
                <a:solidFill>
                  <a:srgbClr val="333333"/>
                </a:solidFill>
                <a:latin typeface="Courier New,Bold"/>
              </a:rPr>
              <a:t>{</a:t>
            </a:r>
            <a:r>
              <a:rPr lang="ru-RU" dirty="0">
                <a:solidFill>
                  <a:srgbClr val="0000C1"/>
                </a:solidFill>
                <a:latin typeface="Courier New" panose="02070309020205020404" pitchFamily="49" charset="0"/>
              </a:rPr>
              <a:t>'7'</a:t>
            </a:r>
            <a:r>
              <a:rPr lang="ru-RU" dirty="0">
                <a:solidFill>
                  <a:srgbClr val="333333"/>
                </a:solidFill>
                <a:latin typeface="Courier New,Bold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8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err="1"/>
              <a:t>множинами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3" y="1987680"/>
            <a:ext cx="8460433" cy="31455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6018" y="1139890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1. </a:t>
            </a:r>
            <a:r>
              <a:rPr lang="ru-RU" sz="2400" b="1" dirty="0" err="1" smtClean="0"/>
              <a:t>Операції</a:t>
            </a:r>
            <a:r>
              <a:rPr lang="ru-RU" sz="2400" b="1" dirty="0" smtClean="0"/>
              <a:t> </a:t>
            </a:r>
            <a:r>
              <a:rPr lang="ru-RU" sz="2400" b="1" dirty="0" err="1"/>
              <a:t>відношення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53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err="1"/>
              <a:t>множинами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7300"/>
            <a:ext cx="9144000" cy="2058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513872" y="956355"/>
            <a:ext cx="448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2. </a:t>
            </a:r>
            <a:r>
              <a:rPr lang="ru-RU" sz="2400" b="1" dirty="0" err="1" smtClean="0"/>
              <a:t>Перетин</a:t>
            </a:r>
            <a:r>
              <a:rPr lang="ru-RU" sz="2400" b="1" dirty="0"/>
              <a:t>, </a:t>
            </a:r>
            <a:r>
              <a:rPr lang="ru-RU" sz="2400" b="1" dirty="0" err="1"/>
              <a:t>об'єднання</a:t>
            </a:r>
            <a:r>
              <a:rPr lang="ru-RU" sz="2400" b="1" dirty="0"/>
              <a:t>, </a:t>
            </a:r>
            <a:r>
              <a:rPr lang="ru-RU" sz="2400" b="1" dirty="0" err="1"/>
              <a:t>різниця</a:t>
            </a:r>
            <a:endParaRPr lang="ru-RU" sz="24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82" y="4041290"/>
            <a:ext cx="7463917" cy="11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Зміст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3897" y="1237734"/>
            <a:ext cx="4395562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200" b="1" dirty="0"/>
              <a:t>Поняття </a:t>
            </a:r>
            <a:r>
              <a:rPr lang="uk-UA" sz="2200" b="1" dirty="0" smtClean="0"/>
              <a:t>словників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Створення</a:t>
            </a:r>
            <a:r>
              <a:rPr lang="ru-RU" sz="2200" b="1" dirty="0"/>
              <a:t> </a:t>
            </a:r>
            <a:r>
              <a:rPr lang="ru-RU" sz="2200" b="1" dirty="0" err="1" smtClean="0"/>
              <a:t>словників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Доступ до </a:t>
            </a:r>
            <a:r>
              <a:rPr lang="ru-RU" sz="2200" b="1" dirty="0" err="1"/>
              <a:t>елементів</a:t>
            </a:r>
            <a:r>
              <a:rPr lang="ru-RU" sz="2200" b="1" dirty="0"/>
              <a:t> </a:t>
            </a:r>
            <a:r>
              <a:rPr lang="ru-RU" sz="2200" b="1" dirty="0" smtClean="0"/>
              <a:t>словника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Операції</a:t>
            </a:r>
            <a:r>
              <a:rPr lang="ru-RU" sz="2200" b="1" dirty="0"/>
              <a:t> над </a:t>
            </a:r>
            <a:r>
              <a:rPr lang="ru-RU" sz="2200" b="1" dirty="0" smtClean="0"/>
              <a:t>словниками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Обхід</a:t>
            </a:r>
            <a:r>
              <a:rPr lang="ru-RU" sz="2200" b="1" dirty="0"/>
              <a:t> </a:t>
            </a:r>
            <a:r>
              <a:rPr lang="ru-RU" sz="2200" b="1" dirty="0" err="1" smtClean="0"/>
              <a:t>словників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Приклад </a:t>
            </a:r>
            <a:r>
              <a:rPr lang="ru-RU" sz="2200" b="1" dirty="0" err="1"/>
              <a:t>обробки</a:t>
            </a:r>
            <a:r>
              <a:rPr lang="ru-RU" sz="2200" b="1" dirty="0"/>
              <a:t> </a:t>
            </a:r>
            <a:r>
              <a:rPr lang="ru-RU" sz="2200" b="1" dirty="0" err="1" smtClean="0"/>
              <a:t>словників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Поняття</a:t>
            </a:r>
            <a:r>
              <a:rPr lang="ru-RU" sz="2200" b="1" dirty="0"/>
              <a:t> </a:t>
            </a:r>
            <a:r>
              <a:rPr lang="ru-RU" sz="2200" b="1" dirty="0" err="1"/>
              <a:t>множин</a:t>
            </a:r>
            <a:r>
              <a:rPr lang="ru-RU" sz="2200" b="1" dirty="0"/>
              <a:t> в </a:t>
            </a:r>
            <a:r>
              <a:rPr lang="en-US" sz="2200" b="1" dirty="0" smtClean="0"/>
              <a:t>Python</a:t>
            </a:r>
            <a:endParaRPr lang="uk-UA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Створення</a:t>
            </a:r>
            <a:r>
              <a:rPr lang="ru-RU" sz="2200" b="1" dirty="0"/>
              <a:t> </a:t>
            </a:r>
            <a:r>
              <a:rPr lang="ru-RU" sz="2200" b="1" dirty="0" err="1" smtClean="0"/>
              <a:t>множин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Операції</a:t>
            </a:r>
            <a:r>
              <a:rPr lang="ru-RU" sz="2200" b="1" dirty="0"/>
              <a:t> над </a:t>
            </a:r>
            <a:r>
              <a:rPr lang="ru-RU" sz="2200" b="1" dirty="0" err="1" smtClean="0"/>
              <a:t>множинами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Приклад </a:t>
            </a:r>
            <a:r>
              <a:rPr lang="ru-RU" sz="2200" b="1" dirty="0" err="1"/>
              <a:t>обробки</a:t>
            </a:r>
            <a:r>
              <a:rPr lang="ru-RU" sz="2200" b="1" dirty="0"/>
              <a:t> </a:t>
            </a:r>
            <a:r>
              <a:rPr lang="ru-RU" sz="2200" b="1" dirty="0" err="1" smtClean="0"/>
              <a:t>множин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Незмінні</a:t>
            </a:r>
            <a:r>
              <a:rPr lang="ru-RU" sz="2200" b="1" dirty="0"/>
              <a:t> </a:t>
            </a:r>
            <a:r>
              <a:rPr lang="ru-RU" sz="2200" b="1" dirty="0" err="1" smtClean="0"/>
              <a:t>множини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957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081401"/>
            <a:ext cx="9042400" cy="3684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err="1"/>
              <a:t>множинами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4685" y="1111260"/>
            <a:ext cx="48581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/>
              <a:t>3. </a:t>
            </a:r>
            <a:r>
              <a:rPr lang="ru-RU" sz="2200" b="1" dirty="0" err="1" smtClean="0"/>
              <a:t>Додавання</a:t>
            </a:r>
            <a:r>
              <a:rPr lang="ru-RU" sz="2200" b="1" dirty="0" smtClean="0"/>
              <a:t> </a:t>
            </a:r>
            <a:r>
              <a:rPr lang="ru-RU" sz="2200" b="1" dirty="0"/>
              <a:t>та </a:t>
            </a:r>
            <a:r>
              <a:rPr lang="ru-RU" sz="2200" b="1" dirty="0" err="1"/>
              <a:t>видалення</a:t>
            </a:r>
            <a:r>
              <a:rPr lang="ru-RU" sz="2200" b="1" dirty="0"/>
              <a:t> </a:t>
            </a:r>
            <a:r>
              <a:rPr lang="ru-RU" sz="2200" b="1" dirty="0" err="1"/>
              <a:t>елементів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2718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423"/>
            <a:ext cx="9144000" cy="377250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множин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94514"/>
            <a:ext cx="9144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Задача3</a:t>
            </a:r>
            <a:r>
              <a:rPr lang="ru-RU" sz="2100" dirty="0" smtClean="0"/>
              <a:t>. Слова </a:t>
            </a:r>
            <a:r>
              <a:rPr lang="ru-RU" sz="2100" dirty="0"/>
              <a:t>у рядку </a:t>
            </a:r>
            <a:r>
              <a:rPr lang="ru-RU" sz="2100" dirty="0" err="1"/>
              <a:t>розділяються</a:t>
            </a:r>
            <a:r>
              <a:rPr lang="ru-RU" sz="2100" dirty="0"/>
              <a:t> одним </a:t>
            </a:r>
            <a:r>
              <a:rPr lang="ru-RU" sz="2100" dirty="0" err="1"/>
              <a:t>або</a:t>
            </a:r>
            <a:r>
              <a:rPr lang="ru-RU" sz="2100" dirty="0"/>
              <a:t> </a:t>
            </a:r>
            <a:r>
              <a:rPr lang="ru-RU" sz="2100" dirty="0" err="1" smtClean="0"/>
              <a:t>декількома</a:t>
            </a:r>
            <a:r>
              <a:rPr lang="ru-RU" sz="2100" dirty="0" smtClean="0"/>
              <a:t> пропусками</a:t>
            </a:r>
            <a:r>
              <a:rPr lang="ru-RU" sz="2100" dirty="0"/>
              <a:t>. </a:t>
            </a:r>
            <a:r>
              <a:rPr lang="ru-RU" sz="2100" dirty="0" err="1"/>
              <a:t>Визначити</a:t>
            </a:r>
            <a:r>
              <a:rPr lang="ru-RU" sz="2100" dirty="0"/>
              <a:t> </a:t>
            </a:r>
            <a:r>
              <a:rPr lang="ru-RU" sz="2100" dirty="0" err="1"/>
              <a:t>кількість</a:t>
            </a:r>
            <a:r>
              <a:rPr lang="ru-RU" sz="2100" dirty="0"/>
              <a:t> </a:t>
            </a:r>
            <a:r>
              <a:rPr lang="ru-RU" sz="2100" dirty="0" err="1"/>
              <a:t>входжень</a:t>
            </a:r>
            <a:r>
              <a:rPr lang="ru-RU" sz="2100" dirty="0"/>
              <a:t> кожного слова до рядка</a:t>
            </a:r>
            <a:r>
              <a:rPr lang="ru-RU" sz="2100" dirty="0" smtClean="0"/>
              <a:t>.</a:t>
            </a:r>
          </a:p>
          <a:p>
            <a:r>
              <a:rPr lang="ru-RU" sz="2100" b="1" i="1" dirty="0" err="1"/>
              <a:t>Розв’язок</a:t>
            </a:r>
            <a:r>
              <a:rPr lang="ru-RU" sz="2100" b="1" dirty="0"/>
              <a:t>. </a:t>
            </a:r>
            <a:r>
              <a:rPr lang="ru-RU" sz="2100" dirty="0" err="1" smtClean="0"/>
              <a:t>Побудуємо</a:t>
            </a:r>
            <a:r>
              <a:rPr lang="ru-RU" sz="2100" dirty="0" smtClean="0"/>
              <a:t> </a:t>
            </a:r>
            <a:r>
              <a:rPr lang="ru-RU" sz="2100" dirty="0"/>
              <a:t>словник,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містить</a:t>
            </a:r>
            <a:r>
              <a:rPr lang="ru-RU" sz="2100" dirty="0"/>
              <a:t> слова у </a:t>
            </a:r>
            <a:r>
              <a:rPr lang="ru-RU" sz="2100" dirty="0" err="1" smtClean="0"/>
              <a:t>якості</a:t>
            </a:r>
            <a:r>
              <a:rPr lang="ru-RU" sz="2100" dirty="0" smtClean="0"/>
              <a:t> </a:t>
            </a:r>
            <a:r>
              <a:rPr lang="ru-RU" sz="2100" dirty="0" err="1" smtClean="0"/>
              <a:t>ключів</a:t>
            </a:r>
            <a:r>
              <a:rPr lang="ru-RU" sz="2100" dirty="0" smtClean="0"/>
              <a:t> </a:t>
            </a:r>
            <a:r>
              <a:rPr lang="ru-RU" sz="2100" dirty="0"/>
              <a:t>та </a:t>
            </a:r>
            <a:r>
              <a:rPr lang="ru-RU" sz="2100" dirty="0" err="1" smtClean="0"/>
              <a:t>кількість</a:t>
            </a:r>
            <a:r>
              <a:rPr lang="ru-RU" sz="2100" dirty="0" smtClean="0"/>
              <a:t> </a:t>
            </a:r>
            <a:r>
              <a:rPr lang="ru-RU" sz="2100" dirty="0" err="1" smtClean="0"/>
              <a:t>входжень</a:t>
            </a:r>
            <a:r>
              <a:rPr lang="ru-RU" sz="2100" dirty="0" smtClean="0"/>
              <a:t> </a:t>
            </a:r>
            <a:r>
              <a:rPr lang="ru-RU" sz="2100" dirty="0"/>
              <a:t>як </a:t>
            </a:r>
            <a:r>
              <a:rPr lang="ru-RU" sz="2100" dirty="0" err="1"/>
              <a:t>значення</a:t>
            </a:r>
            <a:r>
              <a:rPr lang="ru-RU" sz="2100" dirty="0"/>
              <a:t>. </a:t>
            </a:r>
            <a:r>
              <a:rPr lang="ru-RU" sz="2100" dirty="0" err="1"/>
              <a:t>Щоб</a:t>
            </a:r>
            <a:r>
              <a:rPr lang="ru-RU" sz="2100" dirty="0"/>
              <a:t> не </a:t>
            </a:r>
            <a:r>
              <a:rPr lang="ru-RU" sz="2100" dirty="0" err="1"/>
              <a:t>перевіряти</a:t>
            </a:r>
            <a:r>
              <a:rPr lang="ru-RU" sz="2100" dirty="0"/>
              <a:t>, </a:t>
            </a:r>
            <a:r>
              <a:rPr lang="ru-RU" sz="2100" dirty="0" err="1"/>
              <a:t>чи</a:t>
            </a:r>
            <a:r>
              <a:rPr lang="ru-RU" sz="2100" dirty="0"/>
              <a:t> </a:t>
            </a:r>
            <a:r>
              <a:rPr lang="ru-RU" sz="2100" dirty="0" err="1"/>
              <a:t>міститься</a:t>
            </a:r>
            <a:r>
              <a:rPr lang="ru-RU" sz="2100" dirty="0"/>
              <a:t> </a:t>
            </a:r>
            <a:r>
              <a:rPr lang="ru-RU" sz="2100" dirty="0" err="1" smtClean="0"/>
              <a:t>вже</a:t>
            </a:r>
            <a:r>
              <a:rPr lang="ru-RU" sz="2100" dirty="0" smtClean="0"/>
              <a:t> слово </a:t>
            </a:r>
            <a:r>
              <a:rPr lang="ru-RU" sz="2100" dirty="0"/>
              <a:t>в словнику, </a:t>
            </a:r>
            <a:r>
              <a:rPr lang="ru-RU" sz="2100" dirty="0" err="1"/>
              <a:t>побудуємо</a:t>
            </a:r>
            <a:r>
              <a:rPr lang="ru-RU" sz="2100" dirty="0"/>
              <a:t> </a:t>
            </a:r>
            <a:r>
              <a:rPr lang="ru-RU" sz="2100" dirty="0" err="1"/>
              <a:t>множину</a:t>
            </a:r>
            <a:r>
              <a:rPr lang="ru-RU" sz="2100" dirty="0"/>
              <a:t> </a:t>
            </a:r>
            <a:r>
              <a:rPr lang="ru-RU" sz="2100" dirty="0" err="1"/>
              <a:t>слів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містяться</a:t>
            </a:r>
            <a:r>
              <a:rPr lang="ru-RU" sz="2100" dirty="0"/>
              <a:t> у </a:t>
            </a:r>
            <a:r>
              <a:rPr lang="ru-RU" sz="2100" dirty="0" err="1" smtClean="0"/>
              <a:t>тексті</a:t>
            </a:r>
            <a:r>
              <a:rPr lang="ru-RU" sz="2100" dirty="0" smtClean="0"/>
              <a:t>.</a:t>
            </a:r>
            <a:endParaRPr lang="ru-RU" sz="21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4973637"/>
            <a:ext cx="3759200" cy="99536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813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9098" y="107434"/>
            <a:ext cx="399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Незмінні</a:t>
            </a:r>
            <a:r>
              <a:rPr lang="ru-RU" sz="3600" b="1" dirty="0"/>
              <a:t> </a:t>
            </a:r>
            <a:r>
              <a:rPr lang="ru-RU" sz="3600" b="1" dirty="0" err="1"/>
              <a:t>множини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89844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Окрім</a:t>
            </a:r>
            <a:r>
              <a:rPr lang="ru-RU" sz="2200" dirty="0"/>
              <a:t> </a:t>
            </a:r>
            <a:r>
              <a:rPr lang="ru-RU" sz="2200" dirty="0" err="1"/>
              <a:t>звичайних</a:t>
            </a:r>
            <a:r>
              <a:rPr lang="ru-RU" sz="2200" dirty="0"/>
              <a:t> </a:t>
            </a:r>
            <a:r>
              <a:rPr lang="ru-RU" sz="2200" dirty="0" err="1"/>
              <a:t>множин</a:t>
            </a:r>
            <a:r>
              <a:rPr lang="ru-RU" sz="2200" dirty="0"/>
              <a:t>, у </a:t>
            </a:r>
            <a:r>
              <a:rPr lang="en-GB" sz="2200" dirty="0"/>
              <a:t>Python </a:t>
            </a:r>
            <a:r>
              <a:rPr lang="ru-RU" sz="2200" dirty="0" err="1"/>
              <a:t>існують</a:t>
            </a:r>
            <a:r>
              <a:rPr lang="ru-RU" sz="2200" dirty="0"/>
              <a:t> </a:t>
            </a:r>
            <a:r>
              <a:rPr lang="ru-RU" sz="2200" dirty="0" err="1"/>
              <a:t>захищені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змін</a:t>
            </a:r>
            <a:r>
              <a:rPr lang="ru-RU" sz="2200" dirty="0"/>
              <a:t> </a:t>
            </a:r>
            <a:r>
              <a:rPr lang="ru-RU" sz="2200" dirty="0" err="1" smtClean="0"/>
              <a:t>множини</a:t>
            </a:r>
            <a:r>
              <a:rPr lang="ru-RU" sz="2200" dirty="0" smtClean="0"/>
              <a:t> (</a:t>
            </a:r>
            <a:r>
              <a:rPr lang="ru-RU" sz="2200" dirty="0" err="1" smtClean="0"/>
              <a:t>незмінні</a:t>
            </a:r>
            <a:r>
              <a:rPr lang="ru-RU" sz="2200" dirty="0" smtClean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) </a:t>
            </a:r>
            <a:r>
              <a:rPr lang="en-GB" sz="2200" dirty="0" err="1">
                <a:solidFill>
                  <a:srgbClr val="0000CC"/>
                </a:solidFill>
              </a:rPr>
              <a:t>frozenset</a:t>
            </a:r>
            <a:r>
              <a:rPr lang="en-GB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Незмінні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en-GB" sz="2200" dirty="0" err="1">
                <a:solidFill>
                  <a:srgbClr val="0000CC"/>
                </a:solidFill>
              </a:rPr>
              <a:t>frozenset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належать до типу </a:t>
            </a:r>
            <a:r>
              <a:rPr lang="en-GB" sz="2200" dirty="0" smtClean="0">
                <a:solidFill>
                  <a:srgbClr val="0000CC"/>
                </a:solidFill>
              </a:rPr>
              <a:t>immutable</a:t>
            </a:r>
            <a:r>
              <a:rPr lang="ru-RU" sz="2200" dirty="0" smtClean="0"/>
              <a:t>: </a:t>
            </a:r>
            <a:r>
              <a:rPr lang="ru-RU" sz="2200" dirty="0"/>
              <a:t>над </a:t>
            </a:r>
            <a:r>
              <a:rPr lang="ru-RU" sz="2200" dirty="0" err="1"/>
              <a:t>незмінними</a:t>
            </a:r>
            <a:r>
              <a:rPr lang="ru-RU" sz="2200" dirty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проводити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і </a:t>
            </a:r>
            <a:r>
              <a:rPr lang="ru-RU" sz="2200" dirty="0" smtClean="0"/>
              <a:t>над </a:t>
            </a:r>
            <a:r>
              <a:rPr lang="ru-RU" sz="2200" dirty="0" err="1" smtClean="0"/>
              <a:t>звичайними</a:t>
            </a:r>
            <a:r>
              <a:rPr lang="ru-RU" sz="2200" dirty="0" smtClean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не </a:t>
            </a:r>
            <a:r>
              <a:rPr lang="ru-RU" sz="2200" dirty="0" err="1"/>
              <a:t>змінюють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200" dirty="0" err="1" smtClean="0">
                <a:solidFill>
                  <a:srgbClr val="0000CC"/>
                </a:solidFill>
              </a:rPr>
              <a:t>frozenset</a:t>
            </a:r>
            <a:r>
              <a:rPr lang="en-GB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</a:t>
            </a:r>
            <a:r>
              <a:rPr lang="ru-RU" sz="2200" dirty="0" err="1" smtClean="0"/>
              <a:t>тоді</a:t>
            </a:r>
            <a:r>
              <a:rPr lang="ru-RU" sz="2200" dirty="0" smtClean="0"/>
              <a:t>, коли </a:t>
            </a:r>
            <a:r>
              <a:rPr lang="ru-RU" sz="2200" dirty="0" err="1"/>
              <a:t>множина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створення</a:t>
            </a:r>
            <a:r>
              <a:rPr lang="ru-RU" sz="2200" dirty="0"/>
              <a:t> не </a:t>
            </a:r>
            <a:r>
              <a:rPr lang="ru-RU" sz="2200" dirty="0" err="1"/>
              <a:t>змінюється</a:t>
            </a:r>
            <a:r>
              <a:rPr lang="ru-RU" sz="2200" dirty="0"/>
              <a:t> і </a:t>
            </a:r>
            <a:r>
              <a:rPr lang="ru-RU" sz="2200" dirty="0" err="1"/>
              <a:t>потрібна</a:t>
            </a:r>
            <a:r>
              <a:rPr lang="ru-RU" sz="2200" dirty="0"/>
              <a:t> </a:t>
            </a:r>
            <a:r>
              <a:rPr lang="ru-RU" sz="2200" dirty="0" err="1"/>
              <a:t>більша</a:t>
            </a:r>
            <a:r>
              <a:rPr lang="ru-RU" sz="2200" dirty="0"/>
              <a:t> </a:t>
            </a:r>
            <a:r>
              <a:rPr lang="ru-RU" sz="2200" dirty="0" err="1"/>
              <a:t>швидкодія</a:t>
            </a:r>
            <a:r>
              <a:rPr lang="ru-RU" sz="2200" dirty="0"/>
              <a:t> </a:t>
            </a:r>
            <a:r>
              <a:rPr lang="ru-RU" sz="2200" dirty="0" smtClean="0"/>
              <a:t>у </a:t>
            </a:r>
            <a:r>
              <a:rPr lang="ru-RU" sz="2200" dirty="0" err="1" smtClean="0"/>
              <a:t>порівнянні</a:t>
            </a:r>
            <a:r>
              <a:rPr lang="ru-RU" sz="2200" dirty="0" smtClean="0"/>
              <a:t> </a:t>
            </a:r>
            <a:r>
              <a:rPr lang="ru-RU" sz="2200" dirty="0"/>
              <a:t>з </a:t>
            </a:r>
            <a:r>
              <a:rPr lang="ru-RU" sz="2200" dirty="0" err="1"/>
              <a:t>використанням</a:t>
            </a:r>
            <a:r>
              <a:rPr lang="ru-RU" sz="2200" dirty="0"/>
              <a:t> </a:t>
            </a:r>
            <a:r>
              <a:rPr lang="ru-RU" sz="2200" dirty="0" err="1"/>
              <a:t>звичайних</a:t>
            </a:r>
            <a:r>
              <a:rPr lang="ru-RU" sz="2200" dirty="0"/>
              <a:t> </a:t>
            </a:r>
            <a:r>
              <a:rPr lang="ru-RU" sz="2200" dirty="0" err="1"/>
              <a:t>множин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Створюються</a:t>
            </a:r>
            <a:r>
              <a:rPr lang="ru-RU" sz="2200" dirty="0"/>
              <a:t> </a:t>
            </a:r>
            <a:r>
              <a:rPr lang="ru-RU" sz="2200" dirty="0" err="1"/>
              <a:t>незмінні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перетворенням</a:t>
            </a:r>
            <a:r>
              <a:rPr lang="ru-RU" sz="2200" dirty="0"/>
              <a:t> будь-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колекції</a:t>
            </a:r>
            <a:r>
              <a:rPr lang="ru-RU" sz="2200" dirty="0"/>
              <a:t> </a:t>
            </a:r>
            <a:r>
              <a:rPr lang="ru-RU" sz="2200" dirty="0" smtClean="0"/>
              <a:t>за </a:t>
            </a:r>
            <a:r>
              <a:rPr lang="ru-RU" sz="2200" dirty="0" err="1" smtClean="0"/>
              <a:t>допомогою</a:t>
            </a:r>
            <a:r>
              <a:rPr lang="ru-RU" sz="2200" dirty="0" smtClean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 </a:t>
            </a:r>
            <a:r>
              <a:rPr lang="en-GB" sz="2200" dirty="0" err="1">
                <a:solidFill>
                  <a:srgbClr val="0000CC"/>
                </a:solidFill>
              </a:rPr>
              <a:t>frozenset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1575" y="4628634"/>
            <a:ext cx="3863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33333"/>
                </a:solidFill>
                <a:latin typeface="Courier New" panose="02070309020205020404" pitchFamily="49" charset="0"/>
              </a:rPr>
              <a:t>M = </a:t>
            </a:r>
            <a:r>
              <a:rPr lang="de-DE" dirty="0" err="1">
                <a:solidFill>
                  <a:srgbClr val="000081"/>
                </a:solidFill>
                <a:latin typeface="Courier New" panose="02070309020205020404" pitchFamily="49" charset="0"/>
              </a:rPr>
              <a:t>frozenset</a:t>
            </a:r>
            <a:r>
              <a:rPr lang="de-DE" b="1" dirty="0">
                <a:solidFill>
                  <a:srgbClr val="333333"/>
                </a:solidFill>
                <a:latin typeface="Courier New,Bold"/>
              </a:rPr>
              <a:t>({</a:t>
            </a:r>
            <a:r>
              <a:rPr lang="de-DE" b="1" dirty="0">
                <a:solidFill>
                  <a:srgbClr val="FF0000"/>
                </a:solidFill>
                <a:latin typeface="Courier New,Bold"/>
              </a:rPr>
              <a:t>1</a:t>
            </a:r>
            <a:r>
              <a:rPr lang="de-DE" b="1" dirty="0">
                <a:solidFill>
                  <a:srgbClr val="0000FF"/>
                </a:solidFill>
                <a:latin typeface="Courier New,Bold"/>
              </a:rPr>
              <a:t>, </a:t>
            </a:r>
            <a:r>
              <a:rPr lang="de-DE" b="1" dirty="0">
                <a:solidFill>
                  <a:srgbClr val="FF0000"/>
                </a:solidFill>
                <a:latin typeface="Courier New,Bold"/>
              </a:rPr>
              <a:t>2</a:t>
            </a:r>
            <a:r>
              <a:rPr lang="de-DE" b="1" dirty="0">
                <a:solidFill>
                  <a:srgbClr val="0000FF"/>
                </a:solidFill>
                <a:latin typeface="Courier New,Bold"/>
              </a:rPr>
              <a:t>, </a:t>
            </a:r>
            <a:r>
              <a:rPr lang="de-DE" b="1" dirty="0">
                <a:solidFill>
                  <a:srgbClr val="FF0000"/>
                </a:solidFill>
                <a:latin typeface="Courier New,Bold"/>
              </a:rPr>
              <a:t>3</a:t>
            </a:r>
            <a:r>
              <a:rPr lang="de-DE" b="1" dirty="0">
                <a:solidFill>
                  <a:srgbClr val="333333"/>
                </a:solidFill>
                <a:latin typeface="Courier New,Bold"/>
              </a:rPr>
              <a:t>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800" y="1128236"/>
            <a:ext cx="8966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frozenset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фігурувати</a:t>
            </a:r>
            <a:r>
              <a:rPr lang="ru-RU" sz="2200" dirty="0"/>
              <a:t> у </a:t>
            </a:r>
            <a:r>
              <a:rPr lang="ru-RU" sz="2200" dirty="0" err="1"/>
              <a:t>виразах</a:t>
            </a:r>
            <a:r>
              <a:rPr lang="ru-RU" sz="2200" dirty="0"/>
              <a:t> разом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звичайними</a:t>
            </a:r>
            <a:r>
              <a:rPr lang="ru-RU" sz="2200" dirty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.</a:t>
            </a:r>
          </a:p>
          <a:p>
            <a:r>
              <a:rPr lang="ru-RU" sz="2200" dirty="0"/>
              <a:t>При </a:t>
            </a:r>
            <a:r>
              <a:rPr lang="ru-RU" sz="2200" dirty="0" err="1"/>
              <a:t>цьому</a:t>
            </a:r>
            <a:r>
              <a:rPr lang="ru-RU" sz="2200" dirty="0"/>
              <a:t> результат </a:t>
            </a:r>
            <a:r>
              <a:rPr lang="ru-RU" sz="2200" dirty="0" err="1"/>
              <a:t>виразу</a:t>
            </a:r>
            <a:r>
              <a:rPr lang="ru-RU" sz="2200" dirty="0"/>
              <a:t> буде того типу, до 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err="1"/>
              <a:t>належить</a:t>
            </a:r>
            <a:r>
              <a:rPr lang="ru-RU" sz="2200" dirty="0"/>
              <a:t> перший</a:t>
            </a:r>
          </a:p>
          <a:p>
            <a:r>
              <a:rPr lang="ru-RU" sz="2200" dirty="0"/>
              <a:t>операнд </a:t>
            </a:r>
            <a:r>
              <a:rPr lang="ru-RU" sz="2200" dirty="0" err="1"/>
              <a:t>операції</a:t>
            </a:r>
            <a:r>
              <a:rPr lang="ru-RU" sz="2200" dirty="0"/>
              <a:t> (</a:t>
            </a:r>
            <a:r>
              <a:rPr lang="ru-RU" sz="2200" b="1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frozenset</a:t>
            </a:r>
            <a:r>
              <a:rPr lang="ru-RU" sz="2200" dirty="0"/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27200" y="2511336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&gt;&gt;&gt; M = </a:t>
            </a:r>
            <a:r>
              <a:rPr lang="pt-BR" sz="2200" dirty="0">
                <a:solidFill>
                  <a:srgbClr val="0000CC"/>
                </a:solidFill>
              </a:rPr>
              <a:t>frozenset</a:t>
            </a:r>
            <a:r>
              <a:rPr lang="pt-BR" sz="2200" dirty="0"/>
              <a:t>({</a:t>
            </a:r>
            <a:r>
              <a:rPr lang="pt-BR" sz="2200" dirty="0">
                <a:solidFill>
                  <a:srgbClr val="C00000"/>
                </a:solidFill>
              </a:rPr>
              <a:t>1, 2, 3</a:t>
            </a:r>
            <a:r>
              <a:rPr lang="pt-BR" sz="2200" dirty="0"/>
              <a:t>})</a:t>
            </a:r>
          </a:p>
          <a:p>
            <a:r>
              <a:rPr lang="pt-BR" sz="2200" dirty="0"/>
              <a:t>&gt;&gt;&gt; N = {</a:t>
            </a:r>
            <a:r>
              <a:rPr lang="pt-BR" sz="2200" dirty="0">
                <a:solidFill>
                  <a:srgbClr val="C00000"/>
                </a:solidFill>
              </a:rPr>
              <a:t>1, 3, 2</a:t>
            </a:r>
            <a:r>
              <a:rPr lang="pt-BR" sz="2200" dirty="0"/>
              <a:t>}</a:t>
            </a:r>
          </a:p>
          <a:p>
            <a:r>
              <a:rPr lang="pt-BR" sz="2200" dirty="0"/>
              <a:t>&gt;&gt;&gt; M == N</a:t>
            </a:r>
          </a:p>
          <a:p>
            <a:r>
              <a:rPr lang="pt-BR" sz="2200" dirty="0">
                <a:solidFill>
                  <a:srgbClr val="C00000"/>
                </a:solidFill>
              </a:rPr>
              <a:t>True</a:t>
            </a:r>
            <a:endParaRPr lang="ru-RU" sz="22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9098" y="107434"/>
            <a:ext cx="399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Незмінні</a:t>
            </a:r>
            <a:r>
              <a:rPr lang="ru-RU" sz="3600" b="1" dirty="0"/>
              <a:t> </a:t>
            </a:r>
            <a:r>
              <a:rPr lang="ru-RU" sz="3600" b="1" dirty="0" err="1"/>
              <a:t>множини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273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6838" y="-88617"/>
            <a:ext cx="1366838" cy="1079500"/>
          </a:xfrm>
          <a:prstGeom prst="rect">
            <a:avLst/>
          </a:prstGeom>
          <a:noFill/>
        </p:spPr>
      </p:pic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000" y="1320800"/>
            <a:ext cx="863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 Створити список, що містить дані про студентів, навчальні заклади та їх успішність. Перетворити список у словник та доповнити словник даними про місце роботи студента</a:t>
            </a:r>
          </a:p>
          <a:p>
            <a:r>
              <a:rPr lang="uk-UA" dirty="0" smtClean="0"/>
              <a:t>2. Створити словник, що містить дані про міста та кількість населення. Визначити місто з найбільшою кількістю населення.</a:t>
            </a:r>
          </a:p>
          <a:p>
            <a:r>
              <a:rPr lang="uk-UA" dirty="0" smtClean="0"/>
              <a:t>3. Створити словник з даними про концерти, дату їх проведення та середню вартість квитків. Вивести у вигляді таблиці дані про концерти, які відбудуться в заданий з клавіатури період (від одної дати до іншої включно)  </a:t>
            </a:r>
          </a:p>
          <a:p>
            <a:r>
              <a:rPr lang="uk-UA" dirty="0" smtClean="0"/>
              <a:t>4. Створити словник з даними про погоду (дата, температура, наявність опадів). Визначити дату з найкращими погодними умовами</a:t>
            </a:r>
          </a:p>
          <a:p>
            <a:r>
              <a:rPr lang="uk-UA" dirty="0" smtClean="0"/>
              <a:t>5. Згенерувати список чисел. Визначити кількість різних чисел в </a:t>
            </a:r>
            <a:r>
              <a:rPr lang="uk-UA" dirty="0" err="1" smtClean="0"/>
              <a:t>згенерованому</a:t>
            </a:r>
            <a:r>
              <a:rPr lang="uk-UA" dirty="0" smtClean="0"/>
              <a:t> списку</a:t>
            </a:r>
          </a:p>
          <a:p>
            <a:r>
              <a:rPr lang="uk-UA" dirty="0" smtClean="0"/>
              <a:t>6. </a:t>
            </a:r>
            <a:r>
              <a:rPr lang="ru-RU" dirty="0" err="1" smtClean="0"/>
              <a:t>Введені</a:t>
            </a:r>
            <a:r>
              <a:rPr lang="ru-RU" dirty="0" smtClean="0"/>
              <a:t> два </a:t>
            </a:r>
            <a:r>
              <a:rPr lang="ru-RU" dirty="0"/>
              <a:t>списки чисел. </a:t>
            </a:r>
            <a:r>
              <a:rPr lang="ru-RU" dirty="0" err="1"/>
              <a:t>Знайдіть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числа,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входять</a:t>
            </a:r>
            <a:r>
              <a:rPr lang="ru-RU" dirty="0"/>
              <a:t> як в перший, так і в </a:t>
            </a:r>
            <a:r>
              <a:rPr lang="ru-RU" dirty="0" err="1"/>
              <a:t>другій</a:t>
            </a:r>
            <a:r>
              <a:rPr lang="ru-RU" dirty="0"/>
              <a:t> список і </a:t>
            </a:r>
            <a:r>
              <a:rPr lang="ru-RU" dirty="0" err="1"/>
              <a:t>виведіть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в порядку </a:t>
            </a:r>
            <a:r>
              <a:rPr lang="ru-RU" dirty="0" err="1" smtClean="0"/>
              <a:t>зростання</a:t>
            </a:r>
            <a:r>
              <a:rPr lang="ru-RU" dirty="0" smtClean="0"/>
              <a:t>.</a:t>
            </a:r>
          </a:p>
          <a:p>
            <a:r>
              <a:rPr lang="uk-UA" dirty="0" smtClean="0"/>
              <a:t>7. </a:t>
            </a:r>
            <a:r>
              <a:rPr lang="ru-RU" dirty="0"/>
              <a:t>Задано </a:t>
            </a:r>
            <a:r>
              <a:rPr lang="ru-RU" dirty="0" err="1"/>
              <a:t>множини</a:t>
            </a:r>
            <a:r>
              <a:rPr lang="ru-RU" dirty="0"/>
              <a:t> А та В,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складаються</a:t>
            </a:r>
            <a:r>
              <a:rPr lang="ru-RU" dirty="0"/>
              <a:t> з </a:t>
            </a:r>
            <a:r>
              <a:rPr lang="ru-RU" dirty="0" err="1"/>
              <a:t>двоцифрових</a:t>
            </a:r>
            <a:r>
              <a:rPr lang="ru-RU" dirty="0"/>
              <a:t> чисел. </a:t>
            </a:r>
            <a:r>
              <a:rPr lang="ru-RU" dirty="0" err="1"/>
              <a:t>Знайти</a:t>
            </a:r>
            <a:r>
              <a:rPr lang="ru-RU" dirty="0"/>
              <a:t> суму тих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входять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би</a:t>
            </a:r>
            <a:r>
              <a:rPr lang="ru-RU" dirty="0"/>
              <a:t> в одну з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множин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8. Дано </a:t>
            </a:r>
            <a:r>
              <a:rPr lang="ru-RU" dirty="0"/>
              <a:t>два слова,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складаються</a:t>
            </a:r>
            <a:r>
              <a:rPr lang="ru-RU" dirty="0"/>
              <a:t> з </a:t>
            </a:r>
            <a:r>
              <a:rPr lang="ru-RU" dirty="0" err="1"/>
              <a:t>малих</a:t>
            </a:r>
            <a:r>
              <a:rPr lang="ru-RU" dirty="0"/>
              <a:t> </a:t>
            </a:r>
            <a:r>
              <a:rPr lang="ru-RU" dirty="0" err="1"/>
              <a:t>латинських</a:t>
            </a:r>
            <a:r>
              <a:rPr lang="ru-RU" dirty="0"/>
              <a:t> </a:t>
            </a:r>
            <a:r>
              <a:rPr lang="ru-RU" dirty="0" err="1"/>
              <a:t>літер</a:t>
            </a:r>
            <a:r>
              <a:rPr lang="ru-RU" dirty="0"/>
              <a:t>. </a:t>
            </a:r>
            <a:r>
              <a:rPr lang="ru-RU" dirty="0" err="1"/>
              <a:t>Вивести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літери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входять</a:t>
            </a:r>
            <a:r>
              <a:rPr lang="ru-RU" dirty="0"/>
              <a:t> в </a:t>
            </a:r>
            <a:r>
              <a:rPr lang="ru-RU" dirty="0" err="1"/>
              <a:t>жодне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6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895"/>
            <a:ext cx="9144000" cy="26631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rgbClr val="0000CC"/>
                </a:solidFill>
              </a:rPr>
              <a:t>Іноді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кращі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програми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створюються</a:t>
            </a:r>
            <a:r>
              <a:rPr lang="ru-RU" sz="3200" b="1" dirty="0">
                <a:solidFill>
                  <a:srgbClr val="0000CC"/>
                </a:solidFill>
              </a:rPr>
              <a:t> на </a:t>
            </a:r>
            <a:r>
              <a:rPr lang="ru-RU" sz="3200" b="1" dirty="0" err="1">
                <a:solidFill>
                  <a:srgbClr val="0000CC"/>
                </a:solidFill>
              </a:rPr>
              <a:t>папірці</a:t>
            </a:r>
            <a:r>
              <a:rPr lang="ru-RU" sz="3200" b="1" dirty="0">
                <a:solidFill>
                  <a:srgbClr val="0000CC"/>
                </a:solidFill>
              </a:rPr>
              <a:t>. </a:t>
            </a:r>
            <a:r>
              <a:rPr lang="ru-RU" sz="3200" b="1" dirty="0" smtClean="0">
                <a:solidFill>
                  <a:srgbClr val="0000CC"/>
                </a:solidFill>
              </a:rPr>
              <a:t>	</a:t>
            </a:r>
            <a:r>
              <a:rPr lang="ru-RU" sz="3200" b="1" dirty="0" err="1" smtClean="0">
                <a:solidFill>
                  <a:srgbClr val="0000CC"/>
                </a:solidFill>
              </a:rPr>
              <a:t>Запрограмувати</a:t>
            </a:r>
            <a:r>
              <a:rPr lang="ru-RU" sz="3200" b="1" dirty="0" smtClean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їх</a:t>
            </a:r>
            <a:r>
              <a:rPr lang="ru-RU" sz="3200" b="1" dirty="0">
                <a:solidFill>
                  <a:srgbClr val="0000CC"/>
                </a:solidFill>
              </a:rPr>
              <a:t> - </a:t>
            </a:r>
            <a:r>
              <a:rPr lang="ru-RU" sz="3200" b="1" dirty="0" err="1">
                <a:solidFill>
                  <a:srgbClr val="0000CC"/>
                </a:solidFill>
              </a:rPr>
              <a:t>другорядна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річ</a:t>
            </a:r>
            <a:r>
              <a:rPr lang="ru-RU" sz="3200" dirty="0" smtClean="0"/>
              <a:t>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				</a:t>
            </a:r>
            <a:r>
              <a:rPr lang="ru-RU" sz="3200" i="1" dirty="0" err="1" smtClean="0">
                <a:solidFill>
                  <a:srgbClr val="FF0000"/>
                </a:solidFill>
              </a:rPr>
              <a:t>Max</a:t>
            </a:r>
            <a:r>
              <a:rPr lang="ru-RU" sz="3200" i="1" dirty="0" smtClean="0">
                <a:solidFill>
                  <a:srgbClr val="FF0000"/>
                </a:solidFill>
              </a:rPr>
              <a:t> </a:t>
            </a:r>
            <a:r>
              <a:rPr lang="ru-RU" sz="3200" i="1" dirty="0" err="1">
                <a:solidFill>
                  <a:srgbClr val="FF0000"/>
                </a:solidFill>
              </a:rPr>
              <a:t>Kanat-Alexander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74" y="2806700"/>
            <a:ext cx="5509252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3700" y="1454835"/>
            <a:ext cx="840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https://www.ibm.com/developerworks/ru/library/l-python_part_4/index.html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словників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550" y="1875602"/>
            <a:ext cx="91439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Ключем</a:t>
            </a:r>
            <a:r>
              <a:rPr lang="ru-RU" sz="2200" dirty="0" smtClean="0"/>
              <a:t> </a:t>
            </a:r>
            <a:r>
              <a:rPr lang="ru-RU" sz="2200" dirty="0"/>
              <a:t>словника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/>
              <a:t>об'єкт</a:t>
            </a:r>
            <a:r>
              <a:rPr lang="ru-RU" sz="2200" dirty="0"/>
              <a:t> </a:t>
            </a:r>
            <a:r>
              <a:rPr lang="ru-RU" sz="2200" dirty="0" err="1"/>
              <a:t>незмінюваного</a:t>
            </a:r>
            <a:r>
              <a:rPr lang="ru-RU" sz="2200" dirty="0"/>
              <a:t> типу (число, </a:t>
            </a:r>
            <a:r>
              <a:rPr lang="ru-RU" sz="2200" dirty="0" smtClean="0"/>
              <a:t>рядок, кортеж</a:t>
            </a:r>
            <a:r>
              <a:rPr lang="ru-RU" sz="2200" dirty="0"/>
              <a:t>),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smtClean="0"/>
              <a:t>однозначно </a:t>
            </a:r>
            <a:r>
              <a:rPr lang="ru-RU" sz="2200" dirty="0" err="1"/>
              <a:t>звернутися</a:t>
            </a:r>
            <a:r>
              <a:rPr lang="ru-RU" sz="2200" dirty="0"/>
              <a:t> до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словника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Словники </a:t>
            </a:r>
            <a:r>
              <a:rPr lang="ru-RU" sz="2200" dirty="0" err="1"/>
              <a:t>називають</a:t>
            </a:r>
            <a:r>
              <a:rPr lang="ru-RU" sz="2200" dirty="0"/>
              <a:t> </a:t>
            </a:r>
            <a:r>
              <a:rPr lang="ru-RU" sz="2200" dirty="0" err="1"/>
              <a:t>асоціативними</a:t>
            </a:r>
            <a:r>
              <a:rPr lang="ru-RU" sz="2200" dirty="0"/>
              <a:t> </a:t>
            </a:r>
            <a:r>
              <a:rPr lang="ru-RU" sz="2200" dirty="0" err="1"/>
              <a:t>масивами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хеш-мапами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Словники у </a:t>
            </a:r>
            <a:r>
              <a:rPr lang="ru-RU" sz="2200" dirty="0" err="1"/>
              <a:t>Python</a:t>
            </a:r>
            <a:r>
              <a:rPr lang="ru-RU" sz="2200" dirty="0"/>
              <a:t> належать до </a:t>
            </a:r>
            <a:r>
              <a:rPr lang="ru-RU" sz="2200" b="1" dirty="0" err="1"/>
              <a:t>змінюваних</a:t>
            </a:r>
            <a:r>
              <a:rPr lang="ru-RU" sz="2200" b="1" dirty="0"/>
              <a:t> </a:t>
            </a:r>
            <a:r>
              <a:rPr lang="ru-RU" sz="2200" dirty="0"/>
              <a:t>(</a:t>
            </a:r>
            <a:r>
              <a:rPr lang="ru-RU" sz="2200" b="1" dirty="0" err="1"/>
              <a:t>mutable</a:t>
            </a:r>
            <a:r>
              <a:rPr lang="ru-RU" sz="2200" dirty="0"/>
              <a:t>) </a:t>
            </a:r>
            <a:r>
              <a:rPr lang="ru-RU" sz="2200" dirty="0" err="1"/>
              <a:t>типів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Значення</a:t>
            </a:r>
            <a:r>
              <a:rPr lang="ru-RU" sz="2200" dirty="0" smtClean="0"/>
              <a:t> словника </a:t>
            </a:r>
            <a:r>
              <a:rPr lang="ru-RU" sz="2200" dirty="0" err="1"/>
              <a:t>зберігаються</a:t>
            </a:r>
            <a:r>
              <a:rPr lang="ru-RU" sz="2200" dirty="0"/>
              <a:t> в </a:t>
            </a:r>
            <a:r>
              <a:rPr lang="ru-RU" sz="2200" dirty="0" err="1"/>
              <a:t>невідсортованому</a:t>
            </a:r>
            <a:r>
              <a:rPr lang="ru-RU" sz="2200" dirty="0"/>
              <a:t> порядку, </a:t>
            </a:r>
            <a:r>
              <a:rPr lang="ru-RU" sz="2200" dirty="0" err="1"/>
              <a:t>більш</a:t>
            </a:r>
            <a:r>
              <a:rPr lang="ru-RU" sz="2200" dirty="0"/>
              <a:t> того, </a:t>
            </a:r>
            <a:r>
              <a:rPr lang="ru-RU" sz="2200" dirty="0" err="1"/>
              <a:t>ключі</a:t>
            </a:r>
            <a:r>
              <a:rPr lang="ru-RU" sz="2200" dirty="0"/>
              <a:t> </a:t>
            </a:r>
            <a:r>
              <a:rPr lang="ru-RU" sz="2200" dirty="0" err="1" smtClean="0"/>
              <a:t>можуть</a:t>
            </a:r>
            <a:r>
              <a:rPr lang="en-US" sz="2200" dirty="0" smtClean="0"/>
              <a:t> </a:t>
            </a:r>
            <a:r>
              <a:rPr lang="ru-RU" sz="2200" dirty="0" err="1" smtClean="0"/>
              <a:t>зберігатися</a:t>
            </a:r>
            <a:r>
              <a:rPr lang="ru-RU" sz="2200" dirty="0" smtClean="0"/>
              <a:t> </a:t>
            </a:r>
            <a:r>
              <a:rPr lang="ru-RU" sz="2200" dirty="0"/>
              <a:t>не в тому порядку, в </a:t>
            </a:r>
            <a:r>
              <a:rPr lang="ru-RU" sz="2200" dirty="0" err="1"/>
              <a:t>якому</a:t>
            </a:r>
            <a:r>
              <a:rPr lang="ru-RU" sz="2200" dirty="0"/>
              <a:t> вони </a:t>
            </a:r>
            <a:r>
              <a:rPr lang="ru-RU" sz="2200" dirty="0" err="1"/>
              <a:t>додаються</a:t>
            </a:r>
            <a:r>
              <a:rPr lang="ru-RU" sz="2200" dirty="0"/>
              <a:t> до </a:t>
            </a:r>
            <a:r>
              <a:rPr lang="ru-RU" sz="2200" dirty="0" err="1"/>
              <a:t>колекції</a:t>
            </a:r>
            <a:r>
              <a:rPr lang="ru-RU" sz="22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5100" y="979856"/>
            <a:ext cx="8978900" cy="769441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Словник у </a:t>
            </a:r>
            <a:r>
              <a:rPr lang="ru-RU" sz="2200" dirty="0" err="1"/>
              <a:t>Python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невпорядкована</a:t>
            </a:r>
            <a:r>
              <a:rPr lang="ru-RU" sz="2200" dirty="0"/>
              <a:t> </a:t>
            </a:r>
            <a:r>
              <a:rPr lang="ru-RU" sz="2200" dirty="0" err="1"/>
              <a:t>колекція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</a:t>
            </a:r>
            <a:r>
              <a:rPr lang="ru-RU" sz="2200" dirty="0" err="1"/>
              <a:t>довільних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 з доступом по ключу.</a:t>
            </a:r>
          </a:p>
        </p:txBody>
      </p:sp>
    </p:spTree>
    <p:extLst>
      <p:ext uri="{BB962C8B-B14F-4D97-AF65-F5344CB8AC3E}">
        <p14:creationId xmlns:p14="http://schemas.microsoft.com/office/powerpoint/2010/main" val="3227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1046540"/>
            <a:ext cx="8864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Приклад: словник </a:t>
            </a:r>
            <a:r>
              <a:rPr lang="ru-RU" sz="2200" dirty="0" err="1">
                <a:solidFill>
                  <a:srgbClr val="008000"/>
                </a:solidFill>
              </a:rPr>
              <a:t>студентів</a:t>
            </a:r>
            <a:r>
              <a:rPr lang="ru-RU" sz="2200" dirty="0"/>
              <a:t>.</a:t>
            </a:r>
          </a:p>
          <a:p>
            <a:r>
              <a:rPr lang="ru-RU" sz="2200" dirty="0"/>
              <a:t>Ключ </a:t>
            </a:r>
            <a:r>
              <a:rPr lang="ru-RU" sz="2200" dirty="0" err="1"/>
              <a:t>має</a:t>
            </a:r>
            <a:r>
              <a:rPr lang="ru-RU" sz="2200" dirty="0"/>
              <a:t> однозначно </a:t>
            </a:r>
            <a:r>
              <a:rPr lang="ru-RU" sz="2200" dirty="0" err="1"/>
              <a:t>ідентифікувати</a:t>
            </a:r>
            <a:r>
              <a:rPr lang="ru-RU" sz="2200" dirty="0"/>
              <a:t> студента, тому у </a:t>
            </a:r>
            <a:r>
              <a:rPr lang="ru-RU" sz="2200" dirty="0" err="1"/>
              <a:t>ролі</a:t>
            </a:r>
            <a:r>
              <a:rPr lang="ru-RU" sz="2200" dirty="0"/>
              <a:t> ключа </a:t>
            </a:r>
            <a:r>
              <a:rPr lang="ru-RU" sz="2200" dirty="0" err="1" smtClean="0"/>
              <a:t>можуть</a:t>
            </a:r>
            <a:r>
              <a:rPr lang="ru-RU" sz="2200" dirty="0" smtClean="0"/>
              <a:t> бути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унікальні</a:t>
            </a:r>
            <a:r>
              <a:rPr lang="ru-RU" sz="2200" dirty="0"/>
              <a:t> для студента характеристики. </a:t>
            </a:r>
            <a:endParaRPr lang="ru-RU" sz="2200" dirty="0" smtClean="0"/>
          </a:p>
          <a:p>
            <a:r>
              <a:rPr lang="ru-RU" sz="2200" dirty="0" err="1" smtClean="0"/>
              <a:t>Наприклад</a:t>
            </a:r>
            <a:r>
              <a:rPr lang="ru-RU" sz="2200" dirty="0"/>
              <a:t>, </a:t>
            </a:r>
            <a:r>
              <a:rPr lang="ru-RU" sz="2200" dirty="0" smtClean="0"/>
              <a:t>такими характеристиками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smtClean="0"/>
              <a:t>бути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b="1" dirty="0" smtClean="0">
                <a:solidFill>
                  <a:srgbClr val="008000"/>
                </a:solidFill>
              </a:rPr>
              <a:t>номер </a:t>
            </a:r>
            <a:r>
              <a:rPr lang="ru-RU" sz="2200" b="1" dirty="0" err="1">
                <a:solidFill>
                  <a:srgbClr val="008000"/>
                </a:solidFill>
              </a:rPr>
              <a:t>студентського</a:t>
            </a:r>
            <a:r>
              <a:rPr lang="ru-RU" sz="2200" b="1" dirty="0">
                <a:solidFill>
                  <a:srgbClr val="008000"/>
                </a:solidFill>
              </a:rPr>
              <a:t> квитка </a:t>
            </a:r>
            <a:endParaRPr lang="ru-RU" sz="2200" b="1" dirty="0" smtClean="0">
              <a:solidFill>
                <a:srgbClr val="008000"/>
              </a:solidFill>
            </a:endParaRPr>
          </a:p>
          <a:p>
            <a:pPr lvl="4"/>
            <a:r>
              <a:rPr lang="ru-RU" sz="2200" dirty="0" err="1" smtClean="0">
                <a:solidFill>
                  <a:srgbClr val="008000"/>
                </a:solidFill>
              </a:rPr>
              <a:t>або</a:t>
            </a:r>
            <a:endParaRPr lang="ru-RU" sz="2200" dirty="0">
              <a:solidFill>
                <a:srgbClr val="008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b="1" dirty="0" err="1">
                <a:solidFill>
                  <a:srgbClr val="008000"/>
                </a:solidFill>
              </a:rPr>
              <a:t>ідентифікаційний</a:t>
            </a:r>
            <a:r>
              <a:rPr lang="ru-RU" sz="2200" b="1" dirty="0">
                <a:solidFill>
                  <a:srgbClr val="008000"/>
                </a:solidFill>
              </a:rPr>
              <a:t> код</a:t>
            </a:r>
            <a:r>
              <a:rPr lang="ru-RU" sz="2200" dirty="0">
                <a:solidFill>
                  <a:srgbClr val="008000"/>
                </a:solidFill>
              </a:rPr>
              <a:t>. </a:t>
            </a:r>
            <a:endParaRPr lang="ru-RU" sz="2200" dirty="0" smtClean="0">
              <a:solidFill>
                <a:srgbClr val="008000"/>
              </a:solidFill>
            </a:endParaRPr>
          </a:p>
          <a:p>
            <a:r>
              <a:rPr lang="ru-RU" sz="2200" dirty="0" err="1" smtClean="0"/>
              <a:t>Прізвище</a:t>
            </a:r>
            <a:r>
              <a:rPr lang="ru-RU" sz="2200" dirty="0" smtClean="0"/>
              <a:t> </a:t>
            </a:r>
            <a:r>
              <a:rPr lang="ru-RU" sz="2200" dirty="0"/>
              <a:t>та </a:t>
            </a:r>
            <a:r>
              <a:rPr lang="ru-RU" sz="2200" dirty="0" err="1"/>
              <a:t>Ім'я</a:t>
            </a:r>
            <a:r>
              <a:rPr lang="ru-RU" sz="2200" dirty="0"/>
              <a:t> не </a:t>
            </a:r>
            <a:r>
              <a:rPr lang="ru-RU" sz="2200" dirty="0" err="1"/>
              <a:t>можуть</a:t>
            </a:r>
            <a:r>
              <a:rPr lang="ru-RU" sz="2200" dirty="0"/>
              <a:t> бути ключами, </a:t>
            </a:r>
            <a:r>
              <a:rPr lang="ru-RU" sz="2200" dirty="0" err="1"/>
              <a:t>оскільки</a:t>
            </a:r>
            <a:r>
              <a:rPr lang="ru-RU" sz="2200" dirty="0"/>
              <a:t> </a:t>
            </a:r>
            <a:r>
              <a:rPr lang="ru-RU" sz="2200" dirty="0" smtClean="0"/>
              <a:t>у </a:t>
            </a:r>
            <a:r>
              <a:rPr lang="ru-RU" sz="2200" dirty="0" err="1" smtClean="0"/>
              <a:t>одній</a:t>
            </a:r>
            <a:r>
              <a:rPr lang="ru-RU" sz="2200" dirty="0" smtClean="0"/>
              <a:t> </a:t>
            </a:r>
            <a:r>
              <a:rPr lang="ru-RU" sz="2200" dirty="0" err="1"/>
              <a:t>групі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існувати</a:t>
            </a:r>
            <a:r>
              <a:rPr lang="ru-RU" sz="2200" dirty="0"/>
              <a:t> </a:t>
            </a:r>
            <a:r>
              <a:rPr lang="ru-RU" sz="2200" dirty="0" err="1"/>
              <a:t>кілька</a:t>
            </a:r>
            <a:r>
              <a:rPr lang="ru-RU" sz="2200" dirty="0"/>
              <a:t> </a:t>
            </a:r>
            <a:r>
              <a:rPr lang="ru-RU" sz="2200" dirty="0" err="1"/>
              <a:t>осіб</a:t>
            </a:r>
            <a:r>
              <a:rPr lang="ru-RU" sz="2200" dirty="0"/>
              <a:t> з </a:t>
            </a:r>
            <a:r>
              <a:rPr lang="ru-RU" sz="2200" dirty="0" err="1"/>
              <a:t>однаковим</a:t>
            </a:r>
            <a:r>
              <a:rPr lang="ru-RU" sz="2200" dirty="0"/>
              <a:t> </a:t>
            </a:r>
            <a:r>
              <a:rPr lang="ru-RU" sz="2200" dirty="0" err="1"/>
              <a:t>прізвищем</a:t>
            </a:r>
            <a:r>
              <a:rPr lang="ru-RU" sz="2200" dirty="0"/>
              <a:t> та </a:t>
            </a:r>
            <a:r>
              <a:rPr lang="ru-RU" sz="2200" dirty="0" err="1"/>
              <a:t>ім'ям</a:t>
            </a:r>
            <a:r>
              <a:rPr lang="ru-RU" sz="22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словників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9900" y="4277836"/>
            <a:ext cx="7175500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d = {"AA333333" : "</a:t>
            </a:r>
            <a:r>
              <a:rPr lang="ru-RU" sz="2200" dirty="0" err="1"/>
              <a:t>Іваненко</a:t>
            </a:r>
            <a:r>
              <a:rPr lang="ru-RU" sz="2200" dirty="0"/>
              <a:t> </a:t>
            </a:r>
            <a:r>
              <a:rPr lang="ru-RU" sz="2200" dirty="0" err="1"/>
              <a:t>Іван</a:t>
            </a:r>
            <a:r>
              <a:rPr lang="ru-RU" sz="2200" dirty="0"/>
              <a:t>",</a:t>
            </a:r>
          </a:p>
          <a:p>
            <a:r>
              <a:rPr lang="ru-RU" sz="2200" dirty="0" smtClean="0"/>
              <a:t>"</a:t>
            </a:r>
            <a:r>
              <a:rPr lang="ru-RU" sz="2200" dirty="0"/>
              <a:t>ВВ123123" : "Петренко Петро",</a:t>
            </a:r>
          </a:p>
          <a:p>
            <a:r>
              <a:rPr lang="ru-RU" sz="2200" dirty="0" smtClean="0"/>
              <a:t>"</a:t>
            </a:r>
            <a:r>
              <a:rPr lang="ru-RU" sz="2200" dirty="0"/>
              <a:t>AA999999" : "Петренко Петро" }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571500" y="6062940"/>
            <a:ext cx="1346200" cy="471387"/>
            <a:chOff x="571500" y="6062940"/>
            <a:chExt cx="1346200" cy="471387"/>
          </a:xfrm>
        </p:grpSpPr>
        <p:sp>
          <p:nvSpPr>
            <p:cNvPr id="5" name="TextBox 4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V="1">
              <a:off x="1244600" y="6062940"/>
              <a:ext cx="673100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2946400" y="5970249"/>
            <a:ext cx="1155700" cy="492463"/>
            <a:chOff x="2946400" y="5970249"/>
            <a:chExt cx="1155700" cy="492463"/>
          </a:xfrm>
        </p:grpSpPr>
        <p:sp>
          <p:nvSpPr>
            <p:cNvPr id="6" name="TextBox 5"/>
            <p:cNvSpPr txBox="1"/>
            <p:nvPr/>
          </p:nvSpPr>
          <p:spPr>
            <a:xfrm>
              <a:off x="2946400" y="609338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3327400" y="5970249"/>
              <a:ext cx="673100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53237"/>
            <a:ext cx="904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200" b="1" dirty="0" smtClean="0">
                <a:solidFill>
                  <a:srgbClr val="0000CC"/>
                </a:solidFill>
              </a:rPr>
              <a:t>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літерала</a:t>
            </a:r>
            <a:r>
              <a:rPr lang="ru-RU" sz="2200" b="1" dirty="0">
                <a:solidFill>
                  <a:srgbClr val="0000CC"/>
                </a:solidFill>
              </a:rPr>
              <a:t>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Пари </a:t>
            </a:r>
            <a:r>
              <a:rPr lang="ru-RU" sz="2200" dirty="0"/>
              <a:t>ключ та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smtClean="0"/>
              <a:t>словника </a:t>
            </a:r>
            <a:r>
              <a:rPr lang="ru-RU" sz="2200" dirty="0" err="1" smtClean="0"/>
              <a:t>записуються</a:t>
            </a:r>
            <a:r>
              <a:rPr lang="ru-RU" sz="2200" dirty="0" smtClean="0"/>
              <a:t> </a:t>
            </a:r>
            <a:r>
              <a:rPr lang="ru-RU" sz="2200" dirty="0"/>
              <a:t>через </a:t>
            </a:r>
            <a:r>
              <a:rPr lang="ru-RU" sz="2200" dirty="0" err="1"/>
              <a:t>двокрапку</a:t>
            </a:r>
            <a:r>
              <a:rPr lang="ru-RU" sz="2200" dirty="0"/>
              <a:t>. </a:t>
            </a:r>
            <a:r>
              <a:rPr lang="ru-RU" sz="2200" dirty="0" err="1"/>
              <a:t>Різні</a:t>
            </a:r>
            <a:r>
              <a:rPr lang="ru-RU" sz="2200" dirty="0"/>
              <a:t> пари </a:t>
            </a:r>
            <a:r>
              <a:rPr lang="ru-RU" sz="2200" dirty="0" err="1"/>
              <a:t>розділяються</a:t>
            </a:r>
            <a:r>
              <a:rPr lang="ru-RU" sz="2200" dirty="0"/>
              <a:t> комою, а </a:t>
            </a:r>
            <a:r>
              <a:rPr lang="ru-RU" sz="2200" dirty="0" smtClean="0"/>
              <a:t>вся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</a:t>
            </a:r>
            <a:r>
              <a:rPr lang="ru-RU" sz="2200" dirty="0" err="1"/>
              <a:t>записується</a:t>
            </a:r>
            <a:r>
              <a:rPr lang="ru-RU" sz="2200" dirty="0"/>
              <a:t> у </a:t>
            </a:r>
            <a:r>
              <a:rPr lang="ru-RU" sz="2200" dirty="0" err="1"/>
              <a:t>фігурних</a:t>
            </a:r>
            <a:r>
              <a:rPr lang="ru-RU" sz="2200" dirty="0"/>
              <a:t> дужках: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8946"/>
            <a:ext cx="9144001" cy="1956840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7" name="Группа 6"/>
          <p:cNvGrpSpPr/>
          <p:nvPr/>
        </p:nvGrpSpPr>
        <p:grpSpPr>
          <a:xfrm>
            <a:off x="393700" y="4724400"/>
            <a:ext cx="1155700" cy="1014623"/>
            <a:chOff x="571500" y="5519704"/>
            <a:chExt cx="1155700" cy="1014623"/>
          </a:xfrm>
        </p:grpSpPr>
        <p:sp>
          <p:nvSpPr>
            <p:cNvPr id="8" name="TextBox 7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244600" y="5519704"/>
              <a:ext cx="101600" cy="7279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2527300" y="4724400"/>
            <a:ext cx="1397000" cy="943008"/>
            <a:chOff x="2705100" y="5519704"/>
            <a:chExt cx="1397000" cy="943008"/>
          </a:xfrm>
        </p:grpSpPr>
        <p:sp>
          <p:nvSpPr>
            <p:cNvPr id="11" name="TextBox 10"/>
            <p:cNvSpPr txBox="1"/>
            <p:nvPr/>
          </p:nvSpPr>
          <p:spPr>
            <a:xfrm>
              <a:off x="2946400" y="609338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2705100" y="5519704"/>
              <a:ext cx="622300" cy="6352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2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153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2. За </a:t>
            </a:r>
            <a:r>
              <a:rPr lang="ru-RU" sz="2200" dirty="0" err="1">
                <a:solidFill>
                  <a:srgbClr val="0000CC"/>
                </a:solidFill>
              </a:rPr>
              <a:t>допомогою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перетворення</a:t>
            </a:r>
            <a:r>
              <a:rPr lang="ru-RU" sz="2200" dirty="0">
                <a:solidFill>
                  <a:srgbClr val="0000CC"/>
                </a:solidFill>
              </a:rPr>
              <a:t> у словник </a:t>
            </a:r>
            <a:r>
              <a:rPr lang="ru-RU" sz="2200" dirty="0" err="1">
                <a:solidFill>
                  <a:srgbClr val="0000CC"/>
                </a:solidFill>
              </a:rPr>
              <a:t>іншої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колекції</a:t>
            </a:r>
            <a:r>
              <a:rPr lang="ru-RU" sz="2200" dirty="0" smtClean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використовуючи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 err="1">
                <a:solidFill>
                  <a:srgbClr val="0000CC"/>
                </a:solidFill>
              </a:rPr>
              <a:t>ключове</a:t>
            </a:r>
            <a:r>
              <a:rPr lang="ru-RU" sz="2200" dirty="0">
                <a:solidFill>
                  <a:srgbClr val="0000CC"/>
                </a:solidFill>
              </a:rPr>
              <a:t> слово </a:t>
            </a:r>
            <a:r>
              <a:rPr lang="en-GB" sz="2200" b="1" dirty="0">
                <a:solidFill>
                  <a:srgbClr val="0000CC"/>
                </a:solidFill>
              </a:rPr>
              <a:t>dict</a:t>
            </a:r>
            <a:r>
              <a:rPr lang="en-GB" sz="2200" dirty="0">
                <a:solidFill>
                  <a:srgbClr val="0000CC"/>
                </a:solidFill>
              </a:rPr>
              <a:t>.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63193" y="1960220"/>
            <a:ext cx="3583032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GB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(collection)</a:t>
            </a:r>
            <a:endParaRPr lang="ru-RU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57035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Тут </a:t>
            </a:r>
            <a:r>
              <a:rPr lang="ru-RU" sz="2200" dirty="0">
                <a:solidFill>
                  <a:srgbClr val="0000CC"/>
                </a:solidFill>
              </a:rPr>
              <a:t>d</a:t>
            </a:r>
            <a:r>
              <a:rPr lang="ru-RU" sz="2200" dirty="0"/>
              <a:t> – </a:t>
            </a:r>
            <a:r>
              <a:rPr lang="ru-RU" sz="2200" dirty="0" err="1"/>
              <a:t>новий</a:t>
            </a:r>
            <a:r>
              <a:rPr lang="ru-RU" sz="2200" dirty="0"/>
              <a:t> словник, </a:t>
            </a:r>
            <a:endParaRPr lang="ru-RU" sz="2200" dirty="0" smtClean="0"/>
          </a:p>
          <a:p>
            <a:r>
              <a:rPr lang="ru-RU" sz="2200" dirty="0" err="1" smtClean="0">
                <a:solidFill>
                  <a:srgbClr val="0000CC"/>
                </a:solidFill>
              </a:rPr>
              <a:t>collection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/>
              <a:t>– </a:t>
            </a:r>
            <a:r>
              <a:rPr lang="ru-RU" sz="2200" dirty="0" err="1"/>
              <a:t>колекція</a:t>
            </a:r>
            <a:r>
              <a:rPr lang="ru-RU" sz="2200" dirty="0"/>
              <a:t> у </a:t>
            </a:r>
            <a:r>
              <a:rPr lang="ru-RU" sz="2200" dirty="0" err="1"/>
              <a:t>якій</a:t>
            </a:r>
            <a:r>
              <a:rPr lang="ru-RU" sz="2200" dirty="0"/>
              <a:t> </a:t>
            </a:r>
            <a:r>
              <a:rPr lang="ru-RU" sz="2200" dirty="0" err="1"/>
              <a:t>записані</a:t>
            </a:r>
            <a:r>
              <a:rPr lang="ru-RU" sz="2200" dirty="0"/>
              <a:t> пари </a:t>
            </a:r>
            <a:r>
              <a:rPr lang="ru-RU" sz="2200" dirty="0" smtClean="0"/>
              <a:t>ключ - </a:t>
            </a:r>
            <a:r>
              <a:rPr lang="ru-RU" sz="2200" dirty="0" err="1" smtClean="0"/>
              <a:t>значення</a:t>
            </a:r>
            <a:r>
              <a:rPr lang="ru-RU" sz="22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0" y="3519036"/>
            <a:ext cx="6878638" cy="1633459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7" name="Группа 6"/>
          <p:cNvGrpSpPr/>
          <p:nvPr/>
        </p:nvGrpSpPr>
        <p:grpSpPr>
          <a:xfrm>
            <a:off x="393700" y="5152495"/>
            <a:ext cx="1155700" cy="835732"/>
            <a:chOff x="571500" y="5698595"/>
            <a:chExt cx="1155700" cy="835732"/>
          </a:xfrm>
        </p:grpSpPr>
        <p:sp>
          <p:nvSpPr>
            <p:cNvPr id="8" name="TextBox 7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1206500" y="5698595"/>
              <a:ext cx="38100" cy="5490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1416050" y="5152495"/>
            <a:ext cx="1155700" cy="835732"/>
            <a:chOff x="1593850" y="5698595"/>
            <a:chExt cx="1155700" cy="835732"/>
          </a:xfrm>
        </p:grpSpPr>
        <p:sp>
          <p:nvSpPr>
            <p:cNvPr id="11" name="TextBox 10"/>
            <p:cNvSpPr txBox="1"/>
            <p:nvPr/>
          </p:nvSpPr>
          <p:spPr>
            <a:xfrm>
              <a:off x="159385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1727200" y="5698595"/>
              <a:ext cx="152400" cy="46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5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8861" y="1186934"/>
            <a:ext cx="42900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00CC"/>
                </a:solidFill>
              </a:rPr>
              <a:t>3. За </a:t>
            </a:r>
            <a:r>
              <a:rPr lang="ru-RU" sz="2200" dirty="0" err="1" smtClean="0">
                <a:solidFill>
                  <a:srgbClr val="0000CC"/>
                </a:solidFill>
              </a:rPr>
              <a:t>допомогою</a:t>
            </a:r>
            <a:r>
              <a:rPr lang="ru-RU" sz="2200" dirty="0" smtClean="0">
                <a:solidFill>
                  <a:srgbClr val="0000CC"/>
                </a:solidFill>
              </a:rPr>
              <a:t> методу </a:t>
            </a:r>
            <a:r>
              <a:rPr lang="ru-RU" sz="2200" b="1" dirty="0" err="1" smtClean="0">
                <a:solidFill>
                  <a:srgbClr val="0000CC"/>
                </a:solidFill>
              </a:rPr>
              <a:t>fromkeys</a:t>
            </a:r>
            <a:r>
              <a:rPr lang="ru-RU" sz="2200" dirty="0" smtClean="0">
                <a:solidFill>
                  <a:srgbClr val="0000CC"/>
                </a:solidFill>
              </a:rPr>
              <a:t>.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471" y="1865449"/>
            <a:ext cx="7835900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d =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dict</a:t>
            </a:r>
            <a:r>
              <a:rPr lang="en-GB" sz="2000" b="1" dirty="0" err="1">
                <a:solidFill>
                  <a:srgbClr val="C00000"/>
                </a:solidFill>
                <a:latin typeface="Courier New,Bold"/>
              </a:rPr>
              <a:t>.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fromkeys</a:t>
            </a:r>
            <a:r>
              <a:rPr lang="en-GB" sz="2000" b="1" dirty="0">
                <a:solidFill>
                  <a:srgbClr val="C00000"/>
                </a:solidFill>
                <a:latin typeface="Courier New,Bold"/>
              </a:rPr>
              <a:t>(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collection</a:t>
            </a:r>
            <a:r>
              <a:rPr lang="en-GB" sz="2000" b="1" dirty="0">
                <a:solidFill>
                  <a:srgbClr val="C00000"/>
                </a:solidFill>
                <a:latin typeface="Courier New,Bold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initial_value</a:t>
            </a:r>
            <a:r>
              <a:rPr lang="en-GB" sz="2000" b="1" dirty="0" smtClean="0">
                <a:solidFill>
                  <a:srgbClr val="C00000"/>
                </a:solidFill>
                <a:latin typeface="Courier New,Bold"/>
              </a:rPr>
              <a:t>)</a:t>
            </a:r>
            <a:endParaRPr lang="en-GB" sz="2000" b="1" dirty="0">
              <a:solidFill>
                <a:srgbClr val="C00000"/>
              </a:solidFill>
              <a:latin typeface="Courier New,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62563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</a:rPr>
              <a:t>Тут </a:t>
            </a:r>
            <a:r>
              <a:rPr lang="en-GB" sz="2200" dirty="0">
                <a:solidFill>
                  <a:srgbClr val="0000CC"/>
                </a:solidFill>
              </a:rPr>
              <a:t>collection</a:t>
            </a:r>
            <a:r>
              <a:rPr lang="en-GB" sz="2200" dirty="0">
                <a:solidFill>
                  <a:srgbClr val="000000"/>
                </a:solidFill>
              </a:rPr>
              <a:t> – </a:t>
            </a:r>
            <a:r>
              <a:rPr lang="ru-RU" sz="2200" dirty="0" err="1">
                <a:solidFill>
                  <a:srgbClr val="000000"/>
                </a:solidFill>
              </a:rPr>
              <a:t>колекція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ключів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en-GB" sz="2200" dirty="0" err="1">
                <a:solidFill>
                  <a:srgbClr val="0000CC"/>
                </a:solidFill>
              </a:rPr>
              <a:t>initial_value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– </a:t>
            </a:r>
            <a:r>
              <a:rPr lang="ru-RU" sz="2200" dirty="0">
                <a:solidFill>
                  <a:srgbClr val="000000"/>
                </a:solidFill>
              </a:rPr>
              <a:t>не </a:t>
            </a:r>
            <a:r>
              <a:rPr lang="ru-RU" sz="2200" dirty="0" err="1">
                <a:solidFill>
                  <a:srgbClr val="000000"/>
                </a:solidFill>
              </a:rPr>
              <a:t>обов'язковий</a:t>
            </a:r>
            <a:endParaRPr lang="ru-RU" sz="2200" dirty="0">
              <a:solidFill>
                <a:srgbClr val="000000"/>
              </a:solidFill>
            </a:endParaRPr>
          </a:p>
          <a:p>
            <a:r>
              <a:rPr lang="ru-RU" sz="2200" dirty="0">
                <a:solidFill>
                  <a:srgbClr val="000000"/>
                </a:solidFill>
              </a:rPr>
              <a:t>параметр,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задає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початкове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значення</a:t>
            </a:r>
            <a:r>
              <a:rPr lang="ru-RU" sz="2200" dirty="0">
                <a:solidFill>
                  <a:srgbClr val="000000"/>
                </a:solidFill>
              </a:rPr>
              <a:t>, яке </a:t>
            </a:r>
            <a:r>
              <a:rPr lang="ru-RU" sz="2200" dirty="0" err="1">
                <a:solidFill>
                  <a:srgbClr val="000000"/>
                </a:solidFill>
              </a:rPr>
              <a:t>відповідає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всім</a:t>
            </a:r>
            <a:r>
              <a:rPr lang="ru-RU" sz="2200" dirty="0">
                <a:solidFill>
                  <a:srgbClr val="000000"/>
                </a:solidFill>
              </a:rPr>
              <a:t> ключам</a:t>
            </a:r>
            <a:endParaRPr lang="ru-RU" sz="2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683130"/>
            <a:ext cx="7124700" cy="1598331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7" name="Группа 6"/>
          <p:cNvGrpSpPr/>
          <p:nvPr/>
        </p:nvGrpSpPr>
        <p:grpSpPr>
          <a:xfrm>
            <a:off x="964367" y="5281461"/>
            <a:ext cx="1155700" cy="835732"/>
            <a:chOff x="571500" y="5698595"/>
            <a:chExt cx="1155700" cy="835732"/>
          </a:xfrm>
        </p:grpSpPr>
        <p:sp>
          <p:nvSpPr>
            <p:cNvPr id="8" name="TextBox 7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1206500" y="5698595"/>
              <a:ext cx="38100" cy="5490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2553871" y="5281461"/>
            <a:ext cx="1155700" cy="835732"/>
            <a:chOff x="1593850" y="5698595"/>
            <a:chExt cx="1155700" cy="835732"/>
          </a:xfrm>
        </p:grpSpPr>
        <p:sp>
          <p:nvSpPr>
            <p:cNvPr id="11" name="TextBox 10"/>
            <p:cNvSpPr txBox="1"/>
            <p:nvPr/>
          </p:nvSpPr>
          <p:spPr>
            <a:xfrm>
              <a:off x="159385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1727200" y="5698595"/>
              <a:ext cx="152400" cy="46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2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1135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4. За </a:t>
            </a:r>
            <a:r>
              <a:rPr lang="ru-RU" sz="2200" dirty="0" err="1">
                <a:solidFill>
                  <a:srgbClr val="0000CC"/>
                </a:solidFill>
              </a:rPr>
              <a:t>допомогою</a:t>
            </a:r>
            <a:r>
              <a:rPr lang="ru-RU" sz="2200" dirty="0">
                <a:solidFill>
                  <a:srgbClr val="0000CC"/>
                </a:solidFill>
              </a:rPr>
              <a:t> оператор </a:t>
            </a:r>
            <a:r>
              <a:rPr lang="ru-RU" sz="2200" dirty="0" err="1">
                <a:solidFill>
                  <a:srgbClr val="0000CC"/>
                </a:solidFill>
              </a:rPr>
              <a:t>створення</a:t>
            </a:r>
            <a:r>
              <a:rPr lang="ru-RU" sz="2200" dirty="0">
                <a:solidFill>
                  <a:srgbClr val="0000CC"/>
                </a:solidFill>
              </a:rPr>
              <a:t> словника (</a:t>
            </a:r>
            <a:r>
              <a:rPr lang="ru-RU" sz="2200" dirty="0" err="1">
                <a:solidFill>
                  <a:srgbClr val="0000CC"/>
                </a:solidFill>
              </a:rPr>
              <a:t>словникоутворення</a:t>
            </a:r>
            <a:r>
              <a:rPr lang="ru-RU" sz="2200" dirty="0">
                <a:solidFill>
                  <a:srgbClr val="0000CC"/>
                </a:solidFill>
              </a:rPr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999" y="1698536"/>
            <a:ext cx="9016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Оператор </a:t>
            </a:r>
            <a:r>
              <a:rPr lang="ru-RU" sz="2200" dirty="0" err="1"/>
              <a:t>створення</a:t>
            </a:r>
            <a:r>
              <a:rPr lang="ru-RU" sz="2200" dirty="0"/>
              <a:t> словника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побудови</a:t>
            </a:r>
            <a:r>
              <a:rPr lang="ru-RU" sz="2200" dirty="0"/>
              <a:t> нового словника на</a:t>
            </a:r>
          </a:p>
          <a:p>
            <a:r>
              <a:rPr lang="ru-RU" sz="2200" dirty="0" err="1"/>
              <a:t>базі</a:t>
            </a:r>
            <a:r>
              <a:rPr lang="ru-RU" sz="2200" dirty="0"/>
              <a:t> </a:t>
            </a:r>
            <a:r>
              <a:rPr lang="ru-RU" sz="2200" dirty="0" err="1"/>
              <a:t>колекції</a:t>
            </a:r>
            <a:r>
              <a:rPr lang="ru-RU" sz="2200" dirty="0"/>
              <a:t>, до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застосовується</a:t>
            </a:r>
            <a:r>
              <a:rPr lang="ru-RU" sz="2200" dirty="0"/>
              <a:t> </a:t>
            </a:r>
            <a:r>
              <a:rPr lang="ru-RU" sz="2200" dirty="0" err="1"/>
              <a:t>деякий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365718"/>
            <a:ext cx="91439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Оператор </a:t>
            </a:r>
            <a:r>
              <a:rPr lang="ru-RU" sz="2200" dirty="0" err="1"/>
              <a:t>працює</a:t>
            </a:r>
            <a:r>
              <a:rPr lang="ru-RU" sz="2200" dirty="0"/>
              <a:t> </a:t>
            </a:r>
            <a:r>
              <a:rPr lang="ru-RU" sz="2200" dirty="0" smtClean="0"/>
              <a:t>так: </a:t>
            </a:r>
            <a:r>
              <a:rPr lang="ru-RU" sz="2200" dirty="0" err="1"/>
              <a:t>змінна</a:t>
            </a:r>
            <a:r>
              <a:rPr lang="ru-RU" sz="2200" dirty="0"/>
              <a:t> </a:t>
            </a:r>
            <a:r>
              <a:rPr lang="en-GB" sz="2200" b="1" i="1" dirty="0" err="1">
                <a:solidFill>
                  <a:srgbClr val="0000CC"/>
                </a:solidFill>
              </a:rPr>
              <a:t>i</a:t>
            </a:r>
            <a:r>
              <a:rPr lang="en-GB" sz="2200" dirty="0"/>
              <a:t> </a:t>
            </a:r>
            <a:r>
              <a:rPr lang="ru-RU" sz="2200" dirty="0" err="1"/>
              <a:t>послідовно</a:t>
            </a:r>
            <a:r>
              <a:rPr lang="ru-RU" sz="2200" dirty="0"/>
              <a:t> </a:t>
            </a:r>
            <a:r>
              <a:rPr lang="ru-RU" sz="2200" dirty="0" err="1"/>
              <a:t>пробігає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endParaRPr lang="ru-RU" sz="2200" dirty="0"/>
          </a:p>
          <a:p>
            <a:r>
              <a:rPr lang="en-GB" sz="2200" dirty="0">
                <a:solidFill>
                  <a:srgbClr val="0000CC"/>
                </a:solidFill>
              </a:rPr>
              <a:t>collection</a:t>
            </a:r>
            <a:r>
              <a:rPr lang="en-GB" sz="2200" dirty="0"/>
              <a:t>. </a:t>
            </a:r>
            <a:r>
              <a:rPr lang="ru-RU" sz="2200" dirty="0" err="1"/>
              <a:t>Якщо</a:t>
            </a:r>
            <a:r>
              <a:rPr lang="ru-RU" sz="2200" dirty="0"/>
              <a:t> для поточного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en-GB" sz="2200" i="1" dirty="0" err="1">
                <a:solidFill>
                  <a:srgbClr val="0000CC"/>
                </a:solidFill>
              </a:rPr>
              <a:t>i</a:t>
            </a:r>
            <a:r>
              <a:rPr lang="en-GB" sz="2200" dirty="0"/>
              <a:t> </a:t>
            </a:r>
            <a:r>
              <a:rPr lang="ru-RU" sz="2200" dirty="0" err="1"/>
              <a:t>виконується</a:t>
            </a:r>
            <a:r>
              <a:rPr lang="ru-RU" sz="2200" dirty="0"/>
              <a:t> </a:t>
            </a:r>
            <a:r>
              <a:rPr lang="ru-RU" sz="2200" dirty="0" err="1"/>
              <a:t>умова</a:t>
            </a:r>
            <a:r>
              <a:rPr lang="ru-RU" sz="2200" dirty="0"/>
              <a:t> </a:t>
            </a:r>
            <a:r>
              <a:rPr lang="en-GB" sz="2200" dirty="0">
                <a:solidFill>
                  <a:srgbClr val="0000CC"/>
                </a:solidFill>
              </a:rPr>
              <a:t>condition</a:t>
            </a:r>
            <a:r>
              <a:rPr lang="en-GB" sz="2200" dirty="0"/>
              <a:t>,</a:t>
            </a:r>
          </a:p>
          <a:p>
            <a:r>
              <a:rPr lang="ru-RU" sz="2200" dirty="0"/>
              <a:t>то в словник </a:t>
            </a:r>
            <a:r>
              <a:rPr lang="en-GB" sz="2200" i="1" dirty="0">
                <a:solidFill>
                  <a:srgbClr val="0000CC"/>
                </a:solidFill>
              </a:rPr>
              <a:t>D</a:t>
            </a:r>
            <a:r>
              <a:rPr lang="en-GB" sz="2200" dirty="0"/>
              <a:t> </a:t>
            </a:r>
            <a:r>
              <a:rPr lang="ru-RU" sz="2200" dirty="0" err="1"/>
              <a:t>додається</a:t>
            </a:r>
            <a:r>
              <a:rPr lang="ru-RU" sz="2200" dirty="0"/>
              <a:t> пара </a:t>
            </a:r>
            <a:r>
              <a:rPr lang="en-GB" sz="2200" dirty="0">
                <a:solidFill>
                  <a:srgbClr val="0000CC"/>
                </a:solidFill>
              </a:rPr>
              <a:t>key(</a:t>
            </a:r>
            <a:r>
              <a:rPr lang="en-GB" sz="2200" dirty="0" err="1">
                <a:solidFill>
                  <a:srgbClr val="0000CC"/>
                </a:solidFill>
              </a:rPr>
              <a:t>i</a:t>
            </a:r>
            <a:r>
              <a:rPr lang="en-GB" sz="2200" dirty="0">
                <a:solidFill>
                  <a:srgbClr val="0000CC"/>
                </a:solidFill>
              </a:rPr>
              <a:t>) : expr(</a:t>
            </a:r>
            <a:r>
              <a:rPr lang="en-GB" sz="2200" dirty="0" err="1">
                <a:solidFill>
                  <a:srgbClr val="0000CC"/>
                </a:solidFill>
              </a:rPr>
              <a:t>i</a:t>
            </a:r>
            <a:r>
              <a:rPr lang="en-GB" sz="2200" dirty="0">
                <a:solidFill>
                  <a:srgbClr val="0000CC"/>
                </a:solidFill>
              </a:rPr>
              <a:t>).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716792"/>
            <a:ext cx="8877300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{key(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expr(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collection if condition}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" y="4722530"/>
            <a:ext cx="8616951" cy="8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1789</Words>
  <Application>Microsoft Office PowerPoint</Application>
  <PresentationFormat>Экран (4:3)</PresentationFormat>
  <Paragraphs>270</Paragraphs>
  <Slides>36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6" baseType="lpstr">
      <vt:lpstr>Arial</vt:lpstr>
      <vt:lpstr>Arial,Bold</vt:lpstr>
      <vt:lpstr>Calibri</vt:lpstr>
      <vt:lpstr>Calibri Light</vt:lpstr>
      <vt:lpstr>Cambria,Bold</vt:lpstr>
      <vt:lpstr>Courier New</vt:lpstr>
      <vt:lpstr>Courier New,Bold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Іноді кращі програми створюються на папірці.  Запрограмувати їх - другорядна річ.     Max Kanat-Alexander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155</cp:revision>
  <dcterms:created xsi:type="dcterms:W3CDTF">2019-10-21T01:05:52Z</dcterms:created>
  <dcterms:modified xsi:type="dcterms:W3CDTF">2019-11-12T16:10:07Z</dcterms:modified>
</cp:coreProperties>
</file>