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7" r:id="rId2"/>
    <p:sldId id="262" r:id="rId3"/>
    <p:sldId id="366" r:id="rId4"/>
    <p:sldId id="413" r:id="rId5"/>
    <p:sldId id="414" r:id="rId6"/>
    <p:sldId id="415" r:id="rId7"/>
    <p:sldId id="430" r:id="rId8"/>
    <p:sldId id="433" r:id="rId9"/>
    <p:sldId id="418" r:id="rId10"/>
    <p:sldId id="417" r:id="rId11"/>
    <p:sldId id="419" r:id="rId12"/>
    <p:sldId id="431" r:id="rId13"/>
    <p:sldId id="420" r:id="rId14"/>
    <p:sldId id="421" r:id="rId15"/>
    <p:sldId id="422" r:id="rId16"/>
    <p:sldId id="423" r:id="rId17"/>
    <p:sldId id="424" r:id="rId18"/>
    <p:sldId id="434" r:id="rId19"/>
    <p:sldId id="427" r:id="rId20"/>
    <p:sldId id="428" r:id="rId21"/>
    <p:sldId id="435" r:id="rId22"/>
    <p:sldId id="436" r:id="rId23"/>
    <p:sldId id="437" r:id="rId24"/>
    <p:sldId id="439" r:id="rId25"/>
    <p:sldId id="448" r:id="rId26"/>
    <p:sldId id="440" r:id="rId27"/>
    <p:sldId id="441" r:id="rId28"/>
    <p:sldId id="449" r:id="rId29"/>
    <p:sldId id="442" r:id="rId30"/>
    <p:sldId id="443" r:id="rId31"/>
    <p:sldId id="444" r:id="rId32"/>
    <p:sldId id="445" r:id="rId33"/>
    <p:sldId id="446" r:id="rId34"/>
    <p:sldId id="447" r:id="rId35"/>
    <p:sldId id="429" r:id="rId36"/>
    <p:sldId id="43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FF"/>
    <a:srgbClr val="F7F7F7"/>
    <a:srgbClr val="EEEEEE"/>
    <a:srgbClr val="008000"/>
    <a:srgbClr val="ECF3FA"/>
    <a:srgbClr val="C9FFFF"/>
    <a:srgbClr val="FFFFBD"/>
    <a:srgbClr val="FFFF99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>
        <p:scale>
          <a:sx n="75" d="100"/>
          <a:sy n="75" d="100"/>
        </p:scale>
        <p:origin x="10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73F2-F816-4DF0-99DE-52BFB3555780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D8CC-BBD2-481A-B6FB-8C0B96A7B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8612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B73D327-FDFD-4233-91F0-340CFBC92902}" type="slidenum">
              <a:rPr lang="es-UY" sz="1200"/>
              <a:pPr algn="r"/>
              <a:t>4</a:t>
            </a:fld>
            <a:endParaRPr lang="es-UY" sz="1200"/>
          </a:p>
        </p:txBody>
      </p:sp>
    </p:spTree>
    <p:extLst>
      <p:ext uri="{BB962C8B-B14F-4D97-AF65-F5344CB8AC3E}">
        <p14:creationId xmlns:p14="http://schemas.microsoft.com/office/powerpoint/2010/main" val="175584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09B5C-ABAE-447C-BCA4-0BA2C63CF12B}" type="slidenum">
              <a:rPr lang="ru-RU" altLang="ru-RU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ru-RU" alt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3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36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779912" y="6493826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Т.В. </a:t>
            </a:r>
            <a:r>
              <a:rPr lang="uk-UA" sz="1200" dirty="0" err="1">
                <a:solidFill>
                  <a:srgbClr val="000000"/>
                </a:solidFill>
                <a:latin typeface="Times New Roman"/>
                <a:cs typeface="+mn-cs"/>
              </a:rPr>
              <a:t>Ковалюк</a:t>
            </a:r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 Алгоритмізація та програмування. НТУУ «КПІ»</a:t>
            </a:r>
            <a:endParaRPr lang="ru-RU" sz="120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69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55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jpeg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 smtClean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 smtClean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0638" y="0"/>
            <a:ext cx="9123362" cy="62071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uk-UA" sz="3000" b="1" dirty="0" smtClean="0"/>
              <a:t>Глибина рекурсії</a:t>
            </a:r>
            <a:endParaRPr lang="uk-UA" sz="3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4310" y="1028343"/>
            <a:ext cx="878967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вкладених</a:t>
            </a:r>
            <a:r>
              <a:rPr lang="ru-RU" sz="2200" dirty="0"/>
              <a:t> </a:t>
            </a:r>
            <a:r>
              <a:rPr lang="ru-RU" sz="2200" dirty="0" err="1"/>
              <a:t>викликів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процедури</a:t>
            </a:r>
            <a:r>
              <a:rPr lang="ru-RU" sz="2200" dirty="0"/>
              <a:t> </a:t>
            </a:r>
            <a:r>
              <a:rPr lang="ru-RU" sz="2200" dirty="0" err="1"/>
              <a:t>називається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глибиною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рекурсії</a:t>
            </a:r>
            <a:r>
              <a:rPr lang="ru-RU" sz="2200" b="1" dirty="0">
                <a:solidFill>
                  <a:srgbClr val="0000CC"/>
                </a:solidFill>
              </a:rPr>
              <a:t>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2200" dirty="0" smtClean="0"/>
              <a:t>Рекурсивна </a:t>
            </a:r>
            <a:r>
              <a:rPr lang="ru-RU" sz="2200" dirty="0" err="1"/>
              <a:t>програма</a:t>
            </a:r>
            <a:r>
              <a:rPr lang="ru-RU" sz="2200" dirty="0"/>
              <a:t>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описати</a:t>
            </a:r>
            <a:r>
              <a:rPr lang="ru-RU" sz="2200" dirty="0"/>
              <a:t> </a:t>
            </a:r>
            <a:r>
              <a:rPr lang="ru-RU" sz="2200" dirty="0" err="1" smtClean="0"/>
              <a:t>обчислення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повторюються</a:t>
            </a:r>
            <a:r>
              <a:rPr lang="ru-RU" sz="2200" dirty="0" smtClean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навіть</a:t>
            </a:r>
            <a:r>
              <a:rPr lang="ru-RU" sz="2200" dirty="0"/>
              <a:t> </a:t>
            </a:r>
            <a:r>
              <a:rPr lang="ru-RU" sz="2200" dirty="0" err="1"/>
              <a:t>потенційно</a:t>
            </a:r>
            <a:r>
              <a:rPr lang="ru-RU" sz="2200" dirty="0"/>
              <a:t> </a:t>
            </a:r>
            <a:r>
              <a:rPr lang="ru-RU" sz="2200" dirty="0" err="1" smtClean="0"/>
              <a:t>нескінченні</a:t>
            </a:r>
            <a:r>
              <a:rPr lang="ru-RU" sz="2200" dirty="0" smtClean="0"/>
              <a:t>, </a:t>
            </a:r>
            <a:r>
              <a:rPr lang="ru-RU" sz="2200" dirty="0" err="1"/>
              <a:t>причому</a:t>
            </a:r>
            <a:r>
              <a:rPr lang="ru-RU" sz="2200" dirty="0"/>
              <a:t> без </a:t>
            </a:r>
            <a:r>
              <a:rPr lang="ru-RU" sz="2200" dirty="0" err="1"/>
              <a:t>явних</a:t>
            </a:r>
            <a:r>
              <a:rPr lang="ru-RU" sz="2200" dirty="0"/>
              <a:t> </a:t>
            </a:r>
            <a:r>
              <a:rPr lang="ru-RU" sz="2200" dirty="0" err="1"/>
              <a:t>повторень</a:t>
            </a:r>
            <a:r>
              <a:rPr lang="ru-RU" sz="2200" dirty="0"/>
              <a:t> </a:t>
            </a:r>
            <a:r>
              <a:rPr lang="ru-RU" sz="2200" dirty="0" err="1"/>
              <a:t>частин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 і </a:t>
            </a:r>
            <a:r>
              <a:rPr lang="ru-RU" sz="2200" dirty="0" err="1"/>
              <a:t>використання</a:t>
            </a:r>
            <a:r>
              <a:rPr lang="ru-RU" sz="2200" dirty="0"/>
              <a:t> </a:t>
            </a:r>
            <a:r>
              <a:rPr lang="ru-RU" sz="2200" dirty="0" err="1"/>
              <a:t>циклів</a:t>
            </a:r>
            <a:r>
              <a:rPr lang="ru-RU" sz="2200" dirty="0"/>
              <a:t>.</a:t>
            </a:r>
          </a:p>
          <a:p>
            <a:pPr>
              <a:spcAft>
                <a:spcPts val="600"/>
              </a:spcAft>
            </a:pPr>
            <a:endParaRPr lang="ru-RU" sz="2200" dirty="0"/>
          </a:p>
          <a:p>
            <a:pPr>
              <a:spcAft>
                <a:spcPts val="600"/>
              </a:spcAft>
            </a:pPr>
            <a:r>
              <a:rPr lang="ru-RU" sz="2200" b="1" dirty="0"/>
              <a:t>Не </a:t>
            </a:r>
            <a:r>
              <a:rPr lang="ru-RU" sz="2200" b="1" dirty="0" err="1"/>
              <a:t>рекомендується</a:t>
            </a:r>
            <a:r>
              <a:rPr lang="ru-RU" sz="2200" b="1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рекурсію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така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привести </a:t>
            </a:r>
            <a:r>
              <a:rPr lang="ru-RU" sz="2200" dirty="0" err="1"/>
              <a:t>або</a:t>
            </a:r>
            <a:r>
              <a:rPr lang="ru-RU" sz="2200" dirty="0"/>
              <a:t> приводить до </a:t>
            </a:r>
            <a:r>
              <a:rPr lang="ru-RU" sz="2200" b="1" dirty="0" err="1"/>
              <a:t>великій</a:t>
            </a:r>
            <a:r>
              <a:rPr lang="ru-RU" sz="2200" b="1" dirty="0"/>
              <a:t> </a:t>
            </a:r>
            <a:r>
              <a:rPr lang="ru-RU" sz="2200" b="1" dirty="0" err="1"/>
              <a:t>глибині</a:t>
            </a:r>
            <a:r>
              <a:rPr lang="ru-RU" sz="2200" b="1" dirty="0"/>
              <a:t> </a:t>
            </a:r>
            <a:r>
              <a:rPr lang="ru-RU" sz="2200" b="1" dirty="0" err="1"/>
              <a:t>рекурсії</a:t>
            </a:r>
            <a:r>
              <a:rPr lang="ru-RU" sz="2200" b="1" dirty="0"/>
              <a:t> </a:t>
            </a:r>
            <a:r>
              <a:rPr lang="ru-RU" sz="2200" dirty="0"/>
              <a:t>- </a:t>
            </a:r>
            <a:r>
              <a:rPr lang="ru-RU" sz="2200" dirty="0" err="1"/>
              <a:t>краще</a:t>
            </a:r>
            <a:r>
              <a:rPr lang="ru-RU" sz="2200" dirty="0"/>
              <a:t> </a:t>
            </a:r>
            <a:r>
              <a:rPr lang="ru-RU" sz="2200" dirty="0" err="1"/>
              <a:t>замінити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b="1" dirty="0" err="1"/>
              <a:t>циклічної</a:t>
            </a:r>
            <a:r>
              <a:rPr lang="ru-RU" sz="2200" b="1" dirty="0"/>
              <a:t> </a:t>
            </a:r>
            <a:r>
              <a:rPr lang="ru-RU" sz="2200" b="1" dirty="0" err="1"/>
              <a:t>конструкцією</a:t>
            </a:r>
            <a:r>
              <a:rPr lang="ru-RU" sz="2200" dirty="0"/>
              <a:t>. </a:t>
            </a:r>
            <a:endParaRPr lang="ru-RU" sz="2200" dirty="0" smtClean="0"/>
          </a:p>
          <a:p>
            <a:pPr>
              <a:spcAft>
                <a:spcPts val="600"/>
              </a:spcAft>
            </a:pPr>
            <a:r>
              <a:rPr lang="ru-RU" sz="2200" dirty="0" err="1" smtClean="0"/>
              <a:t>Рекурсивний</a:t>
            </a:r>
            <a:r>
              <a:rPr lang="ru-RU" sz="2200" dirty="0" smtClean="0"/>
              <a:t> </a:t>
            </a:r>
            <a:r>
              <a:rPr lang="ru-RU" sz="2200" dirty="0" err="1"/>
              <a:t>виклик</a:t>
            </a:r>
            <a:r>
              <a:rPr lang="ru-RU" sz="2200" dirty="0"/>
              <a:t> </a:t>
            </a:r>
            <a:r>
              <a:rPr lang="ru-RU" sz="2200" dirty="0" err="1" smtClean="0"/>
              <a:t>вимагає</a:t>
            </a:r>
            <a:r>
              <a:rPr lang="ru-RU" sz="2200" dirty="0" smtClean="0"/>
              <a:t> </a:t>
            </a:r>
            <a:r>
              <a:rPr lang="ru-RU" sz="2200" dirty="0" err="1" smtClean="0"/>
              <a:t>деяку</a:t>
            </a:r>
            <a:r>
              <a:rPr lang="ru-RU" sz="2200" dirty="0" smtClean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оперативної</a:t>
            </a:r>
            <a:r>
              <a:rPr lang="ru-RU" sz="2200" dirty="0"/>
              <a:t> </a:t>
            </a:r>
            <a:r>
              <a:rPr lang="ru-RU" sz="2200" dirty="0" err="1"/>
              <a:t>пам'яті</a:t>
            </a:r>
            <a:r>
              <a:rPr lang="ru-RU" sz="2200" dirty="0"/>
              <a:t> </a:t>
            </a:r>
            <a:r>
              <a:rPr lang="ru-RU" sz="2200" dirty="0" err="1"/>
              <a:t>комп'ютера</a:t>
            </a:r>
            <a:r>
              <a:rPr lang="ru-RU" sz="2200" dirty="0"/>
              <a:t>, і при </a:t>
            </a:r>
            <a:r>
              <a:rPr lang="ru-RU" sz="2200" dirty="0" err="1"/>
              <a:t>надмірно</a:t>
            </a:r>
            <a:r>
              <a:rPr lang="ru-RU" sz="2200" dirty="0"/>
              <a:t> </a:t>
            </a:r>
            <a:r>
              <a:rPr lang="ru-RU" sz="2200" dirty="0" err="1"/>
              <a:t>великій</a:t>
            </a:r>
            <a:r>
              <a:rPr lang="ru-RU" sz="2200" dirty="0"/>
              <a:t> </a:t>
            </a:r>
            <a:r>
              <a:rPr lang="ru-RU" sz="2200" dirty="0" err="1"/>
              <a:t>глибині</a:t>
            </a:r>
            <a:r>
              <a:rPr lang="ru-RU" sz="2200" dirty="0"/>
              <a:t> </a:t>
            </a:r>
            <a:r>
              <a:rPr lang="ru-RU" sz="2200" dirty="0" err="1"/>
              <a:t>рекурсії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наступити</a:t>
            </a:r>
            <a:r>
              <a:rPr lang="ru-RU" sz="2200" dirty="0"/>
              <a:t> </a:t>
            </a:r>
            <a:r>
              <a:rPr lang="ru-RU" sz="2200" dirty="0" err="1"/>
              <a:t>переповнення</a:t>
            </a:r>
            <a:r>
              <a:rPr lang="ru-RU" sz="2200" dirty="0"/>
              <a:t> стека </a:t>
            </a:r>
            <a:r>
              <a:rPr lang="ru-RU" sz="2200" dirty="0" smtClean="0"/>
              <a:t>(</a:t>
            </a:r>
            <a:r>
              <a:rPr lang="ru-RU" sz="2200" dirty="0" err="1" smtClean="0">
                <a:solidFill>
                  <a:srgbClr val="C00000"/>
                </a:solidFill>
              </a:rPr>
              <a:t>Stack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Overflow</a:t>
            </a:r>
            <a:r>
              <a:rPr lang="ru-RU" sz="2200" dirty="0"/>
              <a:t>) </a:t>
            </a:r>
            <a:r>
              <a:rPr lang="ru-RU" sz="2200" dirty="0" err="1"/>
              <a:t>викликів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720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'єкт 2"/>
          <p:cNvGraphicFramePr>
            <a:graphicFrameLocks noChangeAspect="1"/>
          </p:cNvGraphicFramePr>
          <p:nvPr>
            <p:extLst/>
          </p:nvPr>
        </p:nvGraphicFramePr>
        <p:xfrm>
          <a:off x="344251" y="867011"/>
          <a:ext cx="8607163" cy="533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3" imgW="2455560" imgH="1734120" progId="CorelDRAW.Graphic.12">
                  <p:embed/>
                </p:oleObj>
              </mc:Choice>
              <mc:Fallback>
                <p:oleObj r:id="rId3" imgW="2455560" imgH="173412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51" y="867011"/>
                        <a:ext cx="8607163" cy="5339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r>
              <a:rPr lang="uk-UA" sz="3600" b="1" dirty="0" smtClean="0"/>
              <a:t>Процес рекурсивного виконання функції</a:t>
            </a:r>
            <a:endParaRPr lang="uk-UA" sz="3600" b="1" dirty="0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V="1">
            <a:off x="684213" y="2996952"/>
            <a:ext cx="1439515" cy="1079748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89049" y="4235456"/>
            <a:ext cx="17425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latin typeface="Arial" charset="0"/>
              </a:rPr>
              <a:t>Рекурсивне </a:t>
            </a:r>
            <a:endParaRPr lang="en-US" sz="2000" b="1" dirty="0" smtClean="0">
              <a:solidFill>
                <a:prstClr val="black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 smtClean="0">
                <a:solidFill>
                  <a:prstClr val="black"/>
                </a:solidFill>
                <a:latin typeface="Arial" charset="0"/>
              </a:rPr>
              <a:t>занурення</a:t>
            </a:r>
            <a:endParaRPr lang="ru-RU" sz="20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 flipV="1">
            <a:off x="6228184" y="4589399"/>
            <a:ext cx="2736302" cy="1052574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6804248" y="5635625"/>
            <a:ext cx="17425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latin typeface="Arial" charset="0"/>
              </a:rPr>
              <a:t>Рекурсивне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latin typeface="Arial" charset="0"/>
              </a:rPr>
              <a:t>повернення</a:t>
            </a:r>
            <a:endParaRPr lang="ru-RU" sz="20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75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90558"/>
            <a:ext cx="9144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Рекурсивні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є </a:t>
            </a:r>
            <a:r>
              <a:rPr lang="ru-RU" sz="2200" dirty="0" err="1"/>
              <a:t>потужним</a:t>
            </a:r>
            <a:r>
              <a:rPr lang="ru-RU" sz="2200" dirty="0"/>
              <a:t> </a:t>
            </a:r>
            <a:r>
              <a:rPr lang="ru-RU" sz="2200" dirty="0" err="1"/>
              <a:t>механізмом</a:t>
            </a:r>
            <a:r>
              <a:rPr lang="ru-RU" sz="2200" dirty="0"/>
              <a:t> у </a:t>
            </a:r>
            <a:r>
              <a:rPr lang="ru-RU" sz="2200" dirty="0" err="1"/>
              <a:t>програмуванні</a:t>
            </a:r>
            <a:r>
              <a:rPr lang="ru-RU" sz="2200" dirty="0"/>
              <a:t>. На жаль, вони не </a:t>
            </a:r>
            <a:r>
              <a:rPr lang="ru-RU" sz="2200" dirty="0" err="1"/>
              <a:t>завжди</a:t>
            </a:r>
            <a:r>
              <a:rPr lang="ru-RU" sz="2200" dirty="0"/>
              <a:t> </a:t>
            </a:r>
            <a:r>
              <a:rPr lang="ru-RU" sz="2200" dirty="0" err="1"/>
              <a:t>ефективні</a:t>
            </a:r>
            <a:r>
              <a:rPr lang="ru-RU" sz="2200" dirty="0"/>
              <a:t>. </a:t>
            </a:r>
            <a:r>
              <a:rPr lang="ru-RU" sz="2200" dirty="0" err="1" smtClean="0"/>
              <a:t>Використання</a:t>
            </a:r>
            <a:r>
              <a:rPr lang="ru-RU" sz="2200" dirty="0" smtClean="0"/>
              <a:t> </a:t>
            </a:r>
            <a:r>
              <a:rPr lang="ru-RU" sz="2200" dirty="0" err="1"/>
              <a:t>рекурсії</a:t>
            </a:r>
            <a:r>
              <a:rPr lang="ru-RU" sz="2200" dirty="0"/>
              <a:t> </a:t>
            </a:r>
            <a:r>
              <a:rPr lang="ru-RU" sz="2200" dirty="0" err="1"/>
              <a:t>призводить</a:t>
            </a:r>
            <a:r>
              <a:rPr lang="ru-RU" sz="2200" dirty="0"/>
              <a:t> до </a:t>
            </a:r>
            <a:r>
              <a:rPr lang="ru-RU" sz="2200" dirty="0" err="1"/>
              <a:t>помилок</a:t>
            </a:r>
            <a:r>
              <a:rPr lang="ru-RU" sz="2200" dirty="0"/>
              <a:t>. </a:t>
            </a:r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поширена</a:t>
            </a:r>
            <a:r>
              <a:rPr lang="ru-RU" sz="2200" dirty="0"/>
              <a:t> з таких </a:t>
            </a:r>
            <a:r>
              <a:rPr lang="ru-RU" sz="2200" dirty="0" err="1"/>
              <a:t>помилок</a:t>
            </a:r>
            <a:r>
              <a:rPr lang="ru-RU" sz="2200" dirty="0"/>
              <a:t> - </a:t>
            </a:r>
            <a:r>
              <a:rPr lang="ru-RU" sz="2200" b="1" dirty="0" err="1">
                <a:solidFill>
                  <a:srgbClr val="0000CC"/>
                </a:solidFill>
              </a:rPr>
              <a:t>нескінченна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рекурсія</a:t>
            </a:r>
            <a:r>
              <a:rPr lang="ru-RU" sz="2200" b="1" dirty="0">
                <a:solidFill>
                  <a:srgbClr val="0000CC"/>
                </a:solidFill>
              </a:rPr>
              <a:t>, </a:t>
            </a:r>
            <a:r>
              <a:rPr lang="ru-RU" sz="2200" dirty="0"/>
              <a:t>коли </a:t>
            </a:r>
            <a:r>
              <a:rPr lang="ru-RU" sz="2200" dirty="0" err="1"/>
              <a:t>ланцюжок</a:t>
            </a:r>
            <a:r>
              <a:rPr lang="ru-RU" sz="2200" dirty="0"/>
              <a:t> </a:t>
            </a:r>
            <a:r>
              <a:rPr lang="ru-RU" sz="2200" dirty="0" err="1"/>
              <a:t>викликів</a:t>
            </a:r>
            <a:r>
              <a:rPr lang="ru-RU" sz="2200" dirty="0"/>
              <a:t> </a:t>
            </a:r>
            <a:r>
              <a:rPr lang="ru-RU" sz="2200" dirty="0" err="1"/>
              <a:t>функцій</a:t>
            </a:r>
            <a:r>
              <a:rPr lang="ru-RU" sz="2200" dirty="0"/>
              <a:t> </a:t>
            </a:r>
            <a:r>
              <a:rPr lang="ru-RU" sz="2200" dirty="0" err="1"/>
              <a:t>ніколи</a:t>
            </a:r>
            <a:r>
              <a:rPr lang="ru-RU" sz="2200" dirty="0"/>
              <a:t> не </a:t>
            </a:r>
            <a:r>
              <a:rPr lang="ru-RU" sz="2200" dirty="0" err="1"/>
              <a:t>завершується</a:t>
            </a:r>
            <a:r>
              <a:rPr lang="ru-RU" sz="2200" dirty="0"/>
              <a:t> і </a:t>
            </a:r>
            <a:r>
              <a:rPr lang="ru-RU" sz="2200" dirty="0" err="1"/>
              <a:t>триває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не </a:t>
            </a:r>
            <a:r>
              <a:rPr lang="ru-RU" sz="2200" dirty="0" err="1"/>
              <a:t>скінчиться</a:t>
            </a:r>
            <a:r>
              <a:rPr lang="ru-RU" sz="2200" dirty="0"/>
              <a:t> </a:t>
            </a:r>
            <a:r>
              <a:rPr lang="ru-RU" sz="2200" dirty="0" err="1"/>
              <a:t>вільна</a:t>
            </a:r>
            <a:r>
              <a:rPr lang="ru-RU" sz="2200" dirty="0"/>
              <a:t> </a:t>
            </a:r>
            <a:r>
              <a:rPr lang="ru-RU" sz="2200" dirty="0" err="1"/>
              <a:t>пам'ять</a:t>
            </a:r>
            <a:r>
              <a:rPr lang="ru-RU" sz="2200" dirty="0"/>
              <a:t> в </a:t>
            </a:r>
            <a:r>
              <a:rPr lang="ru-RU" sz="2200" dirty="0" err="1"/>
              <a:t>комп'ютері</a:t>
            </a:r>
            <a:r>
              <a:rPr lang="ru-RU" sz="2200" dirty="0"/>
              <a:t>. </a:t>
            </a:r>
            <a:endParaRPr lang="ru-RU" sz="2200" dirty="0" smtClean="0"/>
          </a:p>
          <a:p>
            <a:endParaRPr lang="ru-RU" sz="2200" dirty="0" smtClean="0"/>
          </a:p>
          <a:p>
            <a:pPr algn="ctr"/>
            <a:r>
              <a:rPr lang="ru-RU" sz="2200" b="1" dirty="0" err="1" smtClean="0"/>
              <a:t>Дві</a:t>
            </a:r>
            <a:r>
              <a:rPr lang="ru-RU" sz="2200" b="1" dirty="0" smtClean="0"/>
              <a:t> </a:t>
            </a:r>
            <a:r>
              <a:rPr lang="ru-RU" sz="2200" b="1" dirty="0" err="1"/>
              <a:t>найбільш</a:t>
            </a:r>
            <a:r>
              <a:rPr lang="ru-RU" sz="2200" b="1" dirty="0"/>
              <a:t> </a:t>
            </a:r>
            <a:r>
              <a:rPr lang="ru-RU" sz="2200" b="1" dirty="0" err="1"/>
              <a:t>поширені</a:t>
            </a:r>
            <a:r>
              <a:rPr lang="ru-RU" sz="2200" b="1" dirty="0"/>
              <a:t> причини для </a:t>
            </a:r>
            <a:r>
              <a:rPr lang="ru-RU" sz="2200" b="1" dirty="0" err="1"/>
              <a:t>нескінченної</a:t>
            </a:r>
            <a:r>
              <a:rPr lang="ru-RU" sz="2200" b="1" dirty="0"/>
              <a:t> </a:t>
            </a:r>
            <a:r>
              <a:rPr lang="ru-RU" sz="2200" b="1" dirty="0" err="1"/>
              <a:t>рекурсії</a:t>
            </a:r>
            <a:r>
              <a:rPr lang="ru-RU" sz="2200" b="1" dirty="0"/>
              <a:t>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200" b="1" dirty="0" err="1" smtClean="0">
                <a:solidFill>
                  <a:srgbClr val="C00000"/>
                </a:solidFill>
              </a:rPr>
              <a:t>Неправильне</a:t>
            </a:r>
            <a:r>
              <a:rPr lang="ru-RU" sz="2200" b="1" dirty="0" smtClean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оформлення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виходу</a:t>
            </a:r>
            <a:r>
              <a:rPr lang="ru-RU" sz="2200" b="1" dirty="0">
                <a:solidFill>
                  <a:srgbClr val="C00000"/>
                </a:solidFill>
              </a:rPr>
              <a:t> з </a:t>
            </a:r>
            <a:r>
              <a:rPr lang="ru-RU" sz="2200" b="1" dirty="0" err="1">
                <a:solidFill>
                  <a:srgbClr val="C00000"/>
                </a:solidFill>
              </a:rPr>
              <a:t>рекурсії</a:t>
            </a:r>
            <a:r>
              <a:rPr lang="ru-RU" sz="2200" dirty="0"/>
              <a:t>. 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ми в </a:t>
            </a:r>
            <a:r>
              <a:rPr lang="ru-RU" sz="2200" dirty="0" err="1"/>
              <a:t>програмі</a:t>
            </a:r>
            <a:r>
              <a:rPr lang="ru-RU" sz="2200" dirty="0"/>
              <a:t> </a:t>
            </a:r>
            <a:r>
              <a:rPr lang="ru-RU" sz="2200" dirty="0" err="1"/>
              <a:t>обчислення</a:t>
            </a:r>
            <a:r>
              <a:rPr lang="ru-RU" sz="2200" dirty="0"/>
              <a:t> </a:t>
            </a:r>
            <a:r>
              <a:rPr lang="ru-RU" sz="2200" dirty="0" err="1"/>
              <a:t>факторіала</a:t>
            </a:r>
            <a:r>
              <a:rPr lang="ru-RU" sz="2200" dirty="0"/>
              <a:t> </a:t>
            </a:r>
            <a:r>
              <a:rPr lang="ru-RU" sz="2200" dirty="0" err="1"/>
              <a:t>забудемо</a:t>
            </a:r>
            <a:r>
              <a:rPr lang="ru-RU" sz="2200" dirty="0"/>
              <a:t> </a:t>
            </a:r>
            <a:r>
              <a:rPr lang="ru-RU" sz="2200" dirty="0" err="1"/>
              <a:t>поставити</a:t>
            </a:r>
            <a:r>
              <a:rPr lang="ru-RU" sz="2200" dirty="0"/>
              <a:t> </a:t>
            </a:r>
            <a:r>
              <a:rPr lang="ru-RU" sz="2200" dirty="0" err="1"/>
              <a:t>перевірку</a:t>
            </a:r>
            <a:r>
              <a:rPr lang="ru-RU" sz="2200" dirty="0"/>
              <a:t> </a:t>
            </a:r>
            <a:endParaRPr lang="ru-RU" sz="2200" dirty="0" smtClean="0"/>
          </a:p>
          <a:p>
            <a:pPr>
              <a:spcAft>
                <a:spcPts val="600"/>
              </a:spcAft>
            </a:pPr>
            <a:r>
              <a:rPr lang="ru-RU" sz="2100" b="1" dirty="0" err="1" smtClean="0">
                <a:solidFill>
                  <a:srgbClr val="0000CC"/>
                </a:solidFill>
              </a:rPr>
              <a:t>if</a:t>
            </a:r>
            <a:r>
              <a:rPr lang="ru-RU" sz="2100" b="1" dirty="0" smtClean="0">
                <a:solidFill>
                  <a:srgbClr val="0000CC"/>
                </a:solidFill>
              </a:rPr>
              <a:t> </a:t>
            </a:r>
            <a:r>
              <a:rPr lang="ru-RU" sz="2100" b="1" dirty="0">
                <a:solidFill>
                  <a:srgbClr val="0000CC"/>
                </a:solidFill>
              </a:rPr>
              <a:t>n == 0, то </a:t>
            </a:r>
            <a:r>
              <a:rPr lang="ru-RU" sz="2100" b="1" dirty="0" err="1">
                <a:solidFill>
                  <a:srgbClr val="0000CC"/>
                </a:solidFill>
              </a:rPr>
              <a:t>factorial</a:t>
            </a:r>
            <a:r>
              <a:rPr lang="ru-RU" sz="2100" b="1" dirty="0">
                <a:solidFill>
                  <a:srgbClr val="0000CC"/>
                </a:solidFill>
              </a:rPr>
              <a:t> (0) </a:t>
            </a:r>
            <a:r>
              <a:rPr lang="ru-RU" sz="2100" b="1" dirty="0" err="1">
                <a:solidFill>
                  <a:srgbClr val="0000CC"/>
                </a:solidFill>
              </a:rPr>
              <a:t>викличе</a:t>
            </a:r>
            <a:r>
              <a:rPr lang="ru-RU" sz="2100" b="1" dirty="0">
                <a:solidFill>
                  <a:srgbClr val="0000CC"/>
                </a:solidFill>
              </a:rPr>
              <a:t> </a:t>
            </a:r>
            <a:r>
              <a:rPr lang="ru-RU" sz="2100" b="1" dirty="0" err="1">
                <a:solidFill>
                  <a:srgbClr val="0000CC"/>
                </a:solidFill>
              </a:rPr>
              <a:t>factorial</a:t>
            </a:r>
            <a:r>
              <a:rPr lang="ru-RU" sz="2100" b="1" dirty="0">
                <a:solidFill>
                  <a:srgbClr val="0000CC"/>
                </a:solidFill>
              </a:rPr>
              <a:t> (-1), той </a:t>
            </a:r>
            <a:r>
              <a:rPr lang="ru-RU" sz="2100" b="1" dirty="0" err="1">
                <a:solidFill>
                  <a:srgbClr val="0000CC"/>
                </a:solidFill>
              </a:rPr>
              <a:t>викличе</a:t>
            </a:r>
            <a:r>
              <a:rPr lang="ru-RU" sz="2100" b="1" dirty="0">
                <a:solidFill>
                  <a:srgbClr val="0000CC"/>
                </a:solidFill>
              </a:rPr>
              <a:t> </a:t>
            </a:r>
            <a:r>
              <a:rPr lang="ru-RU" sz="2100" b="1" dirty="0" err="1">
                <a:solidFill>
                  <a:srgbClr val="0000CC"/>
                </a:solidFill>
              </a:rPr>
              <a:t>factorial</a:t>
            </a:r>
            <a:r>
              <a:rPr lang="ru-RU" sz="2100" b="1" dirty="0">
                <a:solidFill>
                  <a:srgbClr val="0000CC"/>
                </a:solidFill>
              </a:rPr>
              <a:t> (-2) </a:t>
            </a:r>
            <a:r>
              <a:rPr lang="ru-RU" sz="2100" dirty="0">
                <a:solidFill>
                  <a:srgbClr val="0000CC"/>
                </a:solidFill>
              </a:rPr>
              <a:t>і т. </a:t>
            </a:r>
            <a:r>
              <a:rPr lang="ru-RU" sz="2100" dirty="0" smtClean="0">
                <a:solidFill>
                  <a:srgbClr val="0000CC"/>
                </a:solidFill>
              </a:rPr>
              <a:t>д.</a:t>
            </a:r>
            <a:endParaRPr lang="ru-RU" sz="2100" dirty="0">
              <a:solidFill>
                <a:srgbClr val="0000CC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ru-RU" sz="2200" b="1" dirty="0" err="1">
                <a:solidFill>
                  <a:srgbClr val="C00000"/>
                </a:solidFill>
              </a:rPr>
              <a:t>Рекурсивний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виклик</a:t>
            </a:r>
            <a:r>
              <a:rPr lang="ru-RU" sz="2200" b="1" dirty="0">
                <a:solidFill>
                  <a:srgbClr val="C00000"/>
                </a:solidFill>
              </a:rPr>
              <a:t> з </a:t>
            </a:r>
            <a:r>
              <a:rPr lang="ru-RU" sz="2200" b="1" dirty="0" err="1">
                <a:solidFill>
                  <a:srgbClr val="C00000"/>
                </a:solidFill>
              </a:rPr>
              <a:t>неправильними</a:t>
            </a:r>
            <a:r>
              <a:rPr lang="ru-RU" sz="2200" b="1" dirty="0">
                <a:solidFill>
                  <a:srgbClr val="C00000"/>
                </a:solidFill>
              </a:rPr>
              <a:t> параметрами</a:t>
            </a:r>
            <a:r>
              <a:rPr lang="ru-RU" sz="2200" dirty="0"/>
              <a:t>. 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dirty="0" err="1"/>
              <a:t>factorial</a:t>
            </a:r>
            <a:r>
              <a:rPr lang="ru-RU" sz="2200" dirty="0"/>
              <a:t> (n) буде </a:t>
            </a:r>
            <a:r>
              <a:rPr lang="ru-RU" sz="2200" dirty="0" err="1"/>
              <a:t>викликати</a:t>
            </a:r>
            <a:r>
              <a:rPr lang="ru-RU" sz="2200" dirty="0"/>
              <a:t> </a:t>
            </a:r>
            <a:r>
              <a:rPr lang="ru-RU" sz="2200" dirty="0" err="1"/>
              <a:t>factorial</a:t>
            </a:r>
            <a:r>
              <a:rPr lang="ru-RU" sz="2200" dirty="0"/>
              <a:t> (n), то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/>
              <a:t>вийде</a:t>
            </a:r>
            <a:r>
              <a:rPr lang="ru-RU" sz="2200" dirty="0"/>
              <a:t> </a:t>
            </a:r>
            <a:r>
              <a:rPr lang="ru-RU" sz="2200" dirty="0" err="1"/>
              <a:t>нескінченний</a:t>
            </a:r>
            <a:r>
              <a:rPr lang="ru-RU" sz="2200" dirty="0"/>
              <a:t> </a:t>
            </a:r>
            <a:r>
              <a:rPr lang="ru-RU" sz="2200" dirty="0" err="1"/>
              <a:t>ланцюжок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-114300" y="0"/>
            <a:ext cx="9144000" cy="5762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uk-UA" dirty="0" smtClean="0"/>
              <a:t>Помилки рекурсії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1580" y="5522595"/>
            <a:ext cx="7818120" cy="11079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C00000"/>
                </a:solidFill>
              </a:rPr>
              <a:t>Тому при </a:t>
            </a:r>
            <a:r>
              <a:rPr lang="ru-RU" sz="2200" dirty="0" err="1">
                <a:solidFill>
                  <a:srgbClr val="C00000"/>
                </a:solidFill>
              </a:rPr>
              <a:t>розробці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рекурсивної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функції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необхідно</a:t>
            </a:r>
            <a:r>
              <a:rPr lang="ru-RU" sz="2200" dirty="0">
                <a:solidFill>
                  <a:srgbClr val="C00000"/>
                </a:solidFill>
              </a:rPr>
              <a:t> перш за все </a:t>
            </a:r>
            <a:r>
              <a:rPr lang="ru-RU" sz="2200" dirty="0" err="1">
                <a:solidFill>
                  <a:srgbClr val="C00000"/>
                </a:solidFill>
              </a:rPr>
              <a:t>оформляти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умови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завершення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рекурсії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dirty="0">
                <a:solidFill>
                  <a:srgbClr val="C00000"/>
                </a:solidFill>
              </a:rPr>
              <a:t>і </a:t>
            </a:r>
            <a:r>
              <a:rPr lang="ru-RU" sz="2200" dirty="0" err="1">
                <a:solidFill>
                  <a:srgbClr val="C00000"/>
                </a:solidFill>
              </a:rPr>
              <a:t>думати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r>
              <a:rPr lang="ru-RU" sz="2200" dirty="0" smtClean="0">
                <a:solidFill>
                  <a:srgbClr val="C00000"/>
                </a:solidFill>
              </a:rPr>
              <a:t>як </a:t>
            </a:r>
            <a:r>
              <a:rPr lang="ru-RU" sz="2200" dirty="0" err="1" smtClean="0">
                <a:solidFill>
                  <a:srgbClr val="C00000"/>
                </a:solidFill>
              </a:rPr>
              <a:t>рекурсія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>
                <a:solidFill>
                  <a:srgbClr val="C00000"/>
                </a:solidFill>
              </a:rPr>
              <a:t>коли-</a:t>
            </a:r>
            <a:r>
              <a:rPr lang="ru-RU" sz="2200" dirty="0" err="1">
                <a:solidFill>
                  <a:srgbClr val="C00000"/>
                </a:solidFill>
              </a:rPr>
              <a:t>небудь</a:t>
            </a:r>
            <a:r>
              <a:rPr lang="ru-RU" sz="2200" dirty="0">
                <a:solidFill>
                  <a:srgbClr val="C00000"/>
                </a:solidFill>
              </a:rPr>
              <a:t> завершить роботу.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9" y="5368707"/>
            <a:ext cx="297282" cy="90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4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9144000" cy="5762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r>
              <a:rPr lang="uk-UA" sz="3600" b="1" dirty="0"/>
              <a:t>Неефективна рекурсія</a:t>
            </a:r>
          </a:p>
        </p:txBody>
      </p:sp>
      <p:sp>
        <p:nvSpPr>
          <p:cNvPr id="19459" name="Объект 2"/>
          <p:cNvSpPr>
            <a:spLocks noGrp="1"/>
          </p:cNvSpPr>
          <p:nvPr>
            <p:ph idx="4294967295"/>
          </p:nvPr>
        </p:nvSpPr>
        <p:spPr bwMode="auto">
          <a:xfrm>
            <a:off x="0" y="836613"/>
            <a:ext cx="3417570" cy="29912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uk-UA" sz="2000" dirty="0" smtClean="0"/>
              <a:t>Якщо в тілі підпрограми здійснюється більше одного рекурсивного виклику, надвеликими можуть стати не лише </a:t>
            </a:r>
            <a:r>
              <a:rPr lang="uk-UA" sz="2000" b="1" dirty="0" smtClean="0">
                <a:solidFill>
                  <a:srgbClr val="990000"/>
                </a:solidFill>
              </a:rPr>
              <a:t>витрати </a:t>
            </a:r>
            <a:r>
              <a:rPr lang="uk-UA" sz="2000" b="1" dirty="0" err="1" smtClean="0">
                <a:solidFill>
                  <a:srgbClr val="990000"/>
                </a:solidFill>
              </a:rPr>
              <a:t>стекової</a:t>
            </a:r>
            <a:r>
              <a:rPr lang="uk-UA" sz="2000" b="1" dirty="0" smtClean="0">
                <a:solidFill>
                  <a:srgbClr val="990000"/>
                </a:solidFill>
              </a:rPr>
              <a:t> пам’яті, але й витрати часу. </a:t>
            </a:r>
          </a:p>
          <a:p>
            <a:pPr marL="0" indent="0">
              <a:buFontTx/>
              <a:buNone/>
            </a:pPr>
            <a:r>
              <a:rPr lang="uk-UA" sz="2000" dirty="0" smtClean="0"/>
              <a:t>У цьому випадку перевагу варто надавати </a:t>
            </a:r>
            <a:r>
              <a:rPr lang="uk-UA" sz="2000" b="1" dirty="0" err="1" smtClean="0"/>
              <a:t>нерекурсивному</a:t>
            </a:r>
            <a:r>
              <a:rPr lang="uk-UA" sz="2000" b="1" dirty="0" smtClean="0"/>
              <a:t> розв’язанню задачі. 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0" y="3827909"/>
            <a:ext cx="3417570" cy="2923877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uk-UA" sz="2000" dirty="0">
                <a:solidFill>
                  <a:srgbClr val="0000CC"/>
                </a:solidFill>
              </a:rPr>
              <a:t>Розглянемо рекурсивну функцію, що обчислює n­-й член послідовності чисел </a:t>
            </a:r>
            <a:r>
              <a:rPr lang="uk-UA" sz="2000" dirty="0" err="1">
                <a:solidFill>
                  <a:srgbClr val="0000CC"/>
                </a:solidFill>
              </a:rPr>
              <a:t>Фібоначчі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uk-UA" sz="2000" dirty="0">
                <a:solidFill>
                  <a:prstClr val="black"/>
                </a:solidFill>
              </a:rPr>
              <a:t>Кожен виклик функції </a:t>
            </a:r>
            <a:r>
              <a:rPr lang="uk-UA" sz="2000" dirty="0" err="1">
                <a:solidFill>
                  <a:prstClr val="black"/>
                </a:solidFill>
              </a:rPr>
              <a:t>Fib</a:t>
            </a:r>
            <a:r>
              <a:rPr lang="uk-UA" sz="2000" dirty="0">
                <a:solidFill>
                  <a:prstClr val="black"/>
                </a:solidFill>
              </a:rPr>
              <a:t> при n &gt; 1 породжує два вкладених виклики, відтак здійснюється повторне обчислення величин.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417570" y="1996459"/>
            <a:ext cx="5726430" cy="449353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def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Fib</a:t>
            </a:r>
            <a:r>
              <a:rPr lang="ru-RU" sz="2200" dirty="0">
                <a:solidFill>
                  <a:srgbClr val="0000CC"/>
                </a:solidFill>
              </a:rPr>
              <a:t>(n):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</a:t>
            </a:r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n == 0: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</a:t>
            </a:r>
            <a:r>
              <a:rPr lang="ru-RU" sz="2200" dirty="0" err="1">
                <a:solidFill>
                  <a:srgbClr val="0000CC"/>
                </a:solidFill>
              </a:rPr>
              <a:t>return</a:t>
            </a:r>
            <a:r>
              <a:rPr lang="ru-RU" sz="2200" dirty="0">
                <a:solidFill>
                  <a:srgbClr val="0000CC"/>
                </a:solidFill>
              </a:rPr>
              <a:t> 0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</a:t>
            </a:r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</a:t>
            </a:r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n == 1: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  </a:t>
            </a:r>
            <a:r>
              <a:rPr lang="ru-RU" sz="2200" dirty="0" err="1">
                <a:solidFill>
                  <a:srgbClr val="0000CC"/>
                </a:solidFill>
              </a:rPr>
              <a:t>return</a:t>
            </a:r>
            <a:r>
              <a:rPr lang="ru-RU" sz="2200" dirty="0">
                <a:solidFill>
                  <a:srgbClr val="0000CC"/>
                </a:solidFill>
              </a:rPr>
              <a:t> 1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</a:t>
            </a:r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  </a:t>
            </a:r>
            <a:r>
              <a:rPr lang="ru-RU" sz="2200" dirty="0" err="1">
                <a:solidFill>
                  <a:srgbClr val="0000CC"/>
                </a:solidFill>
              </a:rPr>
              <a:t>return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Fib</a:t>
            </a:r>
            <a:r>
              <a:rPr lang="ru-RU" sz="2200" dirty="0">
                <a:solidFill>
                  <a:srgbClr val="0000CC"/>
                </a:solidFill>
              </a:rPr>
              <a:t>(n - 1)+</a:t>
            </a:r>
            <a:r>
              <a:rPr lang="ru-RU" sz="2200" dirty="0" err="1">
                <a:solidFill>
                  <a:srgbClr val="0000CC"/>
                </a:solidFill>
              </a:rPr>
              <a:t>Fib</a:t>
            </a:r>
            <a:r>
              <a:rPr lang="ru-RU" sz="2200" dirty="0">
                <a:solidFill>
                  <a:srgbClr val="0000CC"/>
                </a:solidFill>
              </a:rPr>
              <a:t>(n - 2)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 </a:t>
            </a:r>
          </a:p>
          <a:p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</a:t>
            </a:r>
            <a:r>
              <a:rPr lang="ru-RU" sz="2200" dirty="0" err="1">
                <a:solidFill>
                  <a:srgbClr val="0000CC"/>
                </a:solidFill>
              </a:rPr>
              <a:t>Fibonachi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sequence</a:t>
            </a:r>
            <a:r>
              <a:rPr lang="ru-RU" sz="2200" dirty="0">
                <a:solidFill>
                  <a:srgbClr val="0000CC"/>
                </a:solidFill>
              </a:rPr>
              <a:t>')</a:t>
            </a:r>
          </a:p>
          <a:p>
            <a:r>
              <a:rPr lang="ru-RU" sz="2200" dirty="0" err="1">
                <a:solidFill>
                  <a:srgbClr val="0000CC"/>
                </a:solidFill>
              </a:rPr>
              <a:t>number</a:t>
            </a:r>
            <a:r>
              <a:rPr lang="ru-RU" sz="2200" dirty="0">
                <a:solidFill>
                  <a:srgbClr val="0000CC"/>
                </a:solidFill>
              </a:rPr>
              <a:t>=</a:t>
            </a:r>
            <a:r>
              <a:rPr lang="ru-RU" sz="2200" dirty="0" err="1">
                <a:solidFill>
                  <a:srgbClr val="0000CC"/>
                </a:solidFill>
              </a:rPr>
              <a:t>int</a:t>
            </a:r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input</a:t>
            </a:r>
            <a:r>
              <a:rPr lang="ru-RU" sz="2200" dirty="0">
                <a:solidFill>
                  <a:srgbClr val="0000CC"/>
                </a:solidFill>
              </a:rPr>
              <a:t>('</a:t>
            </a:r>
            <a:r>
              <a:rPr lang="ru-RU" sz="2200" dirty="0" err="1">
                <a:solidFill>
                  <a:srgbClr val="0000CC"/>
                </a:solidFill>
              </a:rPr>
              <a:t>enter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quantity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of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Fibonachi</a:t>
            </a:r>
            <a:r>
              <a:rPr lang="ru-RU" sz="2200" dirty="0" smtClean="0">
                <a:solidFill>
                  <a:srgbClr val="0000CC"/>
                </a:solidFill>
              </a:rPr>
              <a:t>:'))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 i </a:t>
            </a:r>
            <a:r>
              <a:rPr lang="ru-RU" sz="2200" dirty="0" err="1">
                <a:solidFill>
                  <a:srgbClr val="0000CC"/>
                </a:solidFill>
              </a:rPr>
              <a:t>in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range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ru-RU" sz="2200" dirty="0" err="1">
                <a:solidFill>
                  <a:srgbClr val="0000CC"/>
                </a:solidFill>
              </a:rPr>
              <a:t>number</a:t>
            </a:r>
            <a:r>
              <a:rPr lang="ru-RU" sz="2200" dirty="0">
                <a:solidFill>
                  <a:srgbClr val="0000CC"/>
                </a:solidFill>
              </a:rPr>
              <a:t>):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Fib</a:t>
            </a:r>
            <a:r>
              <a:rPr lang="ru-RU" sz="2200" dirty="0">
                <a:solidFill>
                  <a:srgbClr val="0000CC"/>
                </a:solidFill>
              </a:rPr>
              <a:t>(i))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951547"/>
            <a:ext cx="3939540" cy="30654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1764" y="1004233"/>
            <a:ext cx="712936" cy="6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65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2"/>
          <p:cNvSpPr>
            <a:spLocks noGrp="1"/>
          </p:cNvSpPr>
          <p:nvPr>
            <p:ph idx="4294967295"/>
          </p:nvPr>
        </p:nvSpPr>
        <p:spPr bwMode="auto">
          <a:xfrm>
            <a:off x="250825" y="5084763"/>
            <a:ext cx="8893175" cy="1368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uk-UA" sz="2200" dirty="0"/>
              <a:t>Наприклад, після виконання функції </a:t>
            </a:r>
            <a:r>
              <a:rPr lang="en-US" sz="2200" dirty="0"/>
              <a:t>Fib(5) </a:t>
            </a:r>
            <a:r>
              <a:rPr lang="uk-UA" sz="2200" dirty="0"/>
              <a:t>буде здійснено два виклики </a:t>
            </a:r>
            <a:r>
              <a:rPr lang="en-US" sz="2200" dirty="0"/>
              <a:t>Fib(3), </a:t>
            </a:r>
            <a:r>
              <a:rPr lang="uk-UA" sz="2200" dirty="0"/>
              <a:t>три виклики </a:t>
            </a:r>
            <a:r>
              <a:rPr lang="en-US" sz="2200" dirty="0"/>
              <a:t>Fib(2) </a:t>
            </a:r>
            <a:r>
              <a:rPr lang="uk-UA" sz="2200" dirty="0"/>
              <a:t>і </a:t>
            </a:r>
            <a:r>
              <a:rPr lang="en-US" sz="2200" dirty="0"/>
              <a:t>Fib(0) </a:t>
            </a:r>
            <a:r>
              <a:rPr lang="uk-UA" sz="2200" dirty="0"/>
              <a:t>і аж п’ять викликів </a:t>
            </a:r>
            <a:r>
              <a:rPr lang="en-US" sz="2200" dirty="0"/>
              <a:t>Fib(1). </a:t>
            </a:r>
            <a:endParaRPr lang="uk-UA" sz="220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uk-UA" sz="2200" dirty="0" smtClean="0"/>
              <a:t>Загальна </a:t>
            </a:r>
            <a:r>
              <a:rPr lang="uk-UA" sz="2200" dirty="0"/>
              <a:t>кількість вкладених викликів сягне п’ятнадцяти. </a:t>
            </a:r>
            <a:endParaRPr lang="uk-UA" sz="220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uk-UA" sz="2200" b="1" dirty="0" smtClean="0">
                <a:solidFill>
                  <a:srgbClr val="990000"/>
                </a:solidFill>
              </a:rPr>
              <a:t>Тому </a:t>
            </a:r>
            <a:r>
              <a:rPr lang="uk-UA" sz="2200" b="1" dirty="0">
                <a:solidFill>
                  <a:srgbClr val="990000"/>
                </a:solidFill>
              </a:rPr>
              <a:t>таку програму на практиці використовувати не можна.</a:t>
            </a:r>
          </a:p>
        </p:txBody>
      </p:sp>
      <p:sp>
        <p:nvSpPr>
          <p:cNvPr id="20484" name="Заголовок 1"/>
          <p:cNvSpPr>
            <a:spLocks/>
          </p:cNvSpPr>
          <p:nvPr/>
        </p:nvSpPr>
        <p:spPr bwMode="auto">
          <a:xfrm>
            <a:off x="0" y="0"/>
            <a:ext cx="9143999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latin typeface="Arial" charset="0"/>
              </a:rPr>
              <a:t>Неефективна рекурсія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942241"/>
            <a:ext cx="914400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ru-RU" sz="2400" dirty="0">
                <a:solidFill>
                  <a:prstClr val="black"/>
                </a:solidFill>
                <a:latin typeface="Arial" charset="0"/>
              </a:rPr>
              <a:t>У </a:t>
            </a:r>
            <a:r>
              <a:rPr lang="ru-RU" sz="2400" dirty="0" err="1" smtClean="0">
                <a:solidFill>
                  <a:prstClr val="black"/>
                </a:solidFill>
                <a:latin typeface="Arial" charset="0"/>
              </a:rPr>
              <a:t>випадку</a:t>
            </a:r>
            <a:r>
              <a:rPr lang="ru-RU" sz="24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Arial" charset="0"/>
              </a:rPr>
              <a:t>рекурсії</a:t>
            </a:r>
            <a:r>
              <a:rPr lang="ru-RU" sz="2400" dirty="0" smtClean="0">
                <a:solidFill>
                  <a:prstClr val="black"/>
                </a:solidFill>
                <a:latin typeface="Arial" charset="0"/>
              </a:rPr>
              <a:t> для </a:t>
            </a:r>
            <a:r>
              <a:rPr lang="ru-RU" sz="2400" dirty="0" err="1" smtClean="0">
                <a:solidFill>
                  <a:prstClr val="black"/>
                </a:solidFill>
                <a:latin typeface="Arial" charset="0"/>
              </a:rPr>
              <a:t>визначення</a:t>
            </a:r>
            <a:r>
              <a:rPr lang="ru-RU" sz="2400" dirty="0" smtClean="0">
                <a:solidFill>
                  <a:prstClr val="black"/>
                </a:solidFill>
                <a:latin typeface="Arial" charset="0"/>
              </a:rPr>
              <a:t> чисел </a:t>
            </a:r>
            <a:r>
              <a:rPr lang="ru-RU" sz="2400" dirty="0" err="1" smtClean="0">
                <a:solidFill>
                  <a:prstClr val="black"/>
                </a:solidFill>
                <a:latin typeface="Arial" charset="0"/>
              </a:rPr>
              <a:t>Фібоначчі</a:t>
            </a:r>
            <a:r>
              <a:rPr lang="ru-RU" sz="24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Arial" charset="0"/>
              </a:rPr>
              <a:t>загальна</a:t>
            </a:r>
            <a:r>
              <a:rPr lang="ru-RU" sz="24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Arial" charset="0"/>
              </a:rPr>
              <a:t>кількість</a:t>
            </a:r>
            <a:r>
              <a:rPr lang="ru-RU" sz="2400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Arial" charset="0"/>
              </a:rPr>
              <a:t>вкладених</a:t>
            </a:r>
            <a:r>
              <a:rPr lang="ru-RU" sz="2400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Arial" charset="0"/>
              </a:rPr>
              <a:t>викликів</a:t>
            </a:r>
            <a:r>
              <a:rPr lang="ru-RU" sz="2400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charset="0"/>
              </a:rPr>
              <a:t>зростає</a:t>
            </a:r>
            <a:r>
              <a:rPr lang="ru-RU" sz="2400" b="1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charset="0"/>
              </a:rPr>
              <a:t>експоненціально</a:t>
            </a:r>
            <a:r>
              <a:rPr lang="uk-UA" sz="240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871663"/>
            <a:ext cx="76104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903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-576263" y="0"/>
            <a:ext cx="9720263" cy="5762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uk-UA" sz="3200" b="1" dirty="0" smtClean="0"/>
              <a:t>Приклад ефективної рекурсії. </a:t>
            </a:r>
            <a:r>
              <a:rPr lang="uk-UA" sz="3200" b="1" dirty="0"/>
              <a:t>Ханойська вежа</a:t>
            </a: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1129983" y="1042353"/>
            <a:ext cx="7559675" cy="5256212"/>
            <a:chOff x="77" y="733"/>
            <a:chExt cx="3970" cy="3499"/>
          </a:xfrm>
        </p:grpSpPr>
        <p:pic>
          <p:nvPicPr>
            <p:cNvPr id="36868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" y="733"/>
              <a:ext cx="3970" cy="3499"/>
            </a:xfrm>
            <a:prstGeom prst="rect">
              <a:avLst/>
            </a:prstGeom>
            <a:noFill/>
            <a:effectLst>
              <a:outerShdw dist="80322" dir="1106097" algn="ctr" rotWithShape="0">
                <a:schemeClr val="tx1"/>
              </a:outerShdw>
            </a:effectLst>
          </p:spPr>
        </p:pic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279" y="920"/>
              <a:ext cx="3569" cy="3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CC"/>
                </a:buClr>
                <a:buFont typeface="Wingdings" pitchFamily="2" charset="2"/>
                <a:buChar char="v"/>
              </a:pPr>
              <a:r>
                <a:rPr lang="uk-UA" sz="2400" dirty="0" smtClean="0">
                  <a:solidFill>
                    <a:srgbClr val="391A3A"/>
                  </a:solidFill>
                </a:rPr>
                <a:t>Є три стрижні з номерами 1, 2, 3.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CC"/>
                </a:buClr>
                <a:buFont typeface="Wingdings" pitchFamily="2" charset="2"/>
                <a:buChar char="v"/>
              </a:pPr>
              <a:r>
                <a:rPr lang="uk-UA" sz="2400" dirty="0" smtClean="0">
                  <a:solidFill>
                    <a:srgbClr val="391A3A"/>
                  </a:solidFill>
                </a:rPr>
                <a:t>На </a:t>
              </a:r>
              <a:r>
                <a:rPr lang="uk-UA" sz="2400" b="1" dirty="0" smtClean="0">
                  <a:solidFill>
                    <a:srgbClr val="391A3A"/>
                  </a:solidFill>
                </a:rPr>
                <a:t>стрижні 1</a:t>
              </a:r>
              <a:r>
                <a:rPr lang="uk-UA" sz="2400" dirty="0" smtClean="0">
                  <a:solidFill>
                    <a:srgbClr val="391A3A"/>
                  </a:solidFill>
                </a:rPr>
                <a:t> розміщено </a:t>
              </a:r>
              <a:r>
                <a:rPr lang="uk-UA" sz="2400" b="1" dirty="0" smtClean="0">
                  <a:solidFill>
                    <a:srgbClr val="391A3A"/>
                  </a:solidFill>
                </a:rPr>
                <a:t>вежу з n дисків </a:t>
              </a:r>
              <a:r>
                <a:rPr lang="uk-UA" sz="2400" dirty="0" smtClean="0">
                  <a:solidFill>
                    <a:srgbClr val="391A3A"/>
                  </a:solidFill>
                </a:rPr>
                <a:t>різних діаметрів.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CC"/>
                </a:buClr>
                <a:buFont typeface="Wingdings" pitchFamily="2" charset="2"/>
                <a:buChar char="v"/>
              </a:pPr>
              <a:r>
                <a:rPr lang="uk-UA" sz="2400" dirty="0" smtClean="0">
                  <a:solidFill>
                    <a:srgbClr val="391A3A"/>
                  </a:solidFill>
                </a:rPr>
                <a:t>Нижній диск має найбільший діаметр, а діаметр кожного наступного диска менший від діаметру попереднього.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CC"/>
                </a:buClr>
                <a:buFont typeface="Wingdings" pitchFamily="2" charset="2"/>
                <a:buChar char="v"/>
              </a:pPr>
              <a:r>
                <a:rPr lang="uk-UA" sz="2400" b="1" dirty="0" smtClean="0">
                  <a:solidFill>
                    <a:srgbClr val="391A3A"/>
                  </a:solidFill>
                </a:rPr>
                <a:t>Необхідно перенести всі диски на стрижень 3 так, щоб порядок їх розташування не змінився</a:t>
              </a:r>
              <a:r>
                <a:rPr lang="uk-UA" sz="2400" dirty="0" smtClean="0">
                  <a:solidFill>
                    <a:srgbClr val="391A3A"/>
                  </a:solidFill>
                </a:rPr>
                <a:t>.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CC"/>
                </a:buClr>
                <a:buFont typeface="Wingdings" pitchFamily="2" charset="2"/>
                <a:buChar char="v"/>
              </a:pPr>
              <a:r>
                <a:rPr lang="uk-UA" sz="2400" dirty="0" smtClean="0">
                  <a:solidFill>
                    <a:srgbClr val="391A3A"/>
                  </a:solidFill>
                </a:rPr>
                <a:t>Під час перенесення дисків слід дотримуватися таких правил: </a:t>
              </a:r>
              <a:r>
                <a:rPr lang="uk-UA" sz="2400" b="1" dirty="0" smtClean="0">
                  <a:solidFill>
                    <a:srgbClr val="C00000"/>
                  </a:solidFill>
                </a:rPr>
                <a:t>за один раз можна переносити лише один диск, більший диск не можна класти на менший.</a:t>
              </a:r>
              <a:endParaRPr lang="uk-UA" sz="24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57" y="910962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77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3" name="Picture 9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1322" y="5911850"/>
            <a:ext cx="1222375" cy="1222375"/>
          </a:xfrm>
          <a:prstGeom prst="rect">
            <a:avLst/>
          </a:prstGeom>
          <a:noFill/>
        </p:spPr>
      </p:pic>
      <p:sp>
        <p:nvSpPr>
          <p:cNvPr id="2" name="Прямокутник 1"/>
          <p:cNvSpPr/>
          <p:nvPr/>
        </p:nvSpPr>
        <p:spPr>
          <a:xfrm>
            <a:off x="-7962" y="692696"/>
            <a:ext cx="9110822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>
                <a:solidFill>
                  <a:prstClr val="black"/>
                </a:solidFill>
                <a:latin typeface="Arial" charset="0"/>
              </a:rPr>
              <a:t>Якщо вежа містить </a:t>
            </a:r>
            <a:r>
              <a:rPr lang="uk-UA" sz="2200" b="1" dirty="0">
                <a:solidFill>
                  <a:prstClr val="black"/>
                </a:solidFill>
                <a:latin typeface="Arial" charset="0"/>
              </a:rPr>
              <a:t>один диск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, то розв’язання є очевидним і треба лише перенести цей диск на третій стрижень. </a:t>
            </a:r>
            <a:endParaRPr lang="uk-UA" sz="2200" dirty="0" smtClean="0">
              <a:solidFill>
                <a:prstClr val="black"/>
              </a:solidFill>
              <a:latin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Якщо 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на першому стрижні </a:t>
            </a:r>
            <a:r>
              <a:rPr lang="uk-UA" sz="2200" b="1" dirty="0">
                <a:solidFill>
                  <a:prstClr val="black"/>
                </a:solidFill>
                <a:latin typeface="Arial" charset="0"/>
              </a:rPr>
              <a:t>є два диски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, </a:t>
            </a: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то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2.1. </a:t>
            </a:r>
            <a:r>
              <a:rPr lang="uk-UA" sz="2200" b="1" dirty="0" smtClean="0">
                <a:solidFill>
                  <a:prstClr val="black"/>
                </a:solidFill>
                <a:latin typeface="Arial" charset="0"/>
              </a:rPr>
              <a:t>менший</a:t>
            </a: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диск перенесемо з першого стрижня на проміжний, </a:t>
            </a:r>
            <a:endParaRPr lang="uk-UA" sz="2200" dirty="0" smtClean="0">
              <a:solidFill>
                <a:prstClr val="black"/>
              </a:solidFill>
              <a:latin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2.2. потім </a:t>
            </a:r>
            <a:r>
              <a:rPr lang="uk-UA" sz="2200" b="1" dirty="0">
                <a:solidFill>
                  <a:prstClr val="black"/>
                </a:solidFill>
                <a:latin typeface="Arial" charset="0"/>
              </a:rPr>
              <a:t>більший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 диск перенесемо на третій </a:t>
            </a: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стрижень,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2.3. нарешті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, </a:t>
            </a:r>
            <a:r>
              <a:rPr lang="uk-UA" sz="2200" b="1" dirty="0">
                <a:solidFill>
                  <a:prstClr val="black"/>
                </a:solidFill>
                <a:latin typeface="Arial" charset="0"/>
              </a:rPr>
              <a:t>менший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 диск з проміжного стрижня перенесемо на третій. </a:t>
            </a:r>
            <a:endParaRPr lang="uk-UA" sz="2200" dirty="0" smtClean="0">
              <a:solidFill>
                <a:prstClr val="black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За 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три дії обидва диски перекладено. </a:t>
            </a:r>
            <a:endParaRPr lang="uk-UA" sz="2200" dirty="0" smtClean="0">
              <a:solidFill>
                <a:prstClr val="black"/>
              </a:solidFill>
              <a:latin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uk-UA" sz="2200" dirty="0">
              <a:solidFill>
                <a:prstClr val="black"/>
              </a:solidFill>
              <a:latin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Тепер 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припустимо, що роль меншого диска відіграє вежа </a:t>
            </a: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з         </a:t>
            </a:r>
            <a:r>
              <a:rPr lang="uk-UA" sz="2200" b="1" i="1" dirty="0">
                <a:solidFill>
                  <a:prstClr val="black"/>
                </a:solidFill>
                <a:latin typeface="Arial" charset="0"/>
              </a:rPr>
              <a:t>n</a:t>
            </a:r>
            <a:r>
              <a:rPr lang="uk-UA" sz="2200" b="1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uk-UA" sz="2200" b="1" i="1" dirty="0">
                <a:solidFill>
                  <a:prstClr val="black"/>
                </a:solidFill>
                <a:latin typeface="Arial" charset="0"/>
              </a:rPr>
              <a:t>–</a:t>
            </a:r>
            <a:r>
              <a:rPr lang="uk-UA" sz="2200" b="1" dirty="0">
                <a:solidFill>
                  <a:prstClr val="black"/>
                </a:solidFill>
                <a:latin typeface="Arial" charset="0"/>
              </a:rPr>
              <a:t> 1 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менших дисків, а більший диск має номер </a:t>
            </a:r>
            <a:r>
              <a:rPr lang="uk-UA" sz="2200" b="1" i="1" dirty="0">
                <a:solidFill>
                  <a:prstClr val="black"/>
                </a:solidFill>
                <a:latin typeface="Arial" charset="0"/>
              </a:rPr>
              <a:t>n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. </a:t>
            </a:r>
            <a:endParaRPr lang="uk-UA" sz="2200" dirty="0" smtClean="0">
              <a:solidFill>
                <a:prstClr val="black"/>
              </a:solidFill>
              <a:latin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 smtClean="0">
                <a:solidFill>
                  <a:prstClr val="black"/>
                </a:solidFill>
                <a:latin typeface="Arial" charset="0"/>
              </a:rPr>
              <a:t>За індукцією алгоритм 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гри залишається абсолютно незмінним, якщо замість словосполучення «менший диск» вживати фразу </a:t>
            </a:r>
            <a:r>
              <a:rPr lang="uk-UA" sz="2200" b="1" dirty="0">
                <a:solidFill>
                  <a:srgbClr val="990000"/>
                </a:solidFill>
                <a:latin typeface="Arial" charset="0"/>
              </a:rPr>
              <a:t>«вежа з </a:t>
            </a:r>
            <a:r>
              <a:rPr lang="uk-UA" sz="2200" b="1" i="1" dirty="0">
                <a:solidFill>
                  <a:srgbClr val="990000"/>
                </a:solidFill>
                <a:latin typeface="Arial" charset="0"/>
              </a:rPr>
              <a:t>n</a:t>
            </a:r>
            <a:r>
              <a:rPr lang="uk-UA" sz="2200" b="1" dirty="0">
                <a:solidFill>
                  <a:srgbClr val="990000"/>
                </a:solidFill>
                <a:latin typeface="Arial" charset="0"/>
              </a:rPr>
              <a:t> </a:t>
            </a:r>
            <a:r>
              <a:rPr lang="uk-UA" sz="2200" b="1" i="1" dirty="0">
                <a:solidFill>
                  <a:srgbClr val="990000"/>
                </a:solidFill>
                <a:latin typeface="Arial" charset="0"/>
              </a:rPr>
              <a:t>–</a:t>
            </a:r>
            <a:r>
              <a:rPr lang="uk-UA" sz="2200" b="1" dirty="0">
                <a:solidFill>
                  <a:srgbClr val="990000"/>
                </a:solidFill>
                <a:latin typeface="Arial" charset="0"/>
              </a:rPr>
              <a:t> 1 менших дисків». </a:t>
            </a:r>
            <a:endParaRPr lang="ru-RU" sz="2200" b="1" dirty="0">
              <a:solidFill>
                <a:srgbClr val="990000"/>
              </a:solidFill>
              <a:latin typeface="Arial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07504" y="0"/>
            <a:ext cx="8995356" cy="5762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uk-UA" sz="3200" b="1" dirty="0" smtClean="0">
                <a:solidFill>
                  <a:schemeClr val="tx1"/>
                </a:solidFill>
                <a:latin typeface="+mn-lt"/>
              </a:rPr>
              <a:t>Приклад ефективної рекурсії. Ханойська вежа</a:t>
            </a:r>
            <a:endParaRPr lang="uk-UA" sz="32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1205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1410" y="1426499"/>
            <a:ext cx="8527543" cy="3122642"/>
          </a:xfrm>
          <a:prstGeom prst="round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Алгоритм гри «Ханойські вежі»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uk-UA" sz="24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Перенести вежу з n – 1 дисків з першого стрижня на проміжний.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Перенести n-­й диск з першого стрижня на третій.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Перенести вежу з n – 1 дисків з проміжного стрижня на третій. </a:t>
            </a:r>
            <a:endParaRPr lang="uk-UA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07504" y="0"/>
            <a:ext cx="8995356" cy="5762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uk-UA" sz="3200" b="1" dirty="0" smtClean="0">
                <a:solidFill>
                  <a:schemeClr val="tx1"/>
                </a:solidFill>
                <a:latin typeface="+mn-lt"/>
              </a:rPr>
              <a:t>Приклад ефективної рекурсії. Ханойська вежа</a:t>
            </a:r>
            <a:endParaRPr lang="uk-UA" sz="32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39813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" y="924877"/>
            <a:ext cx="6643199" cy="314420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3223259"/>
            <a:ext cx="4648200" cy="3327689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107504" y="0"/>
            <a:ext cx="8995356" cy="5762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uk-UA" sz="3200" b="1" dirty="0" smtClean="0">
                <a:solidFill>
                  <a:schemeClr val="tx1"/>
                </a:solidFill>
                <a:latin typeface="+mn-lt"/>
              </a:rPr>
              <a:t>Приклад ефективної рекурсії. Ханойська вежа</a:t>
            </a:r>
            <a:endParaRPr lang="uk-UA" sz="32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4048" y="1075155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3175"/>
            <a:ext cx="9144000" cy="5762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r>
              <a:rPr lang="ru-RU" sz="3200" b="1" spc="-100" dirty="0" err="1"/>
              <a:t>Ефективна</a:t>
            </a:r>
            <a:r>
              <a:rPr lang="ru-RU" sz="3200" b="1" spc="-100" dirty="0"/>
              <a:t> </a:t>
            </a:r>
            <a:r>
              <a:rPr lang="ru-RU" sz="3200" b="1" spc="-100" dirty="0" err="1"/>
              <a:t>рекурсія</a:t>
            </a:r>
            <a:r>
              <a:rPr lang="ru-RU" sz="3200" b="1" spc="-100" dirty="0"/>
              <a:t> - </a:t>
            </a:r>
            <a:r>
              <a:rPr lang="ru-RU" sz="3200" b="1" spc="-100" dirty="0" err="1"/>
              <a:t>швидке</a:t>
            </a:r>
            <a:r>
              <a:rPr lang="ru-RU" sz="3200" b="1" spc="-100" dirty="0"/>
              <a:t> </a:t>
            </a:r>
            <a:r>
              <a:rPr lang="ru-RU" sz="3200" b="1" spc="-100" dirty="0" err="1"/>
              <a:t>піднесення</a:t>
            </a:r>
            <a:r>
              <a:rPr lang="ru-RU" sz="3200" b="1" spc="-100" dirty="0"/>
              <a:t> до </a:t>
            </a:r>
            <a:r>
              <a:rPr lang="ru-RU" sz="3200" b="1" spc="-100" dirty="0" err="1"/>
              <a:t>степеня</a:t>
            </a:r>
            <a:endParaRPr lang="uk-UA" sz="3200" b="1" spc="-100" dirty="0"/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525463" y="1335087"/>
            <a:ext cx="8218488" cy="3451225"/>
            <a:chOff x="331" y="841"/>
            <a:chExt cx="5177" cy="2174"/>
          </a:xfrm>
        </p:grpSpPr>
        <p:pic>
          <p:nvPicPr>
            <p:cNvPr id="22533" name="Рисунок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7" y="1797"/>
              <a:ext cx="3402" cy="12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331" y="841"/>
              <a:ext cx="5177" cy="7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400" dirty="0">
                  <a:solidFill>
                    <a:prstClr val="black"/>
                  </a:solidFill>
                  <a:latin typeface="Arial" charset="0"/>
                </a:rPr>
                <a:t>«</a:t>
              </a:r>
              <a:r>
                <a:rPr lang="uk-UA" sz="2400" b="1" dirty="0">
                  <a:solidFill>
                    <a:prstClr val="black"/>
                  </a:solidFill>
                  <a:latin typeface="Arial" charset="0"/>
                </a:rPr>
                <a:t>Індійський алгоритм</a:t>
              </a:r>
              <a:r>
                <a:rPr lang="uk-UA" sz="2400" dirty="0">
                  <a:solidFill>
                    <a:prstClr val="black"/>
                  </a:solidFill>
                  <a:latin typeface="Arial" charset="0"/>
                </a:rPr>
                <a:t>» піднесення числа </a:t>
              </a:r>
              <a:r>
                <a:rPr lang="uk-UA" sz="2400" i="1" dirty="0">
                  <a:solidFill>
                    <a:prstClr val="black"/>
                  </a:solidFill>
                  <a:latin typeface="Arial" charset="0"/>
                </a:rPr>
                <a:t>x</a:t>
              </a:r>
              <a:r>
                <a:rPr lang="uk-UA" sz="2400" dirty="0">
                  <a:solidFill>
                    <a:prstClr val="black"/>
                  </a:solidFill>
                  <a:latin typeface="Arial" charset="0"/>
                </a:rPr>
                <a:t> до натурального </a:t>
              </a:r>
              <a:r>
                <a:rPr lang="uk-UA" sz="2400" dirty="0" err="1">
                  <a:solidFill>
                    <a:prstClr val="black"/>
                  </a:solidFill>
                  <a:latin typeface="Arial" charset="0"/>
                </a:rPr>
                <a:t>степеня</a:t>
              </a:r>
              <a:r>
                <a:rPr lang="uk-UA" sz="2400" dirty="0">
                  <a:solidFill>
                    <a:prstClr val="black"/>
                  </a:solidFill>
                  <a:latin typeface="Arial" charset="0"/>
                </a:rPr>
                <a:t> </a:t>
              </a:r>
              <a:r>
                <a:rPr lang="uk-UA" sz="2400" i="1" dirty="0">
                  <a:solidFill>
                    <a:prstClr val="black"/>
                  </a:solidFill>
                  <a:latin typeface="Arial" charset="0"/>
                </a:rPr>
                <a:t>n</a:t>
              </a:r>
              <a:r>
                <a:rPr lang="uk-UA" sz="2400" dirty="0">
                  <a:solidFill>
                    <a:prstClr val="black"/>
                  </a:solidFill>
                  <a:latin typeface="Arial" charset="0"/>
                </a:rPr>
                <a:t> реалізує таке рекурсивне означення </a:t>
              </a:r>
              <a:r>
                <a:rPr lang="uk-UA" sz="2400" dirty="0" err="1">
                  <a:solidFill>
                    <a:prstClr val="black"/>
                  </a:solidFill>
                  <a:latin typeface="Arial" charset="0"/>
                </a:rPr>
                <a:t>степеня</a:t>
              </a:r>
              <a:r>
                <a:rPr lang="uk-UA" sz="2400" dirty="0">
                  <a:solidFill>
                    <a:prstClr val="black"/>
                  </a:solidFill>
                  <a:latin typeface="Arial" charset="0"/>
                </a:rPr>
                <a:t> числа: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34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588215"/>
            <a:ext cx="8103817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4</a:t>
            </a:r>
            <a:endParaRPr lang="uk-UA" sz="6000" b="1" dirty="0" smtClean="0">
              <a:ln/>
              <a:solidFill>
                <a:prstClr val="white"/>
              </a:solidFill>
            </a:endParaRPr>
          </a:p>
          <a:p>
            <a:pPr algn="ctr"/>
            <a:r>
              <a:rPr lang="ru-RU" sz="6000" b="1" dirty="0" err="1" smtClean="0">
                <a:ln/>
                <a:solidFill>
                  <a:prstClr val="white"/>
                </a:solidFill>
              </a:rPr>
              <a:t>Функції</a:t>
            </a:r>
            <a:endParaRPr lang="uk-UA" sz="6000" b="1" dirty="0" smtClean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11943" y="1644333"/>
            <a:ext cx="8569325" cy="411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latin typeface="Arial" charset="0"/>
              </a:rPr>
              <a:t>1. Якщо показник степеня дорівнює нулю, то значення </a:t>
            </a:r>
            <a:r>
              <a:rPr lang="uk-UA" sz="2200" i="1" dirty="0" err="1">
                <a:solidFill>
                  <a:prstClr val="black"/>
                </a:solidFill>
                <a:latin typeface="Arial" charset="0"/>
              </a:rPr>
              <a:t>x</a:t>
            </a:r>
            <a:r>
              <a:rPr lang="uk-UA" sz="2200" i="1" baseline="30000" dirty="0" err="1">
                <a:solidFill>
                  <a:prstClr val="black"/>
                </a:solidFill>
                <a:latin typeface="Arial" charset="0"/>
              </a:rPr>
              <a:t>n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 покласти рівним одиниці та вийти з рекурсії, інакше виконати дії, зазначені в пунктах 2–5.</a:t>
            </a:r>
            <a:endParaRPr lang="ru-RU" sz="2200" dirty="0">
              <a:solidFill>
                <a:prstClr val="black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latin typeface="Arial" charset="0"/>
              </a:rPr>
              <a:t>2. Якщо показник степеня дорівнює одиниці, то значення </a:t>
            </a:r>
            <a:r>
              <a:rPr lang="uk-UA" sz="2200" i="1" dirty="0" err="1">
                <a:solidFill>
                  <a:prstClr val="black"/>
                </a:solidFill>
                <a:latin typeface="Arial" charset="0"/>
              </a:rPr>
              <a:t>x</a:t>
            </a:r>
            <a:r>
              <a:rPr lang="uk-UA" sz="2200" i="1" baseline="30000" dirty="0" err="1">
                <a:solidFill>
                  <a:prstClr val="black"/>
                </a:solidFill>
                <a:latin typeface="Arial" charset="0"/>
              </a:rPr>
              <a:t>n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 покласти рівним </a:t>
            </a:r>
            <a:r>
              <a:rPr lang="uk-UA" sz="2200" i="1" dirty="0">
                <a:solidFill>
                  <a:prstClr val="black"/>
                </a:solidFill>
                <a:latin typeface="Arial" charset="0"/>
              </a:rPr>
              <a:t>x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 та вийти з рекурсії, інакше виконати дії, зазначені в пунктах 3–5.</a:t>
            </a:r>
            <a:endParaRPr lang="ru-RU" sz="2200" dirty="0">
              <a:solidFill>
                <a:prstClr val="black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latin typeface="Arial" charset="0"/>
              </a:rPr>
              <a:t>3. Обчислити значення </a:t>
            </a:r>
            <a:r>
              <a:rPr lang="uk-UA" sz="2200" i="1" dirty="0" err="1">
                <a:solidFill>
                  <a:prstClr val="black"/>
                </a:solidFill>
                <a:latin typeface="Arial" charset="0"/>
              </a:rPr>
              <a:t>x</a:t>
            </a:r>
            <a:r>
              <a:rPr lang="uk-UA" sz="2200" i="1" baseline="30000" dirty="0" err="1">
                <a:solidFill>
                  <a:prstClr val="black"/>
                </a:solidFill>
                <a:latin typeface="Arial" charset="0"/>
              </a:rPr>
              <a:t>n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uk-UA" sz="2200" dirty="0" err="1">
                <a:solidFill>
                  <a:prstClr val="black"/>
                </a:solidFill>
                <a:latin typeface="Arial" charset="0"/>
              </a:rPr>
              <a:t>div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 2 та піднести його до квадрата.</a:t>
            </a:r>
            <a:endParaRPr lang="ru-RU" sz="2200" dirty="0">
              <a:solidFill>
                <a:prstClr val="black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latin typeface="Arial" charset="0"/>
              </a:rPr>
              <a:t>4. Якщо показник степеня непарний, то обчислене в пункті 3 значення помножити на число </a:t>
            </a:r>
            <a:r>
              <a:rPr lang="uk-UA" sz="2200" i="1" dirty="0">
                <a:solidFill>
                  <a:prstClr val="black"/>
                </a:solidFill>
                <a:latin typeface="Arial" charset="0"/>
              </a:rPr>
              <a:t>х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, а отриманий результат вважати значенням </a:t>
            </a:r>
            <a:r>
              <a:rPr lang="uk-UA" sz="2200" i="1" dirty="0" err="1">
                <a:solidFill>
                  <a:prstClr val="black"/>
                </a:solidFill>
                <a:latin typeface="Arial" charset="0"/>
              </a:rPr>
              <a:t>x</a:t>
            </a:r>
            <a:r>
              <a:rPr lang="uk-UA" sz="2200" i="1" baseline="30000" dirty="0" err="1">
                <a:solidFill>
                  <a:prstClr val="black"/>
                </a:solidFill>
                <a:latin typeface="Arial" charset="0"/>
              </a:rPr>
              <a:t>n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.</a:t>
            </a:r>
            <a:endParaRPr lang="ru-RU" sz="2200" dirty="0">
              <a:solidFill>
                <a:prstClr val="black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latin typeface="Arial" charset="0"/>
              </a:rPr>
              <a:t>5. Інакше, коли показник степеня парний, то обчислене в пункті 3 значення вважати значенням </a:t>
            </a:r>
            <a:r>
              <a:rPr lang="uk-UA" sz="2200" i="1" dirty="0" err="1">
                <a:solidFill>
                  <a:prstClr val="black"/>
                </a:solidFill>
                <a:latin typeface="Arial" charset="0"/>
              </a:rPr>
              <a:t>x</a:t>
            </a:r>
            <a:r>
              <a:rPr lang="uk-UA" sz="2200" i="1" baseline="30000" dirty="0" err="1">
                <a:solidFill>
                  <a:prstClr val="black"/>
                </a:solidFill>
                <a:latin typeface="Arial" charset="0"/>
              </a:rPr>
              <a:t>n</a:t>
            </a:r>
            <a:r>
              <a:rPr lang="uk-UA" sz="220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433003" y="1065213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latin typeface="Arial" charset="0"/>
              </a:rPr>
              <a:t>Алгоритм обчислення </a:t>
            </a:r>
            <a:r>
              <a:rPr lang="uk-UA" sz="2400" b="1" i="1" dirty="0" err="1">
                <a:solidFill>
                  <a:prstClr val="black"/>
                </a:solidFill>
                <a:latin typeface="Arial" charset="0"/>
              </a:rPr>
              <a:t>x</a:t>
            </a:r>
            <a:r>
              <a:rPr lang="uk-UA" sz="2400" b="1" i="1" baseline="30000" dirty="0" err="1">
                <a:solidFill>
                  <a:prstClr val="black"/>
                </a:solidFill>
                <a:latin typeface="Arial" charset="0"/>
              </a:rPr>
              <a:t>n</a:t>
            </a:r>
            <a:endParaRPr lang="ru-RU" sz="2400" b="1" i="1" baseline="30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24780" y="2704"/>
            <a:ext cx="9144000" cy="576535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ru-RU" sz="3200" b="1" spc="-100" dirty="0" err="1" smtClean="0">
                <a:latin typeface="+mn-lt"/>
              </a:rPr>
              <a:t>Ефективна</a:t>
            </a:r>
            <a:r>
              <a:rPr lang="ru-RU" sz="3200" b="1" spc="-100" dirty="0" smtClean="0">
                <a:latin typeface="+mn-lt"/>
              </a:rPr>
              <a:t> </a:t>
            </a:r>
            <a:r>
              <a:rPr lang="ru-RU" sz="3200" b="1" spc="-100" dirty="0" err="1" smtClean="0">
                <a:latin typeface="+mn-lt"/>
              </a:rPr>
              <a:t>рекурсія</a:t>
            </a:r>
            <a:r>
              <a:rPr lang="ru-RU" sz="3200" b="1" spc="-100" dirty="0" smtClean="0">
                <a:latin typeface="+mn-lt"/>
              </a:rPr>
              <a:t> - </a:t>
            </a:r>
            <a:r>
              <a:rPr lang="ru-RU" sz="3200" b="1" spc="-100" dirty="0" err="1" smtClean="0">
                <a:latin typeface="+mn-lt"/>
              </a:rPr>
              <a:t>швидке</a:t>
            </a:r>
            <a:r>
              <a:rPr lang="ru-RU" sz="3200" b="1" spc="-100" dirty="0" smtClean="0">
                <a:latin typeface="+mn-lt"/>
              </a:rPr>
              <a:t> </a:t>
            </a:r>
            <a:r>
              <a:rPr lang="ru-RU" sz="3200" b="1" spc="-100" dirty="0" err="1" smtClean="0">
                <a:latin typeface="+mn-lt"/>
              </a:rPr>
              <a:t>піднесення</a:t>
            </a:r>
            <a:r>
              <a:rPr lang="ru-RU" sz="3200" b="1" spc="-100" dirty="0" smtClean="0">
                <a:latin typeface="+mn-lt"/>
              </a:rPr>
              <a:t> до </a:t>
            </a:r>
            <a:r>
              <a:rPr lang="ru-RU" sz="3200" b="1" spc="-100" dirty="0" err="1" smtClean="0">
                <a:latin typeface="+mn-lt"/>
              </a:rPr>
              <a:t>степеня</a:t>
            </a:r>
            <a:endParaRPr lang="uk-UA" sz="3200" b="1" spc="-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431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24780" y="2704"/>
            <a:ext cx="9144000" cy="576535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ru-RU" sz="3200" b="1" spc="-100" dirty="0" err="1" smtClean="0">
                <a:latin typeface="+mn-lt"/>
              </a:rPr>
              <a:t>Ефективна</a:t>
            </a:r>
            <a:r>
              <a:rPr lang="ru-RU" sz="3200" b="1" spc="-100" dirty="0" smtClean="0">
                <a:latin typeface="+mn-lt"/>
              </a:rPr>
              <a:t> </a:t>
            </a:r>
            <a:r>
              <a:rPr lang="ru-RU" sz="3200" b="1" spc="-100" dirty="0" err="1" smtClean="0">
                <a:latin typeface="+mn-lt"/>
              </a:rPr>
              <a:t>рекурсія</a:t>
            </a:r>
            <a:r>
              <a:rPr lang="ru-RU" sz="3200" b="1" spc="-100" dirty="0" smtClean="0">
                <a:latin typeface="+mn-lt"/>
              </a:rPr>
              <a:t> - </a:t>
            </a:r>
            <a:r>
              <a:rPr lang="ru-RU" sz="3200" b="1" spc="-100" dirty="0" err="1" smtClean="0">
                <a:latin typeface="+mn-lt"/>
              </a:rPr>
              <a:t>швидке</a:t>
            </a:r>
            <a:r>
              <a:rPr lang="ru-RU" sz="3200" b="1" spc="-100" dirty="0" smtClean="0">
                <a:latin typeface="+mn-lt"/>
              </a:rPr>
              <a:t> </a:t>
            </a:r>
            <a:r>
              <a:rPr lang="ru-RU" sz="3200" b="1" spc="-100" dirty="0" err="1" smtClean="0">
                <a:latin typeface="+mn-lt"/>
              </a:rPr>
              <a:t>піднесення</a:t>
            </a:r>
            <a:r>
              <a:rPr lang="ru-RU" sz="3200" b="1" spc="-100" dirty="0" smtClean="0">
                <a:latin typeface="+mn-lt"/>
              </a:rPr>
              <a:t> до </a:t>
            </a:r>
            <a:r>
              <a:rPr lang="ru-RU" sz="3200" b="1" spc="-100" dirty="0" err="1" smtClean="0">
                <a:latin typeface="+mn-lt"/>
              </a:rPr>
              <a:t>степеня</a:t>
            </a:r>
            <a:endParaRPr lang="uk-UA" sz="3200" b="1" spc="-1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" y="937259"/>
            <a:ext cx="8242935" cy="43594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28" y="5045284"/>
            <a:ext cx="4451985" cy="1714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498" y="937259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143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24780" y="2704"/>
            <a:ext cx="9144000" cy="576535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ru-RU" sz="3200" b="1" spc="-100" dirty="0" err="1" smtClean="0">
                <a:latin typeface="+mn-lt"/>
              </a:rPr>
              <a:t>Ефективна</a:t>
            </a:r>
            <a:r>
              <a:rPr lang="ru-RU" sz="3200" b="1" spc="-100" dirty="0" smtClean="0">
                <a:latin typeface="+mn-lt"/>
              </a:rPr>
              <a:t> </a:t>
            </a:r>
            <a:r>
              <a:rPr lang="ru-RU" sz="3200" b="1" spc="-100" dirty="0" err="1" smtClean="0">
                <a:latin typeface="+mn-lt"/>
              </a:rPr>
              <a:t>рекурсія</a:t>
            </a:r>
            <a:r>
              <a:rPr lang="ru-RU" sz="3200" b="1" spc="-100" dirty="0" smtClean="0">
                <a:latin typeface="+mn-lt"/>
              </a:rPr>
              <a:t>. </a:t>
            </a:r>
            <a:r>
              <a:rPr lang="ru-RU" sz="3200" b="1" spc="-100" dirty="0" err="1" smtClean="0">
                <a:latin typeface="+mn-lt"/>
              </a:rPr>
              <a:t>Трикутник</a:t>
            </a:r>
            <a:r>
              <a:rPr lang="ru-RU" sz="3200" b="1" spc="-100" dirty="0" smtClean="0">
                <a:latin typeface="+mn-lt"/>
              </a:rPr>
              <a:t> Паскаля</a:t>
            </a:r>
            <a:endParaRPr lang="uk-UA" sz="3200" b="1" spc="-1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950" y="1251428"/>
            <a:ext cx="8709659" cy="49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051560"/>
            <a:ext cx="8115300" cy="38164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FF0000"/>
                </a:solidFill>
              </a:rPr>
              <a:t>def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pascal</a:t>
            </a:r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row</a:t>
            </a:r>
            <a:r>
              <a:rPr lang="ru-RU" sz="2200" dirty="0"/>
              <a:t>, </a:t>
            </a:r>
            <a:r>
              <a:rPr lang="ru-RU" sz="2200" dirty="0" err="1"/>
              <a:t>column</a:t>
            </a:r>
            <a:r>
              <a:rPr lang="ru-RU" sz="2200" dirty="0"/>
              <a:t>):</a:t>
            </a:r>
          </a:p>
          <a:p>
            <a:r>
              <a:rPr lang="ru-RU" sz="2200" dirty="0"/>
              <a:t>    </a:t>
            </a:r>
            <a:r>
              <a:rPr lang="ru-RU" sz="2200" dirty="0" err="1">
                <a:solidFill>
                  <a:srgbClr val="FF0000"/>
                </a:solidFill>
              </a:rPr>
              <a:t>if</a:t>
            </a:r>
            <a:r>
              <a:rPr lang="ru-RU" sz="2200" dirty="0"/>
              <a:t> </a:t>
            </a:r>
            <a:r>
              <a:rPr lang="ru-RU" sz="2200" dirty="0" err="1"/>
              <a:t>column</a:t>
            </a:r>
            <a:r>
              <a:rPr lang="ru-RU" sz="2200" dirty="0"/>
              <a:t> </a:t>
            </a:r>
            <a:r>
              <a:rPr lang="ru-RU" sz="2200" dirty="0" err="1"/>
              <a:t>in</a:t>
            </a:r>
            <a:r>
              <a:rPr lang="ru-RU" sz="2200" dirty="0"/>
              <a:t> (0,row):</a:t>
            </a:r>
          </a:p>
          <a:p>
            <a:r>
              <a:rPr lang="ru-RU" sz="2200" dirty="0"/>
              <a:t>        </a:t>
            </a:r>
            <a:r>
              <a:rPr lang="ru-RU" sz="2200" dirty="0" err="1">
                <a:solidFill>
                  <a:srgbClr val="FF0000"/>
                </a:solidFill>
              </a:rPr>
              <a:t>return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/>
              <a:t>1</a:t>
            </a:r>
          </a:p>
          <a:p>
            <a:r>
              <a:rPr lang="ru-RU" sz="2200" dirty="0"/>
              <a:t>    </a:t>
            </a:r>
            <a:r>
              <a:rPr lang="ru-RU" sz="2200" dirty="0" err="1">
                <a:solidFill>
                  <a:srgbClr val="FF0000"/>
                </a:solidFill>
              </a:rPr>
              <a:t>return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/>
              <a:t>pascal</a:t>
            </a:r>
            <a:r>
              <a:rPr lang="ru-RU" sz="2200" dirty="0"/>
              <a:t>(row-1, column-1) + </a:t>
            </a:r>
            <a:r>
              <a:rPr lang="ru-RU" sz="2200" dirty="0" err="1"/>
              <a:t>pascal</a:t>
            </a:r>
            <a:r>
              <a:rPr lang="ru-RU" sz="2200" dirty="0"/>
              <a:t>(row-1, </a:t>
            </a:r>
            <a:r>
              <a:rPr lang="ru-RU" sz="2200" dirty="0" err="1"/>
              <a:t>column</a:t>
            </a:r>
            <a:r>
              <a:rPr lang="ru-RU" sz="2200" dirty="0"/>
              <a:t>)</a:t>
            </a:r>
          </a:p>
          <a:p>
            <a:r>
              <a:rPr lang="ru-RU" sz="2200" dirty="0"/>
              <a:t>    </a:t>
            </a:r>
          </a:p>
          <a:p>
            <a:r>
              <a:rPr lang="ru-RU" sz="2200" dirty="0" err="1">
                <a:solidFill>
                  <a:srgbClr val="9900FF"/>
                </a:solidFill>
              </a:rPr>
              <a:t>print</a:t>
            </a:r>
            <a:r>
              <a:rPr lang="ru-RU" sz="2200" dirty="0"/>
              <a:t>('Треугольник Паскаля')</a:t>
            </a:r>
          </a:p>
          <a:p>
            <a:r>
              <a:rPr lang="ru-RU" sz="2200" dirty="0"/>
              <a:t>r=</a:t>
            </a:r>
            <a:r>
              <a:rPr lang="ru-RU" sz="2200" dirty="0" err="1">
                <a:solidFill>
                  <a:srgbClr val="9900FF"/>
                </a:solidFill>
              </a:rPr>
              <a:t>int</a:t>
            </a:r>
            <a:r>
              <a:rPr lang="ru-RU" sz="2200" dirty="0"/>
              <a:t>(</a:t>
            </a:r>
            <a:r>
              <a:rPr lang="ru-RU" sz="2200" dirty="0" err="1">
                <a:solidFill>
                  <a:srgbClr val="9900FF"/>
                </a:solidFill>
              </a:rPr>
              <a:t>input</a:t>
            </a:r>
            <a:r>
              <a:rPr lang="ru-RU" sz="2200" dirty="0"/>
              <a:t>('</a:t>
            </a:r>
            <a:r>
              <a:rPr lang="ru-RU" sz="2200" dirty="0" err="1"/>
              <a:t>enter</a:t>
            </a:r>
            <a:r>
              <a:rPr lang="ru-RU" sz="2200" dirty="0"/>
              <a:t> </a:t>
            </a:r>
            <a:r>
              <a:rPr lang="ru-RU" sz="2200" dirty="0" err="1"/>
              <a:t>quantity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row</a:t>
            </a:r>
            <a:r>
              <a:rPr lang="ru-RU" sz="2200" dirty="0"/>
              <a:t>:'))</a:t>
            </a:r>
          </a:p>
          <a:p>
            <a:r>
              <a:rPr lang="ru-RU" sz="2200" dirty="0" err="1">
                <a:solidFill>
                  <a:srgbClr val="FF0000"/>
                </a:solidFill>
              </a:rPr>
              <a:t>for</a:t>
            </a:r>
            <a:r>
              <a:rPr lang="ru-RU" sz="2200" dirty="0"/>
              <a:t> i </a:t>
            </a:r>
            <a:r>
              <a:rPr lang="ru-RU" sz="2200" dirty="0" err="1"/>
              <a:t>i</a:t>
            </a:r>
            <a:r>
              <a:rPr lang="ru-RU" sz="2200" dirty="0" err="1">
                <a:solidFill>
                  <a:srgbClr val="FF0000"/>
                </a:solidFill>
              </a:rPr>
              <a:t>n</a:t>
            </a:r>
            <a:r>
              <a:rPr lang="ru-RU" sz="2200" dirty="0"/>
              <a:t> </a:t>
            </a:r>
            <a:r>
              <a:rPr lang="ru-RU" sz="2200" dirty="0" err="1"/>
              <a:t>range</a:t>
            </a:r>
            <a:r>
              <a:rPr lang="ru-RU" sz="2200" dirty="0"/>
              <a:t>(r):</a:t>
            </a:r>
          </a:p>
          <a:p>
            <a:r>
              <a:rPr lang="ru-RU" sz="2200" dirty="0"/>
              <a:t>    </a:t>
            </a:r>
            <a:r>
              <a:rPr lang="ru-RU" sz="2200" dirty="0" err="1">
                <a:solidFill>
                  <a:srgbClr val="FF0000"/>
                </a:solidFill>
              </a:rPr>
              <a:t>for</a:t>
            </a:r>
            <a:r>
              <a:rPr lang="ru-RU" sz="2200" dirty="0"/>
              <a:t> j </a:t>
            </a:r>
            <a:r>
              <a:rPr lang="ru-RU" sz="2200" dirty="0" err="1">
                <a:solidFill>
                  <a:srgbClr val="FF0000"/>
                </a:solidFill>
              </a:rPr>
              <a:t>in</a:t>
            </a:r>
            <a:r>
              <a:rPr lang="ru-RU" sz="2200" dirty="0"/>
              <a:t> </a:t>
            </a:r>
            <a:r>
              <a:rPr lang="ru-RU" sz="2200" dirty="0" err="1"/>
              <a:t>range</a:t>
            </a:r>
            <a:r>
              <a:rPr lang="ru-RU" sz="2200" dirty="0"/>
              <a:t>(i+1): </a:t>
            </a:r>
          </a:p>
          <a:p>
            <a:r>
              <a:rPr lang="ru-RU" sz="2200" dirty="0"/>
              <a:t>        </a:t>
            </a:r>
            <a:r>
              <a:rPr lang="ru-RU" sz="2200" dirty="0" err="1">
                <a:solidFill>
                  <a:srgbClr val="9900FF"/>
                </a:solidFill>
              </a:rPr>
              <a:t>print</a:t>
            </a:r>
            <a:r>
              <a:rPr lang="ru-RU" sz="2200" dirty="0"/>
              <a:t>(</a:t>
            </a:r>
            <a:r>
              <a:rPr lang="ru-RU" sz="2200" dirty="0" err="1"/>
              <a:t>pascal</a:t>
            </a:r>
            <a:r>
              <a:rPr lang="ru-RU" sz="2200" dirty="0"/>
              <a:t>(</a:t>
            </a:r>
            <a:r>
              <a:rPr lang="ru-RU" sz="2200" dirty="0" err="1"/>
              <a:t>i,j</a:t>
            </a:r>
            <a:r>
              <a:rPr lang="ru-RU" sz="2200" dirty="0"/>
              <a:t>), </a:t>
            </a:r>
            <a:r>
              <a:rPr lang="ru-RU" sz="2200" dirty="0" err="1"/>
              <a:t>end</a:t>
            </a:r>
            <a:r>
              <a:rPr lang="ru-RU" sz="2200" dirty="0"/>
              <a:t>=' ', </a:t>
            </a:r>
            <a:r>
              <a:rPr lang="ru-RU" sz="2200" dirty="0" err="1"/>
              <a:t>flush</a:t>
            </a:r>
            <a:r>
              <a:rPr lang="ru-RU" sz="2200" dirty="0"/>
              <a:t>=</a:t>
            </a:r>
            <a:r>
              <a:rPr lang="ru-RU" sz="2200" dirty="0" err="1"/>
              <a:t>True</a:t>
            </a:r>
            <a:r>
              <a:rPr lang="ru-RU" sz="2200" dirty="0"/>
              <a:t>)</a:t>
            </a:r>
          </a:p>
          <a:p>
            <a:r>
              <a:rPr lang="ru-RU" sz="2200" dirty="0"/>
              <a:t>    </a:t>
            </a:r>
            <a:r>
              <a:rPr lang="ru-RU" sz="2200" dirty="0" err="1">
                <a:solidFill>
                  <a:srgbClr val="9900FF"/>
                </a:solidFill>
              </a:rPr>
              <a:t>print</a:t>
            </a:r>
            <a:r>
              <a:rPr lang="ru-RU" sz="2200" dirty="0"/>
              <a:t>()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24780" y="2704"/>
            <a:ext cx="9144000" cy="576535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ru-RU" sz="3200" b="1" spc="-100" dirty="0" err="1" smtClean="0">
                <a:latin typeface="+mn-lt"/>
              </a:rPr>
              <a:t>Ефективна</a:t>
            </a:r>
            <a:r>
              <a:rPr lang="ru-RU" sz="3200" b="1" spc="-100" dirty="0" smtClean="0">
                <a:latin typeface="+mn-lt"/>
              </a:rPr>
              <a:t> </a:t>
            </a:r>
            <a:r>
              <a:rPr lang="ru-RU" sz="3200" b="1" spc="-100" dirty="0" err="1" smtClean="0">
                <a:latin typeface="+mn-lt"/>
              </a:rPr>
              <a:t>рекурсія</a:t>
            </a:r>
            <a:r>
              <a:rPr lang="ru-RU" sz="3200" b="1" spc="-100" dirty="0" smtClean="0">
                <a:latin typeface="+mn-lt"/>
              </a:rPr>
              <a:t>. </a:t>
            </a:r>
            <a:r>
              <a:rPr lang="ru-RU" sz="3200" b="1" spc="-100" dirty="0" err="1" smtClean="0">
                <a:latin typeface="+mn-lt"/>
              </a:rPr>
              <a:t>Трикутник</a:t>
            </a:r>
            <a:r>
              <a:rPr lang="ru-RU" sz="3200" b="1" spc="-100" dirty="0" smtClean="0">
                <a:latin typeface="+mn-lt"/>
              </a:rPr>
              <a:t> Паскаля</a:t>
            </a:r>
            <a:endParaRPr lang="uk-UA" sz="3200" b="1" spc="-1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52" y="2959773"/>
            <a:ext cx="4151948" cy="33953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873" y="944900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0" y="0"/>
            <a:ext cx="9144000" cy="576535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uk-UA" sz="3600" b="1" spc="-100" dirty="0" smtClean="0">
                <a:latin typeface="+mn-lt"/>
              </a:rPr>
              <a:t>Порівняння і</a:t>
            </a:r>
            <a:r>
              <a:rPr lang="ru-RU" sz="3600" b="1" spc="-100" dirty="0" err="1" smtClean="0">
                <a:latin typeface="+mn-lt"/>
              </a:rPr>
              <a:t>терації</a:t>
            </a:r>
            <a:r>
              <a:rPr lang="ru-RU" sz="3600" b="1" spc="-100" dirty="0" smtClean="0">
                <a:latin typeface="+mn-lt"/>
              </a:rPr>
              <a:t> (циклу) </a:t>
            </a:r>
            <a:r>
              <a:rPr lang="ru-RU" sz="3600" b="1" spc="-100" dirty="0" smtClean="0">
                <a:latin typeface="+mn-lt"/>
              </a:rPr>
              <a:t>і </a:t>
            </a:r>
            <a:r>
              <a:rPr lang="ru-RU" sz="3600" b="1" spc="-100" dirty="0" err="1" smtClean="0">
                <a:latin typeface="+mn-lt"/>
              </a:rPr>
              <a:t>рекурсії</a:t>
            </a:r>
            <a:endParaRPr lang="uk-UA" sz="3600" b="1" spc="-1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52818"/>
            <a:ext cx="904113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200" dirty="0" err="1">
                <a:solidFill>
                  <a:srgbClr val="000000"/>
                </a:solidFill>
              </a:rPr>
              <a:t>Ітерація</a:t>
            </a:r>
            <a:r>
              <a:rPr lang="ru-RU" sz="2200" dirty="0">
                <a:solidFill>
                  <a:srgbClr val="000000"/>
                </a:solidFill>
              </a:rPr>
              <a:t> і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засновані</a:t>
            </a:r>
            <a:r>
              <a:rPr lang="ru-RU" sz="2200" dirty="0">
                <a:solidFill>
                  <a:srgbClr val="000000"/>
                </a:solidFill>
              </a:rPr>
              <a:t> на </a:t>
            </a:r>
            <a:r>
              <a:rPr lang="ru-RU" sz="2200" dirty="0" err="1">
                <a:solidFill>
                  <a:srgbClr val="000000"/>
                </a:solidFill>
              </a:rPr>
              <a:t>керуючих</a:t>
            </a:r>
            <a:r>
              <a:rPr lang="ru-RU" sz="2200" dirty="0">
                <a:solidFill>
                  <a:srgbClr val="000000"/>
                </a:solidFill>
              </a:rPr>
              <a:t> структурах: </a:t>
            </a:r>
            <a:r>
              <a:rPr lang="ru-RU" sz="2200" dirty="0" err="1">
                <a:solidFill>
                  <a:srgbClr val="000000"/>
                </a:solidFill>
              </a:rPr>
              <a:t>ітерація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використовує</a:t>
            </a:r>
            <a:r>
              <a:rPr lang="ru-RU" sz="2200" dirty="0">
                <a:solidFill>
                  <a:srgbClr val="000000"/>
                </a:solidFill>
              </a:rPr>
              <a:t> структуру </a:t>
            </a:r>
            <a:r>
              <a:rPr lang="ru-RU" sz="2200" dirty="0" err="1">
                <a:solidFill>
                  <a:srgbClr val="000000"/>
                </a:solidFill>
              </a:rPr>
              <a:t>повторення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використовує</a:t>
            </a:r>
            <a:r>
              <a:rPr lang="ru-RU" sz="2200" dirty="0">
                <a:solidFill>
                  <a:srgbClr val="000000"/>
                </a:solidFill>
              </a:rPr>
              <a:t> структуру </a:t>
            </a:r>
            <a:r>
              <a:rPr lang="ru-RU" sz="2200" dirty="0" err="1">
                <a:solidFill>
                  <a:srgbClr val="000000"/>
                </a:solidFill>
              </a:rPr>
              <a:t>розгалуження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 smtClean="0">
              <a:solidFill>
                <a:srgbClr val="000000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</a:rPr>
              <a:t>І </a:t>
            </a:r>
            <a:r>
              <a:rPr lang="ru-RU" sz="2200" dirty="0" err="1">
                <a:solidFill>
                  <a:srgbClr val="000000"/>
                </a:solidFill>
              </a:rPr>
              <a:t>ітерація</a:t>
            </a:r>
            <a:r>
              <a:rPr lang="ru-RU" sz="2200" dirty="0">
                <a:solidFill>
                  <a:srgbClr val="000000"/>
                </a:solidFill>
              </a:rPr>
              <a:t>, і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передбачають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повторення</a:t>
            </a:r>
            <a:r>
              <a:rPr lang="ru-RU" sz="2200" dirty="0">
                <a:solidFill>
                  <a:srgbClr val="000000"/>
                </a:solidFill>
              </a:rPr>
              <a:t>: </a:t>
            </a:r>
            <a:r>
              <a:rPr lang="ru-RU" sz="2200" dirty="0" err="1">
                <a:solidFill>
                  <a:srgbClr val="000000"/>
                </a:solidFill>
              </a:rPr>
              <a:t>ітерація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використовує</a:t>
            </a:r>
            <a:r>
              <a:rPr lang="ru-RU" sz="2200" dirty="0">
                <a:solidFill>
                  <a:srgbClr val="000000"/>
                </a:solidFill>
              </a:rPr>
              <a:t> структуру </a:t>
            </a:r>
            <a:r>
              <a:rPr lang="ru-RU" sz="2200" dirty="0" err="1">
                <a:solidFill>
                  <a:srgbClr val="000000"/>
                </a:solidFill>
              </a:rPr>
              <a:t>повторення</a:t>
            </a:r>
            <a:r>
              <a:rPr lang="ru-RU" sz="2200" dirty="0">
                <a:solidFill>
                  <a:srgbClr val="000000"/>
                </a:solidFill>
              </a:rPr>
              <a:t> явно,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– за </a:t>
            </a:r>
            <a:r>
              <a:rPr lang="ru-RU" sz="2200" dirty="0" err="1">
                <a:solidFill>
                  <a:srgbClr val="000000"/>
                </a:solidFill>
              </a:rPr>
              <a:t>допомогою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повторних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викликів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функції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 smtClean="0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890" y="3622641"/>
            <a:ext cx="8481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3246358"/>
            <a:ext cx="3813810" cy="3497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99" y="2936007"/>
            <a:ext cx="4015041" cy="3848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33400" y="362264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Цикл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799" y="4625697"/>
            <a:ext cx="100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Рекурсія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0" y="0"/>
            <a:ext cx="9144000" cy="576535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uk-UA" sz="3600" b="1" spc="-100" dirty="0" smtClean="0">
                <a:latin typeface="+mn-lt"/>
              </a:rPr>
              <a:t>Порівняння і</a:t>
            </a:r>
            <a:r>
              <a:rPr lang="ru-RU" sz="3600" b="1" spc="-100" dirty="0" err="1" smtClean="0">
                <a:latin typeface="+mn-lt"/>
              </a:rPr>
              <a:t>терації</a:t>
            </a:r>
            <a:r>
              <a:rPr lang="ru-RU" sz="3600" b="1" spc="-100" dirty="0" smtClean="0">
                <a:latin typeface="+mn-lt"/>
              </a:rPr>
              <a:t> (циклу) </a:t>
            </a:r>
            <a:r>
              <a:rPr lang="ru-RU" sz="3600" b="1" spc="-100" dirty="0" smtClean="0">
                <a:latin typeface="+mn-lt"/>
              </a:rPr>
              <a:t>і </a:t>
            </a:r>
            <a:r>
              <a:rPr lang="ru-RU" sz="3600" b="1" spc="-100" dirty="0" err="1" smtClean="0">
                <a:latin typeface="+mn-lt"/>
              </a:rPr>
              <a:t>рекурсії</a:t>
            </a:r>
            <a:endParaRPr lang="uk-UA" sz="3600" b="1" spc="-1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45756"/>
            <a:ext cx="904113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3"/>
            </a:pPr>
            <a:r>
              <a:rPr lang="ru-RU" sz="2200" dirty="0" err="1" smtClean="0">
                <a:solidFill>
                  <a:srgbClr val="000000"/>
                </a:solidFill>
              </a:rPr>
              <a:t>Ітерація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і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включають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перевірку</a:t>
            </a:r>
            <a:r>
              <a:rPr lang="ru-RU" sz="2200" dirty="0">
                <a:solidFill>
                  <a:srgbClr val="000000"/>
                </a:solidFill>
              </a:rPr>
              <a:t> на </a:t>
            </a:r>
            <a:r>
              <a:rPr lang="ru-RU" sz="2200" dirty="0" err="1">
                <a:solidFill>
                  <a:srgbClr val="000000"/>
                </a:solidFill>
              </a:rPr>
              <a:t>завершення</a:t>
            </a:r>
            <a:r>
              <a:rPr lang="ru-RU" sz="2200" dirty="0">
                <a:solidFill>
                  <a:srgbClr val="000000"/>
                </a:solidFill>
              </a:rPr>
              <a:t>: </a:t>
            </a:r>
            <a:r>
              <a:rPr lang="ru-RU" sz="2200" dirty="0" err="1">
                <a:solidFill>
                  <a:srgbClr val="000000"/>
                </a:solidFill>
              </a:rPr>
              <a:t>ітерація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завершується</a:t>
            </a:r>
            <a:r>
              <a:rPr lang="ru-RU" sz="2200" dirty="0">
                <a:solidFill>
                  <a:srgbClr val="000000"/>
                </a:solidFill>
              </a:rPr>
              <a:t>, коли </a:t>
            </a:r>
            <a:r>
              <a:rPr lang="ru-RU" sz="2200" dirty="0" err="1">
                <a:solidFill>
                  <a:srgbClr val="000000"/>
                </a:solidFill>
              </a:rPr>
              <a:t>перестає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виконуватися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умова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продовження</a:t>
            </a:r>
            <a:r>
              <a:rPr lang="ru-RU" sz="2200" b="1" dirty="0">
                <a:solidFill>
                  <a:srgbClr val="0000CC"/>
                </a:solidFill>
              </a:rPr>
              <a:t> циклу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завершується</a:t>
            </a:r>
            <a:r>
              <a:rPr lang="ru-RU" sz="2200" dirty="0">
                <a:solidFill>
                  <a:srgbClr val="000000"/>
                </a:solidFill>
              </a:rPr>
              <a:t>, коли </a:t>
            </a:r>
            <a:r>
              <a:rPr lang="ru-RU" sz="2200" dirty="0" err="1">
                <a:solidFill>
                  <a:srgbClr val="000000"/>
                </a:solidFill>
              </a:rPr>
              <a:t>розпізнається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</a:t>
            </a:r>
            <a:r>
              <a:rPr lang="ru-RU" sz="2200" b="1" dirty="0" err="1">
                <a:solidFill>
                  <a:srgbClr val="0000CC"/>
                </a:solidFill>
              </a:rPr>
              <a:t>ерекурсивний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випадок</a:t>
            </a:r>
            <a:r>
              <a:rPr lang="ru-RU" sz="2200" b="1" dirty="0">
                <a:solidFill>
                  <a:srgbClr val="0000CC"/>
                </a:solidFill>
              </a:rPr>
              <a:t>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3"/>
            </a:pPr>
            <a:r>
              <a:rPr lang="ru-RU" sz="2200" dirty="0" smtClean="0">
                <a:solidFill>
                  <a:srgbClr val="000000"/>
                </a:solidFill>
              </a:rPr>
              <a:t>Як </a:t>
            </a:r>
            <a:r>
              <a:rPr lang="ru-RU" sz="2200" dirty="0" err="1">
                <a:solidFill>
                  <a:srgbClr val="000000"/>
                </a:solidFill>
              </a:rPr>
              <a:t>ітерація</a:t>
            </a:r>
            <a:r>
              <a:rPr lang="ru-RU" sz="2200" dirty="0">
                <a:solidFill>
                  <a:srgbClr val="000000"/>
                </a:solidFill>
              </a:rPr>
              <a:t>, так і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наближаються</a:t>
            </a:r>
            <a:r>
              <a:rPr lang="ru-RU" sz="2200" dirty="0">
                <a:solidFill>
                  <a:srgbClr val="000000"/>
                </a:solidFill>
              </a:rPr>
              <a:t> до </a:t>
            </a:r>
            <a:r>
              <a:rPr lang="ru-RU" sz="2200" dirty="0" err="1">
                <a:solidFill>
                  <a:srgbClr val="000000"/>
                </a:solidFill>
              </a:rPr>
              <a:t>завершення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</a:rPr>
              <a:t>поступово</a:t>
            </a:r>
            <a:r>
              <a:rPr lang="ru-RU" sz="22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3"/>
            </a:pPr>
            <a:r>
              <a:rPr lang="ru-RU" sz="2200" dirty="0" err="1" smtClean="0">
                <a:solidFill>
                  <a:srgbClr val="000000"/>
                </a:solidFill>
              </a:rPr>
              <a:t>Ітерація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з </a:t>
            </a:r>
            <a:r>
              <a:rPr lang="ru-RU" sz="2200" dirty="0" err="1">
                <a:solidFill>
                  <a:srgbClr val="000000"/>
                </a:solidFill>
              </a:rPr>
              <a:t>її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перевіркою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повторення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продовжує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виконувати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тіло</a:t>
            </a:r>
            <a:r>
              <a:rPr lang="ru-RU" sz="2200" dirty="0">
                <a:solidFill>
                  <a:srgbClr val="000000"/>
                </a:solidFill>
              </a:rPr>
              <a:t> циклу, </a:t>
            </a:r>
            <a:r>
              <a:rPr lang="ru-RU" sz="2200" dirty="0" err="1">
                <a:solidFill>
                  <a:srgbClr val="000000"/>
                </a:solidFill>
              </a:rPr>
              <a:t>поки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умова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продовження</a:t>
            </a:r>
            <a:r>
              <a:rPr lang="ru-RU" sz="2200" dirty="0">
                <a:solidFill>
                  <a:srgbClr val="000000"/>
                </a:solidFill>
              </a:rPr>
              <a:t> циклу не буде </a:t>
            </a:r>
            <a:r>
              <a:rPr lang="ru-RU" sz="2200" dirty="0" smtClean="0">
                <a:solidFill>
                  <a:srgbClr val="000000"/>
                </a:solidFill>
              </a:rPr>
              <a:t>порушена.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продовжує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виробляти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більш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прості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варіанти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початкової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задачі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поки</a:t>
            </a:r>
            <a:r>
              <a:rPr lang="ru-RU" sz="2200" dirty="0">
                <a:solidFill>
                  <a:srgbClr val="000000"/>
                </a:solidFill>
              </a:rPr>
              <a:t> не буде </a:t>
            </a:r>
            <a:r>
              <a:rPr lang="ru-RU" sz="2200" dirty="0" err="1">
                <a:solidFill>
                  <a:srgbClr val="000000"/>
                </a:solidFill>
              </a:rPr>
              <a:t>досягнутий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нерекурсивний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випадок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 smtClean="0">
              <a:solidFill>
                <a:srgbClr val="000000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3"/>
            </a:pPr>
            <a:r>
              <a:rPr lang="ru-RU" sz="2200" dirty="0" smtClean="0">
                <a:solidFill>
                  <a:srgbClr val="000000"/>
                </a:solidFill>
              </a:rPr>
              <a:t>І </a:t>
            </a:r>
            <a:r>
              <a:rPr lang="ru-RU" sz="2200" dirty="0" err="1">
                <a:solidFill>
                  <a:srgbClr val="000000"/>
                </a:solidFill>
              </a:rPr>
              <a:t>ітерація</a:t>
            </a:r>
            <a:r>
              <a:rPr lang="ru-RU" sz="2200" dirty="0">
                <a:solidFill>
                  <a:srgbClr val="000000"/>
                </a:solidFill>
              </a:rPr>
              <a:t>, і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можуть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відбуватися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нескінченно</a:t>
            </a:r>
            <a:r>
              <a:rPr lang="ru-RU" sz="2200" dirty="0">
                <a:solidFill>
                  <a:srgbClr val="000000"/>
                </a:solidFill>
              </a:rPr>
              <a:t>: </a:t>
            </a:r>
            <a:r>
              <a:rPr lang="ru-RU" sz="2200" dirty="0" err="1">
                <a:solidFill>
                  <a:srgbClr val="000000"/>
                </a:solidFill>
              </a:rPr>
              <a:t>ітерація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потрапляє</a:t>
            </a:r>
            <a:r>
              <a:rPr lang="ru-RU" sz="2200" dirty="0">
                <a:solidFill>
                  <a:srgbClr val="000000"/>
                </a:solidFill>
              </a:rPr>
              <a:t> в </a:t>
            </a:r>
            <a:r>
              <a:rPr lang="ru-RU" sz="2200" dirty="0" err="1">
                <a:solidFill>
                  <a:srgbClr val="000000"/>
                </a:solidFill>
              </a:rPr>
              <a:t>нескінченний</a:t>
            </a:r>
            <a:r>
              <a:rPr lang="ru-RU" sz="2200" dirty="0">
                <a:solidFill>
                  <a:srgbClr val="000000"/>
                </a:solidFill>
              </a:rPr>
              <a:t> цикл, </a:t>
            </a:r>
            <a:r>
              <a:rPr lang="ru-RU" sz="2200" dirty="0" err="1">
                <a:solidFill>
                  <a:srgbClr val="000000"/>
                </a:solidFill>
              </a:rPr>
              <a:t>якщо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умова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продовження</a:t>
            </a:r>
            <a:r>
              <a:rPr lang="ru-RU" sz="2200" dirty="0">
                <a:solidFill>
                  <a:srgbClr val="000000"/>
                </a:solidFill>
              </a:rPr>
              <a:t> циклу </a:t>
            </a:r>
            <a:r>
              <a:rPr lang="ru-RU" sz="2200" dirty="0" err="1">
                <a:solidFill>
                  <a:srgbClr val="000000"/>
                </a:solidFill>
              </a:rPr>
              <a:t>ніколи</a:t>
            </a:r>
            <a:r>
              <a:rPr lang="ru-RU" sz="2200" dirty="0">
                <a:solidFill>
                  <a:srgbClr val="000000"/>
                </a:solidFill>
              </a:rPr>
              <a:t> не </a:t>
            </a:r>
            <a:r>
              <a:rPr lang="ru-RU" sz="2200" dirty="0" err="1">
                <a:solidFill>
                  <a:srgbClr val="000000"/>
                </a:solidFill>
              </a:rPr>
              <a:t>стає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хибною</a:t>
            </a:r>
            <a:r>
              <a:rPr lang="ru-RU" sz="2200" dirty="0">
                <a:solidFill>
                  <a:srgbClr val="000000"/>
                </a:solidFill>
              </a:rPr>
              <a:t>; </a:t>
            </a:r>
            <a:r>
              <a:rPr lang="ru-RU" sz="2200" dirty="0" err="1" smtClean="0">
                <a:solidFill>
                  <a:srgbClr val="000000"/>
                </a:solidFill>
              </a:rPr>
              <a:t>рекурсія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триває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нескінченно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якщо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крок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рекурсії</a:t>
            </a:r>
            <a:r>
              <a:rPr lang="ru-RU" sz="2200" dirty="0">
                <a:solidFill>
                  <a:srgbClr val="000000"/>
                </a:solidFill>
              </a:rPr>
              <a:t> не </a:t>
            </a:r>
            <a:r>
              <a:rPr lang="ru-RU" sz="2200" dirty="0" err="1">
                <a:solidFill>
                  <a:srgbClr val="000000"/>
                </a:solidFill>
              </a:rPr>
              <a:t>редукує</a:t>
            </a:r>
            <a:r>
              <a:rPr lang="ru-RU" sz="2200" dirty="0">
                <a:solidFill>
                  <a:srgbClr val="000000"/>
                </a:solidFill>
              </a:rPr>
              <a:t> задачу таким чином,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задача сходиться до </a:t>
            </a:r>
            <a:r>
              <a:rPr lang="ru-RU" sz="2200" b="1" dirty="0" err="1">
                <a:solidFill>
                  <a:srgbClr val="0000CC"/>
                </a:solidFill>
              </a:rPr>
              <a:t>нерекурсивного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випадку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890" y="3622641"/>
            <a:ext cx="8481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 bwMode="auto">
          <a:xfrm>
            <a:off x="0" y="0"/>
            <a:ext cx="9144000" cy="576535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ru-RU" sz="3600" b="1" spc="-100" dirty="0" err="1" smtClean="0">
                <a:latin typeface="+mn-lt"/>
              </a:rPr>
              <a:t>Ітерація</a:t>
            </a:r>
            <a:r>
              <a:rPr lang="ru-RU" sz="3600" b="1" spc="-100" dirty="0" smtClean="0">
                <a:latin typeface="+mn-lt"/>
              </a:rPr>
              <a:t> і </a:t>
            </a:r>
            <a:r>
              <a:rPr lang="ru-RU" sz="3600" b="1" spc="-100" dirty="0" err="1" smtClean="0">
                <a:latin typeface="+mn-lt"/>
              </a:rPr>
              <a:t>рекурсія</a:t>
            </a:r>
            <a:endParaRPr lang="uk-UA" sz="3600" b="1" spc="-1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7810" y="1127105"/>
            <a:ext cx="877189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dirty="0">
                <a:solidFill>
                  <a:srgbClr val="FF0000"/>
                </a:solidFill>
              </a:rPr>
              <a:t>Будь-яка проблема, яка </a:t>
            </a:r>
            <a:r>
              <a:rPr lang="ru-RU" sz="2200" dirty="0" err="1">
                <a:solidFill>
                  <a:srgbClr val="FF0000"/>
                </a:solidFill>
              </a:rPr>
              <a:t>може</a:t>
            </a:r>
            <a:r>
              <a:rPr lang="ru-RU" sz="2200" dirty="0">
                <a:solidFill>
                  <a:srgbClr val="FF0000"/>
                </a:solidFill>
              </a:rPr>
              <a:t> бути </a:t>
            </a:r>
            <a:r>
              <a:rPr lang="ru-RU" sz="2200" dirty="0" err="1">
                <a:solidFill>
                  <a:srgbClr val="FF0000"/>
                </a:solidFill>
              </a:rPr>
              <a:t>вирішена</a:t>
            </a:r>
            <a:r>
              <a:rPr lang="ru-RU" sz="2200" dirty="0">
                <a:solidFill>
                  <a:srgbClr val="FF0000"/>
                </a:solidFill>
              </a:rPr>
              <a:t> рекурсивно, </a:t>
            </a:r>
            <a:r>
              <a:rPr lang="ru-RU" sz="2200" dirty="0" err="1">
                <a:solidFill>
                  <a:srgbClr val="FF0000"/>
                </a:solidFill>
              </a:rPr>
              <a:t>може</a:t>
            </a:r>
            <a:r>
              <a:rPr lang="ru-RU" sz="2200" dirty="0">
                <a:solidFill>
                  <a:srgbClr val="FF0000"/>
                </a:solidFill>
              </a:rPr>
              <a:t> бути </a:t>
            </a:r>
            <a:r>
              <a:rPr lang="ru-RU" sz="2200" dirty="0" err="1">
                <a:solidFill>
                  <a:srgbClr val="FF0000"/>
                </a:solidFill>
              </a:rPr>
              <a:t>також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вирішена</a:t>
            </a:r>
            <a:r>
              <a:rPr lang="ru-RU" sz="2200" dirty="0">
                <a:solidFill>
                  <a:srgbClr val="FF0000"/>
                </a:solidFill>
              </a:rPr>
              <a:t> і </a:t>
            </a:r>
            <a:r>
              <a:rPr lang="ru-RU" sz="2200" dirty="0" err="1">
                <a:solidFill>
                  <a:srgbClr val="FF0000"/>
                </a:solidFill>
              </a:rPr>
              <a:t>ітераційно</a:t>
            </a:r>
            <a:r>
              <a:rPr lang="ru-RU" sz="2200" dirty="0">
                <a:solidFill>
                  <a:srgbClr val="FF0000"/>
                </a:solidFill>
              </a:rPr>
              <a:t> (не рекурсивно). </a:t>
            </a:r>
          </a:p>
          <a:p>
            <a:pPr>
              <a:spcAft>
                <a:spcPts val="600"/>
              </a:spcAft>
            </a:pPr>
            <a:r>
              <a:rPr lang="ru-RU" sz="2200" b="1" dirty="0" err="1" smtClean="0">
                <a:solidFill>
                  <a:srgbClr val="000000"/>
                </a:solidFill>
              </a:rPr>
              <a:t>Рекурсивний</a:t>
            </a:r>
            <a:r>
              <a:rPr lang="ru-RU" sz="2200" b="1" dirty="0" smtClean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підхід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краще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ітераційного</a:t>
            </a:r>
            <a:r>
              <a:rPr lang="ru-RU" sz="2200" dirty="0">
                <a:solidFill>
                  <a:srgbClr val="000000"/>
                </a:solidFill>
              </a:rPr>
              <a:t> в тих </a:t>
            </a:r>
            <a:r>
              <a:rPr lang="ru-RU" sz="2200" dirty="0" err="1">
                <a:solidFill>
                  <a:srgbClr val="000000"/>
                </a:solidFill>
              </a:rPr>
              <a:t>випадках</a:t>
            </a:r>
            <a:r>
              <a:rPr lang="ru-RU" sz="2200" dirty="0">
                <a:solidFill>
                  <a:srgbClr val="000000"/>
                </a:solidFill>
              </a:rPr>
              <a:t>, коли </a:t>
            </a:r>
            <a:r>
              <a:rPr lang="ru-RU" sz="2200" dirty="0" err="1">
                <a:solidFill>
                  <a:srgbClr val="000000"/>
                </a:solidFill>
              </a:rPr>
              <a:t>рекурсія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природніше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відображає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математичну</a:t>
            </a:r>
            <a:r>
              <a:rPr lang="ru-RU" sz="2200" dirty="0">
                <a:solidFill>
                  <a:srgbClr val="000000"/>
                </a:solidFill>
              </a:rPr>
              <a:t> сторону </a:t>
            </a:r>
            <a:r>
              <a:rPr lang="ru-RU" sz="2200" dirty="0" err="1">
                <a:solidFill>
                  <a:srgbClr val="000000"/>
                </a:solidFill>
              </a:rPr>
              <a:t>задачі</a:t>
            </a:r>
            <a:r>
              <a:rPr lang="ru-RU" sz="2200" dirty="0">
                <a:solidFill>
                  <a:srgbClr val="000000"/>
                </a:solidFill>
              </a:rPr>
              <a:t> і </a:t>
            </a:r>
            <a:r>
              <a:rPr lang="ru-RU" sz="2200" dirty="0" err="1">
                <a:solidFill>
                  <a:srgbClr val="000000"/>
                </a:solidFill>
              </a:rPr>
              <a:t>призводить</a:t>
            </a:r>
            <a:r>
              <a:rPr lang="ru-RU" sz="2200" dirty="0">
                <a:solidFill>
                  <a:srgbClr val="000000"/>
                </a:solidFill>
              </a:rPr>
              <a:t> до </a:t>
            </a:r>
            <a:r>
              <a:rPr lang="ru-RU" sz="2200" dirty="0" err="1">
                <a:solidFill>
                  <a:srgbClr val="000000"/>
                </a:solidFill>
              </a:rPr>
              <a:t>програми</a:t>
            </a:r>
            <a:r>
              <a:rPr lang="ru-RU" sz="2200" dirty="0">
                <a:solidFill>
                  <a:srgbClr val="000000"/>
                </a:solidFill>
              </a:rPr>
              <a:t>, яка </a:t>
            </a:r>
            <a:r>
              <a:rPr lang="ru-RU" sz="2200" dirty="0" err="1">
                <a:solidFill>
                  <a:srgbClr val="000000"/>
                </a:solidFill>
              </a:rPr>
              <a:t>простіше</a:t>
            </a:r>
            <a:r>
              <a:rPr lang="ru-RU" sz="2200" dirty="0">
                <a:solidFill>
                  <a:srgbClr val="000000"/>
                </a:solidFill>
              </a:rPr>
              <a:t> для </a:t>
            </a:r>
            <a:r>
              <a:rPr lang="ru-RU" sz="2200" dirty="0" err="1">
                <a:solidFill>
                  <a:srgbClr val="000000"/>
                </a:solidFill>
              </a:rPr>
              <a:t>розуміння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ru-RU" sz="2200" dirty="0" err="1">
                <a:solidFill>
                  <a:srgbClr val="000000"/>
                </a:solidFill>
              </a:rPr>
              <a:t>Іншою</a:t>
            </a:r>
            <a:r>
              <a:rPr lang="ru-RU" sz="2200" dirty="0">
                <a:solidFill>
                  <a:srgbClr val="000000"/>
                </a:solidFill>
              </a:rPr>
              <a:t> причиною для </a:t>
            </a:r>
            <a:r>
              <a:rPr lang="ru-RU" sz="2200" b="1" dirty="0" err="1">
                <a:solidFill>
                  <a:srgbClr val="000000"/>
                </a:solidFill>
              </a:rPr>
              <a:t>вибору</a:t>
            </a:r>
            <a:r>
              <a:rPr lang="ru-RU" sz="2200" b="1" dirty="0">
                <a:solidFill>
                  <a:srgbClr val="000000"/>
                </a:solidFill>
              </a:rPr>
              <a:t> рекурсивного </a:t>
            </a:r>
            <a:r>
              <a:rPr lang="ru-RU" sz="2200" b="1" dirty="0" err="1">
                <a:solidFill>
                  <a:srgbClr val="000000"/>
                </a:solidFill>
              </a:rPr>
              <a:t>рішення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є те,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ітераційне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рішення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може</a:t>
            </a:r>
            <a:r>
              <a:rPr lang="ru-RU" sz="2200" dirty="0">
                <a:solidFill>
                  <a:srgbClr val="000000"/>
                </a:solidFill>
              </a:rPr>
              <a:t> не бути </a:t>
            </a:r>
            <a:r>
              <a:rPr lang="ru-RU" sz="2200" dirty="0" err="1">
                <a:solidFill>
                  <a:srgbClr val="000000"/>
                </a:solidFill>
              </a:rPr>
              <a:t>очевидним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101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 bwMode="auto">
          <a:xfrm>
            <a:off x="0" y="0"/>
            <a:ext cx="9144000" cy="576535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ru-RU" sz="3600" b="1" spc="-100" smtClean="0">
                <a:latin typeface="+mn-lt"/>
              </a:rPr>
              <a:t>Недоліки рекурсії</a:t>
            </a:r>
            <a:endParaRPr lang="uk-UA" sz="3600" b="1" spc="-1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4300" y="935491"/>
            <a:ext cx="90297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 err="1"/>
              <a:t>Рекурсія</a:t>
            </a:r>
            <a:r>
              <a:rPr lang="ru-RU" sz="2400" b="1" dirty="0"/>
              <a:t> </a:t>
            </a:r>
            <a:r>
              <a:rPr lang="ru-RU" sz="2400" b="1" dirty="0" err="1"/>
              <a:t>має</a:t>
            </a:r>
            <a:r>
              <a:rPr lang="ru-RU" sz="2400" b="1" dirty="0"/>
              <a:t> </a:t>
            </a:r>
            <a:r>
              <a:rPr lang="ru-RU" sz="2400" b="1" dirty="0" err="1"/>
              <a:t>негативні</a:t>
            </a:r>
            <a:r>
              <a:rPr lang="ru-RU" sz="2400" b="1" dirty="0"/>
              <a:t> </a:t>
            </a:r>
            <a:r>
              <a:rPr lang="ru-RU" sz="2400" b="1" dirty="0" err="1"/>
              <a:t>сторони</a:t>
            </a:r>
            <a:r>
              <a:rPr lang="ru-RU" sz="2400" b="1" dirty="0"/>
              <a:t>. </a:t>
            </a:r>
            <a:endParaRPr lang="ru-RU" sz="2400" b="1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400" dirty="0" err="1" smtClean="0"/>
              <a:t>Рекурсія</a:t>
            </a:r>
            <a:r>
              <a:rPr lang="ru-RU" sz="2400" dirty="0" smtClean="0"/>
              <a:t> </a:t>
            </a:r>
            <a:r>
              <a:rPr lang="ru-RU" sz="2400" dirty="0" err="1" smtClean="0"/>
              <a:t>багато</a:t>
            </a:r>
            <a:r>
              <a:rPr lang="ru-RU" sz="2400" dirty="0" smtClean="0"/>
              <a:t> </a:t>
            </a:r>
            <a:r>
              <a:rPr lang="ru-RU" sz="2400" dirty="0" err="1"/>
              <a:t>разів</a:t>
            </a:r>
            <a:r>
              <a:rPr lang="ru-RU" sz="2400" dirty="0"/>
              <a:t> </a:t>
            </a:r>
            <a:r>
              <a:rPr lang="ru-RU" sz="2400" dirty="0" err="1"/>
              <a:t>ініціалізує</a:t>
            </a:r>
            <a:r>
              <a:rPr lang="ru-RU" sz="2400" dirty="0"/>
              <a:t> </a:t>
            </a:r>
            <a:r>
              <a:rPr lang="ru-RU" sz="2400" dirty="0" err="1"/>
              <a:t>механізм</a:t>
            </a:r>
            <a:r>
              <a:rPr lang="ru-RU" sz="2400" dirty="0"/>
              <a:t> </a:t>
            </a:r>
            <a:r>
              <a:rPr lang="ru-RU" sz="2400" dirty="0" err="1"/>
              <a:t>виклику</a:t>
            </a:r>
            <a:r>
              <a:rPr lang="ru-RU" sz="2400" dirty="0"/>
              <a:t> </a:t>
            </a:r>
            <a:r>
              <a:rPr lang="ru-RU" sz="2400" dirty="0" err="1"/>
              <a:t>функції</a:t>
            </a:r>
            <a:r>
              <a:rPr lang="ru-RU" sz="2400" dirty="0"/>
              <a:t> і </a:t>
            </a:r>
            <a:r>
              <a:rPr lang="ru-RU" sz="2400" dirty="0" err="1"/>
              <a:t>збільшує</a:t>
            </a:r>
            <a:r>
              <a:rPr lang="ru-RU" sz="2400" dirty="0"/>
              <a:t> </a:t>
            </a:r>
            <a:r>
              <a:rPr lang="ru-RU" sz="2400" dirty="0" err="1"/>
              <a:t>пов’язані</a:t>
            </a:r>
            <a:r>
              <a:rPr lang="ru-RU" sz="2400" dirty="0"/>
              <a:t> з ним </a:t>
            </a:r>
            <a:r>
              <a:rPr lang="ru-RU" sz="2400" dirty="0" err="1"/>
              <a:t>витрати</a:t>
            </a:r>
            <a:r>
              <a:rPr lang="ru-RU" sz="2400" dirty="0"/>
              <a:t> </a:t>
            </a:r>
            <a:r>
              <a:rPr lang="ru-RU" sz="2400" dirty="0" err="1"/>
              <a:t>процесорного</a:t>
            </a:r>
            <a:r>
              <a:rPr lang="ru-RU" sz="2400" dirty="0"/>
              <a:t> часу і </a:t>
            </a:r>
            <a:r>
              <a:rPr lang="ru-RU" sz="2400" dirty="0" err="1"/>
              <a:t>пам’яті</a:t>
            </a:r>
            <a:r>
              <a:rPr lang="ru-RU" sz="2400" dirty="0"/>
              <a:t> (</a:t>
            </a:r>
            <a:r>
              <a:rPr lang="ru-RU" sz="2400" dirty="0" err="1"/>
              <a:t>кожне</a:t>
            </a:r>
            <a:r>
              <a:rPr lang="ru-RU" sz="2400" dirty="0"/>
              <a:t> </a:t>
            </a:r>
            <a:r>
              <a:rPr lang="ru-RU" sz="2400" dirty="0" err="1"/>
              <a:t>рекурсивне</a:t>
            </a:r>
            <a:r>
              <a:rPr lang="ru-RU" sz="2400" dirty="0"/>
              <a:t> </a:t>
            </a:r>
            <a:r>
              <a:rPr lang="ru-RU" sz="2400" dirty="0" err="1"/>
              <a:t>звернення</a:t>
            </a:r>
            <a:r>
              <a:rPr lang="ru-RU" sz="2400" dirty="0"/>
              <a:t> </a:t>
            </a:r>
            <a:r>
              <a:rPr lang="ru-RU" sz="2400" dirty="0" err="1"/>
              <a:t>створює</a:t>
            </a:r>
            <a:r>
              <a:rPr lang="ru-RU" sz="2400" dirty="0"/>
              <a:t> </a:t>
            </a:r>
            <a:r>
              <a:rPr lang="ru-RU" sz="2400" dirty="0" err="1"/>
              <a:t>копію</a:t>
            </a:r>
            <a:r>
              <a:rPr lang="ru-RU" sz="2400" dirty="0"/>
              <a:t> </a:t>
            </a:r>
            <a:r>
              <a:rPr lang="ru-RU" sz="2400" dirty="0" err="1"/>
              <a:t>її</a:t>
            </a:r>
            <a:r>
              <a:rPr lang="ru-RU" sz="2400" dirty="0"/>
              <a:t> </a:t>
            </a:r>
            <a:r>
              <a:rPr lang="ru-RU" sz="2400" dirty="0" err="1"/>
              <a:t>параметрів</a:t>
            </a:r>
            <a:r>
              <a:rPr lang="ru-RU" sz="2400" dirty="0"/>
              <a:t> і </a:t>
            </a:r>
            <a:r>
              <a:rPr lang="ru-RU" sz="2400" dirty="0" err="1"/>
              <a:t>локальних</a:t>
            </a:r>
            <a:r>
              <a:rPr lang="ru-RU" sz="2400" dirty="0"/>
              <a:t> </a:t>
            </a:r>
            <a:r>
              <a:rPr lang="ru-RU" sz="2400" dirty="0" err="1"/>
              <a:t>об’єктів</a:t>
            </a:r>
            <a:r>
              <a:rPr lang="ru-RU" sz="2400" dirty="0"/>
              <a:t>). </a:t>
            </a:r>
            <a:endParaRPr lang="ru-RU" sz="24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400" dirty="0" err="1" smtClean="0"/>
              <a:t>Ітерація</a:t>
            </a:r>
            <a:r>
              <a:rPr lang="ru-RU" sz="2400" dirty="0" smtClean="0"/>
              <a:t> </a:t>
            </a:r>
            <a:r>
              <a:rPr lang="ru-RU" sz="2400" dirty="0" err="1"/>
              <a:t>зазвичай</a:t>
            </a:r>
            <a:r>
              <a:rPr lang="ru-RU" sz="2400" dirty="0"/>
              <a:t> </a:t>
            </a:r>
            <a:r>
              <a:rPr lang="ru-RU" sz="2400" dirty="0" err="1"/>
              <a:t>відбувається</a:t>
            </a:r>
            <a:r>
              <a:rPr lang="ru-RU" sz="2400" dirty="0"/>
              <a:t> в межах </a:t>
            </a:r>
            <a:r>
              <a:rPr lang="ru-RU" sz="2400" dirty="0" err="1"/>
              <a:t>функції</a:t>
            </a:r>
            <a:r>
              <a:rPr lang="ru-RU" sz="2400" dirty="0"/>
              <a:t>, так </a:t>
            </a:r>
            <a:r>
              <a:rPr lang="ru-RU" sz="2400" dirty="0" err="1"/>
              <a:t>що</a:t>
            </a:r>
            <a:r>
              <a:rPr lang="ru-RU" sz="2400" dirty="0"/>
              <a:t> тут </a:t>
            </a:r>
            <a:r>
              <a:rPr lang="ru-RU" sz="2400" dirty="0" err="1"/>
              <a:t>немає</a:t>
            </a:r>
            <a:r>
              <a:rPr lang="ru-RU" sz="2400" dirty="0"/>
              <a:t> </a:t>
            </a:r>
            <a:r>
              <a:rPr lang="ru-RU" sz="2400" dirty="0" err="1"/>
              <a:t>витрат</a:t>
            </a:r>
            <a:r>
              <a:rPr lang="ru-RU" sz="2400" dirty="0"/>
              <a:t> на </a:t>
            </a:r>
            <a:r>
              <a:rPr lang="ru-RU" sz="2400" dirty="0" err="1"/>
              <a:t>повторні</a:t>
            </a:r>
            <a:r>
              <a:rPr lang="ru-RU" sz="2400" dirty="0"/>
              <a:t> </a:t>
            </a:r>
            <a:r>
              <a:rPr lang="ru-RU" sz="2400" dirty="0" err="1"/>
              <a:t>виклики</a:t>
            </a:r>
            <a:r>
              <a:rPr lang="ru-RU" sz="2400" dirty="0"/>
              <a:t> </a:t>
            </a:r>
            <a:r>
              <a:rPr lang="ru-RU" sz="2400" dirty="0" err="1"/>
              <a:t>функції</a:t>
            </a:r>
            <a:r>
              <a:rPr lang="ru-RU" sz="2400" dirty="0"/>
              <a:t> і </a:t>
            </a:r>
            <a:r>
              <a:rPr lang="ru-RU" sz="2400" dirty="0" err="1"/>
              <a:t>додаткове</a:t>
            </a:r>
            <a:r>
              <a:rPr lang="ru-RU" sz="2400" dirty="0"/>
              <a:t> </a:t>
            </a:r>
            <a:r>
              <a:rPr lang="ru-RU" sz="2400" dirty="0" err="1"/>
              <a:t>виділення</a:t>
            </a:r>
            <a:r>
              <a:rPr lang="ru-RU" sz="2400" dirty="0"/>
              <a:t> </a:t>
            </a:r>
            <a:r>
              <a:rPr lang="ru-RU" sz="2400" dirty="0" err="1"/>
              <a:t>пам’яті</a:t>
            </a:r>
            <a:r>
              <a:rPr lang="ru-RU" sz="2400" dirty="0"/>
              <a:t>. 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/>
              <a:t>Налагодження</a:t>
            </a:r>
            <a:r>
              <a:rPr lang="ru-RU" sz="2400" dirty="0" smtClean="0"/>
              <a:t> </a:t>
            </a:r>
            <a:r>
              <a:rPr lang="ru-RU" sz="2400" dirty="0" err="1"/>
              <a:t>рекурсивної</a:t>
            </a:r>
            <a:r>
              <a:rPr lang="ru-RU" sz="2400" dirty="0"/>
              <a:t> </a:t>
            </a:r>
            <a:r>
              <a:rPr lang="ru-RU" sz="2400" dirty="0" err="1"/>
              <a:t>функції</a:t>
            </a:r>
            <a:r>
              <a:rPr lang="ru-RU" sz="2400" dirty="0"/>
              <a:t> </a:t>
            </a:r>
            <a:r>
              <a:rPr lang="ru-RU" sz="2400" dirty="0" err="1"/>
              <a:t>викликає</a:t>
            </a:r>
            <a:r>
              <a:rPr lang="ru-RU" sz="2400" dirty="0"/>
              <a:t> </a:t>
            </a:r>
            <a:r>
              <a:rPr lang="ru-RU" sz="2400" dirty="0" err="1" smtClean="0"/>
              <a:t>більші</a:t>
            </a:r>
            <a:r>
              <a:rPr lang="ru-RU" sz="2400" dirty="0" smtClean="0"/>
              <a:t> </a:t>
            </a:r>
            <a:r>
              <a:rPr lang="ru-RU" sz="2400" dirty="0" err="1" smtClean="0"/>
              <a:t>труднощі</a:t>
            </a:r>
            <a:r>
              <a:rPr lang="ru-RU" sz="2400" dirty="0"/>
              <a:t>, </a:t>
            </a:r>
            <a:r>
              <a:rPr lang="ru-RU" sz="2400" dirty="0" err="1"/>
              <a:t>ніж</a:t>
            </a:r>
            <a:r>
              <a:rPr lang="ru-RU" sz="2400" dirty="0"/>
              <a:t> </a:t>
            </a:r>
            <a:r>
              <a:rPr lang="ru-RU" sz="2400" dirty="0" err="1"/>
              <a:t>налагодження</a:t>
            </a:r>
            <a:r>
              <a:rPr lang="ru-RU" sz="2400" dirty="0"/>
              <a:t> </a:t>
            </a:r>
            <a:r>
              <a:rPr lang="ru-RU" sz="2400" dirty="0" err="1"/>
              <a:t>ітераційної</a:t>
            </a:r>
            <a:r>
              <a:rPr lang="ru-RU" sz="2400" dirty="0"/>
              <a:t> </a:t>
            </a:r>
            <a:r>
              <a:rPr lang="ru-RU" sz="2400" dirty="0" err="1"/>
              <a:t>функції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4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 bwMode="auto">
          <a:xfrm>
            <a:off x="0" y="0"/>
            <a:ext cx="9144000" cy="576535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ru-RU" sz="3600" b="1" spc="-100" smtClean="0">
                <a:latin typeface="+mn-lt"/>
              </a:rPr>
              <a:t>Недоліки рекурсії</a:t>
            </a:r>
            <a:endParaRPr lang="uk-UA" sz="3600" b="1" spc="-1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" y="1317006"/>
            <a:ext cx="902970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solidFill>
                  <a:srgbClr val="000000"/>
                </a:solidFill>
              </a:rPr>
              <a:t>Рекурсивна </a:t>
            </a:r>
            <a:r>
              <a:rPr lang="ru-RU" sz="2400" dirty="0" err="1">
                <a:solidFill>
                  <a:srgbClr val="000000"/>
                </a:solidFill>
              </a:rPr>
              <a:t>функція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обов’язково</a:t>
            </a:r>
            <a:r>
              <a:rPr lang="ru-RU" sz="2400" dirty="0">
                <a:solidFill>
                  <a:srgbClr val="000000"/>
                </a:solidFill>
              </a:rPr>
              <a:t> повинна </a:t>
            </a:r>
            <a:r>
              <a:rPr lang="ru-RU" sz="2400" dirty="0" err="1">
                <a:solidFill>
                  <a:srgbClr val="000000"/>
                </a:solidFill>
              </a:rPr>
              <a:t>містити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хоча</a:t>
            </a:r>
            <a:r>
              <a:rPr lang="ru-RU" sz="2400" dirty="0">
                <a:solidFill>
                  <a:srgbClr val="000000"/>
                </a:solidFill>
              </a:rPr>
              <a:t> б одну альтернативу, </a:t>
            </a:r>
            <a:r>
              <a:rPr lang="ru-RU" sz="2400" dirty="0" err="1">
                <a:solidFill>
                  <a:srgbClr val="000000"/>
                </a:solidFill>
              </a:rPr>
              <a:t>що</a:t>
            </a:r>
            <a:r>
              <a:rPr lang="ru-RU" sz="2400" dirty="0">
                <a:solidFill>
                  <a:srgbClr val="000000"/>
                </a:solidFill>
              </a:rPr>
              <a:t> не </a:t>
            </a:r>
            <a:r>
              <a:rPr lang="ru-RU" sz="2400" dirty="0" err="1">
                <a:solidFill>
                  <a:srgbClr val="000000"/>
                </a:solidFill>
              </a:rPr>
              <a:t>використовує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рекурсивний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виклик</a:t>
            </a:r>
            <a:r>
              <a:rPr lang="ru-RU" sz="2400" dirty="0">
                <a:solidFill>
                  <a:srgbClr val="000000"/>
                </a:solidFill>
              </a:rPr>
              <a:t>, </a:t>
            </a:r>
            <a:r>
              <a:rPr lang="ru-RU" sz="2400" dirty="0" err="1">
                <a:solidFill>
                  <a:srgbClr val="000000"/>
                </a:solidFill>
              </a:rPr>
              <a:t>тобто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явне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визначення</a:t>
            </a:r>
            <a:r>
              <a:rPr lang="ru-RU" sz="2400" dirty="0">
                <a:solidFill>
                  <a:srgbClr val="000000"/>
                </a:solidFill>
              </a:rPr>
              <a:t> для </a:t>
            </a:r>
            <a:r>
              <a:rPr lang="ru-RU" sz="2400" dirty="0" err="1">
                <a:solidFill>
                  <a:srgbClr val="000000"/>
                </a:solidFill>
              </a:rPr>
              <a:t>деяких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значень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аргументів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функції</a:t>
            </a:r>
            <a:r>
              <a:rPr lang="ru-RU" sz="2400" dirty="0">
                <a:solidFill>
                  <a:srgbClr val="000000"/>
                </a:solidFill>
              </a:rPr>
              <a:t>, </a:t>
            </a:r>
            <a:r>
              <a:rPr lang="ru-RU" sz="2400" dirty="0" err="1">
                <a:solidFill>
                  <a:srgbClr val="000000"/>
                </a:solidFill>
              </a:rPr>
              <a:t>тобто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умову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виходу</a:t>
            </a:r>
            <a:r>
              <a:rPr lang="ru-RU" sz="2400" b="1" dirty="0">
                <a:solidFill>
                  <a:srgbClr val="0000CC"/>
                </a:solidFill>
              </a:rPr>
              <a:t> (</a:t>
            </a:r>
            <a:r>
              <a:rPr lang="ru-RU" sz="2400" b="1" dirty="0" err="1">
                <a:solidFill>
                  <a:srgbClr val="0000CC"/>
                </a:solidFill>
              </a:rPr>
              <a:t>закінчення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рекурсивності</a:t>
            </a:r>
            <a:r>
              <a:rPr lang="ru-RU" sz="2400" dirty="0">
                <a:solidFill>
                  <a:srgbClr val="000000"/>
                </a:solidFill>
              </a:rPr>
              <a:t>), </a:t>
            </a:r>
            <a:r>
              <a:rPr lang="ru-RU" sz="2400" dirty="0" err="1">
                <a:solidFill>
                  <a:srgbClr val="000000"/>
                </a:solidFill>
              </a:rPr>
              <a:t>щоб</a:t>
            </a:r>
            <a:r>
              <a:rPr lang="ru-RU" sz="2400" dirty="0">
                <a:solidFill>
                  <a:srgbClr val="000000"/>
                </a:solidFill>
              </a:rPr>
              <a:t> не </a:t>
            </a:r>
            <a:r>
              <a:rPr lang="ru-RU" sz="2400" dirty="0" err="1">
                <a:solidFill>
                  <a:srgbClr val="000000"/>
                </a:solidFill>
              </a:rPr>
              <a:t>спричинити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зациклення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програми</a:t>
            </a:r>
            <a:r>
              <a:rPr lang="ru-RU" sz="2400" dirty="0">
                <a:solidFill>
                  <a:srgbClr val="000000"/>
                </a:solidFill>
              </a:rPr>
              <a:t>. </a:t>
            </a:r>
            <a:endParaRPr lang="ru-RU" sz="2400" dirty="0" smtClean="0">
              <a:solidFill>
                <a:srgbClr val="000000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 err="1" smtClean="0">
                <a:solidFill>
                  <a:srgbClr val="000000"/>
                </a:solidFill>
              </a:rPr>
              <a:t>Кожний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(</a:t>
            </a:r>
            <a:r>
              <a:rPr lang="ru-RU" sz="2400" dirty="0" err="1">
                <a:solidFill>
                  <a:srgbClr val="000000"/>
                </a:solidFill>
              </a:rPr>
              <a:t>новий</a:t>
            </a:r>
            <a:r>
              <a:rPr lang="ru-RU" sz="2400" dirty="0">
                <a:solidFill>
                  <a:srgbClr val="000000"/>
                </a:solidFill>
              </a:rPr>
              <a:t>) </a:t>
            </a:r>
            <a:r>
              <a:rPr lang="ru-RU" sz="2400" dirty="0" err="1">
                <a:solidFill>
                  <a:srgbClr val="000000"/>
                </a:solidFill>
              </a:rPr>
              <a:t>виклик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вимагає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додаткової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пам’яті</a:t>
            </a:r>
            <a:r>
              <a:rPr lang="ru-RU" sz="2400" dirty="0">
                <a:solidFill>
                  <a:srgbClr val="000000"/>
                </a:solidFill>
              </a:rPr>
              <a:t> з ресурсу </a:t>
            </a:r>
            <a:r>
              <a:rPr lang="ru-RU" sz="2400" dirty="0" err="1">
                <a:solidFill>
                  <a:srgbClr val="000000"/>
                </a:solidFill>
              </a:rPr>
              <a:t>програмного</a:t>
            </a:r>
            <a:r>
              <a:rPr lang="ru-RU" sz="2400" dirty="0">
                <a:solidFill>
                  <a:srgbClr val="000000"/>
                </a:solidFill>
              </a:rPr>
              <a:t> стека. </a:t>
            </a:r>
            <a:r>
              <a:rPr lang="ru-RU" sz="2400" dirty="0" err="1">
                <a:solidFill>
                  <a:srgbClr val="000000"/>
                </a:solidFill>
              </a:rPr>
              <a:t>Якщо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кількість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викликів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b="1" dirty="0">
                <a:solidFill>
                  <a:srgbClr val="0000CC"/>
                </a:solidFill>
              </a:rPr>
              <a:t>(</a:t>
            </a:r>
            <a:r>
              <a:rPr lang="ru-RU" sz="2400" b="1" dirty="0" err="1">
                <a:solidFill>
                  <a:srgbClr val="0000CC"/>
                </a:solidFill>
              </a:rPr>
              <a:t>глибина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рекурсії</a:t>
            </a:r>
            <a:r>
              <a:rPr lang="ru-RU" sz="2400" b="1" dirty="0">
                <a:solidFill>
                  <a:srgbClr val="0000CC"/>
                </a:solidFill>
              </a:rPr>
              <a:t>) </a:t>
            </a:r>
            <a:r>
              <a:rPr lang="ru-RU" sz="2400" dirty="0" err="1">
                <a:solidFill>
                  <a:srgbClr val="000000"/>
                </a:solidFill>
              </a:rPr>
              <a:t>надмірно</a:t>
            </a:r>
            <a:r>
              <a:rPr lang="ru-RU" sz="2400" dirty="0">
                <a:solidFill>
                  <a:srgbClr val="000000"/>
                </a:solidFill>
              </a:rPr>
              <a:t> велика, </a:t>
            </a:r>
            <a:r>
              <a:rPr lang="ru-RU" sz="2400" dirty="0" err="1">
                <a:solidFill>
                  <a:srgbClr val="000000"/>
                </a:solidFill>
              </a:rPr>
              <a:t>виникає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переповнення</a:t>
            </a:r>
            <a:r>
              <a:rPr lang="ru-RU" sz="2400" dirty="0">
                <a:solidFill>
                  <a:srgbClr val="000000"/>
                </a:solidFill>
              </a:rPr>
              <a:t> сегмента стека і </a:t>
            </a:r>
            <a:r>
              <a:rPr lang="ru-RU" sz="2400" dirty="0" err="1">
                <a:solidFill>
                  <a:srgbClr val="000000"/>
                </a:solidFill>
              </a:rPr>
              <a:t>операційна</a:t>
            </a:r>
            <a:r>
              <a:rPr lang="ru-RU" sz="2400" dirty="0">
                <a:solidFill>
                  <a:srgbClr val="000000"/>
                </a:solidFill>
              </a:rPr>
              <a:t> система </a:t>
            </a:r>
            <a:r>
              <a:rPr lang="ru-RU" sz="2400" dirty="0" err="1">
                <a:solidFill>
                  <a:srgbClr val="000000"/>
                </a:solidFill>
              </a:rPr>
              <a:t>вже</a:t>
            </a:r>
            <a:r>
              <a:rPr lang="ru-RU" sz="2400" dirty="0">
                <a:solidFill>
                  <a:srgbClr val="000000"/>
                </a:solidFill>
              </a:rPr>
              <a:t> не </a:t>
            </a:r>
            <a:r>
              <a:rPr lang="ru-RU" sz="2400" dirty="0" err="1">
                <a:solidFill>
                  <a:srgbClr val="000000"/>
                </a:solidFill>
              </a:rPr>
              <a:t>може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створити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наступний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примірник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локальних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об’єктів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функції</a:t>
            </a:r>
            <a:r>
              <a:rPr lang="ru-RU" sz="2400" dirty="0">
                <a:solidFill>
                  <a:srgbClr val="000000"/>
                </a:solidFill>
              </a:rPr>
              <a:t>, </a:t>
            </a:r>
            <a:r>
              <a:rPr lang="ru-RU" sz="2400" dirty="0" err="1">
                <a:solidFill>
                  <a:srgbClr val="000000"/>
                </a:solidFill>
              </a:rPr>
              <a:t>що</a:t>
            </a:r>
            <a:r>
              <a:rPr lang="ru-RU" sz="2400" dirty="0">
                <a:solidFill>
                  <a:srgbClr val="000000"/>
                </a:solidFill>
              </a:rPr>
              <a:t> як правило, </a:t>
            </a:r>
            <a:r>
              <a:rPr lang="ru-RU" sz="2400" dirty="0" err="1">
                <a:solidFill>
                  <a:srgbClr val="000000"/>
                </a:solidFill>
              </a:rPr>
              <a:t>веде</a:t>
            </a:r>
            <a:r>
              <a:rPr lang="ru-RU" sz="2400" dirty="0">
                <a:solidFill>
                  <a:srgbClr val="000000"/>
                </a:solidFill>
              </a:rPr>
              <a:t> до </a:t>
            </a:r>
            <a:r>
              <a:rPr lang="ru-RU" sz="2400" b="1" dirty="0" err="1">
                <a:solidFill>
                  <a:srgbClr val="0000CC"/>
                </a:solidFill>
              </a:rPr>
              <a:t>аварійного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завершення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програми</a:t>
            </a:r>
            <a:r>
              <a:rPr lang="ru-RU" sz="2400" b="1" dirty="0">
                <a:solidFill>
                  <a:srgbClr val="0000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35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700" y="99814"/>
            <a:ext cx="900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Анонімні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функції</a:t>
            </a:r>
            <a:r>
              <a:rPr lang="ru-RU" sz="3600" b="1" dirty="0">
                <a:solidFill>
                  <a:srgbClr val="000000"/>
                </a:solidFill>
              </a:rPr>
              <a:t>: </a:t>
            </a:r>
            <a:r>
              <a:rPr lang="ru-RU" sz="3600" b="1" dirty="0" err="1">
                <a:solidFill>
                  <a:srgbClr val="000000"/>
                </a:solidFill>
              </a:rPr>
              <a:t>функція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en-GB" sz="3600" b="1" dirty="0">
                <a:solidFill>
                  <a:srgbClr val="000000"/>
                </a:solidFill>
              </a:rPr>
              <a:t>lambda()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9700" y="930240"/>
            <a:ext cx="90043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200" dirty="0">
                <a:solidFill>
                  <a:srgbClr val="000000"/>
                </a:solidFill>
              </a:rPr>
              <a:t>В </a:t>
            </a:r>
            <a:r>
              <a:rPr lang="en-GB" sz="2200" dirty="0">
                <a:solidFill>
                  <a:srgbClr val="000000"/>
                </a:solidFill>
              </a:rPr>
              <a:t>Python </a:t>
            </a:r>
            <a:r>
              <a:rPr lang="ru-RU" sz="2200" b="1" dirty="0">
                <a:solidFill>
                  <a:srgbClr val="FF0000"/>
                </a:solidFill>
              </a:rPr>
              <a:t>лямбда-</a:t>
            </a:r>
            <a:r>
              <a:rPr lang="ru-RU" sz="2200" b="1" dirty="0" err="1">
                <a:solidFill>
                  <a:srgbClr val="FF0000"/>
                </a:solidFill>
              </a:rPr>
              <a:t>функція</a:t>
            </a:r>
            <a:r>
              <a:rPr lang="ru-RU" sz="2200" dirty="0">
                <a:solidFill>
                  <a:srgbClr val="000000"/>
                </a:solidFill>
              </a:rPr>
              <a:t> – </a:t>
            </a:r>
            <a:r>
              <a:rPr lang="ru-RU" sz="2200" dirty="0" err="1">
                <a:solidFill>
                  <a:srgbClr val="000000"/>
                </a:solidFill>
              </a:rPr>
              <a:t>це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анонімна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функція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виражена</a:t>
            </a:r>
            <a:r>
              <a:rPr lang="ru-RU" sz="2200" dirty="0">
                <a:solidFill>
                  <a:srgbClr val="000000"/>
                </a:solidFill>
              </a:rPr>
              <a:t> одним </a:t>
            </a:r>
            <a:r>
              <a:rPr lang="ru-RU" sz="2200" dirty="0" err="1" smtClean="0">
                <a:solidFill>
                  <a:srgbClr val="000000"/>
                </a:solidFill>
              </a:rPr>
              <a:t>виразом</a:t>
            </a:r>
            <a:r>
              <a:rPr lang="ru-RU" sz="2200" dirty="0" smtClean="0">
                <a:solidFill>
                  <a:srgbClr val="000000"/>
                </a:solidFill>
              </a:rPr>
              <a:t>, не </a:t>
            </a:r>
            <a:r>
              <a:rPr lang="ru-RU" sz="2200" dirty="0" err="1" smtClean="0">
                <a:solidFill>
                  <a:srgbClr val="000000"/>
                </a:solidFill>
              </a:rPr>
              <a:t>має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</a:rPr>
              <a:t>імені</a:t>
            </a:r>
            <a:r>
              <a:rPr lang="ru-RU" sz="2200" dirty="0" smtClean="0">
                <a:solidFill>
                  <a:srgbClr val="000000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GB" sz="2200" b="1" dirty="0" smtClean="0"/>
              <a:t>Lambda</a:t>
            </a:r>
            <a:r>
              <a:rPr lang="en-GB" sz="2200" dirty="0" smtClean="0"/>
              <a:t>-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, </a:t>
            </a:r>
            <a:r>
              <a:rPr lang="ru-RU" sz="2200" dirty="0" err="1" smtClean="0"/>
              <a:t>точніше</a:t>
            </a:r>
            <a:r>
              <a:rPr lang="ru-RU" sz="2200" dirty="0" smtClean="0"/>
              <a:t> </a:t>
            </a:r>
            <a:r>
              <a:rPr lang="en-GB" sz="2200" b="1" dirty="0" smtClean="0"/>
              <a:t>Lambda</a:t>
            </a:r>
            <a:r>
              <a:rPr lang="en-GB" sz="2200" dirty="0" smtClean="0"/>
              <a:t>-</a:t>
            </a:r>
            <a:r>
              <a:rPr lang="uk-UA" sz="2200" dirty="0" smtClean="0"/>
              <a:t>вираз </a:t>
            </a:r>
            <a:r>
              <a:rPr lang="ru-RU" sz="2200" dirty="0" smtClean="0"/>
              <a:t>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невеликі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 smtClean="0"/>
              <a:t>створюють</a:t>
            </a:r>
            <a:r>
              <a:rPr lang="ru-RU" sz="2200" dirty="0" smtClean="0"/>
              <a:t> </a:t>
            </a:r>
            <a:r>
              <a:rPr lang="ru-RU" sz="2200" dirty="0" err="1" smtClean="0"/>
              <a:t>інші</a:t>
            </a:r>
            <a:r>
              <a:rPr lang="ru-RU" sz="2200" dirty="0" smtClean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на </a:t>
            </a:r>
            <a:r>
              <a:rPr lang="ru-RU" sz="2200" dirty="0" err="1"/>
              <a:t>своїй</a:t>
            </a:r>
            <a:r>
              <a:rPr lang="ru-RU" sz="2200" dirty="0"/>
              <a:t> </a:t>
            </a:r>
            <a:r>
              <a:rPr lang="ru-RU" sz="2200" dirty="0" err="1"/>
              <a:t>основі</a:t>
            </a:r>
            <a:r>
              <a:rPr lang="ru-RU" sz="2200" dirty="0"/>
              <a:t>. </a:t>
            </a:r>
            <a:r>
              <a:rPr lang="ru-RU" sz="2200" dirty="0" err="1"/>
              <a:t>Цю</a:t>
            </a:r>
            <a:r>
              <a:rPr lang="ru-RU" sz="2200" dirty="0"/>
              <a:t> </a:t>
            </a:r>
            <a:r>
              <a:rPr lang="ru-RU" sz="2200" dirty="0" err="1"/>
              <a:t>технологію</a:t>
            </a:r>
            <a:r>
              <a:rPr lang="ru-RU" sz="2200" dirty="0"/>
              <a:t> названо </a:t>
            </a:r>
            <a:r>
              <a:rPr lang="ru-RU" sz="2200" b="1" dirty="0" err="1" smtClean="0"/>
              <a:t>функціональним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програмуванням</a:t>
            </a:r>
            <a:r>
              <a:rPr lang="ru-RU" sz="2200" b="1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ru-RU" sz="2200" dirty="0" smtClean="0"/>
              <a:t>На </a:t>
            </a:r>
            <a:r>
              <a:rPr lang="ru-RU" sz="2200" dirty="0" err="1"/>
              <a:t>відміну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 </a:t>
            </a:r>
            <a:r>
              <a:rPr lang="en-GB" sz="2200" b="1" dirty="0" err="1">
                <a:solidFill>
                  <a:srgbClr val="0000CC"/>
                </a:solidFill>
              </a:rPr>
              <a:t>def</a:t>
            </a:r>
            <a:r>
              <a:rPr lang="en-GB" sz="2200" dirty="0"/>
              <a:t>, </a:t>
            </a:r>
            <a:r>
              <a:rPr lang="ru-RU" sz="2200" dirty="0" err="1"/>
              <a:t>вираз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lambda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</a:t>
            </a:r>
            <a:r>
              <a:rPr lang="ru-RU" sz="2200" dirty="0" err="1"/>
              <a:t>функцію</a:t>
            </a:r>
            <a:r>
              <a:rPr lang="ru-RU" sz="2200" dirty="0"/>
              <a:t>, а не </a:t>
            </a:r>
            <a:r>
              <a:rPr lang="ru-RU" sz="2200" dirty="0" err="1"/>
              <a:t>пов'язує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з </a:t>
            </a:r>
            <a:r>
              <a:rPr lang="ru-RU" sz="2200" dirty="0" err="1"/>
              <a:t>ім'ям</a:t>
            </a:r>
            <a:r>
              <a:rPr lang="ru-RU" sz="2200" b="1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ru-RU" sz="2200" dirty="0"/>
              <a:t>На </a:t>
            </a:r>
            <a:r>
              <a:rPr lang="ru-RU" sz="2200" dirty="0" err="1"/>
              <a:t>практиці</a:t>
            </a:r>
            <a:r>
              <a:rPr lang="ru-RU" sz="2200" dirty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lambda</a:t>
            </a:r>
            <a:r>
              <a:rPr lang="uk-UA" sz="2200" b="1" dirty="0" smtClean="0">
                <a:solidFill>
                  <a:srgbClr val="0000CC"/>
                </a:solidFill>
              </a:rPr>
              <a:t>-вирази </a:t>
            </a:r>
            <a:r>
              <a:rPr lang="ru-RU" sz="2200" dirty="0" smtClean="0"/>
              <a:t>часто </a:t>
            </a:r>
            <a:r>
              <a:rPr lang="ru-RU" sz="2200" dirty="0" err="1"/>
              <a:t>використовуються</a:t>
            </a:r>
            <a:r>
              <a:rPr lang="ru-RU" sz="2200" dirty="0"/>
              <a:t>, як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вбудовану</a:t>
            </a:r>
            <a:r>
              <a:rPr lang="ru-RU" sz="2200" dirty="0"/>
              <a:t> </a:t>
            </a:r>
            <a:r>
              <a:rPr lang="ru-RU" sz="2200" dirty="0" err="1"/>
              <a:t>функцію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відкласти</a:t>
            </a:r>
            <a:r>
              <a:rPr lang="ru-RU" sz="2200" dirty="0"/>
              <a:t> </a:t>
            </a:r>
            <a:r>
              <a:rPr lang="ru-RU" sz="2200" dirty="0" err="1"/>
              <a:t>виконання</a:t>
            </a:r>
            <a:r>
              <a:rPr lang="ru-RU" sz="2200" dirty="0"/>
              <a:t> фрагмента </a:t>
            </a:r>
            <a:r>
              <a:rPr lang="ru-RU" sz="2200" dirty="0" err="1"/>
              <a:t>програмного</a:t>
            </a:r>
            <a:r>
              <a:rPr lang="ru-RU" sz="2200" dirty="0"/>
              <a:t> коду</a:t>
            </a:r>
            <a:r>
              <a:rPr lang="ru-RU" sz="2200" b="1" dirty="0"/>
              <a:t>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6742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b="1" dirty="0" smtClean="0">
                <a:latin typeface="+mn-lt"/>
              </a:rPr>
              <a:t>Зміст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</a:t>
            </a:fld>
            <a:r>
              <a:rPr lang="en-US" smtClean="0"/>
              <a:t>/63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98968" y="981194"/>
            <a:ext cx="7807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r>
              <a:rPr lang="uk-UA" b="1" dirty="0" smtClean="0"/>
              <a:t> 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uk-UA" b="1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12187" y="1244084"/>
            <a:ext cx="519905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cs typeface="Arial" pitchFamily="34" charset="0"/>
              </a:rPr>
              <a:t>Поняття </a:t>
            </a:r>
            <a:r>
              <a:rPr lang="uk-UA" b="1" dirty="0" smtClean="0">
                <a:cs typeface="Arial" pitchFamily="34" charset="0"/>
              </a:rPr>
              <a:t>функції</a:t>
            </a:r>
          </a:p>
          <a:p>
            <a:r>
              <a:rPr lang="uk-UA" b="1" dirty="0"/>
              <a:t>Рекурсивні означення та </a:t>
            </a:r>
            <a:r>
              <a:rPr lang="uk-UA" b="1" dirty="0" smtClean="0"/>
              <a:t>функції</a:t>
            </a:r>
          </a:p>
          <a:p>
            <a:r>
              <a:rPr lang="uk-UA" dirty="0"/>
              <a:t>Обчислення факторіала, використовуючи </a:t>
            </a:r>
            <a:r>
              <a:rPr lang="uk-UA" dirty="0" smtClean="0"/>
              <a:t>рекурсію</a:t>
            </a:r>
          </a:p>
          <a:p>
            <a:r>
              <a:rPr lang="uk-UA" dirty="0"/>
              <a:t>Обчислення факторіала через </a:t>
            </a:r>
            <a:r>
              <a:rPr lang="uk-UA" dirty="0" smtClean="0"/>
              <a:t>цикл</a:t>
            </a:r>
          </a:p>
          <a:p>
            <a:r>
              <a:rPr lang="uk-UA" b="1" dirty="0"/>
              <a:t>Процеси в рекурсивних </a:t>
            </a:r>
            <a:r>
              <a:rPr lang="uk-UA" b="1" dirty="0" smtClean="0"/>
              <a:t>функціях</a:t>
            </a:r>
          </a:p>
          <a:p>
            <a:r>
              <a:rPr lang="uk-UA" b="1" dirty="0"/>
              <a:t>Глибина </a:t>
            </a:r>
            <a:r>
              <a:rPr lang="uk-UA" b="1" dirty="0" smtClean="0"/>
              <a:t>рекурсії</a:t>
            </a:r>
          </a:p>
          <a:p>
            <a:r>
              <a:rPr lang="uk-UA" b="1" dirty="0"/>
              <a:t>Процес рекурсивного виконання </a:t>
            </a:r>
            <a:r>
              <a:rPr lang="uk-UA" b="1" dirty="0" smtClean="0"/>
              <a:t>функції</a:t>
            </a:r>
          </a:p>
          <a:p>
            <a:r>
              <a:rPr lang="uk-UA" dirty="0"/>
              <a:t>Помилки </a:t>
            </a:r>
            <a:r>
              <a:rPr lang="uk-UA" dirty="0" smtClean="0"/>
              <a:t>рекурсії</a:t>
            </a:r>
          </a:p>
          <a:p>
            <a:r>
              <a:rPr lang="uk-UA" b="1" dirty="0"/>
              <a:t>Неефективна </a:t>
            </a:r>
            <a:r>
              <a:rPr lang="uk-UA" b="1" dirty="0" smtClean="0"/>
              <a:t>рекурсія</a:t>
            </a:r>
          </a:p>
          <a:p>
            <a:r>
              <a:rPr lang="uk-UA" b="1" dirty="0"/>
              <a:t>Приклад ефективної рекурсії. Ханойська </a:t>
            </a:r>
            <a:r>
              <a:rPr lang="uk-UA" b="1" dirty="0" smtClean="0"/>
              <a:t>вежа</a:t>
            </a:r>
          </a:p>
          <a:p>
            <a:r>
              <a:rPr lang="ru-RU" b="1" spc="-100" dirty="0" err="1"/>
              <a:t>Ефективна</a:t>
            </a:r>
            <a:r>
              <a:rPr lang="ru-RU" b="1" spc="-100" dirty="0"/>
              <a:t> </a:t>
            </a:r>
            <a:r>
              <a:rPr lang="ru-RU" b="1" spc="-100" dirty="0" err="1"/>
              <a:t>рекурсія</a:t>
            </a:r>
            <a:r>
              <a:rPr lang="ru-RU" b="1" spc="-100" dirty="0"/>
              <a:t> - </a:t>
            </a:r>
            <a:r>
              <a:rPr lang="ru-RU" b="1" spc="-100" dirty="0" err="1"/>
              <a:t>швидке</a:t>
            </a:r>
            <a:r>
              <a:rPr lang="ru-RU" b="1" spc="-100" dirty="0"/>
              <a:t> </a:t>
            </a:r>
            <a:r>
              <a:rPr lang="ru-RU" b="1" spc="-100" dirty="0" err="1"/>
              <a:t>піднесення</a:t>
            </a:r>
            <a:r>
              <a:rPr lang="ru-RU" b="1" spc="-100" dirty="0"/>
              <a:t> до </a:t>
            </a:r>
            <a:r>
              <a:rPr lang="ru-RU" b="1" spc="-100" dirty="0" err="1"/>
              <a:t>степеня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2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3700" y="1497757"/>
            <a:ext cx="8407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solidFill>
                  <a:srgbClr val="0000CC"/>
                </a:solidFill>
              </a:rPr>
              <a:t>lambda </a:t>
            </a:r>
            <a:r>
              <a:rPr lang="en-GB" sz="2200" dirty="0">
                <a:solidFill>
                  <a:srgbClr val="0000CC"/>
                </a:solidFill>
              </a:rPr>
              <a:t>argument1, argument2, ... </a:t>
            </a:r>
            <a:r>
              <a:rPr lang="en-GB" sz="2200" dirty="0" err="1">
                <a:solidFill>
                  <a:srgbClr val="0000CC"/>
                </a:solidFill>
              </a:rPr>
              <a:t>argumentN</a:t>
            </a:r>
            <a:r>
              <a:rPr lang="en-GB" sz="2200" dirty="0">
                <a:solidFill>
                  <a:srgbClr val="0000CC"/>
                </a:solidFill>
              </a:rPr>
              <a:t>: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що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використовує</a:t>
            </a:r>
            <a:endParaRPr lang="ru-RU" sz="2200" dirty="0" smtClean="0">
              <a:solidFill>
                <a:srgbClr val="0000CC"/>
              </a:solidFill>
            </a:endParaRPr>
          </a:p>
          <a:p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smtClean="0">
                <a:solidFill>
                  <a:srgbClr val="0000CC"/>
                </a:solidFill>
              </a:rPr>
              <a:t>                                                                                    </a:t>
            </a:r>
            <a:r>
              <a:rPr lang="ru-RU" sz="2200" dirty="0" err="1">
                <a:solidFill>
                  <a:srgbClr val="0000CC"/>
                </a:solidFill>
              </a:rPr>
              <a:t>аргументи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73397" y="957392"/>
            <a:ext cx="3248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err="1"/>
              <a:t>Основи</a:t>
            </a:r>
            <a:r>
              <a:rPr lang="ru-RU" sz="2200" b="1" dirty="0"/>
              <a:t> </a:t>
            </a:r>
            <a:r>
              <a:rPr lang="en-GB" sz="2200" b="1" dirty="0"/>
              <a:t>lambda - </a:t>
            </a:r>
            <a:r>
              <a:rPr lang="ru-RU" sz="2200" b="1" dirty="0" err="1"/>
              <a:t>виразів</a:t>
            </a:r>
            <a:r>
              <a:rPr lang="ru-RU" sz="2200" b="1" dirty="0"/>
              <a:t>:</a:t>
            </a:r>
            <a:endParaRPr lang="ru-RU" sz="2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000" y="2917041"/>
            <a:ext cx="9017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  • </a:t>
            </a:r>
            <a:r>
              <a:rPr lang="en-GB" sz="2200" dirty="0">
                <a:solidFill>
                  <a:srgbClr val="0000CC"/>
                </a:solidFill>
              </a:rPr>
              <a:t>lambda</a:t>
            </a:r>
            <a:r>
              <a:rPr lang="en-GB" sz="2200" dirty="0"/>
              <a:t>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, а не </a:t>
            </a:r>
            <a:r>
              <a:rPr lang="ru-RU" sz="2200" dirty="0" err="1"/>
              <a:t>інструкція</a:t>
            </a:r>
            <a:r>
              <a:rPr lang="ru-RU" sz="2200" dirty="0"/>
              <a:t>. З </a:t>
            </a:r>
            <a:r>
              <a:rPr lang="ru-RU" sz="2200" dirty="0" err="1"/>
              <a:t>цієї</a:t>
            </a:r>
            <a:r>
              <a:rPr lang="ru-RU" sz="2200" dirty="0"/>
              <a:t> причини </a:t>
            </a:r>
            <a:r>
              <a:rPr lang="ru-RU" sz="2200" dirty="0" err="1"/>
              <a:t>ключове</a:t>
            </a:r>
            <a:r>
              <a:rPr lang="ru-RU" sz="2200" dirty="0"/>
              <a:t> слово </a:t>
            </a:r>
            <a:r>
              <a:rPr lang="en-GB" sz="2200" dirty="0">
                <a:solidFill>
                  <a:srgbClr val="0000CC"/>
                </a:solidFill>
              </a:rPr>
              <a:t>lambda</a:t>
            </a:r>
            <a:r>
              <a:rPr lang="en-GB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з'являтися</a:t>
            </a:r>
            <a:r>
              <a:rPr lang="ru-RU" sz="2200" dirty="0"/>
              <a:t> там, де синтаксис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en-GB" sz="2200" dirty="0"/>
              <a:t>Python </a:t>
            </a:r>
            <a:r>
              <a:rPr lang="ru-RU" sz="2200" dirty="0"/>
              <a:t>не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інструкцію</a:t>
            </a:r>
            <a:r>
              <a:rPr lang="ru-RU" sz="2200" dirty="0"/>
              <a:t> </a:t>
            </a:r>
            <a:r>
              <a:rPr lang="en-GB" sz="2200" dirty="0" err="1">
                <a:solidFill>
                  <a:srgbClr val="0000CC"/>
                </a:solidFill>
              </a:rPr>
              <a:t>def</a:t>
            </a:r>
            <a:r>
              <a:rPr lang="en-GB" sz="2200" dirty="0"/>
              <a:t>, - </a:t>
            </a:r>
            <a:r>
              <a:rPr lang="ru-RU" sz="2200" dirty="0" err="1"/>
              <a:t>всередині</a:t>
            </a:r>
            <a:r>
              <a:rPr lang="ru-RU" sz="2200" dirty="0"/>
              <a:t> литералов </a:t>
            </a:r>
            <a:r>
              <a:rPr lang="ru-RU" sz="2200" dirty="0" err="1"/>
              <a:t>або</a:t>
            </a:r>
            <a:r>
              <a:rPr lang="ru-RU" sz="2200" dirty="0"/>
              <a:t> в </a:t>
            </a:r>
            <a:r>
              <a:rPr lang="ru-RU" sz="2200" dirty="0" err="1"/>
              <a:t>викликах</a:t>
            </a:r>
            <a:r>
              <a:rPr lang="ru-RU" sz="2200" dirty="0"/>
              <a:t> </a:t>
            </a:r>
            <a:r>
              <a:rPr lang="ru-RU" sz="2200" dirty="0" err="1"/>
              <a:t>функцій</a:t>
            </a:r>
            <a:r>
              <a:rPr lang="ru-RU" sz="2200" dirty="0"/>
              <a:t>, </a:t>
            </a:r>
            <a:r>
              <a:rPr lang="ru-RU" sz="2200" dirty="0" err="1"/>
              <a:t>наприклад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r>
              <a:rPr lang="ru-RU" sz="2200" dirty="0"/>
              <a:t>   • </a:t>
            </a:r>
            <a:r>
              <a:rPr lang="ru-RU" sz="2200" dirty="0" err="1"/>
              <a:t>Тіло</a:t>
            </a:r>
            <a:r>
              <a:rPr lang="ru-RU" sz="2200" dirty="0"/>
              <a:t> </a:t>
            </a:r>
            <a:r>
              <a:rPr lang="en-GB" sz="2200" dirty="0">
                <a:solidFill>
                  <a:srgbClr val="0000CC"/>
                </a:solidFill>
              </a:rPr>
              <a:t>lambda</a:t>
            </a:r>
            <a:r>
              <a:rPr lang="en-GB" sz="2200" dirty="0"/>
              <a:t> - </a:t>
            </a:r>
            <a:r>
              <a:rPr lang="ru-RU" sz="2200" dirty="0" err="1"/>
              <a:t>це</a:t>
            </a:r>
            <a:r>
              <a:rPr lang="ru-RU" sz="2200" dirty="0"/>
              <a:t> не блок </a:t>
            </a:r>
            <a:r>
              <a:rPr lang="ru-RU" sz="2200" dirty="0" err="1"/>
              <a:t>інструкцій</a:t>
            </a:r>
            <a:r>
              <a:rPr lang="ru-RU" sz="2200" dirty="0"/>
              <a:t>, а </a:t>
            </a:r>
            <a:r>
              <a:rPr lang="ru-RU" sz="2200" dirty="0" err="1" smtClean="0"/>
              <a:t>єдин</a:t>
            </a:r>
            <a:r>
              <a:rPr lang="uk-UA" sz="2200" dirty="0" err="1" smtClean="0"/>
              <a:t>ий</a:t>
            </a:r>
            <a:r>
              <a:rPr lang="ru-RU" sz="2200" dirty="0" smtClean="0"/>
              <a:t> </a:t>
            </a:r>
            <a:r>
              <a:rPr lang="ru-RU" sz="2200" dirty="0" err="1" smtClean="0"/>
              <a:t>вираз</a:t>
            </a:r>
            <a:r>
              <a:rPr lang="ru-RU" sz="2200" dirty="0" smtClean="0"/>
              <a:t>. </a:t>
            </a:r>
            <a:r>
              <a:rPr lang="ru-RU" sz="2200" dirty="0" err="1" smtClean="0"/>
              <a:t>Тіло</a:t>
            </a:r>
            <a:endParaRPr lang="ru-RU" sz="2200" dirty="0"/>
          </a:p>
          <a:p>
            <a:r>
              <a:rPr lang="en-GB" sz="2200" dirty="0"/>
              <a:t>lambda-</a:t>
            </a:r>
            <a:r>
              <a:rPr lang="ru-RU" sz="2200" dirty="0" err="1" smtClean="0"/>
              <a:t>виразу</a:t>
            </a:r>
            <a:r>
              <a:rPr lang="ru-RU" sz="2200" dirty="0" smtClean="0"/>
              <a:t> </a:t>
            </a:r>
            <a:r>
              <a:rPr lang="ru-RU" sz="2200" dirty="0" err="1" smtClean="0"/>
              <a:t>формує</a:t>
            </a:r>
            <a:r>
              <a:rPr lang="ru-RU" sz="2200" dirty="0" smtClean="0"/>
              <a:t>  </a:t>
            </a:r>
            <a:r>
              <a:rPr lang="ru-RU" sz="2200" dirty="0"/>
              <a:t>результат у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ru-RU" sz="2200" dirty="0" err="1"/>
              <a:t>виразу</a:t>
            </a:r>
            <a:r>
              <a:rPr lang="ru-RU" sz="2200" dirty="0"/>
              <a:t> </a:t>
            </a:r>
            <a:r>
              <a:rPr lang="ru-RU" sz="2200" dirty="0" err="1"/>
              <a:t>замість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явного </a:t>
            </a:r>
            <a:r>
              <a:rPr lang="ru-RU" sz="2200" dirty="0" err="1" smtClean="0"/>
              <a:t>повернення</a:t>
            </a:r>
            <a:r>
              <a:rPr lang="ru-RU" sz="2200" dirty="0" smtClean="0"/>
              <a:t>, </a:t>
            </a:r>
            <a:r>
              <a:rPr lang="ru-RU" sz="2200" dirty="0" err="1" smtClean="0"/>
              <a:t>тобто</a:t>
            </a:r>
            <a:r>
              <a:rPr lang="ru-RU" sz="2200" dirty="0" smtClean="0"/>
              <a:t> оператор </a:t>
            </a:r>
            <a:r>
              <a:rPr lang="en-US" sz="2200" dirty="0" smtClean="0"/>
              <a:t>return</a:t>
            </a:r>
            <a:r>
              <a:rPr lang="uk-UA" sz="2200" dirty="0" smtClean="0"/>
              <a:t> в </a:t>
            </a:r>
            <a:r>
              <a:rPr lang="en-GB" sz="2200" dirty="0" smtClean="0">
                <a:solidFill>
                  <a:srgbClr val="0000CC"/>
                </a:solidFill>
              </a:rPr>
              <a:t>lambda</a:t>
            </a:r>
            <a:r>
              <a:rPr lang="uk-UA" sz="2200" dirty="0" smtClean="0">
                <a:solidFill>
                  <a:srgbClr val="0000CC"/>
                </a:solidFill>
              </a:rPr>
              <a:t>-виразі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smtClean="0"/>
              <a:t>не </a:t>
            </a:r>
            <a:r>
              <a:rPr lang="ru-RU" sz="2200" dirty="0" err="1" smtClean="0"/>
              <a:t>використову</a:t>
            </a:r>
            <a:r>
              <a:rPr lang="uk-UA" sz="2200" dirty="0" err="1" smtClean="0"/>
              <a:t>єт</a:t>
            </a:r>
            <a:r>
              <a:rPr lang="ru-RU" sz="2200" dirty="0" err="1" smtClean="0"/>
              <a:t>ься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28668" y="2437130"/>
            <a:ext cx="35072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err="1"/>
              <a:t>Відмінності</a:t>
            </a:r>
            <a:r>
              <a:rPr lang="ru-RU" sz="2200" b="1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lambda</a:t>
            </a:r>
            <a:r>
              <a:rPr lang="en-GB" sz="2200" b="1" dirty="0"/>
              <a:t> </a:t>
            </a:r>
            <a:r>
              <a:rPr lang="ru-RU" sz="2200" b="1" dirty="0" err="1"/>
              <a:t>від</a:t>
            </a:r>
            <a:r>
              <a:rPr lang="ru-RU" sz="2200" b="1" dirty="0"/>
              <a:t> </a:t>
            </a:r>
            <a:r>
              <a:rPr lang="en-GB" sz="2200" b="1" dirty="0" err="1">
                <a:solidFill>
                  <a:srgbClr val="0000CC"/>
                </a:solidFill>
              </a:rPr>
              <a:t>def</a:t>
            </a:r>
            <a:r>
              <a:rPr lang="en-GB" sz="2200" b="1" dirty="0"/>
              <a:t>:</a:t>
            </a:r>
            <a:endParaRPr lang="en-GB" sz="2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700" y="99814"/>
            <a:ext cx="900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Основи</a:t>
            </a:r>
            <a:r>
              <a:rPr lang="ru-RU" sz="3600" b="1" dirty="0" smtClean="0">
                <a:solidFill>
                  <a:srgbClr val="000000"/>
                </a:solidFill>
              </a:rPr>
              <a:t> та </a:t>
            </a:r>
            <a:r>
              <a:rPr lang="ru-RU" sz="3600" b="1" dirty="0" err="1" smtClean="0">
                <a:solidFill>
                  <a:srgbClr val="000000"/>
                </a:solidFill>
              </a:rPr>
              <a:t>особливості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en-GB" sz="3600" b="1" dirty="0" smtClean="0">
                <a:solidFill>
                  <a:srgbClr val="000000"/>
                </a:solidFill>
              </a:rPr>
              <a:t>lambda</a:t>
            </a:r>
            <a:r>
              <a:rPr lang="uk-UA" sz="3600" b="1" dirty="0" smtClean="0">
                <a:solidFill>
                  <a:srgbClr val="000000"/>
                </a:solidFill>
              </a:rPr>
              <a:t>-виразів</a:t>
            </a:r>
            <a:r>
              <a:rPr lang="en-GB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176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700" y="99814"/>
            <a:ext cx="900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en-GB" sz="3600" b="1" dirty="0" smtClean="0">
                <a:solidFill>
                  <a:srgbClr val="000000"/>
                </a:solidFill>
              </a:rPr>
              <a:t>lambda</a:t>
            </a:r>
            <a:r>
              <a:rPr lang="uk-UA" sz="3600" b="1" dirty="0" smtClean="0">
                <a:solidFill>
                  <a:srgbClr val="000000"/>
                </a:solidFill>
              </a:rPr>
              <a:t>-виразів</a:t>
            </a:r>
            <a:r>
              <a:rPr lang="en-GB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979714"/>
            <a:ext cx="878502" cy="82460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270000" y="1251635"/>
            <a:ext cx="6629400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#</a:t>
            </a:r>
            <a:r>
              <a:rPr lang="uk-UA" sz="22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Звичайна функція з оператором </a:t>
            </a:r>
            <a:r>
              <a:rPr lang="en-US" sz="2200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def</a:t>
            </a:r>
            <a:endParaRPr lang="en-GB" sz="2200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GB" sz="22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&gt;&gt;&gt;</a:t>
            </a:r>
            <a:r>
              <a:rPr lang="en-GB" sz="2200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def</a:t>
            </a:r>
            <a:r>
              <a:rPr lang="en-GB" sz="22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GB" sz="2200" dirty="0" err="1">
                <a:solidFill>
                  <a:srgbClr val="0000CC"/>
                </a:solidFill>
                <a:latin typeface="Courier New" panose="02070309020205020404" pitchFamily="49" charset="0"/>
              </a:rPr>
              <a:t>func</a:t>
            </a:r>
            <a:r>
              <a:rPr lang="en-GB" sz="2200" dirty="0">
                <a:solidFill>
                  <a:srgbClr val="0000CC"/>
                </a:solidFill>
                <a:latin typeface="Courier New" panose="02070309020205020404" pitchFamily="49" charset="0"/>
              </a:rPr>
              <a:t>(x, y, z): </a:t>
            </a:r>
            <a:endParaRPr lang="uk-UA" sz="2200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uk-UA" sz="2200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uk-UA" sz="22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</a:t>
            </a:r>
            <a:r>
              <a:rPr lang="en-US" sz="22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</a:t>
            </a:r>
            <a:r>
              <a:rPr lang="en-GB" sz="22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return x </a:t>
            </a:r>
            <a:r>
              <a:rPr lang="en-GB" sz="2200" dirty="0">
                <a:solidFill>
                  <a:srgbClr val="0000CC"/>
                </a:solidFill>
                <a:latin typeface="Courier New" panose="02070309020205020404" pitchFamily="49" charset="0"/>
              </a:rPr>
              <a:t>+ y + </a:t>
            </a:r>
            <a:r>
              <a:rPr lang="en-GB" sz="22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z</a:t>
            </a:r>
            <a:endParaRPr lang="uk-UA" sz="2200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GB" sz="2200" dirty="0" smtClean="0">
                <a:solidFill>
                  <a:srgbClr val="0000CC"/>
                </a:solidFill>
              </a:rPr>
              <a:t>&gt;&gt;&gt;</a:t>
            </a:r>
            <a:r>
              <a:rPr lang="en-GB" sz="2200" dirty="0" err="1" smtClean="0">
                <a:solidFill>
                  <a:srgbClr val="0000CC"/>
                </a:solidFill>
              </a:rPr>
              <a:t>func</a:t>
            </a:r>
            <a:r>
              <a:rPr lang="en-GB" sz="2200" dirty="0" smtClean="0">
                <a:solidFill>
                  <a:srgbClr val="0000CC"/>
                </a:solidFill>
              </a:rPr>
              <a:t>(2</a:t>
            </a:r>
            <a:r>
              <a:rPr lang="en-GB" sz="2200" dirty="0">
                <a:solidFill>
                  <a:srgbClr val="0000CC"/>
                </a:solidFill>
              </a:rPr>
              <a:t>, 3, 4</a:t>
            </a:r>
            <a:r>
              <a:rPr lang="en-GB" sz="2200" dirty="0" smtClean="0">
                <a:solidFill>
                  <a:srgbClr val="0000CC"/>
                </a:solidFill>
              </a:rPr>
              <a:t>)</a:t>
            </a:r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9</a:t>
            </a:r>
            <a:endParaRPr lang="uk-UA" sz="2200" dirty="0" smtClean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70000" y="3550464"/>
            <a:ext cx="5854700" cy="11079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  <a:latin typeface="Courier New" panose="02070309020205020404" pitchFamily="49" charset="0"/>
              </a:rPr>
              <a:t>f = lambda x, y, z: x + y + z</a:t>
            </a:r>
            <a:r>
              <a:rPr lang="en-GB" sz="2200" dirty="0">
                <a:solidFill>
                  <a:srgbClr val="0000CC"/>
                </a:solidFill>
              </a:rPr>
              <a:t/>
            </a:r>
            <a:br>
              <a:rPr lang="en-GB" sz="2200" dirty="0">
                <a:solidFill>
                  <a:srgbClr val="0000CC"/>
                </a:solidFill>
              </a:rPr>
            </a:br>
            <a:r>
              <a:rPr lang="en-GB" sz="2200" dirty="0">
                <a:solidFill>
                  <a:srgbClr val="0000CC"/>
                </a:solidFill>
                <a:latin typeface="Courier New" panose="02070309020205020404" pitchFamily="49" charset="0"/>
              </a:rPr>
              <a:t>&gt;&gt;&gt; f(2, 3, 4)</a:t>
            </a:r>
            <a:r>
              <a:rPr lang="en-GB" sz="2200" dirty="0">
                <a:solidFill>
                  <a:srgbClr val="0000CC"/>
                </a:solidFill>
              </a:rPr>
              <a:t/>
            </a:r>
            <a:br>
              <a:rPr lang="en-GB" sz="2200" dirty="0">
                <a:solidFill>
                  <a:srgbClr val="0000CC"/>
                </a:solidFill>
              </a:rPr>
            </a:br>
            <a:r>
              <a:rPr lang="en-GB" sz="2200" dirty="0">
                <a:solidFill>
                  <a:srgbClr val="0000CC"/>
                </a:solidFill>
                <a:latin typeface="Courier New" panose="02070309020205020404" pitchFamily="49" charset="0"/>
              </a:rPr>
              <a:t>9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700" y="99814"/>
            <a:ext cx="900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</a:t>
            </a:r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r>
              <a:rPr lang="uk-UA" sz="3600" b="1" dirty="0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en-GB" sz="3600" b="1" dirty="0" smtClean="0">
                <a:solidFill>
                  <a:srgbClr val="000000"/>
                </a:solidFill>
              </a:rPr>
              <a:t>lambda</a:t>
            </a:r>
            <a:r>
              <a:rPr lang="uk-UA" sz="3600" b="1" dirty="0" smtClean="0">
                <a:solidFill>
                  <a:srgbClr val="000000"/>
                </a:solidFill>
              </a:rPr>
              <a:t>-виразів</a:t>
            </a:r>
            <a:r>
              <a:rPr lang="en-GB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979714"/>
            <a:ext cx="878502" cy="824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502" y="1207351"/>
            <a:ext cx="8265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lambda </a:t>
            </a:r>
            <a:r>
              <a:rPr lang="en-GB" sz="2200" dirty="0" smtClean="0"/>
              <a:t>– </a:t>
            </a:r>
            <a:r>
              <a:rPr lang="ru-RU" sz="2200" dirty="0" err="1" smtClean="0"/>
              <a:t>вираз</a:t>
            </a:r>
            <a:r>
              <a:rPr lang="uk-UA" sz="2200" dirty="0"/>
              <a:t> </a:t>
            </a:r>
            <a:r>
              <a:rPr lang="uk-UA" sz="2200" dirty="0" smtClean="0"/>
              <a:t>можна повернути з функції, означеної </a:t>
            </a:r>
            <a:r>
              <a:rPr lang="en-US" sz="2200" dirty="0" smtClean="0"/>
              <a:t> </a:t>
            </a:r>
            <a:r>
              <a:rPr lang="uk-UA" sz="2200" dirty="0" smtClean="0"/>
              <a:t>оператором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00CC"/>
                </a:solidFill>
              </a:rPr>
              <a:t>def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2204429"/>
            <a:ext cx="7632700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</a:t>
            </a:r>
            <a:r>
              <a:rPr lang="en-GB" sz="2200" b="1" dirty="0" err="1">
                <a:solidFill>
                  <a:srgbClr val="0000CC"/>
                </a:solidFill>
              </a:rPr>
              <a:t>def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en-GB" sz="2200" dirty="0" smtClean="0"/>
              <a:t>increment (n</a:t>
            </a:r>
            <a:r>
              <a:rPr lang="en-GB" sz="2200" dirty="0"/>
              <a:t>):</a:t>
            </a:r>
          </a:p>
          <a:p>
            <a:r>
              <a:rPr lang="en-GB" sz="2200" dirty="0" smtClean="0"/>
              <a:t>          return </a:t>
            </a:r>
            <a:r>
              <a:rPr lang="en-GB" sz="2200" b="1" dirty="0">
                <a:solidFill>
                  <a:srgbClr val="0000CC"/>
                </a:solidFill>
              </a:rPr>
              <a:t>lambda</a:t>
            </a:r>
            <a:r>
              <a:rPr lang="en-GB" sz="2200" dirty="0"/>
              <a:t> x: x + </a:t>
            </a:r>
            <a:r>
              <a:rPr lang="en-GB" sz="2200" dirty="0" smtClean="0"/>
              <a:t>n </a:t>
            </a:r>
            <a:r>
              <a:rPr lang="en-GB" sz="2200" dirty="0" smtClean="0">
                <a:solidFill>
                  <a:srgbClr val="C00000"/>
                </a:solidFill>
              </a:rPr>
              <a:t>#</a:t>
            </a:r>
            <a:r>
              <a:rPr lang="en-GB" sz="2200" dirty="0">
                <a:solidFill>
                  <a:srgbClr val="C00000"/>
                </a:solidFill>
              </a:rPr>
              <a:t>x – </a:t>
            </a:r>
            <a:r>
              <a:rPr lang="ru-RU" sz="2200" dirty="0">
                <a:solidFill>
                  <a:srgbClr val="C00000"/>
                </a:solidFill>
              </a:rPr>
              <a:t>параметр, </a:t>
            </a:r>
            <a:r>
              <a:rPr lang="ru-RU" sz="2200" dirty="0" err="1">
                <a:solidFill>
                  <a:srgbClr val="C00000"/>
                </a:solidFill>
              </a:rPr>
              <a:t>що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передається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smtClean="0">
                <a:solidFill>
                  <a:srgbClr val="C00000"/>
                </a:solidFill>
              </a:rPr>
              <a:t>в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                                                   #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породжену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функцію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f(x)</a:t>
            </a:r>
          </a:p>
          <a:p>
            <a:endParaRPr lang="en-GB" sz="2200" dirty="0"/>
          </a:p>
          <a:p>
            <a:r>
              <a:rPr lang="en-GB" sz="2200" dirty="0" smtClean="0"/>
              <a:t>&gt;&gt;&gt; </a:t>
            </a:r>
            <a:r>
              <a:rPr lang="en-GB" sz="2200" dirty="0"/>
              <a:t>f = </a:t>
            </a:r>
            <a:r>
              <a:rPr lang="en-GB" sz="2200" dirty="0" smtClean="0"/>
              <a:t>increment(5)</a:t>
            </a:r>
            <a:endParaRPr lang="en-GB" sz="2200" dirty="0"/>
          </a:p>
          <a:p>
            <a:r>
              <a:rPr lang="en-GB" sz="2200" dirty="0"/>
              <a:t>&gt;&gt;&gt; f(0)</a:t>
            </a:r>
          </a:p>
          <a:p>
            <a:r>
              <a:rPr lang="en-GB" sz="2200" dirty="0" smtClean="0"/>
              <a:t>5</a:t>
            </a:r>
            <a:endParaRPr lang="en-GB" sz="2200" dirty="0"/>
          </a:p>
          <a:p>
            <a:r>
              <a:rPr lang="en-GB" sz="2200" dirty="0"/>
              <a:t>&gt;&gt;&gt; f(1)</a:t>
            </a:r>
          </a:p>
          <a:p>
            <a:r>
              <a:rPr lang="en-GB" sz="2200" dirty="0" smtClean="0"/>
              <a:t>6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858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700" y="99814"/>
            <a:ext cx="900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</a:t>
            </a:r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r>
              <a:rPr lang="uk-UA" sz="3600" b="1" dirty="0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en-GB" sz="3600" b="1" dirty="0">
                <a:solidFill>
                  <a:srgbClr val="000000"/>
                </a:solidFill>
              </a:rPr>
              <a:t>lambda</a:t>
            </a:r>
            <a:r>
              <a:rPr lang="uk-UA" sz="3600" b="1" dirty="0">
                <a:solidFill>
                  <a:srgbClr val="000000"/>
                </a:solidFill>
              </a:rPr>
              <a:t>-виразів</a:t>
            </a:r>
            <a:r>
              <a:rPr lang="en-GB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99814"/>
            <a:ext cx="878502" cy="82460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11900" y="979714"/>
            <a:ext cx="2832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0000CC"/>
                </a:solidFill>
              </a:rPr>
              <a:t>lambda</a:t>
            </a:r>
            <a:r>
              <a:rPr lang="uk-UA" sz="2200" b="1" dirty="0" smtClean="0">
                <a:solidFill>
                  <a:srgbClr val="0000CC"/>
                </a:solidFill>
              </a:rPr>
              <a:t>-вирази </a:t>
            </a:r>
            <a:r>
              <a:rPr lang="uk-UA" sz="2200" dirty="0" smtClean="0">
                <a:solidFill>
                  <a:srgbClr val="000000"/>
                </a:solidFill>
              </a:rPr>
              <a:t>використовуються д</a:t>
            </a:r>
            <a:r>
              <a:rPr lang="ru-RU" sz="2200" dirty="0" smtClean="0"/>
              <a:t>ля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dirty="0" err="1"/>
              <a:t>таблиць</a:t>
            </a:r>
            <a:r>
              <a:rPr lang="ru-RU" sz="2200" dirty="0"/>
              <a:t> </a:t>
            </a:r>
            <a:r>
              <a:rPr lang="ru-RU" sz="2200" dirty="0" err="1" smtClean="0"/>
              <a:t>переходів</a:t>
            </a:r>
            <a:r>
              <a:rPr lang="ru-RU" sz="2200" dirty="0" smtClean="0"/>
              <a:t>, </a:t>
            </a:r>
            <a:r>
              <a:rPr lang="ru-RU" sz="2200" dirty="0" err="1" smtClean="0"/>
              <a:t>які</a:t>
            </a:r>
            <a:r>
              <a:rPr lang="ru-RU" sz="2200" dirty="0" smtClean="0"/>
              <a:t> </a:t>
            </a:r>
            <a:r>
              <a:rPr lang="ru-RU" sz="2200" dirty="0" err="1"/>
              <a:t>представляють</a:t>
            </a:r>
            <a:r>
              <a:rPr lang="ru-RU" sz="2200" dirty="0"/>
              <a:t> собою списки </a:t>
            </a:r>
            <a:r>
              <a:rPr lang="ru-RU" sz="2200" dirty="0" err="1"/>
              <a:t>або</a:t>
            </a:r>
            <a:r>
              <a:rPr lang="ru-RU" sz="2200" dirty="0"/>
              <a:t> словники </a:t>
            </a:r>
            <a:r>
              <a:rPr lang="ru-RU" sz="2200" dirty="0" err="1"/>
              <a:t>дій</a:t>
            </a:r>
            <a:r>
              <a:rPr lang="ru-RU" sz="2200" dirty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виконуються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/>
              <a:t>вимогу</a:t>
            </a:r>
            <a:r>
              <a:rPr lang="ru-RU" sz="22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979714"/>
            <a:ext cx="6248400" cy="47098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3988154"/>
            <a:ext cx="4619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900" y="98613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виконати</a:t>
            </a:r>
            <a:r>
              <a:rPr lang="ru-RU" sz="2200" dirty="0"/>
              <a:t> цикл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lambda</a:t>
            </a:r>
            <a:r>
              <a:rPr lang="ru-RU" sz="2200" dirty="0"/>
              <a:t>, то </a:t>
            </a:r>
            <a:r>
              <a:rPr lang="ru-RU" sz="2200" dirty="0" err="1" smtClean="0"/>
              <a:t>використовують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map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і </a:t>
            </a:r>
            <a:r>
              <a:rPr lang="ru-RU" sz="2200" dirty="0" err="1"/>
              <a:t>генератори</a:t>
            </a:r>
            <a:r>
              <a:rPr lang="ru-RU" sz="2200" dirty="0"/>
              <a:t> </a:t>
            </a:r>
            <a:r>
              <a:rPr lang="ru-RU" sz="2200" dirty="0" err="1"/>
              <a:t>списків</a:t>
            </a:r>
            <a:r>
              <a:rPr lang="ru-RU" sz="2200" dirty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768098"/>
            <a:ext cx="8781348" cy="288448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188973" y="0"/>
            <a:ext cx="4943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0E0E0E"/>
                </a:solidFill>
              </a:rPr>
              <a:t>Цикл  </a:t>
            </a:r>
            <a:r>
              <a:rPr lang="ru-RU" sz="3600" b="1" dirty="0" err="1" smtClean="0">
                <a:solidFill>
                  <a:srgbClr val="0E0E0E"/>
                </a:solidFill>
              </a:rPr>
              <a:t>всередині</a:t>
            </a:r>
            <a:r>
              <a:rPr lang="ru-RU" sz="3600" b="1" dirty="0">
                <a:solidFill>
                  <a:srgbClr val="0E0E0E"/>
                </a:solidFill>
              </a:rPr>
              <a:t> </a:t>
            </a:r>
            <a:r>
              <a:rPr lang="en-GB" sz="3600" b="1" dirty="0">
                <a:solidFill>
                  <a:srgbClr val="0E0E0E"/>
                </a:solidFill>
              </a:rPr>
              <a:t>lambda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319587"/>
            <a:ext cx="4445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812938"/>
              </p:ext>
            </p:extLst>
          </p:nvPr>
        </p:nvGraphicFramePr>
        <p:xfrm>
          <a:off x="1270000" y="1670303"/>
          <a:ext cx="4318000" cy="110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Формула" r:id="rId3" imgW="2806560" imgH="711000" progId="Equation.3">
                  <p:embed/>
                </p:oleObj>
              </mc:Choice>
              <mc:Fallback>
                <p:oleObj name="Формула" r:id="rId3" imgW="2806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670303"/>
                        <a:ext cx="4318000" cy="11046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23850" y="-171450"/>
            <a:ext cx="1366838" cy="10795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61937" y="1184325"/>
            <a:ext cx="8687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 smtClean="0">
                <a:solidFill>
                  <a:prstClr val="black"/>
                </a:solidFill>
              </a:rPr>
              <a:t>1. Обчислити </a:t>
            </a:r>
            <a:r>
              <a:rPr lang="uk-UA" sz="2000" dirty="0">
                <a:solidFill>
                  <a:prstClr val="black"/>
                </a:solidFill>
              </a:rPr>
              <a:t>функцію </a:t>
            </a:r>
            <a:r>
              <a:rPr lang="uk-UA" sz="2000" dirty="0" err="1">
                <a:solidFill>
                  <a:prstClr val="black"/>
                </a:solidFill>
              </a:rPr>
              <a:t>Аккермана</a:t>
            </a:r>
            <a:r>
              <a:rPr lang="uk-UA" sz="2000" dirty="0">
                <a:solidFill>
                  <a:prstClr val="black"/>
                </a:solidFill>
              </a:rPr>
              <a:t> за її рекурсивним означенням:</a:t>
            </a:r>
          </a:p>
        </p:txBody>
      </p:sp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259" y="2953692"/>
            <a:ext cx="86828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2. З </a:t>
            </a:r>
            <a:r>
              <a:rPr lang="ru-RU" sz="2000" dirty="0"/>
              <a:t>n </a:t>
            </a:r>
            <a:r>
              <a:rPr lang="ru-RU" sz="2000" dirty="0" err="1"/>
              <a:t>солдатів</a:t>
            </a:r>
            <a:r>
              <a:rPr lang="ru-RU" sz="2000" dirty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стоять </a:t>
            </a:r>
            <a:r>
              <a:rPr lang="ru-RU" sz="2000" dirty="0"/>
              <a:t>в </a:t>
            </a:r>
            <a:r>
              <a:rPr lang="ru-RU" sz="2000" dirty="0" err="1" smtClean="0"/>
              <a:t>шерензі</a:t>
            </a:r>
            <a:r>
              <a:rPr lang="ru-RU" sz="2000" dirty="0" smtClean="0"/>
              <a:t>,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відібрати</a:t>
            </a:r>
            <a:r>
              <a:rPr lang="ru-RU" sz="2000" dirty="0"/>
              <a:t> </a:t>
            </a:r>
            <a:r>
              <a:rPr lang="ru-RU" sz="2000" dirty="0" err="1"/>
              <a:t>кількох</a:t>
            </a:r>
            <a:r>
              <a:rPr lang="ru-RU" sz="2000" dirty="0"/>
              <a:t> в </a:t>
            </a:r>
            <a:r>
              <a:rPr lang="ru-RU" sz="2000" dirty="0" err="1"/>
              <a:t>розвідку</a:t>
            </a:r>
            <a:r>
              <a:rPr lang="ru-RU" sz="2000" dirty="0"/>
              <a:t>. Для </a:t>
            </a:r>
            <a:r>
              <a:rPr lang="ru-RU" sz="2000" dirty="0" err="1"/>
              <a:t>здійснення</a:t>
            </a:r>
            <a:r>
              <a:rPr lang="ru-RU" sz="2000" dirty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</a:t>
            </a:r>
            <a:r>
              <a:rPr lang="ru-RU" sz="2000" dirty="0" err="1"/>
              <a:t>наступна</a:t>
            </a:r>
            <a:r>
              <a:rPr lang="ru-RU" sz="2000" dirty="0"/>
              <a:t> </a:t>
            </a:r>
            <a:r>
              <a:rPr lang="ru-RU" sz="2000" dirty="0" err="1"/>
              <a:t>операція</a:t>
            </a:r>
            <a:r>
              <a:rPr lang="ru-RU" sz="2000" dirty="0"/>
              <a:t>: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 smtClean="0"/>
              <a:t>солдатів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ru-RU" sz="2000" dirty="0" err="1"/>
              <a:t>шерензі</a:t>
            </a:r>
            <a:r>
              <a:rPr lang="ru-RU" sz="2000" dirty="0"/>
              <a:t> </a:t>
            </a:r>
            <a:r>
              <a:rPr lang="ru-RU" sz="2000" dirty="0" err="1"/>
              <a:t>більше</a:t>
            </a:r>
            <a:r>
              <a:rPr lang="ru-RU" sz="2000" dirty="0"/>
              <a:t> </a:t>
            </a:r>
            <a:r>
              <a:rPr lang="ru-RU" sz="2000" dirty="0" err="1"/>
              <a:t>ніж</a:t>
            </a:r>
            <a:r>
              <a:rPr lang="ru-RU" sz="2000" dirty="0"/>
              <a:t> 3, то </a:t>
            </a:r>
            <a:r>
              <a:rPr lang="ru-RU" sz="2000" dirty="0" err="1"/>
              <a:t>видаляються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солдати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стоять на </a:t>
            </a:r>
            <a:r>
              <a:rPr lang="ru-RU" sz="2000" dirty="0" err="1"/>
              <a:t>парних</a:t>
            </a:r>
            <a:r>
              <a:rPr lang="ru-RU" sz="2000" dirty="0"/>
              <a:t> </a:t>
            </a:r>
            <a:r>
              <a:rPr lang="ru-RU" sz="2000" dirty="0" err="1"/>
              <a:t>позиціях</a:t>
            </a:r>
            <a:r>
              <a:rPr lang="ru-RU" sz="2000" dirty="0"/>
              <a:t>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/>
              <a:t>солдати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стоять на </a:t>
            </a:r>
            <a:r>
              <a:rPr lang="ru-RU" sz="2000" dirty="0" err="1"/>
              <a:t>непарних</a:t>
            </a:r>
            <a:r>
              <a:rPr lang="ru-RU" sz="2000" dirty="0"/>
              <a:t> </a:t>
            </a:r>
            <a:r>
              <a:rPr lang="ru-RU" sz="2000" dirty="0" err="1"/>
              <a:t>позиціях</a:t>
            </a:r>
            <a:r>
              <a:rPr lang="ru-RU" sz="2000" dirty="0"/>
              <a:t>. </a:t>
            </a:r>
            <a:r>
              <a:rPr lang="ru-RU" sz="2000" dirty="0" err="1"/>
              <a:t>Ця</a:t>
            </a:r>
            <a:r>
              <a:rPr lang="ru-RU" sz="2000" dirty="0"/>
              <a:t> процедура </a:t>
            </a:r>
            <a:r>
              <a:rPr lang="ru-RU" sz="2000" dirty="0" err="1"/>
              <a:t>повторюється</a:t>
            </a:r>
            <a:r>
              <a:rPr lang="ru-RU" sz="2000" dirty="0"/>
              <a:t> до тих </a:t>
            </a:r>
            <a:r>
              <a:rPr lang="ru-RU" sz="2000" dirty="0" err="1"/>
              <a:t>пір</a:t>
            </a:r>
            <a:r>
              <a:rPr lang="ru-RU" sz="2000" dirty="0"/>
              <a:t>, </a:t>
            </a:r>
            <a:r>
              <a:rPr lang="ru-RU" sz="2000" dirty="0" err="1"/>
              <a:t>поки</a:t>
            </a:r>
            <a:r>
              <a:rPr lang="ru-RU" sz="2000" dirty="0"/>
              <a:t> в </a:t>
            </a:r>
            <a:r>
              <a:rPr lang="ru-RU" sz="2000" dirty="0" err="1"/>
              <a:t>шерензі</a:t>
            </a:r>
            <a:r>
              <a:rPr lang="ru-RU" sz="2000" dirty="0"/>
              <a:t> </a:t>
            </a:r>
            <a:r>
              <a:rPr lang="ru-RU" sz="2000" dirty="0" err="1"/>
              <a:t>залишиться</a:t>
            </a:r>
            <a:r>
              <a:rPr lang="ru-RU" sz="2000" dirty="0"/>
              <a:t> </a:t>
            </a:r>
            <a:r>
              <a:rPr lang="ru-RU" sz="2000" dirty="0" smtClean="0"/>
              <a:t>3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 smtClean="0"/>
              <a:t>менше</a:t>
            </a:r>
            <a:r>
              <a:rPr lang="ru-RU" sz="2000" dirty="0" smtClean="0"/>
              <a:t> </a:t>
            </a:r>
            <a:r>
              <a:rPr lang="ru-RU" sz="2000" dirty="0" err="1"/>
              <a:t>солдатів</a:t>
            </a:r>
            <a:r>
              <a:rPr lang="ru-RU" sz="2000" dirty="0"/>
              <a:t>. </a:t>
            </a:r>
            <a:r>
              <a:rPr lang="ru-RU" sz="2000" dirty="0" err="1"/>
              <a:t>Їх</a:t>
            </a:r>
            <a:r>
              <a:rPr lang="ru-RU" sz="2000" dirty="0"/>
              <a:t> і </a:t>
            </a:r>
            <a:r>
              <a:rPr lang="ru-RU" sz="2000" dirty="0" err="1"/>
              <a:t>відсилають</a:t>
            </a:r>
            <a:r>
              <a:rPr lang="ru-RU" sz="2000" dirty="0"/>
              <a:t> в </a:t>
            </a:r>
            <a:r>
              <a:rPr lang="ru-RU" sz="2000" dirty="0" err="1"/>
              <a:t>розвідку</a:t>
            </a:r>
            <a:r>
              <a:rPr lang="ru-RU" sz="2000" dirty="0"/>
              <a:t>. </a:t>
            </a:r>
            <a:r>
              <a:rPr lang="ru-RU" sz="2000" dirty="0" err="1"/>
              <a:t>Обчислити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способів</a:t>
            </a:r>
            <a:r>
              <a:rPr lang="ru-RU" sz="2000" dirty="0"/>
              <a:t>, </a:t>
            </a:r>
            <a:r>
              <a:rPr lang="ru-RU" sz="2000" dirty="0" err="1"/>
              <a:t>якими</a:t>
            </a:r>
            <a:r>
              <a:rPr lang="ru-RU" sz="2000" dirty="0"/>
              <a:t> таким чином </a:t>
            </a:r>
            <a:r>
              <a:rPr lang="ru-RU" sz="2000" dirty="0" err="1"/>
              <a:t>можуть</a:t>
            </a:r>
            <a:r>
              <a:rPr lang="ru-RU" sz="2000" dirty="0"/>
              <a:t> бути </a:t>
            </a:r>
            <a:r>
              <a:rPr lang="ru-RU" sz="2000" dirty="0" err="1"/>
              <a:t>сформовані</a:t>
            </a:r>
            <a:r>
              <a:rPr lang="ru-RU" sz="2000" dirty="0"/>
              <a:t> </a:t>
            </a:r>
            <a:r>
              <a:rPr lang="ru-RU" sz="2000" dirty="0" err="1"/>
              <a:t>групи</a:t>
            </a:r>
            <a:r>
              <a:rPr lang="ru-RU" sz="2000" dirty="0"/>
              <a:t> </a:t>
            </a:r>
            <a:r>
              <a:rPr lang="ru-RU" sz="2000" dirty="0" err="1"/>
              <a:t>розвідників</a:t>
            </a:r>
            <a:r>
              <a:rPr lang="ru-RU" sz="2000" dirty="0"/>
              <a:t> </a:t>
            </a:r>
            <a:r>
              <a:rPr lang="ru-RU" sz="2000" dirty="0" err="1"/>
              <a:t>рівно</a:t>
            </a:r>
            <a:r>
              <a:rPr lang="ru-RU" sz="2000" dirty="0"/>
              <a:t> з </a:t>
            </a:r>
            <a:r>
              <a:rPr lang="ru-RU" sz="2000" dirty="0" err="1"/>
              <a:t>трьох</a:t>
            </a:r>
            <a:r>
              <a:rPr lang="ru-RU" sz="2000" dirty="0"/>
              <a:t> </a:t>
            </a:r>
            <a:r>
              <a:rPr lang="ru-RU" sz="2000" dirty="0" err="1" smtClean="0"/>
              <a:t>солдатів</a:t>
            </a:r>
            <a:r>
              <a:rPr lang="ru-RU" sz="2000" dirty="0" smtClean="0"/>
              <a:t>. Для </a:t>
            </a:r>
            <a:r>
              <a:rPr lang="ru-RU" sz="2000" dirty="0" err="1" smtClean="0"/>
              <a:t>цього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побудувати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рекурентне</a:t>
            </a:r>
            <a:r>
              <a:rPr lang="ru-RU" sz="2000" dirty="0" smtClean="0"/>
              <a:t> </a:t>
            </a:r>
            <a:r>
              <a:rPr lang="ru-RU" sz="2000" dirty="0" err="1" smtClean="0"/>
              <a:t>співвідношення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45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" y="980123"/>
            <a:ext cx="8858250" cy="266319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ru-RU" sz="4000" dirty="0" err="1">
                <a:solidFill>
                  <a:srgbClr val="C00000"/>
                </a:solidFill>
              </a:rPr>
              <a:t>Якщо</a:t>
            </a:r>
            <a:r>
              <a:rPr lang="ru-RU" sz="4000" dirty="0">
                <a:solidFill>
                  <a:srgbClr val="C00000"/>
                </a:solidFill>
              </a:rPr>
              <a:t> </a:t>
            </a:r>
            <a:r>
              <a:rPr lang="ru-RU" sz="4000" dirty="0" smtClean="0">
                <a:solidFill>
                  <a:srgbClr val="0000CC"/>
                </a:solidFill>
              </a:rPr>
              <a:t>Ви </a:t>
            </a:r>
            <a:r>
              <a:rPr lang="ru-RU" sz="4000" dirty="0" err="1">
                <a:solidFill>
                  <a:srgbClr val="0000CC"/>
                </a:solidFill>
              </a:rPr>
              <a:t>чогось</a:t>
            </a:r>
            <a:r>
              <a:rPr lang="ru-RU" sz="4000" dirty="0">
                <a:solidFill>
                  <a:srgbClr val="0000CC"/>
                </a:solidFill>
              </a:rPr>
              <a:t> не </a:t>
            </a:r>
            <a:r>
              <a:rPr lang="ru-RU" sz="4000" dirty="0" err="1" smtClean="0">
                <a:solidFill>
                  <a:srgbClr val="0000CC"/>
                </a:solidFill>
              </a:rPr>
              <a:t>зрозуміли</a:t>
            </a:r>
            <a:r>
              <a:rPr lang="ru-RU" sz="4000" dirty="0" smtClean="0">
                <a:solidFill>
                  <a:srgbClr val="0000CC"/>
                </a:solidFill>
              </a:rPr>
              <a:t> :</a:t>
            </a:r>
            <a:br>
              <a:rPr lang="ru-RU" sz="4000" dirty="0" smtClean="0">
                <a:solidFill>
                  <a:srgbClr val="0000CC"/>
                </a:solidFill>
              </a:rPr>
            </a:br>
            <a:r>
              <a:rPr lang="ru-RU" sz="4000" dirty="0" smtClean="0">
                <a:solidFill>
                  <a:srgbClr val="0000CC"/>
                </a:solidFill>
              </a:rPr>
              <a:t>         то </a:t>
            </a:r>
            <a:r>
              <a:rPr lang="ru-RU" sz="4000" dirty="0" err="1" smtClean="0">
                <a:solidFill>
                  <a:srgbClr val="0000CC"/>
                </a:solidFill>
              </a:rPr>
              <a:t>перегляньте</a:t>
            </a:r>
            <a:r>
              <a:rPr lang="ru-RU" sz="4000" dirty="0" smtClean="0">
                <a:solidFill>
                  <a:srgbClr val="0000CC"/>
                </a:solidFill>
              </a:rPr>
              <a:t> </a:t>
            </a:r>
            <a:r>
              <a:rPr lang="ru-RU" sz="4000" dirty="0" err="1" smtClean="0">
                <a:solidFill>
                  <a:srgbClr val="0000CC"/>
                </a:solidFill>
              </a:rPr>
              <a:t>презентацію</a:t>
            </a:r>
            <a:r>
              <a:rPr lang="ru-RU" sz="4000" dirty="0" smtClean="0">
                <a:solidFill>
                  <a:srgbClr val="0000CC"/>
                </a:solidFill>
              </a:rPr>
              <a:t> </a:t>
            </a:r>
            <a:r>
              <a:rPr lang="ru-RU" sz="4000" dirty="0" err="1" smtClean="0">
                <a:solidFill>
                  <a:srgbClr val="0000CC"/>
                </a:solidFill>
              </a:rPr>
              <a:t>спочатку</a:t>
            </a:r>
            <a:r>
              <a:rPr lang="ru-RU" sz="4000" dirty="0" smtClean="0">
                <a:solidFill>
                  <a:srgbClr val="0000CC"/>
                </a:solidFill>
              </a:rPr>
              <a:t> </a:t>
            </a:r>
            <a:r>
              <a:rPr lang="ru-RU" sz="4000" dirty="0" err="1">
                <a:solidFill>
                  <a:srgbClr val="C00000"/>
                </a:solidFill>
              </a:rPr>
              <a:t>Інакше</a:t>
            </a:r>
            <a:r>
              <a:rPr lang="ru-RU" sz="4000" dirty="0">
                <a:solidFill>
                  <a:srgbClr val="C00000"/>
                </a:solidFill>
              </a:rPr>
              <a:t>: </a:t>
            </a:r>
            <a:r>
              <a:rPr lang="ru-RU" sz="4000" dirty="0" smtClean="0">
                <a:solidFill>
                  <a:srgbClr val="C00000"/>
                </a:solidFill>
              </a:rPr>
              <a:t/>
            </a:r>
            <a:br>
              <a:rPr lang="ru-RU" sz="4000" dirty="0" smtClean="0">
                <a:solidFill>
                  <a:srgbClr val="C00000"/>
                </a:solidFill>
              </a:rPr>
            </a:br>
            <a:r>
              <a:rPr lang="ru-RU" sz="4000" dirty="0" smtClean="0">
                <a:solidFill>
                  <a:srgbClr val="C00000"/>
                </a:solidFill>
              </a:rPr>
              <a:t>        </a:t>
            </a:r>
            <a:r>
              <a:rPr lang="ru-RU" sz="4000" dirty="0" err="1" smtClean="0">
                <a:solidFill>
                  <a:srgbClr val="0000CC"/>
                </a:solidFill>
              </a:rPr>
              <a:t>Дякую</a:t>
            </a:r>
            <a:r>
              <a:rPr lang="ru-RU" sz="4000" dirty="0" smtClean="0">
                <a:solidFill>
                  <a:srgbClr val="0000CC"/>
                </a:solidFill>
              </a:rPr>
              <a:t> </a:t>
            </a:r>
            <a:r>
              <a:rPr lang="ru-RU" sz="4000" dirty="0">
                <a:solidFill>
                  <a:srgbClr val="0000CC"/>
                </a:solidFill>
              </a:rPr>
              <a:t>за </a:t>
            </a:r>
            <a:r>
              <a:rPr lang="ru-RU" sz="4000" dirty="0" err="1">
                <a:solidFill>
                  <a:srgbClr val="0000CC"/>
                </a:solidFill>
              </a:rPr>
              <a:t>увагу</a:t>
            </a:r>
            <a:r>
              <a:rPr lang="ru-RU" sz="4000" dirty="0">
                <a:solidFill>
                  <a:srgbClr val="0000CC"/>
                </a:solidFill>
              </a:rPr>
              <a:t>, </a:t>
            </a:r>
            <a:r>
              <a:rPr lang="ru-RU" sz="4000" dirty="0" smtClean="0">
                <a:solidFill>
                  <a:srgbClr val="0000CC"/>
                </a:solidFill>
              </a:rPr>
              <a:t/>
            </a:r>
            <a:br>
              <a:rPr lang="ru-RU" sz="4000" dirty="0" smtClean="0">
                <a:solidFill>
                  <a:srgbClr val="0000CC"/>
                </a:solidFill>
              </a:rPr>
            </a:br>
            <a:r>
              <a:rPr lang="ru-RU" sz="4000" dirty="0">
                <a:solidFill>
                  <a:srgbClr val="0000CC"/>
                </a:solidFill>
              </a:rPr>
              <a:t> </a:t>
            </a:r>
            <a:r>
              <a:rPr lang="ru-RU" sz="4000" dirty="0" smtClean="0">
                <a:solidFill>
                  <a:srgbClr val="0000CC"/>
                </a:solidFill>
              </a:rPr>
              <a:t>       на </a:t>
            </a:r>
            <a:r>
              <a:rPr lang="ru-RU" sz="4000" dirty="0" err="1">
                <a:solidFill>
                  <a:srgbClr val="0000CC"/>
                </a:solidFill>
              </a:rPr>
              <a:t>цьому</a:t>
            </a:r>
            <a:r>
              <a:rPr lang="ru-RU" sz="4000" dirty="0">
                <a:solidFill>
                  <a:srgbClr val="0000CC"/>
                </a:solidFill>
              </a:rPr>
              <a:t> </a:t>
            </a:r>
            <a:r>
              <a:rPr lang="ru-RU" sz="4000" dirty="0" err="1">
                <a:solidFill>
                  <a:srgbClr val="0000CC"/>
                </a:solidFill>
              </a:rPr>
              <a:t>презентація</a:t>
            </a:r>
            <a:r>
              <a:rPr lang="ru-RU" sz="4000" dirty="0">
                <a:solidFill>
                  <a:srgbClr val="0000CC"/>
                </a:solidFill>
              </a:rPr>
              <a:t> </a:t>
            </a:r>
            <a:r>
              <a:rPr lang="ru-RU" sz="4000" dirty="0" err="1">
                <a:solidFill>
                  <a:srgbClr val="0000CC"/>
                </a:solidFill>
              </a:rPr>
              <a:t>закінчена</a:t>
            </a:r>
            <a:r>
              <a:rPr lang="ru-RU" sz="3100" dirty="0" smtClean="0">
                <a:solidFill>
                  <a:srgbClr val="C00000"/>
                </a:solidFill>
              </a:rPr>
              <a:t>! </a:t>
            </a:r>
            <a:endParaRPr lang="ru-RU" sz="3100" dirty="0">
              <a:solidFill>
                <a:srgbClr val="C00000"/>
              </a:solidFill>
            </a:endParaRPr>
          </a:p>
        </p:txBody>
      </p:sp>
      <p:pic>
        <p:nvPicPr>
          <p:cNvPr id="31747" name="Picture 3" descr="hand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29" y="3643313"/>
            <a:ext cx="3646171" cy="273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8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1"/>
          <p:cNvSpPr/>
          <p:nvPr/>
        </p:nvSpPr>
        <p:spPr>
          <a:xfrm>
            <a:off x="257434" y="2499867"/>
            <a:ext cx="8690275" cy="1318816"/>
          </a:xfrm>
          <a:prstGeom prst="roundRect">
            <a:avLst/>
          </a:prstGeom>
          <a:solidFill>
            <a:srgbClr val="ECF3FA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Концепція програмування, що ґрунтується на використанні </a:t>
            </a:r>
            <a:r>
              <a:rPr lang="uk-UA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функцій як </a:t>
            </a:r>
            <a:r>
              <a:rPr lang="uk-UA" sz="2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стандартних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блоків для створення нових програм, називається </a:t>
            </a:r>
            <a:r>
              <a:rPr lang="uk-UA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повторне використання коду</a:t>
            </a:r>
            <a:endParaRPr lang="uk-UA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1"/>
          <p:cNvSpPr/>
          <p:nvPr/>
        </p:nvSpPr>
        <p:spPr>
          <a:xfrm>
            <a:off x="257434" y="1023593"/>
            <a:ext cx="8690276" cy="1295064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uk-UA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Функція </a:t>
            </a:r>
            <a:r>
              <a:rPr lang="uk-UA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— 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це іменована частина програми, котра описує деякі обчислення і може бути викликана з будь якого місця програми, де синтаксисом мови це не заборонено</a:t>
            </a:r>
            <a:r>
              <a:rPr lang="es-E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uk-UA" sz="2200" b="1" dirty="0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2576092" y="5662599"/>
            <a:ext cx="3759393" cy="727313"/>
            <a:chOff x="1905000" y="4986147"/>
            <a:chExt cx="3493164" cy="532128"/>
          </a:xfrm>
        </p:grpSpPr>
        <p:sp>
          <p:nvSpPr>
            <p:cNvPr id="12" name="TextBox 11"/>
            <p:cNvSpPr txBox="1"/>
            <p:nvPr/>
          </p:nvSpPr>
          <p:spPr>
            <a:xfrm>
              <a:off x="2939143" y="5148943"/>
              <a:ext cx="1436914" cy="369332"/>
            </a:xfrm>
            <a:prstGeom prst="rect">
              <a:avLst/>
            </a:prstGeom>
            <a:noFill/>
            <a:ln w="571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/>
                <a:t>Фукція</a:t>
              </a:r>
              <a:endParaRPr lang="ru-RU" b="1" dirty="0"/>
            </a:p>
          </p:txBody>
        </p:sp>
        <p:cxnSp>
          <p:nvCxnSpPr>
            <p:cNvPr id="13" name="Прямая со стрелкой 12"/>
            <p:cNvCxnSpPr>
              <a:endCxn id="12" idx="1"/>
            </p:cNvCxnSpPr>
            <p:nvPr/>
          </p:nvCxnSpPr>
          <p:spPr>
            <a:xfrm>
              <a:off x="1905000" y="5323114"/>
              <a:ext cx="1034143" cy="104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" idx="3"/>
            </p:cNvCxnSpPr>
            <p:nvPr/>
          </p:nvCxnSpPr>
          <p:spPr>
            <a:xfrm>
              <a:off x="4376057" y="5333609"/>
              <a:ext cx="816429" cy="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4750" y="4986147"/>
              <a:ext cx="57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вхід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76056" y="4992089"/>
              <a:ext cx="102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вихід</a:t>
              </a:r>
              <a:endParaRPr lang="ru-RU" dirty="0"/>
            </a:p>
          </p:txBody>
        </p:sp>
      </p:grpSp>
      <p:sp>
        <p:nvSpPr>
          <p:cNvPr id="17" name="Скругленный прямоугольник 1"/>
          <p:cNvSpPr/>
          <p:nvPr/>
        </p:nvSpPr>
        <p:spPr>
          <a:xfrm>
            <a:off x="257434" y="4040737"/>
            <a:ext cx="8690275" cy="1318816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200">
                <a:solidFill>
                  <a:srgbClr val="000000"/>
                </a:solidFill>
              </a:rPr>
              <a:t>Функцію можна порівняти з "</a:t>
            </a:r>
            <a:r>
              <a:rPr lang="ru-RU" sz="2200" b="1">
                <a:solidFill>
                  <a:srgbClr val="0000CC"/>
                </a:solidFill>
              </a:rPr>
              <a:t>чорною скриньою</a:t>
            </a:r>
            <a:r>
              <a:rPr lang="ru-RU" sz="2200">
                <a:solidFill>
                  <a:srgbClr val="000000"/>
                </a:solidFill>
              </a:rPr>
              <a:t>", коли відомо, що на вході і що при цьому на виході, а нутрощі "чорної скрині" часто бувають приховані.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05592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02870" y="0"/>
            <a:ext cx="9041130" cy="620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r>
              <a:rPr lang="uk-UA" b="1" dirty="0" smtClean="0"/>
              <a:t>Рекурсивні </a:t>
            </a:r>
            <a:r>
              <a:rPr lang="uk-UA" b="1" dirty="0"/>
              <a:t>означення та функції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1435" y="1220171"/>
            <a:ext cx="9144000" cy="4493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solidFill>
                  <a:prstClr val="black"/>
                </a:solidFill>
              </a:rPr>
              <a:t>Рекурсивні означення дозволяють за допомогою скінченного висловлювання означити нескінченну множину об’єктів і тому на таких означеннях ґрунтується потужний математичний апарат.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b="1" dirty="0">
                <a:solidFill>
                  <a:prstClr val="black"/>
                </a:solidFill>
              </a:rPr>
              <a:t>Означення називається </a:t>
            </a:r>
            <a:r>
              <a:rPr lang="uk-UA" sz="2200" b="1" i="1" dirty="0">
                <a:solidFill>
                  <a:srgbClr val="990000"/>
                </a:solidFill>
              </a:rPr>
              <a:t>рекурсивним</a:t>
            </a:r>
            <a:r>
              <a:rPr lang="uk-UA" sz="2200" b="1" dirty="0">
                <a:solidFill>
                  <a:prstClr val="black"/>
                </a:solidFill>
              </a:rPr>
              <a:t>, якщо воно задає елементи множини за допомогою інших елементів цієї самої множини.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solidFill>
                  <a:prstClr val="black"/>
                </a:solidFill>
              </a:rPr>
              <a:t>Об’єкти, що задані рекурсивним означенням, </a:t>
            </a:r>
            <a:r>
              <a:rPr lang="uk-UA" sz="2200" dirty="0" smtClean="0">
                <a:solidFill>
                  <a:prstClr val="black"/>
                </a:solidFill>
              </a:rPr>
              <a:t>називаються </a:t>
            </a:r>
            <a:r>
              <a:rPr lang="uk-UA" sz="2200" i="1" dirty="0">
                <a:solidFill>
                  <a:srgbClr val="990000"/>
                </a:solidFill>
              </a:rPr>
              <a:t>рекурсивними</a:t>
            </a:r>
            <a:r>
              <a:rPr lang="uk-UA" sz="2200" dirty="0">
                <a:solidFill>
                  <a:prstClr val="black"/>
                </a:solidFill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i="1" dirty="0">
                <a:solidFill>
                  <a:srgbClr val="990000"/>
                </a:solidFill>
              </a:rPr>
              <a:t>Рекурсією</a:t>
            </a:r>
            <a:r>
              <a:rPr lang="uk-UA" sz="2200" dirty="0">
                <a:solidFill>
                  <a:prstClr val="black"/>
                </a:solidFill>
              </a:rPr>
              <a:t> називається реалізація рекурсивних означень за допомогою </a:t>
            </a:r>
            <a:r>
              <a:rPr lang="uk-UA" sz="2200" dirty="0" smtClean="0">
                <a:solidFill>
                  <a:prstClr val="black"/>
                </a:solidFill>
              </a:rPr>
              <a:t>підпрограм</a:t>
            </a:r>
            <a:r>
              <a:rPr lang="en-US" sz="2200" dirty="0" smtClean="0">
                <a:solidFill>
                  <a:prstClr val="black"/>
                </a:solidFill>
              </a:rPr>
              <a:t> (</a:t>
            </a:r>
            <a:r>
              <a:rPr lang="uk-UA" sz="2200" dirty="0" smtClean="0">
                <a:solidFill>
                  <a:prstClr val="black"/>
                </a:solidFill>
              </a:rPr>
              <a:t>функцій</a:t>
            </a:r>
            <a:r>
              <a:rPr lang="en-US" sz="2200" dirty="0" smtClean="0">
                <a:solidFill>
                  <a:prstClr val="black"/>
                </a:solidFill>
              </a:rPr>
              <a:t>)</a:t>
            </a:r>
            <a:r>
              <a:rPr lang="uk-UA" sz="2200" dirty="0" smtClean="0">
                <a:solidFill>
                  <a:prstClr val="black"/>
                </a:solidFill>
              </a:rPr>
              <a:t>. </a:t>
            </a:r>
            <a:endParaRPr lang="uk-UA" sz="22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 smtClean="0">
                <a:solidFill>
                  <a:srgbClr val="C00000"/>
                </a:solidFill>
              </a:rPr>
              <a:t>Рекурсія</a:t>
            </a:r>
            <a:r>
              <a:rPr lang="uk-UA" sz="2200" dirty="0" smtClean="0">
                <a:solidFill>
                  <a:prstClr val="black"/>
                </a:solidFill>
              </a:rPr>
              <a:t> </a:t>
            </a:r>
            <a:r>
              <a:rPr lang="uk-UA" sz="2200" dirty="0">
                <a:solidFill>
                  <a:prstClr val="black"/>
                </a:solidFill>
              </a:rPr>
              <a:t>— це такий спосіб організації обчислювального процесу, за якого </a:t>
            </a:r>
            <a:r>
              <a:rPr lang="uk-UA" sz="2200" b="1" dirty="0">
                <a:solidFill>
                  <a:prstClr val="black"/>
                </a:solidFill>
              </a:rPr>
              <a:t>функція звертається сама до себе</a:t>
            </a:r>
            <a:r>
              <a:rPr lang="uk-UA" sz="2200" dirty="0">
                <a:solidFill>
                  <a:prstClr val="black"/>
                </a:solidFill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solidFill>
                  <a:prstClr val="black"/>
                </a:solidFill>
              </a:rPr>
              <a:t>Такі звернення називаються </a:t>
            </a:r>
            <a:r>
              <a:rPr lang="uk-UA" sz="2200" i="1" dirty="0">
                <a:solidFill>
                  <a:srgbClr val="990000"/>
                </a:solidFill>
              </a:rPr>
              <a:t>рекурсивними викликами</a:t>
            </a:r>
            <a:r>
              <a:rPr lang="uk-UA" sz="2200" i="1" dirty="0">
                <a:solidFill>
                  <a:prstClr val="black"/>
                </a:solidFill>
              </a:rPr>
              <a:t>,</a:t>
            </a:r>
            <a:r>
              <a:rPr lang="uk-UA" sz="2200" dirty="0">
                <a:solidFill>
                  <a:prstClr val="black"/>
                </a:solidFill>
              </a:rPr>
              <a:t> а функція, що містить рекурсивні виклики, — </a:t>
            </a:r>
            <a:r>
              <a:rPr lang="uk-UA" sz="2200" i="1" dirty="0">
                <a:solidFill>
                  <a:srgbClr val="990000"/>
                </a:solidFill>
              </a:rPr>
              <a:t>рекурсивною</a:t>
            </a:r>
            <a:r>
              <a:rPr lang="uk-UA" sz="2200" dirty="0">
                <a:solidFill>
                  <a:srgbClr val="99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733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43669" y="-26176"/>
            <a:ext cx="9144000" cy="620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uk-UA" sz="3000" b="1" dirty="0"/>
              <a:t>Рекурсивні означення та функції</a:t>
            </a: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1474470" y="1412875"/>
            <a:ext cx="7005187" cy="1967101"/>
            <a:chOff x="77" y="2277"/>
            <a:chExt cx="3744" cy="1928"/>
          </a:xfrm>
        </p:grpSpPr>
        <p:pic>
          <p:nvPicPr>
            <p:cNvPr id="32773" name="Скругленный прямоугольник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" y="2277"/>
              <a:ext cx="3744" cy="1928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</p:pic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04" y="2527"/>
              <a:ext cx="3617" cy="1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400" dirty="0">
                  <a:solidFill>
                    <a:prstClr val="black"/>
                  </a:solidFill>
                </a:rPr>
                <a:t>Розглянемо функцію обчислення факторіала.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400" dirty="0">
                  <a:solidFill>
                    <a:prstClr val="black"/>
                  </a:solidFill>
                </a:rPr>
                <a:t>Факторіалом n! натурального числа n називається добуток усіх цілих чисел від одиниці до n.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400" dirty="0">
                  <a:solidFill>
                    <a:prstClr val="black"/>
                  </a:solidFill>
                </a:rPr>
                <a:t>Вважають, що 0!=1.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55531" y="3782816"/>
            <a:ext cx="39138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</a:rPr>
              <a:t>Р</a:t>
            </a:r>
            <a:r>
              <a:rPr lang="uk-UA" sz="2400" b="1" dirty="0">
                <a:solidFill>
                  <a:prstClr val="black"/>
                </a:solidFill>
                <a:cs typeface="Times New Roman" pitchFamily="18" charset="0"/>
              </a:rPr>
              <a:t>екурсивне означення факторіала:</a:t>
            </a:r>
            <a:endParaRPr lang="ru-RU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30849"/>
              </p:ext>
            </p:extLst>
          </p:nvPr>
        </p:nvGraphicFramePr>
        <p:xfrm>
          <a:off x="255531" y="4806658"/>
          <a:ext cx="3643827" cy="96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Формула" r:id="rId4" imgW="1701720" imgH="457200" progId="Equation.3">
                  <p:embed/>
                </p:oleObj>
              </mc:Choice>
              <mc:Fallback>
                <p:oleObj name="Формула" r:id="rId4" imgW="1701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31" y="4806658"/>
                        <a:ext cx="3643827" cy="9654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273301" y="3782816"/>
            <a:ext cx="33220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 smtClean="0">
                <a:solidFill>
                  <a:prstClr val="black"/>
                </a:solidFill>
              </a:rPr>
              <a:t>Нер</a:t>
            </a:r>
            <a:r>
              <a:rPr lang="uk-UA" sz="2400" b="1" dirty="0" smtClean="0">
                <a:solidFill>
                  <a:prstClr val="black"/>
                </a:solidFill>
                <a:cs typeface="Times New Roman" pitchFamily="18" charset="0"/>
              </a:rPr>
              <a:t>екурсивне </a:t>
            </a:r>
            <a:r>
              <a:rPr lang="uk-UA" sz="2400" b="1" dirty="0">
                <a:solidFill>
                  <a:prstClr val="black"/>
                </a:solidFill>
                <a:cs typeface="Times New Roman" pitchFamily="18" charset="0"/>
              </a:rPr>
              <a:t>означення факторіала: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2190" y="4801209"/>
            <a:ext cx="15199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/>
              <a:t>1*2*3*…*</a:t>
            </a:r>
            <a:r>
              <a:rPr lang="en-US" sz="2200" dirty="0" smtClean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317220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-45720" y="166412"/>
            <a:ext cx="9144000" cy="620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r>
              <a:rPr lang="uk-UA" sz="3100" dirty="0" smtClean="0"/>
              <a:t>Обчислення </a:t>
            </a:r>
            <a:r>
              <a:rPr lang="uk-UA" sz="3100" dirty="0"/>
              <a:t>факторіала, використовуючи </a:t>
            </a:r>
            <a:r>
              <a:rPr lang="uk-UA" sz="3100" dirty="0" smtClean="0"/>
              <a:t>рекурсію</a:t>
            </a:r>
            <a:endParaRPr lang="uk-UA" sz="3100" b="1" dirty="0"/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55153"/>
              </p:ext>
            </p:extLst>
          </p:nvPr>
        </p:nvGraphicFramePr>
        <p:xfrm>
          <a:off x="2320290" y="1137628"/>
          <a:ext cx="3913823" cy="103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Формула" r:id="rId3" imgW="1701720" imgH="457200" progId="Equation.3">
                  <p:embed/>
                </p:oleObj>
              </mc:Choice>
              <mc:Fallback>
                <p:oleObj name="Формула" r:id="rId3" imgW="1701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290" y="1137628"/>
                        <a:ext cx="3913823" cy="10370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89497"/>
            <a:ext cx="5248275" cy="27846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25" y="4169092"/>
            <a:ext cx="4486275" cy="2464292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411480" y="2694891"/>
            <a:ext cx="971550" cy="242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737360" y="3152091"/>
            <a:ext cx="971550" cy="242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33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43669" y="-26176"/>
            <a:ext cx="9144000" cy="620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r>
              <a:rPr lang="uk-UA" dirty="0"/>
              <a:t/>
            </a:r>
            <a:br>
              <a:rPr lang="uk-UA" dirty="0"/>
            </a:br>
            <a:r>
              <a:rPr lang="uk-UA" dirty="0"/>
              <a:t>Обчислення </a:t>
            </a:r>
            <a:r>
              <a:rPr lang="uk-UA" dirty="0" smtClean="0"/>
              <a:t>факторіала через цикл</a:t>
            </a:r>
            <a:endParaRPr lang="uk-UA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74470" y="1151987"/>
            <a:ext cx="69494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C00000"/>
                </a:solidFill>
              </a:rPr>
              <a:t># Вычисление факториала, используя цикл</a:t>
            </a:r>
          </a:p>
          <a:p>
            <a:r>
              <a:rPr lang="ru-RU" sz="2200" dirty="0" err="1">
                <a:solidFill>
                  <a:srgbClr val="C00000"/>
                </a:solidFill>
              </a:rPr>
              <a:t>def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>
                <a:solidFill>
                  <a:srgbClr val="7030A0"/>
                </a:solidFill>
              </a:rPr>
              <a:t>factorial_1</a:t>
            </a:r>
            <a:r>
              <a:rPr lang="ru-RU" sz="2200" dirty="0"/>
              <a:t>(x):</a:t>
            </a:r>
          </a:p>
          <a:p>
            <a:r>
              <a:rPr lang="ru-RU" sz="2200" dirty="0"/>
              <a:t>    </a:t>
            </a:r>
            <a:r>
              <a:rPr lang="ru-RU" sz="2200" dirty="0" err="1"/>
              <a:t>res</a:t>
            </a:r>
            <a:r>
              <a:rPr lang="ru-RU" sz="2200" dirty="0"/>
              <a:t> = 1</a:t>
            </a:r>
          </a:p>
          <a:p>
            <a:r>
              <a:rPr lang="ru-RU" sz="2200" dirty="0"/>
              <a:t>    </a:t>
            </a:r>
            <a:r>
              <a:rPr lang="ru-RU" sz="2200" dirty="0" err="1">
                <a:solidFill>
                  <a:srgbClr val="C00000"/>
                </a:solidFill>
              </a:rPr>
              <a:t>for</a:t>
            </a:r>
            <a:r>
              <a:rPr lang="ru-RU" sz="2200" dirty="0"/>
              <a:t> i </a:t>
            </a:r>
            <a:r>
              <a:rPr lang="ru-RU" sz="2200" dirty="0" err="1">
                <a:solidFill>
                  <a:srgbClr val="7030A0"/>
                </a:solidFill>
              </a:rPr>
              <a:t>in</a:t>
            </a:r>
            <a:r>
              <a:rPr lang="ru-RU" sz="2200" dirty="0"/>
              <a:t> </a:t>
            </a:r>
            <a:r>
              <a:rPr lang="ru-RU" sz="2200" dirty="0" err="1"/>
              <a:t>range</a:t>
            </a:r>
            <a:r>
              <a:rPr lang="ru-RU" sz="2200" dirty="0"/>
              <a:t>(x):</a:t>
            </a:r>
          </a:p>
          <a:p>
            <a:r>
              <a:rPr lang="ru-RU" sz="2200" dirty="0"/>
              <a:t>        </a:t>
            </a:r>
            <a:r>
              <a:rPr lang="ru-RU" sz="2200" dirty="0" err="1"/>
              <a:t>res</a:t>
            </a:r>
            <a:r>
              <a:rPr lang="ru-RU" sz="2200" dirty="0"/>
              <a:t> *= i + 1</a:t>
            </a:r>
          </a:p>
          <a:p>
            <a:r>
              <a:rPr lang="ru-RU" sz="2200" dirty="0"/>
              <a:t>    </a:t>
            </a:r>
            <a:r>
              <a:rPr lang="ru-RU" sz="2200" dirty="0" err="1">
                <a:solidFill>
                  <a:srgbClr val="C00000"/>
                </a:solidFill>
              </a:rPr>
              <a:t>return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/>
              <a:t>res</a:t>
            </a:r>
            <a:endParaRPr lang="ru-RU" sz="2200" dirty="0"/>
          </a:p>
          <a:p>
            <a:r>
              <a:rPr lang="ru-RU" sz="2200" dirty="0" err="1">
                <a:solidFill>
                  <a:srgbClr val="7030A0"/>
                </a:solidFill>
              </a:rPr>
              <a:t>number</a:t>
            </a:r>
            <a:r>
              <a:rPr lang="ru-RU" sz="2200" dirty="0">
                <a:solidFill>
                  <a:srgbClr val="7030A0"/>
                </a:solidFill>
              </a:rPr>
              <a:t>=</a:t>
            </a:r>
            <a:r>
              <a:rPr lang="ru-RU" sz="2200" dirty="0" err="1">
                <a:solidFill>
                  <a:srgbClr val="7030A0"/>
                </a:solidFill>
              </a:rPr>
              <a:t>int</a:t>
            </a:r>
            <a:r>
              <a:rPr lang="ru-RU" sz="2200" dirty="0">
                <a:solidFill>
                  <a:srgbClr val="7030A0"/>
                </a:solidFill>
              </a:rPr>
              <a:t>(</a:t>
            </a:r>
            <a:r>
              <a:rPr lang="ru-RU" sz="2200" dirty="0" err="1">
                <a:solidFill>
                  <a:srgbClr val="7030A0"/>
                </a:solidFill>
              </a:rPr>
              <a:t>input</a:t>
            </a:r>
            <a:r>
              <a:rPr lang="ru-RU" sz="2200" dirty="0"/>
              <a:t>(</a:t>
            </a:r>
            <a:r>
              <a:rPr lang="ru-RU" sz="2200" dirty="0">
                <a:solidFill>
                  <a:srgbClr val="008000"/>
                </a:solidFill>
              </a:rPr>
              <a:t>'</a:t>
            </a:r>
            <a:r>
              <a:rPr lang="ru-RU" sz="2200" dirty="0" err="1">
                <a:solidFill>
                  <a:srgbClr val="008000"/>
                </a:solidFill>
              </a:rPr>
              <a:t>input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integer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number</a:t>
            </a:r>
            <a:r>
              <a:rPr lang="ru-RU" sz="2200" dirty="0">
                <a:solidFill>
                  <a:srgbClr val="008000"/>
                </a:solidFill>
              </a:rPr>
              <a:t>:'</a:t>
            </a:r>
            <a:r>
              <a:rPr lang="ru-RU" sz="2200" dirty="0"/>
              <a:t>))</a:t>
            </a:r>
          </a:p>
          <a:p>
            <a:r>
              <a:rPr lang="ru-RU" sz="2200" dirty="0" err="1">
                <a:solidFill>
                  <a:srgbClr val="7030A0"/>
                </a:solidFill>
              </a:rPr>
              <a:t>print</a:t>
            </a:r>
            <a:r>
              <a:rPr lang="ru-RU" sz="2200" dirty="0"/>
              <a:t>(</a:t>
            </a:r>
            <a:r>
              <a:rPr lang="ru-RU" sz="2200" dirty="0">
                <a:solidFill>
                  <a:srgbClr val="008000"/>
                </a:solidFill>
              </a:rPr>
              <a:t>'</a:t>
            </a:r>
            <a:r>
              <a:rPr lang="ru-RU" sz="2200" dirty="0" err="1">
                <a:solidFill>
                  <a:srgbClr val="008000"/>
                </a:solidFill>
              </a:rPr>
              <a:t>factorial</a:t>
            </a:r>
            <a:r>
              <a:rPr lang="ru-RU" sz="2200" dirty="0">
                <a:solidFill>
                  <a:srgbClr val="008000"/>
                </a:solidFill>
              </a:rPr>
              <a:t> (</a:t>
            </a:r>
            <a:r>
              <a:rPr lang="ru-RU" sz="2200" dirty="0"/>
              <a:t>',</a:t>
            </a:r>
            <a:r>
              <a:rPr lang="ru-RU" sz="2200" dirty="0" err="1"/>
              <a:t>number</a:t>
            </a:r>
            <a:r>
              <a:rPr lang="ru-RU" sz="2200" dirty="0"/>
              <a:t>,</a:t>
            </a:r>
            <a:r>
              <a:rPr lang="ru-RU" sz="2200" dirty="0">
                <a:solidFill>
                  <a:srgbClr val="008000"/>
                </a:solidFill>
              </a:rPr>
              <a:t>')=',</a:t>
            </a:r>
            <a:r>
              <a:rPr lang="ru-RU" sz="2200" dirty="0"/>
              <a:t>factorial_1(</a:t>
            </a:r>
            <a:r>
              <a:rPr lang="ru-RU" sz="2200" dirty="0" err="1"/>
              <a:t>number</a:t>
            </a:r>
            <a:r>
              <a:rPr lang="ru-RU" sz="22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991672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-62706" y="205308"/>
            <a:ext cx="9144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r>
              <a:rPr lang="uk-UA" b="1" dirty="0" smtClean="0"/>
              <a:t>Процеси в рекурсивних функціях</a:t>
            </a:r>
            <a:endParaRPr lang="uk-UA" b="1" dirty="0"/>
          </a:p>
        </p:txBody>
      </p:sp>
      <p:sp>
        <p:nvSpPr>
          <p:cNvPr id="18435" name="Объект 2"/>
          <p:cNvSpPr>
            <a:spLocks noGrp="1"/>
          </p:cNvSpPr>
          <p:nvPr>
            <p:ph idx="4294967295"/>
          </p:nvPr>
        </p:nvSpPr>
        <p:spPr bwMode="auto">
          <a:xfrm>
            <a:off x="0" y="908050"/>
            <a:ext cx="9144000" cy="1873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uk-UA" sz="2400" dirty="0"/>
              <a:t>В рекурсивних підпрограмах можна виокремити два процеси: </a:t>
            </a:r>
            <a:endParaRPr lang="uk-UA" sz="2400" dirty="0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uk-UA" sz="2400" dirty="0" smtClean="0">
                <a:solidFill>
                  <a:srgbClr val="C00000"/>
                </a:solidFill>
              </a:rPr>
              <a:t>1</a:t>
            </a:r>
            <a:r>
              <a:rPr lang="uk-UA" sz="2400" dirty="0">
                <a:solidFill>
                  <a:srgbClr val="C00000"/>
                </a:solidFill>
              </a:rPr>
              <a:t>.</a:t>
            </a:r>
            <a:r>
              <a:rPr lang="uk-UA" sz="2400" b="1" dirty="0">
                <a:solidFill>
                  <a:srgbClr val="C00000"/>
                </a:solidFill>
              </a:rPr>
              <a:t> </a:t>
            </a:r>
            <a:r>
              <a:rPr lang="uk-UA" sz="2400" b="1" i="1" dirty="0" smtClean="0">
                <a:solidFill>
                  <a:srgbClr val="C00000"/>
                </a:solidFill>
              </a:rPr>
              <a:t>Р</a:t>
            </a:r>
            <a:r>
              <a:rPr lang="uk-UA" sz="2400" b="1" i="1" dirty="0" smtClean="0">
                <a:solidFill>
                  <a:srgbClr val="990000"/>
                </a:solidFill>
              </a:rPr>
              <a:t>екурсивне </a:t>
            </a:r>
            <a:r>
              <a:rPr lang="uk-UA" sz="2400" b="1" i="1" dirty="0">
                <a:solidFill>
                  <a:srgbClr val="990000"/>
                </a:solidFill>
              </a:rPr>
              <a:t>занурення</a:t>
            </a:r>
            <a:r>
              <a:rPr lang="uk-UA" sz="2400" dirty="0"/>
              <a:t> підпрограми у себе, що відбувається доти, доки параметр функції не сягне граничного значення,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uk-UA" sz="2400" dirty="0">
                <a:solidFill>
                  <a:srgbClr val="C00000"/>
                </a:solidFill>
              </a:rPr>
              <a:t>2 </a:t>
            </a:r>
            <a:r>
              <a:rPr lang="uk-UA" sz="2400" b="1" i="1" dirty="0">
                <a:solidFill>
                  <a:srgbClr val="990000"/>
                </a:solidFill>
              </a:rPr>
              <a:t>Р</a:t>
            </a:r>
            <a:r>
              <a:rPr lang="uk-UA" sz="2400" b="1" i="1" dirty="0" smtClean="0">
                <a:solidFill>
                  <a:srgbClr val="990000"/>
                </a:solidFill>
              </a:rPr>
              <a:t>екурсивне </a:t>
            </a:r>
            <a:r>
              <a:rPr lang="uk-UA" sz="2400" b="1" i="1" dirty="0">
                <a:solidFill>
                  <a:srgbClr val="990000"/>
                </a:solidFill>
              </a:rPr>
              <a:t>повернення</a:t>
            </a:r>
            <a:r>
              <a:rPr lang="uk-UA" sz="2400" dirty="0"/>
              <a:t> з функції, що відбувається, доки параметр не сягне початкового значення. 	</a:t>
            </a: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314325" y="2996952"/>
            <a:ext cx="8389938" cy="1547812"/>
            <a:chOff x="219" y="1870"/>
            <a:chExt cx="4881" cy="975"/>
          </a:xfrm>
        </p:grpSpPr>
        <p:pic>
          <p:nvPicPr>
            <p:cNvPr id="18437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9" y="1870"/>
              <a:ext cx="4881" cy="975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</p:pic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301" y="1932"/>
              <a:ext cx="4719" cy="81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fontAlgn="base" hangingPunct="0">
                <a:spcAft>
                  <a:spcPct val="0"/>
                </a:spcAft>
              </a:pPr>
              <a:r>
                <a:rPr lang="uk-UA" sz="2400" dirty="0">
                  <a:solidFill>
                    <a:srgbClr val="000000"/>
                  </a:solidFill>
                </a:rPr>
                <a:t>Величину, що характеризує максимальну кількість </a:t>
              </a:r>
              <a:r>
                <a:rPr lang="uk-UA" sz="2400" b="1" dirty="0">
                  <a:solidFill>
                    <a:srgbClr val="000000"/>
                  </a:solidFill>
                </a:rPr>
                <a:t>незавершених рекурсивних викликів</a:t>
              </a:r>
              <a:r>
                <a:rPr lang="uk-UA" sz="2400" dirty="0">
                  <a:solidFill>
                    <a:srgbClr val="000000"/>
                  </a:solidFill>
                </a:rPr>
                <a:t>, називають </a:t>
              </a:r>
              <a:endParaRPr lang="en-US" sz="2400" dirty="0" smtClean="0">
                <a:solidFill>
                  <a:srgbClr val="000000"/>
                </a:solidFill>
              </a:endParaRPr>
            </a:p>
            <a:p>
              <a:pPr algn="ctr" eaLnBrk="0" fontAlgn="base" hangingPunct="0">
                <a:spcAft>
                  <a:spcPct val="0"/>
                </a:spcAft>
              </a:pPr>
              <a:r>
                <a:rPr lang="uk-UA" sz="2400" b="1" i="1" dirty="0" smtClean="0">
                  <a:solidFill>
                    <a:srgbClr val="990000"/>
                  </a:solidFill>
                </a:rPr>
                <a:t>глибиною </a:t>
              </a:r>
              <a:r>
                <a:rPr lang="uk-UA" sz="2400" b="1" i="1" dirty="0">
                  <a:solidFill>
                    <a:srgbClr val="990000"/>
                  </a:solidFill>
                </a:rPr>
                <a:t>рекурсії</a:t>
              </a:r>
              <a:r>
                <a:rPr lang="uk-UA" sz="2400" dirty="0">
                  <a:solidFill>
                    <a:srgbClr val="990000"/>
                  </a:solidFill>
                </a:rPr>
                <a:t>.</a:t>
              </a:r>
            </a:p>
          </p:txBody>
        </p:sp>
      </p:grp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43608" y="4725144"/>
            <a:ext cx="8116663" cy="1785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Times New Roman" pitchFamily="18" charset="0"/>
              </a:rPr>
              <a:t>Від глибини рекурсії залежить </a:t>
            </a:r>
            <a:r>
              <a:rPr lang="uk-UA" sz="2200" b="1" dirty="0">
                <a:solidFill>
                  <a:prstClr val="black"/>
                </a:solidFill>
                <a:cs typeface="Times New Roman" pitchFamily="18" charset="0"/>
              </a:rPr>
              <a:t>час виконання програми </a:t>
            </a:r>
            <a:r>
              <a:rPr lang="uk-UA" sz="2200" dirty="0">
                <a:solidFill>
                  <a:prstClr val="black"/>
                </a:solidFill>
                <a:cs typeface="Times New Roman" pitchFamily="18" charset="0"/>
              </a:rPr>
              <a:t>та об’єм необхідної </a:t>
            </a:r>
            <a:r>
              <a:rPr lang="uk-UA" sz="2200" b="1" dirty="0" err="1">
                <a:solidFill>
                  <a:prstClr val="black"/>
                </a:solidFill>
                <a:cs typeface="Times New Roman" pitchFamily="18" charset="0"/>
              </a:rPr>
              <a:t>стекової</a:t>
            </a:r>
            <a:r>
              <a:rPr lang="uk-UA" sz="2200" b="1" dirty="0">
                <a:solidFill>
                  <a:prstClr val="black"/>
                </a:solidFill>
                <a:cs typeface="Times New Roman" pitchFamily="18" charset="0"/>
              </a:rPr>
              <a:t> пам’яті</a:t>
            </a:r>
            <a:r>
              <a:rPr lang="uk-UA" sz="2200" dirty="0">
                <a:solidFill>
                  <a:prstClr val="black"/>
                </a:solidFill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b="1" dirty="0">
                <a:solidFill>
                  <a:srgbClr val="C00000"/>
                </a:solidFill>
                <a:cs typeface="Times New Roman" pitchFamily="18" charset="0"/>
              </a:rPr>
              <a:t>Значні витрати </a:t>
            </a:r>
            <a:r>
              <a:rPr lang="uk-UA" sz="2200" b="1" dirty="0" err="1">
                <a:solidFill>
                  <a:srgbClr val="C00000"/>
                </a:solidFill>
                <a:cs typeface="Times New Roman" pitchFamily="18" charset="0"/>
              </a:rPr>
              <a:t>стекової</a:t>
            </a:r>
            <a:r>
              <a:rPr lang="uk-UA" sz="2200" b="1" dirty="0">
                <a:solidFill>
                  <a:srgbClr val="C00000"/>
                </a:solidFill>
                <a:cs typeface="Times New Roman" pitchFamily="18" charset="0"/>
              </a:rPr>
              <a:t> пам’яті пов’язані з тим, що в рекурсивній підпрограмі, як правило, створюється багато локальних об’єктів. 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869160"/>
            <a:ext cx="513259" cy="14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0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3612</TotalTime>
  <Words>2133</Words>
  <Application>Microsoft Office PowerPoint</Application>
  <PresentationFormat>Экран (4:3)</PresentationFormat>
  <Paragraphs>222</Paragraphs>
  <Slides>36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Wingdings</vt:lpstr>
      <vt:lpstr>1_Тема Office</vt:lpstr>
      <vt:lpstr>Формула</vt:lpstr>
      <vt:lpstr>CorelDRAW.Graphic.12</vt:lpstr>
      <vt:lpstr>Презентация PowerPoint</vt:lpstr>
      <vt:lpstr>Презентация PowerPoint</vt:lpstr>
      <vt:lpstr>Презентация PowerPoint</vt:lpstr>
      <vt:lpstr> Поняття функції</vt:lpstr>
      <vt:lpstr>Рекурсивні означення та функції</vt:lpstr>
      <vt:lpstr>Рекурсивні означення та функції</vt:lpstr>
      <vt:lpstr>Обчислення факторіала, використовуючи рекурсію</vt:lpstr>
      <vt:lpstr> Обчислення факторіала через цикл</vt:lpstr>
      <vt:lpstr>Процеси в рекурсивних функціях</vt:lpstr>
      <vt:lpstr>Глибина рекурсії</vt:lpstr>
      <vt:lpstr>Процес рекурсивного виконання функції</vt:lpstr>
      <vt:lpstr>Презентация PowerPoint</vt:lpstr>
      <vt:lpstr>Неефективна рекурсія</vt:lpstr>
      <vt:lpstr>Презентация PowerPoint</vt:lpstr>
      <vt:lpstr>Приклад ефективної рекурсії. Ханойська вежа</vt:lpstr>
      <vt:lpstr>Презентация PowerPoint</vt:lpstr>
      <vt:lpstr>Презентация PowerPoint</vt:lpstr>
      <vt:lpstr>Презентация PowerPoint</vt:lpstr>
      <vt:lpstr>Ефективна рекурсія - швидке піднесення до степеня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Якщо Ви чогось не зрозуміли :          то перегляньте презентацію спочатку Інакше:          Дякую за увагу,          на цьому презентація закінчена!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295</cp:revision>
  <dcterms:created xsi:type="dcterms:W3CDTF">2019-08-18T18:50:23Z</dcterms:created>
  <dcterms:modified xsi:type="dcterms:W3CDTF">2019-10-07T18:09:35Z</dcterms:modified>
</cp:coreProperties>
</file>